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4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1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2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6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5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9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9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9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6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3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5680" y="2598681"/>
            <a:ext cx="8907201" cy="2098227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Kim Davis: Because Jesus Says </a:t>
            </a:r>
            <a:r>
              <a:rPr lang="en-US" sz="4800" b="1" dirty="0" smtClean="0"/>
              <a:t>So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dirty="0" smtClean="0"/>
              <a:t>A Look At Media Bias In The United States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000" dirty="0" smtClean="0"/>
              <a:t>Durham, Nichols, Williams, Soto – Oct 4 2015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28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Analysis – Regional Effect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371604" y="2182686"/>
            <a:ext cx="99687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Helvetica-Light" charset="0"/>
              </a:rPr>
              <a:t>Due to a binary response value, we chose to use binary logistic regression for analysis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371600" y="1416664"/>
            <a:ext cx="2313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P(Bias) = REGION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6049" y="3145635"/>
            <a:ext cx="7840939" cy="315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0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Analysis – With More Cowbell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6125" y="2691023"/>
            <a:ext cx="3297764" cy="24332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66562" y="1710036"/>
            <a:ext cx="6646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P(Bias) = count + REGION + REACH + (count*REACH)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2691020"/>
            <a:ext cx="3140597" cy="23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0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Analysis – With More Cowbell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9151" y="1810716"/>
            <a:ext cx="6717139" cy="372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546" y="287329"/>
            <a:ext cx="11013141" cy="1485900"/>
          </a:xfrm>
        </p:spPr>
        <p:txBody>
          <a:bodyPr/>
          <a:lstStyle/>
          <a:p>
            <a:r>
              <a:rPr lang="en-US" b="1" dirty="0" smtClean="0"/>
              <a:t>The Analysis – Effect Plot of Count By Region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6071" y="1958421"/>
            <a:ext cx="4795104" cy="358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164" y="226834"/>
            <a:ext cx="11013141" cy="1485900"/>
          </a:xfrm>
        </p:spPr>
        <p:txBody>
          <a:bodyPr/>
          <a:lstStyle/>
          <a:p>
            <a:r>
              <a:rPr lang="en-US" b="1" dirty="0" smtClean="0"/>
              <a:t>Future Plans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344708" y="1712731"/>
            <a:ext cx="105156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Helvetica-Light" charset="0"/>
              </a:rPr>
              <a:t>AlchemyAPI</a:t>
            </a:r>
            <a:r>
              <a:rPr lang="en-US" sz="2400" dirty="0">
                <a:solidFill>
                  <a:srgbClr val="000000"/>
                </a:solidFill>
                <a:latin typeface="Helvetica-Light" charset="0"/>
              </a:rPr>
              <a:t> - Sentiment </a:t>
            </a:r>
            <a:r>
              <a:rPr lang="en-US" sz="2400" dirty="0">
                <a:solidFill>
                  <a:srgbClr val="000000"/>
                </a:solidFill>
                <a:latin typeface="Helvetica-Light" charset="0"/>
              </a:rPr>
              <a:t>Analysis (still owe Raghu a beverage)</a:t>
            </a:r>
          </a:p>
          <a:p>
            <a:endParaRPr lang="en-US" sz="2400" dirty="0">
              <a:solidFill>
                <a:srgbClr val="000000"/>
              </a:solidFill>
              <a:latin typeface="Helvetica-Light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Helvetica-Light" charset="0"/>
              </a:rPr>
              <a:t>Add gender, writer history variables based on cafe </a:t>
            </a:r>
            <a:r>
              <a:rPr lang="en-US" sz="2400" dirty="0">
                <a:solidFill>
                  <a:srgbClr val="000000"/>
                </a:solidFill>
                <a:latin typeface="Helvetica-Light" charset="0"/>
              </a:rPr>
              <a:t>discussions</a:t>
            </a:r>
          </a:p>
          <a:p>
            <a:endParaRPr lang="en-US" sz="2400" dirty="0">
              <a:solidFill>
                <a:srgbClr val="000000"/>
              </a:solidFill>
              <a:latin typeface="Helvetica-Light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Helvetica-Light" charset="0"/>
              </a:rPr>
              <a:t>Change to MLR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696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Quick Introduction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053296" y="2573795"/>
            <a:ext cx="49211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Rowan </a:t>
            </a:r>
            <a:r>
              <a:rPr lang="en-US" sz="2400" dirty="0"/>
              <a:t>county clerk in </a:t>
            </a:r>
            <a:r>
              <a:rPr lang="en-US" sz="2400" dirty="0"/>
              <a:t>Kentucky</a:t>
            </a:r>
          </a:p>
          <a:p>
            <a:endParaRPr lang="en-US" sz="2400" dirty="0"/>
          </a:p>
          <a:p>
            <a:r>
              <a:rPr lang="en-US" sz="2400" dirty="0"/>
              <a:t>Denied </a:t>
            </a:r>
            <a:r>
              <a:rPr lang="en-US" sz="2400" dirty="0"/>
              <a:t>same-sex couples marriage </a:t>
            </a:r>
            <a:r>
              <a:rPr lang="en-US" sz="2400" dirty="0"/>
              <a:t>licenses</a:t>
            </a:r>
          </a:p>
          <a:p>
            <a:endParaRPr lang="en-US" sz="2400" dirty="0"/>
          </a:p>
          <a:p>
            <a:r>
              <a:rPr lang="en-US" sz="2400" dirty="0"/>
              <a:t>Had </a:t>
            </a:r>
            <a:r>
              <a:rPr lang="en-US" sz="2400" dirty="0"/>
              <a:t>a secret meeting with the pope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34" y="2208240"/>
            <a:ext cx="4691766" cy="267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7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Our Hypothesis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371603" y="1626261"/>
            <a:ext cx="107355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Is media bias uneven when comparing southern news outlets to other news outlets in the United States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b="1" dirty="0"/>
              <a:t>Null</a:t>
            </a:r>
            <a:r>
              <a:rPr lang="en-US" sz="2400" b="1" dirty="0"/>
              <a:t>: </a:t>
            </a:r>
            <a:r>
              <a:rPr lang="en-US" sz="2400" dirty="0"/>
              <a:t>Bias(other) = Bias(south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b="1" dirty="0"/>
              <a:t>Alternative</a:t>
            </a:r>
            <a:r>
              <a:rPr lang="en-US" sz="2400" b="1" dirty="0"/>
              <a:t>: </a:t>
            </a:r>
            <a:r>
              <a:rPr lang="en-US" sz="2400" dirty="0"/>
              <a:t>Bias(other) != Bias(south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293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582817"/>
              </p:ext>
            </p:extLst>
          </p:nvPr>
        </p:nvGraphicFramePr>
        <p:xfrm>
          <a:off x="2108200" y="1735527"/>
          <a:ext cx="8743576" cy="247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1788"/>
                <a:gridCol w="4371788"/>
              </a:tblGrid>
              <a:tr h="618351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X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Explanatory</a:t>
                      </a:r>
                      <a:endParaRPr lang="en-US" sz="1900" dirty="0"/>
                    </a:p>
                  </a:txBody>
                  <a:tcPr/>
                </a:tc>
              </a:tr>
              <a:tr h="618351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REGION</a:t>
                      </a:r>
                      <a:r>
                        <a:rPr lang="en-US" sz="1900" baseline="0" dirty="0" smtClean="0"/>
                        <a:t> (CATEGORICAL)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South or Other (West, Northeast)</a:t>
                      </a:r>
                      <a:endParaRPr lang="en-US" sz="1900" dirty="0"/>
                    </a:p>
                  </a:txBody>
                  <a:tcPr/>
                </a:tc>
              </a:tr>
              <a:tr h="618351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REACH (CATEGORICAL)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Local or Regional</a:t>
                      </a:r>
                      <a:endParaRPr lang="en-US" sz="1900" dirty="0"/>
                    </a:p>
                  </a:txBody>
                  <a:tcPr/>
                </a:tc>
              </a:tr>
              <a:tr h="618351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count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Word count of the article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20938"/>
              </p:ext>
            </p:extLst>
          </p:nvPr>
        </p:nvGraphicFramePr>
        <p:xfrm>
          <a:off x="2108200" y="4384596"/>
          <a:ext cx="8743576" cy="1236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1788"/>
                <a:gridCol w="4371788"/>
              </a:tblGrid>
              <a:tr h="618351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Y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Response</a:t>
                      </a:r>
                      <a:endParaRPr lang="en-US" sz="1900" dirty="0"/>
                    </a:p>
                  </a:txBody>
                  <a:tcPr/>
                </a:tc>
              </a:tr>
              <a:tr h="618351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Bias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Binary (0 no event or 1 event)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25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Questions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371603" y="1626261"/>
            <a:ext cx="10735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Region </a:t>
            </a:r>
            <a:r>
              <a:rPr lang="en-US" sz="2400" dirty="0"/>
              <a:t>important when considering reach, length of article and gender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Is </a:t>
            </a:r>
            <a:r>
              <a:rPr lang="en-US" sz="2400" dirty="0"/>
              <a:t>there a valid interaction between the explanatory variables of word count, gender or reach?</a:t>
            </a:r>
          </a:p>
        </p:txBody>
      </p:sp>
    </p:spTree>
    <p:extLst>
      <p:ext uri="{BB962C8B-B14F-4D97-AF65-F5344CB8AC3E}">
        <p14:creationId xmlns:p14="http://schemas.microsoft.com/office/powerpoint/2010/main" val="38173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Study Considerations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371603" y="1626264"/>
            <a:ext cx="10735519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Population: </a:t>
            </a:r>
            <a:r>
              <a:rPr lang="en-US" sz="2400" dirty="0"/>
              <a:t>Regional and local news outlets in the United </a:t>
            </a:r>
            <a:r>
              <a:rPr lang="en-US" sz="2400" dirty="0"/>
              <a:t>States, specifically in California, Washington, New York, Oregon,</a:t>
            </a:r>
            <a:r>
              <a:rPr lang="en-US" sz="2400" dirty="0"/>
              <a:t> Nevada</a:t>
            </a:r>
            <a:r>
              <a:rPr lang="en-US" sz="2400" dirty="0"/>
              <a:t>, Alabama, Texas, Kentucky, Louisiana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Subjects</a:t>
            </a:r>
            <a:r>
              <a:rPr lang="en-US" sz="2400" b="1" dirty="0"/>
              <a:t>: </a:t>
            </a:r>
            <a:r>
              <a:rPr lang="en-US" sz="2400" dirty="0"/>
              <a:t>individual </a:t>
            </a:r>
            <a:r>
              <a:rPr lang="en-US" sz="2400" b="1" dirty="0"/>
              <a:t>opinion based</a:t>
            </a:r>
            <a:r>
              <a:rPr lang="en-US" sz="2400" dirty="0"/>
              <a:t> </a:t>
            </a:r>
            <a:r>
              <a:rPr lang="en-US" sz="2400" dirty="0"/>
              <a:t>articles from male and female writers</a:t>
            </a:r>
            <a:endParaRPr lang="en-US" sz="2400" dirty="0"/>
          </a:p>
          <a:p>
            <a:endParaRPr lang="en-US" sz="2400" baseline="30000" dirty="0"/>
          </a:p>
          <a:p>
            <a:r>
              <a:rPr lang="en-US" sz="2400" dirty="0"/>
              <a:t>Excluded all </a:t>
            </a:r>
            <a:r>
              <a:rPr lang="en-US" sz="2400" dirty="0"/>
              <a:t>neutral and polarizing (</a:t>
            </a:r>
            <a:r>
              <a:rPr lang="en-US" sz="2400" dirty="0" err="1"/>
              <a:t>GayStar</a:t>
            </a:r>
            <a:r>
              <a:rPr lang="en-US" sz="2400" dirty="0"/>
              <a:t> News, Christian Monitor, </a:t>
            </a:r>
            <a:r>
              <a:rPr lang="en-US" sz="2400" dirty="0"/>
              <a:t>Associated </a:t>
            </a:r>
            <a:r>
              <a:rPr lang="en-US" sz="2400" dirty="0"/>
              <a:t>Press)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22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Sampling Plan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371603" y="1626263"/>
            <a:ext cx="1073551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Stratification</a:t>
            </a:r>
          </a:p>
          <a:p>
            <a:endParaRPr lang="en-US" sz="2400" b="1" dirty="0"/>
          </a:p>
          <a:p>
            <a:r>
              <a:rPr lang="en-US" sz="2400" b="1" dirty="0"/>
              <a:t>60 observations gathered: </a:t>
            </a:r>
            <a:r>
              <a:rPr lang="en-US" sz="2400" dirty="0"/>
              <a:t>30 articles in South region, 30 articles in other region</a:t>
            </a:r>
          </a:p>
          <a:p>
            <a:endParaRPr lang="en-US" sz="2400" b="1" dirty="0"/>
          </a:p>
          <a:p>
            <a:r>
              <a:rPr lang="en-US" sz="2400" b="1" dirty="0"/>
              <a:t>Other </a:t>
            </a:r>
            <a:r>
              <a:rPr lang="en-US" sz="2400" b="1" dirty="0"/>
              <a:t>region:</a:t>
            </a:r>
            <a:r>
              <a:rPr lang="en-US" sz="2400" dirty="0"/>
              <a:t> California, Oregon, Washington, Nevada</a:t>
            </a:r>
          </a:p>
          <a:p>
            <a:r>
              <a:rPr lang="en-US" sz="2400" dirty="0"/>
              <a:t>	Segmented </a:t>
            </a:r>
            <a:r>
              <a:rPr lang="en-US" sz="2400" dirty="0"/>
              <a:t>by reach: 15 local articles, 15 national articles</a:t>
            </a:r>
          </a:p>
          <a:p>
            <a:endParaRPr lang="en-US" sz="2400" b="1" dirty="0"/>
          </a:p>
          <a:p>
            <a:r>
              <a:rPr lang="en-US" sz="2400" b="1" dirty="0"/>
              <a:t>South </a:t>
            </a:r>
            <a:r>
              <a:rPr lang="en-US" sz="2400" b="1" dirty="0"/>
              <a:t>region:</a:t>
            </a:r>
            <a:r>
              <a:rPr lang="en-US" sz="2400" dirty="0"/>
              <a:t> Alabama, Kentucky, Texas, </a:t>
            </a:r>
            <a:r>
              <a:rPr lang="en-US" sz="2400" dirty="0"/>
              <a:t>Louisiana</a:t>
            </a:r>
            <a:endParaRPr lang="en-US" sz="2400" dirty="0"/>
          </a:p>
          <a:p>
            <a:r>
              <a:rPr lang="en-US" sz="2400" dirty="0"/>
              <a:t>	Segmented </a:t>
            </a:r>
            <a:r>
              <a:rPr lang="en-US" sz="2400" dirty="0"/>
              <a:t>by reach: 15 local articles, 15 national </a:t>
            </a:r>
            <a:r>
              <a:rPr lang="en-US" sz="2400" dirty="0"/>
              <a:t>articles</a:t>
            </a:r>
          </a:p>
          <a:p>
            <a:endParaRPr lang="en-US" sz="2400" dirty="0"/>
          </a:p>
          <a:p>
            <a:r>
              <a:rPr lang="en-US" sz="2400" dirty="0"/>
              <a:t>40 total selected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9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Sampling Plan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371603" y="1626259"/>
            <a:ext cx="107355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Randomly select 10 (out of 15) articles from each reach </a:t>
            </a:r>
            <a:r>
              <a:rPr lang="en-US" sz="2400" dirty="0"/>
              <a:t>strata</a:t>
            </a:r>
          </a:p>
          <a:p>
            <a:endParaRPr lang="en-US" sz="2400" dirty="0"/>
          </a:p>
          <a:p>
            <a:r>
              <a:rPr lang="en-US" sz="2400" dirty="0"/>
              <a:t>Randomize selection using a simple </a:t>
            </a:r>
            <a:r>
              <a:rPr lang="en-US" sz="2400" dirty="0" err="1"/>
              <a:t>numpy</a:t>
            </a:r>
            <a:r>
              <a:rPr lang="en-US" sz="2400" dirty="0"/>
              <a:t> </a:t>
            </a:r>
            <a:r>
              <a:rPr lang="en-US" sz="2400" dirty="0" err="1"/>
              <a:t>random.sample</a:t>
            </a:r>
            <a:r>
              <a:rPr lang="en-US" sz="2400" dirty="0"/>
              <a:t>() without replacement</a:t>
            </a:r>
          </a:p>
        </p:txBody>
      </p:sp>
    </p:spTree>
    <p:extLst>
      <p:ext uri="{BB962C8B-B14F-4D97-AF65-F5344CB8AC3E}">
        <p14:creationId xmlns:p14="http://schemas.microsoft.com/office/powerpoint/2010/main" val="122281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Analysis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812" y="1590115"/>
            <a:ext cx="7914341" cy="23674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08571" y="4402992"/>
            <a:ext cx="97651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Helvetica-Light" charset="0"/>
              </a:rPr>
              <a:t>Original Plan: each member conducts five point analysis of each article, grades article based on binary value 0 (unbiased) or 1 (biased) </a:t>
            </a:r>
            <a:endParaRPr lang="en-US" sz="2400" dirty="0">
              <a:solidFill>
                <a:srgbClr val="000000"/>
              </a:solidFill>
              <a:latin typeface="Helvetica-Light" charset="0"/>
            </a:endParaRPr>
          </a:p>
          <a:p>
            <a:endParaRPr lang="en-US" sz="2400" dirty="0">
              <a:solidFill>
                <a:srgbClr val="000000"/>
              </a:solidFill>
              <a:latin typeface="Helvetica-Light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Helvetica-Light" charset="0"/>
              </a:rPr>
              <a:t>Consensus rules for article bias indicator (3/4 member grade 1 then 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119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373</Words>
  <Application>Microsoft Macintosh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Helvetica-Light</vt:lpstr>
      <vt:lpstr>Arial</vt:lpstr>
      <vt:lpstr>Office Theme</vt:lpstr>
      <vt:lpstr>Kim Davis: Because Jesus Says So  A Look At Media Bias In The United States     Durham, Nichols, Williams, Soto – Oct 4 2015</vt:lpstr>
      <vt:lpstr>A Quick Introduction</vt:lpstr>
      <vt:lpstr>Our Hypothesis</vt:lpstr>
      <vt:lpstr>Variables</vt:lpstr>
      <vt:lpstr>Other Questions</vt:lpstr>
      <vt:lpstr>Study Considerations</vt:lpstr>
      <vt:lpstr>Sampling Plan</vt:lpstr>
      <vt:lpstr>Sampling Plan</vt:lpstr>
      <vt:lpstr>The Analysis</vt:lpstr>
      <vt:lpstr>The Analysis – Regional Effect</vt:lpstr>
      <vt:lpstr>The Analysis – With More Cowbell</vt:lpstr>
      <vt:lpstr>The Analysis – With More Cowbell</vt:lpstr>
      <vt:lpstr>The Analysis – Effect Plot of Count By Region</vt:lpstr>
      <vt:lpstr>Future Plans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Kim Davis: Because Jesus Says So</dc:title>
  <dc:creator>Microsoft Office User</dc:creator>
  <cp:lastModifiedBy>Microsoft Office User</cp:lastModifiedBy>
  <cp:revision>32</cp:revision>
  <cp:lastPrinted>2015-10-05T01:36:11Z</cp:lastPrinted>
  <dcterms:created xsi:type="dcterms:W3CDTF">2015-10-04T12:10:38Z</dcterms:created>
  <dcterms:modified xsi:type="dcterms:W3CDTF">2015-10-05T01:44:13Z</dcterms:modified>
</cp:coreProperties>
</file>