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7" d="100"/>
          <a:sy n="77" d="100"/>
        </p:scale>
        <p:origin x="-19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5/10/15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5/10/15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5/10/15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5/10/15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5/10/15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5/10/15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5/10/15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5/10/15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5/10/15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5/10/15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5/10/15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5/10/15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5/10/15</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Live Session: Unit 1</a:t>
            </a:r>
            <a:endParaRPr lang="en-US" dirty="0"/>
          </a:p>
        </p:txBody>
      </p:sp>
      <p:sp>
        <p:nvSpPr>
          <p:cNvPr id="3" name="Subtitle 2"/>
          <p:cNvSpPr>
            <a:spLocks noGrp="1"/>
          </p:cNvSpPr>
          <p:nvPr>
            <p:ph type="subTitle" idx="1"/>
          </p:nvPr>
        </p:nvSpPr>
        <p:spPr/>
        <p:txBody>
          <a:bodyPr/>
          <a:lstStyle/>
          <a:p>
            <a:r>
              <a:rPr lang="en-US" dirty="0" smtClean="0"/>
              <a:t>May 11, 2015</a:t>
            </a:r>
            <a:endParaRPr lang="en-US" dirty="0"/>
          </a:p>
        </p:txBody>
      </p:sp>
    </p:spTree>
    <p:extLst>
      <p:ext uri="{BB962C8B-B14F-4D97-AF65-F5344CB8AC3E}">
        <p14:creationId xmlns:p14="http://schemas.microsoft.com/office/powerpoint/2010/main" val="2848072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Glider Study</a:t>
            </a:r>
            <a:endParaRPr lang="en-US" dirty="0"/>
          </a:p>
        </p:txBody>
      </p:sp>
      <p:sp>
        <p:nvSpPr>
          <p:cNvPr id="3" name="Content Placeholder 2"/>
          <p:cNvSpPr>
            <a:spLocks noGrp="1"/>
          </p:cNvSpPr>
          <p:nvPr>
            <p:ph idx="1"/>
          </p:nvPr>
        </p:nvSpPr>
        <p:spPr>
          <a:xfrm>
            <a:off x="549275" y="1600201"/>
            <a:ext cx="8042276" cy="4833040"/>
          </a:xfrm>
        </p:spPr>
        <p:txBody>
          <a:bodyPr>
            <a:normAutofit fontScale="85000" lnSpcReduction="20000"/>
          </a:bodyPr>
          <a:lstStyle/>
          <a:p>
            <a:r>
              <a:rPr lang="en-US" dirty="0" smtClean="0"/>
              <a:t>What are the differences between an observational study and an experiment, in terms of structure of the study and interpretation of results?</a:t>
            </a:r>
          </a:p>
          <a:p>
            <a:pPr lvl="1"/>
            <a:r>
              <a:rPr lang="en-US" dirty="0" smtClean="0"/>
              <a:t>An observational study differs from an experimental study in that the investigator does not control the grouping of subjects and selection of the subjects are not truly random.</a:t>
            </a:r>
          </a:p>
          <a:p>
            <a:pPr lvl="1"/>
            <a:r>
              <a:rPr lang="en-US" dirty="0"/>
              <a:t>An observational study measures the characteristics of a population by studying individuals in a sample, but does not attempt to manipulate or influence the variables of interest. A designed experiment applies a treatment to individuals (referred to as experimental units or subjects, ex: people, animals, etc.) usually via randomization technique and attempts to isolate the effects of the treatment on a response variable. One of the biggest difference between observational studies and designed experiments is the issue of association versus causation. Since observational studies don't control any variables, the results can only be associations. Because variables are controlled in a designed experiment, we can have conclusions of causation.</a:t>
            </a:r>
          </a:p>
          <a:p>
            <a:pPr lvl="1"/>
            <a:endParaRPr lang="en-US" dirty="0" smtClean="0"/>
          </a:p>
        </p:txBody>
      </p:sp>
    </p:spTree>
    <p:extLst>
      <p:ext uri="{BB962C8B-B14F-4D97-AF65-F5344CB8AC3E}">
        <p14:creationId xmlns:p14="http://schemas.microsoft.com/office/powerpoint/2010/main" val="4097738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Glider Study</a:t>
            </a:r>
            <a:endParaRPr lang="en-US" dirty="0"/>
          </a:p>
        </p:txBody>
      </p:sp>
      <p:sp>
        <p:nvSpPr>
          <p:cNvPr id="3" name="Content Placeholder 2"/>
          <p:cNvSpPr>
            <a:spLocks noGrp="1"/>
          </p:cNvSpPr>
          <p:nvPr>
            <p:ph idx="1"/>
          </p:nvPr>
        </p:nvSpPr>
        <p:spPr/>
        <p:txBody>
          <a:bodyPr/>
          <a:lstStyle/>
          <a:p>
            <a:r>
              <a:rPr lang="en-US" dirty="0" smtClean="0"/>
              <a:t>Which of the following responses gives the best explanation as to the purpose of randomization of subjects to treatment groups in an experiment?</a:t>
            </a:r>
          </a:p>
          <a:p>
            <a:pPr lvl="1"/>
            <a:r>
              <a:rPr lang="en-US" dirty="0" smtClean="0"/>
              <a:t>To increase the accuracy of the research results</a:t>
            </a:r>
          </a:p>
          <a:p>
            <a:pPr lvl="1"/>
            <a:r>
              <a:rPr lang="en-US" dirty="0" smtClean="0"/>
              <a:t>To ensure that all potential cancer patients had an equal chance of being selected for the study</a:t>
            </a:r>
          </a:p>
          <a:p>
            <a:pPr lvl="1"/>
            <a:r>
              <a:rPr lang="en-US" dirty="0" smtClean="0"/>
              <a:t>To reduce the amount of sampling error</a:t>
            </a:r>
          </a:p>
          <a:p>
            <a:pPr lvl="1"/>
            <a:r>
              <a:rPr lang="en-US" dirty="0" smtClean="0"/>
              <a:t>To distribute covariates (characteristics of subjects not necessarily measured) equally across treatment groups</a:t>
            </a:r>
          </a:p>
        </p:txBody>
      </p:sp>
    </p:spTree>
    <p:extLst>
      <p:ext uri="{BB962C8B-B14F-4D97-AF65-F5344CB8AC3E}">
        <p14:creationId xmlns:p14="http://schemas.microsoft.com/office/powerpoint/2010/main" val="2324565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Glider Study </a:t>
            </a:r>
            <a:endParaRPr lang="en-US" dirty="0"/>
          </a:p>
        </p:txBody>
      </p:sp>
      <p:sp>
        <p:nvSpPr>
          <p:cNvPr id="3" name="Content Placeholder 2"/>
          <p:cNvSpPr>
            <a:spLocks noGrp="1"/>
          </p:cNvSpPr>
          <p:nvPr>
            <p:ph idx="1"/>
          </p:nvPr>
        </p:nvSpPr>
        <p:spPr>
          <a:xfrm>
            <a:off x="549275" y="1600200"/>
            <a:ext cx="8042276" cy="4932013"/>
          </a:xfrm>
        </p:spPr>
        <p:txBody>
          <a:bodyPr>
            <a:normAutofit fontScale="92500" lnSpcReduction="10000"/>
          </a:bodyPr>
          <a:lstStyle/>
          <a:p>
            <a:r>
              <a:rPr lang="en-US" dirty="0" smtClean="0"/>
              <a:t>Summarize the results of the Glider Experiment. What kind of conclusion can we make from the experiment? Does the conclusion apply to all types of aircraft? Explain.</a:t>
            </a:r>
          </a:p>
          <a:p>
            <a:pPr lvl="1"/>
            <a:r>
              <a:rPr lang="en-US" dirty="0"/>
              <a:t>The researchers concluded that a stopped-engine plane will glide further with a stopped propeller than with a </a:t>
            </a:r>
            <a:r>
              <a:rPr lang="en-US" dirty="0" err="1"/>
              <a:t>windmilling</a:t>
            </a:r>
            <a:r>
              <a:rPr lang="en-US" dirty="0"/>
              <a:t> </a:t>
            </a:r>
            <a:r>
              <a:rPr lang="en-US" dirty="0" smtClean="0"/>
              <a:t>propeller [...] Unfortunately</a:t>
            </a:r>
            <a:r>
              <a:rPr lang="en-US" dirty="0"/>
              <a:t>, this conclusion can not apply to all types of aircrafts. While the experiment did do a good job accounting for variables such as weather, altitude, pilot experience, and randomizing treatment groups the result was limited variability that, in turn, limited the generalizability of the results to other makes and models of aircrafts. However, the experiment did offer some insight on other test scenarios that should be considered in future test runs, such as: plane type, altitude, pilot experience, and weather conditions.</a:t>
            </a:r>
          </a:p>
        </p:txBody>
      </p:sp>
    </p:spTree>
    <p:extLst>
      <p:ext uri="{BB962C8B-B14F-4D97-AF65-F5344CB8AC3E}">
        <p14:creationId xmlns:p14="http://schemas.microsoft.com/office/powerpoint/2010/main" val="1851696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August’s Child</a:t>
            </a:r>
            <a:endParaRPr lang="en-US" dirty="0"/>
          </a:p>
        </p:txBody>
      </p:sp>
      <p:sp>
        <p:nvSpPr>
          <p:cNvPr id="3" name="Content Placeholder 2"/>
          <p:cNvSpPr>
            <a:spLocks noGrp="1"/>
          </p:cNvSpPr>
          <p:nvPr>
            <p:ph idx="1"/>
          </p:nvPr>
        </p:nvSpPr>
        <p:spPr/>
        <p:txBody>
          <a:bodyPr>
            <a:normAutofit fontScale="92500"/>
          </a:bodyPr>
          <a:lstStyle/>
          <a:p>
            <a:r>
              <a:rPr lang="en-US" dirty="0"/>
              <a:t>What stood out to you while reading this study in terms of how the authors make their argument? In order to answer this question completely, you will need to state the authors' argument</a:t>
            </a:r>
            <a:r>
              <a:rPr lang="en-US" dirty="0" smtClean="0"/>
              <a:t>.</a:t>
            </a:r>
          </a:p>
          <a:p>
            <a:pPr lvl="1"/>
            <a:r>
              <a:rPr lang="en-US" dirty="0"/>
              <a:t>Lauren Brewer and James Cochran argue that an arbitrary and state birth-date deadline such as August 1st determines whether your child will be the youngest of the oldest in his or her group: the most or least physically advanced, the most or least emotionally and intellectually advanced, the most or least experienced in all aspects of life. And it will have lasting effects -- advantages for the older children, disadvantages for the younger -- that may last throughout their adult lives. </a:t>
            </a:r>
          </a:p>
        </p:txBody>
      </p:sp>
    </p:spTree>
    <p:extLst>
      <p:ext uri="{BB962C8B-B14F-4D97-AF65-F5344CB8AC3E}">
        <p14:creationId xmlns:p14="http://schemas.microsoft.com/office/powerpoint/2010/main" val="1160828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August’s Child</a:t>
            </a:r>
            <a:endParaRPr lang="en-US" dirty="0"/>
          </a:p>
        </p:txBody>
      </p:sp>
      <p:sp>
        <p:nvSpPr>
          <p:cNvPr id="3" name="Content Placeholder 2"/>
          <p:cNvSpPr>
            <a:spLocks noGrp="1"/>
          </p:cNvSpPr>
          <p:nvPr>
            <p:ph idx="1"/>
          </p:nvPr>
        </p:nvSpPr>
        <p:spPr/>
        <p:txBody>
          <a:bodyPr>
            <a:normAutofit fontScale="92500" lnSpcReduction="20000"/>
          </a:bodyPr>
          <a:lstStyle/>
          <a:p>
            <a:r>
              <a:rPr lang="en-US" dirty="0"/>
              <a:t>Is this an observational study or an experiment? Explain your answer</a:t>
            </a:r>
            <a:r>
              <a:rPr lang="en-US" dirty="0" smtClean="0"/>
              <a:t>.	</a:t>
            </a:r>
          </a:p>
          <a:p>
            <a:pPr lvl="1"/>
            <a:r>
              <a:rPr lang="en-US" dirty="0"/>
              <a:t>This is an observational study because group status is established and isn't </a:t>
            </a:r>
            <a:r>
              <a:rPr lang="en-US" dirty="0" smtClean="0"/>
              <a:t>randomized—people </a:t>
            </a:r>
            <a:r>
              <a:rPr lang="en-US" dirty="0"/>
              <a:t>are born on a given date, sports </a:t>
            </a:r>
            <a:r>
              <a:rPr lang="en-US" dirty="0" smtClean="0"/>
              <a:t>[...] didn't </a:t>
            </a:r>
            <a:r>
              <a:rPr lang="en-US" dirty="0"/>
              <a:t>change its cutoff. The system wasn't manipulated</a:t>
            </a:r>
            <a:r>
              <a:rPr lang="en-US" dirty="0" smtClean="0"/>
              <a:t>.</a:t>
            </a:r>
          </a:p>
          <a:p>
            <a:r>
              <a:rPr lang="en-US" dirty="0"/>
              <a:t>By introducing the example of the lack of relative age effect for swimmers, what are the authors of the study trying to show</a:t>
            </a:r>
            <a:r>
              <a:rPr lang="en-US" dirty="0" smtClean="0"/>
              <a:t>?</a:t>
            </a:r>
          </a:p>
          <a:p>
            <a:pPr lvl="1"/>
            <a:r>
              <a:rPr lang="en-US" dirty="0"/>
              <a:t>The authors are attempting to conclude that in the absence of age-based assignments in cohorts or teams the Relative Age Effect does not exist. The authors suggest that by removing the birth-date based deadlines the negative outcomes of the Relative Age Effect can be mitigated.</a:t>
            </a:r>
          </a:p>
          <a:p>
            <a:endParaRPr lang="en-US" dirty="0"/>
          </a:p>
        </p:txBody>
      </p:sp>
    </p:spTree>
    <p:extLst>
      <p:ext uri="{BB962C8B-B14F-4D97-AF65-F5344CB8AC3E}">
        <p14:creationId xmlns:p14="http://schemas.microsoft.com/office/powerpoint/2010/main" val="225431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August’s Child</a:t>
            </a:r>
            <a:endParaRPr lang="en-US" dirty="0"/>
          </a:p>
        </p:txBody>
      </p:sp>
      <p:sp>
        <p:nvSpPr>
          <p:cNvPr id="3" name="Content Placeholder 2"/>
          <p:cNvSpPr>
            <a:spLocks noGrp="1"/>
          </p:cNvSpPr>
          <p:nvPr>
            <p:ph idx="1"/>
          </p:nvPr>
        </p:nvSpPr>
        <p:spPr/>
        <p:txBody>
          <a:bodyPr/>
          <a:lstStyle/>
          <a:p>
            <a:r>
              <a:rPr lang="en-US" dirty="0"/>
              <a:t>The authors make a causal statement in the first paragraph on the second page of the article. What is the statement, and how can they justify making that statement? Are you convinced they are correct at this point</a:t>
            </a:r>
            <a:r>
              <a:rPr lang="en-US" dirty="0" smtClean="0"/>
              <a:t>?</a:t>
            </a:r>
          </a:p>
          <a:p>
            <a:pPr marL="0" indent="0">
              <a:buNone/>
            </a:pPr>
            <a:endParaRPr lang="en-US" dirty="0"/>
          </a:p>
        </p:txBody>
      </p:sp>
    </p:spTree>
    <p:extLst>
      <p:ext uri="{BB962C8B-B14F-4D97-AF65-F5344CB8AC3E}">
        <p14:creationId xmlns:p14="http://schemas.microsoft.com/office/powerpoint/2010/main" val="3549109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Uncertainty</a:t>
            </a:r>
            <a:endParaRPr lang="en-US" dirty="0"/>
          </a:p>
        </p:txBody>
      </p:sp>
      <p:sp>
        <p:nvSpPr>
          <p:cNvPr id="3" name="Content Placeholder 2"/>
          <p:cNvSpPr>
            <a:spLocks noGrp="1"/>
          </p:cNvSpPr>
          <p:nvPr>
            <p:ph idx="1"/>
          </p:nvPr>
        </p:nvSpPr>
        <p:spPr/>
        <p:txBody>
          <a:bodyPr>
            <a:normAutofit/>
          </a:bodyPr>
          <a:lstStyle/>
          <a:p>
            <a:r>
              <a:rPr lang="en-US" dirty="0"/>
              <a:t>How do we test whether d (the treatment effect) is 0?</a:t>
            </a:r>
          </a:p>
          <a:p>
            <a:pPr lvl="1"/>
            <a:r>
              <a:rPr lang="en-US" dirty="0"/>
              <a:t>We don't test the treatment effect. Either it is zero or it isn't.</a:t>
            </a:r>
          </a:p>
          <a:p>
            <a:pPr lvl="1"/>
            <a:r>
              <a:rPr lang="en-US" dirty="0"/>
              <a:t>Set up a formal hypothesis test where the null is d = 0 and the alternative is d not equal to 0.</a:t>
            </a:r>
          </a:p>
          <a:p>
            <a:pPr lvl="1"/>
            <a:r>
              <a:rPr lang="en-US" dirty="0"/>
              <a:t>Set up a formal hypothesis test where the null is d is not equal to 0 and the alternative is that d = 0.</a:t>
            </a:r>
          </a:p>
          <a:p>
            <a:pPr lvl="1"/>
            <a:r>
              <a:rPr lang="en-US" dirty="0"/>
              <a:t>Either B or C</a:t>
            </a:r>
          </a:p>
        </p:txBody>
      </p:sp>
    </p:spTree>
    <p:extLst>
      <p:ext uri="{BB962C8B-B14F-4D97-AF65-F5344CB8AC3E}">
        <p14:creationId xmlns:p14="http://schemas.microsoft.com/office/powerpoint/2010/main" val="2549010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Uncertainty</a:t>
            </a:r>
            <a:endParaRPr lang="en-US" dirty="0"/>
          </a:p>
        </p:txBody>
      </p:sp>
      <p:sp>
        <p:nvSpPr>
          <p:cNvPr id="3" name="Content Placeholder 2"/>
          <p:cNvSpPr>
            <a:spLocks noGrp="1"/>
          </p:cNvSpPr>
          <p:nvPr>
            <p:ph idx="1"/>
          </p:nvPr>
        </p:nvSpPr>
        <p:spPr>
          <a:xfrm>
            <a:off x="549275" y="1600201"/>
            <a:ext cx="8042276" cy="4981500"/>
          </a:xfrm>
        </p:spPr>
        <p:txBody>
          <a:bodyPr>
            <a:normAutofit fontScale="85000" lnSpcReduction="20000"/>
          </a:bodyPr>
          <a:lstStyle/>
          <a:p>
            <a:r>
              <a:rPr lang="en-US" dirty="0"/>
              <a:t>Let Y = the distance traveled by a glider with the propeller left spinning, and Y* = Y + d = the glide distance for a glider with the propeller stopped. How might we determine whether d is greater than 0 (and thus the glide distance with a stopped propeller is larger than the glide distance with a spinning propeller)?</a:t>
            </a:r>
          </a:p>
          <a:p>
            <a:pPr lvl="1"/>
            <a:r>
              <a:rPr lang="en-US" dirty="0"/>
              <a:t>Subtract the mean of the glide distance with the stopped propeller from the mean of the glide distance with the spinning propeller. If that distance does not equal 0, then we know that the glide distance with the propeller stopped is greater than with the propeller spinning.</a:t>
            </a:r>
          </a:p>
          <a:p>
            <a:pPr lvl="1"/>
            <a:r>
              <a:rPr lang="en-US" dirty="0"/>
              <a:t>Do A, but also take account of the variability in the glide distances.</a:t>
            </a:r>
          </a:p>
          <a:p>
            <a:pPr lvl="1"/>
            <a:r>
              <a:rPr lang="en-US" dirty="0"/>
              <a:t>Draw a graph of the glide distances. If the glide distances for the planes with the stopped propeller look longer, then d is greater than 0.</a:t>
            </a:r>
          </a:p>
          <a:p>
            <a:pPr lvl="1"/>
            <a:r>
              <a:rPr lang="en-US" dirty="0"/>
              <a:t>Set up a formal hypothesis test for d = 0 versus d not equal to 0, calculate the test statistic, and make conclusions based on a p-value.</a:t>
            </a:r>
          </a:p>
        </p:txBody>
      </p:sp>
    </p:spTree>
    <p:extLst>
      <p:ext uri="{BB962C8B-B14F-4D97-AF65-F5344CB8AC3E}">
        <p14:creationId xmlns:p14="http://schemas.microsoft.com/office/powerpoint/2010/main" val="12375256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32</TotalTime>
  <Words>882</Words>
  <Application>Microsoft Macintosh PowerPoint</Application>
  <PresentationFormat>On-screen Show (4:3)</PresentationFormat>
  <Paragraphs>37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Breeze</vt:lpstr>
      <vt:lpstr>Live Session: Unit 1</vt:lpstr>
      <vt:lpstr>Glider Study</vt:lpstr>
      <vt:lpstr>Glider Study</vt:lpstr>
      <vt:lpstr>Glider Study </vt:lpstr>
      <vt:lpstr>August’s Child</vt:lpstr>
      <vt:lpstr>August’s Child</vt:lpstr>
      <vt:lpstr>August’s Child</vt:lpstr>
      <vt:lpstr>Measuring Uncertainty</vt:lpstr>
      <vt:lpstr>Measuring Uncertainty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 Session: Unit 1</dc:title>
  <dc:creator>Amy Nussbaum</dc:creator>
  <cp:lastModifiedBy>Amy Nussbaum</cp:lastModifiedBy>
  <cp:revision>4</cp:revision>
  <dcterms:created xsi:type="dcterms:W3CDTF">2015-05-11T02:43:26Z</dcterms:created>
  <dcterms:modified xsi:type="dcterms:W3CDTF">2015-05-11T03:16:09Z</dcterms:modified>
</cp:coreProperties>
</file>