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6" d="100"/>
          <a:sy n="76" d="100"/>
        </p:scale>
        <p:origin x="-193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5/15/15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5/15/15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5/15/15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5/15/15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5/15/15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5/15/15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5/15/15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5/15/15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5/15/15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5/15/15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5/15/15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5/15/15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5/15/15</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Live Session: Unit 2</a:t>
            </a:r>
            <a:endParaRPr lang="en-US" dirty="0"/>
          </a:p>
        </p:txBody>
      </p:sp>
      <p:sp>
        <p:nvSpPr>
          <p:cNvPr id="3" name="Subtitle 2"/>
          <p:cNvSpPr>
            <a:spLocks noGrp="1"/>
          </p:cNvSpPr>
          <p:nvPr>
            <p:ph type="subTitle" idx="1"/>
          </p:nvPr>
        </p:nvSpPr>
        <p:spPr/>
        <p:txBody>
          <a:bodyPr/>
          <a:lstStyle/>
          <a:p>
            <a:r>
              <a:rPr lang="en-US" dirty="0" smtClean="0"/>
              <a:t>May 18, 2015</a:t>
            </a:r>
            <a:endParaRPr lang="en-US" dirty="0"/>
          </a:p>
        </p:txBody>
      </p:sp>
    </p:spTree>
    <p:extLst>
      <p:ext uri="{BB962C8B-B14F-4D97-AF65-F5344CB8AC3E}">
        <p14:creationId xmlns:p14="http://schemas.microsoft.com/office/powerpoint/2010/main" val="1471200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Gettysburg Address Exercise</a:t>
            </a:r>
            <a:endParaRPr lang="en-US" sz="4400" dirty="0"/>
          </a:p>
        </p:txBody>
      </p:sp>
      <p:sp>
        <p:nvSpPr>
          <p:cNvPr id="3" name="Content Placeholder 2"/>
          <p:cNvSpPr>
            <a:spLocks noGrp="1"/>
          </p:cNvSpPr>
          <p:nvPr>
            <p:ph idx="1"/>
          </p:nvPr>
        </p:nvSpPr>
        <p:spPr/>
        <p:txBody>
          <a:bodyPr>
            <a:normAutofit fontScale="92500" lnSpcReduction="20000"/>
          </a:bodyPr>
          <a:lstStyle/>
          <a:p>
            <a:r>
              <a:rPr lang="en-US" dirty="0"/>
              <a:t>Now, take 500 random samples, each of size 5. What is the mean of the 500 means</a:t>
            </a:r>
            <a:r>
              <a:rPr lang="en-US" dirty="0" smtClean="0"/>
              <a:t>?</a:t>
            </a:r>
          </a:p>
          <a:p>
            <a:pPr lvl="1"/>
            <a:r>
              <a:rPr lang="en-US" dirty="0"/>
              <a:t>The mean of the 500 means, or the mean of the sampling distribution of sample averages, is 4.276. As more samples are performed, the mean of the sampling distribution of sample averages moves closer to the population mean of 4.295. The shape of the sampling distribution of sample averages also becomes more normal than the population distribution per the Central Limit </a:t>
            </a:r>
            <a:r>
              <a:rPr lang="en-US" dirty="0" smtClean="0"/>
              <a:t>Theorem.</a:t>
            </a:r>
          </a:p>
          <a:p>
            <a:r>
              <a:rPr lang="en-US" dirty="0" smtClean="0"/>
              <a:t>What </a:t>
            </a:r>
            <a:r>
              <a:rPr lang="en-US" dirty="0"/>
              <a:t>is the range of the 500 sample means (smallest value and largest value)</a:t>
            </a:r>
            <a:r>
              <a:rPr lang="en-US" dirty="0" smtClean="0"/>
              <a:t>?</a:t>
            </a:r>
          </a:p>
          <a:p>
            <a:pPr lvl="1"/>
            <a:r>
              <a:rPr lang="en-US" dirty="0"/>
              <a:t>The range of the 500 samples means is 5.2. The range consists of a high mean value of 7.4 and a low mean value of 2.2.</a:t>
            </a:r>
          </a:p>
        </p:txBody>
      </p:sp>
    </p:spTree>
    <p:extLst>
      <p:ext uri="{BB962C8B-B14F-4D97-AF65-F5344CB8AC3E}">
        <p14:creationId xmlns:p14="http://schemas.microsoft.com/office/powerpoint/2010/main" val="3993488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Gettysburg Address Exercise</a:t>
            </a:r>
            <a:endParaRPr lang="en-US" sz="4400" dirty="0"/>
          </a:p>
        </p:txBody>
      </p:sp>
      <p:sp>
        <p:nvSpPr>
          <p:cNvPr id="3" name="Content Placeholder 2"/>
          <p:cNvSpPr>
            <a:spLocks noGrp="1"/>
          </p:cNvSpPr>
          <p:nvPr>
            <p:ph idx="1"/>
          </p:nvPr>
        </p:nvSpPr>
        <p:spPr>
          <a:xfrm>
            <a:off x="549275" y="1600200"/>
            <a:ext cx="8042276" cy="4997995"/>
          </a:xfrm>
        </p:spPr>
        <p:txBody>
          <a:bodyPr>
            <a:normAutofit fontScale="92500"/>
          </a:bodyPr>
          <a:lstStyle/>
          <a:p>
            <a:r>
              <a:rPr lang="en-US" dirty="0" smtClean="0"/>
              <a:t>What is the standard deviation of the 500 sample means?</a:t>
            </a:r>
          </a:p>
          <a:p>
            <a:pPr lvl="1"/>
            <a:r>
              <a:rPr lang="en-US" dirty="0"/>
              <a:t>The standard deviation of the 500 sample means is 0.951</a:t>
            </a:r>
            <a:r>
              <a:rPr lang="en-US" dirty="0" smtClean="0"/>
              <a:t>.</a:t>
            </a:r>
          </a:p>
          <a:p>
            <a:r>
              <a:rPr lang="en-US" dirty="0"/>
              <a:t>Describe the distribution of 500 sample means from samples of size 5 (think shape, center, and spread</a:t>
            </a:r>
            <a:r>
              <a:rPr lang="en-US" dirty="0" smtClean="0"/>
              <a:t>).</a:t>
            </a:r>
          </a:p>
          <a:p>
            <a:pPr lvl="1"/>
            <a:r>
              <a:rPr lang="en-US" dirty="0" smtClean="0"/>
              <a:t>The </a:t>
            </a:r>
            <a:r>
              <a:rPr lang="en-US" dirty="0"/>
              <a:t>shape of the distribution of sample means is approaching more nearly normal per the central limit theorem. The standard deviation and thus the spread is reduced compared to the population spread. This reduction of spread increases as the number of samples increases. Further, the mean of the distribution of sample means is approaching the population mean. The mean of the distribution of samples means will move closer to the population mean as the number of samples increases.</a:t>
            </a:r>
          </a:p>
        </p:txBody>
      </p:sp>
    </p:spTree>
    <p:extLst>
      <p:ext uri="{BB962C8B-B14F-4D97-AF65-F5344CB8AC3E}">
        <p14:creationId xmlns:p14="http://schemas.microsoft.com/office/powerpoint/2010/main" val="1158689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Gettysburg Address Exercise </a:t>
            </a:r>
            <a:endParaRPr lang="en-US" sz="4400" dirty="0"/>
          </a:p>
        </p:txBody>
      </p:sp>
      <p:sp>
        <p:nvSpPr>
          <p:cNvPr id="3" name="Content Placeholder 2"/>
          <p:cNvSpPr>
            <a:spLocks noGrp="1"/>
          </p:cNvSpPr>
          <p:nvPr>
            <p:ph idx="1"/>
          </p:nvPr>
        </p:nvSpPr>
        <p:spPr/>
        <p:txBody>
          <a:bodyPr/>
          <a:lstStyle/>
          <a:p>
            <a:r>
              <a:rPr lang="en-US" dirty="0" smtClean="0"/>
              <a:t>Key points:</a:t>
            </a:r>
          </a:p>
          <a:p>
            <a:pPr lvl="1"/>
            <a:r>
              <a:rPr lang="en-US" dirty="0" smtClean="0"/>
              <a:t>Dr. McGee is asking you to describe the distributions of the sample means, not the original populations. </a:t>
            </a:r>
          </a:p>
          <a:p>
            <a:pPr lvl="1"/>
            <a:r>
              <a:rPr lang="en-US" dirty="0" smtClean="0"/>
              <a:t>You should notice that as the sample size gets bigger, the standard deviation gets smaller. The mean also gets closer and closer to the mean of the original population.</a:t>
            </a:r>
            <a:endParaRPr lang="en-US" dirty="0"/>
          </a:p>
        </p:txBody>
      </p:sp>
    </p:spTree>
    <p:extLst>
      <p:ext uri="{BB962C8B-B14F-4D97-AF65-F5344CB8AC3E}">
        <p14:creationId xmlns:p14="http://schemas.microsoft.com/office/powerpoint/2010/main" val="124369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a:t>
            </a:r>
            <a:endParaRPr lang="en-US" dirty="0"/>
          </a:p>
        </p:txBody>
      </p:sp>
      <p:sp>
        <p:nvSpPr>
          <p:cNvPr id="3" name="Content Placeholder 2"/>
          <p:cNvSpPr>
            <a:spLocks noGrp="1"/>
          </p:cNvSpPr>
          <p:nvPr>
            <p:ph idx="1"/>
          </p:nvPr>
        </p:nvSpPr>
        <p:spPr>
          <a:xfrm>
            <a:off x="549275" y="1600200"/>
            <a:ext cx="8042276" cy="4766897"/>
          </a:xfrm>
        </p:spPr>
        <p:txBody>
          <a:bodyPr>
            <a:normAutofit/>
          </a:bodyPr>
          <a:lstStyle/>
          <a:p>
            <a:r>
              <a:rPr lang="en-US" dirty="0"/>
              <a:t>Find the command for a one-sided test (use the SAS Help) and obtain the sample size for both of the scenarios in the video (α = 0.05 and α = 0.01) for the one-sided test. Is the required sample size larger or smaller in each case? Explain</a:t>
            </a:r>
            <a:r>
              <a:rPr lang="en-US" dirty="0" smtClean="0"/>
              <a:t>.</a:t>
            </a:r>
          </a:p>
          <a:p>
            <a:pPr lvl="1"/>
            <a:r>
              <a:rPr lang="en-US" dirty="0"/>
              <a:t>α = </a:t>
            </a:r>
            <a:r>
              <a:rPr lang="en-US" dirty="0" smtClean="0"/>
              <a:t>0.01: N = 156</a:t>
            </a:r>
          </a:p>
          <a:p>
            <a:pPr lvl="1"/>
            <a:r>
              <a:rPr lang="en-US" dirty="0"/>
              <a:t>α = </a:t>
            </a:r>
            <a:r>
              <a:rPr lang="en-US" dirty="0" smtClean="0"/>
              <a:t>0.05: N = 254</a:t>
            </a:r>
          </a:p>
          <a:p>
            <a:pPr lvl="1"/>
            <a:r>
              <a:rPr lang="en-US" dirty="0" smtClean="0"/>
              <a:t>In order to be able to detect a change with a smaller probability of Type I error, one of two things needs to happen. Either the power must decrease, or the sample size must increase. Since the power is being held constant at 0.8, the sample size increases. </a:t>
            </a:r>
            <a:endParaRPr lang="en-US" dirty="0"/>
          </a:p>
        </p:txBody>
      </p:sp>
    </p:spTree>
    <p:extLst>
      <p:ext uri="{BB962C8B-B14F-4D97-AF65-F5344CB8AC3E}">
        <p14:creationId xmlns:p14="http://schemas.microsoft.com/office/powerpoint/2010/main" val="38501349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4187</TotalTime>
  <Words>462</Words>
  <Application>Microsoft Macintosh PowerPoint</Application>
  <PresentationFormat>On-screen Show (4:3)</PresentationFormat>
  <Paragraphs>21</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Breeze</vt:lpstr>
      <vt:lpstr>Live Session: Unit 2</vt:lpstr>
      <vt:lpstr>Gettysburg Address Exercise</vt:lpstr>
      <vt:lpstr>Gettysburg Address Exercise</vt:lpstr>
      <vt:lpstr>Gettysburg Address Exercise </vt:lpstr>
      <vt:lpstr>Power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 Session: Unit 2</dc:title>
  <dc:creator>Amy Nussbaum</dc:creator>
  <cp:lastModifiedBy>Amy Nussbaum</cp:lastModifiedBy>
  <cp:revision>3</cp:revision>
  <dcterms:created xsi:type="dcterms:W3CDTF">2015-05-15T18:54:28Z</dcterms:created>
  <dcterms:modified xsi:type="dcterms:W3CDTF">2015-05-18T16:41:57Z</dcterms:modified>
</cp:coreProperties>
</file>