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63" r:id="rId5"/>
    <p:sldId id="264" r:id="rId6"/>
    <p:sldId id="259" r:id="rId7"/>
    <p:sldId id="257"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96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5/22/15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5/22/15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5/22/15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5/22/15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5/22/15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5/22/15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5/22/15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5/22/15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Live Session: Unit 3</a:t>
            </a:r>
            <a:endParaRPr lang="en-US" dirty="0"/>
          </a:p>
        </p:txBody>
      </p:sp>
      <p:sp>
        <p:nvSpPr>
          <p:cNvPr id="3" name="Subtitle 2"/>
          <p:cNvSpPr>
            <a:spLocks noGrp="1"/>
          </p:cNvSpPr>
          <p:nvPr>
            <p:ph type="subTitle" idx="1"/>
          </p:nvPr>
        </p:nvSpPr>
        <p:spPr/>
        <p:txBody>
          <a:bodyPr/>
          <a:lstStyle/>
          <a:p>
            <a:r>
              <a:rPr lang="en-US" dirty="0" smtClean="0"/>
              <a:t>May 25, 2015</a:t>
            </a:r>
            <a:endParaRPr lang="en-US" dirty="0"/>
          </a:p>
        </p:txBody>
      </p:sp>
    </p:spTree>
    <p:extLst>
      <p:ext uri="{BB962C8B-B14F-4D97-AF65-F5344CB8AC3E}">
        <p14:creationId xmlns:p14="http://schemas.microsoft.com/office/powerpoint/2010/main" val="141981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Six Steps:</a:t>
            </a:r>
          </a:p>
          <a:p>
            <a:pPr lvl="1"/>
            <a:r>
              <a:rPr lang="en-US" dirty="0" smtClean="0"/>
              <a:t>Identify the hypotheses.</a:t>
            </a:r>
          </a:p>
          <a:p>
            <a:pPr lvl="1"/>
            <a:r>
              <a:rPr lang="en-US" dirty="0" smtClean="0"/>
              <a:t>Draw a normal curve, and find and label the critical values. </a:t>
            </a:r>
          </a:p>
          <a:p>
            <a:pPr lvl="1"/>
            <a:r>
              <a:rPr lang="en-US" dirty="0" smtClean="0"/>
              <a:t>Find and label the test statistic.</a:t>
            </a:r>
          </a:p>
          <a:p>
            <a:pPr lvl="1"/>
            <a:r>
              <a:rPr lang="en-US" dirty="0" smtClean="0"/>
              <a:t>Find the p-value.</a:t>
            </a:r>
          </a:p>
          <a:p>
            <a:pPr lvl="1"/>
            <a:r>
              <a:rPr lang="en-US" dirty="0" smtClean="0"/>
              <a:t>Make a decision (either reject or fail to reject the null hypothesis). </a:t>
            </a:r>
          </a:p>
          <a:p>
            <a:pPr lvl="1"/>
            <a:r>
              <a:rPr lang="en-US" dirty="0" smtClean="0"/>
              <a:t>Write your conclusion (in the context of the problem, with correct units, and minimal use of statistical terms). </a:t>
            </a:r>
          </a:p>
        </p:txBody>
      </p:sp>
    </p:spTree>
    <p:extLst>
      <p:ext uri="{BB962C8B-B14F-4D97-AF65-F5344CB8AC3E}">
        <p14:creationId xmlns:p14="http://schemas.microsoft.com/office/powerpoint/2010/main" val="70721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Step One: Identify the hypotheses. </a:t>
            </a:r>
          </a:p>
          <a:p>
            <a:pPr>
              <a:lnSpc>
                <a:spcPct val="50000"/>
              </a:lnSpc>
            </a:pPr>
            <a:endParaRPr lang="en-US" sz="2800" dirty="0" smtClean="0"/>
          </a:p>
          <a:p>
            <a:pPr algn="ctr">
              <a:spcBef>
                <a:spcPct val="0"/>
              </a:spcBef>
              <a:buClrTx/>
              <a:buFontTx/>
              <a:buNone/>
            </a:pPr>
            <a:r>
              <a:rPr lang="en-US" altLang="en-US" sz="2800" b="1" i="1" dirty="0">
                <a:solidFill>
                  <a:schemeClr val="tx2"/>
                </a:solidFill>
              </a:rPr>
              <a:t>H</a:t>
            </a:r>
            <a:r>
              <a:rPr lang="en-US" altLang="en-US" sz="2800" b="1" baseline="-25000" dirty="0">
                <a:solidFill>
                  <a:schemeClr val="tx2"/>
                </a:solidFill>
              </a:rPr>
              <a:t>0</a:t>
            </a:r>
            <a:r>
              <a:rPr lang="en-US" altLang="en-US" sz="2800" b="1" dirty="0">
                <a:solidFill>
                  <a:schemeClr val="tx2"/>
                </a:solidFill>
              </a:rPr>
              <a:t>: </a:t>
            </a:r>
            <a:r>
              <a:rPr lang="en-US" altLang="en-US" sz="2800" b="1" i="1" dirty="0">
                <a:solidFill>
                  <a:schemeClr val="tx2"/>
                </a:solidFill>
                <a:sym typeface="Symbol" pitchFamily="18" charset="2"/>
              </a:rPr>
              <a:t></a:t>
            </a:r>
            <a:r>
              <a:rPr lang="en-US" altLang="en-US" sz="2800" b="1" dirty="0">
                <a:solidFill>
                  <a:schemeClr val="tx2"/>
                </a:solidFill>
                <a:sym typeface="Symbol" pitchFamily="18" charset="2"/>
              </a:rPr>
              <a:t> = </a:t>
            </a:r>
            <a:r>
              <a:rPr lang="en-US" altLang="en-US" sz="2800" b="1" i="1" dirty="0">
                <a:solidFill>
                  <a:schemeClr val="tx2"/>
                </a:solidFill>
                <a:sym typeface="Symbol" pitchFamily="18" charset="2"/>
              </a:rPr>
              <a:t>0</a:t>
            </a:r>
            <a:endParaRPr lang="en-US" altLang="en-US" sz="2800" b="1" baseline="-25000" dirty="0">
              <a:solidFill>
                <a:schemeClr val="tx2"/>
              </a:solidFill>
              <a:sym typeface="Symbol" pitchFamily="18" charset="2"/>
            </a:endParaRPr>
          </a:p>
          <a:p>
            <a:pPr algn="ctr">
              <a:lnSpc>
                <a:spcPct val="120000"/>
              </a:lnSpc>
              <a:spcBef>
                <a:spcPct val="0"/>
              </a:spcBef>
              <a:buClrTx/>
              <a:buFontTx/>
              <a:buNone/>
            </a:pPr>
            <a:r>
              <a:rPr lang="en-US" altLang="en-US" sz="2800" b="1" i="1" dirty="0">
                <a:solidFill>
                  <a:schemeClr val="tx2"/>
                </a:solidFill>
                <a:sym typeface="Symbol" pitchFamily="18" charset="2"/>
              </a:rPr>
              <a:t>H</a:t>
            </a:r>
            <a:r>
              <a:rPr lang="en-US" altLang="en-US" sz="2800" b="1" baseline="-25000" dirty="0">
                <a:solidFill>
                  <a:schemeClr val="tx2"/>
                </a:solidFill>
                <a:sym typeface="Symbol" pitchFamily="18" charset="2"/>
              </a:rPr>
              <a:t>1</a:t>
            </a:r>
            <a:r>
              <a:rPr lang="en-US" altLang="en-US" sz="2800" b="1" dirty="0">
                <a:solidFill>
                  <a:schemeClr val="tx2"/>
                </a:solidFill>
                <a:sym typeface="Symbol" pitchFamily="18" charset="2"/>
              </a:rPr>
              <a:t>: </a:t>
            </a:r>
            <a:r>
              <a:rPr lang="en-US" altLang="en-US" sz="2800" b="1" i="1" dirty="0">
                <a:solidFill>
                  <a:schemeClr val="tx2"/>
                </a:solidFill>
                <a:sym typeface="Symbol" pitchFamily="18" charset="2"/>
              </a:rPr>
              <a:t></a:t>
            </a:r>
            <a:r>
              <a:rPr lang="en-US" altLang="en-US" sz="2800" b="1" i="1" baseline="-25000" dirty="0">
                <a:solidFill>
                  <a:schemeClr val="tx2"/>
                </a:solidFill>
                <a:sym typeface="Symbol" pitchFamily="18" charset="2"/>
              </a:rPr>
              <a:t>  </a:t>
            </a:r>
            <a:r>
              <a:rPr lang="en-US" altLang="en-US" sz="2800" b="1" i="1" dirty="0">
                <a:solidFill>
                  <a:schemeClr val="tx2"/>
                </a:solidFill>
                <a:sym typeface="Symbol" pitchFamily="18" charset="2"/>
              </a:rPr>
              <a:t>&gt; 0</a:t>
            </a:r>
            <a:endParaRPr lang="en-US" altLang="en-US" sz="2800" b="1" dirty="0">
              <a:solidFill>
                <a:srgbClr val="FF0000"/>
              </a:solidFill>
              <a:sym typeface="Symbol" pitchFamily="18" charset="2"/>
            </a:endParaRPr>
          </a:p>
          <a:p>
            <a:pPr marL="349250" lvl="1" indent="0">
              <a:buNone/>
            </a:pPr>
            <a:r>
              <a:rPr lang="en-US" dirty="0" smtClean="0"/>
              <a:t>Or</a:t>
            </a:r>
          </a:p>
          <a:p>
            <a:pPr marL="349250" lvl="1" indent="0">
              <a:buNone/>
            </a:pPr>
            <a:endParaRPr lang="en-US" dirty="0"/>
          </a:p>
          <a:p>
            <a:pPr algn="ctr">
              <a:spcBef>
                <a:spcPct val="0"/>
              </a:spcBef>
              <a:buClrTx/>
              <a:buFontTx/>
              <a:buNone/>
            </a:pPr>
            <a:r>
              <a:rPr lang="en-US" altLang="en-US" sz="2800" b="1" i="1" dirty="0">
                <a:solidFill>
                  <a:schemeClr val="tx2"/>
                </a:solidFill>
              </a:rPr>
              <a:t>H</a:t>
            </a:r>
            <a:r>
              <a:rPr lang="en-US" altLang="en-US" sz="2800" b="1" baseline="-25000" dirty="0">
                <a:solidFill>
                  <a:schemeClr val="tx2"/>
                </a:solidFill>
              </a:rPr>
              <a:t>0</a:t>
            </a:r>
            <a:r>
              <a:rPr lang="en-US" altLang="en-US" sz="2800" b="1" dirty="0">
                <a:solidFill>
                  <a:schemeClr val="tx2"/>
                </a:solidFill>
              </a:rPr>
              <a:t>: </a:t>
            </a:r>
            <a:r>
              <a:rPr lang="en-US" altLang="en-US" sz="2800" b="1" i="1" dirty="0">
                <a:solidFill>
                  <a:schemeClr val="tx2"/>
                </a:solidFill>
                <a:sym typeface="Symbol" pitchFamily="18" charset="2"/>
              </a:rPr>
              <a:t></a:t>
            </a:r>
            <a:r>
              <a:rPr lang="en-US" altLang="en-US" sz="2800" b="1" dirty="0">
                <a:solidFill>
                  <a:schemeClr val="tx2"/>
                </a:solidFill>
                <a:sym typeface="Symbol" pitchFamily="18" charset="2"/>
              </a:rPr>
              <a:t> ≤ </a:t>
            </a:r>
            <a:r>
              <a:rPr lang="en-US" altLang="en-US" sz="2800" b="1" i="1" dirty="0">
                <a:solidFill>
                  <a:schemeClr val="tx2"/>
                </a:solidFill>
                <a:sym typeface="Symbol" pitchFamily="18" charset="2"/>
              </a:rPr>
              <a:t>0</a:t>
            </a:r>
            <a:endParaRPr lang="en-US" altLang="en-US" sz="2800" b="1" baseline="-25000" dirty="0">
              <a:solidFill>
                <a:schemeClr val="tx2"/>
              </a:solidFill>
              <a:sym typeface="Symbol" pitchFamily="18" charset="2"/>
            </a:endParaRPr>
          </a:p>
          <a:p>
            <a:pPr algn="ctr">
              <a:spcBef>
                <a:spcPct val="0"/>
              </a:spcBef>
              <a:buClrTx/>
              <a:buFontTx/>
              <a:buNone/>
            </a:pPr>
            <a:r>
              <a:rPr lang="en-US" altLang="en-US" sz="2800" b="1" i="1" dirty="0">
                <a:solidFill>
                  <a:schemeClr val="tx2"/>
                </a:solidFill>
                <a:sym typeface="Symbol" pitchFamily="18" charset="2"/>
              </a:rPr>
              <a:t>H</a:t>
            </a:r>
            <a:r>
              <a:rPr lang="en-US" altLang="en-US" sz="2800" b="1" baseline="-25000" dirty="0">
                <a:solidFill>
                  <a:schemeClr val="tx2"/>
                </a:solidFill>
                <a:sym typeface="Symbol" pitchFamily="18" charset="2"/>
              </a:rPr>
              <a:t>1</a:t>
            </a:r>
            <a:r>
              <a:rPr lang="en-US" altLang="en-US" sz="2800" b="1" dirty="0">
                <a:solidFill>
                  <a:schemeClr val="tx2"/>
                </a:solidFill>
                <a:sym typeface="Symbol" pitchFamily="18" charset="2"/>
              </a:rPr>
              <a:t>: </a:t>
            </a:r>
            <a:r>
              <a:rPr lang="en-US" altLang="en-US" sz="2800" b="1" i="1" dirty="0">
                <a:solidFill>
                  <a:schemeClr val="tx2"/>
                </a:solidFill>
                <a:sym typeface="Symbol" pitchFamily="18" charset="2"/>
              </a:rPr>
              <a:t></a:t>
            </a:r>
            <a:r>
              <a:rPr lang="en-US" altLang="en-US" sz="2800" b="1" dirty="0">
                <a:solidFill>
                  <a:schemeClr val="tx2"/>
                </a:solidFill>
                <a:sym typeface="Symbol" pitchFamily="18" charset="2"/>
              </a:rPr>
              <a:t> &gt; </a:t>
            </a:r>
            <a:r>
              <a:rPr lang="en-US" altLang="en-US" sz="2800" b="1" i="1" dirty="0">
                <a:solidFill>
                  <a:schemeClr val="tx2"/>
                </a:solidFill>
                <a:sym typeface="Symbol" pitchFamily="18" charset="2"/>
              </a:rPr>
              <a:t>0</a:t>
            </a:r>
            <a:r>
              <a:rPr lang="en-US" altLang="en-US" sz="2800" b="1" i="1" baseline="-25000" dirty="0">
                <a:solidFill>
                  <a:schemeClr val="tx2"/>
                </a:solidFill>
                <a:sym typeface="Symbol" pitchFamily="18" charset="2"/>
              </a:rPr>
              <a:t> </a:t>
            </a:r>
            <a:endParaRPr lang="en-US" altLang="en-US" sz="2800" b="1" dirty="0">
              <a:solidFill>
                <a:srgbClr val="FF0000"/>
              </a:solidFill>
              <a:sym typeface="Symbol" pitchFamily="18" charset="2"/>
            </a:endParaRPr>
          </a:p>
          <a:p>
            <a:pPr marL="349250" lvl="1" indent="0">
              <a:buNone/>
            </a:pPr>
            <a:endParaRPr lang="en-US" dirty="0"/>
          </a:p>
        </p:txBody>
      </p:sp>
    </p:spTree>
    <p:extLst>
      <p:ext uri="{BB962C8B-B14F-4D97-AF65-F5344CB8AC3E}">
        <p14:creationId xmlns:p14="http://schemas.microsoft.com/office/powerpoint/2010/main" val="216317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Step Two: Draw </a:t>
            </a:r>
            <a:r>
              <a:rPr lang="en-US" dirty="0"/>
              <a:t>a normal curve, and find and label the critical values. </a:t>
            </a:r>
          </a:p>
          <a:p>
            <a:r>
              <a:rPr lang="en-US" dirty="0" smtClean="0"/>
              <a:t>Step Three: Find </a:t>
            </a:r>
            <a:r>
              <a:rPr lang="en-US" dirty="0"/>
              <a:t>and label the test statistic.</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01" y="3186895"/>
            <a:ext cx="5476874" cy="2046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5613393" y="4937304"/>
            <a:ext cx="32766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222308" y="4951727"/>
            <a:ext cx="930151" cy="307777"/>
          </a:xfrm>
          <a:prstGeom prst="rect">
            <a:avLst/>
          </a:prstGeom>
          <a:noFill/>
        </p:spPr>
        <p:txBody>
          <a:bodyPr wrap="square" rtlCol="0">
            <a:spAutoFit/>
          </a:bodyPr>
          <a:lstStyle/>
          <a:p>
            <a:pPr algn="ctr"/>
            <a:r>
              <a:rPr lang="en-US" sz="1400" dirty="0" smtClean="0"/>
              <a:t>12.75</a:t>
            </a:r>
            <a:endParaRPr lang="en-US" sz="1400" baseline="-25000" dirty="0"/>
          </a:p>
        </p:txBody>
      </p:sp>
      <p:cxnSp>
        <p:nvCxnSpPr>
          <p:cNvPr id="7" name="Straight Connector 6"/>
          <p:cNvCxnSpPr/>
          <p:nvPr/>
        </p:nvCxnSpPr>
        <p:spPr>
          <a:xfrm>
            <a:off x="8678326" y="4844261"/>
            <a:ext cx="0" cy="1849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01702" y="4964563"/>
            <a:ext cx="930151" cy="307777"/>
          </a:xfrm>
          <a:prstGeom prst="rect">
            <a:avLst/>
          </a:prstGeom>
          <a:noFill/>
        </p:spPr>
        <p:txBody>
          <a:bodyPr wrap="square" rtlCol="0">
            <a:spAutoFit/>
          </a:bodyPr>
          <a:lstStyle/>
          <a:p>
            <a:pPr algn="ctr"/>
            <a:r>
              <a:rPr lang="en-US" sz="1400" dirty="0" smtClean="0"/>
              <a:t>1.753</a:t>
            </a:r>
            <a:endParaRPr lang="en-US" sz="1400" baseline="-25000" dirty="0"/>
          </a:p>
        </p:txBody>
      </p:sp>
      <mc:AlternateContent xmlns:mc="http://schemas.openxmlformats.org/markup-compatibility/2006">
        <mc:Choice xmlns:a14="http://schemas.microsoft.com/office/drawing/2010/main" Requires="a14">
          <p:sp>
            <p:nvSpPr>
              <p:cNvPr id="9" name="TextBox 8"/>
              <p:cNvSpPr txBox="1"/>
              <p:nvPr/>
            </p:nvSpPr>
            <p:spPr>
              <a:xfrm>
                <a:off x="3750733" y="5616620"/>
                <a:ext cx="2088649" cy="857158"/>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a:rPr>
                        <m:t>𝑡</m:t>
                      </m:r>
                      <m:r>
                        <a:rPr lang="en-US" b="0" i="1" smtClean="0">
                          <a:latin typeface="Cambria Math"/>
                        </a:rPr>
                        <m:t>= </m:t>
                      </m:r>
                      <m:f>
                        <m:fPr>
                          <m:ctrlPr>
                            <a:rPr lang="en-US" b="0" i="1" smtClean="0">
                              <a:latin typeface="Cambria Math"/>
                            </a:rPr>
                          </m:ctrlPr>
                        </m:fPr>
                        <m:num>
                          <m:acc>
                            <m:accPr>
                              <m:chr m:val="̅"/>
                              <m:ctrlPr>
                                <a:rPr lang="en-US" b="0" i="1" smtClean="0">
                                  <a:latin typeface="Cambria Math"/>
                                </a:rPr>
                              </m:ctrlPr>
                            </m:accPr>
                            <m:e>
                              <m:r>
                                <a:rPr lang="en-US" b="0" i="1" smtClean="0">
                                  <a:latin typeface="Cambria Math"/>
                                </a:rPr>
                                <m:t>𝑥</m:t>
                              </m:r>
                            </m:e>
                          </m:acc>
                          <m:r>
                            <a:rPr lang="en-US" b="0" i="1" smtClean="0">
                              <a:latin typeface="Cambria Math"/>
                            </a:rPr>
                            <m:t>−</m:t>
                          </m:r>
                          <m:r>
                            <a:rPr lang="en-US" b="0" i="1" smtClean="0">
                              <a:latin typeface="Cambria Math"/>
                              <a:ea typeface="Cambria Math"/>
                            </a:rPr>
                            <m:t>𝜇</m:t>
                          </m:r>
                        </m:num>
                        <m:den>
                          <m:f>
                            <m:fPr>
                              <m:ctrlPr>
                                <a:rPr lang="en-US" b="0" i="1" smtClean="0">
                                  <a:latin typeface="Cambria Math"/>
                                </a:rPr>
                              </m:ctrlPr>
                            </m:fPr>
                            <m:num>
                              <m:r>
                                <a:rPr lang="en-US" b="0" i="1" smtClean="0">
                                  <a:latin typeface="Cambria Math"/>
                                </a:rPr>
                                <m:t>𝑠</m:t>
                              </m:r>
                            </m:num>
                            <m:den>
                              <m:rad>
                                <m:radPr>
                                  <m:degHide m:val="on"/>
                                  <m:ctrlPr>
                                    <a:rPr lang="en-US" b="0" i="1" smtClean="0">
                                      <a:latin typeface="Cambria Math"/>
                                    </a:rPr>
                                  </m:ctrlPr>
                                </m:radPr>
                                <m:deg/>
                                <m:e>
                                  <m:r>
                                    <a:rPr lang="en-US" b="0" i="1" smtClean="0">
                                      <a:latin typeface="Cambria Math"/>
                                    </a:rPr>
                                    <m:t>𝑛</m:t>
                                  </m:r>
                                </m:e>
                              </m:rad>
                            </m:den>
                          </m:f>
                        </m:den>
                      </m:f>
                      <m:r>
                        <a:rPr lang="en-US" b="0" i="1" smtClean="0">
                          <a:latin typeface="Cambria Math"/>
                        </a:rPr>
                        <m:t>=12.25</m:t>
                      </m:r>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750733" y="5616620"/>
                <a:ext cx="2088649" cy="857158"/>
              </a:xfrm>
              <a:prstGeom prst="rect">
                <a:avLst/>
              </a:prstGeom>
              <a:blipFill rotWithShape="1">
                <a:blip r:embed="rId3"/>
                <a:stretch>
                  <a:fillRect r="-13994"/>
                </a:stretch>
              </a:blipFill>
            </p:spPr>
            <p:txBody>
              <a:bodyPr/>
              <a:lstStyle/>
              <a:p>
                <a:r>
                  <a:rPr lang="en-US">
                    <a:noFill/>
                  </a:rPr>
                  <a:t> </a:t>
                </a:r>
              </a:p>
            </p:txBody>
          </p:sp>
        </mc:Fallback>
      </mc:AlternateContent>
    </p:spTree>
    <p:extLst>
      <p:ext uri="{BB962C8B-B14F-4D97-AF65-F5344CB8AC3E}">
        <p14:creationId xmlns:p14="http://schemas.microsoft.com/office/powerpoint/2010/main" val="192728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a:t>
            </a:r>
            <a:endParaRPr lang="en-US" dirty="0"/>
          </a:p>
        </p:txBody>
      </p:sp>
      <p:sp>
        <p:nvSpPr>
          <p:cNvPr id="3" name="Content Placeholder 2"/>
          <p:cNvSpPr>
            <a:spLocks noGrp="1"/>
          </p:cNvSpPr>
          <p:nvPr>
            <p:ph idx="1"/>
          </p:nvPr>
        </p:nvSpPr>
        <p:spPr/>
        <p:txBody>
          <a:bodyPr/>
          <a:lstStyle/>
          <a:p>
            <a:r>
              <a:rPr lang="en-US" dirty="0" smtClean="0"/>
              <a:t>Step Four: Find the p-value.</a:t>
            </a:r>
          </a:p>
          <a:p>
            <a:pPr lvl="1"/>
            <a:r>
              <a:rPr lang="en-US" dirty="0" smtClean="0"/>
              <a:t> </a:t>
            </a:r>
            <a:r>
              <a:rPr lang="en-US" dirty="0"/>
              <a:t>p</a:t>
            </a:r>
            <a:r>
              <a:rPr lang="en-US" dirty="0" smtClean="0"/>
              <a:t> &lt;0.001, according to SAS</a:t>
            </a:r>
          </a:p>
          <a:p>
            <a:r>
              <a:rPr lang="en-US" dirty="0" smtClean="0"/>
              <a:t>Step Five: Make a decision.</a:t>
            </a:r>
          </a:p>
          <a:p>
            <a:pPr lvl="1"/>
            <a:r>
              <a:rPr lang="en-US" dirty="0" smtClean="0"/>
              <a:t>Since p is less than 0.05 (the significance level), we reject the null hypothesis.</a:t>
            </a:r>
          </a:p>
          <a:p>
            <a:r>
              <a:rPr lang="en-US" dirty="0" smtClean="0"/>
              <a:t>Step Six: Write a conclusion.</a:t>
            </a:r>
          </a:p>
          <a:p>
            <a:pPr lvl="1"/>
            <a:r>
              <a:rPr lang="en-US" dirty="0" smtClean="0"/>
              <a:t>There is statistically significant evidence showing that the mean is greater than zero. </a:t>
            </a:r>
          </a:p>
          <a:p>
            <a:pPr marL="0" indent="0">
              <a:buNone/>
            </a:pPr>
            <a:endParaRPr lang="en-US" dirty="0" smtClean="0"/>
          </a:p>
        </p:txBody>
      </p:sp>
    </p:spTree>
    <p:extLst>
      <p:ext uri="{BB962C8B-B14F-4D97-AF65-F5344CB8AC3E}">
        <p14:creationId xmlns:p14="http://schemas.microsoft.com/office/powerpoint/2010/main" val="231445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Seeding Study</a:t>
            </a:r>
            <a:endParaRPr lang="en-US" dirty="0"/>
          </a:p>
        </p:txBody>
      </p:sp>
      <p:sp>
        <p:nvSpPr>
          <p:cNvPr id="3" name="Content Placeholder 2"/>
          <p:cNvSpPr>
            <a:spLocks noGrp="1"/>
          </p:cNvSpPr>
          <p:nvPr>
            <p:ph idx="1"/>
          </p:nvPr>
        </p:nvSpPr>
        <p:spPr/>
        <p:txBody>
          <a:bodyPr>
            <a:normAutofit/>
          </a:bodyPr>
          <a:lstStyle/>
          <a:p>
            <a:r>
              <a:rPr lang="en-US" dirty="0"/>
              <a:t>Type the detail of the experiment that exemplifies each term below. The first one is done for you.</a:t>
            </a:r>
          </a:p>
          <a:p>
            <a:pPr lvl="1"/>
            <a:r>
              <a:rPr lang="en-US" dirty="0"/>
              <a:t>Randomization: The decision to load the plane with silver oxide was made using a random mechanism.</a:t>
            </a:r>
          </a:p>
          <a:p>
            <a:pPr lvl="1"/>
            <a:r>
              <a:rPr lang="en-US" dirty="0"/>
              <a:t>Placebo </a:t>
            </a:r>
            <a:r>
              <a:rPr lang="en-US" dirty="0" smtClean="0"/>
              <a:t>effect: </a:t>
            </a:r>
            <a:r>
              <a:rPr lang="en-US" dirty="0"/>
              <a:t>The same procedures were followed, regardless of whether or not the clouds were seeded. (The plane flew through the clouds whether or not silver oxide was loaded</a:t>
            </a:r>
            <a:r>
              <a:rPr lang="en-US" dirty="0" smtClean="0"/>
              <a:t>).</a:t>
            </a:r>
            <a:endParaRPr lang="en-US" dirty="0"/>
          </a:p>
          <a:p>
            <a:pPr lvl="1"/>
            <a:r>
              <a:rPr lang="en-US" dirty="0" smtClean="0"/>
              <a:t>Blinding: </a:t>
            </a:r>
            <a:r>
              <a:rPr lang="en-US" dirty="0"/>
              <a:t>The pilot and the experimenter did not know if the clouds had been seeded.</a:t>
            </a:r>
          </a:p>
        </p:txBody>
      </p:sp>
    </p:spTree>
    <p:extLst>
      <p:ext uri="{BB962C8B-B14F-4D97-AF65-F5344CB8AC3E}">
        <p14:creationId xmlns:p14="http://schemas.microsoft.com/office/powerpoint/2010/main" val="288229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Seeding Study</a:t>
            </a:r>
            <a:endParaRPr lang="en-US" dirty="0"/>
          </a:p>
        </p:txBody>
      </p:sp>
      <p:sp>
        <p:nvSpPr>
          <p:cNvPr id="3" name="Content Placeholder 2"/>
          <p:cNvSpPr>
            <a:spLocks noGrp="1"/>
          </p:cNvSpPr>
          <p:nvPr>
            <p:ph idx="1"/>
          </p:nvPr>
        </p:nvSpPr>
        <p:spPr>
          <a:xfrm>
            <a:off x="549275" y="1600201"/>
            <a:ext cx="8042276" cy="4699000"/>
          </a:xfrm>
        </p:spPr>
        <p:txBody>
          <a:bodyPr>
            <a:normAutofit fontScale="92500"/>
          </a:bodyPr>
          <a:lstStyle/>
          <a:p>
            <a:r>
              <a:rPr lang="en-US" dirty="0"/>
              <a:t>Are the original cloud-seeding data </a:t>
            </a:r>
            <a:r>
              <a:rPr lang="en-US" dirty="0" smtClean="0"/>
              <a:t>normally </a:t>
            </a:r>
            <a:r>
              <a:rPr lang="en-US" dirty="0"/>
              <a:t>distributed with equal variance? Explain</a:t>
            </a:r>
            <a:r>
              <a:rPr lang="en-US" dirty="0" smtClean="0"/>
              <a:t>.</a:t>
            </a:r>
          </a:p>
          <a:p>
            <a:pPr lvl="1"/>
            <a:r>
              <a:rPr lang="en-US" dirty="0"/>
              <a:t>No. The box plots </a:t>
            </a:r>
            <a:r>
              <a:rPr lang="en-US" dirty="0" smtClean="0"/>
              <a:t>(on </a:t>
            </a:r>
            <a:r>
              <a:rPr lang="en-US" dirty="0"/>
              <a:t>page 60 before the log transformation is </a:t>
            </a:r>
            <a:r>
              <a:rPr lang="en-US" dirty="0" smtClean="0"/>
              <a:t>applied) </a:t>
            </a:r>
            <a:r>
              <a:rPr lang="en-US" dirty="0"/>
              <a:t>are heavily skewed and the boxes are quite different in </a:t>
            </a:r>
            <a:r>
              <a:rPr lang="en-US" dirty="0" smtClean="0"/>
              <a:t>size, </a:t>
            </a:r>
            <a:r>
              <a:rPr lang="en-US" dirty="0"/>
              <a:t>depicting a much larger spread in the seeded data</a:t>
            </a:r>
            <a:r>
              <a:rPr lang="en-US" dirty="0" smtClean="0"/>
              <a:t>.</a:t>
            </a:r>
          </a:p>
          <a:p>
            <a:r>
              <a:rPr lang="en-US" dirty="0"/>
              <a:t>Does a logarithmic transformation help? Explain</a:t>
            </a:r>
            <a:r>
              <a:rPr lang="en-US" dirty="0" smtClean="0"/>
              <a:t>.</a:t>
            </a:r>
          </a:p>
          <a:p>
            <a:pPr lvl="1"/>
            <a:r>
              <a:rPr lang="en-US" dirty="0"/>
              <a:t>Yes. The logarithmic output does a good job of correcting a lot of the bad behavior. The boxes are more symmetric (spread is now similar) on page 60, the means are more centered in the boxes and there appears to be fewer outliers. Skewness has been "fixed" and this is evident by the central position of the boxes within the whiskers.</a:t>
            </a:r>
          </a:p>
          <a:p>
            <a:endParaRPr lang="en-US" dirty="0"/>
          </a:p>
        </p:txBody>
      </p:sp>
    </p:spTree>
    <p:extLst>
      <p:ext uri="{BB962C8B-B14F-4D97-AF65-F5344CB8AC3E}">
        <p14:creationId xmlns:p14="http://schemas.microsoft.com/office/powerpoint/2010/main" val="256849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Orange Study</a:t>
            </a:r>
            <a:endParaRPr lang="en-US" dirty="0"/>
          </a:p>
        </p:txBody>
      </p:sp>
      <p:sp>
        <p:nvSpPr>
          <p:cNvPr id="3" name="Content Placeholder 2"/>
          <p:cNvSpPr>
            <a:spLocks noGrp="1"/>
          </p:cNvSpPr>
          <p:nvPr>
            <p:ph idx="1"/>
          </p:nvPr>
        </p:nvSpPr>
        <p:spPr/>
        <p:txBody>
          <a:bodyPr/>
          <a:lstStyle/>
          <a:p>
            <a:r>
              <a:rPr lang="en-US" dirty="0"/>
              <a:t>What is the effect of taking a random sample of the non-Vietnam veterans for comparison with the Vietnam veterans</a:t>
            </a:r>
            <a:r>
              <a:rPr lang="en-US" dirty="0" smtClean="0"/>
              <a:t>?</a:t>
            </a:r>
          </a:p>
          <a:p>
            <a:pPr lvl="1"/>
            <a:r>
              <a:rPr lang="en-US" dirty="0"/>
              <a:t>Note </a:t>
            </a:r>
            <a:r>
              <a:rPr lang="en-US" dirty="0" smtClean="0"/>
              <a:t>that </a:t>
            </a:r>
            <a:r>
              <a:rPr lang="en-US" dirty="0"/>
              <a:t>the text states that neither sample (646 veterans who served in Vietnam, and 97 veterans who served at the same time as the Vietnam veterans in the US or Germany) were random. </a:t>
            </a:r>
            <a:r>
              <a:rPr lang="en-US" dirty="0" smtClean="0"/>
              <a:t>However, the researchers took a random sample of 97 out of the 646 so that sample sizes were comparable. Once we take a random sample, we run the risk of obtaining an extreme result (either very unhealthy individuals or very healthy individuals) </a:t>
            </a:r>
            <a:r>
              <a:rPr lang="en-US" i="1" dirty="0" smtClean="0"/>
              <a:t>by chance alone</a:t>
            </a:r>
            <a:r>
              <a:rPr lang="en-US" dirty="0" smtClean="0"/>
              <a:t>. </a:t>
            </a:r>
            <a:endParaRPr lang="en-US" dirty="0"/>
          </a:p>
          <a:p>
            <a:pPr marL="349250" lvl="1" indent="0">
              <a:buNone/>
            </a:pPr>
            <a:endParaRPr lang="en-US" dirty="0" smtClean="0"/>
          </a:p>
          <a:p>
            <a:pPr lvl="1"/>
            <a:endParaRPr lang="en-US" dirty="0"/>
          </a:p>
        </p:txBody>
      </p:sp>
    </p:spTree>
    <p:extLst>
      <p:ext uri="{BB962C8B-B14F-4D97-AF65-F5344CB8AC3E}">
        <p14:creationId xmlns:p14="http://schemas.microsoft.com/office/powerpoint/2010/main" val="319901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Orange Study</a:t>
            </a:r>
            <a:endParaRPr lang="en-US" dirty="0"/>
          </a:p>
        </p:txBody>
      </p:sp>
      <p:sp>
        <p:nvSpPr>
          <p:cNvPr id="3" name="Content Placeholder 2"/>
          <p:cNvSpPr>
            <a:spLocks noGrp="1"/>
          </p:cNvSpPr>
          <p:nvPr>
            <p:ph idx="1"/>
          </p:nvPr>
        </p:nvSpPr>
        <p:spPr/>
        <p:txBody>
          <a:bodyPr/>
          <a:lstStyle/>
          <a:p>
            <a:r>
              <a:rPr lang="en-US" dirty="0"/>
              <a:t>Can we make cause-and-effect conclusions from this study? Explain</a:t>
            </a:r>
            <a:r>
              <a:rPr lang="en-US" dirty="0" smtClean="0"/>
              <a:t>.</a:t>
            </a:r>
          </a:p>
          <a:p>
            <a:pPr lvl="1"/>
            <a:r>
              <a:rPr lang="en-US" dirty="0" smtClean="0"/>
              <a:t>This study is observational in nature, so we are unable to infer causality. Note that having random samples of veterans is not the same as randomly assigning veterans to a “treatment.” Also note that this study was done twenty years after the Vietnam War– there is absolutely no way to have randomly assigned the veterans to a treatment. </a:t>
            </a:r>
            <a:endParaRPr lang="en-US" dirty="0"/>
          </a:p>
        </p:txBody>
      </p:sp>
    </p:spTree>
    <p:extLst>
      <p:ext uri="{BB962C8B-B14F-4D97-AF65-F5344CB8AC3E}">
        <p14:creationId xmlns:p14="http://schemas.microsoft.com/office/powerpoint/2010/main" val="212291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43</TotalTime>
  <Words>651</Words>
  <Application>Microsoft Macintosh PowerPoint</Application>
  <PresentationFormat>On-screen Show (4:3)</PresentationFormat>
  <Paragraphs>48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Breeze</vt:lpstr>
      <vt:lpstr>Live Session: Unit 3</vt:lpstr>
      <vt:lpstr>Hypothesis Testing</vt:lpstr>
      <vt:lpstr>Hypothesis Testing</vt:lpstr>
      <vt:lpstr>Hypothesis Testing</vt:lpstr>
      <vt:lpstr>Hypothesis Testing</vt:lpstr>
      <vt:lpstr>Cloud Seeding Study</vt:lpstr>
      <vt:lpstr>Cloud Seeding Study</vt:lpstr>
      <vt:lpstr>Agent Orange Study</vt:lpstr>
      <vt:lpstr>Agent Orange Study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Unit 3</dc:title>
  <dc:creator>Amy Nussbaum</dc:creator>
  <cp:lastModifiedBy>Amy Nussbaum</cp:lastModifiedBy>
  <cp:revision>5</cp:revision>
  <dcterms:created xsi:type="dcterms:W3CDTF">2015-05-22T18:11:55Z</dcterms:created>
  <dcterms:modified xsi:type="dcterms:W3CDTF">2015-05-22T18:55:42Z</dcterms:modified>
</cp:coreProperties>
</file>