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5" r:id="rId2"/>
    <p:sldId id="266" r:id="rId3"/>
    <p:sldId id="26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112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502F-AAC6-A444-97AE-CD575A08059C}" type="datetimeFigureOut">
              <a:rPr lang="en-US" smtClean="0"/>
              <a:t>8/30/15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82DD0-F006-DE4E-8B87-1F9382F2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34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502F-AAC6-A444-97AE-CD575A08059C}" type="datetimeFigureOut">
              <a:rPr lang="en-US" smtClean="0"/>
              <a:t>8/30/15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82DD0-F006-DE4E-8B87-1F9382F2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72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502F-AAC6-A444-97AE-CD575A08059C}" type="datetimeFigureOut">
              <a:rPr lang="en-US" smtClean="0"/>
              <a:t>8/30/15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82DD0-F006-DE4E-8B87-1F9382F2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95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502F-AAC6-A444-97AE-CD575A08059C}" type="datetimeFigureOut">
              <a:rPr lang="en-US" smtClean="0"/>
              <a:t>8/30/15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82DD0-F006-DE4E-8B87-1F9382F2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141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502F-AAC6-A444-97AE-CD575A08059C}" type="datetimeFigureOut">
              <a:rPr lang="en-US" smtClean="0"/>
              <a:t>8/30/15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82DD0-F006-DE4E-8B87-1F9382F2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16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502F-AAC6-A444-97AE-CD575A08059C}" type="datetimeFigureOut">
              <a:rPr lang="en-US" smtClean="0"/>
              <a:t>8/30/15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82DD0-F006-DE4E-8B87-1F9382F2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554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502F-AAC6-A444-97AE-CD575A08059C}" type="datetimeFigureOut">
              <a:rPr lang="en-US" smtClean="0"/>
              <a:t>8/30/15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82DD0-F006-DE4E-8B87-1F9382F2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131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502F-AAC6-A444-97AE-CD575A08059C}" type="datetimeFigureOut">
              <a:rPr lang="en-US" smtClean="0"/>
              <a:t>8/30/15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82DD0-F006-DE4E-8B87-1F9382F2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302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502F-AAC6-A444-97AE-CD575A08059C}" type="datetimeFigureOut">
              <a:rPr lang="en-US" smtClean="0"/>
              <a:t>8/30/15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82DD0-F006-DE4E-8B87-1F9382F2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79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502F-AAC6-A444-97AE-CD575A08059C}" type="datetimeFigureOut">
              <a:rPr lang="en-US" smtClean="0"/>
              <a:t>8/30/15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82DD0-F006-DE4E-8B87-1F9382F2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409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502F-AAC6-A444-97AE-CD575A08059C}" type="datetimeFigureOut">
              <a:rPr lang="en-US" smtClean="0"/>
              <a:t>8/30/15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82DD0-F006-DE4E-8B87-1F9382F2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830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B502F-AAC6-A444-97AE-CD575A08059C}" type="datetimeFigureOut">
              <a:rPr lang="en-US" smtClean="0"/>
              <a:t>8/30/15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82DD0-F006-DE4E-8B87-1F9382F2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3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sci.org/datasets.html" TargetMode="External"/><Relationship Id="rId4" Type="http://schemas.openxmlformats.org/officeDocument/2006/relationships/hyperlink" Target="http://www.kdnuggets.com/datasets/index.html" TargetMode="External"/><Relationship Id="rId5" Type="http://schemas.openxmlformats.org/officeDocument/2006/relationships/hyperlink" Target="http://lib.stat.cmu.edu/datasets/" TargetMode="External"/><Relationship Id="rId6" Type="http://schemas.openxmlformats.org/officeDocument/2006/relationships/hyperlink" Target="http://archive.ics.uci.edu/ml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it.stlawu.edu/~rlock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Sessions and Associated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4306" cy="476222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Unit 2 Discussion – September 6 </a:t>
            </a:r>
          </a:p>
          <a:p>
            <a:r>
              <a:rPr lang="en-US" dirty="0" smtClean="0"/>
              <a:t>Unit 3 – September 13</a:t>
            </a:r>
          </a:p>
          <a:p>
            <a:r>
              <a:rPr lang="en-US" dirty="0" smtClean="0"/>
              <a:t>Unit 4 – September 20</a:t>
            </a:r>
          </a:p>
          <a:p>
            <a:r>
              <a:rPr lang="en-US" dirty="0" smtClean="0"/>
              <a:t>Unit </a:t>
            </a:r>
            <a:r>
              <a:rPr lang="en-US" dirty="0" smtClean="0">
                <a:solidFill>
                  <a:srgbClr val="FF0000"/>
                </a:solidFill>
              </a:rPr>
              <a:t>6</a:t>
            </a:r>
            <a:r>
              <a:rPr lang="en-US" dirty="0" smtClean="0"/>
              <a:t> </a:t>
            </a:r>
            <a:r>
              <a:rPr lang="en-US" dirty="0"/>
              <a:t>–</a:t>
            </a:r>
            <a:r>
              <a:rPr lang="en-US" dirty="0" smtClean="0"/>
              <a:t> September 27</a:t>
            </a:r>
          </a:p>
          <a:p>
            <a:r>
              <a:rPr lang="en-US" dirty="0" smtClean="0"/>
              <a:t>Unit </a:t>
            </a:r>
            <a:r>
              <a:rPr lang="en-US" dirty="0" smtClean="0">
                <a:solidFill>
                  <a:srgbClr val="FF0000"/>
                </a:solidFill>
              </a:rPr>
              <a:t>5</a:t>
            </a:r>
            <a:r>
              <a:rPr lang="en-US" dirty="0" smtClean="0"/>
              <a:t> – October 4 – Project Q&amp;A (optional)</a:t>
            </a:r>
          </a:p>
          <a:p>
            <a:r>
              <a:rPr lang="en-US" dirty="0" smtClean="0"/>
              <a:t>Unit 7 – </a:t>
            </a:r>
            <a:r>
              <a:rPr lang="en-US" smtClean="0"/>
              <a:t>October </a:t>
            </a:r>
            <a:r>
              <a:rPr lang="en-US" smtClean="0"/>
              <a:t>11 </a:t>
            </a:r>
            <a:r>
              <a:rPr lang="en-US" dirty="0" smtClean="0"/>
              <a:t>– Columbus Day Weekend – project due before live session</a:t>
            </a:r>
          </a:p>
          <a:p>
            <a:r>
              <a:rPr lang="en-US" dirty="0" smtClean="0"/>
              <a:t>Unit 8 – October 19</a:t>
            </a:r>
          </a:p>
          <a:p>
            <a:r>
              <a:rPr lang="en-US" dirty="0" smtClean="0"/>
              <a:t>Unit 9 – October 25</a:t>
            </a:r>
          </a:p>
          <a:p>
            <a:r>
              <a:rPr lang="en-US" dirty="0" smtClean="0"/>
              <a:t>Unit 10 – November 1 – Project Q &amp; A</a:t>
            </a:r>
          </a:p>
          <a:p>
            <a:r>
              <a:rPr lang="en-US" dirty="0" smtClean="0"/>
              <a:t>Unit 11 – November 8 – Project 2 due</a:t>
            </a:r>
          </a:p>
          <a:p>
            <a:r>
              <a:rPr lang="en-US" dirty="0" smtClean="0"/>
              <a:t>Unit 12 – November 15</a:t>
            </a:r>
          </a:p>
          <a:p>
            <a:r>
              <a:rPr lang="en-US" dirty="0" smtClean="0"/>
              <a:t>Unit 13 – November 22 (skip November 29 for Thanksgiving)</a:t>
            </a:r>
          </a:p>
          <a:p>
            <a:r>
              <a:rPr lang="en-US" dirty="0" smtClean="0"/>
              <a:t>Unit 14 – December 6</a:t>
            </a:r>
          </a:p>
          <a:p>
            <a:r>
              <a:rPr lang="en-US" dirty="0" smtClean="0"/>
              <a:t>Unit 15 – December 13 – Project Q&amp;A – Project 3 due December 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469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Find a data set that can be analyzed using multiple linear regression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A complete project will include EDA, residual analysis (including influence and leverage), and any corrections that must be made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The data set should have at least 100 observations and five variables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Work data sets are fine as long as you have permission to use them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Please have a data set by </a:t>
            </a:r>
            <a:r>
              <a:rPr lang="en-US" smtClean="0"/>
              <a:t>September 20.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Project due by 6:30 p.m. on October 12</a:t>
            </a:r>
          </a:p>
        </p:txBody>
      </p:sp>
    </p:spTree>
    <p:extLst>
      <p:ext uri="{BB962C8B-B14F-4D97-AF65-F5344CB8AC3E}">
        <p14:creationId xmlns:p14="http://schemas.microsoft.com/office/powerpoint/2010/main" val="3491275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Places to 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Robin Lock’s </a:t>
            </a:r>
            <a:r>
              <a:rPr lang="en-US" dirty="0" smtClean="0">
                <a:hlinkClick r:id="rId2"/>
              </a:rPr>
              <a:t>Data Surfing </a:t>
            </a:r>
            <a:r>
              <a:rPr lang="en-US" dirty="0" smtClean="0"/>
              <a:t>page</a:t>
            </a:r>
          </a:p>
          <a:p>
            <a:r>
              <a:rPr lang="en-US" dirty="0" smtClean="0">
                <a:hlinkClick r:id="rId3"/>
              </a:rPr>
              <a:t>StatSci.org</a:t>
            </a:r>
            <a:r>
              <a:rPr lang="en-US" dirty="0" smtClean="0"/>
              <a:t> data sets</a:t>
            </a:r>
          </a:p>
          <a:p>
            <a:r>
              <a:rPr lang="en-US" dirty="0" smtClean="0">
                <a:hlinkClick r:id="rId4"/>
              </a:rPr>
              <a:t>KD Nuggets </a:t>
            </a:r>
            <a:r>
              <a:rPr lang="en-US" dirty="0" smtClean="0"/>
              <a:t>Data Sets</a:t>
            </a:r>
          </a:p>
          <a:p>
            <a:r>
              <a:rPr lang="en-US" dirty="0" err="1" smtClean="0">
                <a:hlinkClick r:id="rId5"/>
              </a:rPr>
              <a:t>StatLib</a:t>
            </a:r>
            <a:r>
              <a:rPr lang="en-US" dirty="0" smtClean="0"/>
              <a:t> at Carnegie Mellon</a:t>
            </a:r>
          </a:p>
          <a:p>
            <a:r>
              <a:rPr lang="en-US" dirty="0" smtClean="0">
                <a:hlinkClick r:id="rId6"/>
              </a:rPr>
              <a:t>UCI Machine Learning Repository</a:t>
            </a:r>
            <a:endParaRPr lang="en-US" dirty="0"/>
          </a:p>
          <a:p>
            <a:r>
              <a:rPr lang="en-US" dirty="0" smtClean="0"/>
              <a:t>Be careful with financial data – it is often really time series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297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241</Words>
  <Application>Microsoft Macintosh PowerPoint</Application>
  <PresentationFormat>On-screen Show (4:3)</PresentationFormat>
  <Paragraphs>29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Live Sessions and Associated Topics</vt:lpstr>
      <vt:lpstr>Regression Project</vt:lpstr>
      <vt:lpstr>Places to Start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MSDS 6372 Summer 2015</dc:title>
  <dc:creator>Monnie McGee</dc:creator>
  <cp:lastModifiedBy>Monnie McGee</cp:lastModifiedBy>
  <cp:revision>17</cp:revision>
  <dcterms:created xsi:type="dcterms:W3CDTF">2015-05-13T14:15:36Z</dcterms:created>
  <dcterms:modified xsi:type="dcterms:W3CDTF">2015-08-31T01:59:39Z</dcterms:modified>
</cp:coreProperties>
</file>