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56" r:id="rId2"/>
    <p:sldId id="270" r:id="rId3"/>
    <p:sldId id="285" r:id="rId4"/>
    <p:sldId id="293" r:id="rId5"/>
    <p:sldId id="280" r:id="rId6"/>
    <p:sldId id="275" r:id="rId7"/>
    <p:sldId id="290" r:id="rId8"/>
    <p:sldId id="284" r:id="rId9"/>
    <p:sldId id="291" r:id="rId10"/>
    <p:sldId id="292" r:id="rId11"/>
    <p:sldId id="287" r:id="rId12"/>
    <p:sldId id="288" r:id="rId13"/>
    <p:sldId id="289" r:id="rId14"/>
    <p:sldId id="294" r:id="rId15"/>
    <p:sldId id="28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5" d="100"/>
          <a:sy n="45" d="100"/>
        </p:scale>
        <p:origin x="-267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EF7DAB-30E6-324B-ACC7-AD873F99E2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21032-28A3-D848-BFD4-11C6EEA85139}" type="slidenum">
              <a:rPr lang="en-US"/>
              <a:pPr/>
              <a:t>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341D6-44DB-CB4E-BC44-3F788B25ECBD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18999-E417-904E-BA6F-6ABF251CA97A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125C4-B07F-9547-A1C2-645BAA55FBFC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4099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0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1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2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7DC1D4-1A25-A842-BB80-CC506B8056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3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0FE8-6AFE-4D48-85C2-52448C2C3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5D729-2DD2-1949-9BC9-82C78FB60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87BFF85-D4FE-2A45-ACEC-938CEF182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AF9DAB2-76F5-AB46-8F02-BD3983079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7BF9F-8393-AB4B-BFE9-FC3477ABF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B58A6-66A0-AF4A-94DC-946B12D22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F39BC-E5A5-F342-BE37-DA09D5E2F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1D5CD-0631-D443-B239-FBA95DB75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EEAF6-9A69-DC40-AE90-16E3D7DB6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93D3-8E93-B942-94F1-D84A69F8B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3366-D5FD-AF49-8727-01A3429B8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3C8A3-70C7-BB44-8F0F-05AF068CF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307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B1A5FCD-E9F0-9D4B-8A61-CD0930DAAD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o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</a:t>
            </a:r>
            <a:r>
              <a:rPr lang="en-US" dirty="0" smtClean="0"/>
              <a:t>5372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Experimental Statistics 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91000"/>
            <a:ext cx="8001000" cy="1066800"/>
          </a:xfrm>
        </p:spPr>
        <p:txBody>
          <a:bodyPr/>
          <a:lstStyle/>
          <a:p>
            <a:r>
              <a:rPr lang="en-US" sz="2400" dirty="0" smtClean="0">
                <a:solidFill>
                  <a:schemeClr val="folHlink"/>
                </a:solidFill>
              </a:rPr>
              <a:t>4.9 Diagnostic Procedures for Judging the </a:t>
            </a:r>
            <a:br>
              <a:rPr lang="en-US" sz="2400" dirty="0" smtClean="0">
                <a:solidFill>
                  <a:schemeClr val="folHlink"/>
                </a:solidFill>
              </a:rPr>
            </a:br>
            <a:r>
              <a:rPr lang="en-US" sz="2400" dirty="0" smtClean="0">
                <a:solidFill>
                  <a:schemeClr val="folHlink"/>
                </a:solidFill>
              </a:rPr>
              <a:t>Adequacy of the AR(1)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hlink"/>
                </a:solidFill>
              </a:rPr>
              <a:t>Test H</a:t>
            </a:r>
            <a:r>
              <a:rPr lang="en-US" sz="2400" baseline="-25000" dirty="0">
                <a:solidFill>
                  <a:schemeClr val="hlink"/>
                </a:solidFill>
              </a:rPr>
              <a:t>0</a:t>
            </a:r>
            <a:r>
              <a:rPr lang="en-US" sz="2400" dirty="0">
                <a:solidFill>
                  <a:schemeClr val="hlink"/>
                </a:solidFill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= 0 versus </a:t>
            </a:r>
            <a:br>
              <a:rPr lang="en-US" sz="2400" dirty="0">
                <a:solidFill>
                  <a:schemeClr val="hlink"/>
                </a:solidFill>
                <a:sym typeface="Symbol" charset="0"/>
              </a:rPr>
            </a:br>
            <a:r>
              <a:rPr lang="en-US" sz="2400" dirty="0">
                <a:solidFill>
                  <a:schemeClr val="hlink"/>
                </a:solidFill>
                <a:sym typeface="Symbol" charset="0"/>
              </a:rPr>
              <a:t>H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a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&gt; 0</a:t>
            </a:r>
          </a:p>
          <a:p>
            <a:pPr lvl="1"/>
            <a:r>
              <a:rPr lang="en-US" sz="2000" dirty="0">
                <a:sym typeface="Symbol" charset="0"/>
              </a:rPr>
              <a:t>If D &gt; d</a:t>
            </a:r>
            <a:r>
              <a:rPr lang="en-US" sz="2000" baseline="-25000" dirty="0">
                <a:sym typeface="Symbol" charset="0"/>
              </a:rPr>
              <a:t>u</a:t>
            </a:r>
            <a:r>
              <a:rPr lang="en-US" sz="2000" dirty="0">
                <a:sym typeface="Symbol" charset="0"/>
              </a:rPr>
              <a:t>, conclude H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lvl="1"/>
            <a:r>
              <a:rPr lang="en-US" sz="2000" dirty="0">
                <a:sym typeface="Symbol" charset="0"/>
              </a:rPr>
              <a:t>If D &lt; </a:t>
            </a:r>
            <a:r>
              <a:rPr lang="en-US" sz="2000" dirty="0" err="1">
                <a:sym typeface="Symbol" charset="0"/>
              </a:rPr>
              <a:t>d</a:t>
            </a:r>
            <a:r>
              <a:rPr lang="en-US" sz="2000" baseline="-25000" dirty="0" err="1">
                <a:sym typeface="Symbol" charset="0"/>
              </a:rPr>
              <a:t>L</a:t>
            </a:r>
            <a:r>
              <a:rPr lang="en-US" sz="2000" dirty="0">
                <a:sym typeface="Symbol" charset="0"/>
              </a:rPr>
              <a:t>, conclude H</a:t>
            </a:r>
            <a:r>
              <a:rPr lang="en-US" sz="2000" baseline="-25000" dirty="0">
                <a:sym typeface="Symbol" charset="0"/>
              </a:rPr>
              <a:t>a</a:t>
            </a:r>
            <a:endParaRPr lang="en-US" sz="2000" dirty="0">
              <a:sym typeface="Symbol" charset="0"/>
            </a:endParaRPr>
          </a:p>
          <a:p>
            <a:pPr lvl="1"/>
            <a:r>
              <a:rPr lang="en-US" sz="2000" dirty="0">
                <a:sym typeface="Symbol" charset="0"/>
              </a:rPr>
              <a:t>Otherwise, the test is inconclusive</a:t>
            </a:r>
          </a:p>
          <a:p>
            <a:r>
              <a:rPr lang="en-US" sz="2400" dirty="0">
                <a:solidFill>
                  <a:schemeClr val="hlink"/>
                </a:solidFill>
              </a:rPr>
              <a:t>Test H</a:t>
            </a:r>
            <a:r>
              <a:rPr lang="en-US" sz="2400" baseline="-25000" dirty="0">
                <a:solidFill>
                  <a:schemeClr val="hlink"/>
                </a:solidFill>
              </a:rPr>
              <a:t>0</a:t>
            </a:r>
            <a:r>
              <a:rPr lang="en-US" sz="2400" dirty="0">
                <a:solidFill>
                  <a:schemeClr val="hlink"/>
                </a:solidFill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= 0 versus </a:t>
            </a:r>
            <a:br>
              <a:rPr lang="en-US" sz="2400" dirty="0">
                <a:solidFill>
                  <a:schemeClr val="hlink"/>
                </a:solidFill>
                <a:sym typeface="Symbol" charset="0"/>
              </a:rPr>
            </a:br>
            <a:r>
              <a:rPr lang="en-US" sz="2400" dirty="0">
                <a:solidFill>
                  <a:schemeClr val="hlink"/>
                </a:solidFill>
                <a:sym typeface="Symbol" charset="0"/>
              </a:rPr>
              <a:t>H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a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&lt; 0</a:t>
            </a:r>
            <a:endParaRPr lang="en-US" sz="2400" dirty="0">
              <a:sym typeface="Symbol" charset="0"/>
            </a:endParaRPr>
          </a:p>
          <a:p>
            <a:pPr lvl="1"/>
            <a:r>
              <a:rPr lang="en-US" sz="2000" dirty="0">
                <a:sym typeface="Symbol" charset="0"/>
              </a:rPr>
              <a:t>Use 4 - D</a:t>
            </a:r>
          </a:p>
          <a:p>
            <a:pPr lvl="1"/>
            <a:r>
              <a:rPr lang="en-US" sz="2000" dirty="0">
                <a:sym typeface="Symbol" charset="0"/>
              </a:rPr>
              <a:t>If 4 - D &lt; </a:t>
            </a:r>
            <a:r>
              <a:rPr lang="en-US" sz="2000" dirty="0" err="1">
                <a:sym typeface="Symbol" charset="0"/>
              </a:rPr>
              <a:t>d</a:t>
            </a:r>
            <a:r>
              <a:rPr lang="en-US" sz="2000" baseline="-25000" dirty="0" err="1">
                <a:sym typeface="Symbol" charset="0"/>
              </a:rPr>
              <a:t>L</a:t>
            </a:r>
            <a:r>
              <a:rPr lang="en-US" sz="2000" dirty="0">
                <a:sym typeface="Symbol" charset="0"/>
              </a:rPr>
              <a:t>, conclude H</a:t>
            </a:r>
            <a:r>
              <a:rPr lang="en-US" sz="2000" baseline="-25000" dirty="0">
                <a:sym typeface="Symbol" charset="0"/>
              </a:rPr>
              <a:t>a</a:t>
            </a:r>
            <a:endParaRPr lang="en-US" sz="2000" dirty="0">
              <a:sym typeface="Symbol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hlink"/>
                </a:solidFill>
              </a:rPr>
              <a:t>Test H</a:t>
            </a:r>
            <a:r>
              <a:rPr lang="en-US" sz="2400" baseline="-25000" dirty="0">
                <a:solidFill>
                  <a:schemeClr val="hlink"/>
                </a:solidFill>
              </a:rPr>
              <a:t>0</a:t>
            </a:r>
            <a:r>
              <a:rPr lang="en-US" sz="2400" dirty="0">
                <a:solidFill>
                  <a:schemeClr val="hlink"/>
                </a:solidFill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= 0 versus </a:t>
            </a:r>
            <a:br>
              <a:rPr lang="en-US" sz="2400" dirty="0">
                <a:solidFill>
                  <a:schemeClr val="hlink"/>
                </a:solidFill>
                <a:sym typeface="Symbol" charset="0"/>
              </a:rPr>
            </a:br>
            <a:r>
              <a:rPr lang="en-US" sz="2400" dirty="0">
                <a:solidFill>
                  <a:schemeClr val="hlink"/>
                </a:solidFill>
                <a:sym typeface="Symbol" charset="0"/>
              </a:rPr>
              <a:t>H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a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: 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</a:t>
            </a:r>
            <a:r>
              <a:rPr lang="en-US" sz="2400" baseline="-25000" dirty="0" smtClean="0">
                <a:solidFill>
                  <a:schemeClr val="hlink"/>
                </a:solidFill>
                <a:sym typeface="Symbol" charset="0"/>
              </a:rPr>
              <a:t>1</a:t>
            </a:r>
            <a:r>
              <a:rPr lang="en-US" sz="2400" dirty="0" smtClean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 0</a:t>
            </a:r>
            <a:endParaRPr lang="en-US" sz="2400" dirty="0">
              <a:sym typeface="Symbol" charset="0"/>
            </a:endParaRPr>
          </a:p>
          <a:p>
            <a:r>
              <a:rPr lang="en-US" sz="2400" dirty="0">
                <a:sym typeface="Symbol" charset="0"/>
              </a:rPr>
              <a:t>Use both tests but use </a:t>
            </a:r>
            <a:br>
              <a:rPr lang="en-US" sz="2400" dirty="0">
                <a:sym typeface="Symbol" charset="0"/>
              </a:rPr>
            </a:br>
            <a:r>
              <a:rPr lang="en-US" sz="2400" dirty="0">
                <a:sym typeface="Symbol" charset="0"/>
              </a:rPr>
              <a:t>/2 as the significance level</a:t>
            </a:r>
          </a:p>
          <a:p>
            <a:r>
              <a:rPr lang="en-US" sz="2400" dirty="0">
                <a:solidFill>
                  <a:schemeClr val="hlink"/>
                </a:solidFill>
                <a:sym typeface="Symbol" charset="0"/>
              </a:rPr>
              <a:t>Note:</a:t>
            </a:r>
            <a:r>
              <a:rPr lang="en-US" sz="2400" dirty="0">
                <a:sym typeface="Symbol" charset="0"/>
              </a:rPr>
              <a:t> If DW is not significant, there might still be correlation in the error terms.  There are more types of correlation than AR(1) correlation.</a:t>
            </a:r>
          </a:p>
        </p:txBody>
      </p:sp>
    </p:spTree>
    <p:extLst>
      <p:ext uri="{BB962C8B-B14F-4D97-AF65-F5344CB8AC3E}">
        <p14:creationId xmlns:p14="http://schemas.microsoft.com/office/powerpoint/2010/main" val="37212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Information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aim of time series analysis is to find a model for which the residuals are “white noise”</a:t>
            </a:r>
          </a:p>
          <a:p>
            <a:r>
              <a:rPr lang="en-US" sz="2400" dirty="0" smtClean="0"/>
              <a:t>Schwarz introduced the BIC as a criterion for deciding on the order of an AR model in time series analysis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SSRes</a:t>
            </a:r>
            <a:r>
              <a:rPr lang="en-US" sz="2400" dirty="0" smtClean="0"/>
              <a:t> = sum of squared residuals</a:t>
            </a:r>
          </a:p>
          <a:p>
            <a:r>
              <a:rPr lang="en-US" sz="2400" dirty="0" smtClean="0"/>
              <a:t>K = number of model parameters, including both parameters describing serial correlation and those in the regression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52484"/>
              </p:ext>
            </p:extLst>
          </p:nvPr>
        </p:nvGraphicFramePr>
        <p:xfrm>
          <a:off x="2743200" y="3276600"/>
          <a:ext cx="330573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276600"/>
                        <a:ext cx="330573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40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AR models, the BIC can be calculated directly from the PACF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ϕj</a:t>
            </a:r>
            <a:r>
              <a:rPr lang="en-US" dirty="0" smtClean="0"/>
              <a:t> (should have a hat over it) be an estimate of the </a:t>
            </a:r>
            <a:r>
              <a:rPr lang="en-US" dirty="0" err="1" smtClean="0"/>
              <a:t>jth</a:t>
            </a:r>
            <a:r>
              <a:rPr lang="en-US" dirty="0" smtClean="0"/>
              <a:t> partial autocorrelation</a:t>
            </a:r>
          </a:p>
          <a:p>
            <a:r>
              <a:rPr lang="en-US" dirty="0" smtClean="0"/>
              <a:t>Let p = order of AR model</a:t>
            </a:r>
          </a:p>
          <a:p>
            <a:r>
              <a:rPr lang="en-US" dirty="0" smtClean="0"/>
              <a:t>Let q = number of parameters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4158"/>
              </p:ext>
            </p:extLst>
          </p:nvPr>
        </p:nvGraphicFramePr>
        <p:xfrm>
          <a:off x="2057400" y="5029200"/>
          <a:ext cx="4845981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2286000" imgH="482600" progId="Equation.3">
                  <p:embed/>
                </p:oleObj>
              </mc:Choice>
              <mc:Fallback>
                <p:oleObj name="Equation" r:id="rId3" imgW="2286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029200"/>
                        <a:ext cx="4845981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87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of p and q that minimize the BIC give the best model for the data</a:t>
            </a:r>
          </a:p>
          <a:p>
            <a:endParaRPr lang="en-US" dirty="0"/>
          </a:p>
          <a:p>
            <a:r>
              <a:rPr lang="en-US" dirty="0" smtClean="0"/>
              <a:t>BIC </a:t>
            </a:r>
            <a:r>
              <a:rPr lang="en-US" dirty="0"/>
              <a:t>can be used for more general models than the 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/>
              </a:rPr>
              <a:t>'Model Fit Statistics'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autoreg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=logging;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logpatch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week /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nlag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=(</a:t>
            </a:r>
            <a:r>
              <a:rPr lang="en-US" sz="24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dwprob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85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autocorrelation and partial autocorrelation plots of the Global Warming series</a:t>
            </a:r>
          </a:p>
          <a:p>
            <a:r>
              <a:rPr lang="en-US" dirty="0" smtClean="0"/>
              <a:t>From these plots, is an AR(1) model appropriate?</a:t>
            </a:r>
          </a:p>
          <a:p>
            <a:r>
              <a:rPr lang="en-US" dirty="0" smtClean="0"/>
              <a:t>Explain your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Series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sequence of observations indexed by time</a:t>
            </a:r>
          </a:p>
          <a:p>
            <a:endParaRPr lang="en-US"/>
          </a:p>
          <a:p>
            <a:r>
              <a:rPr lang="en-US"/>
              <a:t>Assumptions</a:t>
            </a:r>
          </a:p>
          <a:p>
            <a:pPr lvl="1"/>
            <a:r>
              <a:rPr lang="en-US">
                <a:sym typeface="Symbol" charset="0"/>
              </a:rPr>
              <a:t>E(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) = 0 for all i </a:t>
            </a:r>
          </a:p>
          <a:p>
            <a:pPr lvl="1"/>
            <a:r>
              <a:rPr lang="en-US">
                <a:sym typeface="Symbol" charset="0"/>
              </a:rPr>
              <a:t>Var(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) = </a:t>
            </a:r>
            <a:r>
              <a:rPr lang="en-US" baseline="-25000">
                <a:sym typeface="Symbol" charset="0"/>
              </a:rPr>
              <a:t></a:t>
            </a:r>
            <a:r>
              <a:rPr lang="en-US" baseline="30000">
                <a:sym typeface="Symbol" charset="0"/>
              </a:rPr>
              <a:t>2 </a:t>
            </a:r>
            <a:r>
              <a:rPr lang="en-US">
                <a:sym typeface="Symbol" charset="0"/>
              </a:rPr>
              <a:t>for all i</a:t>
            </a:r>
          </a:p>
          <a:p>
            <a:pPr lvl="1"/>
            <a:r>
              <a:rPr lang="en-US">
                <a:sym typeface="Symbol" charset="0"/>
              </a:rPr>
              <a:t>Corr(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) = Cov(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)/</a:t>
            </a:r>
            <a:r>
              <a:rPr lang="en-US" baseline="30000">
                <a:sym typeface="Symbol" charset="0"/>
              </a:rPr>
              <a:t>2</a:t>
            </a:r>
            <a:endParaRPr lang="en-US"/>
          </a:p>
          <a:p>
            <a:endParaRPr lang="en-US"/>
          </a:p>
          <a:p>
            <a:r>
              <a:rPr lang="en-US"/>
              <a:t>Stationarity</a:t>
            </a:r>
          </a:p>
          <a:p>
            <a:pPr lvl="1"/>
            <a:r>
              <a:rPr lang="en-US">
                <a:sym typeface="Symbol" charset="0"/>
              </a:rPr>
              <a:t>Cov(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) = E(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) depends only on k = |i - j|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transformation indicated?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Examine the time plot of the raw data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Tools in this chapter apply to stationary, normally distributed time series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Raw Data plots of Stationary series show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obvious long term trends in mean or variability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Shapes of </a:t>
            </a:r>
            <a:r>
              <a:rPr lang="en-US" sz="2000" dirty="0" smtClean="0"/>
              <a:t>any </a:t>
            </a:r>
            <a:r>
              <a:rPr lang="en-US" sz="2000" dirty="0" smtClean="0"/>
              <a:t>peaks and valleys </a:t>
            </a:r>
            <a:r>
              <a:rPr lang="en-US" sz="2000" dirty="0" smtClean="0"/>
              <a:t>are roughly the same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Would the plot look the same upside down?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Logging Data shows sharp peaks, but low and shallow valleys – log transformation usually works here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Global Warming shows a trend in mean (and variability)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2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logging;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infile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sz="2400" dirty="0" err="1">
                <a:solidFill>
                  <a:srgbClr val="800080"/>
                </a:solidFill>
                <a:latin typeface="Courier New"/>
              </a:rPr>
              <a:t>c:Dropbox</a:t>
            </a:r>
            <a:r>
              <a:rPr lang="en-US" sz="2400" dirty="0">
                <a:solidFill>
                  <a:srgbClr val="800080"/>
                </a:solidFill>
                <a:latin typeface="Courier New"/>
              </a:rPr>
              <a:t>/Data Science Degree/Courses/Sleuth Data Files/case1501.csv'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firstobs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dlm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Courier New"/>
              </a:rPr>
              <a:t>','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week patch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nocut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logpatch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log(patch);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lognocut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log(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nocut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=logging;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0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AR(1) Process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57210"/>
              </p:ext>
            </p:extLst>
          </p:nvPr>
        </p:nvGraphicFramePr>
        <p:xfrm>
          <a:off x="4343400" y="685800"/>
          <a:ext cx="1828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4" imgW="838200" imgH="177800" progId="Equation.3">
                  <p:embed/>
                </p:oleObj>
              </mc:Choice>
              <mc:Fallback>
                <p:oleObj name="Equation" r:id="rId4" imgW="8382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85800"/>
                        <a:ext cx="1828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52591"/>
              </p:ext>
            </p:extLst>
          </p:nvPr>
        </p:nvGraphicFramePr>
        <p:xfrm>
          <a:off x="2514600" y="1905000"/>
          <a:ext cx="3886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6" imgW="3035300" imgH="787400" progId="Equation.3">
                  <p:embed/>
                </p:oleObj>
              </mc:Choice>
              <mc:Fallback>
                <p:oleObj name="Equation" r:id="rId6" imgW="30353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886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557737"/>
              </p:ext>
            </p:extLst>
          </p:nvPr>
        </p:nvGraphicFramePr>
        <p:xfrm>
          <a:off x="3048000" y="3886200"/>
          <a:ext cx="27432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8" imgW="1790700" imgH="228600" progId="Equation.3">
                  <p:embed/>
                </p:oleObj>
              </mc:Choice>
              <mc:Fallback>
                <p:oleObj name="Equation" r:id="rId8" imgW="1790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27432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474381" y="3200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Covariance and Correlation Functions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kern="0" dirty="0" smtClean="0"/>
              <a:t>How do </a:t>
            </a:r>
            <a:r>
              <a:rPr lang="en-US" sz="3600" kern="0" dirty="0"/>
              <a:t>I</a:t>
            </a:r>
            <a:r>
              <a:rPr lang="en-US" sz="3600" kern="0" dirty="0" smtClean="0"/>
              <a:t> know if an AR(1) model is appropriate?</a:t>
            </a:r>
            <a:endParaRPr lang="en-US" sz="3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Auto--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Autocovariance Function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(k) = Cov(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</a:t>
            </a:r>
            <a:r>
              <a:rPr lang="en-US" baseline="30000">
                <a:sym typeface="Symbol" charset="0"/>
              </a:rPr>
              <a:t>2</a:t>
            </a:r>
            <a:r>
              <a:rPr lang="en-US">
                <a:sym typeface="Symbol" charset="0"/>
              </a:rPr>
              <a:t> = Var(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) = Cov 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) = (0) 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Autocorrelation Function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(k) = (k) / (0)  = Corr (</a:t>
            </a:r>
            <a:r>
              <a:rPr lang="en-US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</a:t>
            </a:r>
            <a:r>
              <a:rPr lang="en-US" baseline="-25000">
                <a:sym typeface="Symbol" charset="0"/>
              </a:rPr>
              <a:t>i-k</a:t>
            </a:r>
            <a:r>
              <a:rPr lang="en-US">
                <a:sym typeface="Symbol" charset="0"/>
              </a:rPr>
              <a:t>) 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Partial Autocorrelation Function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Correlation between errors in predicting X(t) from X(t+1), …, X(t+k-1) and predicting X(t + k) from X(t+1), …, X(t+k-1)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in ACF and PACF Plots for AR(1)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ACF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For </a:t>
            </a:r>
            <a:r>
              <a:rPr lang="en-US" sz="2000" dirty="0"/>
              <a:t>a positive value of </a:t>
            </a:r>
            <a:r>
              <a:rPr lang="en-US" sz="2000" dirty="0" smtClean="0">
                <a:sym typeface="Symbol"/>
              </a:rPr>
              <a:t></a:t>
            </a:r>
            <a:r>
              <a:rPr lang="en-US" sz="2000" baseline="-25000" dirty="0" smtClean="0"/>
              <a:t>1</a:t>
            </a:r>
            <a:r>
              <a:rPr lang="en-US" sz="2000" dirty="0"/>
              <a:t>, the ACF exponentially decreases to 0 as the lag </a:t>
            </a:r>
            <a:r>
              <a:rPr lang="en-US" sz="2000" i="1" dirty="0"/>
              <a:t>h</a:t>
            </a:r>
            <a:r>
              <a:rPr lang="en-US" sz="2000" dirty="0"/>
              <a:t> increases.  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For </a:t>
            </a:r>
            <a:r>
              <a:rPr lang="en-US" sz="2000" dirty="0"/>
              <a:t>negative </a:t>
            </a:r>
            <a:r>
              <a:rPr lang="en-US" sz="2000" dirty="0" smtClean="0">
                <a:sym typeface="Symbol"/>
              </a:rPr>
              <a:t></a:t>
            </a:r>
            <a:r>
              <a:rPr lang="en-US" sz="2000" baseline="-25000" dirty="0" smtClean="0"/>
              <a:t>1</a:t>
            </a:r>
            <a:r>
              <a:rPr lang="en-US" sz="2000" dirty="0"/>
              <a:t>, the ACF also exponentially decays to 0 as the lag increases, but the algebraic signs for the autocorrelations alternate between positive and negative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PACF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For an AR model, the theoretical </a:t>
            </a:r>
            <a:r>
              <a:rPr lang="en-US" sz="2000" dirty="0" smtClean="0"/>
              <a:t>partial </a:t>
            </a:r>
            <a:r>
              <a:rPr lang="en-US" sz="2000" dirty="0"/>
              <a:t>autocorrelations are equal to 0 beyond </a:t>
            </a:r>
            <a:r>
              <a:rPr lang="en-US" sz="2000" dirty="0" smtClean="0"/>
              <a:t>the order of the model.</a:t>
            </a:r>
            <a:r>
              <a:rPr lang="en-US" sz="2000" dirty="0"/>
              <a:t>  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Put </a:t>
            </a:r>
            <a:r>
              <a:rPr lang="en-US" sz="2000" dirty="0"/>
              <a:t>another way, the number of non-zero partial autocorrelations gives the order of the AR model. </a:t>
            </a:r>
          </a:p>
        </p:txBody>
      </p:sp>
    </p:spTree>
    <p:extLst>
      <p:ext uri="{BB962C8B-B14F-4D97-AF65-F5344CB8AC3E}">
        <p14:creationId xmlns:p14="http://schemas.microsoft.com/office/powerpoint/2010/main" val="359077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/>
              </a:rPr>
              <a:t>"Diagnostic Plots for Logged Patch Cut Data"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timeseries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=logging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plots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=(series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corr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logpatch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49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Durbin Watson Test Statistic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OLS to fit regression function</a:t>
            </a:r>
          </a:p>
          <a:p>
            <a:r>
              <a:rPr lang="en-US" dirty="0"/>
              <a:t>Calculate residuals</a:t>
            </a:r>
          </a:p>
          <a:p>
            <a:r>
              <a:rPr lang="en-US" dirty="0"/>
              <a:t>Calculate 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 is always between 0 and 4.</a:t>
            </a:r>
          </a:p>
          <a:p>
            <a:endParaRPr lang="en-US" dirty="0">
              <a:sym typeface="Symbol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86319"/>
              </p:ext>
            </p:extLst>
          </p:nvPr>
        </p:nvGraphicFramePr>
        <p:xfrm>
          <a:off x="2971800" y="3124200"/>
          <a:ext cx="2133600" cy="143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3" imgW="1320800" imgH="889000" progId="Equation.3">
                  <p:embed/>
                </p:oleObj>
              </mc:Choice>
              <mc:Fallback>
                <p:oleObj name="Equation" r:id="rId3" imgW="1320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2133600" cy="1436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52002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2004:Templates:Presentations:Designs:Watermark</Template>
  <TotalTime>672</TotalTime>
  <Words>621</Words>
  <Application>Microsoft Office PowerPoint</Application>
  <PresentationFormat>On-screen Show (4:3)</PresentationFormat>
  <Paragraphs>103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Watermark</vt:lpstr>
      <vt:lpstr>Equation</vt:lpstr>
      <vt:lpstr>Statistics 5372  Experimental Statistics II</vt:lpstr>
      <vt:lpstr>Time Series</vt:lpstr>
      <vt:lpstr>When is a transformation indicated?</vt:lpstr>
      <vt:lpstr>Enter the Data</vt:lpstr>
      <vt:lpstr>AR(1) Process</vt:lpstr>
      <vt:lpstr>Auto-- Functions</vt:lpstr>
      <vt:lpstr>Patterns in ACF and PACF Plots for AR(1) Models</vt:lpstr>
      <vt:lpstr>SAS Code</vt:lpstr>
      <vt:lpstr>Durbin Watson Test Statistic</vt:lpstr>
      <vt:lpstr>Hypotheses</vt:lpstr>
      <vt:lpstr>Bayesian Information Criterion</vt:lpstr>
      <vt:lpstr>BIC Continued</vt:lpstr>
      <vt:lpstr>BIC Wrap Up</vt:lpstr>
      <vt:lpstr>Model Fitting</vt:lpstr>
      <vt:lpstr>Homework Question</vt:lpstr>
    </vt:vector>
  </TitlesOfParts>
  <Company>Monnie McGee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6345 Linear Regression</dc:title>
  <dc:creator>Monnie McGee</dc:creator>
  <cp:lastModifiedBy>Southern Methodist University</cp:lastModifiedBy>
  <cp:revision>31</cp:revision>
  <dcterms:created xsi:type="dcterms:W3CDTF">2009-03-31T02:29:50Z</dcterms:created>
  <dcterms:modified xsi:type="dcterms:W3CDTF">2015-01-15T03:55:14Z</dcterms:modified>
</cp:coreProperties>
</file>