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64" r:id="rId4"/>
    <p:sldId id="271" r:id="rId5"/>
    <p:sldId id="266" r:id="rId6"/>
    <p:sldId id="274" r:id="rId7"/>
    <p:sldId id="272" r:id="rId8"/>
    <p:sldId id="275" r:id="rId9"/>
    <p:sldId id="276" r:id="rId10"/>
    <p:sldId id="268" r:id="rId11"/>
    <p:sldId id="270" r:id="rId12"/>
    <p:sldId id="269" r:id="rId13"/>
    <p:sldId id="273" r:id="rId14"/>
    <p:sldId id="278" r:id="rId15"/>
    <p:sldId id="277" r:id="rId16"/>
    <p:sldId id="279" r:id="rId17"/>
    <p:sldId id="280" r:id="rId18"/>
    <p:sldId id="281" r:id="rId19"/>
    <p:sldId id="283" r:id="rId20"/>
    <p:sldId id="262" r:id="rId21"/>
    <p:sldId id="28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120" y="-22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150FD8D-B11E-4CC6-BC89-5822E91707D3}" type="datetimeFigureOut">
              <a:rPr lang="en-US" smtClean="0"/>
              <a:t>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FA1DBE-6770-441B-BB27-73758C2517C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50FD8D-B11E-4CC6-BC89-5822E91707D3}" type="datetimeFigureOut">
              <a:rPr lang="en-US" smtClean="0"/>
              <a:t>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FA1DBE-6770-441B-BB27-73758C2517C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50FD8D-B11E-4CC6-BC89-5822E91707D3}" type="datetimeFigureOut">
              <a:rPr lang="en-US" smtClean="0"/>
              <a:t>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FA1DBE-6770-441B-BB27-73758C2517C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50FD8D-B11E-4CC6-BC89-5822E91707D3}" type="datetimeFigureOut">
              <a:rPr lang="en-US" smtClean="0"/>
              <a:t>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FA1DBE-6770-441B-BB27-73758C2517C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50FD8D-B11E-4CC6-BC89-5822E91707D3}" type="datetimeFigureOut">
              <a:rPr lang="en-US" smtClean="0"/>
              <a:t>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FA1DBE-6770-441B-BB27-73758C2517C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150FD8D-B11E-4CC6-BC89-5822E91707D3}" type="datetimeFigureOut">
              <a:rPr lang="en-US" smtClean="0"/>
              <a:t>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FA1DBE-6770-441B-BB27-73758C2517C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50FD8D-B11E-4CC6-BC89-5822E91707D3}" type="datetimeFigureOut">
              <a:rPr lang="en-US" smtClean="0"/>
              <a:t>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FA1DBE-6770-441B-BB27-73758C2517C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50FD8D-B11E-4CC6-BC89-5822E91707D3}" type="datetimeFigureOut">
              <a:rPr lang="en-US" smtClean="0"/>
              <a:t>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FA1DBE-6770-441B-BB27-73758C2517C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50FD8D-B11E-4CC6-BC89-5822E91707D3}" type="datetimeFigureOut">
              <a:rPr lang="en-US" smtClean="0"/>
              <a:t>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FA1DBE-6770-441B-BB27-73758C2517C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50FD8D-B11E-4CC6-BC89-5822E91707D3}" type="datetimeFigureOut">
              <a:rPr lang="en-US" smtClean="0"/>
              <a:t>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FA1DBE-6770-441B-BB27-73758C2517C4}"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9150FD8D-B11E-4CC6-BC89-5822E91707D3}" type="datetimeFigureOut">
              <a:rPr lang="en-US" smtClean="0"/>
              <a:t>9/20/15</a:t>
            </a:fld>
            <a:endParaRPr lang="en-US"/>
          </a:p>
        </p:txBody>
      </p:sp>
      <p:sp>
        <p:nvSpPr>
          <p:cNvPr id="9" name="Slide Number Placeholder 8"/>
          <p:cNvSpPr>
            <a:spLocks noGrp="1"/>
          </p:cNvSpPr>
          <p:nvPr>
            <p:ph type="sldNum" sz="quarter" idx="11"/>
          </p:nvPr>
        </p:nvSpPr>
        <p:spPr/>
        <p:txBody>
          <a:bodyPr/>
          <a:lstStyle/>
          <a:p>
            <a:fld id="{BFFA1DBE-6770-441B-BB27-73758C2517C4}"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FFA1DBE-6770-441B-BB27-73758C2517C4}"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9150FD8D-B11E-4CC6-BC89-5822E91707D3}" type="datetimeFigureOut">
              <a:rPr lang="en-US" smtClean="0"/>
              <a:t>9/20/15</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people.duke.edu/~rnau/arimrule.ht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booksite.elsevier.com/9780127678702/content/chapter04/sas/c4fig17.sas" TargetMode="External"/><Relationship Id="rId4" Type="http://schemas.openxmlformats.org/officeDocument/2006/relationships/hyperlink" Target="http://booksite.elsevier.com/9780127678702/content/chapter04/sas/c4fig22.sas" TargetMode="External"/><Relationship Id="rId5" Type="http://schemas.openxmlformats.org/officeDocument/2006/relationships/hyperlink" Target="http://booksite.elsevier.com/9780127678702/content/chapter04/sas/c4fig6.sas" TargetMode="External"/><Relationship Id="rId1" Type="http://schemas.openxmlformats.org/officeDocument/2006/relationships/slideLayout" Target="../slideLayouts/slideLayout2.xml"/><Relationship Id="rId2" Type="http://schemas.openxmlformats.org/officeDocument/2006/relationships/hyperlink" Target="http://booksite.elsevier.com/9780127678702/content/chapter04/sas/c4fig3.sa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Live Session 4</a:t>
            </a:r>
            <a:endParaRPr lang="en-US" dirty="0"/>
          </a:p>
        </p:txBody>
      </p:sp>
      <p:sp>
        <p:nvSpPr>
          <p:cNvPr id="3" name="Subtitle 2"/>
          <p:cNvSpPr>
            <a:spLocks noGrp="1"/>
          </p:cNvSpPr>
          <p:nvPr>
            <p:ph type="subTitle" idx="1"/>
          </p:nvPr>
        </p:nvSpPr>
        <p:spPr/>
        <p:txBody>
          <a:bodyPr/>
          <a:lstStyle/>
          <a:p>
            <a:r>
              <a:rPr lang="en-US" dirty="0" smtClean="0"/>
              <a:t>Time Series Analysis</a:t>
            </a:r>
          </a:p>
          <a:p>
            <a:r>
              <a:rPr lang="en-US" dirty="0" smtClean="0"/>
              <a:t>September 20, 2015</a:t>
            </a:r>
            <a:endParaRPr lang="en-US" dirty="0"/>
          </a:p>
        </p:txBody>
      </p:sp>
    </p:spTree>
    <p:extLst>
      <p:ext uri="{BB962C8B-B14F-4D97-AF65-F5344CB8AC3E}">
        <p14:creationId xmlns:p14="http://schemas.microsoft.com/office/powerpoint/2010/main" val="45274410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3</a:t>
            </a:r>
            <a:endParaRPr lang="en-US" dirty="0"/>
          </a:p>
        </p:txBody>
      </p:sp>
      <p:sp>
        <p:nvSpPr>
          <p:cNvPr id="3" name="Content Placeholder 2"/>
          <p:cNvSpPr>
            <a:spLocks noGrp="1"/>
          </p:cNvSpPr>
          <p:nvPr>
            <p:ph idx="1"/>
          </p:nvPr>
        </p:nvSpPr>
        <p:spPr/>
        <p:txBody>
          <a:bodyPr>
            <a:normAutofit lnSpcReduction="10000"/>
          </a:bodyPr>
          <a:lstStyle/>
          <a:p>
            <a:r>
              <a:rPr lang="en-US" dirty="0" smtClean="0"/>
              <a:t>The 2016 </a:t>
            </a:r>
            <a:r>
              <a:rPr lang="en-US" dirty="0"/>
              <a:t>presidential campaign is underway in the United States. To contrast the economic strength of the United States under each political party, a political scientist determined the monthly unemployment rates since 1945. How should the political scientist analyze the difference in unemployment rates under the political parties?</a:t>
            </a:r>
          </a:p>
          <a:p>
            <a:pPr marL="411480" lvl="1" indent="0">
              <a:buNone/>
            </a:pPr>
            <a:r>
              <a:rPr lang="en-US" dirty="0" smtClean="0">
                <a:solidFill>
                  <a:srgbClr val="FF0000"/>
                </a:solidFill>
              </a:rPr>
              <a:t>a</a:t>
            </a:r>
            <a:r>
              <a:rPr lang="en-US" dirty="0">
                <a:solidFill>
                  <a:srgbClr val="FF0000"/>
                </a:solidFill>
              </a:rPr>
              <a:t>. The scientist will have to employ a time series model since unemployment rates are likely to be correlated over time. </a:t>
            </a:r>
          </a:p>
          <a:p>
            <a:pPr marL="411480" lvl="1" indent="0">
              <a:buNone/>
            </a:pPr>
            <a:r>
              <a:rPr lang="en-US" dirty="0"/>
              <a:t>b. A two-sample t-test of rates under Democrats and under Republicans is appropriate, as long as the rates are transformed to have a Normal distribution. </a:t>
            </a:r>
          </a:p>
          <a:p>
            <a:pPr marL="411480" lvl="1" indent="0">
              <a:buNone/>
            </a:pPr>
            <a:r>
              <a:rPr lang="en-US" dirty="0"/>
              <a:t>c. The scientist should use linear regression, where X = political party of the president and Y = monthly unemployment rate. </a:t>
            </a:r>
          </a:p>
          <a:p>
            <a:pPr marL="411480" lvl="1" indent="0">
              <a:buNone/>
            </a:pPr>
            <a:r>
              <a:rPr lang="en-US" dirty="0"/>
              <a:t>d. Linear regression is feasible, but the unemployment rates should be log transformed. </a:t>
            </a:r>
          </a:p>
          <a:p>
            <a:endParaRPr lang="en-US" dirty="0"/>
          </a:p>
        </p:txBody>
      </p:sp>
    </p:spTree>
    <p:extLst>
      <p:ext uri="{BB962C8B-B14F-4D97-AF65-F5344CB8AC3E}">
        <p14:creationId xmlns:p14="http://schemas.microsoft.com/office/powerpoint/2010/main" val="366755354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 on Question 3</a:t>
            </a:r>
            <a:endParaRPr lang="en-US" dirty="0"/>
          </a:p>
        </p:txBody>
      </p:sp>
      <p:sp>
        <p:nvSpPr>
          <p:cNvPr id="3" name="Content Placeholder 2"/>
          <p:cNvSpPr>
            <a:spLocks noGrp="1"/>
          </p:cNvSpPr>
          <p:nvPr>
            <p:ph idx="1"/>
          </p:nvPr>
        </p:nvSpPr>
        <p:spPr/>
        <p:txBody>
          <a:bodyPr>
            <a:normAutofit lnSpcReduction="10000"/>
          </a:bodyPr>
          <a:lstStyle/>
          <a:p>
            <a:r>
              <a:rPr lang="en-US" dirty="0"/>
              <a:t>By checking monthly unemployment rates over time, we must use a time series model to see the correlation across time.  unemployment data, often is due to market trends, as a result a president does not have full or adequate control to massively impact unemployment (technically that decision is made by other people who work with the resident).  Time Series data is better than a regression because it allows us to check to the unemployment rates against time to see patterns within the bigger picture of time and political parties, because time can have just as big on an impact on employment</a:t>
            </a:r>
            <a:r>
              <a:rPr lang="en-US" dirty="0" smtClean="0"/>
              <a:t>.</a:t>
            </a:r>
          </a:p>
          <a:p>
            <a:r>
              <a:rPr lang="en-US" dirty="0" smtClean="0"/>
              <a:t>The </a:t>
            </a:r>
            <a:r>
              <a:rPr lang="en-US" dirty="0"/>
              <a:t>scientist should definitely use a time series model because unemployment rates are definitely correlated over time and can vary month to month.  It can also be seasonal and this further strengthens the argument to use time series </a:t>
            </a:r>
            <a:r>
              <a:rPr lang="en-US" dirty="0" smtClean="0"/>
              <a:t>models.</a:t>
            </a:r>
            <a:endParaRPr lang="en-US" dirty="0"/>
          </a:p>
        </p:txBody>
      </p:sp>
    </p:spTree>
    <p:extLst>
      <p:ext uri="{BB962C8B-B14F-4D97-AF65-F5344CB8AC3E}">
        <p14:creationId xmlns:p14="http://schemas.microsoft.com/office/powerpoint/2010/main" val="225602416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4</a:t>
            </a:r>
            <a:endParaRPr lang="en-US" dirty="0"/>
          </a:p>
        </p:txBody>
      </p:sp>
      <p:sp>
        <p:nvSpPr>
          <p:cNvPr id="3" name="Content Placeholder 2"/>
          <p:cNvSpPr>
            <a:spLocks noGrp="1"/>
          </p:cNvSpPr>
          <p:nvPr>
            <p:ph idx="1"/>
          </p:nvPr>
        </p:nvSpPr>
        <p:spPr/>
        <p:txBody>
          <a:bodyPr>
            <a:normAutofit/>
          </a:bodyPr>
          <a:lstStyle/>
          <a:p>
            <a:r>
              <a:rPr lang="en-US" dirty="0"/>
              <a:t>In this chapter, we introduced graphs of the ACF and PACF for aiding in determination of the type of time series model and the order of that model. Which of the following statements is true?</a:t>
            </a:r>
          </a:p>
          <a:p>
            <a:pPr marL="411480" lvl="1" indent="0">
              <a:buNone/>
            </a:pPr>
            <a:r>
              <a:rPr lang="en-US" dirty="0" smtClean="0">
                <a:solidFill>
                  <a:srgbClr val="FF0000"/>
                </a:solidFill>
              </a:rPr>
              <a:t>a</a:t>
            </a:r>
            <a:r>
              <a:rPr lang="en-US" dirty="0">
                <a:solidFill>
                  <a:srgbClr val="FF0000"/>
                </a:solidFill>
              </a:rPr>
              <a:t>. If the model is an AR(1) model, the ACF will have exponentially decreasing values over the lags and the PACF will be zero after lag 1. </a:t>
            </a:r>
          </a:p>
          <a:p>
            <a:pPr marL="411480" lvl="1" indent="0">
              <a:buNone/>
            </a:pPr>
            <a:r>
              <a:rPr lang="en-US" dirty="0"/>
              <a:t>b. If the model is an AR(1) model, the PACF will have exponentially decreasing values over the lags and the ACF will be zero after lag 1. </a:t>
            </a:r>
          </a:p>
          <a:p>
            <a:pPr marL="411480" lvl="1" indent="0">
              <a:buNone/>
            </a:pPr>
            <a:r>
              <a:rPr lang="en-US" dirty="0"/>
              <a:t>c. If the correlation coefficient in an AR model is positive, the ACF will have alternating positive and negative values. </a:t>
            </a:r>
          </a:p>
          <a:p>
            <a:pPr marL="411480" lvl="1" indent="0">
              <a:buNone/>
            </a:pPr>
            <a:r>
              <a:rPr lang="en-US" dirty="0"/>
              <a:t>d. If the correlation coefficient in an AR model is negative, the ACF will have coefficients that decay exponentially to zero. </a:t>
            </a:r>
          </a:p>
          <a:p>
            <a:endParaRPr lang="en-US" dirty="0"/>
          </a:p>
        </p:txBody>
      </p:sp>
    </p:spTree>
    <p:extLst>
      <p:ext uri="{BB962C8B-B14F-4D97-AF65-F5344CB8AC3E}">
        <p14:creationId xmlns:p14="http://schemas.microsoft.com/office/powerpoint/2010/main" val="332269321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 on Q4</a:t>
            </a:r>
            <a:endParaRPr lang="en-US" dirty="0"/>
          </a:p>
        </p:txBody>
      </p:sp>
      <p:sp>
        <p:nvSpPr>
          <p:cNvPr id="3" name="Content Placeholder 2"/>
          <p:cNvSpPr>
            <a:spLocks noGrp="1"/>
          </p:cNvSpPr>
          <p:nvPr>
            <p:ph idx="1"/>
          </p:nvPr>
        </p:nvSpPr>
        <p:spPr/>
        <p:txBody>
          <a:bodyPr/>
          <a:lstStyle/>
          <a:p>
            <a:r>
              <a:rPr lang="en-US" dirty="0"/>
              <a:t>For a positive value, the ACF exponentially decreases to zero in the AR(1) model and the PACF is equal to zero beyond the order of the model. The ACF will still decay going to zero if it is a negative value, but the signs will alternate between positive and negative as the lag increases. </a:t>
            </a:r>
            <a:endParaRPr lang="en-US" dirty="0" smtClean="0"/>
          </a:p>
          <a:p>
            <a:endParaRPr lang="en-US" dirty="0"/>
          </a:p>
          <a:p>
            <a:r>
              <a:rPr lang="en-US" dirty="0" smtClean="0"/>
              <a:t>For MA models, the opposite is true</a:t>
            </a:r>
          </a:p>
          <a:p>
            <a:endParaRPr lang="en-US" dirty="0"/>
          </a:p>
          <a:p>
            <a:r>
              <a:rPr lang="en-US" dirty="0" smtClean="0"/>
              <a:t>For ARMA models, the ACF and PACF decay to zero.</a:t>
            </a:r>
          </a:p>
          <a:p>
            <a:endParaRPr lang="en-US" dirty="0"/>
          </a:p>
          <a:p>
            <a:r>
              <a:rPr lang="en-US" dirty="0" smtClean="0"/>
              <a:t>Must </a:t>
            </a:r>
            <a:r>
              <a:rPr lang="en-US" dirty="0" err="1" smtClean="0"/>
              <a:t>detrend</a:t>
            </a:r>
            <a:r>
              <a:rPr lang="en-US" dirty="0" smtClean="0"/>
              <a:t> models to examine ACF and PACF</a:t>
            </a:r>
          </a:p>
          <a:p>
            <a:endParaRPr lang="en-US" dirty="0"/>
          </a:p>
        </p:txBody>
      </p:sp>
    </p:spTree>
    <p:extLst>
      <p:ext uri="{BB962C8B-B14F-4D97-AF65-F5344CB8AC3E}">
        <p14:creationId xmlns:p14="http://schemas.microsoft.com/office/powerpoint/2010/main" val="114044477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Series Models</a:t>
            </a:r>
            <a:endParaRPr lang="en-US" dirty="0"/>
          </a:p>
        </p:txBody>
      </p:sp>
      <p:sp>
        <p:nvSpPr>
          <p:cNvPr id="3" name="Content Placeholder 2"/>
          <p:cNvSpPr>
            <a:spLocks noGrp="1"/>
          </p:cNvSpPr>
          <p:nvPr>
            <p:ph idx="1"/>
          </p:nvPr>
        </p:nvSpPr>
        <p:spPr/>
        <p:txBody>
          <a:bodyPr/>
          <a:lstStyle/>
          <a:p>
            <a:r>
              <a:rPr lang="en-US" dirty="0" smtClean="0"/>
              <a:t>Autoregressive (AR) process:</a:t>
            </a:r>
          </a:p>
          <a:p>
            <a:pPr lvl="1"/>
            <a:r>
              <a:rPr lang="en-US" dirty="0" smtClean="0"/>
              <a:t>Series current values depend on its own previous values</a:t>
            </a:r>
          </a:p>
          <a:p>
            <a:pPr lvl="1"/>
            <a:r>
              <a:rPr lang="en-US" dirty="0" smtClean="0"/>
              <a:t>AR(p) Current values depend on its own p-previous values</a:t>
            </a:r>
          </a:p>
          <a:p>
            <a:pPr lvl="1"/>
            <a:r>
              <a:rPr lang="en-US" dirty="0" smtClean="0"/>
              <a:t>p is the order of the AR process</a:t>
            </a:r>
          </a:p>
          <a:p>
            <a:r>
              <a:rPr lang="en-US" dirty="0" smtClean="0"/>
              <a:t>Moving Average (MA) process:</a:t>
            </a:r>
          </a:p>
          <a:p>
            <a:pPr lvl="1"/>
            <a:r>
              <a:rPr lang="en-US" dirty="0" smtClean="0"/>
              <a:t>The current deviation from the mean depends on previous deviations</a:t>
            </a:r>
          </a:p>
          <a:p>
            <a:pPr lvl="1"/>
            <a:r>
              <a:rPr lang="en-US" dirty="0" smtClean="0"/>
              <a:t>MA(q) – The current deviation from mean depends on q-previous deviations</a:t>
            </a:r>
          </a:p>
          <a:p>
            <a:pPr lvl="1"/>
            <a:r>
              <a:rPr lang="en-US" dirty="0" smtClean="0"/>
              <a:t>q is the order of the MA process</a:t>
            </a:r>
          </a:p>
          <a:p>
            <a:r>
              <a:rPr lang="en-US" dirty="0" smtClean="0"/>
              <a:t>Autoregressive Moving Average (ARMA) process</a:t>
            </a:r>
          </a:p>
          <a:p>
            <a:r>
              <a:rPr lang="en-US" dirty="0" smtClean="0"/>
              <a:t>Autoregressive Integrated Moving Average (ARIMA) process</a:t>
            </a:r>
            <a:endParaRPr lang="en-US" dirty="0"/>
          </a:p>
        </p:txBody>
      </p:sp>
    </p:spTree>
    <p:extLst>
      <p:ext uri="{BB962C8B-B14F-4D97-AF65-F5344CB8AC3E}">
        <p14:creationId xmlns:p14="http://schemas.microsoft.com/office/powerpoint/2010/main" val="391289734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ACF and PACF</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12319161"/>
              </p:ext>
            </p:extLst>
          </p:nvPr>
        </p:nvGraphicFramePr>
        <p:xfrm>
          <a:off x="457200" y="1600200"/>
          <a:ext cx="7543800" cy="1826222"/>
        </p:xfrm>
        <a:graphic>
          <a:graphicData uri="http://schemas.openxmlformats.org/drawingml/2006/table">
            <a:tbl>
              <a:tblPr firstRow="1" bandRow="1">
                <a:tableStyleId>{5C22544A-7EE6-4342-B048-85BDC9FD1C3A}</a:tableStyleId>
              </a:tblPr>
              <a:tblGrid>
                <a:gridCol w="1885950"/>
                <a:gridCol w="1885950"/>
                <a:gridCol w="1885950"/>
                <a:gridCol w="1885950"/>
              </a:tblGrid>
              <a:tr h="593071">
                <a:tc>
                  <a:txBody>
                    <a:bodyPr/>
                    <a:lstStyle/>
                    <a:p>
                      <a:endParaRPr lang="en-US" dirty="0"/>
                    </a:p>
                  </a:txBody>
                  <a:tcPr/>
                </a:tc>
                <a:tc>
                  <a:txBody>
                    <a:bodyPr/>
                    <a:lstStyle/>
                    <a:p>
                      <a:pPr algn="ctr"/>
                      <a:r>
                        <a:rPr lang="en-US" dirty="0" smtClean="0"/>
                        <a:t>MA(q)</a:t>
                      </a:r>
                      <a:endParaRPr lang="en-US" dirty="0"/>
                    </a:p>
                  </a:txBody>
                  <a:tcPr/>
                </a:tc>
                <a:tc>
                  <a:txBody>
                    <a:bodyPr/>
                    <a:lstStyle/>
                    <a:p>
                      <a:pPr algn="ctr"/>
                      <a:r>
                        <a:rPr lang="en-US" dirty="0" smtClean="0"/>
                        <a:t>AR(p)</a:t>
                      </a:r>
                      <a:endParaRPr lang="en-US" dirty="0"/>
                    </a:p>
                  </a:txBody>
                  <a:tcPr/>
                </a:tc>
                <a:tc>
                  <a:txBody>
                    <a:bodyPr/>
                    <a:lstStyle/>
                    <a:p>
                      <a:pPr algn="ctr"/>
                      <a:r>
                        <a:rPr lang="en-US" dirty="0" smtClean="0"/>
                        <a:t>ARMA(p, q)</a:t>
                      </a:r>
                      <a:endParaRPr lang="en-US" dirty="0"/>
                    </a:p>
                  </a:txBody>
                  <a:tcPr/>
                </a:tc>
              </a:tr>
              <a:tr h="626129">
                <a:tc>
                  <a:txBody>
                    <a:bodyPr/>
                    <a:lstStyle/>
                    <a:p>
                      <a:r>
                        <a:rPr lang="en-US" dirty="0" smtClean="0"/>
                        <a:t>ACF</a:t>
                      </a:r>
                    </a:p>
                    <a:p>
                      <a:endParaRPr lang="en-US" dirty="0"/>
                    </a:p>
                  </a:txBody>
                  <a:tcPr/>
                </a:tc>
                <a:tc>
                  <a:txBody>
                    <a:bodyPr/>
                    <a:lstStyle/>
                    <a:p>
                      <a:r>
                        <a:rPr lang="en-US" dirty="0" smtClean="0"/>
                        <a:t>zero</a:t>
                      </a:r>
                      <a:r>
                        <a:rPr lang="en-US" baseline="0" dirty="0" smtClean="0"/>
                        <a:t> lags &gt; q</a:t>
                      </a:r>
                      <a:endParaRPr lang="en-US" dirty="0"/>
                    </a:p>
                  </a:txBody>
                  <a:tcPr/>
                </a:tc>
                <a:tc>
                  <a:txBody>
                    <a:bodyPr/>
                    <a:lstStyle/>
                    <a:p>
                      <a:r>
                        <a:rPr lang="en-US" dirty="0" smtClean="0"/>
                        <a:t>decays</a:t>
                      </a:r>
                      <a:endParaRPr lang="en-US" dirty="0"/>
                    </a:p>
                  </a:txBody>
                  <a:tcPr/>
                </a:tc>
                <a:tc>
                  <a:txBody>
                    <a:bodyPr/>
                    <a:lstStyle/>
                    <a:p>
                      <a:r>
                        <a:rPr lang="en-US" dirty="0" smtClean="0"/>
                        <a:t>decays</a:t>
                      </a:r>
                      <a:endParaRPr lang="en-US" dirty="0"/>
                    </a:p>
                  </a:txBody>
                  <a:tcPr/>
                </a:tc>
              </a:tr>
              <a:tr h="593071">
                <a:tc>
                  <a:txBody>
                    <a:bodyPr/>
                    <a:lstStyle/>
                    <a:p>
                      <a:r>
                        <a:rPr lang="en-US" dirty="0" smtClean="0"/>
                        <a:t>PACF</a:t>
                      </a:r>
                      <a:endParaRPr lang="en-US" dirty="0"/>
                    </a:p>
                  </a:txBody>
                  <a:tcPr/>
                </a:tc>
                <a:tc>
                  <a:txBody>
                    <a:bodyPr/>
                    <a:lstStyle/>
                    <a:p>
                      <a:r>
                        <a:rPr lang="en-US" dirty="0" smtClean="0"/>
                        <a:t>decays</a:t>
                      </a:r>
                      <a:endParaRPr lang="en-US" dirty="0"/>
                    </a:p>
                  </a:txBody>
                  <a:tcPr/>
                </a:tc>
                <a:tc>
                  <a:txBody>
                    <a:bodyPr/>
                    <a:lstStyle/>
                    <a:p>
                      <a:r>
                        <a:rPr lang="en-US" dirty="0" smtClean="0"/>
                        <a:t>zero lags &gt; p</a:t>
                      </a:r>
                      <a:endParaRPr lang="en-US" dirty="0"/>
                    </a:p>
                  </a:txBody>
                  <a:tcPr/>
                </a:tc>
                <a:tc>
                  <a:txBody>
                    <a:bodyPr/>
                    <a:lstStyle/>
                    <a:p>
                      <a:r>
                        <a:rPr lang="en-US" dirty="0" smtClean="0"/>
                        <a:t>decays</a:t>
                      </a:r>
                      <a:endParaRPr lang="en-US" dirty="0"/>
                    </a:p>
                  </a:txBody>
                  <a:tcPr/>
                </a:tc>
              </a:tr>
            </a:tbl>
          </a:graphicData>
        </a:graphic>
      </p:graphicFrame>
      <p:sp>
        <p:nvSpPr>
          <p:cNvPr id="3" name="Rectangle 2"/>
          <p:cNvSpPr/>
          <p:nvPr/>
        </p:nvSpPr>
        <p:spPr>
          <a:xfrm>
            <a:off x="533400" y="4191000"/>
            <a:ext cx="7239000" cy="461665"/>
          </a:xfrm>
          <a:prstGeom prst="rect">
            <a:avLst/>
          </a:prstGeom>
        </p:spPr>
        <p:txBody>
          <a:bodyPr wrap="square">
            <a:spAutoFit/>
          </a:bodyPr>
          <a:lstStyle/>
          <a:p>
            <a:pPr marL="114300" indent="0">
              <a:buNone/>
            </a:pPr>
            <a:r>
              <a:rPr lang="en-US" sz="2400" dirty="0" smtClean="0">
                <a:hlinkClick r:id="rId2"/>
              </a:rPr>
              <a:t>More Extensive Rules for Identification</a:t>
            </a:r>
            <a:endParaRPr lang="en-US" sz="2400" dirty="0"/>
          </a:p>
        </p:txBody>
      </p:sp>
    </p:spTree>
    <p:extLst>
      <p:ext uri="{BB962C8B-B14F-4D97-AF65-F5344CB8AC3E}">
        <p14:creationId xmlns:p14="http://schemas.microsoft.com/office/powerpoint/2010/main" val="29336749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R-ARMA Question.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 y="0"/>
            <a:ext cx="8911919" cy="6858000"/>
          </a:xfrm>
          <a:prstGeom prst="rect">
            <a:avLst/>
          </a:prstGeom>
        </p:spPr>
      </p:pic>
    </p:spTree>
    <p:extLst>
      <p:ext uri="{BB962C8B-B14F-4D97-AF65-F5344CB8AC3E}">
        <p14:creationId xmlns:p14="http://schemas.microsoft.com/office/powerpoint/2010/main" val="276292011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R-ARMA Answer.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 y="0"/>
            <a:ext cx="8911919" cy="6858000"/>
          </a:xfrm>
          <a:prstGeom prst="rect">
            <a:avLst/>
          </a:prstGeom>
        </p:spPr>
      </p:pic>
    </p:spTree>
    <p:extLst>
      <p:ext uri="{BB962C8B-B14F-4D97-AF65-F5344CB8AC3E}">
        <p14:creationId xmlns:p14="http://schemas.microsoft.com/office/powerpoint/2010/main" val="236438553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Seasonal ARIMA </a:t>
            </a:r>
            <a:r>
              <a:rPr lang="en-US" dirty="0" smtClean="0"/>
              <a:t>Models</a:t>
            </a:r>
            <a:br>
              <a:rPr lang="en-US" dirty="0" smtClean="0"/>
            </a:br>
            <a:r>
              <a:rPr lang="en-US" sz="2000" dirty="0" smtClean="0"/>
              <a:t>Incorporate seasonal and non-seasonal patterns into the model</a:t>
            </a:r>
            <a:endParaRPr lang="en-US" sz="2000" dirty="0"/>
          </a:p>
        </p:txBody>
      </p:sp>
      <p:sp>
        <p:nvSpPr>
          <p:cNvPr id="3" name="Content Placeholder 2"/>
          <p:cNvSpPr>
            <a:spLocks noGrp="1"/>
          </p:cNvSpPr>
          <p:nvPr>
            <p:ph idx="1"/>
          </p:nvPr>
        </p:nvSpPr>
        <p:spPr>
          <a:xfrm>
            <a:off x="457200" y="1371600"/>
            <a:ext cx="7620000" cy="4267200"/>
          </a:xfrm>
        </p:spPr>
        <p:txBody>
          <a:bodyPr>
            <a:normAutofit/>
          </a:bodyPr>
          <a:lstStyle/>
          <a:p>
            <a:r>
              <a:rPr lang="en-US" dirty="0" smtClean="0"/>
              <a:t>What if the ACF has a wavelike pattern? </a:t>
            </a:r>
            <a:r>
              <a:rPr lang="en-US" dirty="0" smtClean="0"/>
              <a:t>Seasonality.</a:t>
            </a:r>
            <a:endParaRPr lang="en-US" dirty="0" smtClean="0"/>
          </a:p>
          <a:p>
            <a:r>
              <a:rPr lang="en-US" dirty="0" smtClean="0"/>
              <a:t>Notation</a:t>
            </a:r>
            <a:r>
              <a:rPr lang="en-US" dirty="0" smtClean="0"/>
              <a:t>: ARIMA(p, d, q)x(P, D, Q)</a:t>
            </a:r>
            <a:r>
              <a:rPr lang="en-US" baseline="-25000" dirty="0" smtClean="0"/>
              <a:t>S</a:t>
            </a:r>
            <a:endParaRPr lang="en-US" baseline="-25000" dirty="0" smtClean="0"/>
          </a:p>
          <a:p>
            <a:r>
              <a:rPr lang="en-US" dirty="0" smtClean="0"/>
              <a:t>p = non-seasonal AR order</a:t>
            </a:r>
          </a:p>
          <a:p>
            <a:r>
              <a:rPr lang="en-US" dirty="0" smtClean="0"/>
              <a:t>d = non-seasonal differencing</a:t>
            </a:r>
          </a:p>
          <a:p>
            <a:r>
              <a:rPr lang="en-US" dirty="0" smtClean="0"/>
              <a:t>q = non-seasonal MA order</a:t>
            </a:r>
          </a:p>
          <a:p>
            <a:r>
              <a:rPr lang="en-US" dirty="0" smtClean="0"/>
              <a:t>P = seasonal AR order</a:t>
            </a:r>
          </a:p>
          <a:p>
            <a:r>
              <a:rPr lang="en-US" dirty="0" smtClean="0"/>
              <a:t>D = seasonal differencing</a:t>
            </a:r>
          </a:p>
          <a:p>
            <a:r>
              <a:rPr lang="en-US" dirty="0" smtClean="0"/>
              <a:t>Q = seasonal MA order</a:t>
            </a:r>
          </a:p>
          <a:p>
            <a:r>
              <a:rPr lang="en-US" dirty="0" smtClean="0"/>
              <a:t>S = time span of repeating seasonal pattern</a:t>
            </a:r>
          </a:p>
          <a:p>
            <a:r>
              <a:rPr lang="en-US" dirty="0"/>
              <a:t>So, a ARIMA (0,1,1)(0,0,3) </a:t>
            </a:r>
            <a:r>
              <a:rPr lang="en-US" dirty="0" smtClean="0"/>
              <a:t>model is </a:t>
            </a:r>
            <a:r>
              <a:rPr lang="en-US" dirty="0" smtClean="0"/>
              <a:t>…</a:t>
            </a:r>
          </a:p>
        </p:txBody>
      </p:sp>
      <p:sp>
        <p:nvSpPr>
          <p:cNvPr id="4" name="TextBox 3"/>
          <p:cNvSpPr txBox="1"/>
          <p:nvPr/>
        </p:nvSpPr>
        <p:spPr>
          <a:xfrm>
            <a:off x="914400" y="5943600"/>
            <a:ext cx="6705600" cy="369332"/>
          </a:xfrm>
          <a:prstGeom prst="rect">
            <a:avLst/>
          </a:prstGeom>
          <a:noFill/>
        </p:spPr>
        <p:txBody>
          <a:bodyPr wrap="square" rtlCol="0">
            <a:spAutoFit/>
          </a:bodyPr>
          <a:lstStyle/>
          <a:p>
            <a:r>
              <a:rPr lang="en-US" dirty="0"/>
              <a:t>Source: https://</a:t>
            </a:r>
            <a:r>
              <a:rPr lang="en-US" dirty="0" err="1"/>
              <a:t>onlinecourses.science.psu.edu</a:t>
            </a:r>
            <a:r>
              <a:rPr lang="en-US" dirty="0"/>
              <a:t>/stat510/node/41</a:t>
            </a:r>
          </a:p>
        </p:txBody>
      </p:sp>
    </p:spTree>
    <p:extLst>
      <p:ext uri="{BB962C8B-B14F-4D97-AF65-F5344CB8AC3E}">
        <p14:creationId xmlns:p14="http://schemas.microsoft.com/office/powerpoint/2010/main" val="3717543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Announcements</a:t>
            </a:r>
            <a:endParaRPr lang="en-US" dirty="0"/>
          </a:p>
        </p:txBody>
      </p:sp>
      <p:sp>
        <p:nvSpPr>
          <p:cNvPr id="3" name="Content Placeholder 2"/>
          <p:cNvSpPr>
            <a:spLocks noGrp="1"/>
          </p:cNvSpPr>
          <p:nvPr>
            <p:ph idx="1"/>
          </p:nvPr>
        </p:nvSpPr>
        <p:spPr>
          <a:xfrm>
            <a:off x="457200" y="1371600"/>
            <a:ext cx="7620000" cy="5029200"/>
          </a:xfrm>
        </p:spPr>
        <p:txBody>
          <a:bodyPr>
            <a:normAutofit fontScale="92500"/>
          </a:bodyPr>
          <a:lstStyle/>
          <a:p>
            <a:pPr>
              <a:lnSpc>
                <a:spcPct val="120000"/>
              </a:lnSpc>
            </a:pPr>
            <a:r>
              <a:rPr lang="en-US" sz="2800" dirty="0" smtClean="0"/>
              <a:t>Project Plan</a:t>
            </a:r>
          </a:p>
          <a:p>
            <a:pPr lvl="1">
              <a:lnSpc>
                <a:spcPct val="120000"/>
              </a:lnSpc>
            </a:pPr>
            <a:r>
              <a:rPr lang="en-US" sz="2600" dirty="0" smtClean="0"/>
              <a:t>Submit to me via e-mail. </a:t>
            </a:r>
          </a:p>
          <a:p>
            <a:pPr lvl="1">
              <a:lnSpc>
                <a:spcPct val="120000"/>
              </a:lnSpc>
            </a:pPr>
            <a:r>
              <a:rPr lang="en-US" sz="2600" dirty="0" smtClean="0"/>
              <a:t>I will select two peer reviewers per project plan</a:t>
            </a:r>
          </a:p>
          <a:p>
            <a:pPr>
              <a:lnSpc>
                <a:spcPct val="120000"/>
              </a:lnSpc>
            </a:pPr>
            <a:r>
              <a:rPr lang="en-US" sz="2800" dirty="0" smtClean="0"/>
              <a:t>Video 4.9 had some weird characters</a:t>
            </a:r>
          </a:p>
          <a:p>
            <a:pPr>
              <a:lnSpc>
                <a:spcPct val="120000"/>
              </a:lnSpc>
            </a:pPr>
            <a:r>
              <a:rPr lang="en-US" sz="2800" dirty="0" smtClean="0"/>
              <a:t>Full PPT slides are in the Files folder (4.9 Diagnostic Procedures)</a:t>
            </a:r>
          </a:p>
          <a:p>
            <a:pPr>
              <a:lnSpc>
                <a:spcPct val="120000"/>
              </a:lnSpc>
            </a:pPr>
            <a:r>
              <a:rPr lang="en-US" sz="2800" dirty="0" smtClean="0"/>
              <a:t>Next week we move to unit 6</a:t>
            </a:r>
          </a:p>
          <a:p>
            <a:pPr>
              <a:lnSpc>
                <a:spcPct val="120000"/>
              </a:lnSpc>
            </a:pPr>
            <a:r>
              <a:rPr lang="en-US" sz="2800" dirty="0" smtClean="0"/>
              <a:t>October 4 will be the project Q&amp;A session</a:t>
            </a:r>
          </a:p>
          <a:p>
            <a:pPr>
              <a:lnSpc>
                <a:spcPct val="120000"/>
              </a:lnSpc>
            </a:pPr>
            <a:r>
              <a:rPr lang="en-US" sz="2800" dirty="0" smtClean="0"/>
              <a:t>Let me know if you need to schedule another time</a:t>
            </a:r>
          </a:p>
          <a:p>
            <a:endParaRPr lang="en-US" sz="2800" dirty="0"/>
          </a:p>
        </p:txBody>
      </p:sp>
    </p:spTree>
    <p:extLst>
      <p:ext uri="{BB962C8B-B14F-4D97-AF65-F5344CB8AC3E}">
        <p14:creationId xmlns:p14="http://schemas.microsoft.com/office/powerpoint/2010/main" val="3749389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Game Plan</a:t>
            </a:r>
            <a:endParaRPr lang="en-US" dirty="0"/>
          </a:p>
        </p:txBody>
      </p:sp>
      <p:sp>
        <p:nvSpPr>
          <p:cNvPr id="2" name="Content Placeholder 1"/>
          <p:cNvSpPr>
            <a:spLocks noGrp="1"/>
          </p:cNvSpPr>
          <p:nvPr>
            <p:ph idx="1"/>
          </p:nvPr>
        </p:nvSpPr>
        <p:spPr/>
        <p:txBody>
          <a:bodyPr>
            <a:normAutofit/>
          </a:bodyPr>
          <a:lstStyle/>
          <a:p>
            <a:r>
              <a:rPr lang="en-US" sz="2800" dirty="0"/>
              <a:t>Quiz </a:t>
            </a:r>
            <a:r>
              <a:rPr lang="en-US" sz="2800" dirty="0" smtClean="0"/>
              <a:t>Results</a:t>
            </a:r>
          </a:p>
          <a:p>
            <a:r>
              <a:rPr lang="en-US" sz="2800" dirty="0" smtClean="0"/>
              <a:t>Some announcements</a:t>
            </a:r>
          </a:p>
          <a:p>
            <a:pPr lvl="1"/>
            <a:r>
              <a:rPr lang="en-US" sz="2600" dirty="0" smtClean="0"/>
              <a:t>Project plan due today</a:t>
            </a:r>
          </a:p>
          <a:p>
            <a:pPr lvl="1"/>
            <a:r>
              <a:rPr lang="en-US" sz="2600" dirty="0" smtClean="0"/>
              <a:t>Peer review procedure</a:t>
            </a:r>
          </a:p>
          <a:p>
            <a:pPr lvl="1"/>
            <a:r>
              <a:rPr lang="en-US" sz="2600" dirty="0" smtClean="0"/>
              <a:t>Some “wingdings” in video 4.9</a:t>
            </a:r>
          </a:p>
          <a:p>
            <a:r>
              <a:rPr lang="en-US" sz="2800" dirty="0" smtClean="0"/>
              <a:t>Breakout rooms</a:t>
            </a:r>
            <a:endParaRPr lang="en-US" sz="2800" dirty="0"/>
          </a:p>
        </p:txBody>
      </p:sp>
    </p:spTree>
    <p:extLst>
      <p:ext uri="{BB962C8B-B14F-4D97-AF65-F5344CB8AC3E}">
        <p14:creationId xmlns:p14="http://schemas.microsoft.com/office/powerpoint/2010/main" val="20470107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Breakout Examples</a:t>
            </a:r>
            <a:endParaRPr lang="en-US" dirty="0"/>
          </a:p>
        </p:txBody>
      </p:sp>
      <p:sp>
        <p:nvSpPr>
          <p:cNvPr id="3" name="Content Placeholder 2"/>
          <p:cNvSpPr>
            <a:spLocks noGrp="1"/>
          </p:cNvSpPr>
          <p:nvPr>
            <p:ph idx="1"/>
          </p:nvPr>
        </p:nvSpPr>
        <p:spPr>
          <a:xfrm>
            <a:off x="457200" y="1371600"/>
            <a:ext cx="7543800" cy="5029200"/>
          </a:xfrm>
        </p:spPr>
        <p:txBody>
          <a:bodyPr>
            <a:normAutofit/>
          </a:bodyPr>
          <a:lstStyle/>
          <a:p>
            <a:pPr marL="114300" indent="0">
              <a:buNone/>
            </a:pPr>
            <a:r>
              <a:rPr lang="en-US" dirty="0" smtClean="0"/>
              <a:t>Instructions/Objectives</a:t>
            </a:r>
          </a:p>
          <a:p>
            <a:r>
              <a:rPr lang="en-US" dirty="0" smtClean="0"/>
              <a:t>Practice </a:t>
            </a:r>
            <a:r>
              <a:rPr lang="en-US" dirty="0"/>
              <a:t>using someone else’s code</a:t>
            </a:r>
            <a:r>
              <a:rPr lang="en-US" dirty="0" smtClean="0"/>
              <a:t>!</a:t>
            </a:r>
          </a:p>
          <a:p>
            <a:r>
              <a:rPr lang="en-US" dirty="0" smtClean="0"/>
              <a:t>Determine the best ARIMA type model for the data</a:t>
            </a:r>
          </a:p>
          <a:p>
            <a:pPr>
              <a:spcAft>
                <a:spcPts val="1200"/>
              </a:spcAft>
            </a:pPr>
            <a:r>
              <a:rPr lang="en-US" dirty="0" smtClean="0"/>
              <a:t>Justify your choice</a:t>
            </a:r>
            <a:endParaRPr lang="en-US" dirty="0"/>
          </a:p>
          <a:p>
            <a:pPr marL="114300" indent="0">
              <a:buNone/>
            </a:pPr>
            <a:r>
              <a:rPr lang="en-US" dirty="0" smtClean="0"/>
              <a:t>Data Sets</a:t>
            </a:r>
          </a:p>
          <a:p>
            <a:r>
              <a:rPr lang="en-US" dirty="0" smtClean="0">
                <a:hlinkClick r:id="rId2"/>
              </a:rPr>
              <a:t>Gross Domestic Private Investment 1970 to 1993</a:t>
            </a:r>
            <a:endParaRPr lang="en-US" dirty="0" smtClean="0"/>
          </a:p>
          <a:p>
            <a:r>
              <a:rPr lang="en-US" dirty="0" smtClean="0">
                <a:hlinkClick r:id="rId3"/>
              </a:rPr>
              <a:t>Chicago Hyde Park Purse Snatchings</a:t>
            </a:r>
            <a:endParaRPr lang="en-US" dirty="0" smtClean="0"/>
          </a:p>
          <a:p>
            <a:r>
              <a:rPr lang="en-US" dirty="0" smtClean="0">
                <a:hlinkClick r:id="rId4"/>
              </a:rPr>
              <a:t>Democratic Seats in US House of Representatives, 1855 to 1998.</a:t>
            </a:r>
            <a:endParaRPr lang="en-US" dirty="0" smtClean="0"/>
          </a:p>
          <a:p>
            <a:r>
              <a:rPr lang="en-US" dirty="0" smtClean="0">
                <a:hlinkClick r:id="rId5"/>
              </a:rPr>
              <a:t>Seasonally adjusted unemployment data</a:t>
            </a:r>
            <a:endParaRPr lang="en-US" dirty="0"/>
          </a:p>
        </p:txBody>
      </p:sp>
    </p:spTree>
    <p:extLst>
      <p:ext uri="{BB962C8B-B14F-4D97-AF65-F5344CB8AC3E}">
        <p14:creationId xmlns:p14="http://schemas.microsoft.com/office/powerpoint/2010/main" val="214213692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Cautions on Examples</a:t>
            </a:r>
            <a:endParaRPr lang="en-US" dirty="0"/>
          </a:p>
        </p:txBody>
      </p:sp>
      <p:sp>
        <p:nvSpPr>
          <p:cNvPr id="3" name="Content Placeholder 2"/>
          <p:cNvSpPr>
            <a:spLocks noGrp="1"/>
          </p:cNvSpPr>
          <p:nvPr>
            <p:ph idx="1"/>
          </p:nvPr>
        </p:nvSpPr>
        <p:spPr>
          <a:xfrm>
            <a:off x="457200" y="1447800"/>
            <a:ext cx="7620000" cy="4953000"/>
          </a:xfrm>
        </p:spPr>
        <p:txBody>
          <a:bodyPr/>
          <a:lstStyle/>
          <a:p>
            <a:r>
              <a:rPr lang="en-US" dirty="0" smtClean="0"/>
              <a:t>The SAS code on the website is from an older version of SAS</a:t>
            </a:r>
          </a:p>
          <a:p>
            <a:pPr marL="114300" indent="0">
              <a:buNone/>
            </a:pPr>
            <a:r>
              <a:rPr lang="en-US" sz="2000" dirty="0" err="1">
                <a:latin typeface="Courier New"/>
                <a:cs typeface="Courier New"/>
              </a:rPr>
              <a:t>Proc</a:t>
            </a:r>
            <a:r>
              <a:rPr lang="en-US" sz="2000" dirty="0">
                <a:latin typeface="Courier New"/>
                <a:cs typeface="Courier New"/>
              </a:rPr>
              <a:t> ARIMA; </a:t>
            </a:r>
            <a:endParaRPr lang="en-US" sz="2000" dirty="0" smtClean="0">
              <a:latin typeface="Courier New"/>
              <a:cs typeface="Courier New"/>
            </a:endParaRPr>
          </a:p>
          <a:p>
            <a:pPr marL="114300" indent="0">
              <a:buNone/>
            </a:pPr>
            <a:r>
              <a:rPr lang="en-US" sz="2000" dirty="0" smtClean="0">
                <a:solidFill>
                  <a:srgbClr val="FF0000"/>
                </a:solidFill>
                <a:latin typeface="Courier New"/>
                <a:cs typeface="Courier New"/>
              </a:rPr>
              <a:t>I</a:t>
            </a:r>
            <a:r>
              <a:rPr lang="en-US" sz="2000" dirty="0" smtClean="0">
                <a:latin typeface="Courier New"/>
                <a:cs typeface="Courier New"/>
              </a:rPr>
              <a:t> </a:t>
            </a:r>
            <a:r>
              <a:rPr lang="en-US" sz="2000" dirty="0" err="1">
                <a:latin typeface="Courier New"/>
                <a:cs typeface="Courier New"/>
              </a:rPr>
              <a:t>var</a:t>
            </a:r>
            <a:r>
              <a:rPr lang="en-US" sz="2000" dirty="0">
                <a:latin typeface="Courier New"/>
                <a:cs typeface="Courier New"/>
              </a:rPr>
              <a:t>=</a:t>
            </a:r>
            <a:r>
              <a:rPr lang="en-US" sz="2000" dirty="0" err="1">
                <a:latin typeface="Courier New"/>
                <a:cs typeface="Courier New"/>
              </a:rPr>
              <a:t>wkforce</a:t>
            </a:r>
            <a:r>
              <a:rPr lang="en-US" sz="2000" dirty="0">
                <a:latin typeface="Courier New"/>
                <a:cs typeface="Courier New"/>
              </a:rPr>
              <a:t> (1,12) </a:t>
            </a:r>
            <a:r>
              <a:rPr lang="en-US" sz="2000" dirty="0" err="1">
                <a:latin typeface="Courier New"/>
                <a:cs typeface="Courier New"/>
              </a:rPr>
              <a:t>Crosscorr</a:t>
            </a:r>
            <a:r>
              <a:rPr lang="en-US" sz="2000" dirty="0">
                <a:latin typeface="Courier New"/>
                <a:cs typeface="Courier New"/>
              </a:rPr>
              <a:t>=(flood(1,12)) </a:t>
            </a:r>
            <a:r>
              <a:rPr lang="en-US" sz="2000" dirty="0" err="1">
                <a:latin typeface="Courier New"/>
                <a:cs typeface="Courier New"/>
              </a:rPr>
              <a:t>nlag</a:t>
            </a:r>
            <a:r>
              <a:rPr lang="en-US" sz="2000" dirty="0">
                <a:latin typeface="Courier New"/>
                <a:cs typeface="Courier New"/>
              </a:rPr>
              <a:t>=30; </a:t>
            </a:r>
            <a:endParaRPr lang="en-US" sz="2000" dirty="0" smtClean="0">
              <a:latin typeface="Courier New"/>
              <a:cs typeface="Courier New"/>
            </a:endParaRPr>
          </a:p>
          <a:p>
            <a:pPr marL="114300" indent="0">
              <a:buNone/>
            </a:pPr>
            <a:r>
              <a:rPr lang="en-US" sz="2000" dirty="0" smtClean="0">
                <a:solidFill>
                  <a:srgbClr val="FF0000"/>
                </a:solidFill>
                <a:latin typeface="Courier New"/>
                <a:cs typeface="Courier New"/>
              </a:rPr>
              <a:t>E</a:t>
            </a:r>
            <a:r>
              <a:rPr lang="en-US" sz="2000" dirty="0" smtClean="0">
                <a:latin typeface="Courier New"/>
                <a:cs typeface="Courier New"/>
              </a:rPr>
              <a:t> </a:t>
            </a:r>
            <a:r>
              <a:rPr lang="en-US" sz="2000" dirty="0">
                <a:latin typeface="Courier New"/>
                <a:cs typeface="Courier New"/>
              </a:rPr>
              <a:t>Q=(1)(12) Input=(1$/(1)flood) </a:t>
            </a:r>
            <a:endParaRPr lang="en-US" sz="2000" dirty="0" smtClean="0">
              <a:latin typeface="Courier New"/>
              <a:cs typeface="Courier New"/>
            </a:endParaRPr>
          </a:p>
          <a:p>
            <a:pPr marL="114300" indent="0">
              <a:buNone/>
            </a:pPr>
            <a:r>
              <a:rPr lang="en-US" sz="2000" dirty="0" smtClean="0">
                <a:latin typeface="Courier New"/>
                <a:cs typeface="Courier New"/>
              </a:rPr>
              <a:t>Plot </a:t>
            </a:r>
            <a:r>
              <a:rPr lang="en-US" sz="2000" dirty="0" err="1">
                <a:latin typeface="Courier New"/>
                <a:cs typeface="Courier New"/>
              </a:rPr>
              <a:t>Printall</a:t>
            </a:r>
            <a:r>
              <a:rPr lang="en-US" sz="2000" dirty="0">
                <a:latin typeface="Courier New"/>
                <a:cs typeface="Courier New"/>
              </a:rPr>
              <a:t> </a:t>
            </a:r>
            <a:r>
              <a:rPr lang="en-US" sz="2000" dirty="0" err="1">
                <a:latin typeface="Courier New"/>
                <a:cs typeface="Courier New"/>
              </a:rPr>
              <a:t>Maxit</a:t>
            </a:r>
            <a:r>
              <a:rPr lang="en-US" sz="2000" dirty="0">
                <a:latin typeface="Courier New"/>
                <a:cs typeface="Courier New"/>
              </a:rPr>
              <a:t>=50 Method=ML </a:t>
            </a:r>
            <a:r>
              <a:rPr lang="en-US" sz="2000" dirty="0" err="1">
                <a:latin typeface="Courier New"/>
                <a:cs typeface="Courier New"/>
              </a:rPr>
              <a:t>noconstant</a:t>
            </a:r>
            <a:r>
              <a:rPr lang="en-US" sz="2000" dirty="0">
                <a:latin typeface="Courier New"/>
                <a:cs typeface="Courier New"/>
              </a:rPr>
              <a:t>; </a:t>
            </a:r>
            <a:endParaRPr lang="en-US" sz="2000" dirty="0" smtClean="0">
              <a:latin typeface="Courier New"/>
              <a:cs typeface="Courier New"/>
            </a:endParaRPr>
          </a:p>
          <a:p>
            <a:pPr marL="114300" indent="0">
              <a:buNone/>
            </a:pPr>
            <a:r>
              <a:rPr lang="en-US" sz="2000" dirty="0" smtClean="0">
                <a:solidFill>
                  <a:srgbClr val="FF0000"/>
                </a:solidFill>
                <a:latin typeface="Courier New"/>
                <a:cs typeface="Courier New"/>
              </a:rPr>
              <a:t>F</a:t>
            </a:r>
            <a:r>
              <a:rPr lang="en-US" sz="2000" dirty="0" smtClean="0">
                <a:latin typeface="Courier New"/>
                <a:cs typeface="Courier New"/>
              </a:rPr>
              <a:t> </a:t>
            </a:r>
            <a:r>
              <a:rPr lang="en-US" sz="2000" dirty="0">
                <a:latin typeface="Courier New"/>
                <a:cs typeface="Courier New"/>
              </a:rPr>
              <a:t>Lead=1 Back=1 Out=SFORE </a:t>
            </a:r>
            <a:r>
              <a:rPr lang="en-US" sz="2000" dirty="0" err="1">
                <a:latin typeface="Courier New"/>
                <a:cs typeface="Courier New"/>
              </a:rPr>
              <a:t>Printall</a:t>
            </a:r>
            <a:r>
              <a:rPr lang="en-US" sz="2000" dirty="0">
                <a:latin typeface="Courier New"/>
                <a:cs typeface="Courier New"/>
              </a:rPr>
              <a:t>; RUN</a:t>
            </a:r>
            <a:r>
              <a:rPr lang="en-US" sz="2000" dirty="0" smtClean="0">
                <a:latin typeface="Courier New"/>
                <a:cs typeface="Courier New"/>
              </a:rPr>
              <a:t>;</a:t>
            </a:r>
          </a:p>
          <a:p>
            <a:r>
              <a:rPr lang="en-US" dirty="0" smtClean="0"/>
              <a:t>The </a:t>
            </a:r>
            <a:r>
              <a:rPr lang="en-US" dirty="0"/>
              <a:t>I, e, and f should be identify, estimate, and forecast, respectively</a:t>
            </a:r>
          </a:p>
          <a:p>
            <a:r>
              <a:rPr lang="en-US" dirty="0" smtClean="0"/>
              <a:t>Not </a:t>
            </a:r>
            <a:r>
              <a:rPr lang="en-US" dirty="0" smtClean="0"/>
              <a:t>all code has all three items.</a:t>
            </a:r>
          </a:p>
          <a:p>
            <a:r>
              <a:rPr lang="en-US" dirty="0" smtClean="0"/>
              <a:t>It’s probably best to copy and paste the Hyde Park data into the SAS code. The other three examples have the data inside the SAS code already.</a:t>
            </a:r>
            <a:endParaRPr lang="en-US" dirty="0"/>
          </a:p>
        </p:txBody>
      </p:sp>
    </p:spTree>
    <p:extLst>
      <p:ext uri="{BB962C8B-B14F-4D97-AF65-F5344CB8AC3E}">
        <p14:creationId xmlns:p14="http://schemas.microsoft.com/office/powerpoint/2010/main" val="680517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a:t>
            </a:r>
            <a:endParaRPr lang="en-US" dirty="0"/>
          </a:p>
        </p:txBody>
      </p:sp>
      <p:sp>
        <p:nvSpPr>
          <p:cNvPr id="3" name="Content Placeholder 2"/>
          <p:cNvSpPr>
            <a:spLocks noGrp="1"/>
          </p:cNvSpPr>
          <p:nvPr>
            <p:ph idx="1"/>
          </p:nvPr>
        </p:nvSpPr>
        <p:spPr/>
        <p:txBody>
          <a:bodyPr>
            <a:normAutofit/>
          </a:bodyPr>
          <a:lstStyle/>
          <a:p>
            <a:r>
              <a:rPr lang="en-US" dirty="0"/>
              <a:t>A log transform is appropriate for time series data when</a:t>
            </a:r>
          </a:p>
          <a:p>
            <a:pPr marL="411480" lvl="1" indent="0">
              <a:buNone/>
            </a:pPr>
            <a:r>
              <a:rPr lang="en-US" dirty="0" smtClean="0"/>
              <a:t>a</a:t>
            </a:r>
            <a:r>
              <a:rPr lang="en-US" dirty="0"/>
              <a:t>. The correlation term in the AR(1) model is negative </a:t>
            </a:r>
          </a:p>
          <a:p>
            <a:pPr marL="411480" lvl="1" indent="0">
              <a:buNone/>
            </a:pPr>
            <a:r>
              <a:rPr lang="en-US" dirty="0"/>
              <a:t>b. The data need to be inflation adjusted </a:t>
            </a:r>
          </a:p>
          <a:p>
            <a:pPr marL="411480" lvl="1" indent="0">
              <a:buNone/>
            </a:pPr>
            <a:r>
              <a:rPr lang="en-US" dirty="0">
                <a:solidFill>
                  <a:srgbClr val="FF0000"/>
                </a:solidFill>
              </a:rPr>
              <a:t>c. A graph of the series over time reveals large peaks of variable height and shallow valleys. </a:t>
            </a:r>
          </a:p>
          <a:p>
            <a:pPr marL="411480" lvl="1" indent="0">
              <a:buNone/>
            </a:pPr>
            <a:r>
              <a:rPr lang="en-US" dirty="0"/>
              <a:t>d. Time series should never be transformed. </a:t>
            </a:r>
          </a:p>
          <a:p>
            <a:endParaRPr lang="en-US" dirty="0" smtClean="0"/>
          </a:p>
        </p:txBody>
      </p:sp>
    </p:spTree>
    <p:extLst>
      <p:ext uri="{BB962C8B-B14F-4D97-AF65-F5344CB8AC3E}">
        <p14:creationId xmlns:p14="http://schemas.microsoft.com/office/powerpoint/2010/main" val="284411437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 on Q1</a:t>
            </a:r>
            <a:endParaRPr lang="en-US" dirty="0"/>
          </a:p>
        </p:txBody>
      </p:sp>
      <p:sp>
        <p:nvSpPr>
          <p:cNvPr id="3" name="Content Placeholder 2"/>
          <p:cNvSpPr>
            <a:spLocks noGrp="1"/>
          </p:cNvSpPr>
          <p:nvPr>
            <p:ph idx="1"/>
          </p:nvPr>
        </p:nvSpPr>
        <p:spPr/>
        <p:txBody>
          <a:bodyPr/>
          <a:lstStyle/>
          <a:p>
            <a:r>
              <a:rPr lang="en-US" dirty="0"/>
              <a:t>Log transform will smooth out differences in the shapes/sizes of peaks and valleys, so it only needs to be applied if they are varied</a:t>
            </a:r>
            <a:r>
              <a:rPr lang="en-US" dirty="0" smtClean="0"/>
              <a:t>.</a:t>
            </a:r>
          </a:p>
          <a:p>
            <a:endParaRPr lang="en-US" dirty="0"/>
          </a:p>
          <a:p>
            <a:r>
              <a:rPr lang="en-US" dirty="0"/>
              <a:t>In a normally distributed time-series, when you graph the series over time, the shapes of the peaks and valleys are roughly the same. If the graph of series over time, show very sharp peaks and the valleys are broad and shallow, then transformation is advisable. Because logarithm squeezes large numbers together and spreads small numbers apart, it is a good candidate for toning down peaks and deepening valleys. </a:t>
            </a:r>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40584837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2</a:t>
            </a:r>
            <a:endParaRPr lang="en-US" dirty="0"/>
          </a:p>
        </p:txBody>
      </p:sp>
      <p:sp>
        <p:nvSpPr>
          <p:cNvPr id="3" name="Content Placeholder 2"/>
          <p:cNvSpPr>
            <a:spLocks noGrp="1"/>
          </p:cNvSpPr>
          <p:nvPr>
            <p:ph idx="1"/>
          </p:nvPr>
        </p:nvSpPr>
        <p:spPr/>
        <p:txBody>
          <a:bodyPr>
            <a:normAutofit fontScale="92500" lnSpcReduction="10000"/>
          </a:bodyPr>
          <a:lstStyle/>
          <a:p>
            <a:r>
              <a:rPr lang="en-US" dirty="0"/>
              <a:t>To compare two diet preparations for before-school breakfasts, researchers plan to provide menu A on 75 mornings and menu B on 75 mornings. At the end of each day, the students’ teachers will evaluate the students’ general level of accomplishment as the response variable. (Let’s assume we have an instrument to measure this accurately and reliably.) The researchers fully expect strong positive serial correlation in the response from day to day. Knowing that, which of the following allocations is best</a:t>
            </a:r>
            <a:r>
              <a:rPr lang="en-US" dirty="0" smtClean="0"/>
              <a:t>?</a:t>
            </a:r>
          </a:p>
          <a:p>
            <a:pPr marL="114300" indent="0">
              <a:buNone/>
            </a:pPr>
            <a:r>
              <a:rPr lang="en-US" dirty="0" smtClean="0"/>
              <a:t>a</a:t>
            </a:r>
            <a:r>
              <a:rPr lang="en-US" dirty="0"/>
              <a:t>. The allocation of the menus isn’t important. It is important to average the accomplishment scores for all students over one day and use a time series model to analyze the data. </a:t>
            </a:r>
          </a:p>
          <a:p>
            <a:pPr marL="114300" indent="0">
              <a:buNone/>
            </a:pPr>
            <a:r>
              <a:rPr lang="en-US" dirty="0"/>
              <a:t>b. Alternate menu A on one day with menu B on the next day. </a:t>
            </a:r>
          </a:p>
          <a:p>
            <a:pPr marL="114300" indent="0">
              <a:buNone/>
            </a:pPr>
            <a:r>
              <a:rPr lang="en-US" dirty="0"/>
              <a:t>c. </a:t>
            </a:r>
            <a:r>
              <a:rPr lang="en-US" dirty="0">
                <a:solidFill>
                  <a:srgbClr val="FF0000"/>
                </a:solidFill>
              </a:rPr>
              <a:t>Select 75 of the 150 days at random for providing menu A. </a:t>
            </a:r>
          </a:p>
          <a:p>
            <a:pPr marL="114300" indent="0">
              <a:buNone/>
            </a:pPr>
            <a:r>
              <a:rPr lang="en-US" dirty="0"/>
              <a:t>d. Have half of the students take menu A each day and half menu B for two days, then have a wash-out period with a control menu for one day, then switch the menus for the next two days. </a:t>
            </a:r>
          </a:p>
          <a:p>
            <a:endParaRPr lang="en-US" dirty="0" smtClean="0"/>
          </a:p>
          <a:p>
            <a:endParaRPr lang="en-US" dirty="0"/>
          </a:p>
        </p:txBody>
      </p:sp>
    </p:spTree>
    <p:extLst>
      <p:ext uri="{BB962C8B-B14F-4D97-AF65-F5344CB8AC3E}">
        <p14:creationId xmlns:p14="http://schemas.microsoft.com/office/powerpoint/2010/main" val="228656501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 on Q2</a:t>
            </a:r>
            <a:endParaRPr lang="en-US" dirty="0"/>
          </a:p>
        </p:txBody>
      </p:sp>
      <p:sp>
        <p:nvSpPr>
          <p:cNvPr id="3" name="Content Placeholder 2"/>
          <p:cNvSpPr>
            <a:spLocks noGrp="1"/>
          </p:cNvSpPr>
          <p:nvPr>
            <p:ph idx="1"/>
          </p:nvPr>
        </p:nvSpPr>
        <p:spPr/>
        <p:txBody>
          <a:bodyPr>
            <a:normAutofit/>
          </a:bodyPr>
          <a:lstStyle/>
          <a:p>
            <a:pPr>
              <a:lnSpc>
                <a:spcPct val="110000"/>
              </a:lnSpc>
            </a:pPr>
            <a:r>
              <a:rPr lang="en-US" dirty="0"/>
              <a:t>Since there is positive serial correlation, time are potential influence on the response. Randomization of the menu </a:t>
            </a:r>
            <a:r>
              <a:rPr lang="en-US" dirty="0" smtClean="0"/>
              <a:t>can </a:t>
            </a:r>
            <a:r>
              <a:rPr lang="en-US" dirty="0"/>
              <a:t>potentially rule out this autocorrelation.</a:t>
            </a:r>
            <a:endParaRPr lang="en-US" dirty="0"/>
          </a:p>
          <a:p>
            <a:pPr>
              <a:lnSpc>
                <a:spcPct val="110000"/>
              </a:lnSpc>
            </a:pPr>
            <a:r>
              <a:rPr lang="en-US" dirty="0" smtClean="0"/>
              <a:t>Randomization removes effects of confounding variables which have not been accounted for in the design.</a:t>
            </a:r>
          </a:p>
          <a:p>
            <a:pPr>
              <a:lnSpc>
                <a:spcPct val="110000"/>
              </a:lnSpc>
            </a:pPr>
            <a:r>
              <a:rPr lang="en-US" dirty="0"/>
              <a:t>Option C seems to be the best first off because of the randomization of the treatment and second performance on a day to day basis should be roughly similar to the previous days performance so any treatment effects should stand out.</a:t>
            </a:r>
          </a:p>
          <a:p>
            <a:pPr>
              <a:lnSpc>
                <a:spcPct val="110000"/>
              </a:lnSpc>
            </a:pPr>
            <a:r>
              <a:rPr lang="en-US" dirty="0" smtClean="0"/>
              <a:t>Randomization </a:t>
            </a:r>
            <a:r>
              <a:rPr lang="en-US" dirty="0" smtClean="0"/>
              <a:t>also gives us independence (most of the time)</a:t>
            </a:r>
          </a:p>
          <a:p>
            <a:pPr>
              <a:lnSpc>
                <a:spcPct val="110000"/>
              </a:lnSpc>
            </a:pPr>
            <a:r>
              <a:rPr lang="en-US" dirty="0" smtClean="0"/>
              <a:t>Alternating </a:t>
            </a:r>
            <a:r>
              <a:rPr lang="en-US" dirty="0" smtClean="0"/>
              <a:t>every other day will make it easy to guess which menu is being offered.</a:t>
            </a:r>
            <a:endParaRPr lang="en-US" dirty="0"/>
          </a:p>
        </p:txBody>
      </p:sp>
    </p:spTree>
    <p:extLst>
      <p:ext uri="{BB962C8B-B14F-4D97-AF65-F5344CB8AC3E}">
        <p14:creationId xmlns:p14="http://schemas.microsoft.com/office/powerpoint/2010/main" val="254480745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 on Q2</a:t>
            </a:r>
            <a:endParaRPr lang="en-US" dirty="0"/>
          </a:p>
        </p:txBody>
      </p:sp>
      <p:sp>
        <p:nvSpPr>
          <p:cNvPr id="3" name="Content Placeholder 2"/>
          <p:cNvSpPr>
            <a:spLocks noGrp="1"/>
          </p:cNvSpPr>
          <p:nvPr>
            <p:ph idx="1"/>
          </p:nvPr>
        </p:nvSpPr>
        <p:spPr/>
        <p:txBody>
          <a:bodyPr/>
          <a:lstStyle/>
          <a:p>
            <a:r>
              <a:rPr lang="en-US" dirty="0"/>
              <a:t>If you want to determine any causal effect as to student performance, you'd want to randomize the treatment in the experiment.   Why subject yourself unnecessarily to complications via serial correlation that is strongly suspected at the outset.   I almost answered A, but something seemed tricky about that answer.  </a:t>
            </a:r>
            <a:r>
              <a:rPr lang="en-US" dirty="0" smtClean="0"/>
              <a:t> </a:t>
            </a:r>
            <a:r>
              <a:rPr lang="en-US" dirty="0"/>
              <a:t>I think we could use a time series model and/or nonparametric runs testing if we were conducting an observational study after the fact.  </a:t>
            </a:r>
            <a:r>
              <a:rPr lang="en-US" dirty="0" smtClean="0"/>
              <a:t>Again</a:t>
            </a:r>
            <a:r>
              <a:rPr lang="en-US" dirty="0"/>
              <a:t>, I think randomization upfront would be best due to serial trends and I also think that would help with other confounders like how external factors may affect student performance during different 75 day periods</a:t>
            </a:r>
            <a:endParaRPr lang="en-US" dirty="0"/>
          </a:p>
        </p:txBody>
      </p:sp>
    </p:spTree>
    <p:extLst>
      <p:ext uri="{BB962C8B-B14F-4D97-AF65-F5344CB8AC3E}">
        <p14:creationId xmlns:p14="http://schemas.microsoft.com/office/powerpoint/2010/main" val="350416339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Randomization</a:t>
            </a:r>
            <a:endParaRPr lang="en-US" dirty="0"/>
          </a:p>
        </p:txBody>
      </p:sp>
      <p:sp>
        <p:nvSpPr>
          <p:cNvPr id="3" name="Content Placeholder 2"/>
          <p:cNvSpPr>
            <a:spLocks noGrp="1"/>
          </p:cNvSpPr>
          <p:nvPr>
            <p:ph idx="1"/>
          </p:nvPr>
        </p:nvSpPr>
        <p:spPr/>
        <p:txBody>
          <a:bodyPr/>
          <a:lstStyle/>
          <a:p>
            <a:r>
              <a:rPr lang="en-US" dirty="0" smtClean="0"/>
              <a:t>Prevents selection </a:t>
            </a:r>
            <a:r>
              <a:rPr lang="en-US" dirty="0"/>
              <a:t>bias </a:t>
            </a:r>
            <a:endParaRPr lang="en-US" dirty="0" smtClean="0"/>
          </a:p>
          <a:p>
            <a:r>
              <a:rPr lang="en-US" dirty="0" smtClean="0"/>
              <a:t>Insures against accidental bias</a:t>
            </a:r>
          </a:p>
          <a:p>
            <a:r>
              <a:rPr lang="en-US" dirty="0" smtClean="0"/>
              <a:t>Produces comparable groups</a:t>
            </a:r>
          </a:p>
          <a:p>
            <a:r>
              <a:rPr lang="en-US" dirty="0" smtClean="0"/>
              <a:t>Eliminates </a:t>
            </a:r>
            <a:r>
              <a:rPr lang="en-US" dirty="0"/>
              <a:t>the source of bias in treatment </a:t>
            </a:r>
            <a:r>
              <a:rPr lang="en-US" dirty="0" smtClean="0"/>
              <a:t>assignments</a:t>
            </a:r>
          </a:p>
          <a:p>
            <a:r>
              <a:rPr lang="en-US" dirty="0" smtClean="0"/>
              <a:t>Permits </a:t>
            </a:r>
            <a:r>
              <a:rPr lang="en-US" dirty="0"/>
              <a:t>the use of probability theory to express the likelihood of chance as a source for the difference of end outcome.</a:t>
            </a:r>
          </a:p>
        </p:txBody>
      </p:sp>
    </p:spTree>
    <p:extLst>
      <p:ext uri="{BB962C8B-B14F-4D97-AF65-F5344CB8AC3E}">
        <p14:creationId xmlns:p14="http://schemas.microsoft.com/office/powerpoint/2010/main" val="152503828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Greenberg (1951), </a:t>
            </a:r>
            <a:r>
              <a:rPr lang="en-US" sz="2400" i="1" dirty="0" smtClean="0"/>
              <a:t>Biometrics</a:t>
            </a:r>
            <a:r>
              <a:rPr lang="en-US" sz="2400" dirty="0" smtClean="0"/>
              <a:t>: 7(4), pp. 309 – 322.</a:t>
            </a:r>
            <a:endParaRPr lang="en-US" sz="2400" dirty="0"/>
          </a:p>
        </p:txBody>
      </p:sp>
      <p:sp>
        <p:nvSpPr>
          <p:cNvPr id="3" name="Content Placeholder 2"/>
          <p:cNvSpPr>
            <a:spLocks noGrp="1"/>
          </p:cNvSpPr>
          <p:nvPr>
            <p:ph idx="1"/>
          </p:nvPr>
        </p:nvSpPr>
        <p:spPr/>
        <p:txBody>
          <a:bodyPr>
            <a:normAutofit/>
          </a:bodyPr>
          <a:lstStyle/>
          <a:p>
            <a:pPr marL="114300" indent="0">
              <a:buNone/>
            </a:pPr>
            <a:r>
              <a:rPr lang="en-US" dirty="0" smtClean="0"/>
              <a:t>“One </a:t>
            </a:r>
            <a:r>
              <a:rPr lang="en-US" dirty="0"/>
              <a:t>might suggest substitution of a different systematic arrangement</a:t>
            </a:r>
            <a:r>
              <a:rPr lang="en-US" dirty="0" smtClean="0"/>
              <a:t>, such </a:t>
            </a:r>
            <a:r>
              <a:rPr lang="en-US" dirty="0"/>
              <a:t>as A B B A, which is more adapted to the particular </a:t>
            </a:r>
            <a:r>
              <a:rPr lang="en-US" dirty="0" smtClean="0"/>
              <a:t>circumstances present </a:t>
            </a:r>
            <a:r>
              <a:rPr lang="en-US" dirty="0"/>
              <a:t>in this experiment. There are other types of </a:t>
            </a:r>
            <a:r>
              <a:rPr lang="en-US" dirty="0" smtClean="0"/>
              <a:t>systematic arrangement</a:t>
            </a:r>
            <a:r>
              <a:rPr lang="en-US" dirty="0"/>
              <a:t>, such as those suggested by </a:t>
            </a:r>
            <a:r>
              <a:rPr lang="en-US" dirty="0" err="1"/>
              <a:t>Gosset</a:t>
            </a:r>
            <a:r>
              <a:rPr lang="en-US" dirty="0"/>
              <a:t>, but a </a:t>
            </a:r>
            <a:r>
              <a:rPr lang="en-US" dirty="0" smtClean="0"/>
              <a:t>general endorsement </a:t>
            </a:r>
            <a:r>
              <a:rPr lang="en-US" dirty="0"/>
              <a:t>of any systematic plan is undesirable </a:t>
            </a:r>
            <a:r>
              <a:rPr lang="en-US" dirty="0" smtClean="0"/>
              <a:t>at </a:t>
            </a:r>
            <a:r>
              <a:rPr lang="en-US" dirty="0"/>
              <a:t>the present </a:t>
            </a:r>
            <a:r>
              <a:rPr lang="en-US" dirty="0" smtClean="0"/>
              <a:t>time. </a:t>
            </a:r>
            <a:r>
              <a:rPr lang="en-US" dirty="0" smtClean="0">
                <a:solidFill>
                  <a:schemeClr val="accent5"/>
                </a:solidFill>
              </a:rPr>
              <a:t>Besides </a:t>
            </a:r>
            <a:r>
              <a:rPr lang="en-US" dirty="0">
                <a:solidFill>
                  <a:schemeClr val="accent5"/>
                </a:solidFill>
              </a:rPr>
              <a:t>invalidating an estimate of error, the entire class of </a:t>
            </a:r>
            <a:r>
              <a:rPr lang="en-US" dirty="0" smtClean="0">
                <a:solidFill>
                  <a:schemeClr val="accent5"/>
                </a:solidFill>
              </a:rPr>
              <a:t>systematic schemes </a:t>
            </a:r>
            <a:r>
              <a:rPr lang="en-US" dirty="0">
                <a:solidFill>
                  <a:schemeClr val="accent5"/>
                </a:solidFill>
              </a:rPr>
              <a:t>is inherently dangerous unless almost complete knowledge </a:t>
            </a:r>
            <a:r>
              <a:rPr lang="en-US" dirty="0" smtClean="0">
                <a:solidFill>
                  <a:schemeClr val="accent5"/>
                </a:solidFill>
              </a:rPr>
              <a:t>of important </a:t>
            </a:r>
            <a:r>
              <a:rPr lang="en-US" dirty="0">
                <a:solidFill>
                  <a:schemeClr val="accent5"/>
                </a:solidFill>
              </a:rPr>
              <a:t>factors affecting the variation in treatments is known beforehand</a:t>
            </a:r>
            <a:r>
              <a:rPr lang="en-US" dirty="0" smtClean="0">
                <a:solidFill>
                  <a:schemeClr val="accent5"/>
                </a:solidFill>
              </a:rPr>
              <a:t>. Other </a:t>
            </a:r>
            <a:r>
              <a:rPr lang="en-US" dirty="0">
                <a:solidFill>
                  <a:schemeClr val="accent5"/>
                </a:solidFill>
              </a:rPr>
              <a:t>unknown factors may coincide directly with the </a:t>
            </a:r>
            <a:r>
              <a:rPr lang="en-US" dirty="0" smtClean="0">
                <a:solidFill>
                  <a:schemeClr val="accent5"/>
                </a:solidFill>
              </a:rPr>
              <a:t>pattern used </a:t>
            </a:r>
            <a:r>
              <a:rPr lang="en-US" dirty="0">
                <a:solidFill>
                  <a:schemeClr val="accent5"/>
                </a:solidFill>
              </a:rPr>
              <a:t>and cause apparent treatment differences. As Cochran and Cox (2</a:t>
            </a:r>
            <a:r>
              <a:rPr lang="en-US" dirty="0" smtClean="0">
                <a:solidFill>
                  <a:schemeClr val="accent5"/>
                </a:solidFill>
              </a:rPr>
              <a:t>) have </a:t>
            </a:r>
            <a:r>
              <a:rPr lang="en-US" dirty="0">
                <a:solidFill>
                  <a:schemeClr val="accent5"/>
                </a:solidFill>
              </a:rPr>
              <a:t>pointed out so effectively</a:t>
            </a:r>
            <a:r>
              <a:rPr lang="en-US" dirty="0" smtClean="0">
                <a:solidFill>
                  <a:schemeClr val="accent5"/>
                </a:solidFill>
              </a:rPr>
              <a:t>, randomization </a:t>
            </a:r>
            <a:r>
              <a:rPr lang="en-US" dirty="0">
                <a:solidFill>
                  <a:schemeClr val="accent5"/>
                </a:solidFill>
              </a:rPr>
              <a:t>is a form of </a:t>
            </a:r>
            <a:r>
              <a:rPr lang="en-US" dirty="0" smtClean="0">
                <a:solidFill>
                  <a:schemeClr val="accent5"/>
                </a:solidFill>
              </a:rPr>
              <a:t>insurance for </a:t>
            </a:r>
            <a:r>
              <a:rPr lang="en-US" dirty="0">
                <a:solidFill>
                  <a:schemeClr val="accent5"/>
                </a:solidFill>
              </a:rPr>
              <a:t>the experimenter</a:t>
            </a:r>
            <a:r>
              <a:rPr lang="en-US" dirty="0" smtClean="0"/>
              <a:t>.”</a:t>
            </a:r>
            <a:endParaRPr lang="en-US" dirty="0"/>
          </a:p>
        </p:txBody>
      </p:sp>
    </p:spTree>
    <p:extLst>
      <p:ext uri="{BB962C8B-B14F-4D97-AF65-F5344CB8AC3E}">
        <p14:creationId xmlns:p14="http://schemas.microsoft.com/office/powerpoint/2010/main" val="3715862452"/>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2124</TotalTime>
  <Words>1623</Words>
  <Application>Microsoft Macintosh PowerPoint</Application>
  <PresentationFormat>On-screen Show (4:3)</PresentationFormat>
  <Paragraphs>131</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Adjacency</vt:lpstr>
      <vt:lpstr>Live Session 4</vt:lpstr>
      <vt:lpstr>Game Plan</vt:lpstr>
      <vt:lpstr>Question 1</vt:lpstr>
      <vt:lpstr>Comment on Q1</vt:lpstr>
      <vt:lpstr>Question 2</vt:lpstr>
      <vt:lpstr>Comments on Q2</vt:lpstr>
      <vt:lpstr>Comments on Q2</vt:lpstr>
      <vt:lpstr>Randomization</vt:lpstr>
      <vt:lpstr>Greenberg (1951), Biometrics: 7(4), pp. 309 – 322.</vt:lpstr>
      <vt:lpstr>Question 3</vt:lpstr>
      <vt:lpstr>Comments on Question 3</vt:lpstr>
      <vt:lpstr>Question 4</vt:lpstr>
      <vt:lpstr>Comments on Q4</vt:lpstr>
      <vt:lpstr>Time Series Models</vt:lpstr>
      <vt:lpstr>ACF and PACF</vt:lpstr>
      <vt:lpstr>PowerPoint Presentation</vt:lpstr>
      <vt:lpstr>PowerPoint Presentation</vt:lpstr>
      <vt:lpstr>Seasonal ARIMA Models Incorporate seasonal and non-seasonal patterns into the model</vt:lpstr>
      <vt:lpstr>Announcements</vt:lpstr>
      <vt:lpstr>Breakout Examples</vt:lpstr>
      <vt:lpstr>Cautions on Examples</vt:lpstr>
    </vt:vector>
  </TitlesOfParts>
  <Company>Southern Methodist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Live Session 4</dc:title>
  <dc:creator>Southern Methodist University</dc:creator>
  <cp:lastModifiedBy>Monnie McGee</cp:lastModifiedBy>
  <cp:revision>27</cp:revision>
  <dcterms:created xsi:type="dcterms:W3CDTF">2015-06-03T03:00:40Z</dcterms:created>
  <dcterms:modified xsi:type="dcterms:W3CDTF">2015-09-20T22:56:11Z</dcterms:modified>
</cp:coreProperties>
</file>