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9" r:id="rId6"/>
    <p:sldId id="267" r:id="rId7"/>
    <p:sldId id="263" r:id="rId8"/>
    <p:sldId id="270" r:id="rId9"/>
    <p:sldId id="264" r:id="rId10"/>
    <p:sldId id="271" r:id="rId11"/>
    <p:sldId id="262" r:id="rId12"/>
    <p:sldId id="265" r:id="rId13"/>
    <p:sldId id="25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04" y="-13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5BC29-E205-403E-BBD8-FB41C8935BEA}"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316507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BC29-E205-403E-BBD8-FB41C8935BEA}"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3213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BC29-E205-403E-BBD8-FB41C8935BEA}"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40905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BC29-E205-403E-BBD8-FB41C8935BEA}"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165964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5BC29-E205-403E-BBD8-FB41C8935BEA}"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426088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5BC29-E205-403E-BBD8-FB41C8935BEA}"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147472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5BC29-E205-403E-BBD8-FB41C8935BEA}" type="datetimeFigureOut">
              <a:rPr lang="en-US" smtClean="0"/>
              <a:t>9/27/15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121735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5BC29-E205-403E-BBD8-FB41C8935BEA}" type="datetimeFigureOut">
              <a:rPr lang="en-US" smtClean="0"/>
              <a:t>9/27/15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248854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5BC29-E205-403E-BBD8-FB41C8935BEA}" type="datetimeFigureOut">
              <a:rPr lang="en-US" smtClean="0"/>
              <a:t>9/27/15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332702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BC29-E205-403E-BBD8-FB41C8935BEA}"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271737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BC29-E205-403E-BBD8-FB41C8935BEA}"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0BEF8-E0F3-4E5B-AA11-53AEA372314C}" type="slidenum">
              <a:rPr lang="en-US" smtClean="0"/>
              <a:t>‹#›</a:t>
            </a:fld>
            <a:endParaRPr lang="en-US"/>
          </a:p>
        </p:txBody>
      </p:sp>
    </p:spTree>
    <p:extLst>
      <p:ext uri="{BB962C8B-B14F-4D97-AF65-F5344CB8AC3E}">
        <p14:creationId xmlns:p14="http://schemas.microsoft.com/office/powerpoint/2010/main" val="17390791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5BC29-E205-403E-BBD8-FB41C8935BEA}" type="datetimeFigureOut">
              <a:rPr lang="en-US" smtClean="0"/>
              <a:t>9/27/15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0BEF8-E0F3-4E5B-AA11-53AEA372314C}" type="slidenum">
              <a:rPr lang="en-US" smtClean="0"/>
              <a:t>‹#›</a:t>
            </a:fld>
            <a:endParaRPr lang="en-US"/>
          </a:p>
        </p:txBody>
      </p:sp>
    </p:spTree>
    <p:extLst>
      <p:ext uri="{BB962C8B-B14F-4D97-AF65-F5344CB8AC3E}">
        <p14:creationId xmlns:p14="http://schemas.microsoft.com/office/powerpoint/2010/main" val="419688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Session Unit 6</a:t>
            </a:r>
            <a:endParaRPr lang="en-US" dirty="0"/>
          </a:p>
        </p:txBody>
      </p:sp>
      <p:sp>
        <p:nvSpPr>
          <p:cNvPr id="3" name="Subtitle 2"/>
          <p:cNvSpPr>
            <a:spLocks noGrp="1"/>
          </p:cNvSpPr>
          <p:nvPr>
            <p:ph type="subTitle" idx="1"/>
          </p:nvPr>
        </p:nvSpPr>
        <p:spPr/>
        <p:txBody>
          <a:bodyPr/>
          <a:lstStyle/>
          <a:p>
            <a:r>
              <a:rPr lang="en-US" dirty="0" smtClean="0"/>
              <a:t>Repeated Measures</a:t>
            </a:r>
          </a:p>
          <a:p>
            <a:r>
              <a:rPr lang="en-US" dirty="0" smtClean="0"/>
              <a:t>September 27, 2015</a:t>
            </a:r>
            <a:endParaRPr lang="en-US" dirty="0"/>
          </a:p>
        </p:txBody>
      </p:sp>
    </p:spTree>
    <p:extLst>
      <p:ext uri="{BB962C8B-B14F-4D97-AF65-F5344CB8AC3E}">
        <p14:creationId xmlns:p14="http://schemas.microsoft.com/office/powerpoint/2010/main" val="3748582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lnSpc>
                <a:spcPct val="130000"/>
              </a:lnSpc>
            </a:pPr>
            <a:r>
              <a:rPr lang="en-US" dirty="0"/>
              <a:t>In one of the videos this week, we analyzed repeated measures data in two ways: as a completely randomized design and as a repeated measures design. What was the purpose of that exercise?</a:t>
            </a:r>
          </a:p>
          <a:p>
            <a:pPr>
              <a:lnSpc>
                <a:spcPct val="130000"/>
              </a:lnSpc>
            </a:pPr>
            <a:r>
              <a:rPr lang="en-US" dirty="0" smtClean="0">
                <a:solidFill>
                  <a:srgbClr val="FF0000"/>
                </a:solidFill>
              </a:rPr>
              <a:t>To </a:t>
            </a:r>
            <a:r>
              <a:rPr lang="en-US" dirty="0">
                <a:solidFill>
                  <a:srgbClr val="FF0000"/>
                </a:solidFill>
              </a:rPr>
              <a:t>show that the study design should be considered when analyzing a data set. </a:t>
            </a:r>
          </a:p>
          <a:p>
            <a:pPr>
              <a:lnSpc>
                <a:spcPct val="130000"/>
              </a:lnSpc>
            </a:pPr>
            <a:r>
              <a:rPr lang="en-US" dirty="0" smtClean="0"/>
              <a:t>To </a:t>
            </a:r>
            <a:r>
              <a:rPr lang="en-US" dirty="0"/>
              <a:t>show that analyzing data as a repeated measures study results in a statistically significant result. </a:t>
            </a:r>
          </a:p>
          <a:p>
            <a:pPr>
              <a:lnSpc>
                <a:spcPct val="130000"/>
              </a:lnSpc>
            </a:pPr>
            <a:r>
              <a:rPr lang="en-US" dirty="0" smtClean="0"/>
              <a:t>To </a:t>
            </a:r>
            <a:r>
              <a:rPr lang="en-US" dirty="0"/>
              <a:t>show that subjects can be considered as blocks in a randomized complete block design. </a:t>
            </a:r>
          </a:p>
          <a:p>
            <a:pPr>
              <a:lnSpc>
                <a:spcPct val="130000"/>
              </a:lnSpc>
            </a:pPr>
            <a:r>
              <a:rPr lang="en-US" dirty="0" smtClean="0"/>
              <a:t>To </a:t>
            </a:r>
            <a:r>
              <a:rPr lang="en-US" dirty="0"/>
              <a:t>show that the completely randomized design is not statistically powerful. </a:t>
            </a:r>
          </a:p>
          <a:p>
            <a:endParaRPr lang="en-US" dirty="0"/>
          </a:p>
        </p:txBody>
      </p:sp>
    </p:spTree>
    <p:extLst>
      <p:ext uri="{BB962C8B-B14F-4D97-AF65-F5344CB8AC3E}">
        <p14:creationId xmlns:p14="http://schemas.microsoft.com/office/powerpoint/2010/main" val="385471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lnSpc>
                <a:spcPct val="120000"/>
              </a:lnSpc>
            </a:pPr>
            <a:r>
              <a:rPr lang="en-US" dirty="0"/>
              <a:t>In repeated measures (just like any other statistical analysis) study design must be considered when analyzing the data.  The analysis must parallel study, that is analyze the data as it was intended to be analyzed by the </a:t>
            </a:r>
            <a:r>
              <a:rPr lang="en-US" dirty="0" smtClean="0"/>
              <a:t>design</a:t>
            </a:r>
          </a:p>
          <a:p>
            <a:pPr>
              <a:lnSpc>
                <a:spcPct val="120000"/>
              </a:lnSpc>
            </a:pPr>
            <a:r>
              <a:rPr lang="en-US" dirty="0"/>
              <a:t>In the videos the CRD did not show significance and we would have incorrectly rejected the null whereas the repeated measures design gave us a more accurate </a:t>
            </a:r>
            <a:r>
              <a:rPr lang="en-US" dirty="0" err="1"/>
              <a:t>pvalue</a:t>
            </a:r>
            <a:r>
              <a:rPr lang="en-US" dirty="0"/>
              <a:t>.  It is important that we correctly choose at the study design because this example showed that we could inaccurately report results based on this design.</a:t>
            </a:r>
          </a:p>
        </p:txBody>
      </p:sp>
    </p:spTree>
    <p:extLst>
      <p:ext uri="{BB962C8B-B14F-4D97-AF65-F5344CB8AC3E}">
        <p14:creationId xmlns:p14="http://schemas.microsoft.com/office/powerpoint/2010/main" val="36722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lstStyle/>
          <a:p>
            <a:r>
              <a:rPr lang="en-US" dirty="0" smtClean="0"/>
              <a:t>Analyzing the data using the correct method (given the experimental design) will not necessarily mean that the result will be statistically significant.</a:t>
            </a:r>
          </a:p>
          <a:p>
            <a:r>
              <a:rPr lang="en-US" dirty="0" smtClean="0"/>
              <a:t>In other words, you can’t tell whether your analysis is correct by the size of the p-value</a:t>
            </a:r>
            <a:endParaRPr lang="en-US" dirty="0"/>
          </a:p>
        </p:txBody>
      </p:sp>
    </p:spTree>
    <p:extLst>
      <p:ext uri="{BB962C8B-B14F-4D97-AF65-F5344CB8AC3E}">
        <p14:creationId xmlns:p14="http://schemas.microsoft.com/office/powerpoint/2010/main" val="121987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Arrangement</a:t>
            </a:r>
            <a:endParaRPr lang="en-US" dirty="0"/>
          </a:p>
        </p:txBody>
      </p:sp>
      <p:sp>
        <p:nvSpPr>
          <p:cNvPr id="3" name="Content Placeholder 2"/>
          <p:cNvSpPr>
            <a:spLocks noGrp="1"/>
          </p:cNvSpPr>
          <p:nvPr>
            <p:ph idx="1"/>
          </p:nvPr>
        </p:nvSpPr>
        <p:spPr/>
        <p:txBody>
          <a:bodyPr>
            <a:normAutofit/>
          </a:bodyPr>
          <a:lstStyle/>
          <a:p>
            <a:r>
              <a:rPr lang="en-US" dirty="0" smtClean="0"/>
              <a:t>Person – Level</a:t>
            </a:r>
          </a:p>
          <a:p>
            <a:pPr lvl="1"/>
            <a:r>
              <a:rPr lang="en-US" dirty="0" smtClean="0"/>
              <a:t>Each row represents a single experimental unit</a:t>
            </a:r>
          </a:p>
          <a:p>
            <a:pPr lvl="1"/>
            <a:r>
              <a:rPr lang="en-US" dirty="0" smtClean="0"/>
              <a:t>Repeated measures are represented as different columns</a:t>
            </a:r>
            <a:endParaRPr lang="en-US" dirty="0"/>
          </a:p>
          <a:p>
            <a:r>
              <a:rPr lang="en-US" dirty="0" smtClean="0"/>
              <a:t>Person – Period</a:t>
            </a:r>
          </a:p>
          <a:p>
            <a:pPr lvl="1"/>
            <a:r>
              <a:rPr lang="en-US" dirty="0" smtClean="0"/>
              <a:t>Each row represents a single experimental unit at a single time period</a:t>
            </a:r>
          </a:p>
          <a:p>
            <a:pPr lvl="1"/>
            <a:r>
              <a:rPr lang="en-US" dirty="0" smtClean="0"/>
              <a:t>Each column is a single variable</a:t>
            </a:r>
            <a:endParaRPr lang="en-US" dirty="0"/>
          </a:p>
        </p:txBody>
      </p:sp>
    </p:spTree>
    <p:extLst>
      <p:ext uri="{BB962C8B-B14F-4D97-AF65-F5344CB8AC3E}">
        <p14:creationId xmlns:p14="http://schemas.microsoft.com/office/powerpoint/2010/main" val="14660070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Break Outs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525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Plan</a:t>
            </a:r>
            <a:endParaRPr lang="en-US" dirty="0"/>
          </a:p>
        </p:txBody>
      </p:sp>
      <p:sp>
        <p:nvSpPr>
          <p:cNvPr id="3" name="Content Placeholder 2"/>
          <p:cNvSpPr>
            <a:spLocks noGrp="1"/>
          </p:cNvSpPr>
          <p:nvPr>
            <p:ph idx="1"/>
          </p:nvPr>
        </p:nvSpPr>
        <p:spPr/>
        <p:txBody>
          <a:bodyPr/>
          <a:lstStyle/>
          <a:p>
            <a:r>
              <a:rPr lang="en-US" dirty="0" smtClean="0"/>
              <a:t>Data Analysis Example</a:t>
            </a:r>
          </a:p>
          <a:p>
            <a:endParaRPr lang="en-US" dirty="0"/>
          </a:p>
          <a:p>
            <a:r>
              <a:rPr lang="en-US" dirty="0" smtClean="0"/>
              <a:t>Break out rooms for group data analysis</a:t>
            </a:r>
          </a:p>
          <a:p>
            <a:endParaRPr lang="en-US" dirty="0"/>
          </a:p>
          <a:p>
            <a:r>
              <a:rPr lang="en-US" dirty="0" smtClean="0"/>
              <a:t>Explain results</a:t>
            </a:r>
          </a:p>
          <a:p>
            <a:endParaRPr lang="en-US" dirty="0"/>
          </a:p>
          <a:p>
            <a:r>
              <a:rPr lang="en-US" smtClean="0"/>
              <a:t>Panel Plots in SAS</a:t>
            </a:r>
            <a:endParaRPr lang="en-US"/>
          </a:p>
        </p:txBody>
      </p:sp>
    </p:spTree>
    <p:extLst>
      <p:ext uri="{BB962C8B-B14F-4D97-AF65-F5344CB8AC3E}">
        <p14:creationId xmlns:p14="http://schemas.microsoft.com/office/powerpoint/2010/main" val="6372799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marL="0" indent="0">
              <a:lnSpc>
                <a:spcPct val="120000"/>
              </a:lnSpc>
              <a:buNone/>
            </a:pPr>
            <a:r>
              <a:rPr lang="en-US" dirty="0"/>
              <a:t>What is the conceptual difference between the Long and Short Term Memory Study and the Oat Bran Study (both case studies given in Chapter 16 of the text)?</a:t>
            </a:r>
          </a:p>
          <a:p>
            <a:pPr marL="514350" indent="-514350">
              <a:lnSpc>
                <a:spcPct val="120000"/>
              </a:lnSpc>
              <a:buFont typeface="+mj-lt"/>
              <a:buAutoNum type="alphaLcPeriod"/>
            </a:pPr>
            <a:r>
              <a:rPr lang="en-US" dirty="0" smtClean="0"/>
              <a:t>There </a:t>
            </a:r>
            <a:r>
              <a:rPr lang="en-US" dirty="0"/>
              <a:t>is no conceptual difference since both studies involve repeated measurements. </a:t>
            </a:r>
          </a:p>
          <a:p>
            <a:pPr marL="514350" indent="-514350">
              <a:lnSpc>
                <a:spcPct val="120000"/>
              </a:lnSpc>
              <a:buFont typeface="+mj-lt"/>
              <a:buAutoNum type="alphaLcPeriod"/>
            </a:pPr>
            <a:r>
              <a:rPr lang="en-US" dirty="0" smtClean="0">
                <a:solidFill>
                  <a:srgbClr val="FF0000"/>
                </a:solidFill>
              </a:rPr>
              <a:t>In </a:t>
            </a:r>
            <a:r>
              <a:rPr lang="en-US" dirty="0">
                <a:solidFill>
                  <a:srgbClr val="FF0000"/>
                </a:solidFill>
              </a:rPr>
              <a:t>the oat bran study, all subjects received both treatments. This is not true of the memory study. </a:t>
            </a:r>
          </a:p>
          <a:p>
            <a:pPr marL="514350" indent="-514350">
              <a:lnSpc>
                <a:spcPct val="120000"/>
              </a:lnSpc>
              <a:buFont typeface="+mj-lt"/>
              <a:buAutoNum type="alphaLcPeriod"/>
            </a:pPr>
            <a:r>
              <a:rPr lang="en-US" dirty="0" smtClean="0"/>
              <a:t>The </a:t>
            </a:r>
            <a:r>
              <a:rPr lang="en-US" dirty="0"/>
              <a:t>subjects in the oat bran study were people. In the memory study, the subjects were monkeys. </a:t>
            </a:r>
          </a:p>
          <a:p>
            <a:pPr marL="514350" indent="-514350">
              <a:lnSpc>
                <a:spcPct val="120000"/>
              </a:lnSpc>
              <a:buFont typeface="+mj-lt"/>
              <a:buAutoNum type="alphaLcPeriod"/>
            </a:pPr>
            <a:r>
              <a:rPr lang="en-US" dirty="0" smtClean="0"/>
              <a:t>The </a:t>
            </a:r>
            <a:r>
              <a:rPr lang="en-US" dirty="0"/>
              <a:t>oat bran study involved a lot more measurements on the subjects than did the memory study. </a:t>
            </a:r>
          </a:p>
          <a:p>
            <a:endParaRPr lang="en-US" dirty="0"/>
          </a:p>
        </p:txBody>
      </p:sp>
    </p:spTree>
    <p:extLst>
      <p:ext uri="{BB962C8B-B14F-4D97-AF65-F5344CB8AC3E}">
        <p14:creationId xmlns:p14="http://schemas.microsoft.com/office/powerpoint/2010/main" val="95341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Study</a:t>
            </a:r>
            <a:endParaRPr lang="en-US" dirty="0"/>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r>
              <a:rPr lang="en-US" dirty="0" smtClean="0"/>
              <a:t>Memory Study</a:t>
            </a:r>
          </a:p>
          <a:p>
            <a:pPr lvl="1"/>
            <a:r>
              <a:rPr lang="en-US" dirty="0" smtClean="0"/>
              <a:t>18 monkeys trained and tested</a:t>
            </a:r>
          </a:p>
          <a:p>
            <a:pPr lvl="1"/>
            <a:r>
              <a:rPr lang="en-US" dirty="0" smtClean="0"/>
              <a:t>Learned objects at 16, 12, 8, 4, and 2 weeks prior to treatment</a:t>
            </a:r>
          </a:p>
          <a:p>
            <a:pPr lvl="1"/>
            <a:r>
              <a:rPr lang="en-US" dirty="0" smtClean="0"/>
              <a:t>11 monkeys selected for treatment, 7 left untreated</a:t>
            </a:r>
          </a:p>
          <a:p>
            <a:pPr lvl="1"/>
            <a:r>
              <a:rPr lang="en-US" dirty="0" smtClean="0"/>
              <a:t>All monkeys tested for memory after treatment phase</a:t>
            </a:r>
          </a:p>
          <a:p>
            <a:pPr lvl="1"/>
            <a:r>
              <a:rPr lang="en-US" dirty="0"/>
              <a:t>R</a:t>
            </a:r>
            <a:r>
              <a:rPr lang="en-US" dirty="0" smtClean="0"/>
              <a:t>esponse was percentage of 20 pairs of objects learned a teach of the five pretreatment times</a:t>
            </a:r>
          </a:p>
          <a:p>
            <a:r>
              <a:rPr lang="en-US" dirty="0" smtClean="0"/>
              <a:t>Repeated measures study with a control group (one between one within)</a:t>
            </a:r>
            <a:endParaRPr lang="en-US" dirty="0"/>
          </a:p>
        </p:txBody>
      </p:sp>
    </p:spTree>
    <p:extLst>
      <p:ext uri="{BB962C8B-B14F-4D97-AF65-F5344CB8AC3E}">
        <p14:creationId xmlns:p14="http://schemas.microsoft.com/office/powerpoint/2010/main" val="321848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Bran Study</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smtClean="0"/>
              <a:t>20 volunteer hospital employees</a:t>
            </a:r>
          </a:p>
          <a:p>
            <a:r>
              <a:rPr lang="en-US" dirty="0" smtClean="0"/>
              <a:t>Two dietary supplements prepared (high fiber oat bran and low fiber refined wheat)</a:t>
            </a:r>
          </a:p>
          <a:p>
            <a:r>
              <a:rPr lang="en-US" dirty="0" smtClean="0"/>
              <a:t>After one week baseline, subjects were randomly assigned to each diet for 6 weeks</a:t>
            </a:r>
          </a:p>
          <a:p>
            <a:r>
              <a:rPr lang="en-US" dirty="0" smtClean="0"/>
              <a:t>Two week “wash out” period</a:t>
            </a:r>
          </a:p>
          <a:p>
            <a:r>
              <a:rPr lang="en-US" dirty="0" smtClean="0"/>
              <a:t>Subjects “crossed over” to the other diet for 6 more weeks</a:t>
            </a:r>
          </a:p>
          <a:p>
            <a:r>
              <a:rPr lang="en-US" dirty="0" smtClean="0"/>
              <a:t>Blood chemistries obtained after baseline, 6 weeks, 8 weeks, and 14 weeks</a:t>
            </a:r>
          </a:p>
          <a:p>
            <a:r>
              <a:rPr lang="en-US" dirty="0" smtClean="0"/>
              <a:t>Randomized Crossover Experiment with one factor (diet) and 4 repeated measures</a:t>
            </a:r>
            <a:endParaRPr lang="en-US" dirty="0"/>
          </a:p>
        </p:txBody>
      </p:sp>
    </p:spTree>
    <p:extLst>
      <p:ext uri="{BB962C8B-B14F-4D97-AF65-F5344CB8AC3E}">
        <p14:creationId xmlns:p14="http://schemas.microsoft.com/office/powerpoint/2010/main" val="407618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the distinction between multivariate analysis and multiple linear regression analysis?</a:t>
            </a:r>
          </a:p>
        </p:txBody>
      </p:sp>
      <p:sp>
        <p:nvSpPr>
          <p:cNvPr id="3" name="Content Placeholder 2"/>
          <p:cNvSpPr>
            <a:spLocks noGrp="1"/>
          </p:cNvSpPr>
          <p:nvPr>
            <p:ph idx="1"/>
          </p:nvPr>
        </p:nvSpPr>
        <p:spPr/>
        <p:txBody>
          <a:bodyPr>
            <a:normAutofit fontScale="85000" lnSpcReduction="20000"/>
          </a:bodyPr>
          <a:lstStyle/>
          <a:p>
            <a:pPr marL="514350" indent="-514350">
              <a:lnSpc>
                <a:spcPct val="120000"/>
              </a:lnSpc>
              <a:buFont typeface="+mj-lt"/>
              <a:buAutoNum type="alphaLcPeriod"/>
            </a:pPr>
            <a:r>
              <a:rPr lang="en-US" dirty="0" smtClean="0"/>
              <a:t>Multivariate </a:t>
            </a:r>
            <a:r>
              <a:rPr lang="en-US" dirty="0"/>
              <a:t>analysis involves the use of matrix algebra. </a:t>
            </a:r>
          </a:p>
          <a:p>
            <a:pPr marL="514350" indent="-514350">
              <a:lnSpc>
                <a:spcPct val="120000"/>
              </a:lnSpc>
              <a:buFont typeface="+mj-lt"/>
              <a:buAutoNum type="alphaLcPeriod"/>
            </a:pPr>
            <a:r>
              <a:rPr lang="en-US" dirty="0" smtClean="0"/>
              <a:t>Multivariate </a:t>
            </a:r>
            <a:r>
              <a:rPr lang="en-US" dirty="0"/>
              <a:t>analysis involves more than one explanatory variable, while there is only one explanatory variable in multiple linear regression. </a:t>
            </a:r>
          </a:p>
          <a:p>
            <a:pPr marL="514350" indent="-514350">
              <a:lnSpc>
                <a:spcPct val="120000"/>
              </a:lnSpc>
              <a:buFont typeface="+mj-lt"/>
              <a:buAutoNum type="alphaLcPeriod"/>
            </a:pPr>
            <a:r>
              <a:rPr lang="en-US" dirty="0" smtClean="0"/>
              <a:t>Multiple </a:t>
            </a:r>
            <a:r>
              <a:rPr lang="en-US" dirty="0"/>
              <a:t>linear regression requires careful assumption checks, while multivariate analysis does not. </a:t>
            </a:r>
          </a:p>
          <a:p>
            <a:pPr marL="514350" indent="-514350">
              <a:lnSpc>
                <a:spcPct val="120000"/>
              </a:lnSpc>
              <a:buFont typeface="+mj-lt"/>
              <a:buAutoNum type="alphaLcPeriod"/>
            </a:pPr>
            <a:r>
              <a:rPr lang="en-US" dirty="0" smtClean="0">
                <a:solidFill>
                  <a:srgbClr val="FF0000"/>
                </a:solidFill>
              </a:rPr>
              <a:t>Multivariate </a:t>
            </a:r>
            <a:r>
              <a:rPr lang="en-US" dirty="0">
                <a:solidFill>
                  <a:srgbClr val="FF0000"/>
                </a:solidFill>
              </a:rPr>
              <a:t>analysis involves more than one response variable, while there is only one response variable in multiple linear regression. </a:t>
            </a:r>
          </a:p>
        </p:txBody>
      </p:sp>
    </p:spTree>
    <p:extLst>
      <p:ext uri="{BB962C8B-B14F-4D97-AF65-F5344CB8AC3E}">
        <p14:creationId xmlns:p14="http://schemas.microsoft.com/office/powerpoint/2010/main" val="98623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while </a:t>
            </a:r>
            <a:r>
              <a:rPr lang="en-US" dirty="0"/>
              <a:t>a is true this is not really a distinction multi linear regression could also be represented in a matrix form as well</a:t>
            </a:r>
          </a:p>
          <a:p>
            <a:r>
              <a:rPr lang="en-US" dirty="0" err="1" smtClean="0"/>
              <a:t>mulitvariate</a:t>
            </a:r>
            <a:r>
              <a:rPr lang="en-US" dirty="0" smtClean="0"/>
              <a:t> </a:t>
            </a:r>
            <a:r>
              <a:rPr lang="en-US" dirty="0"/>
              <a:t>analysis too has careful checking of assumptions</a:t>
            </a:r>
          </a:p>
          <a:p>
            <a:r>
              <a:rPr lang="en-US" dirty="0" smtClean="0"/>
              <a:t>multiple </a:t>
            </a:r>
            <a:r>
              <a:rPr lang="en-US" dirty="0"/>
              <a:t>linear regression has one response variable but can have multiple explanatory variables.</a:t>
            </a:r>
          </a:p>
          <a:p>
            <a:r>
              <a:rPr lang="en-US" dirty="0"/>
              <a:t>The big differentiator here is the in multivariate analysis the response variable is two or more but multiple linear regression has just one </a:t>
            </a:r>
            <a:r>
              <a:rPr lang="en-US" dirty="0" smtClean="0"/>
              <a:t>[response] variable</a:t>
            </a:r>
            <a:r>
              <a:rPr lang="en-US" dirty="0"/>
              <a:t>.</a:t>
            </a:r>
          </a:p>
        </p:txBody>
      </p:sp>
    </p:spTree>
    <p:extLst>
      <p:ext uri="{BB962C8B-B14F-4D97-AF65-F5344CB8AC3E}">
        <p14:creationId xmlns:p14="http://schemas.microsoft.com/office/powerpoint/2010/main" val="6716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Which of the following type of design it NOT a repeated measures design</a:t>
            </a:r>
            <a:r>
              <a:rPr lang="en-US" sz="3600"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Split</a:t>
            </a:r>
            <a:r>
              <a:rPr lang="en-US" dirty="0"/>
              <a:t>-plot experiment at several locations </a:t>
            </a:r>
          </a:p>
          <a:p>
            <a:pPr marL="514350" indent="-514350">
              <a:buFont typeface="+mj-lt"/>
              <a:buAutoNum type="alphaLcPeriod"/>
            </a:pPr>
            <a:r>
              <a:rPr lang="en-US" dirty="0" smtClean="0"/>
              <a:t>Longitudinal </a:t>
            </a:r>
            <a:r>
              <a:rPr lang="en-US" dirty="0"/>
              <a:t>studies </a:t>
            </a:r>
          </a:p>
          <a:p>
            <a:pPr marL="514350" indent="-514350">
              <a:buFont typeface="+mj-lt"/>
              <a:buAutoNum type="alphaLcPeriod"/>
            </a:pPr>
            <a:r>
              <a:rPr lang="en-US" dirty="0" smtClean="0"/>
              <a:t>Factorial </a:t>
            </a:r>
            <a:r>
              <a:rPr lang="en-US" dirty="0"/>
              <a:t>analysis of variance </a:t>
            </a:r>
          </a:p>
          <a:p>
            <a:pPr marL="514350" indent="-514350">
              <a:buFont typeface="+mj-lt"/>
              <a:buAutoNum type="alphaLcPeriod"/>
            </a:pPr>
            <a:r>
              <a:rPr lang="en-US" dirty="0" smtClean="0"/>
              <a:t>Crossover </a:t>
            </a:r>
            <a:r>
              <a:rPr lang="en-US" dirty="0"/>
              <a:t>studies </a:t>
            </a:r>
          </a:p>
          <a:p>
            <a:endParaRPr lang="en-US" dirty="0"/>
          </a:p>
        </p:txBody>
      </p:sp>
    </p:spTree>
    <p:extLst>
      <p:ext uri="{BB962C8B-B14F-4D97-AF65-F5344CB8AC3E}">
        <p14:creationId xmlns:p14="http://schemas.microsoft.com/office/powerpoint/2010/main" val="50502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nSpc>
                <a:spcPct val="110000"/>
              </a:lnSpc>
            </a:pPr>
            <a:r>
              <a:rPr lang="en-US" sz="2400" dirty="0"/>
              <a:t>Factorial analysis of variance seems familiar from a previous unit.  Perhaps </a:t>
            </a:r>
            <a:r>
              <a:rPr lang="en-US" sz="2400" dirty="0">
                <a:solidFill>
                  <a:srgbClr val="FF0000"/>
                </a:solidFill>
              </a:rPr>
              <a:t>correlated </a:t>
            </a:r>
            <a:r>
              <a:rPr lang="en-US" sz="2400" dirty="0"/>
              <a:t>with an F test?   At any rate, split-plot, longitudinal and crossover are listed on pg. 481 as being repeated measures </a:t>
            </a:r>
            <a:r>
              <a:rPr lang="en-US" sz="2400" dirty="0" smtClean="0"/>
              <a:t>studies</a:t>
            </a:r>
          </a:p>
          <a:p>
            <a:r>
              <a:rPr lang="en-US" sz="2400" dirty="0" smtClean="0"/>
              <a:t>Split</a:t>
            </a:r>
            <a:r>
              <a:rPr lang="en-US" sz="2400" dirty="0"/>
              <a:t>-plot experiments - for examining two types of treatments (effectiveness of competing medical treatments)</a:t>
            </a:r>
          </a:p>
          <a:p>
            <a:r>
              <a:rPr lang="en-US" sz="2400" dirty="0"/>
              <a:t>Longitudinal Studies - measurements of the same variable for the same study at different points in time (SAT test scores, at different points within the year)</a:t>
            </a:r>
          </a:p>
          <a:p>
            <a:r>
              <a:rPr lang="en-US" sz="2400" dirty="0"/>
              <a:t>Crossover Experiment - trying multiple treatments at different time points (diet #1 for one month, cleanse for 2 weeks, diet #2 for one month)</a:t>
            </a:r>
          </a:p>
          <a:p>
            <a:r>
              <a:rPr lang="en-US" sz="2400" dirty="0"/>
              <a:t>Factorial analysis of variance in not a repeated measure </a:t>
            </a:r>
            <a:r>
              <a:rPr lang="en-US" sz="2400" dirty="0" smtClean="0"/>
              <a:t>design</a:t>
            </a:r>
            <a:endParaRPr lang="en-US" sz="2400" dirty="0"/>
          </a:p>
        </p:txBody>
      </p:sp>
    </p:spTree>
    <p:extLst>
      <p:ext uri="{BB962C8B-B14F-4D97-AF65-F5344CB8AC3E}">
        <p14:creationId xmlns:p14="http://schemas.microsoft.com/office/powerpoint/2010/main" val="313235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3501</TotalTime>
  <Words>676</Words>
  <Application>Microsoft Macintosh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Live Session Unit 6</vt:lpstr>
      <vt:lpstr>Class Plan</vt:lpstr>
      <vt:lpstr>Question 1</vt:lpstr>
      <vt:lpstr>Memory Study</vt:lpstr>
      <vt:lpstr>Oat Bran Study</vt:lpstr>
      <vt:lpstr>What is the distinction between multivariate analysis and multiple linear regression analysis?</vt:lpstr>
      <vt:lpstr>Question 2</vt:lpstr>
      <vt:lpstr>Which of the following type of design it NOT a repeated measures design?</vt:lpstr>
      <vt:lpstr>Question 3</vt:lpstr>
      <vt:lpstr>Question 4</vt:lpstr>
      <vt:lpstr>Question 4</vt:lpstr>
      <vt:lpstr>Caution</vt:lpstr>
      <vt:lpstr>Data Arrangement</vt:lpstr>
      <vt:lpstr>Group Break Outs</vt:lpstr>
    </vt:vector>
  </TitlesOfParts>
  <Company>Southern Methodist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Unit 6</dc:title>
  <dc:creator>Southern Methodist University</dc:creator>
  <cp:lastModifiedBy>Monnie McGee</cp:lastModifiedBy>
  <cp:revision>14</cp:revision>
  <dcterms:created xsi:type="dcterms:W3CDTF">2015-06-12T16:57:32Z</dcterms:created>
  <dcterms:modified xsi:type="dcterms:W3CDTF">2015-09-27T23:55:24Z</dcterms:modified>
</cp:coreProperties>
</file>