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embeddings/Microsoft_Equation1.bin" ContentType="application/vnd.openxmlformats-officedocument.oleObject"/>
  <Override PartName="/ppt/embeddings/Microsoft_Equation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70" r:id="rId4"/>
    <p:sldId id="272" r:id="rId5"/>
    <p:sldId id="268" r:id="rId6"/>
    <p:sldId id="265" r:id="rId7"/>
    <p:sldId id="271" r:id="rId8"/>
    <p:sldId id="266" r:id="rId9"/>
    <p:sldId id="267" r:id="rId10"/>
    <p:sldId id="275" r:id="rId11"/>
    <p:sldId id="273" r:id="rId12"/>
    <p:sldId id="276" r:id="rId13"/>
    <p:sldId id="277" r:id="rId14"/>
    <p:sldId id="278" r:id="rId15"/>
    <p:sldId id="279" r:id="rId16"/>
    <p:sldId id="263" r:id="rId17"/>
    <p:sldId id="257" r:id="rId18"/>
    <p:sldId id="258" r:id="rId19"/>
    <p:sldId id="262" r:id="rId20"/>
    <p:sldId id="282" r:id="rId21"/>
    <p:sldId id="259" r:id="rId22"/>
    <p:sldId id="260" r:id="rId23"/>
    <p:sldId id="261" r:id="rId24"/>
    <p:sldId id="283" r:id="rId25"/>
    <p:sldId id="274" r:id="rId26"/>
    <p:sldId id="28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w Cen MT"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Tw Cen MT"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Tw Cen MT"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Tw Cen MT"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Tw Cen MT" charset="0"/>
        <a:ea typeface="ＭＳ Ｐゴシック" charset="0"/>
        <a:cs typeface="ＭＳ Ｐゴシック" charset="0"/>
      </a:defRPr>
    </a:lvl5pPr>
    <a:lvl6pPr marL="2286000" algn="l" defTabSz="457200" rtl="0" eaLnBrk="1" latinLnBrk="0" hangingPunct="1">
      <a:defRPr kern="1200">
        <a:solidFill>
          <a:schemeClr val="tx1"/>
        </a:solidFill>
        <a:latin typeface="Tw Cen MT" charset="0"/>
        <a:ea typeface="ＭＳ Ｐゴシック" charset="0"/>
        <a:cs typeface="ＭＳ Ｐゴシック" charset="0"/>
      </a:defRPr>
    </a:lvl6pPr>
    <a:lvl7pPr marL="2743200" algn="l" defTabSz="457200" rtl="0" eaLnBrk="1" latinLnBrk="0" hangingPunct="1">
      <a:defRPr kern="1200">
        <a:solidFill>
          <a:schemeClr val="tx1"/>
        </a:solidFill>
        <a:latin typeface="Tw Cen MT" charset="0"/>
        <a:ea typeface="ＭＳ Ｐゴシック" charset="0"/>
        <a:cs typeface="ＭＳ Ｐゴシック" charset="0"/>
      </a:defRPr>
    </a:lvl7pPr>
    <a:lvl8pPr marL="3200400" algn="l" defTabSz="457200" rtl="0" eaLnBrk="1" latinLnBrk="0" hangingPunct="1">
      <a:defRPr kern="1200">
        <a:solidFill>
          <a:schemeClr val="tx1"/>
        </a:solidFill>
        <a:latin typeface="Tw Cen MT" charset="0"/>
        <a:ea typeface="ＭＳ Ｐゴシック" charset="0"/>
        <a:cs typeface="ＭＳ Ｐゴシック" charset="0"/>
      </a:defRPr>
    </a:lvl8pPr>
    <a:lvl9pPr marL="3657600" algn="l" defTabSz="457200" rtl="0" eaLnBrk="1" latinLnBrk="0" hangingPunct="1">
      <a:defRPr kern="1200">
        <a:solidFill>
          <a:schemeClr val="tx1"/>
        </a:solidFill>
        <a:latin typeface="Tw Cen MT"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2" autoAdjust="0"/>
    <p:restoredTop sz="90929"/>
  </p:normalViewPr>
  <p:slideViewPr>
    <p:cSldViewPr>
      <p:cViewPr varScale="1">
        <p:scale>
          <a:sx n="103" d="100"/>
          <a:sy n="103" d="100"/>
        </p:scale>
        <p:origin x="-96" y="-3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898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3BE94342-5E2D-9C40-A210-63CEB88E4E16}" type="datetime1">
              <a:rPr lang="en-US"/>
              <a:pPr/>
              <a:t>9/5/15</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4CC5CC-4F02-BB42-AB75-881F0F6E9768}" type="slidenum">
              <a:rPr lang="en-US"/>
              <a:pPr/>
              <a:t>‹#›</a:t>
            </a:fld>
            <a:endParaRPr lang="en-US"/>
          </a:p>
        </p:txBody>
      </p:sp>
    </p:spTree>
    <p:extLst>
      <p:ext uri="{BB962C8B-B14F-4D97-AF65-F5344CB8AC3E}">
        <p14:creationId xmlns:p14="http://schemas.microsoft.com/office/powerpoint/2010/main" val="3682368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DAB4F3C3-98BF-0448-A624-F4994CF4367C}" type="datetime1">
              <a:rPr lang="en-US"/>
              <a:pPr/>
              <a:t>9/5/15</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D19D9BAA-7A11-2D49-BA42-8275DB72E4AB}" type="slidenum">
              <a:rPr lang="en-US"/>
              <a:pPr/>
              <a:t>‹#›</a:t>
            </a:fld>
            <a:endParaRPr lang="en-US"/>
          </a:p>
        </p:txBody>
      </p:sp>
    </p:spTree>
    <p:extLst>
      <p:ext uri="{BB962C8B-B14F-4D97-AF65-F5344CB8AC3E}">
        <p14:creationId xmlns:p14="http://schemas.microsoft.com/office/powerpoint/2010/main" val="17581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7CEE7DD-BAD9-A843-A332-270723BDA032}" type="datetime1">
              <a:rPr lang="en-US"/>
              <a:pPr/>
              <a:t>9/5/15</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39B89D7B-E207-7542-84AA-0A7452E0A05E}" type="slidenum">
              <a:rPr lang="en-US"/>
              <a:pPr/>
              <a:t>‹#›</a:t>
            </a:fld>
            <a:endParaRPr lang="en-US"/>
          </a:p>
        </p:txBody>
      </p:sp>
    </p:spTree>
    <p:extLst>
      <p:ext uri="{BB962C8B-B14F-4D97-AF65-F5344CB8AC3E}">
        <p14:creationId xmlns:p14="http://schemas.microsoft.com/office/powerpoint/2010/main" val="28235458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B033B524-4B1D-FF4B-8916-E5BFBD17B13A}" type="datetime1">
              <a:rPr lang="en-US"/>
              <a:pPr/>
              <a:t>9/5/15</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481EEC8-3E61-AA4E-8723-4E2D5C169E59}" type="slidenum">
              <a:rPr lang="en-US"/>
              <a:pPr/>
              <a:t>‹#›</a:t>
            </a:fld>
            <a:endParaRPr lang="en-US"/>
          </a:p>
        </p:txBody>
      </p:sp>
    </p:spTree>
    <p:extLst>
      <p:ext uri="{BB962C8B-B14F-4D97-AF65-F5344CB8AC3E}">
        <p14:creationId xmlns:p14="http://schemas.microsoft.com/office/powerpoint/2010/main" val="78807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ACAD5D8B-5F69-934A-B1C5-0E7EF2980D4E}" type="datetime1">
              <a:rPr lang="en-US"/>
              <a:pPr/>
              <a:t>9/5/15</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B69872D0-DE0D-424D-B98D-0E6E02938754}" type="slidenum">
              <a:rPr lang="en-US"/>
              <a:pPr/>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1254471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70DEF1FF-EC7B-0144-8E2A-5C06CAB97C17}" type="datetime1">
              <a:rPr lang="en-US"/>
              <a:pPr/>
              <a:t>9/5/15</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3C241719-A9D6-CD40-A9EA-3C7807B004B6}" type="slidenum">
              <a:rPr lang="en-US"/>
              <a:pPr/>
              <a:t>‹#›</a:t>
            </a:fld>
            <a:endParaRPr lang="en-US"/>
          </a:p>
        </p:txBody>
      </p:sp>
    </p:spTree>
    <p:extLst>
      <p:ext uri="{BB962C8B-B14F-4D97-AF65-F5344CB8AC3E}">
        <p14:creationId xmlns:p14="http://schemas.microsoft.com/office/powerpoint/2010/main" val="82181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fld id="{4B05A471-2346-BD4F-AF0F-B47BEA1F60A8}" type="datetime1">
              <a:rPr lang="en-US"/>
              <a:pPr/>
              <a:t>9/5/15</a:t>
            </a:fld>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EB0186FA-E8AD-794E-82EE-8AC34C81B858}" type="slidenum">
              <a:rPr lang="en-US"/>
              <a:pPr/>
              <a:t>‹#›</a:t>
            </a:fld>
            <a:endParaRPr lang="en-US"/>
          </a:p>
        </p:txBody>
      </p:sp>
    </p:spTree>
    <p:extLst>
      <p:ext uri="{BB962C8B-B14F-4D97-AF65-F5344CB8AC3E}">
        <p14:creationId xmlns:p14="http://schemas.microsoft.com/office/powerpoint/2010/main" val="263795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7C7DA7C3-8D82-D943-AFCD-4923B52FE502}" type="datetime1">
              <a:rPr lang="en-US"/>
              <a:pPr/>
              <a:t>9/5/15</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234970FF-EFC7-0E4A-B695-BB8B2B5918B3}" type="slidenum">
              <a:rPr lang="en-US"/>
              <a:pPr/>
              <a:t>‹#›</a:t>
            </a:fld>
            <a:endParaRPr lang="en-US"/>
          </a:p>
        </p:txBody>
      </p:sp>
    </p:spTree>
    <p:extLst>
      <p:ext uri="{BB962C8B-B14F-4D97-AF65-F5344CB8AC3E}">
        <p14:creationId xmlns:p14="http://schemas.microsoft.com/office/powerpoint/2010/main" val="230833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3319759-FCF7-CB4F-848D-C5F819227E8B}" type="datetime1">
              <a:rPr lang="en-US"/>
              <a:pPr/>
              <a:t>9/5/15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019DE90-DA92-004D-AC0A-6C2E5BAFB5A2}" type="slidenum">
              <a:rPr lang="en-US"/>
              <a:pPr/>
              <a:t>‹#›</a:t>
            </a:fld>
            <a:endParaRPr lang="en-US"/>
          </a:p>
        </p:txBody>
      </p:sp>
    </p:spTree>
    <p:extLst>
      <p:ext uri="{BB962C8B-B14F-4D97-AF65-F5344CB8AC3E}">
        <p14:creationId xmlns:p14="http://schemas.microsoft.com/office/powerpoint/2010/main" val="138536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1FA7D2B2-EE32-D54B-B4D5-FB74B8073EC1}" type="datetime1">
              <a:rPr lang="en-US"/>
              <a:pPr/>
              <a:t>9/5/15</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C1C09D0E-45BF-074A-9DC7-A163136DB26E}" type="slidenum">
              <a:rPr lang="en-US"/>
              <a:pPr/>
              <a:t>‹#›</a:t>
            </a:fld>
            <a:endParaRPr lang="en-US"/>
          </a:p>
        </p:txBody>
      </p:sp>
    </p:spTree>
    <p:extLst>
      <p:ext uri="{BB962C8B-B14F-4D97-AF65-F5344CB8AC3E}">
        <p14:creationId xmlns:p14="http://schemas.microsoft.com/office/powerpoint/2010/main" val="44618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fld id="{C905142F-7380-B04D-90B9-9684A413F6B0}" type="datetime1">
              <a:rPr lang="en-US"/>
              <a:pPr/>
              <a:t>9/5/15</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CD0217A2-3B1D-3947-8EED-7F56D0A0CCDD}" type="slidenum">
              <a:rPr lang="en-US"/>
              <a:pPr/>
              <a:t>‹#›</a:t>
            </a:fld>
            <a:endParaRPr lang="en-US"/>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endParaRPr lang="en-US"/>
          </a:p>
        </p:txBody>
      </p:sp>
    </p:spTree>
    <p:extLst>
      <p:ext uri="{BB962C8B-B14F-4D97-AF65-F5344CB8AC3E}">
        <p14:creationId xmlns:p14="http://schemas.microsoft.com/office/powerpoint/2010/main" val="626863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defRPr>
            </a:lvl1pPr>
          </a:lstStyle>
          <a:p>
            <a:fld id="{C123D507-899B-F04C-87A3-89C998913AD9}" type="datetime1">
              <a:rPr lang="en-US"/>
              <a:pPr/>
              <a:t>9/5/15</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504FB108-5BDC-DE42-BF9A-BD95DD30448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49" r:id="rId2"/>
    <p:sldLayoutId id="2147483756" r:id="rId3"/>
    <p:sldLayoutId id="2147483750" r:id="rId4"/>
    <p:sldLayoutId id="2147483751" r:id="rId5"/>
    <p:sldLayoutId id="2147483752" r:id="rId6"/>
    <p:sldLayoutId id="2147483757" r:id="rId7"/>
    <p:sldLayoutId id="2147483753" r:id="rId8"/>
    <p:sldLayoutId id="2147483758" r:id="rId9"/>
    <p:sldLayoutId id="2147483754" r:id="rId10"/>
    <p:sldLayoutId id="2147483759"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charset="0"/>
        <a:buChar char=""/>
        <a:defRPr sz="2900" kern="1200">
          <a:solidFill>
            <a:schemeClr val="tx1"/>
          </a:solidFill>
          <a:latin typeface="+mn-lt"/>
          <a:ea typeface="ＭＳ Ｐゴシック" charset="0"/>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charset="0"/>
        <a:buChar char=""/>
        <a:defRPr sz="26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charset="0"/>
        <a:buChar char=""/>
        <a:defRPr sz="23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A5AB81"/>
        </a:buClr>
        <a:buSzPct val="75000"/>
        <a:buFont typeface="Wingdings" charset="0"/>
        <a:buChar char=""/>
        <a:defRPr sz="20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8B25C"/>
        </a:buClr>
        <a:buSzPct val="65000"/>
        <a:buFont typeface="Wingdings" charset="0"/>
        <a:buChar char=""/>
        <a:defRPr sz="20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tatsci.org/datasets.html" TargetMode="External"/><Relationship Id="rId4" Type="http://schemas.openxmlformats.org/officeDocument/2006/relationships/hyperlink" Target="http://www.kdnuggets.com/datasets/index.html" TargetMode="External"/><Relationship Id="rId5" Type="http://schemas.openxmlformats.org/officeDocument/2006/relationships/hyperlink" Target="http://lib.stat.cmu.edu/datasets/" TargetMode="External"/><Relationship Id="rId6" Type="http://schemas.openxmlformats.org/officeDocument/2006/relationships/hyperlink" Target="http://archive.ics.uci.edu/ml/" TargetMode="External"/><Relationship Id="rId7" Type="http://schemas.openxmlformats.org/officeDocument/2006/relationships/hyperlink" Target="http://www.umass.edu/statdata/statdata/stat-rmult.html" TargetMode="External"/><Relationship Id="rId1" Type="http://schemas.openxmlformats.org/officeDocument/2006/relationships/slideLayout" Target="../slideLayouts/slideLayout2.xml"/><Relationship Id="rId2" Type="http://schemas.openxmlformats.org/officeDocument/2006/relationships/hyperlink" Target="http://it.stlawu.edu/~rloc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pport.sas.com/documentation/cdl/en/statug/63033/HTML/default/viewer.htm%23statug_glmselect_sect017.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Stanford%20LASSO%20and%20LAR%20P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3.emf"/><Relationship Id="rId5" Type="http://schemas.openxmlformats.org/officeDocument/2006/relationships/oleObject" Target="../embeddings/Microsoft_Equation2.bin"/><Relationship Id="rId6"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1" Type="http://schemas.openxmlformats.org/officeDocument/2006/relationships/hyperlink" Target="http://support.sas.com/documentation/cdl/en/statug/63033/HTML/default/statug_glmselect_sect014.htm" TargetMode="External"/><Relationship Id="rId12" Type="http://schemas.openxmlformats.org/officeDocument/2006/relationships/hyperlink" Target="http://support.sas.com/documentation/cdl/en/statug/63033/HTML/default/statug_glmselect_sect015.htm" TargetMode="External"/><Relationship Id="rId1" Type="http://schemas.openxmlformats.org/officeDocument/2006/relationships/slideLayout" Target="../slideLayouts/slideLayout2.xml"/><Relationship Id="rId2" Type="http://schemas.openxmlformats.org/officeDocument/2006/relationships/hyperlink" Target="http://support.sas.com/documentation/cdl/en/statug/63033/HTML/default/statug_glmselect_sect005.htm" TargetMode="External"/><Relationship Id="rId3" Type="http://schemas.openxmlformats.org/officeDocument/2006/relationships/hyperlink" Target="http://support.sas.com/documentation/cdl/en/statug/63033/HTML/default/statug_glmselect_sect006.htm" TargetMode="External"/><Relationship Id="rId4" Type="http://schemas.openxmlformats.org/officeDocument/2006/relationships/hyperlink" Target="http://support.sas.com/documentation/cdl/en/statug/63033/HTML/default/statug_glmselect_sect007.htm" TargetMode="External"/><Relationship Id="rId5" Type="http://schemas.openxmlformats.org/officeDocument/2006/relationships/hyperlink" Target="http://support.sas.com/documentation/cdl/en/statug/63033/HTML/default/statug_glmselect_sect008.htm" TargetMode="External"/><Relationship Id="rId6" Type="http://schemas.openxmlformats.org/officeDocument/2006/relationships/hyperlink" Target="http://support.sas.com/documentation/cdl/en/statug/63033/HTML/default/statug_glmselect_sect009.htm" TargetMode="External"/><Relationship Id="rId7" Type="http://schemas.openxmlformats.org/officeDocument/2006/relationships/hyperlink" Target="http://support.sas.com/documentation/cdl/en/statug/63033/HTML/default/statug_glmselect_sect010.htm" TargetMode="External"/><Relationship Id="rId8" Type="http://schemas.openxmlformats.org/officeDocument/2006/relationships/hyperlink" Target="http://support.sas.com/documentation/cdl/en/statug/63033/HTML/default/statug_glmselect_sect011.htm" TargetMode="External"/><Relationship Id="rId9" Type="http://schemas.openxmlformats.org/officeDocument/2006/relationships/hyperlink" Target="http://support.sas.com/documentation/cdl/en/statug/63033/HTML/default/statug_glmselect_sect012.htm" TargetMode="External"/><Relationship Id="rId10" Type="http://schemas.openxmlformats.org/officeDocument/2006/relationships/hyperlink" Target="http://support.sas.com/documentation/cdl/en/statug/63033/HTML/default/statug_glmselect_sect013.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pport.sas.com/documentation/cdhttp:/support.sas.com/documentation/cdl/en/statug/63033/HTML/default/viewer.htm%23statug_glmselect_sect031.html/en/statug/63033/HTML/default/viewer.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archive.ics.uci.edu/ml/datasets/Concrete+Compressive+Strengt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2057400" y="4038600"/>
            <a:ext cx="6934200" cy="1828800"/>
          </a:xfrm>
        </p:spPr>
        <p:txBody>
          <a:bodyPr/>
          <a:lstStyle/>
          <a:p>
            <a:pPr eaLnBrk="1" hangingPunct="1"/>
            <a:r>
              <a:rPr lang="en-US" cap="none" dirty="0" smtClean="0">
                <a:latin typeface="Tw Cen MT" charset="0"/>
              </a:rPr>
              <a:t>Details on Automatic </a:t>
            </a:r>
            <a:r>
              <a:rPr lang="en-US" cap="none" dirty="0">
                <a:latin typeface="Tw Cen MT" charset="0"/>
              </a:rPr>
              <a:t>Variable Selection in SAS </a:t>
            </a:r>
          </a:p>
        </p:txBody>
      </p:sp>
      <p:sp>
        <p:nvSpPr>
          <p:cNvPr id="13315" name="Subtitle 2"/>
          <p:cNvSpPr>
            <a:spLocks noGrp="1"/>
          </p:cNvSpPr>
          <p:nvPr>
            <p:ph type="subTitle" idx="1"/>
          </p:nvPr>
        </p:nvSpPr>
        <p:spPr>
          <a:xfrm>
            <a:off x="2362200" y="6049963"/>
            <a:ext cx="6705600" cy="685800"/>
          </a:xfrm>
        </p:spPr>
        <p:txBody>
          <a:bodyPr/>
          <a:lstStyle/>
          <a:p>
            <a:pPr eaLnBrk="1" hangingPunct="1">
              <a:lnSpc>
                <a:spcPct val="80000"/>
              </a:lnSpc>
            </a:pPr>
            <a:r>
              <a:rPr lang="en-US" sz="2000" dirty="0" smtClean="0">
                <a:latin typeface="Tw Cen MT" charset="0"/>
              </a:rPr>
              <a:t>MSDS 6372</a:t>
            </a:r>
            <a:endParaRPr lang="en-US" sz="2000" dirty="0">
              <a:latin typeface="Tw Cen MT" charset="0"/>
            </a:endParaRPr>
          </a:p>
          <a:p>
            <a:pPr eaLnBrk="1" hangingPunct="1">
              <a:lnSpc>
                <a:spcPct val="80000"/>
              </a:lnSpc>
            </a:pPr>
            <a:r>
              <a:rPr lang="en-US" sz="2000" dirty="0" smtClean="0">
                <a:latin typeface="Tw Cen MT" charset="0"/>
              </a:rPr>
              <a:t>May 20, 2015</a:t>
            </a:r>
            <a:endParaRPr lang="en-US" sz="2000" dirty="0">
              <a:latin typeface="Tw Cen MT"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Penalty Terms guard against </a:t>
            </a:r>
            <a:r>
              <a:rPr lang="en-US" sz="4000" dirty="0" err="1" smtClean="0"/>
              <a:t>overfitting</a:t>
            </a:r>
            <a:endParaRPr lang="en-US" sz="4000" dirty="0"/>
          </a:p>
        </p:txBody>
      </p:sp>
      <p:sp>
        <p:nvSpPr>
          <p:cNvPr id="3" name="Content Placeholder 2"/>
          <p:cNvSpPr>
            <a:spLocks noGrp="1"/>
          </p:cNvSpPr>
          <p:nvPr>
            <p:ph sz="quarter" idx="1"/>
          </p:nvPr>
        </p:nvSpPr>
        <p:spPr/>
        <p:txBody>
          <a:bodyPr/>
          <a:lstStyle/>
          <a:p>
            <a:r>
              <a:rPr lang="en-US" sz="2400" dirty="0" smtClean="0"/>
              <a:t>[incomplete] The </a:t>
            </a:r>
            <a:r>
              <a:rPr lang="en-US" sz="2400" dirty="0"/>
              <a:t>penalty term is used to prevent using too many explanatory variables in the model</a:t>
            </a:r>
          </a:p>
          <a:p>
            <a:r>
              <a:rPr lang="en-US" sz="2400" dirty="0"/>
              <a:t>With enough explanatory variables, you can make the model fit the data.  This should be discouraged as it is contra to the purpose of a regression </a:t>
            </a:r>
            <a:r>
              <a:rPr lang="en-US" sz="2400" dirty="0" smtClean="0"/>
              <a:t>analysis</a:t>
            </a:r>
          </a:p>
          <a:p>
            <a:r>
              <a:rPr lang="en-US" sz="2400" dirty="0" smtClean="0"/>
              <a:t>As </a:t>
            </a:r>
            <a:r>
              <a:rPr lang="en-US" sz="2400" dirty="0"/>
              <a:t>terms are added to a model  the lack of fit decreases but this can become unbalanced and result in </a:t>
            </a:r>
            <a:r>
              <a:rPr lang="en-US" sz="2400" dirty="0" err="1"/>
              <a:t>overfitting</a:t>
            </a:r>
            <a:r>
              <a:rPr lang="en-US" sz="2400" dirty="0"/>
              <a:t>.  Each of the criteria mention have some portion of their equation where you are adding some formula based upon p (number of terms/coefficients) e.g.  2*p, log(n) x (p+1), 2x(p+1)</a:t>
            </a:r>
            <a:endParaRPr lang="en-US" sz="2400" dirty="0" smtClean="0"/>
          </a:p>
        </p:txBody>
      </p:sp>
    </p:spTree>
    <p:extLst>
      <p:ext uri="{BB962C8B-B14F-4D97-AF65-F5344CB8AC3E}">
        <p14:creationId xmlns:p14="http://schemas.microsoft.com/office/powerpoint/2010/main" val="7762519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41034821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Sessions and Associated Topics</a:t>
            </a:r>
            <a:endParaRPr lang="en-US" dirty="0"/>
          </a:p>
        </p:txBody>
      </p:sp>
      <p:sp>
        <p:nvSpPr>
          <p:cNvPr id="3" name="Content Placeholder 2"/>
          <p:cNvSpPr>
            <a:spLocks noGrp="1"/>
          </p:cNvSpPr>
          <p:nvPr>
            <p:ph idx="1"/>
          </p:nvPr>
        </p:nvSpPr>
        <p:spPr>
          <a:xfrm>
            <a:off x="457200" y="1600200"/>
            <a:ext cx="8504306" cy="4762220"/>
          </a:xfrm>
        </p:spPr>
        <p:txBody>
          <a:bodyPr>
            <a:normAutofit fontScale="62500" lnSpcReduction="20000"/>
          </a:bodyPr>
          <a:lstStyle/>
          <a:p>
            <a:r>
              <a:rPr lang="en-US" dirty="0" smtClean="0"/>
              <a:t>Unit 2 Discussion – September 6 </a:t>
            </a:r>
          </a:p>
          <a:p>
            <a:r>
              <a:rPr lang="en-US" dirty="0" smtClean="0"/>
              <a:t>Unit 3 – September 13</a:t>
            </a:r>
          </a:p>
          <a:p>
            <a:r>
              <a:rPr lang="en-US" dirty="0" smtClean="0"/>
              <a:t>Unit 4 – September 20</a:t>
            </a:r>
          </a:p>
          <a:p>
            <a:r>
              <a:rPr lang="en-US" dirty="0" smtClean="0"/>
              <a:t>Unit </a:t>
            </a:r>
            <a:r>
              <a:rPr lang="en-US" dirty="0" smtClean="0">
                <a:solidFill>
                  <a:srgbClr val="FF0000"/>
                </a:solidFill>
              </a:rPr>
              <a:t>6</a:t>
            </a:r>
            <a:r>
              <a:rPr lang="en-US" dirty="0" smtClean="0"/>
              <a:t> </a:t>
            </a:r>
            <a:r>
              <a:rPr lang="en-US" dirty="0"/>
              <a:t>–</a:t>
            </a:r>
            <a:r>
              <a:rPr lang="en-US" dirty="0" smtClean="0"/>
              <a:t> September 27</a:t>
            </a:r>
          </a:p>
          <a:p>
            <a:r>
              <a:rPr lang="en-US" dirty="0" smtClean="0"/>
              <a:t>Unit </a:t>
            </a:r>
            <a:r>
              <a:rPr lang="en-US" dirty="0" smtClean="0">
                <a:solidFill>
                  <a:srgbClr val="FF0000"/>
                </a:solidFill>
              </a:rPr>
              <a:t>5</a:t>
            </a:r>
            <a:r>
              <a:rPr lang="en-US" dirty="0" smtClean="0"/>
              <a:t> – October 4 – Project Q&amp;A (optional)</a:t>
            </a:r>
          </a:p>
          <a:p>
            <a:r>
              <a:rPr lang="en-US" dirty="0" smtClean="0"/>
              <a:t>Unit 7 – </a:t>
            </a:r>
            <a:r>
              <a:rPr lang="en-US" smtClean="0"/>
              <a:t>October 11 </a:t>
            </a:r>
            <a:r>
              <a:rPr lang="en-US" dirty="0" smtClean="0"/>
              <a:t>– Columbus Day Weekend – project due before live session</a:t>
            </a:r>
          </a:p>
          <a:p>
            <a:r>
              <a:rPr lang="en-US" dirty="0" smtClean="0"/>
              <a:t>Unit 8 – October 19</a:t>
            </a:r>
          </a:p>
          <a:p>
            <a:r>
              <a:rPr lang="en-US" dirty="0" smtClean="0"/>
              <a:t>Unit 9 – October 25</a:t>
            </a:r>
          </a:p>
          <a:p>
            <a:r>
              <a:rPr lang="en-US" dirty="0" smtClean="0"/>
              <a:t>Unit 10 – November 1 – Project Q &amp; A</a:t>
            </a:r>
          </a:p>
          <a:p>
            <a:r>
              <a:rPr lang="en-US" dirty="0" smtClean="0"/>
              <a:t>Unit 11 – November 8 – Project 2 due</a:t>
            </a:r>
          </a:p>
          <a:p>
            <a:r>
              <a:rPr lang="en-US" dirty="0" smtClean="0"/>
              <a:t>Unit 12 – November 15</a:t>
            </a:r>
          </a:p>
          <a:p>
            <a:r>
              <a:rPr lang="en-US" dirty="0" smtClean="0"/>
              <a:t>Unit 13 – November 22 (skip November 29 for Thanksgiving)</a:t>
            </a:r>
          </a:p>
          <a:p>
            <a:r>
              <a:rPr lang="en-US" dirty="0" smtClean="0"/>
              <a:t>Unit 14 – December 6</a:t>
            </a:r>
          </a:p>
          <a:p>
            <a:r>
              <a:rPr lang="en-US" dirty="0" smtClean="0"/>
              <a:t>Unit 15 – December 13 – Project Q&amp;A – Project 3 due December 16</a:t>
            </a:r>
            <a:endParaRPr lang="en-US" dirty="0"/>
          </a:p>
        </p:txBody>
      </p:sp>
    </p:spTree>
    <p:extLst>
      <p:ext uri="{BB962C8B-B14F-4D97-AF65-F5344CB8AC3E}">
        <p14:creationId xmlns:p14="http://schemas.microsoft.com/office/powerpoint/2010/main" val="234447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Project</a:t>
            </a:r>
            <a:endParaRPr lang="en-US" dirty="0"/>
          </a:p>
        </p:txBody>
      </p:sp>
      <p:sp>
        <p:nvSpPr>
          <p:cNvPr id="3" name="Content Placeholder 2"/>
          <p:cNvSpPr>
            <a:spLocks noGrp="1"/>
          </p:cNvSpPr>
          <p:nvPr>
            <p:ph idx="1"/>
          </p:nvPr>
        </p:nvSpPr>
        <p:spPr>
          <a:xfrm>
            <a:off x="457200" y="1417638"/>
            <a:ext cx="8229600" cy="4708525"/>
          </a:xfrm>
        </p:spPr>
        <p:txBody>
          <a:bodyPr>
            <a:normAutofit fontScale="77500" lnSpcReduction="20000"/>
          </a:bodyPr>
          <a:lstStyle/>
          <a:p>
            <a:pPr>
              <a:lnSpc>
                <a:spcPct val="120000"/>
              </a:lnSpc>
            </a:pPr>
            <a:r>
              <a:rPr lang="en-US" dirty="0" smtClean="0"/>
              <a:t>Find a data set that can be analyzed using multiple linear regression</a:t>
            </a:r>
          </a:p>
          <a:p>
            <a:pPr>
              <a:lnSpc>
                <a:spcPct val="120000"/>
              </a:lnSpc>
            </a:pPr>
            <a:r>
              <a:rPr lang="en-US" dirty="0" smtClean="0"/>
              <a:t>A complete project will include EDA, residual analysis (including influence and leverage), and any corrections that must be made</a:t>
            </a:r>
          </a:p>
          <a:p>
            <a:pPr>
              <a:lnSpc>
                <a:spcPct val="120000"/>
              </a:lnSpc>
            </a:pPr>
            <a:r>
              <a:rPr lang="en-US" dirty="0" smtClean="0"/>
              <a:t>The data set should have at least 100 observations and five variables</a:t>
            </a:r>
          </a:p>
          <a:p>
            <a:pPr>
              <a:lnSpc>
                <a:spcPct val="120000"/>
              </a:lnSpc>
            </a:pPr>
            <a:r>
              <a:rPr lang="en-US" dirty="0" smtClean="0"/>
              <a:t>Work data sets are fine as long as you have permission to use them</a:t>
            </a:r>
          </a:p>
          <a:p>
            <a:pPr>
              <a:lnSpc>
                <a:spcPct val="120000"/>
              </a:lnSpc>
            </a:pPr>
            <a:r>
              <a:rPr lang="en-US" dirty="0" smtClean="0"/>
              <a:t>Please have a data set by </a:t>
            </a:r>
            <a:r>
              <a:rPr lang="en-US" smtClean="0"/>
              <a:t>September 20.</a:t>
            </a:r>
            <a:endParaRPr lang="en-US" dirty="0" smtClean="0"/>
          </a:p>
          <a:p>
            <a:pPr>
              <a:lnSpc>
                <a:spcPct val="120000"/>
              </a:lnSpc>
            </a:pPr>
            <a:r>
              <a:rPr lang="en-US" dirty="0" smtClean="0"/>
              <a:t>Project due by 6:30 p.m. on October 12</a:t>
            </a:r>
          </a:p>
        </p:txBody>
      </p:sp>
    </p:spTree>
    <p:extLst>
      <p:ext uri="{BB962C8B-B14F-4D97-AF65-F5344CB8AC3E}">
        <p14:creationId xmlns:p14="http://schemas.microsoft.com/office/powerpoint/2010/main" val="4233843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Places to Start</a:t>
            </a:r>
            <a:endParaRPr lang="en-US" dirty="0"/>
          </a:p>
        </p:txBody>
      </p:sp>
      <p:sp>
        <p:nvSpPr>
          <p:cNvPr id="3" name="Content Placeholder 2"/>
          <p:cNvSpPr>
            <a:spLocks noGrp="1"/>
          </p:cNvSpPr>
          <p:nvPr>
            <p:ph idx="1"/>
          </p:nvPr>
        </p:nvSpPr>
        <p:spPr/>
        <p:txBody>
          <a:bodyPr>
            <a:normAutofit fontScale="77500" lnSpcReduction="20000"/>
          </a:bodyPr>
          <a:lstStyle/>
          <a:p>
            <a:pPr>
              <a:lnSpc>
                <a:spcPct val="130000"/>
              </a:lnSpc>
            </a:pPr>
            <a:r>
              <a:rPr lang="en-US" dirty="0" smtClean="0"/>
              <a:t>Robin Lock’s </a:t>
            </a:r>
            <a:r>
              <a:rPr lang="en-US" dirty="0" smtClean="0">
                <a:hlinkClick r:id="rId2"/>
              </a:rPr>
              <a:t>Data Surfing </a:t>
            </a:r>
            <a:r>
              <a:rPr lang="en-US" dirty="0" smtClean="0"/>
              <a:t>page – with links to loads of other data sources</a:t>
            </a:r>
            <a:endParaRPr lang="en-US" dirty="0" smtClean="0"/>
          </a:p>
          <a:p>
            <a:pPr>
              <a:lnSpc>
                <a:spcPct val="130000"/>
              </a:lnSpc>
            </a:pPr>
            <a:r>
              <a:rPr lang="en-US" dirty="0" smtClean="0">
                <a:hlinkClick r:id="rId3"/>
              </a:rPr>
              <a:t>StatSci.org</a:t>
            </a:r>
            <a:r>
              <a:rPr lang="en-US" dirty="0" smtClean="0"/>
              <a:t> data sets</a:t>
            </a:r>
          </a:p>
          <a:p>
            <a:pPr>
              <a:lnSpc>
                <a:spcPct val="130000"/>
              </a:lnSpc>
            </a:pPr>
            <a:r>
              <a:rPr lang="en-US" dirty="0" smtClean="0">
                <a:hlinkClick r:id="rId4"/>
              </a:rPr>
              <a:t>KD Nuggets </a:t>
            </a:r>
            <a:r>
              <a:rPr lang="en-US" dirty="0" smtClean="0"/>
              <a:t>Data Sets</a:t>
            </a:r>
          </a:p>
          <a:p>
            <a:pPr>
              <a:lnSpc>
                <a:spcPct val="130000"/>
              </a:lnSpc>
            </a:pPr>
            <a:r>
              <a:rPr lang="en-US" dirty="0" err="1" smtClean="0">
                <a:hlinkClick r:id="rId5"/>
              </a:rPr>
              <a:t>StatLib</a:t>
            </a:r>
            <a:r>
              <a:rPr lang="en-US" dirty="0" smtClean="0"/>
              <a:t> at Carnegie Mellon</a:t>
            </a:r>
          </a:p>
          <a:p>
            <a:pPr>
              <a:lnSpc>
                <a:spcPct val="130000"/>
              </a:lnSpc>
            </a:pPr>
            <a:r>
              <a:rPr lang="en-US" dirty="0" smtClean="0">
                <a:hlinkClick r:id="rId6"/>
              </a:rPr>
              <a:t>UCI Machine Learning </a:t>
            </a:r>
            <a:r>
              <a:rPr lang="en-US" dirty="0" smtClean="0">
                <a:hlinkClick r:id="rId6"/>
              </a:rPr>
              <a:t>Repository</a:t>
            </a:r>
            <a:endParaRPr lang="en-US" dirty="0" smtClean="0"/>
          </a:p>
          <a:p>
            <a:pPr>
              <a:lnSpc>
                <a:spcPct val="130000"/>
              </a:lnSpc>
            </a:pPr>
            <a:r>
              <a:rPr lang="en-US" dirty="0" smtClean="0">
                <a:hlinkClick r:id="rId7"/>
              </a:rPr>
              <a:t>http</a:t>
            </a:r>
            <a:r>
              <a:rPr lang="en-US" dirty="0">
                <a:hlinkClick r:id="rId7"/>
              </a:rPr>
              <a:t>://www.umass.edu/statdata/statdata/stat-rmult.html</a:t>
            </a:r>
            <a:endParaRPr lang="en-US" dirty="0"/>
          </a:p>
          <a:p>
            <a:pPr>
              <a:lnSpc>
                <a:spcPct val="130000"/>
              </a:lnSpc>
            </a:pPr>
            <a:r>
              <a:rPr lang="en-US" dirty="0" smtClean="0"/>
              <a:t>Be </a:t>
            </a:r>
            <a:r>
              <a:rPr lang="en-US" dirty="0" smtClean="0"/>
              <a:t>careful with financial data – it is often really time series data</a:t>
            </a:r>
            <a:r>
              <a:rPr lang="en-US" dirty="0" smtClean="0"/>
              <a:t>.</a:t>
            </a:r>
          </a:p>
          <a:p>
            <a:pPr>
              <a:lnSpc>
                <a:spcPct val="130000"/>
              </a:lnSpc>
            </a:pPr>
            <a:r>
              <a:rPr lang="en-US" dirty="0" smtClean="0"/>
              <a:t>You may use data from work as long as (a) it is indeed regression data and (b) it’s OK with your boss</a:t>
            </a:r>
            <a:endParaRPr lang="en-US" dirty="0"/>
          </a:p>
        </p:txBody>
      </p:sp>
    </p:spTree>
    <p:extLst>
      <p:ext uri="{BB962C8B-B14F-4D97-AF65-F5344CB8AC3E}">
        <p14:creationId xmlns:p14="http://schemas.microsoft.com/office/powerpoint/2010/main" val="234698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6183868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Statement</a:t>
            </a:r>
            <a:endParaRPr lang="en-US" dirty="0"/>
          </a:p>
        </p:txBody>
      </p:sp>
      <p:sp>
        <p:nvSpPr>
          <p:cNvPr id="3" name="Content Placeholder 2"/>
          <p:cNvSpPr>
            <a:spLocks noGrp="1"/>
          </p:cNvSpPr>
          <p:nvPr>
            <p:ph sz="quarter" idx="1"/>
          </p:nvPr>
        </p:nvSpPr>
        <p:spPr>
          <a:xfrm>
            <a:off x="612648" y="1600200"/>
            <a:ext cx="8302752" cy="4953000"/>
          </a:xfrm>
        </p:spPr>
        <p:txBody>
          <a:bodyPr/>
          <a:lstStyle/>
          <a:p>
            <a:r>
              <a:rPr lang="en-US" sz="2400" dirty="0" err="1" smtClean="0"/>
              <a:t>Proc</a:t>
            </a:r>
            <a:r>
              <a:rPr lang="en-US" sz="2400" dirty="0" smtClean="0"/>
              <a:t> GLM allows a “class” statement BEFORE the model statement so that dummy variables do not have to be hard coded.</a:t>
            </a:r>
          </a:p>
          <a:p>
            <a:pPr lvl="1"/>
            <a:r>
              <a:rPr lang="en-US" sz="2400" dirty="0"/>
              <a:t>Default is that the last category (according to internal ordering) is the reference</a:t>
            </a:r>
          </a:p>
          <a:p>
            <a:pPr lvl="1"/>
            <a:r>
              <a:rPr lang="en-US" sz="2400" dirty="0"/>
              <a:t>Can specify default with REF=</a:t>
            </a:r>
            <a:r>
              <a:rPr lang="en-US" sz="2400" i="1" dirty="0"/>
              <a:t>’level’</a:t>
            </a:r>
            <a:endParaRPr lang="en-US" sz="2400" dirty="0"/>
          </a:p>
          <a:p>
            <a:r>
              <a:rPr lang="en-US" sz="2400" dirty="0" smtClean="0"/>
              <a:t>A “split” option after the class statement allows SAS to split levels of a class variable when doing variable selection.</a:t>
            </a:r>
          </a:p>
          <a:p>
            <a:pPr marL="1509712" lvl="4" indent="0">
              <a:buNone/>
            </a:pPr>
            <a:r>
              <a:rPr lang="en-US" dirty="0" err="1">
                <a:latin typeface="Courier New"/>
                <a:cs typeface="Courier New"/>
              </a:rPr>
              <a:t>proc</a:t>
            </a:r>
            <a:r>
              <a:rPr lang="en-US" dirty="0">
                <a:latin typeface="Courier New"/>
                <a:cs typeface="Courier New"/>
              </a:rPr>
              <a:t> </a:t>
            </a:r>
            <a:r>
              <a:rPr lang="en-US" dirty="0" err="1">
                <a:latin typeface="Courier New"/>
                <a:cs typeface="Courier New"/>
              </a:rPr>
              <a:t>glmselect</a:t>
            </a:r>
            <a:r>
              <a:rPr lang="en-US" dirty="0">
                <a:latin typeface="Courier New"/>
                <a:cs typeface="Courier New"/>
              </a:rPr>
              <a:t>; </a:t>
            </a:r>
            <a:endParaRPr lang="en-US" dirty="0" smtClean="0">
              <a:latin typeface="Courier New"/>
              <a:cs typeface="Courier New"/>
            </a:endParaRPr>
          </a:p>
          <a:p>
            <a:pPr marL="1830070" lvl="5" indent="0">
              <a:buNone/>
            </a:pPr>
            <a:r>
              <a:rPr lang="en-US" sz="2000" dirty="0" smtClean="0">
                <a:latin typeface="Courier New"/>
                <a:cs typeface="Courier New"/>
              </a:rPr>
              <a:t>class </a:t>
            </a:r>
            <a:r>
              <a:rPr lang="en-US" sz="2000" dirty="0">
                <a:latin typeface="Courier New"/>
                <a:cs typeface="Courier New"/>
              </a:rPr>
              <a:t>temp(split) sex; </a:t>
            </a:r>
            <a:endParaRPr lang="en-US" sz="2000" dirty="0" smtClean="0">
              <a:latin typeface="Courier New"/>
              <a:cs typeface="Courier New"/>
            </a:endParaRPr>
          </a:p>
          <a:p>
            <a:pPr marL="1830070" lvl="5" indent="0">
              <a:buNone/>
            </a:pPr>
            <a:r>
              <a:rPr lang="en-US" sz="2000" dirty="0" smtClean="0">
                <a:latin typeface="Courier New"/>
                <a:cs typeface="Courier New"/>
              </a:rPr>
              <a:t>model </a:t>
            </a:r>
            <a:r>
              <a:rPr lang="en-US" sz="2000" dirty="0" err="1">
                <a:latin typeface="Courier New"/>
                <a:cs typeface="Courier New"/>
              </a:rPr>
              <a:t>depVar</a:t>
            </a:r>
            <a:r>
              <a:rPr lang="en-US" sz="2000" dirty="0">
                <a:latin typeface="Courier New"/>
                <a:cs typeface="Courier New"/>
              </a:rPr>
              <a:t> = sex sex*temp; run</a:t>
            </a:r>
            <a:r>
              <a:rPr lang="en-US" sz="2000" dirty="0" smtClean="0">
                <a:latin typeface="Courier New"/>
                <a:cs typeface="Courier New"/>
              </a:rPr>
              <a:t>;</a:t>
            </a:r>
          </a:p>
        </p:txBody>
      </p:sp>
    </p:spTree>
    <p:extLst>
      <p:ext uri="{BB962C8B-B14F-4D97-AF65-F5344CB8AC3E}">
        <p14:creationId xmlns:p14="http://schemas.microsoft.com/office/powerpoint/2010/main" val="35075496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pPr eaLnBrk="1" hangingPunct="1"/>
            <a:r>
              <a:rPr lang="en-US">
                <a:latin typeface="Tw Cen MT" charset="0"/>
              </a:rPr>
              <a:t>PROC GLMSELECT</a:t>
            </a:r>
          </a:p>
        </p:txBody>
      </p:sp>
      <p:sp>
        <p:nvSpPr>
          <p:cNvPr id="14339" name="Content Placeholder 2"/>
          <p:cNvSpPr>
            <a:spLocks noGrp="1"/>
          </p:cNvSpPr>
          <p:nvPr>
            <p:ph sz="quarter" idx="1"/>
          </p:nvPr>
        </p:nvSpPr>
        <p:spPr>
          <a:xfrm>
            <a:off x="612775" y="1600200"/>
            <a:ext cx="8153400" cy="4495800"/>
          </a:xfrm>
        </p:spPr>
        <p:txBody>
          <a:bodyPr/>
          <a:lstStyle/>
          <a:p>
            <a:pPr eaLnBrk="1" hangingPunct="1"/>
            <a:r>
              <a:rPr lang="en-US" sz="2400" dirty="0">
                <a:latin typeface="Tw Cen MT" charset="0"/>
              </a:rPr>
              <a:t>The REG procedure allows model-selection methods but does not support a CLASS statement. </a:t>
            </a:r>
          </a:p>
          <a:p>
            <a:pPr eaLnBrk="1" hangingPunct="1"/>
            <a:r>
              <a:rPr lang="en-US" sz="2400" dirty="0">
                <a:latin typeface="Tw Cen MT" charset="0"/>
              </a:rPr>
              <a:t>The GLM procedure supports a CLASS statement but does not include effect selection methods. </a:t>
            </a:r>
          </a:p>
          <a:p>
            <a:pPr eaLnBrk="1" hangingPunct="1"/>
            <a:r>
              <a:rPr lang="en-US" sz="2400" dirty="0">
                <a:latin typeface="Tw Cen MT" charset="0"/>
              </a:rPr>
              <a:t>GLMSELECT </a:t>
            </a:r>
          </a:p>
          <a:p>
            <a:pPr lvl="1" eaLnBrk="1" hangingPunct="1"/>
            <a:r>
              <a:rPr lang="en-US" sz="2400" dirty="0">
                <a:latin typeface="Tw Cen MT" charset="0"/>
                <a:ea typeface="ＭＳ Ｐゴシック" charset="0"/>
              </a:rPr>
              <a:t>For </a:t>
            </a:r>
            <a:r>
              <a:rPr lang="en-US" sz="2400" dirty="0" err="1">
                <a:latin typeface="Tw Cen MT" charset="0"/>
                <a:ea typeface="ＭＳ Ｐゴシック" charset="0"/>
              </a:rPr>
              <a:t>univariate</a:t>
            </a:r>
            <a:r>
              <a:rPr lang="en-US" sz="2400" dirty="0">
                <a:latin typeface="Tw Cen MT" charset="0"/>
                <a:ea typeface="ＭＳ Ｐゴシック" charset="0"/>
              </a:rPr>
              <a:t> standard independently and identically distributed general linear model </a:t>
            </a:r>
          </a:p>
          <a:p>
            <a:pPr lvl="1" eaLnBrk="1" hangingPunct="1"/>
            <a:r>
              <a:rPr lang="en-US" sz="2400" dirty="0">
                <a:latin typeface="Tw Cen MT" charset="0"/>
                <a:ea typeface="ＭＳ Ｐゴシック" charset="0"/>
              </a:rPr>
              <a:t>Insight into the model selection algorithm. </a:t>
            </a:r>
          </a:p>
          <a:p>
            <a:pPr lvl="1" eaLnBrk="1" hangingPunct="1"/>
            <a:r>
              <a:rPr lang="en-US" sz="2400" dirty="0">
                <a:latin typeface="Tw Cen MT" charset="0"/>
                <a:ea typeface="ＭＳ Ｐゴシック" charset="0"/>
              </a:rPr>
              <a:t>Use GLMSELECT to select a model and explore it in more detail in a subsequent procedure such as REG or GLM. </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eaLnBrk="1" hangingPunct="1"/>
            <a:r>
              <a:rPr lang="en-US">
                <a:latin typeface="Tw Cen MT" charset="0"/>
              </a:rPr>
              <a:t>Model Selection Methods</a:t>
            </a:r>
          </a:p>
        </p:txBody>
      </p:sp>
      <p:sp>
        <p:nvSpPr>
          <p:cNvPr id="3" name="Content Placeholder 2"/>
          <p:cNvSpPr>
            <a:spLocks noGrp="1"/>
          </p:cNvSpPr>
          <p:nvPr>
            <p:ph sz="quarter" idx="1"/>
          </p:nvPr>
        </p:nvSpPr>
        <p:spPr>
          <a:xfrm>
            <a:off x="612775" y="1600200"/>
            <a:ext cx="8153400" cy="4495800"/>
          </a:xfrm>
        </p:spPr>
        <p:txBody>
          <a:bodyPr>
            <a:normAutofit/>
          </a:bodyPr>
          <a:lstStyle/>
          <a:p>
            <a:pPr eaLnBrk="1" hangingPunct="1">
              <a:lnSpc>
                <a:spcPct val="90000"/>
              </a:lnSpc>
            </a:pPr>
            <a:r>
              <a:rPr lang="en-US" sz="2400">
                <a:latin typeface="Tw Cen MT" charset="0"/>
              </a:rPr>
              <a:t>Forward, Backward, Stepwise</a:t>
            </a:r>
          </a:p>
          <a:p>
            <a:pPr eaLnBrk="1" hangingPunct="1">
              <a:lnSpc>
                <a:spcPct val="90000"/>
              </a:lnSpc>
            </a:pPr>
            <a:r>
              <a:rPr lang="en-US" sz="2400">
                <a:latin typeface="Tw Cen MT" charset="0"/>
              </a:rPr>
              <a:t>Partial Least Squares</a:t>
            </a:r>
          </a:p>
          <a:p>
            <a:pPr lvl="1" indent="-319088" eaLnBrk="1" hangingPunct="1">
              <a:lnSpc>
                <a:spcPct val="90000"/>
              </a:lnSpc>
              <a:buFont typeface="Wingdings" charset="0"/>
              <a:buChar char=""/>
            </a:pPr>
            <a:r>
              <a:rPr lang="en-US" sz="2000">
                <a:latin typeface="Tw Cen MT" charset="0"/>
                <a:ea typeface="ＭＳ Ｐゴシック" charset="0"/>
              </a:rPr>
              <a:t>Finds linear combinations of predictors related to response</a:t>
            </a:r>
          </a:p>
          <a:p>
            <a:pPr eaLnBrk="1" hangingPunct="1">
              <a:lnSpc>
                <a:spcPct val="90000"/>
              </a:lnSpc>
            </a:pPr>
            <a:r>
              <a:rPr lang="en-US" sz="2400">
                <a:latin typeface="Tw Cen MT" charset="0"/>
              </a:rPr>
              <a:t>Least angle regression (LAR). </a:t>
            </a:r>
          </a:p>
          <a:p>
            <a:pPr lvl="1" indent="-319088" eaLnBrk="1" hangingPunct="1">
              <a:lnSpc>
                <a:spcPct val="90000"/>
              </a:lnSpc>
            </a:pPr>
            <a:r>
              <a:rPr lang="en-US" sz="2000">
                <a:latin typeface="Tw Cen MT" charset="0"/>
                <a:ea typeface="ＭＳ Ｐゴシック" charset="0"/>
              </a:rPr>
              <a:t>Starts with no effects in the model and adds effects</a:t>
            </a:r>
          </a:p>
          <a:p>
            <a:pPr lvl="1" indent="-319088" eaLnBrk="1" hangingPunct="1">
              <a:lnSpc>
                <a:spcPct val="90000"/>
              </a:lnSpc>
            </a:pPr>
            <a:r>
              <a:rPr lang="en-US" sz="2000">
                <a:latin typeface="Tw Cen MT" charset="0"/>
                <a:ea typeface="ＭＳ Ｐゴシック" charset="0"/>
              </a:rPr>
              <a:t>The parameter estimates at any step are "shrunk" when compared to the corresponding least squares estimates. </a:t>
            </a:r>
          </a:p>
          <a:p>
            <a:pPr eaLnBrk="1" hangingPunct="1"/>
            <a:r>
              <a:rPr lang="en-US" sz="2400">
                <a:latin typeface="Tw Cen MT" charset="0"/>
              </a:rPr>
              <a:t>Least Absolute Shrinkage and Selection Operator (LASSO): Adds and deletes parameters based on a version of ordinary least squares where the sum of the absolute regression coefficients is constrained. </a:t>
            </a:r>
          </a:p>
        </p:txBody>
      </p:sp>
      <p:sp>
        <p:nvSpPr>
          <p:cNvPr id="15364" name="TextBox 3"/>
          <p:cNvSpPr txBox="1">
            <a:spLocks noChangeArrowheads="1"/>
          </p:cNvSpPr>
          <p:nvPr/>
        </p:nvSpPr>
        <p:spPr bwMode="auto">
          <a:xfrm>
            <a:off x="2209800" y="6172200"/>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w Cen MT" charset="0"/>
                <a:ea typeface="ＭＳ Ｐゴシック" charset="0"/>
                <a:cs typeface="ＭＳ Ｐゴシック" charset="0"/>
              </a:defRPr>
            </a:lvl1pPr>
            <a:lvl2pPr marL="37931725" indent="-37474525" eaLnBrk="0" hangingPunct="0">
              <a:defRPr sz="2400">
                <a:solidFill>
                  <a:schemeClr val="tx1"/>
                </a:solidFill>
                <a:latin typeface="Tw Cen MT" charset="0"/>
                <a:ea typeface="ＭＳ Ｐゴシック" charset="0"/>
              </a:defRPr>
            </a:lvl2pPr>
            <a:lvl3pPr eaLnBrk="0" hangingPunct="0">
              <a:defRPr sz="2400">
                <a:solidFill>
                  <a:schemeClr val="tx1"/>
                </a:solidFill>
                <a:latin typeface="Tw Cen MT" charset="0"/>
                <a:ea typeface="ＭＳ Ｐゴシック" charset="0"/>
              </a:defRPr>
            </a:lvl3pPr>
            <a:lvl4pPr eaLnBrk="0" hangingPunct="0">
              <a:defRPr sz="2400">
                <a:solidFill>
                  <a:schemeClr val="tx1"/>
                </a:solidFill>
                <a:latin typeface="Tw Cen MT" charset="0"/>
                <a:ea typeface="ＭＳ Ｐゴシック" charset="0"/>
              </a:defRPr>
            </a:lvl4pPr>
            <a:lvl5pPr eaLnBrk="0" hangingPunct="0">
              <a:defRPr sz="2400">
                <a:solidFill>
                  <a:schemeClr val="tx1"/>
                </a:solidFill>
                <a:latin typeface="Tw Cen MT" charset="0"/>
                <a:ea typeface="ＭＳ Ｐゴシック" charset="0"/>
              </a:defRPr>
            </a:lvl5pPr>
            <a:lvl6pPr marL="457200" eaLnBrk="0" fontAlgn="base" hangingPunct="0">
              <a:spcBef>
                <a:spcPct val="0"/>
              </a:spcBef>
              <a:spcAft>
                <a:spcPct val="0"/>
              </a:spcAft>
              <a:defRPr sz="2400">
                <a:solidFill>
                  <a:schemeClr val="tx1"/>
                </a:solidFill>
                <a:latin typeface="Tw Cen MT" charset="0"/>
                <a:ea typeface="ＭＳ Ｐゴシック" charset="0"/>
              </a:defRPr>
            </a:lvl6pPr>
            <a:lvl7pPr marL="914400" eaLnBrk="0" fontAlgn="base" hangingPunct="0">
              <a:spcBef>
                <a:spcPct val="0"/>
              </a:spcBef>
              <a:spcAft>
                <a:spcPct val="0"/>
              </a:spcAft>
              <a:defRPr sz="2400">
                <a:solidFill>
                  <a:schemeClr val="tx1"/>
                </a:solidFill>
                <a:latin typeface="Tw Cen MT" charset="0"/>
                <a:ea typeface="ＭＳ Ｐゴシック" charset="0"/>
              </a:defRPr>
            </a:lvl7pPr>
            <a:lvl8pPr marL="1371600" eaLnBrk="0" fontAlgn="base" hangingPunct="0">
              <a:spcBef>
                <a:spcPct val="0"/>
              </a:spcBef>
              <a:spcAft>
                <a:spcPct val="0"/>
              </a:spcAft>
              <a:defRPr sz="2400">
                <a:solidFill>
                  <a:schemeClr val="tx1"/>
                </a:solidFill>
                <a:latin typeface="Tw Cen MT" charset="0"/>
                <a:ea typeface="ＭＳ Ｐゴシック" charset="0"/>
              </a:defRPr>
            </a:lvl8pPr>
            <a:lvl9pPr marL="1828800" eaLnBrk="0" fontAlgn="base" hangingPunct="0">
              <a:spcBef>
                <a:spcPct val="0"/>
              </a:spcBef>
              <a:spcAft>
                <a:spcPct val="0"/>
              </a:spcAft>
              <a:defRPr sz="2400">
                <a:solidFill>
                  <a:schemeClr val="tx1"/>
                </a:solidFill>
                <a:latin typeface="Tw Cen MT" charset="0"/>
                <a:ea typeface="ＭＳ Ｐゴシック" charset="0"/>
              </a:defRPr>
            </a:lvl9pPr>
          </a:lstStyle>
          <a:p>
            <a:pPr algn="ctr" eaLnBrk="1" hangingPunct="1"/>
            <a:r>
              <a:rPr lang="en-US" sz="1800">
                <a:hlinkClick r:id="rId2"/>
              </a:rPr>
              <a:t>More Details on Methods</a:t>
            </a:r>
            <a:endParaRPr lang="en-US" sz="180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r>
              <a:rPr lang="en-US">
                <a:latin typeface="Tw Cen MT" charset="0"/>
              </a:rPr>
              <a:t>LASSO &amp; LAR</a:t>
            </a:r>
          </a:p>
        </p:txBody>
      </p:sp>
      <p:sp>
        <p:nvSpPr>
          <p:cNvPr id="16387" name="Content Placeholder 2"/>
          <p:cNvSpPr>
            <a:spLocks noGrp="1"/>
          </p:cNvSpPr>
          <p:nvPr>
            <p:ph sz="quarter" idx="1"/>
          </p:nvPr>
        </p:nvSpPr>
        <p:spPr>
          <a:xfrm>
            <a:off x="612775" y="1600200"/>
            <a:ext cx="8153400" cy="4495800"/>
          </a:xfrm>
        </p:spPr>
        <p:txBody>
          <a:bodyPr/>
          <a:lstStyle/>
          <a:p>
            <a:r>
              <a:rPr lang="en-US" sz="2400" dirty="0">
                <a:latin typeface="Tw Cen MT" charset="0"/>
              </a:rPr>
              <a:t>Minimize the sum of squared residuals according to a constraint</a:t>
            </a:r>
          </a:p>
          <a:p>
            <a:r>
              <a:rPr lang="en-US" sz="2400" dirty="0">
                <a:latin typeface="Tw Cen MT" charset="0"/>
              </a:rPr>
              <a:t>Constraint = sum of absolute values of parameter estimates are less than a given constant</a:t>
            </a:r>
          </a:p>
          <a:p>
            <a:r>
              <a:rPr lang="en-US" sz="2400" dirty="0">
                <a:latin typeface="Tw Cen MT" charset="0"/>
              </a:rPr>
              <a:t>Often begins with centering the observations</a:t>
            </a:r>
          </a:p>
          <a:p>
            <a:r>
              <a:rPr lang="en-US" sz="2400" dirty="0">
                <a:latin typeface="Tw Cen MT" charset="0"/>
              </a:rPr>
              <a:t>LAR requires centering and scaling of the </a:t>
            </a:r>
            <a:r>
              <a:rPr lang="en-US" sz="2400" dirty="0" smtClean="0">
                <a:latin typeface="Tw Cen MT" charset="0"/>
              </a:rPr>
              <a:t>observations (done automatically)</a:t>
            </a:r>
            <a:endParaRPr lang="en-US" sz="2400" dirty="0">
              <a:latin typeface="Tw Cen MT" charset="0"/>
            </a:endParaRPr>
          </a:p>
          <a:p>
            <a:r>
              <a:rPr lang="en-US" sz="2400" dirty="0">
                <a:latin typeface="Tw Cen MT" charset="0"/>
              </a:rPr>
              <a:t>Variables are added according to correlation with </a:t>
            </a:r>
            <a:r>
              <a:rPr lang="en-US" sz="2400" dirty="0" smtClean="0">
                <a:latin typeface="Tw Cen MT" charset="0"/>
              </a:rPr>
              <a:t>residuals</a:t>
            </a:r>
          </a:p>
          <a:p>
            <a:r>
              <a:rPr lang="en-US" sz="2400" dirty="0" smtClean="0">
                <a:hlinkClick r:id="rId2" action="ppaction://hlinkfile"/>
              </a:rPr>
              <a:t>Stanford LASSO and LAR Page</a:t>
            </a:r>
            <a:endParaRPr lang="en-US" sz="2400" dirty="0"/>
          </a:p>
          <a:p>
            <a:endParaRPr lang="en-US" sz="2400" dirty="0">
              <a:latin typeface="Tw Cen MT"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SAT Variables</a:t>
            </a:r>
            <a:endParaRPr lang="en-US" dirty="0"/>
          </a:p>
        </p:txBody>
      </p:sp>
      <p:sp>
        <p:nvSpPr>
          <p:cNvPr id="3" name="Content Placeholder 2"/>
          <p:cNvSpPr>
            <a:spLocks noGrp="1"/>
          </p:cNvSpPr>
          <p:nvPr>
            <p:ph sz="quarter" idx="1"/>
          </p:nvPr>
        </p:nvSpPr>
        <p:spPr/>
        <p:txBody>
          <a:bodyPr/>
          <a:lstStyle/>
          <a:p>
            <a:r>
              <a:rPr lang="en-US" dirty="0"/>
              <a:t>According to Powell and </a:t>
            </a:r>
            <a:r>
              <a:rPr lang="en-US" dirty="0" err="1"/>
              <a:t>Steelman</a:t>
            </a:r>
            <a:r>
              <a:rPr lang="en-US" dirty="0"/>
              <a:t>, how were the variables for the SAT data entered into the linear regression</a:t>
            </a:r>
            <a:r>
              <a:rPr lang="en-US" dirty="0" smtClean="0"/>
              <a:t>?</a:t>
            </a:r>
          </a:p>
          <a:p>
            <a:r>
              <a:rPr lang="en-US" dirty="0">
                <a:solidFill>
                  <a:srgbClr val="DD8047"/>
                </a:solidFill>
              </a:rPr>
              <a:t>The correct answer is</a:t>
            </a:r>
            <a:r>
              <a:rPr lang="en-US" dirty="0"/>
              <a:t>: The authors entered the variables in stages, according to a predetermined variable grouping</a:t>
            </a:r>
            <a:r>
              <a:rPr lang="en-US" dirty="0" smtClean="0"/>
              <a:t>.</a:t>
            </a:r>
          </a:p>
          <a:p>
            <a:endParaRPr lang="en-US" dirty="0" smtClean="0"/>
          </a:p>
          <a:p>
            <a:r>
              <a:rPr lang="en-US" dirty="0"/>
              <a:t>The data were entered in phases corresponding to different classes of variables</a:t>
            </a:r>
            <a:r>
              <a:rPr lang="en-US" dirty="0" smtClean="0"/>
              <a:t>. </a:t>
            </a:r>
            <a:endParaRPr lang="en-US" dirty="0"/>
          </a:p>
        </p:txBody>
      </p:sp>
    </p:spTree>
    <p:extLst>
      <p:ext uri="{BB962C8B-B14F-4D97-AF65-F5344CB8AC3E}">
        <p14:creationId xmlns:p14="http://schemas.microsoft.com/office/powerpoint/2010/main" val="32917061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LASSO</a:t>
            </a:r>
            <a:endParaRPr lang="en-US" dirty="0"/>
          </a:p>
        </p:txBody>
      </p:sp>
      <p:sp>
        <p:nvSpPr>
          <p:cNvPr id="3" name="Content Placeholder 2"/>
          <p:cNvSpPr>
            <a:spLocks noGrp="1"/>
          </p:cNvSpPr>
          <p:nvPr>
            <p:ph sz="quarter" idx="1"/>
          </p:nvPr>
        </p:nvSpPr>
        <p:spPr/>
        <p:txBody>
          <a:bodyPr/>
          <a:lstStyle/>
          <a:p>
            <a:r>
              <a:rPr lang="en-US" sz="2400" dirty="0" smtClean="0"/>
              <a:t>If p &gt; n, the LASSO selects at most n variables</a:t>
            </a:r>
          </a:p>
          <a:p>
            <a:r>
              <a:rPr lang="en-US" sz="2400" dirty="0" smtClean="0"/>
              <a:t>The </a:t>
            </a:r>
            <a:r>
              <a:rPr lang="en-US" sz="2400" dirty="0" smtClean="0">
                <a:solidFill>
                  <a:schemeClr val="accent1"/>
                </a:solidFill>
              </a:rPr>
              <a:t>LASSO</a:t>
            </a:r>
            <a:r>
              <a:rPr lang="en-US" sz="2400" dirty="0" smtClean="0"/>
              <a:t> tends to select one variable from a group and ignore others</a:t>
            </a:r>
          </a:p>
          <a:p>
            <a:r>
              <a:rPr lang="en-US" sz="2400" dirty="0" smtClean="0">
                <a:solidFill>
                  <a:schemeClr val="accent3"/>
                </a:solidFill>
              </a:rPr>
              <a:t>Elastic Net Regularization</a:t>
            </a:r>
          </a:p>
          <a:p>
            <a:endParaRPr lang="en-US" sz="2400" dirty="0"/>
          </a:p>
          <a:p>
            <a:endParaRPr lang="en-US" sz="2400" dirty="0" smtClean="0"/>
          </a:p>
          <a:p>
            <a:r>
              <a:rPr lang="en-US" sz="2400" dirty="0" smtClean="0"/>
              <a:t>L</a:t>
            </a:r>
            <a:r>
              <a:rPr lang="en-US" sz="2400" baseline="-25000" dirty="0" smtClean="0"/>
              <a:t>1</a:t>
            </a:r>
            <a:r>
              <a:rPr lang="en-US" sz="2400" dirty="0" smtClean="0"/>
              <a:t> part of the penalty generates a sparse mode</a:t>
            </a:r>
          </a:p>
          <a:p>
            <a:r>
              <a:rPr lang="en-US" sz="2400" dirty="0" smtClean="0"/>
              <a:t>Quadratic part of penalty</a:t>
            </a:r>
          </a:p>
          <a:p>
            <a:pPr lvl="1"/>
            <a:r>
              <a:rPr lang="en-US" sz="2000" dirty="0" smtClean="0"/>
              <a:t>Removes the limitation on the number of selected variables</a:t>
            </a:r>
          </a:p>
          <a:p>
            <a:pPr lvl="1"/>
            <a:r>
              <a:rPr lang="en-US" sz="2000" dirty="0" smtClean="0"/>
              <a:t>Encourages grouping effect</a:t>
            </a:r>
          </a:p>
          <a:p>
            <a:pPr lvl="1"/>
            <a:r>
              <a:rPr lang="en-US" sz="2000" dirty="0" smtClean="0"/>
              <a:t>Stabilizes the L</a:t>
            </a:r>
            <a:r>
              <a:rPr lang="en-US" sz="2000" baseline="-25000" dirty="0" smtClean="0"/>
              <a:t>1</a:t>
            </a:r>
            <a:r>
              <a:rPr lang="en-US" sz="2000" dirty="0" smtClean="0"/>
              <a:t> regularization path</a:t>
            </a:r>
          </a:p>
          <a:p>
            <a:endParaRPr lang="en-US" dirty="0"/>
          </a:p>
          <a:p>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23068773"/>
              </p:ext>
            </p:extLst>
          </p:nvPr>
        </p:nvGraphicFramePr>
        <p:xfrm>
          <a:off x="2286000" y="3429000"/>
          <a:ext cx="3762703" cy="609600"/>
        </p:xfrm>
        <a:graphic>
          <a:graphicData uri="http://schemas.openxmlformats.org/presentationml/2006/ole">
            <mc:AlternateContent xmlns:mc="http://schemas.openxmlformats.org/markup-compatibility/2006">
              <mc:Choice xmlns:v="urn:schemas-microsoft-com:vml" Requires="v">
                <p:oleObj spid="_x0000_s1034" name="Equation" r:id="rId3" imgW="2273300" imgH="368300" progId="Equation.3">
                  <p:embed/>
                </p:oleObj>
              </mc:Choice>
              <mc:Fallback>
                <p:oleObj name="Equation" r:id="rId3" imgW="2273300" imgH="368300" progId="Equation.3">
                  <p:embed/>
                  <p:pic>
                    <p:nvPicPr>
                      <p:cNvPr id="0" name=""/>
                      <p:cNvPicPr/>
                      <p:nvPr/>
                    </p:nvPicPr>
                    <p:blipFill>
                      <a:blip r:embed="rId4"/>
                      <a:stretch>
                        <a:fillRect/>
                      </a:stretch>
                    </p:blipFill>
                    <p:spPr>
                      <a:xfrm>
                        <a:off x="2286000" y="3429000"/>
                        <a:ext cx="3762703" cy="609600"/>
                      </a:xfrm>
                      <a:prstGeom prst="rect">
                        <a:avLst/>
                      </a:prstGeom>
                      <a:ln>
                        <a:solidFill>
                          <a:schemeClr val="accent3"/>
                        </a:solid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35901631"/>
              </p:ext>
            </p:extLst>
          </p:nvPr>
        </p:nvGraphicFramePr>
        <p:xfrm>
          <a:off x="6553200" y="2590800"/>
          <a:ext cx="1654342" cy="838200"/>
        </p:xfrm>
        <a:graphic>
          <a:graphicData uri="http://schemas.openxmlformats.org/presentationml/2006/ole">
            <mc:AlternateContent xmlns:mc="http://schemas.openxmlformats.org/markup-compatibility/2006">
              <mc:Choice xmlns:v="urn:schemas-microsoft-com:vml" Requires="v">
                <p:oleObj spid="_x0000_s1035" name="Equation" r:id="rId5" imgW="952500" imgH="482600" progId="Equation.3">
                  <p:embed/>
                </p:oleObj>
              </mc:Choice>
              <mc:Fallback>
                <p:oleObj name="Equation" r:id="rId5" imgW="952500" imgH="482600" progId="Equation.3">
                  <p:embed/>
                  <p:pic>
                    <p:nvPicPr>
                      <p:cNvPr id="0" name=""/>
                      <p:cNvPicPr/>
                      <p:nvPr/>
                    </p:nvPicPr>
                    <p:blipFill>
                      <a:blip r:embed="rId6"/>
                      <a:stretch>
                        <a:fillRect/>
                      </a:stretch>
                    </p:blipFill>
                    <p:spPr>
                      <a:xfrm>
                        <a:off x="6553200" y="2590800"/>
                        <a:ext cx="1654342" cy="838200"/>
                      </a:xfrm>
                      <a:prstGeom prst="rect">
                        <a:avLst/>
                      </a:prstGeom>
                      <a:ln>
                        <a:solidFill>
                          <a:srgbClr val="94B6D2"/>
                        </a:solidFill>
                      </a:ln>
                    </p:spPr>
                  </p:pic>
                </p:oleObj>
              </mc:Fallback>
            </mc:AlternateContent>
          </a:graphicData>
        </a:graphic>
      </p:graphicFrame>
      <p:cxnSp>
        <p:nvCxnSpPr>
          <p:cNvPr id="7" name="Straight Arrow Connector 6"/>
          <p:cNvCxnSpPr/>
          <p:nvPr/>
        </p:nvCxnSpPr>
        <p:spPr>
          <a:xfrm flipH="1" flipV="1">
            <a:off x="2362200" y="2438400"/>
            <a:ext cx="4191000" cy="5334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51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pPr eaLnBrk="1" hangingPunct="1"/>
            <a:r>
              <a:rPr lang="en-US">
                <a:latin typeface="Tw Cen MT" charset="0"/>
              </a:rPr>
              <a:t>GLMSELECT Procedure Syntax</a:t>
            </a:r>
          </a:p>
        </p:txBody>
      </p:sp>
      <p:sp>
        <p:nvSpPr>
          <p:cNvPr id="3" name="Content Placeholder 2"/>
          <p:cNvSpPr>
            <a:spLocks noGrp="1"/>
          </p:cNvSpPr>
          <p:nvPr>
            <p:ph sz="quarter" idx="1"/>
          </p:nvPr>
        </p:nvSpPr>
        <p:spPr>
          <a:xfrm>
            <a:off x="533400" y="1828800"/>
            <a:ext cx="8153400" cy="4495800"/>
          </a:xfrm>
        </p:spPr>
        <p:txBody>
          <a:bodyPr>
            <a:normAutofit/>
          </a:bodyPr>
          <a:lstStyle/>
          <a:p>
            <a:pPr eaLnBrk="1" hangingPunct="1">
              <a:lnSpc>
                <a:spcPct val="70000"/>
              </a:lnSpc>
            </a:pPr>
            <a:r>
              <a:rPr lang="en-US" sz="2500" dirty="0">
                <a:latin typeface="Tw Cen MT" charset="0"/>
                <a:hlinkClick r:id="rId2"/>
              </a:rPr>
              <a:t>PROC GLMSELECT</a:t>
            </a:r>
            <a:r>
              <a:rPr lang="en-US" sz="2500" dirty="0">
                <a:latin typeface="Tw Cen MT" charset="0"/>
              </a:rPr>
              <a:t> &lt;options&gt; ; </a:t>
            </a:r>
          </a:p>
          <a:p>
            <a:pPr lvl="1" eaLnBrk="1" hangingPunct="1">
              <a:lnSpc>
                <a:spcPct val="70000"/>
              </a:lnSpc>
            </a:pPr>
            <a:r>
              <a:rPr lang="en-US" sz="2200" dirty="0">
                <a:latin typeface="Tw Cen MT" charset="0"/>
                <a:ea typeface="ＭＳ Ｐゴシック" charset="0"/>
                <a:hlinkClick r:id="rId3"/>
              </a:rPr>
              <a:t>BY</a:t>
            </a:r>
            <a:r>
              <a:rPr lang="en-US" sz="2200" dirty="0">
                <a:latin typeface="Tw Cen MT" charset="0"/>
                <a:ea typeface="ＭＳ Ｐゴシック" charset="0"/>
              </a:rPr>
              <a:t> variables ; </a:t>
            </a:r>
          </a:p>
          <a:p>
            <a:pPr lvl="1" eaLnBrk="1" hangingPunct="1">
              <a:lnSpc>
                <a:spcPct val="70000"/>
              </a:lnSpc>
            </a:pPr>
            <a:r>
              <a:rPr lang="en-US" sz="2200" dirty="0">
                <a:latin typeface="Tw Cen MT" charset="0"/>
                <a:ea typeface="ＭＳ Ｐゴシック" charset="0"/>
                <a:hlinkClick r:id="rId4"/>
              </a:rPr>
              <a:t>CLASS</a:t>
            </a:r>
            <a:r>
              <a:rPr lang="en-US" sz="2200" dirty="0">
                <a:latin typeface="Tw Cen MT" charset="0"/>
                <a:ea typeface="ＭＳ Ｐゴシック" charset="0"/>
              </a:rPr>
              <a:t> variable &lt;(v-options)&gt; &lt;variable &lt;(v-options ...)&gt; &gt; &lt;/ v-options&gt; &lt;options&gt; ; </a:t>
            </a:r>
          </a:p>
          <a:p>
            <a:pPr lvl="1" eaLnBrk="1" hangingPunct="1">
              <a:lnSpc>
                <a:spcPct val="70000"/>
              </a:lnSpc>
            </a:pPr>
            <a:r>
              <a:rPr lang="en-US" sz="2200" dirty="0">
                <a:latin typeface="Tw Cen MT" charset="0"/>
                <a:ea typeface="ＭＳ Ｐゴシック" charset="0"/>
                <a:hlinkClick r:id="rId5"/>
              </a:rPr>
              <a:t>EFFECT</a:t>
            </a:r>
            <a:r>
              <a:rPr lang="en-US" sz="2200" dirty="0">
                <a:latin typeface="Tw Cen MT" charset="0"/>
                <a:ea typeface="ＭＳ Ｐゴシック" charset="0"/>
              </a:rPr>
              <a:t> name = effect-type ( variables &lt;/ options&gt; ) ; </a:t>
            </a:r>
          </a:p>
          <a:p>
            <a:pPr lvl="1" eaLnBrk="1" hangingPunct="1">
              <a:lnSpc>
                <a:spcPct val="70000"/>
              </a:lnSpc>
            </a:pPr>
            <a:r>
              <a:rPr lang="en-US" sz="2200" dirty="0">
                <a:latin typeface="Tw Cen MT" charset="0"/>
                <a:ea typeface="ＭＳ Ｐゴシック" charset="0"/>
                <a:hlinkClick r:id="rId6"/>
              </a:rPr>
              <a:t>FREQ</a:t>
            </a:r>
            <a:r>
              <a:rPr lang="en-US" sz="2200" dirty="0">
                <a:latin typeface="Tw Cen MT" charset="0"/>
                <a:ea typeface="ＭＳ Ｐゴシック" charset="0"/>
              </a:rPr>
              <a:t> variable ; </a:t>
            </a:r>
          </a:p>
          <a:p>
            <a:pPr lvl="1" eaLnBrk="1" hangingPunct="1">
              <a:lnSpc>
                <a:spcPct val="70000"/>
              </a:lnSpc>
            </a:pPr>
            <a:r>
              <a:rPr lang="en-US" sz="2200" dirty="0">
                <a:latin typeface="Tw Cen MT" charset="0"/>
                <a:ea typeface="ＭＳ Ｐゴシック" charset="0"/>
                <a:hlinkClick r:id="rId7"/>
              </a:rPr>
              <a:t>MODEL</a:t>
            </a:r>
            <a:r>
              <a:rPr lang="en-US" sz="2200" dirty="0">
                <a:latin typeface="Tw Cen MT" charset="0"/>
                <a:ea typeface="ＭＳ Ｐゴシック" charset="0"/>
              </a:rPr>
              <a:t> variable = &lt;effects&gt; &lt;/ options&gt; ; </a:t>
            </a:r>
            <a:endParaRPr lang="en-US" sz="2200" dirty="0" smtClean="0">
              <a:latin typeface="Tw Cen MT" charset="0"/>
              <a:ea typeface="ＭＳ Ｐゴシック" charset="0"/>
            </a:endParaRPr>
          </a:p>
          <a:p>
            <a:pPr marL="641350" lvl="2" indent="0" eaLnBrk="1" hangingPunct="1">
              <a:lnSpc>
                <a:spcPct val="70000"/>
              </a:lnSpc>
              <a:buNone/>
            </a:pPr>
            <a:r>
              <a:rPr lang="en-US" sz="1900" b="1" dirty="0" smtClean="0">
                <a:solidFill>
                  <a:schemeClr val="accent2"/>
                </a:solidFill>
                <a:latin typeface="Tw Cen MT" charset="0"/>
                <a:ea typeface="ＭＳ Ｐゴシック" charset="0"/>
              </a:rPr>
              <a:t>(Selection goes here</a:t>
            </a:r>
            <a:r>
              <a:rPr lang="en-US" sz="1900" dirty="0" smtClean="0">
                <a:latin typeface="Tw Cen MT" charset="0"/>
                <a:ea typeface="ＭＳ Ｐゴシック" charset="0"/>
              </a:rPr>
              <a:t>)</a:t>
            </a:r>
            <a:endParaRPr lang="en-US" sz="1900" dirty="0">
              <a:latin typeface="Tw Cen MT" charset="0"/>
              <a:ea typeface="ＭＳ Ｐゴシック" charset="0"/>
            </a:endParaRPr>
          </a:p>
          <a:p>
            <a:pPr lvl="1" eaLnBrk="1" hangingPunct="1">
              <a:lnSpc>
                <a:spcPct val="70000"/>
              </a:lnSpc>
            </a:pPr>
            <a:r>
              <a:rPr lang="en-US" sz="2200" dirty="0">
                <a:latin typeface="Tw Cen MT" charset="0"/>
                <a:ea typeface="ＭＳ Ｐゴシック" charset="0"/>
                <a:hlinkClick r:id="rId8"/>
              </a:rPr>
              <a:t>OUTPUT</a:t>
            </a:r>
            <a:r>
              <a:rPr lang="en-US" sz="2200" dirty="0">
                <a:latin typeface="Tw Cen MT" charset="0"/>
                <a:ea typeface="ＭＳ Ｐゴシック" charset="0"/>
              </a:rPr>
              <a:t> &lt;OUT=SAS-data-set&gt; &lt;keyword &lt;=name&gt; &gt; &lt;...keyword=name&gt; ; </a:t>
            </a:r>
          </a:p>
          <a:p>
            <a:pPr lvl="1" eaLnBrk="1" hangingPunct="1">
              <a:lnSpc>
                <a:spcPct val="70000"/>
              </a:lnSpc>
            </a:pPr>
            <a:r>
              <a:rPr lang="en-US" sz="2200" dirty="0">
                <a:latin typeface="Tw Cen MT" charset="0"/>
                <a:ea typeface="ＭＳ Ｐゴシック" charset="0"/>
                <a:hlinkClick r:id="rId9"/>
              </a:rPr>
              <a:t>PARTITION</a:t>
            </a:r>
            <a:r>
              <a:rPr lang="en-US" sz="2200" dirty="0">
                <a:latin typeface="Tw Cen MT" charset="0"/>
                <a:ea typeface="ＭＳ Ｐゴシック" charset="0"/>
              </a:rPr>
              <a:t> &lt;options&gt; ; </a:t>
            </a:r>
          </a:p>
          <a:p>
            <a:pPr lvl="1" eaLnBrk="1" hangingPunct="1">
              <a:lnSpc>
                <a:spcPct val="70000"/>
              </a:lnSpc>
            </a:pPr>
            <a:r>
              <a:rPr lang="en-US" sz="2200" dirty="0">
                <a:latin typeface="Tw Cen MT" charset="0"/>
                <a:ea typeface="ＭＳ Ｐゴシック" charset="0"/>
                <a:hlinkClick r:id="rId10"/>
              </a:rPr>
              <a:t>PERFORMANCE</a:t>
            </a:r>
            <a:r>
              <a:rPr lang="en-US" sz="2200" dirty="0">
                <a:latin typeface="Tw Cen MT" charset="0"/>
                <a:ea typeface="ＭＳ Ｐゴシック" charset="0"/>
              </a:rPr>
              <a:t> &lt;options&gt; ; </a:t>
            </a:r>
          </a:p>
          <a:p>
            <a:pPr lvl="1" eaLnBrk="1" hangingPunct="1">
              <a:lnSpc>
                <a:spcPct val="70000"/>
              </a:lnSpc>
            </a:pPr>
            <a:r>
              <a:rPr lang="en-US" sz="2200" dirty="0">
                <a:latin typeface="Tw Cen MT" charset="0"/>
                <a:ea typeface="ＭＳ Ｐゴシック" charset="0"/>
                <a:hlinkClick r:id="rId11"/>
              </a:rPr>
              <a:t>SCORE</a:t>
            </a:r>
            <a:r>
              <a:rPr lang="en-US" sz="2200" dirty="0">
                <a:latin typeface="Tw Cen MT" charset="0"/>
                <a:ea typeface="ＭＳ Ｐゴシック" charset="0"/>
              </a:rPr>
              <a:t> &lt;DATA=SAS-data-set&gt; &lt;OUT=SAS-data-set&gt; ; </a:t>
            </a:r>
          </a:p>
          <a:p>
            <a:pPr lvl="1" eaLnBrk="1" hangingPunct="1">
              <a:lnSpc>
                <a:spcPct val="70000"/>
              </a:lnSpc>
            </a:pPr>
            <a:r>
              <a:rPr lang="en-US" sz="2200" dirty="0">
                <a:latin typeface="Tw Cen MT" charset="0"/>
                <a:ea typeface="ＭＳ Ｐゴシック" charset="0"/>
                <a:hlinkClick r:id="rId12"/>
              </a:rPr>
              <a:t>WEIGHT</a:t>
            </a:r>
            <a:r>
              <a:rPr lang="en-US" sz="2200" dirty="0">
                <a:latin typeface="Tw Cen MT" charset="0"/>
                <a:ea typeface="ＭＳ Ｐゴシック" charset="0"/>
              </a:rPr>
              <a:t> variable;</a:t>
            </a:r>
            <a:endParaRPr lang="en-US" sz="2500" dirty="0">
              <a:latin typeface="Tw Cen MT"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r>
              <a:rPr lang="en-US">
                <a:latin typeface="Tw Cen MT" charset="0"/>
              </a:rPr>
              <a:t>Cross-Validation</a:t>
            </a:r>
          </a:p>
        </p:txBody>
      </p:sp>
      <p:sp>
        <p:nvSpPr>
          <p:cNvPr id="18435" name="Content Placeholder 2"/>
          <p:cNvSpPr>
            <a:spLocks noGrp="1"/>
          </p:cNvSpPr>
          <p:nvPr>
            <p:ph sz="quarter" idx="1"/>
          </p:nvPr>
        </p:nvSpPr>
        <p:spPr>
          <a:xfrm>
            <a:off x="612775" y="1600200"/>
            <a:ext cx="8153400" cy="4114800"/>
          </a:xfrm>
        </p:spPr>
        <p:txBody>
          <a:bodyPr/>
          <a:lstStyle/>
          <a:p>
            <a:pPr>
              <a:lnSpc>
                <a:spcPct val="110000"/>
              </a:lnSpc>
            </a:pPr>
            <a:r>
              <a:rPr lang="en-US" dirty="0" smtClean="0">
                <a:latin typeface="Tw Cen MT" charset="0"/>
              </a:rPr>
              <a:t>Model  / CVMETHOD = Random (5) – default</a:t>
            </a:r>
          </a:p>
          <a:p>
            <a:pPr>
              <a:lnSpc>
                <a:spcPct val="110000"/>
              </a:lnSpc>
            </a:pPr>
            <a:r>
              <a:rPr lang="en-US" dirty="0" smtClean="0">
                <a:latin typeface="Tw Cen MT" charset="0"/>
              </a:rPr>
              <a:t>Also /Selection=Method (Stop = CV)</a:t>
            </a:r>
          </a:p>
          <a:p>
            <a:pPr>
              <a:lnSpc>
                <a:spcPct val="110000"/>
              </a:lnSpc>
            </a:pPr>
            <a:r>
              <a:rPr lang="en-US" dirty="0" smtClean="0">
                <a:latin typeface="Tw Cen MT" charset="0"/>
              </a:rPr>
              <a:t>Uses </a:t>
            </a:r>
            <a:r>
              <a:rPr lang="en-US" dirty="0">
                <a:latin typeface="Tw Cen MT" charset="0"/>
              </a:rPr>
              <a:t>K replicates of the data</a:t>
            </a:r>
          </a:p>
          <a:p>
            <a:pPr>
              <a:lnSpc>
                <a:spcPct val="110000"/>
              </a:lnSpc>
            </a:pPr>
            <a:r>
              <a:rPr lang="en-US" dirty="0" smtClean="0">
                <a:latin typeface="Tw Cen MT" charset="0"/>
              </a:rPr>
              <a:t>Each </a:t>
            </a:r>
            <a:r>
              <a:rPr lang="en-US" dirty="0">
                <a:latin typeface="Tw Cen MT" charset="0"/>
              </a:rPr>
              <a:t>replicate uses (K-1)/K of the data to build a model</a:t>
            </a:r>
          </a:p>
          <a:p>
            <a:pPr>
              <a:lnSpc>
                <a:spcPct val="110000"/>
              </a:lnSpc>
            </a:pPr>
            <a:r>
              <a:rPr lang="en-US" dirty="0" smtClean="0">
                <a:latin typeface="Tw Cen MT" charset="0"/>
              </a:rPr>
              <a:t>The </a:t>
            </a:r>
            <a:r>
              <a:rPr lang="en-US" dirty="0">
                <a:latin typeface="Tw Cen MT" charset="0"/>
              </a:rPr>
              <a:t>remaining 1/K is used to test the model</a:t>
            </a:r>
          </a:p>
          <a:p>
            <a:pPr>
              <a:lnSpc>
                <a:spcPct val="110000"/>
              </a:lnSpc>
            </a:pPr>
            <a:r>
              <a:rPr lang="en-US" dirty="0" smtClean="0">
                <a:latin typeface="Tw Cen MT" charset="0"/>
              </a:rPr>
              <a:t>K</a:t>
            </a:r>
            <a:r>
              <a:rPr lang="en-US" dirty="0">
                <a:latin typeface="Tw Cen MT" charset="0"/>
              </a:rPr>
              <a:t>=N is called </a:t>
            </a:r>
            <a:r>
              <a:rPr lang="ja-JP" altLang="en-US" dirty="0">
                <a:latin typeface="Tw Cen MT" charset="0"/>
              </a:rPr>
              <a:t>“</a:t>
            </a:r>
            <a:r>
              <a:rPr lang="en-US" dirty="0">
                <a:latin typeface="Tw Cen MT" charset="0"/>
              </a:rPr>
              <a:t>Leave one out CV</a:t>
            </a:r>
            <a:r>
              <a:rPr lang="ja-JP" altLang="en-US" dirty="0" smtClean="0">
                <a:latin typeface="Tw Cen MT" charset="0"/>
              </a:rPr>
              <a:t>”</a:t>
            </a:r>
            <a:endParaRPr lang="en-US" dirty="0">
              <a:latin typeface="Tw Cen MT" charset="0"/>
            </a:endParaRPr>
          </a:p>
        </p:txBody>
      </p:sp>
      <p:sp>
        <p:nvSpPr>
          <p:cNvPr id="2" name="TextBox 1"/>
          <p:cNvSpPr txBox="1"/>
          <p:nvPr/>
        </p:nvSpPr>
        <p:spPr>
          <a:xfrm>
            <a:off x="1066800" y="6019800"/>
            <a:ext cx="7239000" cy="381000"/>
          </a:xfrm>
          <a:prstGeom prst="rect">
            <a:avLst/>
          </a:prstGeom>
          <a:noFill/>
        </p:spPr>
        <p:txBody>
          <a:bodyPr wrap="square" rtlCol="0">
            <a:spAutoFit/>
          </a:bodyPr>
          <a:lstStyle/>
          <a:p>
            <a:pPr algn="ctr"/>
            <a:r>
              <a:rPr lang="en-US" dirty="0" smtClean="0">
                <a:hlinkClick r:id="rId2"/>
              </a:rPr>
              <a:t>An example from online SAS help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lstStyle/>
          <a:p>
            <a:r>
              <a:rPr lang="en-US">
                <a:latin typeface="Tw Cen MT" charset="0"/>
              </a:rPr>
              <a:t>Selecting the CV Sample</a:t>
            </a:r>
          </a:p>
        </p:txBody>
      </p:sp>
      <p:sp>
        <p:nvSpPr>
          <p:cNvPr id="19459" name="Content Placeholder 2"/>
          <p:cNvSpPr>
            <a:spLocks noGrp="1"/>
          </p:cNvSpPr>
          <p:nvPr>
            <p:ph sz="quarter" idx="1"/>
          </p:nvPr>
        </p:nvSpPr>
        <p:spPr>
          <a:xfrm>
            <a:off x="612775" y="1600200"/>
            <a:ext cx="8153400" cy="4495800"/>
          </a:xfrm>
        </p:spPr>
        <p:txBody>
          <a:bodyPr/>
          <a:lstStyle/>
          <a:p>
            <a:r>
              <a:rPr lang="en-US" dirty="0">
                <a:latin typeface="Tw Cen MT" charset="0"/>
              </a:rPr>
              <a:t>Block = forms k blocks of consecutive observations</a:t>
            </a:r>
          </a:p>
          <a:p>
            <a:r>
              <a:rPr lang="en-US" dirty="0">
                <a:latin typeface="Tw Cen MT" charset="0"/>
              </a:rPr>
              <a:t>Split = the </a:t>
            </a:r>
            <a:r>
              <a:rPr lang="en-US" dirty="0" err="1">
                <a:latin typeface="Tw Cen MT" charset="0"/>
              </a:rPr>
              <a:t>ith</a:t>
            </a:r>
            <a:r>
              <a:rPr lang="en-US" dirty="0">
                <a:latin typeface="Tw Cen MT" charset="0"/>
              </a:rPr>
              <a:t> part consists of observations </a:t>
            </a:r>
            <a:r>
              <a:rPr lang="en-US" dirty="0" err="1">
                <a:latin typeface="Tw Cen MT" charset="0"/>
              </a:rPr>
              <a:t>i</a:t>
            </a:r>
            <a:r>
              <a:rPr lang="en-US" dirty="0">
                <a:latin typeface="Tw Cen MT" charset="0"/>
              </a:rPr>
              <a:t>, </a:t>
            </a:r>
            <a:r>
              <a:rPr lang="en-US" dirty="0" err="1">
                <a:latin typeface="Tw Cen MT" charset="0"/>
              </a:rPr>
              <a:t>i</a:t>
            </a:r>
            <a:r>
              <a:rPr lang="en-US" dirty="0">
                <a:latin typeface="Tw Cen MT" charset="0"/>
              </a:rPr>
              <a:t> + k, </a:t>
            </a:r>
            <a:r>
              <a:rPr lang="en-US" dirty="0" err="1">
                <a:latin typeface="Tw Cen MT" charset="0"/>
              </a:rPr>
              <a:t>i</a:t>
            </a:r>
            <a:r>
              <a:rPr lang="en-US" dirty="0">
                <a:latin typeface="Tw Cen MT" charset="0"/>
              </a:rPr>
              <a:t> + 2k, </a:t>
            </a:r>
            <a:r>
              <a:rPr lang="en-US" dirty="0" err="1">
                <a:latin typeface="Tw Cen MT" charset="0"/>
              </a:rPr>
              <a:t>etc</a:t>
            </a:r>
            <a:endParaRPr lang="en-US" dirty="0">
              <a:latin typeface="Tw Cen MT" charset="0"/>
            </a:endParaRPr>
          </a:p>
          <a:p>
            <a:r>
              <a:rPr lang="en-US" dirty="0">
                <a:latin typeface="Tw Cen MT" charset="0"/>
              </a:rPr>
              <a:t>Random = creates k independent samples of size N(K – 1)/K</a:t>
            </a:r>
          </a:p>
          <a:p>
            <a:r>
              <a:rPr lang="en-US" dirty="0">
                <a:latin typeface="Tw Cen MT" charset="0"/>
              </a:rPr>
              <a:t>Index = allows the user to split the data based on the value of a particular variable (similar to PARTITION statement) </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Code</a:t>
            </a:r>
            <a:endParaRPr lang="en-US" dirty="0"/>
          </a:p>
        </p:txBody>
      </p:sp>
      <p:sp>
        <p:nvSpPr>
          <p:cNvPr id="3" name="Content Placeholder 2"/>
          <p:cNvSpPr>
            <a:spLocks noGrp="1"/>
          </p:cNvSpPr>
          <p:nvPr>
            <p:ph sz="quarter" idx="1"/>
          </p:nvPr>
        </p:nvSpPr>
        <p:spPr/>
        <p:txBody>
          <a:bodyPr/>
          <a:lstStyle/>
          <a:p>
            <a:pPr marL="0" indent="0">
              <a:buNone/>
            </a:pPr>
            <a:r>
              <a:rPr lang="en-US" sz="2000" b="1" dirty="0" err="1">
                <a:solidFill>
                  <a:srgbClr val="000080"/>
                </a:solidFill>
                <a:latin typeface="Courier New"/>
              </a:rPr>
              <a:t>proc</a:t>
            </a:r>
            <a:r>
              <a:rPr lang="en-US" sz="2000" dirty="0">
                <a:solidFill>
                  <a:srgbClr val="000000"/>
                </a:solidFill>
                <a:latin typeface="Courier New"/>
              </a:rPr>
              <a:t> </a:t>
            </a:r>
            <a:r>
              <a:rPr lang="en-US" sz="2000" b="1" dirty="0" err="1">
                <a:solidFill>
                  <a:srgbClr val="000080"/>
                </a:solidFill>
                <a:latin typeface="Courier New"/>
              </a:rPr>
              <a:t>glmselect</a:t>
            </a:r>
            <a:r>
              <a:rPr lang="en-US" sz="2000" dirty="0">
                <a:solidFill>
                  <a:srgbClr val="000000"/>
                </a:solidFill>
                <a:latin typeface="Courier New"/>
              </a:rPr>
              <a:t> </a:t>
            </a:r>
            <a:r>
              <a:rPr lang="en-US" sz="2000" dirty="0">
                <a:solidFill>
                  <a:srgbClr val="0000FF"/>
                </a:solidFill>
                <a:latin typeface="Courier New"/>
              </a:rPr>
              <a:t>data</a:t>
            </a:r>
            <a:r>
              <a:rPr lang="en-US" sz="2000" dirty="0">
                <a:solidFill>
                  <a:srgbClr val="000000"/>
                </a:solidFill>
                <a:latin typeface="Courier New"/>
              </a:rPr>
              <a:t>=</a:t>
            </a:r>
            <a:r>
              <a:rPr lang="en-US" sz="2000" dirty="0" err="1">
                <a:solidFill>
                  <a:srgbClr val="000000"/>
                </a:solidFill>
                <a:latin typeface="Courier New"/>
              </a:rPr>
              <a:t>analysisData</a:t>
            </a:r>
            <a:r>
              <a:rPr lang="en-US" sz="2000" dirty="0">
                <a:solidFill>
                  <a:srgbClr val="000000"/>
                </a:solidFill>
                <a:latin typeface="Courier New"/>
              </a:rPr>
              <a:t> ; </a:t>
            </a:r>
          </a:p>
          <a:p>
            <a:pPr marL="0" indent="0">
              <a:buNone/>
            </a:pPr>
            <a:r>
              <a:rPr lang="en-US" sz="2000" dirty="0">
                <a:solidFill>
                  <a:srgbClr val="0000FF"/>
                </a:solidFill>
                <a:latin typeface="Courier New"/>
              </a:rPr>
              <a:t>partition</a:t>
            </a:r>
            <a:r>
              <a:rPr lang="en-US" sz="2000" dirty="0">
                <a:solidFill>
                  <a:srgbClr val="000000"/>
                </a:solidFill>
                <a:latin typeface="Courier New"/>
              </a:rPr>
              <a:t> </a:t>
            </a:r>
            <a:r>
              <a:rPr lang="en-US" sz="2000" dirty="0">
                <a:solidFill>
                  <a:srgbClr val="0000FF"/>
                </a:solidFill>
                <a:latin typeface="Courier New"/>
              </a:rPr>
              <a:t>fraction</a:t>
            </a:r>
            <a:r>
              <a:rPr lang="en-US" sz="2000" dirty="0">
                <a:solidFill>
                  <a:srgbClr val="000000"/>
                </a:solidFill>
                <a:latin typeface="Courier New"/>
              </a:rPr>
              <a:t>(</a:t>
            </a:r>
            <a:r>
              <a:rPr lang="en-US" sz="2000" dirty="0">
                <a:solidFill>
                  <a:srgbClr val="0000FF"/>
                </a:solidFill>
                <a:latin typeface="Courier New"/>
              </a:rPr>
              <a:t>validate</a:t>
            </a:r>
            <a:r>
              <a:rPr lang="en-US" sz="2000" dirty="0">
                <a:solidFill>
                  <a:srgbClr val="000000"/>
                </a:solidFill>
                <a:latin typeface="Courier New"/>
              </a:rPr>
              <a:t>=</a:t>
            </a:r>
            <a:r>
              <a:rPr lang="en-US" sz="2000" b="1" dirty="0">
                <a:solidFill>
                  <a:srgbClr val="008080"/>
                </a:solidFill>
                <a:latin typeface="Courier New"/>
              </a:rPr>
              <a:t>0.5</a:t>
            </a:r>
            <a:r>
              <a:rPr lang="en-US" sz="2000" dirty="0">
                <a:solidFill>
                  <a:srgbClr val="000000"/>
                </a:solidFill>
                <a:latin typeface="Courier New"/>
              </a:rPr>
              <a:t>); </a:t>
            </a:r>
            <a:r>
              <a:rPr lang="en-US" sz="2000" dirty="0">
                <a:solidFill>
                  <a:srgbClr val="008000"/>
                </a:solidFill>
                <a:latin typeface="Courier New"/>
              </a:rPr>
              <a:t>/*Create validation data set */</a:t>
            </a:r>
            <a:endParaRPr lang="en-US" sz="2000" dirty="0">
              <a:solidFill>
                <a:srgbClr val="000000"/>
              </a:solidFill>
              <a:latin typeface="Courier New"/>
            </a:endParaRPr>
          </a:p>
          <a:p>
            <a:pPr marL="0" indent="0">
              <a:buNone/>
            </a:pPr>
            <a:r>
              <a:rPr lang="en-US" sz="2000" dirty="0">
                <a:solidFill>
                  <a:srgbClr val="0000FF"/>
                </a:solidFill>
                <a:latin typeface="Courier New"/>
              </a:rPr>
              <a:t>class</a:t>
            </a:r>
            <a:r>
              <a:rPr lang="en-US" sz="2000" dirty="0">
                <a:solidFill>
                  <a:srgbClr val="000000"/>
                </a:solidFill>
                <a:latin typeface="Courier New"/>
              </a:rPr>
              <a:t> c1 c2 c3(</a:t>
            </a:r>
            <a:r>
              <a:rPr lang="en-US" sz="2000" dirty="0">
                <a:solidFill>
                  <a:srgbClr val="0000FF"/>
                </a:solidFill>
                <a:latin typeface="Courier New"/>
              </a:rPr>
              <a:t>order</a:t>
            </a:r>
            <a:r>
              <a:rPr lang="en-US" sz="2000" dirty="0">
                <a:solidFill>
                  <a:srgbClr val="000000"/>
                </a:solidFill>
                <a:latin typeface="Courier New"/>
              </a:rPr>
              <a:t>=data); </a:t>
            </a:r>
          </a:p>
          <a:p>
            <a:pPr marL="0" indent="0">
              <a:buNone/>
            </a:pPr>
            <a:r>
              <a:rPr lang="es-ES_tradnl" sz="2000" dirty="0" err="1">
                <a:solidFill>
                  <a:srgbClr val="0000FF"/>
                </a:solidFill>
                <a:latin typeface="Courier New"/>
              </a:rPr>
              <a:t>model</a:t>
            </a:r>
            <a:r>
              <a:rPr lang="es-ES_tradnl" sz="2000" dirty="0">
                <a:solidFill>
                  <a:srgbClr val="000000"/>
                </a:solidFill>
                <a:latin typeface="Courier New"/>
              </a:rPr>
              <a:t> y = c1 c2 c3 x1 x2 x3 x4 x5 x6 x7 x8 x9 x10</a:t>
            </a:r>
          </a:p>
          <a:p>
            <a:pPr marL="0" indent="0">
              <a:buNone/>
            </a:pPr>
            <a:r>
              <a:rPr lang="es-ES_tradnl" sz="2000" dirty="0">
                <a:solidFill>
                  <a:srgbClr val="000000"/>
                </a:solidFill>
                <a:latin typeface="Courier New"/>
              </a:rPr>
              <a:t> / </a:t>
            </a:r>
            <a:r>
              <a:rPr lang="es-ES_tradnl" sz="2000" dirty="0" err="1">
                <a:solidFill>
                  <a:srgbClr val="0000FF"/>
                </a:solidFill>
                <a:latin typeface="Courier New"/>
              </a:rPr>
              <a:t>selection</a:t>
            </a:r>
            <a:r>
              <a:rPr lang="es-ES_tradnl" sz="2000" dirty="0">
                <a:solidFill>
                  <a:srgbClr val="000000"/>
                </a:solidFill>
                <a:latin typeface="Courier New"/>
              </a:rPr>
              <a:t>=LASSO(</a:t>
            </a:r>
            <a:r>
              <a:rPr lang="es-ES_tradnl" sz="2000" dirty="0" err="1">
                <a:solidFill>
                  <a:srgbClr val="000000"/>
                </a:solidFill>
                <a:latin typeface="Courier New"/>
              </a:rPr>
              <a:t>choose</a:t>
            </a:r>
            <a:r>
              <a:rPr lang="es-ES_tradnl" sz="2000" dirty="0">
                <a:solidFill>
                  <a:srgbClr val="000000"/>
                </a:solidFill>
                <a:latin typeface="Courier New"/>
              </a:rPr>
              <a:t> = </a:t>
            </a:r>
            <a:r>
              <a:rPr lang="es-ES_tradnl" sz="2000" dirty="0" err="1">
                <a:solidFill>
                  <a:srgbClr val="000000"/>
                </a:solidFill>
                <a:latin typeface="Courier New"/>
              </a:rPr>
              <a:t>validate</a:t>
            </a:r>
            <a:r>
              <a:rPr lang="es-ES_tradnl" sz="2000" dirty="0">
                <a:solidFill>
                  <a:srgbClr val="000000"/>
                </a:solidFill>
                <a:latin typeface="Courier New"/>
              </a:rPr>
              <a:t>) </a:t>
            </a:r>
            <a:r>
              <a:rPr lang="es-ES_tradnl" sz="2000" dirty="0" err="1">
                <a:solidFill>
                  <a:srgbClr val="0000FF"/>
                </a:solidFill>
                <a:latin typeface="Courier New"/>
              </a:rPr>
              <a:t>stb</a:t>
            </a:r>
            <a:r>
              <a:rPr lang="es-ES_tradnl" sz="2000" dirty="0">
                <a:solidFill>
                  <a:srgbClr val="000000"/>
                </a:solidFill>
                <a:latin typeface="Courier New"/>
              </a:rPr>
              <a:t>; </a:t>
            </a:r>
          </a:p>
          <a:p>
            <a:pPr marL="0" indent="0">
              <a:buNone/>
            </a:pPr>
            <a:r>
              <a:rPr lang="es-ES_tradnl" sz="2000" b="1" dirty="0" err="1">
                <a:solidFill>
                  <a:srgbClr val="000080"/>
                </a:solidFill>
                <a:latin typeface="Courier New"/>
              </a:rPr>
              <a:t>run</a:t>
            </a:r>
            <a:r>
              <a:rPr lang="es-ES_tradnl" sz="2000" dirty="0" smtClean="0">
                <a:solidFill>
                  <a:srgbClr val="000000"/>
                </a:solidFill>
                <a:latin typeface="Courier New"/>
              </a:rPr>
              <a:t>;</a:t>
            </a:r>
          </a:p>
          <a:p>
            <a:pPr marL="0" indent="0">
              <a:buNone/>
            </a:pPr>
            <a:endParaRPr lang="es-ES_tradnl" sz="2000" dirty="0" smtClean="0">
              <a:solidFill>
                <a:srgbClr val="000000"/>
              </a:solidFill>
              <a:latin typeface="Courier New"/>
            </a:endParaRPr>
          </a:p>
          <a:p>
            <a:pPr marL="0" indent="0">
              <a:buNone/>
            </a:pPr>
            <a:r>
              <a:rPr lang="es-ES_tradnl" dirty="0" err="1">
                <a:latin typeface="Tw Cen MT" charset="0"/>
              </a:rPr>
              <a:t>Selection</a:t>
            </a:r>
            <a:r>
              <a:rPr lang="es-ES_tradnl" dirty="0">
                <a:latin typeface="Tw Cen MT" charset="0"/>
              </a:rPr>
              <a:t> </a:t>
            </a:r>
            <a:r>
              <a:rPr lang="es-ES_tradnl" dirty="0" err="1">
                <a:latin typeface="Tw Cen MT" charset="0"/>
              </a:rPr>
              <a:t>with</a:t>
            </a:r>
            <a:r>
              <a:rPr lang="es-ES_tradnl" dirty="0">
                <a:latin typeface="Tw Cen MT" charset="0"/>
              </a:rPr>
              <a:t> 5-Fold </a:t>
            </a:r>
            <a:r>
              <a:rPr lang="es-ES_tradnl" dirty="0" smtClean="0">
                <a:latin typeface="Tw Cen MT" charset="0"/>
              </a:rPr>
              <a:t>CV </a:t>
            </a:r>
            <a:endParaRPr lang="es-ES_tradnl" dirty="0">
              <a:latin typeface="Tw Cen MT" charset="0"/>
            </a:endParaRPr>
          </a:p>
          <a:p>
            <a:pPr marL="0" indent="0">
              <a:buNone/>
            </a:pPr>
            <a:r>
              <a:rPr lang="es-ES_tradnl" sz="2000" dirty="0">
                <a:solidFill>
                  <a:srgbClr val="000000"/>
                </a:solidFill>
                <a:latin typeface="Courier New"/>
              </a:rPr>
              <a:t>/ </a:t>
            </a:r>
            <a:r>
              <a:rPr lang="es-ES_tradnl" sz="2000" dirty="0" err="1">
                <a:solidFill>
                  <a:srgbClr val="0000FF"/>
                </a:solidFill>
                <a:latin typeface="Courier New"/>
              </a:rPr>
              <a:t>selection</a:t>
            </a:r>
            <a:r>
              <a:rPr lang="es-ES_tradnl" sz="2000" dirty="0">
                <a:solidFill>
                  <a:srgbClr val="000000"/>
                </a:solidFill>
                <a:latin typeface="Courier New"/>
              </a:rPr>
              <a:t>=LASSO(</a:t>
            </a:r>
            <a:r>
              <a:rPr lang="es-ES_tradnl" sz="2000" dirty="0" err="1">
                <a:solidFill>
                  <a:srgbClr val="000000"/>
                </a:solidFill>
                <a:latin typeface="Courier New"/>
              </a:rPr>
              <a:t>choose</a:t>
            </a:r>
            <a:r>
              <a:rPr lang="es-ES_tradnl" sz="2000" dirty="0">
                <a:solidFill>
                  <a:srgbClr val="000000"/>
                </a:solidFill>
                <a:latin typeface="Courier New"/>
              </a:rPr>
              <a:t> = </a:t>
            </a:r>
            <a:r>
              <a:rPr lang="es-ES_tradnl" sz="2000" dirty="0" smtClean="0">
                <a:solidFill>
                  <a:srgbClr val="000000"/>
                </a:solidFill>
                <a:latin typeface="Courier New"/>
              </a:rPr>
              <a:t>CV CVDETAILS=CVPRESS) </a:t>
            </a:r>
            <a:endParaRPr lang="en-US" sz="2000" dirty="0"/>
          </a:p>
        </p:txBody>
      </p:sp>
    </p:spTree>
    <p:extLst>
      <p:ext uri="{BB962C8B-B14F-4D97-AF65-F5344CB8AC3E}">
        <p14:creationId xmlns:p14="http://schemas.microsoft.com/office/powerpoint/2010/main" val="726507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Data set from UCI Machine Learning Repository</a:t>
            </a:r>
          </a:p>
          <a:p>
            <a:r>
              <a:rPr lang="en-US" sz="2400" dirty="0">
                <a:hlinkClick r:id="rId2"/>
              </a:rPr>
              <a:t>Concrete Compressive Strength</a:t>
            </a:r>
            <a:endParaRPr lang="en-US" sz="2400" dirty="0"/>
          </a:p>
          <a:p>
            <a:pPr lvl="1"/>
            <a:r>
              <a:rPr lang="en-US" sz="2100" dirty="0"/>
              <a:t>Question: What variables affect the compressive strength of concrete?</a:t>
            </a:r>
          </a:p>
          <a:p>
            <a:endParaRPr lang="en-US" dirty="0"/>
          </a:p>
        </p:txBody>
      </p:sp>
      <p:sp>
        <p:nvSpPr>
          <p:cNvPr id="4" name="Title 3"/>
          <p:cNvSpPr>
            <a:spLocks noGrp="1"/>
          </p:cNvSpPr>
          <p:nvPr>
            <p:ph type="title"/>
          </p:nvPr>
        </p:nvSpPr>
        <p:spPr/>
        <p:txBody>
          <a:bodyPr/>
          <a:lstStyle/>
          <a:p>
            <a:r>
              <a:rPr lang="en-US" dirty="0" smtClean="0"/>
              <a:t>Data Analysis Breakout</a:t>
            </a:r>
            <a:endParaRPr lang="en-US" dirty="0"/>
          </a:p>
        </p:txBody>
      </p:sp>
    </p:spTree>
    <p:extLst>
      <p:ext uri="{BB962C8B-B14F-4D97-AF65-F5344CB8AC3E}">
        <p14:creationId xmlns:p14="http://schemas.microsoft.com/office/powerpoint/2010/main" val="22472815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br>
              <a:rPr lang="en-US" dirty="0" smtClean="0"/>
            </a:br>
            <a:r>
              <a:rPr lang="en-US" sz="2000" dirty="0" smtClean="0"/>
              <a:t>Choose a scribe and spokesperson</a:t>
            </a:r>
            <a:endParaRPr lang="en-US" sz="2000" dirty="0"/>
          </a:p>
        </p:txBody>
      </p:sp>
      <p:sp>
        <p:nvSpPr>
          <p:cNvPr id="3" name="Content Placeholder 2"/>
          <p:cNvSpPr>
            <a:spLocks noGrp="1"/>
          </p:cNvSpPr>
          <p:nvPr>
            <p:ph sz="quarter" idx="1"/>
          </p:nvPr>
        </p:nvSpPr>
        <p:spPr/>
        <p:txBody>
          <a:bodyPr/>
          <a:lstStyle/>
          <a:p>
            <a:r>
              <a:rPr lang="en-US" sz="2400" dirty="0" smtClean="0"/>
              <a:t>Import the data into SAS (code given in Unit2SAS.docx)</a:t>
            </a:r>
          </a:p>
          <a:p>
            <a:r>
              <a:rPr lang="en-US" sz="2400" dirty="0" smtClean="0"/>
              <a:t>Include the “most important” variable first</a:t>
            </a:r>
          </a:p>
          <a:p>
            <a:pPr lvl="1"/>
            <a:r>
              <a:rPr lang="en-US" sz="2000" dirty="0" smtClean="0"/>
              <a:t>Think about the SAT study. The researchers entered percentage test takers as the first variable, because they thought that state SAT scores were not comparable without first adjusting for this variable</a:t>
            </a:r>
          </a:p>
          <a:p>
            <a:pPr lvl="1"/>
            <a:r>
              <a:rPr lang="en-US" sz="2000" dirty="0" smtClean="0"/>
              <a:t>The most important variable can also be related to the research question. Formulating a research question can help determine which variable to enter first.</a:t>
            </a:r>
          </a:p>
          <a:p>
            <a:r>
              <a:rPr lang="en-US" sz="2400" dirty="0" smtClean="0"/>
              <a:t>Selection Method will Depend on Break Out Group – see Notes in Break Out Room when you get there.</a:t>
            </a:r>
          </a:p>
          <a:p>
            <a:r>
              <a:rPr lang="en-US" sz="2400" dirty="0" smtClean="0"/>
              <a:t>Presentation</a:t>
            </a:r>
          </a:p>
          <a:p>
            <a:pPr lvl="1"/>
            <a:r>
              <a:rPr lang="en-US" sz="2100" dirty="0" smtClean="0"/>
              <a:t>Brief Description of your method</a:t>
            </a:r>
          </a:p>
          <a:p>
            <a:pPr lvl="1"/>
            <a:r>
              <a:rPr lang="en-US" sz="2100" dirty="0" smtClean="0"/>
              <a:t>Your model in equation form</a:t>
            </a:r>
            <a:endParaRPr lang="en-US" sz="2100" dirty="0"/>
          </a:p>
        </p:txBody>
      </p:sp>
    </p:spTree>
    <p:extLst>
      <p:ext uri="{BB962C8B-B14F-4D97-AF65-F5344CB8AC3E}">
        <p14:creationId xmlns:p14="http://schemas.microsoft.com/office/powerpoint/2010/main" val="329894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sz="quarter" idx="1"/>
          </p:nvPr>
        </p:nvSpPr>
        <p:spPr/>
        <p:txBody>
          <a:bodyPr/>
          <a:lstStyle/>
          <a:p>
            <a:r>
              <a:rPr lang="en-US" dirty="0"/>
              <a:t>The authors tested each variable(s) in stages. These groupings were pre-determined. First they looked at median class rank and percent takers. They moved to demographic and other factors, resulting in three stages of testing. </a:t>
            </a:r>
            <a:endParaRPr lang="en-US" dirty="0" smtClean="0"/>
          </a:p>
          <a:p>
            <a:r>
              <a:rPr lang="en-US" dirty="0"/>
              <a:t>The first stage was the impact of percentage test takers on SAT </a:t>
            </a:r>
            <a:r>
              <a:rPr lang="en-US" dirty="0" smtClean="0"/>
              <a:t>Scores. Second </a:t>
            </a:r>
            <a:r>
              <a:rPr lang="en-US" dirty="0"/>
              <a:t>included test taking population features such as sex, racial composition, median </a:t>
            </a:r>
            <a:r>
              <a:rPr lang="en-US" dirty="0" smtClean="0"/>
              <a:t>income, then </a:t>
            </a:r>
            <a:r>
              <a:rPr lang="en-US" dirty="0"/>
              <a:t>the data was reanalyzed to look at verbal and math scores </a:t>
            </a:r>
            <a:r>
              <a:rPr lang="en-US" dirty="0" smtClean="0"/>
              <a:t>separately</a:t>
            </a:r>
            <a:endParaRPr lang="en-US" dirty="0"/>
          </a:p>
          <a:p>
            <a:endParaRPr lang="en-US" dirty="0"/>
          </a:p>
        </p:txBody>
      </p:sp>
    </p:spTree>
    <p:extLst>
      <p:ext uri="{BB962C8B-B14F-4D97-AF65-F5344CB8AC3E}">
        <p14:creationId xmlns:p14="http://schemas.microsoft.com/office/powerpoint/2010/main" val="25931764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sz="quarter" idx="1"/>
          </p:nvPr>
        </p:nvSpPr>
        <p:spPr/>
        <p:txBody>
          <a:bodyPr/>
          <a:lstStyle/>
          <a:p>
            <a:r>
              <a:rPr lang="en-US" dirty="0" smtClean="0"/>
              <a:t>Entering in stages vs.</a:t>
            </a:r>
          </a:p>
          <a:p>
            <a:pPr lvl="1"/>
            <a:r>
              <a:rPr lang="en-US" dirty="0" smtClean="0"/>
              <a:t>All-in</a:t>
            </a:r>
          </a:p>
          <a:p>
            <a:pPr lvl="1"/>
            <a:r>
              <a:rPr lang="en-US" dirty="0" smtClean="0"/>
              <a:t>Automatic selection methods</a:t>
            </a:r>
            <a:endParaRPr lang="en-US" dirty="0"/>
          </a:p>
        </p:txBody>
      </p:sp>
    </p:spTree>
    <p:extLst>
      <p:ext uri="{BB962C8B-B14F-4D97-AF65-F5344CB8AC3E}">
        <p14:creationId xmlns:p14="http://schemas.microsoft.com/office/powerpoint/2010/main" val="3334131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sz="quarter" idx="1"/>
          </p:nvPr>
        </p:nvSpPr>
        <p:spPr/>
        <p:txBody>
          <a:bodyPr/>
          <a:lstStyle/>
          <a:p>
            <a:r>
              <a:rPr lang="en-US" dirty="0"/>
              <a:t>In the Powell and </a:t>
            </a:r>
            <a:r>
              <a:rPr lang="en-US" dirty="0" err="1"/>
              <a:t>Steelman</a:t>
            </a:r>
            <a:r>
              <a:rPr lang="en-US" dirty="0"/>
              <a:t> article (and many other since then), the response variable is the average SAT score in each state. True or false: There would be more variability in the relationship between the explanatory and the response variables if the average SAT score from each high school within every state were the individual unit of measurement</a:t>
            </a:r>
            <a:r>
              <a:rPr lang="en-US" dirty="0" smtClean="0"/>
              <a:t>.</a:t>
            </a:r>
          </a:p>
          <a:p>
            <a:r>
              <a:rPr lang="en-US" dirty="0" smtClean="0"/>
              <a:t>Answer: TRUE</a:t>
            </a:r>
            <a:endParaRPr lang="en-US" dirty="0"/>
          </a:p>
        </p:txBody>
      </p:sp>
    </p:spTree>
    <p:extLst>
      <p:ext uri="{BB962C8B-B14F-4D97-AF65-F5344CB8AC3E}">
        <p14:creationId xmlns:p14="http://schemas.microsoft.com/office/powerpoint/2010/main" val="24526559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the CLT …</a:t>
            </a:r>
            <a:endParaRPr lang="en-US" dirty="0"/>
          </a:p>
        </p:txBody>
      </p:sp>
      <p:sp>
        <p:nvSpPr>
          <p:cNvPr id="3" name="Content Placeholder 2"/>
          <p:cNvSpPr>
            <a:spLocks noGrp="1"/>
          </p:cNvSpPr>
          <p:nvPr>
            <p:ph sz="quarter" idx="1"/>
          </p:nvPr>
        </p:nvSpPr>
        <p:spPr>
          <a:xfrm>
            <a:off x="612648" y="1600200"/>
            <a:ext cx="8150352" cy="5105400"/>
          </a:xfrm>
        </p:spPr>
        <p:txBody>
          <a:bodyPr/>
          <a:lstStyle/>
          <a:p>
            <a:r>
              <a:rPr lang="en-US" sz="2000" dirty="0"/>
              <a:t>[be careful] analyzing at the high school level increases the number of observations and variables and as such would most likely increase variance </a:t>
            </a:r>
          </a:p>
          <a:p>
            <a:r>
              <a:rPr lang="en-US" sz="2000" dirty="0"/>
              <a:t>[imprecision in terms] I believe it would be tighter as many of the explanatory variables are regional (income - think border </a:t>
            </a:r>
            <a:r>
              <a:rPr lang="en-US" sz="2000" dirty="0" err="1"/>
              <a:t>highschoolsvs</a:t>
            </a:r>
            <a:r>
              <a:rPr lang="en-US" sz="2000" dirty="0"/>
              <a:t> north Dallas), so the scores would better reflect the explanatory variables</a:t>
            </a:r>
          </a:p>
          <a:p>
            <a:r>
              <a:rPr lang="en-US" sz="2000" dirty="0" smtClean="0"/>
              <a:t>An </a:t>
            </a:r>
            <a:r>
              <a:rPr lang="en-US" sz="2000" dirty="0"/>
              <a:t>average of n observations (the number of high schools in a state) has no variability. It is only one observation. The n observations themselves have variability equal to the variance of those observations – therefore, there would be more variability in the model</a:t>
            </a:r>
            <a:r>
              <a:rPr lang="en-US" sz="2000" dirty="0" smtClean="0"/>
              <a:t>.</a:t>
            </a:r>
          </a:p>
          <a:p>
            <a:r>
              <a:rPr lang="en-US" sz="2000" dirty="0" smtClean="0"/>
              <a:t>There </a:t>
            </a:r>
            <a:r>
              <a:rPr lang="en-US" sz="2000" dirty="0"/>
              <a:t>would be more variability because we are looking at a smaller unit of measure in individual schools versus the averages for the entire state.  However, this would increase our number of observations from 50 states to a very large number of schools within those states</a:t>
            </a:r>
            <a:r>
              <a:rPr lang="en-US" sz="2000" dirty="0" smtClean="0"/>
              <a:t>.</a:t>
            </a:r>
          </a:p>
          <a:p>
            <a:r>
              <a:rPr lang="en-US" sz="2000" dirty="0"/>
              <a:t>The most succinct answer: Aggregating the data has a smoothing effect</a:t>
            </a:r>
            <a:r>
              <a:rPr lang="en-US" sz="2000" dirty="0" smtClean="0"/>
              <a:t>.</a:t>
            </a:r>
            <a:endParaRPr lang="en-US" sz="2000" dirty="0"/>
          </a:p>
        </p:txBody>
      </p:sp>
    </p:spTree>
    <p:extLst>
      <p:ext uri="{BB962C8B-B14F-4D97-AF65-F5344CB8AC3E}">
        <p14:creationId xmlns:p14="http://schemas.microsoft.com/office/powerpoint/2010/main" val="19042765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Issues with Model Selection Methods</a:t>
            </a:r>
            <a:endParaRPr lang="en-US" sz="4000" dirty="0"/>
          </a:p>
        </p:txBody>
      </p:sp>
      <p:sp>
        <p:nvSpPr>
          <p:cNvPr id="3" name="Content Placeholder 2"/>
          <p:cNvSpPr>
            <a:spLocks noGrp="1"/>
          </p:cNvSpPr>
          <p:nvPr>
            <p:ph sz="quarter" idx="1"/>
          </p:nvPr>
        </p:nvSpPr>
        <p:spPr>
          <a:xfrm>
            <a:off x="612648" y="1600200"/>
            <a:ext cx="8150352" cy="4648200"/>
          </a:xfrm>
        </p:spPr>
        <p:txBody>
          <a:bodyPr/>
          <a:lstStyle/>
          <a:p>
            <a:r>
              <a:rPr lang="en-US" sz="2400" dirty="0" smtClean="0"/>
              <a:t>Statistical tests are used with no multiple comparison correction</a:t>
            </a:r>
          </a:p>
          <a:p>
            <a:r>
              <a:rPr lang="en-US" sz="2400" dirty="0" smtClean="0"/>
              <a:t>Stopping rules and selection criteria are generally “rules of thumb” – no theoretical basis</a:t>
            </a:r>
          </a:p>
          <a:p>
            <a:r>
              <a:rPr lang="en-US" sz="2400" dirty="0" smtClean="0"/>
              <a:t>Collinearity among the predictors is not used in variable selection</a:t>
            </a:r>
          </a:p>
          <a:p>
            <a:r>
              <a:rPr lang="en-US" sz="2400" dirty="0" smtClean="0"/>
              <a:t>Diagnostics are not performed at each step to examine leverage points and need for transformations</a:t>
            </a:r>
          </a:p>
          <a:p>
            <a:r>
              <a:rPr lang="en-US" sz="2400" dirty="0" smtClean="0"/>
              <a:t>The models are often unstable (high variability)</a:t>
            </a:r>
          </a:p>
          <a:p>
            <a:r>
              <a:rPr lang="en-US" sz="2400" dirty="0" smtClean="0"/>
              <a:t>Models do not perform well on other data sets</a:t>
            </a:r>
          </a:p>
          <a:p>
            <a:r>
              <a:rPr lang="en-US" sz="2400" dirty="0" smtClean="0">
                <a:solidFill>
                  <a:schemeClr val="accent2"/>
                </a:solidFill>
              </a:rPr>
              <a:t>So, the answer to the quiz question is really “all of the above, and then some”</a:t>
            </a:r>
            <a:endParaRPr lang="en-US" sz="2400" dirty="0">
              <a:solidFill>
                <a:schemeClr val="accent2"/>
              </a:solidFill>
            </a:endParaRPr>
          </a:p>
        </p:txBody>
      </p:sp>
    </p:spTree>
    <p:extLst>
      <p:ext uri="{BB962C8B-B14F-4D97-AF65-F5344CB8AC3E}">
        <p14:creationId xmlns:p14="http://schemas.microsoft.com/office/powerpoint/2010/main" val="33519071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Explanations</a:t>
            </a:r>
            <a:endParaRPr lang="en-US" sz="3600" dirty="0"/>
          </a:p>
        </p:txBody>
      </p:sp>
      <p:sp>
        <p:nvSpPr>
          <p:cNvPr id="3" name="Content Placeholder 2"/>
          <p:cNvSpPr>
            <a:spLocks noGrp="1"/>
          </p:cNvSpPr>
          <p:nvPr>
            <p:ph sz="quarter" idx="1"/>
          </p:nvPr>
        </p:nvSpPr>
        <p:spPr/>
        <p:txBody>
          <a:bodyPr/>
          <a:lstStyle/>
          <a:p>
            <a:r>
              <a:rPr lang="en-US" sz="2400" dirty="0"/>
              <a:t>I am choosing D because all of the answers are things that the computer and software do not control for and these are the reasons we have humans, to help control for and take into consideration the Type 1 error adjustments, the collinearity and using residual plots to perform checks on our data throughout the process</a:t>
            </a:r>
            <a:r>
              <a:rPr lang="en-US" sz="2400" dirty="0" smtClean="0"/>
              <a:t>.</a:t>
            </a:r>
          </a:p>
          <a:p>
            <a:endParaRPr lang="en-US" sz="2400" dirty="0"/>
          </a:p>
        </p:txBody>
      </p:sp>
    </p:spTree>
    <p:extLst>
      <p:ext uri="{BB962C8B-B14F-4D97-AF65-F5344CB8AC3E}">
        <p14:creationId xmlns:p14="http://schemas.microsoft.com/office/powerpoint/2010/main" val="30228775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Penalty Terms</a:t>
            </a:r>
            <a:endParaRPr lang="en-US" sz="4000" dirty="0"/>
          </a:p>
        </p:txBody>
      </p:sp>
      <p:sp>
        <p:nvSpPr>
          <p:cNvPr id="3" name="Content Placeholder 2"/>
          <p:cNvSpPr>
            <a:spLocks noGrp="1"/>
          </p:cNvSpPr>
          <p:nvPr>
            <p:ph sz="quarter" idx="1"/>
          </p:nvPr>
        </p:nvSpPr>
        <p:spPr/>
        <p:txBody>
          <a:bodyPr/>
          <a:lstStyle/>
          <a:p>
            <a:r>
              <a:rPr lang="en-US" sz="2400" dirty="0"/>
              <a:t>In this unit, we discussed several criteria for variable selection, such as the </a:t>
            </a:r>
            <a:r>
              <a:rPr lang="en-US" sz="2400" dirty="0" err="1"/>
              <a:t>Cp</a:t>
            </a:r>
            <a:r>
              <a:rPr lang="en-US" sz="2400" dirty="0"/>
              <a:t> statistic, AIC, BIC, etc. All of these criteria consist of some measure of error and some sort of penalty term. What is the purpose of the penalty term?</a:t>
            </a:r>
          </a:p>
          <a:p>
            <a:pPr marL="457200" indent="-457200">
              <a:buFont typeface="+mj-lt"/>
              <a:buAutoNum type="alphaLcPeriod"/>
            </a:pPr>
            <a:r>
              <a:rPr lang="en-US" sz="2400" dirty="0" smtClean="0">
                <a:solidFill>
                  <a:srgbClr val="DD8047"/>
                </a:solidFill>
              </a:rPr>
              <a:t>To </a:t>
            </a:r>
            <a:r>
              <a:rPr lang="en-US" sz="2400" dirty="0">
                <a:solidFill>
                  <a:srgbClr val="DD8047"/>
                </a:solidFill>
              </a:rPr>
              <a:t>prevent </a:t>
            </a:r>
            <a:r>
              <a:rPr lang="en-US" sz="2400" dirty="0" err="1">
                <a:solidFill>
                  <a:srgbClr val="DD8047"/>
                </a:solidFill>
              </a:rPr>
              <a:t>overfitting</a:t>
            </a:r>
            <a:r>
              <a:rPr lang="en-US" sz="2400" dirty="0">
                <a:solidFill>
                  <a:srgbClr val="DD8047"/>
                </a:solidFill>
              </a:rPr>
              <a:t> of the model </a:t>
            </a:r>
          </a:p>
          <a:p>
            <a:pPr marL="457200" indent="-457200">
              <a:buFont typeface="+mj-lt"/>
              <a:buAutoNum type="alphaLcPeriod"/>
            </a:pPr>
            <a:r>
              <a:rPr lang="en-US" sz="2400" dirty="0" smtClean="0"/>
              <a:t>To </a:t>
            </a:r>
            <a:r>
              <a:rPr lang="en-US" sz="2400" dirty="0"/>
              <a:t>exclude explanatory variables with large variability </a:t>
            </a:r>
          </a:p>
          <a:p>
            <a:pPr marL="457200" indent="-457200">
              <a:buFont typeface="+mj-lt"/>
              <a:buAutoNum type="alphaLcPeriod"/>
            </a:pPr>
            <a:r>
              <a:rPr lang="en-US" sz="2400" dirty="0" smtClean="0"/>
              <a:t>To </a:t>
            </a:r>
            <a:r>
              <a:rPr lang="en-US" sz="2400" dirty="0"/>
              <a:t>prevent too much trust in models based on small sample sizes </a:t>
            </a:r>
          </a:p>
          <a:p>
            <a:pPr marL="457200" indent="-457200">
              <a:buFont typeface="+mj-lt"/>
              <a:buAutoNum type="alphaLcPeriod"/>
            </a:pPr>
            <a:r>
              <a:rPr lang="en-US" sz="2400" dirty="0" smtClean="0"/>
              <a:t>To </a:t>
            </a:r>
            <a:r>
              <a:rPr lang="en-US" sz="2400" dirty="0"/>
              <a:t>make sure that the explanatory variables included in the model make sense in context </a:t>
            </a:r>
          </a:p>
        </p:txBody>
      </p:sp>
    </p:spTree>
    <p:extLst>
      <p:ext uri="{BB962C8B-B14F-4D97-AF65-F5344CB8AC3E}">
        <p14:creationId xmlns:p14="http://schemas.microsoft.com/office/powerpoint/2010/main" val="194144310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1251</TotalTime>
  <Words>1700</Words>
  <Application>Microsoft Macintosh PowerPoint</Application>
  <PresentationFormat>On-screen Show (4:3)</PresentationFormat>
  <Paragraphs>169</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Median</vt:lpstr>
      <vt:lpstr>Microsoft Equation</vt:lpstr>
      <vt:lpstr>Details on Automatic Variable Selection in SAS </vt:lpstr>
      <vt:lpstr>Entering SAT Variables</vt:lpstr>
      <vt:lpstr>Explanation</vt:lpstr>
      <vt:lpstr>Discussion</vt:lpstr>
      <vt:lpstr>Question 2</vt:lpstr>
      <vt:lpstr>Remember the CLT …</vt:lpstr>
      <vt:lpstr>Issues with Model Selection Methods</vt:lpstr>
      <vt:lpstr>Explanations</vt:lpstr>
      <vt:lpstr>Penalty Terms</vt:lpstr>
      <vt:lpstr>Penalty Terms guard against overfitting</vt:lpstr>
      <vt:lpstr>Questions?</vt:lpstr>
      <vt:lpstr>Live Sessions and Associated Topics</vt:lpstr>
      <vt:lpstr>Regression Project</vt:lpstr>
      <vt:lpstr>Places to Start</vt:lpstr>
      <vt:lpstr>Questions?</vt:lpstr>
      <vt:lpstr>CLASS Statement</vt:lpstr>
      <vt:lpstr>PROC GLMSELECT</vt:lpstr>
      <vt:lpstr>Model Selection Methods</vt:lpstr>
      <vt:lpstr>LASSO &amp; LAR</vt:lpstr>
      <vt:lpstr>Limitations of the LASSO</vt:lpstr>
      <vt:lpstr>GLMSELECT Procedure Syntax</vt:lpstr>
      <vt:lpstr>Cross-Validation</vt:lpstr>
      <vt:lpstr>Selecting the CV Sample</vt:lpstr>
      <vt:lpstr>Cross Validation Code</vt:lpstr>
      <vt:lpstr>Data Analysis Breakout</vt:lpstr>
      <vt:lpstr>Tasks Choose a scribe and spokesperson</vt:lpstr>
    </vt:vector>
  </TitlesOfParts>
  <Company>Southern Methodist University test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Cross-Validation for MLR</dc:title>
  <dc:creator>setup</dc:creator>
  <cp:lastModifiedBy>Monnie McGee</cp:lastModifiedBy>
  <cp:revision>43</cp:revision>
  <dcterms:created xsi:type="dcterms:W3CDTF">2011-03-07T20:58:02Z</dcterms:created>
  <dcterms:modified xsi:type="dcterms:W3CDTF">2015-09-05T19:36:11Z</dcterms:modified>
</cp:coreProperties>
</file>