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78" r:id="rId4"/>
    <p:sldId id="279" r:id="rId5"/>
    <p:sldId id="280" r:id="rId6"/>
    <p:sldId id="282" r:id="rId7"/>
    <p:sldId id="274" r:id="rId8"/>
    <p:sldId id="281"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w Cen MT"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Tw Cen MT"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Tw Cen MT"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Tw Cen MT"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Tw Cen MT" charset="0"/>
        <a:ea typeface="ＭＳ Ｐゴシック" charset="0"/>
        <a:cs typeface="ＭＳ Ｐゴシック" charset="0"/>
      </a:defRPr>
    </a:lvl5pPr>
    <a:lvl6pPr marL="2286000" algn="l" defTabSz="457200" rtl="0" eaLnBrk="1" latinLnBrk="0" hangingPunct="1">
      <a:defRPr kern="1200">
        <a:solidFill>
          <a:schemeClr val="tx1"/>
        </a:solidFill>
        <a:latin typeface="Tw Cen MT" charset="0"/>
        <a:ea typeface="ＭＳ Ｐゴシック" charset="0"/>
        <a:cs typeface="ＭＳ Ｐゴシック" charset="0"/>
      </a:defRPr>
    </a:lvl6pPr>
    <a:lvl7pPr marL="2743200" algn="l" defTabSz="457200" rtl="0" eaLnBrk="1" latinLnBrk="0" hangingPunct="1">
      <a:defRPr kern="1200">
        <a:solidFill>
          <a:schemeClr val="tx1"/>
        </a:solidFill>
        <a:latin typeface="Tw Cen MT" charset="0"/>
        <a:ea typeface="ＭＳ Ｐゴシック" charset="0"/>
        <a:cs typeface="ＭＳ Ｐゴシック" charset="0"/>
      </a:defRPr>
    </a:lvl7pPr>
    <a:lvl8pPr marL="3200400" algn="l" defTabSz="457200" rtl="0" eaLnBrk="1" latinLnBrk="0" hangingPunct="1">
      <a:defRPr kern="1200">
        <a:solidFill>
          <a:schemeClr val="tx1"/>
        </a:solidFill>
        <a:latin typeface="Tw Cen MT" charset="0"/>
        <a:ea typeface="ＭＳ Ｐゴシック" charset="0"/>
        <a:cs typeface="ＭＳ Ｐゴシック" charset="0"/>
      </a:defRPr>
    </a:lvl8pPr>
    <a:lvl9pPr marL="3657600" algn="l" defTabSz="457200" rtl="0" eaLnBrk="1" latinLnBrk="0" hangingPunct="1">
      <a:defRPr kern="1200">
        <a:solidFill>
          <a:schemeClr val="tx1"/>
        </a:solidFill>
        <a:latin typeface="Tw Cen MT"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2" autoAdjust="0"/>
    <p:restoredTop sz="90929"/>
  </p:normalViewPr>
  <p:slideViewPr>
    <p:cSldViewPr>
      <p:cViewPr varScale="1">
        <p:scale>
          <a:sx n="101" d="100"/>
          <a:sy n="101" d="100"/>
        </p:scale>
        <p:origin x="-112" y="-3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3BE94342-5E2D-9C40-A210-63CEB88E4E16}" type="datetime1">
              <a:rPr lang="en-US"/>
              <a:pPr/>
              <a:t>9/13/15</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F4CC5CC-4F02-BB42-AB75-881F0F6E9768}" type="slidenum">
              <a:rPr lang="en-US"/>
              <a:pPr/>
              <a:t>‹#›</a:t>
            </a:fld>
            <a:endParaRPr lang="en-US"/>
          </a:p>
        </p:txBody>
      </p:sp>
    </p:spTree>
    <p:extLst>
      <p:ext uri="{BB962C8B-B14F-4D97-AF65-F5344CB8AC3E}">
        <p14:creationId xmlns:p14="http://schemas.microsoft.com/office/powerpoint/2010/main" val="3682368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DAB4F3C3-98BF-0448-A624-F4994CF4367C}" type="datetime1">
              <a:rPr lang="en-US"/>
              <a:pPr/>
              <a:t>9/13/15</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D19D9BAA-7A11-2D49-BA42-8275DB72E4AB}" type="slidenum">
              <a:rPr lang="en-US"/>
              <a:pPr/>
              <a:t>‹#›</a:t>
            </a:fld>
            <a:endParaRPr lang="en-US"/>
          </a:p>
        </p:txBody>
      </p:sp>
    </p:spTree>
    <p:extLst>
      <p:ext uri="{BB962C8B-B14F-4D97-AF65-F5344CB8AC3E}">
        <p14:creationId xmlns:p14="http://schemas.microsoft.com/office/powerpoint/2010/main" val="17581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7CEE7DD-BAD9-A843-A332-270723BDA032}" type="datetime1">
              <a:rPr lang="en-US"/>
              <a:pPr/>
              <a:t>9/13/15</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39B89D7B-E207-7542-84AA-0A7452E0A05E}" type="slidenum">
              <a:rPr lang="en-US"/>
              <a:pPr/>
              <a:t>‹#›</a:t>
            </a:fld>
            <a:endParaRPr lang="en-US"/>
          </a:p>
        </p:txBody>
      </p:sp>
    </p:spTree>
    <p:extLst>
      <p:ext uri="{BB962C8B-B14F-4D97-AF65-F5344CB8AC3E}">
        <p14:creationId xmlns:p14="http://schemas.microsoft.com/office/powerpoint/2010/main" val="28235458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B033B524-4B1D-FF4B-8916-E5BFBD17B13A}" type="datetime1">
              <a:rPr lang="en-US"/>
              <a:pPr/>
              <a:t>9/13/15</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B481EEC8-3E61-AA4E-8723-4E2D5C169E59}" type="slidenum">
              <a:rPr lang="en-US"/>
              <a:pPr/>
              <a:t>‹#›</a:t>
            </a:fld>
            <a:endParaRPr lang="en-US"/>
          </a:p>
        </p:txBody>
      </p:sp>
    </p:spTree>
    <p:extLst>
      <p:ext uri="{BB962C8B-B14F-4D97-AF65-F5344CB8AC3E}">
        <p14:creationId xmlns:p14="http://schemas.microsoft.com/office/powerpoint/2010/main" val="78807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ACAD5D8B-5F69-934A-B1C5-0E7EF2980D4E}" type="datetime1">
              <a:rPr lang="en-US"/>
              <a:pPr/>
              <a:t>9/13/15</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B69872D0-DE0D-424D-B98D-0E6E02938754}" type="slidenum">
              <a:rPr lang="en-US"/>
              <a:pPr/>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1254471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70DEF1FF-EC7B-0144-8E2A-5C06CAB97C17}" type="datetime1">
              <a:rPr lang="en-US"/>
              <a:pPr/>
              <a:t>9/13/15</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3C241719-A9D6-CD40-A9EA-3C7807B004B6}" type="slidenum">
              <a:rPr lang="en-US"/>
              <a:pPr/>
              <a:t>‹#›</a:t>
            </a:fld>
            <a:endParaRPr lang="en-US"/>
          </a:p>
        </p:txBody>
      </p:sp>
    </p:spTree>
    <p:extLst>
      <p:ext uri="{BB962C8B-B14F-4D97-AF65-F5344CB8AC3E}">
        <p14:creationId xmlns:p14="http://schemas.microsoft.com/office/powerpoint/2010/main" val="82181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fld id="{4B05A471-2346-BD4F-AF0F-B47BEA1F60A8}" type="datetime1">
              <a:rPr lang="en-US"/>
              <a:pPr/>
              <a:t>9/13/15</a:t>
            </a:fld>
            <a:endParaRPr lang="en-US"/>
          </a:p>
        </p:txBody>
      </p:sp>
      <p:sp>
        <p:nvSpPr>
          <p:cNvPr id="8" name="Footer Placeholder 2"/>
          <p:cNvSpPr>
            <a:spLocks noGrp="1"/>
          </p:cNvSpPr>
          <p:nvPr>
            <p:ph type="ftr" sz="quarter" idx="11"/>
          </p:nvPr>
        </p:nvSpPr>
        <p:spPr/>
        <p:txBody>
          <a:bodyPr/>
          <a:lstStyle>
            <a:lvl1pPr>
              <a:defRPr/>
            </a:lvl1pPr>
          </a:lstStyle>
          <a:p>
            <a:endParaRPr lang="en-US"/>
          </a:p>
        </p:txBody>
      </p:sp>
      <p:sp>
        <p:nvSpPr>
          <p:cNvPr id="9" name="Slide Number Placeholder 22"/>
          <p:cNvSpPr>
            <a:spLocks noGrp="1"/>
          </p:cNvSpPr>
          <p:nvPr>
            <p:ph type="sldNum" sz="quarter" idx="12"/>
          </p:nvPr>
        </p:nvSpPr>
        <p:spPr/>
        <p:txBody>
          <a:bodyPr/>
          <a:lstStyle>
            <a:lvl1pPr>
              <a:defRPr/>
            </a:lvl1pPr>
          </a:lstStyle>
          <a:p>
            <a:fld id="{EB0186FA-E8AD-794E-82EE-8AC34C81B858}" type="slidenum">
              <a:rPr lang="en-US"/>
              <a:pPr/>
              <a:t>‹#›</a:t>
            </a:fld>
            <a:endParaRPr lang="en-US"/>
          </a:p>
        </p:txBody>
      </p:sp>
    </p:spTree>
    <p:extLst>
      <p:ext uri="{BB962C8B-B14F-4D97-AF65-F5344CB8AC3E}">
        <p14:creationId xmlns:p14="http://schemas.microsoft.com/office/powerpoint/2010/main" val="263795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7C7DA7C3-8D82-D943-AFCD-4923B52FE502}" type="datetime1">
              <a:rPr lang="en-US"/>
              <a:pPr/>
              <a:t>9/13/15</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234970FF-EFC7-0E4A-B695-BB8B2B5918B3}" type="slidenum">
              <a:rPr lang="en-US"/>
              <a:pPr/>
              <a:t>‹#›</a:t>
            </a:fld>
            <a:endParaRPr lang="en-US"/>
          </a:p>
        </p:txBody>
      </p:sp>
    </p:spTree>
    <p:extLst>
      <p:ext uri="{BB962C8B-B14F-4D97-AF65-F5344CB8AC3E}">
        <p14:creationId xmlns:p14="http://schemas.microsoft.com/office/powerpoint/2010/main" val="230833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3319759-FCF7-CB4F-848D-C5F819227E8B}" type="datetime1">
              <a:rPr lang="en-US"/>
              <a:pPr/>
              <a:t>9/13/15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019DE90-DA92-004D-AC0A-6C2E5BAFB5A2}" type="slidenum">
              <a:rPr lang="en-US"/>
              <a:pPr/>
              <a:t>‹#›</a:t>
            </a:fld>
            <a:endParaRPr lang="en-US"/>
          </a:p>
        </p:txBody>
      </p:sp>
    </p:spTree>
    <p:extLst>
      <p:ext uri="{BB962C8B-B14F-4D97-AF65-F5344CB8AC3E}">
        <p14:creationId xmlns:p14="http://schemas.microsoft.com/office/powerpoint/2010/main" val="138536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1FA7D2B2-EE32-D54B-B4D5-FB74B8073EC1}" type="datetime1">
              <a:rPr lang="en-US"/>
              <a:pPr/>
              <a:t>9/13/15</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C1C09D0E-45BF-074A-9DC7-A163136DB26E}" type="slidenum">
              <a:rPr lang="en-US"/>
              <a:pPr/>
              <a:t>‹#›</a:t>
            </a:fld>
            <a:endParaRPr lang="en-US"/>
          </a:p>
        </p:txBody>
      </p:sp>
    </p:spTree>
    <p:extLst>
      <p:ext uri="{BB962C8B-B14F-4D97-AF65-F5344CB8AC3E}">
        <p14:creationId xmlns:p14="http://schemas.microsoft.com/office/powerpoint/2010/main" val="44618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fld id="{C905142F-7380-B04D-90B9-9684A413F6B0}" type="datetime1">
              <a:rPr lang="en-US"/>
              <a:pPr/>
              <a:t>9/13/15</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CD0217A2-3B1D-3947-8EED-7F56D0A0CCDD}" type="slidenum">
              <a:rPr lang="en-US"/>
              <a:pPr/>
              <a:t>‹#›</a:t>
            </a:fld>
            <a:endParaRPr lang="en-US"/>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endParaRPr lang="en-US"/>
          </a:p>
        </p:txBody>
      </p:sp>
    </p:spTree>
    <p:extLst>
      <p:ext uri="{BB962C8B-B14F-4D97-AF65-F5344CB8AC3E}">
        <p14:creationId xmlns:p14="http://schemas.microsoft.com/office/powerpoint/2010/main" val="626863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defRPr>
            </a:lvl1pPr>
          </a:lstStyle>
          <a:p>
            <a:fld id="{C123D507-899B-F04C-87A3-89C998913AD9}" type="datetime1">
              <a:rPr lang="en-US"/>
              <a:pPr/>
              <a:t>9/13/15</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Tw Cen MT" charset="0"/>
              <a:ea typeface="ＭＳ Ｐゴシック" charset="0"/>
              <a:cs typeface="ＭＳ Ｐゴシック" charset="0"/>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fld id="{504FB108-5BDC-DE42-BF9A-BD95DD30448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5" r:id="rId1"/>
    <p:sldLayoutId id="2147483749" r:id="rId2"/>
    <p:sldLayoutId id="2147483756" r:id="rId3"/>
    <p:sldLayoutId id="2147483750" r:id="rId4"/>
    <p:sldLayoutId id="2147483751" r:id="rId5"/>
    <p:sldLayoutId id="2147483752" r:id="rId6"/>
    <p:sldLayoutId id="2147483757" r:id="rId7"/>
    <p:sldLayoutId id="2147483753" r:id="rId8"/>
    <p:sldLayoutId id="2147483758" r:id="rId9"/>
    <p:sldLayoutId id="2147483754" r:id="rId10"/>
    <p:sldLayoutId id="2147483759" r:id="rId11"/>
  </p:sldLayoutIdLst>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charset="0"/>
        <a:buChar char=""/>
        <a:defRPr sz="2900" kern="1200">
          <a:solidFill>
            <a:schemeClr val="tx1"/>
          </a:solidFill>
          <a:latin typeface="+mn-lt"/>
          <a:ea typeface="ＭＳ Ｐゴシック" charset="0"/>
          <a:cs typeface="ＭＳ Ｐゴシック" charset="0"/>
        </a:defRPr>
      </a:lvl1pPr>
      <a:lvl2pPr marL="639763" indent="-273050" algn="l" rtl="0" eaLnBrk="0" fontAlgn="base" hangingPunct="0">
        <a:spcBef>
          <a:spcPts val="550"/>
        </a:spcBef>
        <a:spcAft>
          <a:spcPct val="0"/>
        </a:spcAft>
        <a:buClr>
          <a:schemeClr val="accent1"/>
        </a:buClr>
        <a:buSzPct val="70000"/>
        <a:buFont typeface="Wingdings 2" charset="0"/>
        <a:buChar char=""/>
        <a:defRPr sz="26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charset="0"/>
        <a:buChar char=""/>
        <a:defRPr sz="23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A5AB81"/>
        </a:buClr>
        <a:buSzPct val="75000"/>
        <a:buFont typeface="Wingdings" charset="0"/>
        <a:buChar char=""/>
        <a:defRPr sz="20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8B25C"/>
        </a:buClr>
        <a:buSzPct val="65000"/>
        <a:buFont typeface="Wingdings" charset="0"/>
        <a:buChar char=""/>
        <a:defRPr sz="20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tegrativestatistics.com/partial.htm" TargetMode="External"/><Relationship Id="rId3" Type="http://schemas.openxmlformats.org/officeDocument/2006/relationships/hyperlink" Target="http://stats.stackexchange.com/questions/113733/what-is-the-difference-between-collinearity-and-intera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2057400" y="4343400"/>
            <a:ext cx="6934200" cy="1524000"/>
          </a:xfrm>
        </p:spPr>
        <p:txBody>
          <a:bodyPr/>
          <a:lstStyle/>
          <a:p>
            <a:pPr eaLnBrk="1" hangingPunct="1"/>
            <a:r>
              <a:rPr lang="en-US" cap="none" dirty="0" smtClean="0">
                <a:latin typeface="Tw Cen MT" charset="0"/>
              </a:rPr>
              <a:t>Factorial ANOVA and Randomized Block Designs</a:t>
            </a:r>
            <a:endParaRPr lang="en-US" cap="none" dirty="0">
              <a:latin typeface="Tw Cen MT" charset="0"/>
            </a:endParaRPr>
          </a:p>
        </p:txBody>
      </p:sp>
      <p:sp>
        <p:nvSpPr>
          <p:cNvPr id="13315" name="Subtitle 2"/>
          <p:cNvSpPr>
            <a:spLocks noGrp="1"/>
          </p:cNvSpPr>
          <p:nvPr>
            <p:ph type="subTitle" idx="1"/>
          </p:nvPr>
        </p:nvSpPr>
        <p:spPr>
          <a:xfrm>
            <a:off x="2362200" y="6049963"/>
            <a:ext cx="6705600" cy="685800"/>
          </a:xfrm>
        </p:spPr>
        <p:txBody>
          <a:bodyPr/>
          <a:lstStyle/>
          <a:p>
            <a:pPr eaLnBrk="1" hangingPunct="1">
              <a:lnSpc>
                <a:spcPct val="80000"/>
              </a:lnSpc>
            </a:pPr>
            <a:r>
              <a:rPr lang="en-US" sz="2000" dirty="0" smtClean="0">
                <a:latin typeface="Tw Cen MT" charset="0"/>
              </a:rPr>
              <a:t>MSDS 6372</a:t>
            </a:r>
            <a:endParaRPr lang="en-US" sz="2000" dirty="0">
              <a:latin typeface="Tw Cen MT" charset="0"/>
            </a:endParaRPr>
          </a:p>
          <a:p>
            <a:pPr eaLnBrk="1" hangingPunct="1">
              <a:lnSpc>
                <a:spcPct val="80000"/>
              </a:lnSpc>
            </a:pPr>
            <a:r>
              <a:rPr lang="en-US" sz="2000" dirty="0" smtClean="0">
                <a:latin typeface="Tw Cen MT" charset="0"/>
              </a:rPr>
              <a:t>September 13, 2015</a:t>
            </a:r>
            <a:endParaRPr lang="en-US" sz="2000" dirty="0">
              <a:latin typeface="Tw Cen MT"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baseline="30000" dirty="0" smtClean="0"/>
              <a:t>2</a:t>
            </a:r>
            <a:r>
              <a:rPr lang="en-US" dirty="0" smtClean="0"/>
              <a:t> for Model Selection</a:t>
            </a:r>
            <a:endParaRPr lang="en-US" dirty="0"/>
          </a:p>
        </p:txBody>
      </p:sp>
      <p:sp>
        <p:nvSpPr>
          <p:cNvPr id="3" name="Content Placeholder 2"/>
          <p:cNvSpPr>
            <a:spLocks noGrp="1"/>
          </p:cNvSpPr>
          <p:nvPr>
            <p:ph sz="quarter" idx="1"/>
          </p:nvPr>
        </p:nvSpPr>
        <p:spPr>
          <a:xfrm>
            <a:off x="612648" y="1600200"/>
            <a:ext cx="8302752" cy="5029200"/>
          </a:xfrm>
        </p:spPr>
        <p:txBody>
          <a:bodyPr/>
          <a:lstStyle/>
          <a:p>
            <a:r>
              <a:rPr lang="en-US" sz="2400" dirty="0"/>
              <a:t>For the seaweed data (see display 13.11), the </a:t>
            </a:r>
            <a:r>
              <a:rPr lang="en-US" sz="2400" i="1" dirty="0" smtClean="0"/>
              <a:t>R</a:t>
            </a:r>
            <a:r>
              <a:rPr lang="en-US" sz="2400" i="1" baseline="30000" dirty="0" smtClean="0"/>
              <a:t>2</a:t>
            </a:r>
            <a:r>
              <a:rPr lang="en-US" sz="2400" dirty="0" smtClean="0"/>
              <a:t> </a:t>
            </a:r>
            <a:r>
              <a:rPr lang="en-US" sz="2400" dirty="0"/>
              <a:t>from the fit to the </a:t>
            </a:r>
            <a:r>
              <a:rPr lang="en-US" sz="2400" dirty="0" err="1"/>
              <a:t>nonadditive</a:t>
            </a:r>
            <a:r>
              <a:rPr lang="en-US" sz="2400" dirty="0"/>
              <a:t> model is 92.84%, while the </a:t>
            </a:r>
            <a:r>
              <a:rPr lang="en-US" sz="2400" i="1" dirty="0" smtClean="0"/>
              <a:t>R</a:t>
            </a:r>
            <a:r>
              <a:rPr lang="en-US" sz="2400" i="1" baseline="30000" dirty="0" smtClean="0"/>
              <a:t>2</a:t>
            </a:r>
            <a:r>
              <a:rPr lang="en-US" sz="2400" dirty="0" smtClean="0"/>
              <a:t> </a:t>
            </a:r>
            <a:r>
              <a:rPr lang="en-US" sz="2400" dirty="0"/>
              <a:t>from the additive model is 85.34%. Which of the following statements is true?</a:t>
            </a:r>
          </a:p>
          <a:p>
            <a:pPr marL="514350" indent="-514350">
              <a:buFont typeface="+mj-lt"/>
              <a:buAutoNum type="alphaLcPeriod"/>
            </a:pPr>
            <a:r>
              <a:rPr lang="en-US" sz="2400" dirty="0" smtClean="0"/>
              <a:t>The </a:t>
            </a:r>
            <a:r>
              <a:rPr lang="en-US" sz="2400" dirty="0" err="1"/>
              <a:t>nonadditive</a:t>
            </a:r>
            <a:r>
              <a:rPr lang="en-US" sz="2400" dirty="0"/>
              <a:t> model is the better one because it has the larger </a:t>
            </a:r>
            <a:r>
              <a:rPr lang="en-US" sz="2400" i="1" dirty="0" smtClean="0"/>
              <a:t>R</a:t>
            </a:r>
            <a:r>
              <a:rPr lang="en-US" sz="2400" i="1" baseline="30000" dirty="0" smtClean="0"/>
              <a:t>2</a:t>
            </a:r>
            <a:r>
              <a:rPr lang="en-US" sz="2400" dirty="0"/>
              <a:t>. </a:t>
            </a:r>
          </a:p>
          <a:p>
            <a:pPr marL="514350" indent="-514350">
              <a:buFont typeface="+mj-lt"/>
              <a:buAutoNum type="alphaLcPeriod"/>
            </a:pPr>
            <a:r>
              <a:rPr lang="en-US" sz="2400" dirty="0" smtClean="0"/>
              <a:t>The </a:t>
            </a:r>
            <a:r>
              <a:rPr lang="en-US" sz="2400" dirty="0"/>
              <a:t>additive model is better because it has a smaller </a:t>
            </a:r>
            <a:r>
              <a:rPr lang="en-US" sz="2400" i="1" dirty="0" smtClean="0"/>
              <a:t>R</a:t>
            </a:r>
            <a:r>
              <a:rPr lang="en-US" sz="2400" i="1" baseline="30000" dirty="0" smtClean="0"/>
              <a:t>2</a:t>
            </a:r>
            <a:r>
              <a:rPr lang="en-US" sz="2400" dirty="0"/>
              <a:t>. </a:t>
            </a:r>
          </a:p>
          <a:p>
            <a:pPr marL="514350" indent="-514350">
              <a:buFont typeface="+mj-lt"/>
              <a:buAutoNum type="alphaLcPeriod"/>
            </a:pPr>
            <a:r>
              <a:rPr lang="en-US" sz="2400" dirty="0" smtClean="0"/>
              <a:t>The </a:t>
            </a:r>
            <a:r>
              <a:rPr lang="en-US" sz="2400" i="1" dirty="0" smtClean="0"/>
              <a:t>R</a:t>
            </a:r>
            <a:r>
              <a:rPr lang="en-US" sz="2400" i="1" baseline="30000" dirty="0" smtClean="0"/>
              <a:t>2</a:t>
            </a:r>
            <a:r>
              <a:rPr lang="en-US" sz="2400" dirty="0" smtClean="0"/>
              <a:t> </a:t>
            </a:r>
            <a:r>
              <a:rPr lang="en-US" sz="2400" dirty="0"/>
              <a:t>is not a good statistic for choosing the model. We should use BIC or AIC instead. </a:t>
            </a:r>
          </a:p>
          <a:p>
            <a:pPr marL="514350" indent="-514350">
              <a:buFont typeface="+mj-lt"/>
              <a:buAutoNum type="alphaLcPeriod"/>
            </a:pPr>
            <a:r>
              <a:rPr lang="en-US" sz="2400" dirty="0" smtClean="0">
                <a:solidFill>
                  <a:schemeClr val="accent2"/>
                </a:solidFill>
              </a:rPr>
              <a:t>Models </a:t>
            </a:r>
            <a:r>
              <a:rPr lang="en-US" sz="2400" dirty="0">
                <a:solidFill>
                  <a:schemeClr val="accent2"/>
                </a:solidFill>
              </a:rPr>
              <a:t>with more variables will always have larger </a:t>
            </a:r>
            <a:r>
              <a:rPr lang="en-US" sz="2400" i="1" dirty="0" smtClean="0">
                <a:solidFill>
                  <a:schemeClr val="accent2"/>
                </a:solidFill>
              </a:rPr>
              <a:t>R</a:t>
            </a:r>
            <a:r>
              <a:rPr lang="en-US" sz="2400" i="1" baseline="30000" dirty="0" smtClean="0">
                <a:solidFill>
                  <a:schemeClr val="accent2"/>
                </a:solidFill>
              </a:rPr>
              <a:t>2</a:t>
            </a:r>
            <a:r>
              <a:rPr lang="en-US" sz="2400" dirty="0">
                <a:solidFill>
                  <a:schemeClr val="accent2"/>
                </a:solidFill>
              </a:rPr>
              <a:t>. Therefore, the </a:t>
            </a:r>
            <a:r>
              <a:rPr lang="en-US" sz="2400" dirty="0" err="1">
                <a:solidFill>
                  <a:schemeClr val="accent2"/>
                </a:solidFill>
              </a:rPr>
              <a:t>nonadditive</a:t>
            </a:r>
            <a:r>
              <a:rPr lang="en-US" sz="2400" dirty="0">
                <a:solidFill>
                  <a:schemeClr val="accent2"/>
                </a:solidFill>
              </a:rPr>
              <a:t> model isn’t necessarily the better one. </a:t>
            </a:r>
          </a:p>
          <a:p>
            <a:endParaRPr lang="en-US" dirty="0"/>
          </a:p>
        </p:txBody>
      </p:sp>
    </p:spTree>
    <p:extLst>
      <p:ext uri="{BB962C8B-B14F-4D97-AF65-F5344CB8AC3E}">
        <p14:creationId xmlns:p14="http://schemas.microsoft.com/office/powerpoint/2010/main" val="20157365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Explanations</a:t>
            </a:r>
            <a:endParaRPr lang="en-US" dirty="0"/>
          </a:p>
        </p:txBody>
      </p:sp>
      <p:sp>
        <p:nvSpPr>
          <p:cNvPr id="3" name="Content Placeholder 2"/>
          <p:cNvSpPr>
            <a:spLocks noGrp="1"/>
          </p:cNvSpPr>
          <p:nvPr>
            <p:ph sz="quarter" idx="1"/>
          </p:nvPr>
        </p:nvSpPr>
        <p:spPr/>
        <p:txBody>
          <a:bodyPr/>
          <a:lstStyle/>
          <a:p>
            <a:r>
              <a:rPr lang="en-US" sz="2000" dirty="0"/>
              <a:t>The more the parameter we use in a model, the larger the R-square </a:t>
            </a:r>
            <a:r>
              <a:rPr lang="en-US" sz="2000" dirty="0" smtClean="0"/>
              <a:t>becomes. Which </a:t>
            </a:r>
            <a:r>
              <a:rPr lang="en-US" sz="2000" dirty="0"/>
              <a:t>model is better depends on the objectives of the study and whether the model makes sense. R-square is incapable to distinguish which model is better.</a:t>
            </a:r>
          </a:p>
          <a:p>
            <a:r>
              <a:rPr lang="en-US" sz="2000" dirty="0"/>
              <a:t>Additive models DO NOT include interaction terms and thus there are fewer of them. Non-additive models have more parameters in order to create the saturated model and we learned before that any R^2 result can be increased when more variables are added to the model. The question is "does the presence of additional variables enhance the situation and improve the model's ability to answer questions of interest or do they simply complicate the view and add clutter?" This where researcher common sense comes into play. Keep things simple wherever possible. </a:t>
            </a:r>
            <a:endParaRPr lang="en-US" sz="2000" dirty="0"/>
          </a:p>
        </p:txBody>
      </p:sp>
    </p:spTree>
    <p:extLst>
      <p:ext uri="{BB962C8B-B14F-4D97-AF65-F5344CB8AC3E}">
        <p14:creationId xmlns:p14="http://schemas.microsoft.com/office/powerpoint/2010/main" val="34773199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does it mean when there are significant interactions but no significant main effects</a:t>
            </a:r>
            <a:r>
              <a:rPr lang="en-US" sz="3200" dirty="0" smtClean="0"/>
              <a:t>?</a:t>
            </a:r>
            <a:endParaRPr lang="en-US" sz="3200" dirty="0"/>
          </a:p>
        </p:txBody>
      </p:sp>
      <p:sp>
        <p:nvSpPr>
          <p:cNvPr id="3" name="Content Placeholder 2"/>
          <p:cNvSpPr>
            <a:spLocks noGrp="1"/>
          </p:cNvSpPr>
          <p:nvPr>
            <p:ph sz="quarter" idx="1"/>
          </p:nvPr>
        </p:nvSpPr>
        <p:spPr/>
        <p:txBody>
          <a:bodyPr/>
          <a:lstStyle/>
          <a:p>
            <a:r>
              <a:rPr lang="en-US" dirty="0" smtClean="0">
                <a:solidFill>
                  <a:srgbClr val="DD8047"/>
                </a:solidFill>
              </a:rPr>
              <a:t>It </a:t>
            </a:r>
            <a:r>
              <a:rPr lang="en-US" dirty="0">
                <a:solidFill>
                  <a:srgbClr val="DD8047"/>
                </a:solidFill>
              </a:rPr>
              <a:t>simply means that there are significant interactions and the main effects can be ignored. </a:t>
            </a:r>
          </a:p>
          <a:p>
            <a:r>
              <a:rPr lang="en-US" dirty="0" smtClean="0"/>
              <a:t>There </a:t>
            </a:r>
            <a:r>
              <a:rPr lang="en-US" dirty="0"/>
              <a:t>must be collinearity among the variables in the model. </a:t>
            </a:r>
          </a:p>
          <a:p>
            <a:r>
              <a:rPr lang="en-US" dirty="0" smtClean="0"/>
              <a:t>There </a:t>
            </a:r>
            <a:r>
              <a:rPr lang="en-US" dirty="0"/>
              <a:t>are not enough observations for the main effects to be statistically significant (i.e., the study is underpowered). </a:t>
            </a:r>
          </a:p>
          <a:p>
            <a:r>
              <a:rPr lang="en-US" dirty="0" smtClean="0"/>
              <a:t>The </a:t>
            </a:r>
            <a:r>
              <a:rPr lang="en-US" dirty="0"/>
              <a:t>data probably need to be examined to make sure there are no leverage points. </a:t>
            </a:r>
          </a:p>
          <a:p>
            <a:endParaRPr lang="en-US" dirty="0"/>
          </a:p>
        </p:txBody>
      </p:sp>
    </p:spTree>
    <p:extLst>
      <p:ext uri="{BB962C8B-B14F-4D97-AF65-F5344CB8AC3E}">
        <p14:creationId xmlns:p14="http://schemas.microsoft.com/office/powerpoint/2010/main" val="38036648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Explanations</a:t>
            </a:r>
            <a:endParaRPr lang="en-US" dirty="0"/>
          </a:p>
        </p:txBody>
      </p:sp>
      <p:sp>
        <p:nvSpPr>
          <p:cNvPr id="3" name="Content Placeholder 2"/>
          <p:cNvSpPr>
            <a:spLocks noGrp="1"/>
          </p:cNvSpPr>
          <p:nvPr>
            <p:ph sz="quarter" idx="1"/>
          </p:nvPr>
        </p:nvSpPr>
        <p:spPr/>
        <p:txBody>
          <a:bodyPr/>
          <a:lstStyle/>
          <a:p>
            <a:pPr>
              <a:lnSpc>
                <a:spcPct val="110000"/>
              </a:lnSpc>
            </a:pPr>
            <a:r>
              <a:rPr lang="en-US" sz="2400" dirty="0"/>
              <a:t>From the video lecture and the book reading, I understand that when the interactions are significant, you can focus testing on the interactions.  If not, you use the main </a:t>
            </a:r>
            <a:r>
              <a:rPr lang="en-US" sz="2400" dirty="0" smtClean="0"/>
              <a:t>effects.</a:t>
            </a:r>
          </a:p>
          <a:p>
            <a:r>
              <a:rPr lang="en-US" sz="2400" dirty="0"/>
              <a:t>Because the model is non-additive, it will be more difficult to explain the coefficients of the model. Coefficient interpretation should be avoided for the main effects. Instead, means plots and block by treatment effect explanations should be used. There is no real underlying reason as to why this happens outside of there being significant interaction terms. </a:t>
            </a:r>
          </a:p>
          <a:p>
            <a:pPr marL="0" indent="0">
              <a:buNone/>
            </a:pPr>
            <a:endParaRPr lang="en-US" sz="2400" dirty="0" smtClean="0"/>
          </a:p>
          <a:p>
            <a:pPr>
              <a:lnSpc>
                <a:spcPct val="110000"/>
              </a:lnSpc>
            </a:pPr>
            <a:endParaRPr lang="en-US" sz="2400" dirty="0"/>
          </a:p>
        </p:txBody>
      </p:sp>
    </p:spTree>
    <p:extLst>
      <p:ext uri="{BB962C8B-B14F-4D97-AF65-F5344CB8AC3E}">
        <p14:creationId xmlns:p14="http://schemas.microsoft.com/office/powerpoint/2010/main" val="34996518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Collinearity vs. </a:t>
            </a:r>
            <a:r>
              <a:rPr lang="en-US" dirty="0"/>
              <a:t>Interaction</a:t>
            </a:r>
            <a:br>
              <a:rPr lang="en-US" dirty="0"/>
            </a:br>
            <a:r>
              <a:rPr lang="en-US" sz="1800" dirty="0">
                <a:hlinkClick r:id="rId2"/>
              </a:rPr>
              <a:t>http://www.integrativestatistics.com/</a:t>
            </a:r>
            <a:r>
              <a:rPr lang="en-US" sz="1800" dirty="0" smtClean="0">
                <a:hlinkClick r:id="rId2"/>
              </a:rPr>
              <a:t>partial.htm</a:t>
            </a:r>
            <a:r>
              <a:rPr lang="en-US" sz="1800" dirty="0" smtClean="0"/>
              <a:t> </a:t>
            </a:r>
            <a:endParaRPr lang="en-US" sz="1800" dirty="0"/>
          </a:p>
        </p:txBody>
      </p:sp>
      <p:sp>
        <p:nvSpPr>
          <p:cNvPr id="3" name="Content Placeholder 2"/>
          <p:cNvSpPr>
            <a:spLocks noGrp="1"/>
          </p:cNvSpPr>
          <p:nvPr>
            <p:ph sz="quarter" idx="1"/>
          </p:nvPr>
        </p:nvSpPr>
        <p:spPr/>
        <p:txBody>
          <a:bodyPr/>
          <a:lstStyle/>
          <a:p>
            <a:r>
              <a:rPr lang="en-US" sz="2000" dirty="0"/>
              <a:t>An </a:t>
            </a:r>
            <a:r>
              <a:rPr lang="en-US" sz="2000" b="1" dirty="0"/>
              <a:t>interaction</a:t>
            </a:r>
            <a:r>
              <a:rPr lang="en-US" sz="2000" dirty="0"/>
              <a:t> may arise when considering the relationship among three or more variables, and describes a situation in which the simultaneous influence of two variables on a third is not additive. </a:t>
            </a:r>
            <a:r>
              <a:rPr lang="en-US" sz="2000" dirty="0" smtClean="0"/>
              <a:t>If </a:t>
            </a:r>
            <a:r>
              <a:rPr lang="en-US" sz="2000" dirty="0"/>
              <a:t>two variables of interest interact, the relationship between each of the interacting variables and a third "dependent variable" depends on the value of the other interacting variable</a:t>
            </a:r>
            <a:r>
              <a:rPr lang="en-US" sz="2000" dirty="0">
                <a:solidFill>
                  <a:schemeClr val="accent2"/>
                </a:solidFill>
              </a:rPr>
              <a:t>. In practice, this makes it more difficult to predict the consequences of changing the value of a variable</a:t>
            </a:r>
            <a:r>
              <a:rPr lang="en-US" sz="2000" dirty="0"/>
              <a:t>, particularly if the variables it interacts with are hard to measure or difficult to control.</a:t>
            </a:r>
          </a:p>
          <a:p>
            <a:r>
              <a:rPr lang="en-US" sz="2000" b="1" dirty="0"/>
              <a:t>Collinearity</a:t>
            </a:r>
            <a:r>
              <a:rPr lang="en-US" sz="2000" dirty="0"/>
              <a:t> is a statistical phenomenon in which two or more predictor variables in a multiple regression model are highly correlated</a:t>
            </a:r>
            <a:r>
              <a:rPr lang="en-US" sz="2000" dirty="0">
                <a:solidFill>
                  <a:srgbClr val="DD8047"/>
                </a:solidFill>
              </a:rPr>
              <a:t>, meaning that one can be linearly predicted from the others with a non-trivial degree of accuracy</a:t>
            </a:r>
            <a:r>
              <a:rPr lang="en-US" sz="2000" dirty="0"/>
              <a:t>. </a:t>
            </a:r>
            <a:endParaRPr lang="en-US" sz="2000" dirty="0" smtClean="0"/>
          </a:p>
          <a:p>
            <a:r>
              <a:rPr lang="en-US" sz="2000" b="1" dirty="0" smtClean="0"/>
              <a:t>Bottom </a:t>
            </a:r>
            <a:r>
              <a:rPr lang="en-US" sz="2000" b="1" dirty="0"/>
              <a:t>line: </a:t>
            </a:r>
            <a:r>
              <a:rPr lang="en-US" sz="2000" dirty="0"/>
              <a:t>Interactions don't imply collinearity and collinearity does not imply there are interactions.</a:t>
            </a:r>
          </a:p>
          <a:p>
            <a:endParaRPr lang="en-US" sz="2000" dirty="0"/>
          </a:p>
        </p:txBody>
      </p:sp>
      <p:sp>
        <p:nvSpPr>
          <p:cNvPr id="4" name="TextBox 3"/>
          <p:cNvSpPr txBox="1"/>
          <p:nvPr/>
        </p:nvSpPr>
        <p:spPr>
          <a:xfrm>
            <a:off x="1219200" y="6324600"/>
            <a:ext cx="6096000" cy="369332"/>
          </a:xfrm>
          <a:prstGeom prst="rect">
            <a:avLst/>
          </a:prstGeom>
          <a:noFill/>
        </p:spPr>
        <p:txBody>
          <a:bodyPr wrap="square" rtlCol="0">
            <a:spAutoFit/>
          </a:bodyPr>
          <a:lstStyle/>
          <a:p>
            <a:r>
              <a:rPr lang="en-US" dirty="0" smtClean="0"/>
              <a:t>Source: </a:t>
            </a:r>
            <a:r>
              <a:rPr lang="en-US" dirty="0" err="1" smtClean="0">
                <a:hlinkClick r:id="rId3"/>
              </a:rPr>
              <a:t>StackExchange.com</a:t>
            </a:r>
            <a:endParaRPr lang="en-US" dirty="0"/>
          </a:p>
        </p:txBody>
      </p:sp>
    </p:spTree>
    <p:extLst>
      <p:ext uri="{BB962C8B-B14F-4D97-AF65-F5344CB8AC3E}">
        <p14:creationId xmlns:p14="http://schemas.microsoft.com/office/powerpoint/2010/main" val="372324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Break Out Sessions</a:t>
            </a:r>
            <a:endParaRPr lang="en-US" dirty="0"/>
          </a:p>
        </p:txBody>
      </p:sp>
      <p:sp>
        <p:nvSpPr>
          <p:cNvPr id="4" name="Title 3"/>
          <p:cNvSpPr>
            <a:spLocks noGrp="1"/>
          </p:cNvSpPr>
          <p:nvPr>
            <p:ph type="title"/>
          </p:nvPr>
        </p:nvSpPr>
        <p:spPr/>
        <p:txBody>
          <a:bodyPr/>
          <a:lstStyle/>
          <a:p>
            <a:r>
              <a:rPr lang="en-US" dirty="0" smtClean="0"/>
              <a:t>Data Analysis</a:t>
            </a:r>
            <a:endParaRPr lang="en-US" dirty="0"/>
          </a:p>
        </p:txBody>
      </p:sp>
    </p:spTree>
    <p:extLst>
      <p:ext uri="{BB962C8B-B14F-4D97-AF65-F5344CB8AC3E}">
        <p14:creationId xmlns:p14="http://schemas.microsoft.com/office/powerpoint/2010/main" val="22472815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Contrasts</a:t>
            </a:r>
            <a:endParaRPr lang="en-US" dirty="0"/>
          </a:p>
        </p:txBody>
      </p:sp>
      <p:sp>
        <p:nvSpPr>
          <p:cNvPr id="5" name="Content Placeholder 4"/>
          <p:cNvSpPr>
            <a:spLocks noGrp="1"/>
          </p:cNvSpPr>
          <p:nvPr>
            <p:ph sz="quarter" idx="1"/>
          </p:nvPr>
        </p:nvSpPr>
        <p:spPr/>
        <p:txBody>
          <a:bodyPr/>
          <a:lstStyle/>
          <a:p>
            <a:r>
              <a:rPr lang="en-US" dirty="0" smtClean="0"/>
              <a:t>What contrasts (if any) make sense for your data?</a:t>
            </a:r>
          </a:p>
          <a:p>
            <a:r>
              <a:rPr lang="en-US" dirty="0" smtClean="0"/>
              <a:t>How would you create the coefficients for </a:t>
            </a:r>
            <a:r>
              <a:rPr lang="en-US" smtClean="0"/>
              <a:t>those contrasts?</a:t>
            </a:r>
          </a:p>
          <a:p>
            <a:endParaRPr lang="en-US"/>
          </a:p>
        </p:txBody>
      </p:sp>
    </p:spTree>
    <p:extLst>
      <p:ext uri="{BB962C8B-B14F-4D97-AF65-F5344CB8AC3E}">
        <p14:creationId xmlns:p14="http://schemas.microsoft.com/office/powerpoint/2010/main" val="4198115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992</TotalTime>
  <Words>575</Words>
  <Application>Microsoft Macintosh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Median</vt:lpstr>
      <vt:lpstr>Factorial ANOVA and Randomized Block Designs</vt:lpstr>
      <vt:lpstr>R2 for Model Selection</vt:lpstr>
      <vt:lpstr>Explanations</vt:lpstr>
      <vt:lpstr>What does it mean when there are significant interactions but no significant main effects?</vt:lpstr>
      <vt:lpstr>Explanations</vt:lpstr>
      <vt:lpstr>Collinearity vs. Interaction http://www.integrativestatistics.com/partial.htm </vt:lpstr>
      <vt:lpstr>Data Analysis</vt:lpstr>
      <vt:lpstr>Contrasts</vt:lpstr>
    </vt:vector>
  </TitlesOfParts>
  <Company>Southern Methodist University test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Cross-Validation for MLR</dc:title>
  <dc:creator>setup</dc:creator>
  <cp:lastModifiedBy>Monnie McGee</cp:lastModifiedBy>
  <cp:revision>34</cp:revision>
  <dcterms:created xsi:type="dcterms:W3CDTF">2011-03-07T20:58:02Z</dcterms:created>
  <dcterms:modified xsi:type="dcterms:W3CDTF">2015-09-13T23:15:25Z</dcterms:modified>
</cp:coreProperties>
</file>