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2" r:id="rId3"/>
    <p:sldId id="258" r:id="rId4"/>
    <p:sldId id="277" r:id="rId5"/>
    <p:sldId id="267" r:id="rId6"/>
    <p:sldId id="303" r:id="rId7"/>
    <p:sldId id="278" r:id="rId8"/>
    <p:sldId id="304" r:id="rId9"/>
    <p:sldId id="279" r:id="rId10"/>
    <p:sldId id="268" r:id="rId11"/>
    <p:sldId id="269" r:id="rId12"/>
    <p:sldId id="280" r:id="rId13"/>
    <p:sldId id="270" r:id="rId14"/>
    <p:sldId id="271" r:id="rId15"/>
    <p:sldId id="281" r:id="rId16"/>
    <p:sldId id="282" r:id="rId17"/>
    <p:sldId id="283" r:id="rId18"/>
    <p:sldId id="284" r:id="rId19"/>
    <p:sldId id="285" r:id="rId20"/>
    <p:sldId id="287" r:id="rId21"/>
    <p:sldId id="273" r:id="rId22"/>
    <p:sldId id="288" r:id="rId23"/>
    <p:sldId id="292" r:id="rId24"/>
    <p:sldId id="299" r:id="rId25"/>
    <p:sldId id="307" r:id="rId26"/>
    <p:sldId id="308" r:id="rId27"/>
    <p:sldId id="262" r:id="rId28"/>
    <p:sldId id="290" r:id="rId29"/>
    <p:sldId id="310" r:id="rId30"/>
    <p:sldId id="300" r:id="rId31"/>
    <p:sldId id="263" r:id="rId32"/>
    <p:sldId id="301" r:id="rId33"/>
    <p:sldId id="264" r:id="rId34"/>
    <p:sldId id="266" r:id="rId35"/>
    <p:sldId id="275" r:id="rId36"/>
    <p:sldId id="295" r:id="rId37"/>
    <p:sldId id="296" r:id="rId38"/>
    <p:sldId id="297" r:id="rId39"/>
    <p:sldId id="286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9"/>
    <p:restoredTop sz="94679"/>
  </p:normalViewPr>
  <p:slideViewPr>
    <p:cSldViewPr snapToGrid="0" snapToObjects="1">
      <p:cViewPr varScale="1">
        <p:scale>
          <a:sx n="60" d="100"/>
          <a:sy n="60" d="100"/>
        </p:scale>
        <p:origin x="9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  <a:p>
            <a:r>
              <a:rPr lang="en-US" dirty="0"/>
              <a:t>Data Sourced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Evaluation/Results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Continuous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Analysis: Correlation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83" y="1796371"/>
            <a:ext cx="5710370" cy="4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Tell me the percentages and why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me graphs with explanations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top three factors that contribute to turnover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Tell me about any job role specific trends that may exist in the data set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 any other interesting trends and observations from your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Other things to consider?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23" y="365126"/>
            <a:ext cx="8492247" cy="1325563"/>
          </a:xfrm>
        </p:spPr>
        <p:txBody>
          <a:bodyPr>
            <a:normAutofit/>
          </a:bodyPr>
          <a:lstStyle/>
          <a:p>
            <a:r>
              <a:rPr lang="en-US" dirty="0"/>
              <a:t>Evaluation : Percentages and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75"/>
          <a:stretch/>
        </p:blipFill>
        <p:spPr bwMode="auto">
          <a:xfrm>
            <a:off x="5083784" y="2003404"/>
            <a:ext cx="3740884" cy="88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84" y="3376717"/>
            <a:ext cx="3759928" cy="19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B7190-6007-4224-8E68-C6FA2D41C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23" y="1547792"/>
            <a:ext cx="4162055" cy="431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1F2E0-2D65-4278-897D-DDAB51DB7A0F}"/>
              </a:ext>
            </a:extLst>
          </p:cNvPr>
          <p:cNvSpPr txBox="1"/>
          <p:nvPr/>
        </p:nvSpPr>
        <p:spPr>
          <a:xfrm>
            <a:off x="5020724" y="2864245"/>
            <a:ext cx="62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3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 – Fit equation for Forward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2B516-22FB-4AFA-B70C-6A6969023FC5}"/>
              </a:ext>
            </a:extLst>
          </p:cNvPr>
          <p:cNvSpPr/>
          <p:nvPr/>
        </p:nvSpPr>
        <p:spPr>
          <a:xfrm>
            <a:off x="4356110" y="1815600"/>
            <a:ext cx="2515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Removing </a:t>
            </a:r>
            <a:r>
              <a:rPr lang="en-US" sz="1200" dirty="0" err="1"/>
              <a:t>JobLevel</a:t>
            </a:r>
            <a:r>
              <a:rPr lang="en-US" sz="1200" dirty="0"/>
              <a:t> since </a:t>
            </a:r>
            <a:r>
              <a:rPr lang="en-US" sz="1200" dirty="0" err="1"/>
              <a:t>JobRole</a:t>
            </a:r>
            <a:r>
              <a:rPr lang="en-US" sz="1200" dirty="0"/>
              <a:t> and </a:t>
            </a:r>
            <a:r>
              <a:rPr lang="en-US" sz="1200" dirty="0" err="1"/>
              <a:t>JobLevel</a:t>
            </a:r>
            <a:r>
              <a:rPr lang="en-US" sz="1200" dirty="0"/>
              <a:t> are highly correlated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9" y="1677865"/>
            <a:ext cx="3129447" cy="347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88CCE-D137-4E38-93AD-7185CF82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814" y="2356589"/>
            <a:ext cx="4696751" cy="39037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AB38C5-C53B-45EC-BF20-EC993E4E7B4C}"/>
              </a:ext>
            </a:extLst>
          </p:cNvPr>
          <p:cNvSpPr/>
          <p:nvPr/>
        </p:nvSpPr>
        <p:spPr>
          <a:xfrm rot="9604315">
            <a:off x="3597532" y="1926925"/>
            <a:ext cx="704685" cy="292877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7E458E-D1E7-4A4A-A64B-B220C9D3AFB6}"/>
              </a:ext>
            </a:extLst>
          </p:cNvPr>
          <p:cNvSpPr/>
          <p:nvPr/>
        </p:nvSpPr>
        <p:spPr>
          <a:xfrm rot="9531232">
            <a:off x="3617740" y="2196232"/>
            <a:ext cx="553796" cy="269790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Of </a:t>
            </a:r>
            <a:r>
              <a:rPr lang="en-US" dirty="0" err="1"/>
              <a:t>JobRole</a:t>
            </a:r>
            <a:r>
              <a:rPr lang="en-US" dirty="0"/>
              <a:t> and Education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79" y="1690689"/>
            <a:ext cx="5163333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for Forward model w/o Job Level and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9" y="2969675"/>
            <a:ext cx="2522220" cy="271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69" y="2713556"/>
            <a:ext cx="5729945" cy="34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For Two Models (Forward </a:t>
            </a:r>
            <a:r>
              <a:rPr lang="en-US" dirty="0" err="1"/>
              <a:t>AndStepwise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Deviance</a:t>
            </a:r>
          </a:p>
          <a:p>
            <a:pPr lvl="1"/>
            <a:r>
              <a:rPr lang="en-US" dirty="0"/>
              <a:t>Forward – 764.3014</a:t>
            </a:r>
          </a:p>
          <a:p>
            <a:pPr lvl="1"/>
            <a:r>
              <a:rPr lang="en-US" dirty="0"/>
              <a:t>Stepwise – 764.3014</a:t>
            </a:r>
          </a:p>
          <a:p>
            <a:endParaRPr lang="en-US" dirty="0"/>
          </a:p>
          <a:p>
            <a:r>
              <a:rPr lang="en-US" dirty="0"/>
              <a:t>AIC Values</a:t>
            </a:r>
          </a:p>
          <a:p>
            <a:pPr lvl="1"/>
            <a:r>
              <a:rPr lang="en-US" dirty="0"/>
              <a:t>Forward - 888.3014</a:t>
            </a:r>
          </a:p>
          <a:p>
            <a:pPr lvl="1"/>
            <a:r>
              <a:rPr lang="en-US" dirty="0"/>
              <a:t>Stepwise - 888.3014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Test Between Forward Model and Reduced Null Model and Pseudo R^2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is that restricted model is better than the forward2 model</a:t>
            </a:r>
          </a:p>
          <a:p>
            <a:r>
              <a:rPr lang="en-US" dirty="0"/>
              <a:t>Pseudo R^2 is</a:t>
            </a:r>
          </a:p>
          <a:p>
            <a:pPr lvl="1"/>
            <a:r>
              <a:rPr lang="en-US" dirty="0"/>
              <a:t>0.38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8" y="2792605"/>
            <a:ext cx="4282422" cy="35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Accuracy of Prediction for FORWARD Model using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78" y="2517776"/>
            <a:ext cx="3705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Best Predictors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Best Predictors for the model are </a:t>
            </a:r>
            <a:r>
              <a:rPr lang="en-US" dirty="0" err="1"/>
              <a:t>OverTime</a:t>
            </a:r>
            <a:r>
              <a:rPr lang="en-US" dirty="0"/>
              <a:t>, Stock Option Level and Environment 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08" y="3642957"/>
            <a:ext cx="38385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5" y="2023751"/>
            <a:ext cx="6943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1" y="2117726"/>
            <a:ext cx="70008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 based on Cooks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13" y="2005013"/>
            <a:ext cx="6848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0" y="1932684"/>
            <a:ext cx="68675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Need to change Copy forward2 model fit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According to our analysis, check the likelihood ratio test of the nothing model with the stepwise and forward selection models, the best model is FORWARD 2 Model as 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8B7DCF-8842-47D5-A702-2EA1D4AB0775}"/>
                  </a:ext>
                </a:extLst>
              </p:cNvPr>
              <p:cNvSpPr/>
              <p:nvPr/>
            </p:nvSpPr>
            <p:spPr>
              <a:xfrm>
                <a:off x="157656" y="2165733"/>
                <a:ext cx="8828688" cy="2018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𝑝𝑟𝑒𝑑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𝐴𝑡𝑡𝑟𝑖𝑏𝑡𝑖𝑜𝑛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=9.03−0.0265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𝐴𝑔𝑒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+2.106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𝐵𝑢𝑠𝑖𝑛𝑠𝑠𝑇𝑟𝑣𝑙𝑇𝑟𝑎𝑣𝑒</m:t>
                      </m:r>
                      <m:sSub>
                        <m:sSubPr>
                          <m:ctrlP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𝐹𝑟𝑒𝑞𝑢𝑒𝑛𝑐𝑦</m:t>
                          </m:r>
                        </m:sub>
                      </m:sSub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+1.09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𝐵𝑢𝑠𝑖𝑛𝑠𝑠𝑇𝑟𝑣𝑙𝑇𝑟𝑎𝑣𝑒</m:t>
                      </m:r>
                      <m:sSub>
                        <m:sSubPr>
                          <m:ctrlP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𝑅𝑎𝑟𝑒𝑙𝑦</m:t>
                          </m:r>
                        </m:sub>
                      </m:sSub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−0.000389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𝐷𝑎𝑖𝑙𝑦𝑅𝑎𝑡𝑒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+0.0518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𝐷𝑖𝑠𝑡𝑛𝑐𝐹𝑟𝑚𝐻𝑚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−0.399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𝐸𝑑𝑢𝐹𝑙𝑑𝐿𝑖𝑓𝑒𝑆𝑐𝑖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+0.0785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𝐸𝑑𝑢𝐹𝑙𝑑𝑀𝑘𝑡𝑛𝑔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−0.557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𝐸𝑑𝑢𝐹𝑙𝑑𝑀𝑒𝑑𝑖𝑐𝑎𝑙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−0.435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𝐸𝑑𝑢𝐹𝑙𝑑𝑂𝑡h𝑒𝑟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+0.563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𝐸𝑑𝑢𝐹𝑙𝑑𝑇𝑒𝑐h𝐷𝑔𝑟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−1.112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𝐸𝑛𝑣𝑟𝑛𝑚𝑛𝑡𝑆𝑡𝑠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2−1.193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𝐸𝑛𝑣𝑟𝑛𝑚𝑛𝑡𝑆𝑡𝑠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3−1.317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𝐸𝑛𝑣𝑟𝑛𝑚𝑛𝑡𝑆𝑡𝑠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4+0.435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𝐺𝑒𝑛𝑑𝑒𝑟𝑀𝑎𝑙𝑒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−1.154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𝐽𝑜𝑏𝐼𝑛𝑣𝑙𝑣𝑚𝑛𝑡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2−1.412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𝐽𝑜𝑏𝐼𝑛𝑣𝑙𝑣𝑚𝑛𝑡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3−2.023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𝐽𝑜𝑏𝐼𝑛𝑣𝑙𝑣𝑚𝑛𝑡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4+1.023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𝐽𝑜𝑏𝑅𝑜𝑙𝑒𝐻𝑅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+1.085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𝐽𝑜𝑏𝑅𝑜𝑙𝑒𝐿𝑎𝑏𝑇𝑒𝑐𝑛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+0.739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𝐽𝑜𝑏𝑅𝑜𝑙𝑒𝑀𝑎𝑛𝑎𝑔𝑒𝑟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+0.2178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𝐽𝑜𝑏𝑅𝑜𝑙𝑒𝑀𝑎𝑛𝑢𝑓𝑎𝑐𝑡𝑢𝑟𝑖𝑛</m:t>
                      </m:r>
                      <m:sSub>
                        <m:sSubPr>
                          <m:ctrlP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𝐷𝑖𝑟𝑒𝑐𝑡𝑜𝑟</m:t>
                          </m:r>
                        </m:sub>
                      </m:sSub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−0.9076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𝐽𝑜𝑏𝑅𝑜𝑙𝑒𝑅𝑠𝑐h𝐷𝑖𝑟𝑒𝑐𝑡𝑜𝑟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−0.00066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𝐽𝑜𝑏𝑅𝑜𝑙𝑒𝑅𝑠𝑐h𝑆𝑐𝑖𝑒𝑛𝑡𝑖𝑠𝑡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+1.0297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𝐽𝑜𝑏𝑅𝑜𝑙𝑒𝑆𝑎𝑙𝑒𝑠𝐸𝑥𝑒𝑐𝑢𝑡𝑖𝑣𝑒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+1.662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𝐽𝑜𝑏𝑅𝑜𝑙𝑒𝑆𝑎𝑙𝑒𝑠𝑅𝑒𝑝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−0.663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𝐽𝑜𝑏𝑆𝑎𝑡𝑠𝑓𝑐𝑡𝑛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2−0.6897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𝐽𝑜𝑏𝑆𝑎𝑡𝑠𝑓𝑐𝑡𝑛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3−1.338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𝐽𝑜𝑏𝑆𝑎𝑡𝑠𝑓𝑐𝑡𝑛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4+0.6777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1+0.559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2+0.028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3+0.654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4+1.525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5+1.412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6+1.733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7+0.885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8+1.985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𝑁𝑚𝐶𝑚𝑝𝑛𝑠𝑊𝑟𝑘𝑑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9+2.094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𝑂𝑣𝑒𝑟𝑇𝑖𝑚𝑒𝑌𝑒𝑠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−0.307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𝑅𝑙𝑡𝑛𝑠h𝑝𝑆𝑡𝑠𝑓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−1.426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𝑆𝑡𝑐𝑘𝑂𝑝𝑡𝑛𝐿𝑣𝑙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1−1.557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𝑆𝑡𝑐𝑘𝑂𝑝𝑡𝑛𝐿𝑣𝑙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2−0.696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𝑆𝑡𝑐𝑘𝑂𝑝𝑡𝑛𝐿𝑣𝑙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3−0.016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𝑇𝑡𝑙𝑊𝑟𝑘𝑛𝑔𝑌𝑟𝑠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−1.142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1−1.311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2−1.635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3−1.045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4−1.744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5−2.057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𝑇𝑟𝑛𝑛𝑔𝑇𝑚𝑠𝐿𝑠𝑌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6−0.995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𝑊𝑜𝑟𝑘𝐿𝑖𝑓𝐵𝑙𝑛𝑐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2−1.498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𝑊𝑜𝑟𝑘𝐿𝑖𝑓𝐵𝑙𝑛𝑐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3−1.02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𝑊𝑜𝑟𝑘𝐿𝑖𝑓𝐵𝑙𝑛𝑐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4−0.089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𝑌𝑟𝑠𝐼𝑛𝐶𝑟𝑟𝑛𝑡𝑅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+0.203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𝑌𝑟𝑠𝑆𝑛𝑐𝐿𝑠𝑡𝑃𝑟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−0.113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𝑌𝑟𝑠𝑊𝑖𝑡h𝐶𝑟𝑟𝑀𝑛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−0.712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𝑙𝑜𝑔𝑀𝑡h𝑙𝑦𝐼𝑛𝑐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8B7DCF-8842-47D5-A702-2EA1D4AB0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6" y="2165733"/>
                <a:ext cx="8828688" cy="2018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Got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(EDA)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36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 factors doesn’t show </a:t>
            </a:r>
            <a:r>
              <a:rPr lang="en-US" sz="1400">
                <a:solidFill>
                  <a:srgbClr val="FF0000"/>
                </a:solidFill>
              </a:rPr>
              <a:t>good normality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and Workflow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Preparation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Preliminary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Additional Analysis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Model Using Logistic Regression</a:t>
            </a:r>
          </a:p>
          <a:p>
            <a:pPr lvl="2"/>
            <a:r>
              <a:rPr lang="en-US" dirty="0"/>
              <a:t>Backward Elimination, </a:t>
            </a:r>
          </a:p>
          <a:p>
            <a:pPr lvl="2"/>
            <a:r>
              <a:rPr lang="en-US" dirty="0"/>
              <a:t>Forward Selection </a:t>
            </a:r>
          </a:p>
          <a:p>
            <a:pPr lvl="2"/>
            <a:r>
              <a:rPr lang="en-US" dirty="0" err="1"/>
              <a:t>Stairwise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542</Words>
  <Application>Microsoft Office PowerPoint</Application>
  <PresentationFormat>On-screen Show (4:3)</PresentationFormat>
  <Paragraphs>148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Investigation of employee attrition with predictive analytics</vt:lpstr>
      <vt:lpstr>Outline</vt:lpstr>
      <vt:lpstr>Business Objectives</vt:lpstr>
      <vt:lpstr>How to keep employee</vt:lpstr>
      <vt:lpstr>Data Sourced</vt:lpstr>
      <vt:lpstr>Where We Got It</vt:lpstr>
      <vt:lpstr>Basic Statistics (EDA)</vt:lpstr>
      <vt:lpstr>Methodology</vt:lpstr>
      <vt:lpstr>Data Cleaning and Preparation</vt:lpstr>
      <vt:lpstr>Data Cleaning and Preparation</vt:lpstr>
      <vt:lpstr>Preliminary Analysis</vt:lpstr>
      <vt:lpstr>Preliminary Analysis Simple Histogram for two of the selected 7 factors</vt:lpstr>
      <vt:lpstr>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years in the company</vt:lpstr>
      <vt:lpstr>Attrition by Different factors</vt:lpstr>
      <vt:lpstr>Additional Analysis </vt:lpstr>
      <vt:lpstr>Visual Inspection of Continuous Variables </vt:lpstr>
      <vt:lpstr>Additional Analysis: Correlation Plot</vt:lpstr>
      <vt:lpstr>Evaluation/Results</vt:lpstr>
      <vt:lpstr>Evaluation : Percentages and why</vt:lpstr>
      <vt:lpstr>Forward Selection – Fit equation for Forward Model</vt:lpstr>
      <vt:lpstr>Check overall effect Of JobRole and Education Field</vt:lpstr>
      <vt:lpstr>VIF for Forward model w/o Job Level and ROC Curve</vt:lpstr>
      <vt:lpstr>Deviance For Two Models (Forward AndStepwise)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Additional Analysis using monthly income and job level</vt:lpstr>
      <vt:lpstr>Summary – Need to change Copy forward2 model fit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Hu, Chaoshun</cp:lastModifiedBy>
  <cp:revision>72</cp:revision>
  <dcterms:created xsi:type="dcterms:W3CDTF">2017-03-18T16:30:52Z</dcterms:created>
  <dcterms:modified xsi:type="dcterms:W3CDTF">2018-08-06T04:08:50Z</dcterms:modified>
</cp:coreProperties>
</file>