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77" r:id="rId5"/>
    <p:sldId id="267" r:id="rId6"/>
    <p:sldId id="278" r:id="rId7"/>
    <p:sldId id="279" r:id="rId8"/>
    <p:sldId id="268" r:id="rId9"/>
    <p:sldId id="269" r:id="rId10"/>
    <p:sldId id="280" r:id="rId11"/>
    <p:sldId id="270" r:id="rId12"/>
    <p:sldId id="27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3" r:id="rId21"/>
    <p:sldId id="288" r:id="rId22"/>
    <p:sldId id="292" r:id="rId23"/>
    <p:sldId id="299" r:id="rId24"/>
    <p:sldId id="289" r:id="rId25"/>
    <p:sldId id="260" r:id="rId26"/>
    <p:sldId id="261" r:id="rId27"/>
    <p:sldId id="290" r:id="rId28"/>
    <p:sldId id="291" r:id="rId29"/>
    <p:sldId id="262" r:id="rId30"/>
    <p:sldId id="293" r:id="rId31"/>
    <p:sldId id="300" r:id="rId32"/>
    <p:sldId id="263" r:id="rId33"/>
    <p:sldId id="301" r:id="rId34"/>
    <p:sldId id="264" r:id="rId35"/>
    <p:sldId id="266" r:id="rId36"/>
    <p:sldId id="275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/>
    <p:restoredTop sz="94679"/>
  </p:normalViewPr>
  <p:slideViewPr>
    <p:cSldViewPr snapToGrid="0" snapToObjects="1">
      <p:cViewPr varScale="1">
        <p:scale>
          <a:sx n="94" d="100"/>
          <a:sy n="94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="" xmlns:a16="http://schemas.microsoft.com/office/drawing/2014/main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attrition occurs when an employee leaves a company of his or her own accord.</a:t>
            </a:r>
          </a:p>
          <a:p>
            <a:r>
              <a:rPr lang="en-US" dirty="0"/>
              <a:t>Employee attrition statistics have worsened in recent years.</a:t>
            </a:r>
          </a:p>
          <a:p>
            <a:r>
              <a:rPr lang="en-US" dirty="0"/>
              <a:t>In order to deal with employee attrition and deal with its negative impacts, it is important to know about the most important causes of attrition.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02" y="1825625"/>
            <a:ext cx="482819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02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Analysis </a:t>
            </a:r>
            <a:r>
              <a:rPr lang="en-US" dirty="0" smtClean="0"/>
              <a:t>For </a:t>
            </a:r>
            <a:r>
              <a:rPr lang="en-US" dirty="0"/>
              <a:t>full model regression</a:t>
            </a:r>
            <a:br>
              <a:rPr lang="en-US" dirty="0"/>
            </a:br>
            <a:r>
              <a:rPr lang="en-US" sz="1100" dirty="0"/>
              <a:t>Analysis of data using backward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1B3E04-488C-4EFD-AF1D-FAE81D0A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0" y="1550844"/>
            <a:ext cx="3949206" cy="471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52FC8A3-B953-4E75-A84E-C91F8CC1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" y="1565592"/>
            <a:ext cx="4712730" cy="4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</a:t>
            </a:r>
            <a:r>
              <a:rPr lang="en-US" dirty="0" smtClean="0"/>
              <a:t>Elimination </a:t>
            </a:r>
            <a:r>
              <a:rPr lang="en-US" dirty="0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187387-496A-4E33-9976-282EBBA0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6" y="2592045"/>
            <a:ext cx="8050293" cy="1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For Backward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B13E9B-495B-4E3A-B337-35A9A6E1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2288895"/>
            <a:ext cx="4270608" cy="298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F7B44F8-0515-439E-9AD9-1C94DFDE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04" y="2350094"/>
            <a:ext cx="3983096" cy="29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5F0FE7-5EFD-4243-A68E-8F842198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2" y="2171077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69F7B-C24B-49A3-ACA5-10D3F7D0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VIFs </a:t>
            </a:r>
            <a:r>
              <a:rPr lang="en-US" dirty="0" smtClean="0"/>
              <a:t>For Backward Elimination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1B356C-5D41-4AE1-B87F-D9F64C0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EB2C25-B289-419C-B1C0-C6702753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51" y="1690689"/>
            <a:ext cx="365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E88F18-DDB2-4868-9F17-A6ADDED7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75" y="1579233"/>
            <a:ext cx="6036045" cy="4777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D3AB38C5-C53B-45EC-BF20-EC993E4E7B4C}"/>
              </a:ext>
            </a:extLst>
          </p:cNvPr>
          <p:cNvSpPr/>
          <p:nvPr/>
        </p:nvSpPr>
        <p:spPr>
          <a:xfrm rot="10800000">
            <a:off x="4342320" y="3676436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A07E458E-D1E7-4A4A-A64B-B220C9D3AFB6}"/>
              </a:ext>
            </a:extLst>
          </p:cNvPr>
          <p:cNvSpPr/>
          <p:nvPr/>
        </p:nvSpPr>
        <p:spPr>
          <a:xfrm rot="10800000">
            <a:off x="4342320" y="3952820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412B516-22FB-4AFA-B70C-6A6969023FC5}"/>
              </a:ext>
            </a:extLst>
          </p:cNvPr>
          <p:cNvSpPr/>
          <p:nvPr/>
        </p:nvSpPr>
        <p:spPr>
          <a:xfrm>
            <a:off x="5200109" y="358497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7B338B7-DDF3-4DEA-86F5-FF8756A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9" y="1488347"/>
            <a:ext cx="64770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62943E-EDA6-47C0-BAD5-A536F268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9" y="2639648"/>
            <a:ext cx="3535120" cy="36607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All Three Models (Forward, Backward, Stepwise)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– 777.94</a:t>
            </a:r>
          </a:p>
          <a:p>
            <a:r>
              <a:rPr lang="en-US" dirty="0" smtClean="0"/>
              <a:t>Backward – 777.94</a:t>
            </a:r>
          </a:p>
          <a:p>
            <a:r>
              <a:rPr lang="en-US" dirty="0" smtClean="0"/>
              <a:t>Stepwise – 777.94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26B96D-415A-41B5-BDCE-8C19DA6E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9"/>
            <a:ext cx="6057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405063"/>
            <a:ext cx="33432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Number of companies worked.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86" y="3705605"/>
            <a:ext cx="36861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9" y="2103930"/>
            <a:ext cx="6045991" cy="373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729" y="2006824"/>
            <a:ext cx="6360621" cy="392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1244141C-6CC0-4F21-A2FA-E2C3F707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BA19C1E-19E2-4B8C-BB7B-64491AE6D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="" xmlns:a16="http://schemas.microsoft.com/office/drawing/2014/main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="" xmlns:a16="http://schemas.microsoft.com/office/drawing/2014/main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="" xmlns:a16="http://schemas.microsoft.com/office/drawing/2014/main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="" xmlns:a16="http://schemas.microsoft.com/office/drawing/2014/main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="" xmlns:a16="http://schemas.microsoft.com/office/drawing/2014/main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="" xmlns:a16="http://schemas.microsoft.com/office/drawing/2014/main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="" xmlns:a16="http://schemas.microsoft.com/office/drawing/2014/main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="" xmlns:a16="http://schemas.microsoft.com/office/drawing/2014/main" id="{6BEECA68-8D37-48D1-8DFB-39341C08C00D}"/>
              </a:ext>
            </a:extLst>
          </p:cNvPr>
          <p:cNvSpPr/>
          <p:nvPr/>
        </p:nvSpPr>
        <p:spPr>
          <a:xfrm>
            <a:off x="5186515" y="1467250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2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 factors kicked off</a:t>
            </a: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523</Words>
  <Application>Microsoft Office PowerPoint</Application>
  <PresentationFormat>On-screen Show (4:3)</PresentationFormat>
  <Paragraphs>126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Investigation of employee attrition with predictive analytics</vt:lpstr>
      <vt:lpstr>Introduction</vt:lpstr>
      <vt:lpstr>Purpose</vt:lpstr>
      <vt:lpstr>How to keep employee</vt:lpstr>
      <vt:lpstr>Raw Dataset</vt:lpstr>
      <vt:lpstr>Raw Dataset Distribution</vt:lpstr>
      <vt:lpstr>Data Cleaning and Preparation</vt:lpstr>
      <vt:lpstr>Data Cleaning and Preparation</vt:lpstr>
      <vt:lpstr>Preliminary Analysis</vt:lpstr>
      <vt:lpstr>Preliminary Analysis Simple Histogram for two of the selected 7 factors</vt:lpstr>
      <vt:lpstr>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monthly income and job level</vt:lpstr>
      <vt:lpstr>Additional Analysis using years in the company</vt:lpstr>
      <vt:lpstr>Attrition by Different factors</vt:lpstr>
      <vt:lpstr>Additional Analysis </vt:lpstr>
      <vt:lpstr>Visual Inspection of Continuous Variables </vt:lpstr>
      <vt:lpstr>Correlation Plot</vt:lpstr>
      <vt:lpstr>Deeper Analysis For full model regression Analysis of data using backward elimination</vt:lpstr>
      <vt:lpstr>Backward Elimination Regression</vt:lpstr>
      <vt:lpstr>Coefficients For Backward Elimination</vt:lpstr>
      <vt:lpstr>Check overall effect Of JobRole and Education Field</vt:lpstr>
      <vt:lpstr>VIFs For Backward Elimination</vt:lpstr>
      <vt:lpstr>Forward Selection</vt:lpstr>
      <vt:lpstr>Stepwise selection</vt:lpstr>
      <vt:lpstr>Deviance For All Three Models (Forward, Backward, 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User Settings</cp:lastModifiedBy>
  <cp:revision>37</cp:revision>
  <dcterms:created xsi:type="dcterms:W3CDTF">2017-03-18T16:30:52Z</dcterms:created>
  <dcterms:modified xsi:type="dcterms:W3CDTF">2018-08-05T01:42:19Z</dcterms:modified>
</cp:coreProperties>
</file>