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77" r:id="rId5"/>
    <p:sldId id="267" r:id="rId6"/>
    <p:sldId id="278" r:id="rId7"/>
    <p:sldId id="279" r:id="rId8"/>
    <p:sldId id="268" r:id="rId9"/>
    <p:sldId id="269" r:id="rId10"/>
    <p:sldId id="280" r:id="rId11"/>
    <p:sldId id="270" r:id="rId12"/>
    <p:sldId id="271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73" r:id="rId21"/>
    <p:sldId id="288" r:id="rId22"/>
    <p:sldId id="289" r:id="rId23"/>
    <p:sldId id="274" r:id="rId24"/>
    <p:sldId id="259" r:id="rId25"/>
    <p:sldId id="260" r:id="rId26"/>
    <p:sldId id="261" r:id="rId27"/>
    <p:sldId id="290" r:id="rId28"/>
    <p:sldId id="291" r:id="rId29"/>
    <p:sldId id="292" r:id="rId30"/>
    <p:sldId id="262" r:id="rId31"/>
    <p:sldId id="293" r:id="rId32"/>
    <p:sldId id="263" r:id="rId33"/>
    <p:sldId id="264" r:id="rId34"/>
    <p:sldId id="265" r:id="rId35"/>
    <p:sldId id="266" r:id="rId36"/>
    <p:sldId id="275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3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Investigation of employee attrition with 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Mahesh </a:t>
            </a:r>
            <a:r>
              <a:rPr lang="en-US" dirty="0" err="1"/>
              <a:t>Kuklani</a:t>
            </a:r>
            <a:r>
              <a:rPr lang="en-US" dirty="0"/>
              <a:t>, Rene Pineda and Chaoshun 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4C4C-38E0-4BA0-8683-E58FC183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2946-0225-4BE8-BC5F-3F2F35FA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70FA49E-DB1A-4D2F-B3D6-A12086B2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20669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857B41-3BD7-49E9-8668-2A733709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D6C121-E635-4D07-B4C2-35D473426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frequencies for Gender, Education, and Occupation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2A8C6E-7406-4259-956B-CB235BC4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6" y="1639331"/>
            <a:ext cx="4930723" cy="45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count of management 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E3EE5-FBE1-4ABD-9D9E-148B8D27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638425"/>
            <a:ext cx="77628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Examine the proportion of attrition vs. No attribution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667F5-BF7A-4DCE-8553-4193F079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53" y="1552977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whether there are differences in attrition by continuous and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D1D38-B3A4-472A-8DAB-B21479F8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61" y="169068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distance from home and marital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3CCDE-EF28-4D72-9A0F-56D77375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05" y="147451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monthly income and job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81B27-7393-4AEC-9D9D-331C8757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31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years in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4DAF3-4556-41BC-B21F-748A86A9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18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Voluntary attrition occurs when an employee leaves a company of his or her own accord.</a:t>
            </a:r>
          </a:p>
          <a:p>
            <a:r>
              <a:rPr lang="en-US" dirty="0"/>
              <a:t>Employee attrition statistics have worsened in recent years.</a:t>
            </a:r>
          </a:p>
          <a:p>
            <a:r>
              <a:rPr lang="en-US" dirty="0"/>
              <a:t>In order to deal with employee attrition and deal with its negative impacts, it is important to know about the most important causes of attrition.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Different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7BCE3-99EB-4323-A275-C8085F28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5" y="1690689"/>
            <a:ext cx="2560677" cy="1829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F5910-A725-45C4-AE15-468EC2B1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311" y="1690689"/>
            <a:ext cx="2560677" cy="1829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F97347-3CE1-40E8-998A-5AE6A3C0B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23" y="1690688"/>
            <a:ext cx="2560677" cy="1829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7686DC-E0EE-4B66-91B5-2E302C533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15" y="3930779"/>
            <a:ext cx="2560677" cy="1829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5E8BAA-88BE-497B-ADB6-F7BD32797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792" y="3930778"/>
            <a:ext cx="2560677" cy="1829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13762C-3AA6-4E09-B91D-446B0EFFD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523" y="3930777"/>
            <a:ext cx="25606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9F4AC-ED12-4A26-B469-DBF032E0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95" y="1548262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029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Deeper Analysis after full model regression</a:t>
            </a:r>
            <a:br>
              <a:rPr lang="en-US" dirty="0"/>
            </a:br>
            <a:r>
              <a:rPr lang="en-US" sz="1100" dirty="0"/>
              <a:t>Analysis of data using backward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B3E04-488C-4EFD-AF1D-FAE81D0A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330" y="1550844"/>
            <a:ext cx="3949206" cy="4714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FC8A3-B953-4E75-A84E-C91F8CC1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4" y="1565592"/>
            <a:ext cx="4712730" cy="46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Reduced Model#1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1B55B-4910-4A14-9938-2F88040D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295525"/>
            <a:ext cx="62293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B1F83-04C5-450D-B508-54F03D03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84" y="2274903"/>
            <a:ext cx="4193716" cy="3211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E5D25-BBDA-4590-9D53-38E99E6B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97" y="2274903"/>
            <a:ext cx="4159001" cy="32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Reduced Model#2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87387-496A-4E33-9976-282EBBA0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6" y="2592045"/>
            <a:ext cx="8050293" cy="17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13E9B-495B-4E3A-B337-35A9A6E1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9" y="2288895"/>
            <a:ext cx="4270608" cy="2983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7B44F8-0515-439E-9AD9-1C94DFDE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04" y="2350094"/>
            <a:ext cx="3983096" cy="29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04D8-3233-4516-A1F8-37E8FDCB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overall effect using </a:t>
            </a:r>
            <a:r>
              <a:rPr lang="en-US" dirty="0" err="1"/>
              <a:t>aod</a:t>
            </a:r>
            <a:r>
              <a:rPr lang="en-US" dirty="0"/>
              <a:t>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5F6C0-644C-4AA7-8CAE-A51ECBD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F0FE7-5EFD-4243-A68E-8F842198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2" y="2171077"/>
            <a:ext cx="49149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9F7B-C24B-49A3-ACA5-10D3F7D0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VIFs of the model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B356C-5D41-4AE1-B87F-D9F64C02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B2C25-B289-419C-B1C0-C6702753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51" y="1690689"/>
            <a:ext cx="3657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E4CC-E3B3-4B6A-ABB0-88D976BF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Inspection of model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131EE-B8AE-4F83-81CB-B39D9743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7A5A3-217D-44B7-8B15-2E287114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03" y="155287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analysis is to try to </a:t>
            </a:r>
            <a:r>
              <a:rPr lang="en-US" dirty="0" err="1"/>
              <a:t>dilucidate</a:t>
            </a:r>
            <a:r>
              <a:rPr lang="en-US" dirty="0"/>
              <a:t> what are the most important factors that contribute to attrition, amongst the many factors affect an employee’s environment and satisfaction. Once these factors are determined, a company can take actions to control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88F18-DDB2-4868-9F17-A6ADDED7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75" y="1579233"/>
            <a:ext cx="6036045" cy="47771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3AB38C5-C53B-45EC-BF20-EC993E4E7B4C}"/>
              </a:ext>
            </a:extLst>
          </p:cNvPr>
          <p:cNvSpPr/>
          <p:nvPr/>
        </p:nvSpPr>
        <p:spPr>
          <a:xfrm rot="10800000">
            <a:off x="4342320" y="3676436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07E458E-D1E7-4A4A-A64B-B220C9D3AFB6}"/>
              </a:ext>
            </a:extLst>
          </p:cNvPr>
          <p:cNvSpPr/>
          <p:nvPr/>
        </p:nvSpPr>
        <p:spPr>
          <a:xfrm rot="10800000">
            <a:off x="4342320" y="3952820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2B516-22FB-4AFA-B70C-6A6969023FC5}"/>
              </a:ext>
            </a:extLst>
          </p:cNvPr>
          <p:cNvSpPr/>
          <p:nvPr/>
        </p:nvSpPr>
        <p:spPr>
          <a:xfrm>
            <a:off x="5200109" y="3584976"/>
            <a:ext cx="2515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JobLevel</a:t>
            </a:r>
            <a:r>
              <a:rPr lang="en-US" dirty="0"/>
              <a:t> since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AD1-E9E4-4A0A-BEED-BB08C79C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75B2-4C0D-48AA-B72F-65242DD5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338B7-DDF3-4DEA-86F5-FF8756A0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9" y="1488347"/>
            <a:ext cx="6477000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2943E-EDA6-47C0-BAD5-A536F268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9" y="2639648"/>
            <a:ext cx="3535120" cy="366077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769F50E-E2F8-4285-AE95-E9284F1EB50D}"/>
              </a:ext>
            </a:extLst>
          </p:cNvPr>
          <p:cNvSpPr/>
          <p:nvPr/>
        </p:nvSpPr>
        <p:spPr>
          <a:xfrm rot="10800000">
            <a:off x="4275952" y="3032208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B970237-4D33-465D-A024-2CF3C85AEBF7}"/>
              </a:ext>
            </a:extLst>
          </p:cNvPr>
          <p:cNvSpPr/>
          <p:nvPr/>
        </p:nvSpPr>
        <p:spPr>
          <a:xfrm rot="10800000">
            <a:off x="4275952" y="3308592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52B0C-33C2-4A34-BEA4-D81DF5671040}"/>
              </a:ext>
            </a:extLst>
          </p:cNvPr>
          <p:cNvSpPr/>
          <p:nvPr/>
        </p:nvSpPr>
        <p:spPr>
          <a:xfrm>
            <a:off x="5133741" y="2940748"/>
            <a:ext cx="2515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JobLevel</a:t>
            </a:r>
            <a:r>
              <a:rPr lang="en-US" dirty="0"/>
              <a:t> since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27609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6B96D-415A-41B5-BDCE-8C19DA6E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690689"/>
            <a:ext cx="60579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of individual predictors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95134-542A-41F1-8348-2DED7ECB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579" y="1578128"/>
            <a:ext cx="4812071" cy="47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</a:t>
            </a:r>
            <a:r>
              <a:rPr lang="en-US" dirty="0" err="1"/>
              <a:t>studentized</a:t>
            </a:r>
            <a:r>
              <a:rPr lang="en-US" dirty="0"/>
              <a:t> residuals vs Attrition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9A6BD0-6188-434D-BB1F-35345F99C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residuals vs Fitted values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0495A0-62B0-40D0-8077-D9F6F3279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vs Observation Number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3B797C-165E-48A3-AFEC-A8BB56CCE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CE49-0E93-4260-950B-EF52599A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errors for Observation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082A9E-F469-4C74-9C45-4190EB345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D5CF1-1D1D-4D78-88AD-2E3ADEC6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Leverage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D85077-E198-4963-B3A1-CC633D28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Leverage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44141C-6CC0-4F21-A2FA-E2C3F7072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1372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employee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43743" y="2057402"/>
            <a:ext cx="32657" cy="333102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43743" y="5388430"/>
            <a:ext cx="6183086" cy="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04789" y="1942715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04789" y="3722916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4070" y="1942714"/>
            <a:ext cx="1603332" cy="1528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4070" y="3722914"/>
            <a:ext cx="1603332" cy="1528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8356" y="5686816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lifetime value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71037" y="3287532"/>
            <a:ext cx="1778696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Attrition Risk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1792" y="3990905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7836" y="3990905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Grow-up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7836" y="2204613"/>
            <a:ext cx="1114816" cy="3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Divest?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4070" y="2195155"/>
            <a:ext cx="160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Aggressively retain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6889" y="2855192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value.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High Attrition Risk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4070" y="441266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7608" y="4450155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26397" y="287479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High Attrition Risk</a:t>
            </a:r>
          </a:p>
        </p:txBody>
      </p:sp>
    </p:spTree>
    <p:extLst>
      <p:ext uri="{BB962C8B-B14F-4D97-AF65-F5344CB8AC3E}">
        <p14:creationId xmlns:p14="http://schemas.microsoft.com/office/powerpoint/2010/main" val="12041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D699-B881-4C1A-A32B-3A81ACB6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distance vs Leverage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A19C1E-19E2-4B8C-BB7B-64491AE6D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3383B-AFC2-4DAC-8B14-A2FD504C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1C4B-4D53-4EEC-B10F-7A494D01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D184-78B9-4A0A-968C-7F54F433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our analysis, check the likelihood ratio test of the nothing model with the stepwise and forward selection models, the best model is forward #2 as follows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D887-DA00-4366-B645-C394D6AF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BF78C7-18D5-44BD-BFB8-F98F492A4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44" y="4812055"/>
            <a:ext cx="6505731" cy="6732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Attrition ~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StckOptnLvl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EnvrnmntSts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endParaRPr lang="en-US" altLang="en-US" sz="1000" dirty="0">
              <a:solidFill>
                <a:srgbClr val="333333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BusinssTrvl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JobInvlvmnt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DistncFrmHm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JobSatsfctn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NmCmpnsWrkd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TtlWrkngYrs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WorkLifBlnc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RltnshpStsf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YrsSncLstPr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logMthlyInc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YrsInCrrntR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EducatinFld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TrnngTmsLsY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Gender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YrsWthCrrMn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##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Size</a:t>
            </a:r>
          </a:p>
          <a:p>
            <a:pPr lvl="1"/>
            <a:r>
              <a:rPr lang="en-US" dirty="0"/>
              <a:t>1470 observations; 35 variables;</a:t>
            </a:r>
          </a:p>
          <a:p>
            <a:r>
              <a:rPr lang="en-US" dirty="0"/>
              <a:t>Column names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5210D-3224-41DF-8F2B-22E8B3DE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75" y="3397252"/>
            <a:ext cx="4524084" cy="2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6460-3F3E-4899-9BCF-0689EE72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Dataset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109D1B-C79D-4F33-8E77-83FA08CD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87" y="1489243"/>
            <a:ext cx="2529840" cy="25298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C38E-1550-4CBF-87A5-39EA8075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56864C-4DF0-4783-A9BA-40195D87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98" y="1489243"/>
            <a:ext cx="2529840" cy="2529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0B1A47-EE5C-4B52-BA87-8A4B66825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246" y="1489243"/>
            <a:ext cx="2529840" cy="2529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5B4CC8-A8B2-40A7-99FC-3118B0E1B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87" y="4073046"/>
            <a:ext cx="2529840" cy="2529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FB84FB-E6AE-408F-9216-92E4CF25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198" y="4073046"/>
            <a:ext cx="2529840" cy="2529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D91F18-0420-41B7-8EBA-9115348C2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246" y="4073046"/>
            <a:ext cx="2529840" cy="2529840"/>
          </a:xfrm>
          <a:prstGeom prst="rect">
            <a:avLst/>
          </a:prstGeom>
        </p:spPr>
      </p:pic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EF58987F-BB27-4907-A8F5-410067043359}"/>
              </a:ext>
            </a:extLst>
          </p:cNvPr>
          <p:cNvSpPr/>
          <p:nvPr/>
        </p:nvSpPr>
        <p:spPr>
          <a:xfrm>
            <a:off x="3930445" y="2352368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id="{E7C6B556-44DF-4762-8492-A0B345924863}"/>
              </a:ext>
            </a:extLst>
          </p:cNvPr>
          <p:cNvSpPr/>
          <p:nvPr/>
        </p:nvSpPr>
        <p:spPr>
          <a:xfrm>
            <a:off x="3990667" y="5039961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E346877C-16A9-466C-AFE5-B57AEC56865B}"/>
              </a:ext>
            </a:extLst>
          </p:cNvPr>
          <p:cNvSpPr/>
          <p:nvPr/>
        </p:nvSpPr>
        <p:spPr>
          <a:xfrm>
            <a:off x="2257052" y="493672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id="{913B4A88-1B04-4D14-A158-2D50F4E324F2}"/>
              </a:ext>
            </a:extLst>
          </p:cNvPr>
          <p:cNvSpPr/>
          <p:nvPr/>
        </p:nvSpPr>
        <p:spPr>
          <a:xfrm>
            <a:off x="5299587" y="2344994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110C161F-0F13-4736-A756-7E1DE47ADF67}"/>
              </a:ext>
            </a:extLst>
          </p:cNvPr>
          <p:cNvSpPr/>
          <p:nvPr/>
        </p:nvSpPr>
        <p:spPr>
          <a:xfrm>
            <a:off x="2239613" y="2330245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:a16="http://schemas.microsoft.com/office/drawing/2014/main" id="{C8042CAC-F6BD-44DE-9F38-8A23F1DB6333}"/>
              </a:ext>
            </a:extLst>
          </p:cNvPr>
          <p:cNvSpPr/>
          <p:nvPr/>
        </p:nvSpPr>
        <p:spPr>
          <a:xfrm>
            <a:off x="6634316" y="148297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52E6FF4D-5F02-4BB2-991A-15AE90A53175}"/>
              </a:ext>
            </a:extLst>
          </p:cNvPr>
          <p:cNvSpPr/>
          <p:nvPr/>
        </p:nvSpPr>
        <p:spPr>
          <a:xfrm>
            <a:off x="2257052" y="4088397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&quot;Not Allowed&quot; Symbol 24">
            <a:extLst>
              <a:ext uri="{FF2B5EF4-FFF2-40B4-BE49-F238E27FC236}">
                <a16:creationId xmlns:a16="http://schemas.microsoft.com/office/drawing/2014/main" id="{6BEECA68-8D37-48D1-8DFB-39341C08C00D}"/>
              </a:ext>
            </a:extLst>
          </p:cNvPr>
          <p:cNvSpPr/>
          <p:nvPr/>
        </p:nvSpPr>
        <p:spPr>
          <a:xfrm>
            <a:off x="5186515" y="1467250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F4810-2C61-420D-A71F-A7C60710B2A3}"/>
              </a:ext>
            </a:extLst>
          </p:cNvPr>
          <p:cNvSpPr txBox="1"/>
          <p:nvPr/>
        </p:nvSpPr>
        <p:spPr>
          <a:xfrm>
            <a:off x="7610168" y="5891981"/>
            <a:ext cx="126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 factors kicked off</a:t>
            </a:r>
          </a:p>
        </p:txBody>
      </p:sp>
    </p:spTree>
    <p:extLst>
      <p:ext uri="{BB962C8B-B14F-4D97-AF65-F5344CB8AC3E}">
        <p14:creationId xmlns:p14="http://schemas.microsoft.com/office/powerpoint/2010/main" val="31052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r>
              <a:rPr lang="en-US"/>
              <a:t>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Abbreviate column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E860B-5191-495A-B557-32E8D990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7" y="2363270"/>
            <a:ext cx="8169111" cy="562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E9479-4A52-434E-A4F9-58907088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97" y="3263106"/>
            <a:ext cx="7860648" cy="18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r>
              <a:rPr lang="en-US"/>
              <a:t>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969" cy="4351338"/>
          </a:xfrm>
        </p:spPr>
        <p:txBody>
          <a:bodyPr>
            <a:normAutofit/>
          </a:bodyPr>
          <a:lstStyle/>
          <a:p>
            <a:r>
              <a:rPr lang="en-US" dirty="0"/>
              <a:t>Recode Variables from ‘numeric’ to ‘factor’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2BA49-BCC1-4069-8B36-2E2A36A0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09" y="2333921"/>
            <a:ext cx="5937680" cy="40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on at least 7 variables. 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Distance From Home</a:t>
            </a:r>
          </a:p>
          <a:p>
            <a:pPr lvl="1"/>
            <a:r>
              <a:rPr lang="en-US" dirty="0"/>
              <a:t>Number of Companies Worked In</a:t>
            </a:r>
          </a:p>
          <a:p>
            <a:pPr lvl="1"/>
            <a:r>
              <a:rPr lang="en-US" dirty="0"/>
              <a:t>Percent Salary Raise</a:t>
            </a:r>
          </a:p>
          <a:p>
            <a:pPr lvl="1"/>
            <a:r>
              <a:rPr lang="en-US" dirty="0"/>
              <a:t>Total Working Years</a:t>
            </a:r>
          </a:p>
          <a:p>
            <a:pPr lvl="1"/>
            <a:r>
              <a:rPr lang="en-US" dirty="0"/>
              <a:t>Years At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472</Words>
  <Application>Microsoft Office PowerPoint</Application>
  <PresentationFormat>On-screen Show (4:3)</PresentationFormat>
  <Paragraphs>123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 Unicode MS</vt:lpstr>
      <vt:lpstr>MS PGothic</vt:lpstr>
      <vt:lpstr>Arial</vt:lpstr>
      <vt:lpstr>Calibri</vt:lpstr>
      <vt:lpstr>Calibri Light</vt:lpstr>
      <vt:lpstr>Courier New</vt:lpstr>
      <vt:lpstr>Office Theme</vt:lpstr>
      <vt:lpstr>Investigation of employee attrition with predictive analytics</vt:lpstr>
      <vt:lpstr>Introduction</vt:lpstr>
      <vt:lpstr>Purpose</vt:lpstr>
      <vt:lpstr>How to keep employee</vt:lpstr>
      <vt:lpstr>Raw Dataset</vt:lpstr>
      <vt:lpstr>Raw Dataset Distribution</vt:lpstr>
      <vt:lpstr>Data Cleaning and Preparation</vt:lpstr>
      <vt:lpstr>Data Cleaning and Preparation</vt:lpstr>
      <vt:lpstr>Preliminary Analysis</vt:lpstr>
      <vt:lpstr>Preliminary Analysis Simple Histogram for two of the selected 7 factors</vt:lpstr>
      <vt:lpstr>Preliminary Analysis Simple Histogram for two of the selected 7 factors</vt:lpstr>
      <vt:lpstr>Preliminary Analysis Simple Histogram for two of the selected 7 factors</vt:lpstr>
      <vt:lpstr>Preliminary Analysis Give the frequencies for Gender, Education, and Occupation</vt:lpstr>
      <vt:lpstr>Preliminary Analysis Give the count of management positions</vt:lpstr>
      <vt:lpstr>Additional Analysis Examine the proportion of attrition vs. No attribution</vt:lpstr>
      <vt:lpstr>Additional Analysis whether there are differences in attrition by continuous and categorical variables</vt:lpstr>
      <vt:lpstr>Additional Analysis using distance from home and marital Status</vt:lpstr>
      <vt:lpstr>Additional Analysis using monthly income and job level</vt:lpstr>
      <vt:lpstr>Additional Analysis using years in the company</vt:lpstr>
      <vt:lpstr>Attrition by Different factors</vt:lpstr>
      <vt:lpstr>Additional Analysis </vt:lpstr>
      <vt:lpstr>Deeper Analysis after full model regression Analysis of data using backward elimination</vt:lpstr>
      <vt:lpstr>Backward Reduced Model#1 Regression</vt:lpstr>
      <vt:lpstr>Coefficients</vt:lpstr>
      <vt:lpstr>Backward Reduced Model#2 Regression</vt:lpstr>
      <vt:lpstr>Coefficients</vt:lpstr>
      <vt:lpstr>Check overall effect using aod library</vt:lpstr>
      <vt:lpstr>VIFs of the model #2</vt:lpstr>
      <vt:lpstr>Visual Inspection of model #2</vt:lpstr>
      <vt:lpstr>Forward Selection</vt:lpstr>
      <vt:lpstr>Stepwise selection</vt:lpstr>
      <vt:lpstr>Goodness of Fit Test</vt:lpstr>
      <vt:lpstr>Test of individual predictors</vt:lpstr>
      <vt:lpstr>Pearson studentized residuals vs Attrition</vt:lpstr>
      <vt:lpstr>Studentized residuals vs Fitted values</vt:lpstr>
      <vt:lpstr>Cooks D vs Observation Number</vt:lpstr>
      <vt:lpstr>Standard errors for Observation</vt:lpstr>
      <vt:lpstr>Studentized Residual vs Leverage</vt:lpstr>
      <vt:lpstr>Studentized Residual vs Leverage</vt:lpstr>
      <vt:lpstr>Cooks D distance vs Leverage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Hu, Chaoshun</cp:lastModifiedBy>
  <cp:revision>18</cp:revision>
  <dcterms:created xsi:type="dcterms:W3CDTF">2017-03-18T16:30:52Z</dcterms:created>
  <dcterms:modified xsi:type="dcterms:W3CDTF">2018-08-02T00:03:03Z</dcterms:modified>
</cp:coreProperties>
</file>