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302" r:id="rId3"/>
    <p:sldId id="258" r:id="rId4"/>
    <p:sldId id="277" r:id="rId5"/>
    <p:sldId id="267" r:id="rId6"/>
    <p:sldId id="303" r:id="rId7"/>
    <p:sldId id="278" r:id="rId8"/>
    <p:sldId id="304" r:id="rId9"/>
    <p:sldId id="279" r:id="rId10"/>
    <p:sldId id="268" r:id="rId11"/>
    <p:sldId id="269" r:id="rId12"/>
    <p:sldId id="280" r:id="rId13"/>
    <p:sldId id="270" r:id="rId14"/>
    <p:sldId id="271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73" r:id="rId23"/>
    <p:sldId id="288" r:id="rId24"/>
    <p:sldId id="292" r:id="rId25"/>
    <p:sldId id="299" r:id="rId26"/>
    <p:sldId id="307" r:id="rId27"/>
    <p:sldId id="308" r:id="rId28"/>
    <p:sldId id="262" r:id="rId29"/>
    <p:sldId id="309" r:id="rId30"/>
    <p:sldId id="290" r:id="rId31"/>
    <p:sldId id="310" r:id="rId32"/>
    <p:sldId id="293" r:id="rId33"/>
    <p:sldId id="300" r:id="rId34"/>
    <p:sldId id="263" r:id="rId35"/>
    <p:sldId id="301" r:id="rId36"/>
    <p:sldId id="264" r:id="rId37"/>
    <p:sldId id="266" r:id="rId38"/>
    <p:sldId id="275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39"/>
    <p:restoredTop sz="94679"/>
  </p:normalViewPr>
  <p:slideViewPr>
    <p:cSldViewPr snapToGrid="0" snapToObjects="1">
      <p:cViewPr varScale="1">
        <p:scale>
          <a:sx n="89" d="100"/>
          <a:sy n="89" d="100"/>
        </p:scale>
        <p:origin x="-111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Investigation of employee attrition with 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Mahesh </a:t>
            </a:r>
            <a:r>
              <a:rPr lang="en-US" dirty="0" err="1"/>
              <a:t>Kuklani</a:t>
            </a:r>
            <a:r>
              <a:rPr lang="en-US" dirty="0"/>
              <a:t>, Rene Pineda and Chaoshun 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 Data </a:t>
            </a:r>
            <a:r>
              <a:rPr lang="en-US" dirty="0"/>
              <a:t>Cleaning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969" cy="4351338"/>
          </a:xfrm>
        </p:spPr>
        <p:txBody>
          <a:bodyPr>
            <a:normAutofit/>
          </a:bodyPr>
          <a:lstStyle/>
          <a:p>
            <a:r>
              <a:rPr lang="en-US" dirty="0"/>
              <a:t>Recode Variables from ‘numeric’ to ‘factor’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22BA49-BCC1-4069-8B36-2E2A36A0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09" y="2333921"/>
            <a:ext cx="5937680" cy="40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 Preliminary </a:t>
            </a: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on at least 7 variables. 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Distance From Home</a:t>
            </a:r>
          </a:p>
          <a:p>
            <a:pPr lvl="1"/>
            <a:r>
              <a:rPr lang="en-US" dirty="0"/>
              <a:t>Number of Companies Worked In</a:t>
            </a:r>
          </a:p>
          <a:p>
            <a:pPr lvl="1"/>
            <a:r>
              <a:rPr lang="en-US" dirty="0"/>
              <a:t>Percent Salary Raise</a:t>
            </a:r>
          </a:p>
          <a:p>
            <a:pPr lvl="1"/>
            <a:r>
              <a:rPr lang="en-US" dirty="0"/>
              <a:t>Total Working Years</a:t>
            </a:r>
          </a:p>
          <a:p>
            <a:pPr lvl="1"/>
            <a:r>
              <a:rPr lang="en-US" dirty="0"/>
              <a:t>Years At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9D4C4C-38E0-4BA0-8683-E58FC183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Steps: Preliminary </a:t>
            </a:r>
            <a:r>
              <a:rPr lang="en-US" dirty="0"/>
              <a:t>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29C2946-0225-4BE8-BC5F-3F2F35FA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="" xmlns:a16="http://schemas.microsoft.com/office/drawing/2014/main" id="{B70FA49E-DB1A-4D2F-B3D6-A12086B25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20669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Steps:Preliminary</a:t>
            </a:r>
            <a:r>
              <a:rPr lang="en-US" dirty="0" smtClean="0"/>
              <a:t> </a:t>
            </a:r>
            <a:r>
              <a:rPr lang="en-US" dirty="0"/>
              <a:t>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E8857B41-3BD7-49E9-8668-2A7337095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1D6C121-E635-4D07-B4C2-35D473426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frequencies for Gender, Education, and Occupation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62A8C6E-7406-4259-956B-CB235BC4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6" y="1639331"/>
            <a:ext cx="4930723" cy="45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count of management positions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F0E3EE5-FBE1-4ABD-9D9E-148B8D27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638425"/>
            <a:ext cx="77628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Examine the proportion of attrition vs. No attribution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52667F5-BF7A-4DCE-8553-4193F079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53" y="1552977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whether there are differences in attrition by continuous and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5ED1D38-B3A4-472A-8DAB-B21479F8E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61" y="169068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distance from home and marital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933CCDE-EF28-4D72-9A0F-56D77375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05" y="147451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Objectives</a:t>
            </a:r>
          </a:p>
          <a:p>
            <a:r>
              <a:rPr lang="en-US" dirty="0" smtClean="0"/>
              <a:t>Data Sourced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Evaluation/Results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3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monthly income and job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2881B27-7393-4AEC-9D9D-331C8757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31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years in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D4DAF3-4556-41BC-B21F-748A86A9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18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Different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457BCE3-99EB-4323-A275-C8085F28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5" y="1690689"/>
            <a:ext cx="2560677" cy="1829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DF5910-A725-45C4-AE15-468EC2B1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311" y="1690689"/>
            <a:ext cx="2560677" cy="1829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2F97347-3CE1-40E8-998A-5AE6A3C0B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523" y="1690688"/>
            <a:ext cx="2560677" cy="1829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47686DC-E0EE-4B66-91B5-2E302C533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15" y="3930779"/>
            <a:ext cx="2560677" cy="1829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75E8BAA-88BE-497B-ADB6-F7BD32797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792" y="3930778"/>
            <a:ext cx="2560677" cy="1829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8413762C-3AA6-4E09-B91D-446B0EFFD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523" y="3930777"/>
            <a:ext cx="25606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C19F4AC-ED12-4A26-B469-DBF032E0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95" y="1548262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1E4CC-E3B3-4B6A-ABB0-88D976BF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Inspection of </a:t>
            </a:r>
            <a:r>
              <a:rPr lang="en-US" dirty="0" smtClean="0"/>
              <a:t>Continuous Variables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75131EE-B8AE-4F83-81CB-B39D9743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AB7A5A3-217D-44B7-8B15-2E287114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03" y="155287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Analysis: Correlation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02" y="1825625"/>
            <a:ext cx="482819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3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Evaluaion</a:t>
            </a:r>
            <a:r>
              <a:rPr lang="en-US" dirty="0" smtClean="0"/>
              <a:t>/Results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Tell me the percentages and why</a:t>
            </a:r>
          </a:p>
          <a:p>
            <a:pPr lvl="1"/>
            <a:r>
              <a:rPr lang="en-US" dirty="0"/>
              <a:t>Show me graphs with explanations</a:t>
            </a:r>
          </a:p>
          <a:p>
            <a:pPr lvl="1"/>
            <a:r>
              <a:rPr lang="en-US" dirty="0"/>
              <a:t>The top three factors that contribute to turnover</a:t>
            </a:r>
          </a:p>
          <a:p>
            <a:pPr lvl="1"/>
            <a:r>
              <a:rPr lang="en-US" dirty="0"/>
              <a:t>Tell me about any job role specific trends that may exist in the data set</a:t>
            </a:r>
          </a:p>
          <a:p>
            <a:pPr lvl="1"/>
            <a:r>
              <a:rPr lang="en-US" dirty="0"/>
              <a:t>Provide any other interesting trends and observations from your analysis</a:t>
            </a:r>
          </a:p>
          <a:p>
            <a:pPr lvl="1"/>
            <a:r>
              <a:rPr lang="en-US" dirty="0"/>
              <a:t>Other things to consider?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: Percentages and why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89" y="1639887"/>
            <a:ext cx="312257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171" y="1639887"/>
            <a:ext cx="3002780" cy="430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1" y="1639887"/>
            <a:ext cx="2608230" cy="262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D3AB38C5-C53B-45EC-BF20-EC993E4E7B4C}"/>
              </a:ext>
            </a:extLst>
          </p:cNvPr>
          <p:cNvSpPr/>
          <p:nvPr/>
        </p:nvSpPr>
        <p:spPr>
          <a:xfrm rot="10800000">
            <a:off x="4249373" y="2992772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A07E458E-D1E7-4A4A-A64B-B220C9D3AFB6}"/>
              </a:ext>
            </a:extLst>
          </p:cNvPr>
          <p:cNvSpPr/>
          <p:nvPr/>
        </p:nvSpPr>
        <p:spPr>
          <a:xfrm rot="10800000">
            <a:off x="4281443" y="3260611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412B516-22FB-4AFA-B70C-6A6969023FC5}"/>
              </a:ext>
            </a:extLst>
          </p:cNvPr>
          <p:cNvSpPr/>
          <p:nvPr/>
        </p:nvSpPr>
        <p:spPr>
          <a:xfrm>
            <a:off x="5071922" y="2798946"/>
            <a:ext cx="2515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</a:t>
            </a:r>
            <a:r>
              <a:rPr lang="en-US" dirty="0" err="1"/>
              <a:t>JobLevel</a:t>
            </a:r>
            <a:r>
              <a:rPr lang="en-US" dirty="0"/>
              <a:t> since </a:t>
            </a:r>
            <a:r>
              <a:rPr lang="en-US" dirty="0" err="1"/>
              <a:t>JobRole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highly correlated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96" y="1312803"/>
            <a:ext cx="65436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8" y="2510684"/>
            <a:ext cx="33623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Selection w/o Job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93" y="1825625"/>
            <a:ext cx="238266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19" y="1825625"/>
            <a:ext cx="3137776" cy="441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3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analysis is to try to </a:t>
            </a:r>
            <a:r>
              <a:rPr lang="en-US" dirty="0" err="1"/>
              <a:t>dilucidate</a:t>
            </a:r>
            <a:r>
              <a:rPr lang="en-US" dirty="0"/>
              <a:t> what are the most important factors that contribute to attrition, amongst the many factors affect an employee’s environment and satisfaction. Once these factors are determined, a company can take actions to control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DF04D8-3233-4516-A1F8-37E8FDCB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overall effect </a:t>
            </a:r>
            <a:r>
              <a:rPr lang="en-US" dirty="0" smtClean="0"/>
              <a:t>Of </a:t>
            </a:r>
            <a:r>
              <a:rPr lang="en-US" dirty="0" err="1" smtClean="0"/>
              <a:t>JobRole</a:t>
            </a:r>
            <a:r>
              <a:rPr lang="en-US" dirty="0" smtClean="0"/>
              <a:t> and Education Field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445F6C0-644C-4AA7-8CAE-A51ECBDA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5F0FE7-5EFD-4243-A68E-8F842198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92" y="2171077"/>
            <a:ext cx="49149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VIF for Forward model w/o Job Level and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9" y="2969675"/>
            <a:ext cx="2522220" cy="271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969" y="2713556"/>
            <a:ext cx="5729945" cy="344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0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D36AD1-E9E4-4A0A-BEED-BB08C79C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DF75B2-4C0D-48AA-B72F-65242DD5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9769F50E-E2F8-4285-AE95-E9284F1EB50D}"/>
              </a:ext>
            </a:extLst>
          </p:cNvPr>
          <p:cNvSpPr/>
          <p:nvPr/>
        </p:nvSpPr>
        <p:spPr>
          <a:xfrm rot="10800000">
            <a:off x="4275952" y="3032208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CB970237-4D33-465D-A024-2CF3C85AEBF7}"/>
              </a:ext>
            </a:extLst>
          </p:cNvPr>
          <p:cNvSpPr/>
          <p:nvPr/>
        </p:nvSpPr>
        <p:spPr>
          <a:xfrm rot="10800000">
            <a:off x="4275952" y="3308592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652B0C-33C2-4A34-BEA4-D81DF5671040}"/>
              </a:ext>
            </a:extLst>
          </p:cNvPr>
          <p:cNvSpPr/>
          <p:nvPr/>
        </p:nvSpPr>
        <p:spPr>
          <a:xfrm>
            <a:off x="5133741" y="2940748"/>
            <a:ext cx="2515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</a:t>
            </a:r>
            <a:r>
              <a:rPr lang="en-US" dirty="0" err="1"/>
              <a:t>JobLevel</a:t>
            </a:r>
            <a:r>
              <a:rPr lang="en-US" dirty="0"/>
              <a:t> since </a:t>
            </a:r>
            <a:r>
              <a:rPr lang="en-US" dirty="0" err="1"/>
              <a:t>JobRole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highly correlated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403024"/>
            <a:ext cx="62769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94" y="2565401"/>
            <a:ext cx="33051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9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Deviance For </a:t>
            </a:r>
            <a:r>
              <a:rPr lang="en-US" dirty="0" smtClean="0"/>
              <a:t>Two Models </a:t>
            </a:r>
            <a:r>
              <a:rPr lang="en-US" dirty="0" smtClean="0"/>
              <a:t>(</a:t>
            </a:r>
            <a:r>
              <a:rPr lang="en-US" dirty="0" smtClean="0"/>
              <a:t>Forward </a:t>
            </a:r>
            <a:r>
              <a:rPr lang="en-US" dirty="0" err="1" smtClean="0"/>
              <a:t>AndStepwise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– </a:t>
            </a:r>
            <a:r>
              <a:rPr lang="en-US" dirty="0" smtClean="0"/>
              <a:t>764.3014</a:t>
            </a:r>
            <a:endParaRPr lang="en-US" dirty="0" smtClean="0"/>
          </a:p>
          <a:p>
            <a:r>
              <a:rPr lang="en-US" dirty="0" smtClean="0"/>
              <a:t>Stepwise – </a:t>
            </a:r>
            <a:r>
              <a:rPr lang="en-US" dirty="0" smtClean="0"/>
              <a:t>764.3014</a:t>
            </a:r>
          </a:p>
          <a:p>
            <a:endParaRPr lang="en-US" dirty="0"/>
          </a:p>
          <a:p>
            <a:r>
              <a:rPr lang="en-US" dirty="0" smtClean="0"/>
              <a:t>AIC Values</a:t>
            </a:r>
          </a:p>
          <a:p>
            <a:pPr lvl="1"/>
            <a:r>
              <a:rPr lang="en-US" dirty="0" smtClean="0"/>
              <a:t>Forward - 888.3014</a:t>
            </a:r>
          </a:p>
          <a:p>
            <a:pPr lvl="1"/>
            <a:r>
              <a:rPr lang="en-US" dirty="0" smtClean="0"/>
              <a:t>Stepwise - 888.3014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 </a:t>
            </a:r>
            <a:r>
              <a:rPr lang="en-US" dirty="0" smtClean="0"/>
              <a:t>Test Between Forward Model and Reduced Null Model and Pseudo R^2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Hypothesis is that restricted model is better than the forward2 model</a:t>
            </a:r>
          </a:p>
          <a:p>
            <a:r>
              <a:rPr lang="en-US" dirty="0" smtClean="0"/>
              <a:t>Pseudo R^2 is</a:t>
            </a:r>
          </a:p>
          <a:p>
            <a:pPr lvl="1"/>
            <a:r>
              <a:rPr lang="en-US" dirty="0" smtClean="0"/>
              <a:t>0.38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28" y="2792605"/>
            <a:ext cx="4282422" cy="356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Accuracy of Prediction for FORWARD Model using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of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78" y="2517776"/>
            <a:ext cx="3705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2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Best Predictors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Best Predictors for the model are </a:t>
            </a:r>
            <a:r>
              <a:rPr lang="en-US" dirty="0" err="1" smtClean="0"/>
              <a:t>OverTime</a:t>
            </a:r>
            <a:r>
              <a:rPr lang="en-US" dirty="0" smtClean="0"/>
              <a:t>, Stock Option Level and </a:t>
            </a:r>
            <a:r>
              <a:rPr lang="en-US" dirty="0" smtClean="0"/>
              <a:t>Environment Status.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08" y="3642957"/>
            <a:ext cx="38385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residuals vs Fitted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37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25" y="2023751"/>
            <a:ext cx="69437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vs Observation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38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21" y="2117726"/>
            <a:ext cx="70008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Leverage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D5D85077-E198-4963-B3A1-CC633D28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employee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43743" y="2057402"/>
            <a:ext cx="32657" cy="333102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43743" y="5388430"/>
            <a:ext cx="6183086" cy="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04789" y="1942715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04789" y="3722916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4070" y="1942714"/>
            <a:ext cx="1603332" cy="1528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4070" y="3722914"/>
            <a:ext cx="1603332" cy="15281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8356" y="5686816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lifetime value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71037" y="3287532"/>
            <a:ext cx="1778696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Attrition Risk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1792" y="3990905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7836" y="3990905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Grow-up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7836" y="2204613"/>
            <a:ext cx="1114816" cy="3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Divest?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4070" y="2195155"/>
            <a:ext cx="160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Aggressively retain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6889" y="2855192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value.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High Attrition Risk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4070" y="441266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7608" y="4450155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26397" y="287479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High Attrition Risk</a:t>
            </a:r>
          </a:p>
        </p:txBody>
      </p:sp>
    </p:spTree>
    <p:extLst>
      <p:ext uri="{BB962C8B-B14F-4D97-AF65-F5344CB8AC3E}">
        <p14:creationId xmlns:p14="http://schemas.microsoft.com/office/powerpoint/2010/main" val="12041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</a:t>
            </a:r>
            <a:r>
              <a:rPr lang="en-US" dirty="0" smtClean="0"/>
              <a:t>Leverage based on Cooks 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13" y="2005013"/>
            <a:ext cx="68484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2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CD699-B881-4C1A-A32B-3A81ACB6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distance vs Leverage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13383B-AFC2-4DAC-8B14-A2FD504C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50" y="1932684"/>
            <a:ext cx="68675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25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951C4B-4D53-4EEC-B10F-7A494D01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57D184-78B9-4A0A-968C-7F54F433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our analysis, check the likelihood ratio test of the nothing model with the stepwise and forward selection models, the best model is </a:t>
            </a:r>
            <a:r>
              <a:rPr lang="en-US" dirty="0" smtClean="0"/>
              <a:t>FORWARD </a:t>
            </a:r>
            <a:r>
              <a:rPr lang="en-US" smtClean="0"/>
              <a:t>2 Model as </a:t>
            </a:r>
            <a:r>
              <a:rPr lang="en-US" dirty="0"/>
              <a:t>follows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97D887-DA00-4366-B645-C394D6AF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F2BF78C7-18D5-44BD-BFB8-F98F492A4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44" y="4812055"/>
            <a:ext cx="6505731" cy="6732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Attrition ~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StckOptnLvl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EnvrnmntSts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endParaRPr lang="en-US" altLang="en-US" sz="1000" dirty="0">
              <a:solidFill>
                <a:srgbClr val="333333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BusinssTrvl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JobInvlvmnt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DistncFrmHm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JobSatsfctn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NmCmpnsWrkd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TtlWrkngYrs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WorkLifBlnc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RltnshpStsf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YrsSncLstPr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logMthlyInc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YrsInCrrntR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EducatinFld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TrnngTmsLsY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Gender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YrsWthCrrMn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##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Size</a:t>
            </a:r>
          </a:p>
          <a:p>
            <a:pPr lvl="1"/>
            <a:r>
              <a:rPr lang="en-US" dirty="0"/>
              <a:t>1470 observations; 35 variables;</a:t>
            </a:r>
          </a:p>
          <a:p>
            <a:r>
              <a:rPr lang="en-US" dirty="0"/>
              <a:t>Column names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D25210D-3224-41DF-8F2B-22E8B3DE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75" y="3397252"/>
            <a:ext cx="4524084" cy="2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Got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CE6460-3F3E-4899-9BCF-0689EE72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Statistics (EDA)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25109D1B-C79D-4F33-8E77-83FA08CD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87" y="1489243"/>
            <a:ext cx="2529840" cy="2529840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E6C38E-1550-4CBF-87A5-39EA8075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B56864C-4DF0-4783-A9BA-40195D87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98" y="1489243"/>
            <a:ext cx="2529840" cy="2529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20B1A47-EE5C-4B52-BA87-8A4B66825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246" y="1489243"/>
            <a:ext cx="2529840" cy="2529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85B4CC8-A8B2-40A7-99FC-3118B0E1B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87" y="4073046"/>
            <a:ext cx="2529840" cy="2529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9FB84FB-E6AE-408F-9216-92E4CF251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198" y="4073046"/>
            <a:ext cx="2529840" cy="25298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7D91F18-0420-41B7-8EBA-9115348C2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246" y="4073046"/>
            <a:ext cx="2529840" cy="2529840"/>
          </a:xfrm>
          <a:prstGeom prst="rect">
            <a:avLst/>
          </a:prstGeom>
        </p:spPr>
      </p:pic>
      <p:sp>
        <p:nvSpPr>
          <p:cNvPr id="18" name="&quot;Not Allowed&quot; Symbol 17">
            <a:extLst>
              <a:ext uri="{FF2B5EF4-FFF2-40B4-BE49-F238E27FC236}">
                <a16:creationId xmlns="" xmlns:a16="http://schemas.microsoft.com/office/drawing/2014/main" id="{EF58987F-BB27-4907-A8F5-410067043359}"/>
              </a:ext>
            </a:extLst>
          </p:cNvPr>
          <p:cNvSpPr/>
          <p:nvPr/>
        </p:nvSpPr>
        <p:spPr>
          <a:xfrm>
            <a:off x="3930445" y="2352368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&quot;Not Allowed&quot; Symbol 18">
            <a:extLst>
              <a:ext uri="{FF2B5EF4-FFF2-40B4-BE49-F238E27FC236}">
                <a16:creationId xmlns="" xmlns:a16="http://schemas.microsoft.com/office/drawing/2014/main" id="{E7C6B556-44DF-4762-8492-A0B345924863}"/>
              </a:ext>
            </a:extLst>
          </p:cNvPr>
          <p:cNvSpPr/>
          <p:nvPr/>
        </p:nvSpPr>
        <p:spPr>
          <a:xfrm>
            <a:off x="3990667" y="5039961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="" xmlns:a16="http://schemas.microsoft.com/office/drawing/2014/main" id="{E346877C-16A9-466C-AFE5-B57AEC56865B}"/>
              </a:ext>
            </a:extLst>
          </p:cNvPr>
          <p:cNvSpPr/>
          <p:nvPr/>
        </p:nvSpPr>
        <p:spPr>
          <a:xfrm>
            <a:off x="2257052" y="493672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t Allowed&quot; Symbol 20">
            <a:extLst>
              <a:ext uri="{FF2B5EF4-FFF2-40B4-BE49-F238E27FC236}">
                <a16:creationId xmlns="" xmlns:a16="http://schemas.microsoft.com/office/drawing/2014/main" id="{913B4A88-1B04-4D14-A158-2D50F4E324F2}"/>
              </a:ext>
            </a:extLst>
          </p:cNvPr>
          <p:cNvSpPr/>
          <p:nvPr/>
        </p:nvSpPr>
        <p:spPr>
          <a:xfrm>
            <a:off x="5299587" y="2344994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="" xmlns:a16="http://schemas.microsoft.com/office/drawing/2014/main" id="{110C161F-0F13-4736-A756-7E1DE47ADF67}"/>
              </a:ext>
            </a:extLst>
          </p:cNvPr>
          <p:cNvSpPr/>
          <p:nvPr/>
        </p:nvSpPr>
        <p:spPr>
          <a:xfrm>
            <a:off x="2239613" y="2330245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t Allowed&quot; Symbol 22">
            <a:extLst>
              <a:ext uri="{FF2B5EF4-FFF2-40B4-BE49-F238E27FC236}">
                <a16:creationId xmlns="" xmlns:a16="http://schemas.microsoft.com/office/drawing/2014/main" id="{C8042CAC-F6BD-44DE-9F38-8A23F1DB6333}"/>
              </a:ext>
            </a:extLst>
          </p:cNvPr>
          <p:cNvSpPr/>
          <p:nvPr/>
        </p:nvSpPr>
        <p:spPr>
          <a:xfrm>
            <a:off x="6634316" y="148297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="" xmlns:a16="http://schemas.microsoft.com/office/drawing/2014/main" id="{52E6FF4D-5F02-4BB2-991A-15AE90A53175}"/>
              </a:ext>
            </a:extLst>
          </p:cNvPr>
          <p:cNvSpPr/>
          <p:nvPr/>
        </p:nvSpPr>
        <p:spPr>
          <a:xfrm>
            <a:off x="2257052" y="4088397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F9F4810-2C61-420D-A71F-A7C60710B2A3}"/>
              </a:ext>
            </a:extLst>
          </p:cNvPr>
          <p:cNvSpPr txBox="1"/>
          <p:nvPr/>
        </p:nvSpPr>
        <p:spPr>
          <a:xfrm>
            <a:off x="7610168" y="5891981"/>
            <a:ext cx="1360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factors </a:t>
            </a:r>
            <a:r>
              <a:rPr lang="en-US" sz="1400" dirty="0" smtClean="0">
                <a:solidFill>
                  <a:srgbClr val="FF0000"/>
                </a:solidFill>
              </a:rPr>
              <a:t>doesn’t show </a:t>
            </a:r>
            <a:r>
              <a:rPr lang="en-US" sz="1400" smtClean="0">
                <a:solidFill>
                  <a:srgbClr val="FF0000"/>
                </a:solidFill>
              </a:rPr>
              <a:t>good normality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Data Preparation</a:t>
            </a:r>
          </a:p>
          <a:p>
            <a:pPr lvl="1"/>
            <a:r>
              <a:rPr lang="en-US" dirty="0" err="1" smtClean="0"/>
              <a:t>Prelimiary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Additional Analysis</a:t>
            </a:r>
          </a:p>
          <a:p>
            <a:pPr lvl="1"/>
            <a:r>
              <a:rPr lang="en-US" dirty="0" smtClean="0"/>
              <a:t>Model Using Multivariate Regression</a:t>
            </a:r>
          </a:p>
          <a:p>
            <a:pPr lvl="2"/>
            <a:r>
              <a:rPr lang="en-US" dirty="0" smtClean="0"/>
              <a:t>Workflow</a:t>
            </a:r>
          </a:p>
          <a:p>
            <a:pPr lvl="3"/>
            <a:r>
              <a:rPr lang="en-US" dirty="0" smtClean="0"/>
              <a:t>Full Model Regression</a:t>
            </a:r>
          </a:p>
          <a:p>
            <a:pPr lvl="3"/>
            <a:r>
              <a:rPr lang="en-US" dirty="0" smtClean="0"/>
              <a:t>Forward Model 1</a:t>
            </a:r>
          </a:p>
          <a:p>
            <a:pPr lvl="3"/>
            <a:r>
              <a:rPr lang="en-US" dirty="0" smtClean="0"/>
              <a:t>Forward Model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 Data </a:t>
            </a:r>
            <a:r>
              <a:rPr lang="en-US" dirty="0"/>
              <a:t>Cleaning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Abbreviate column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66E860B-5191-495A-B557-32E8D990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97" y="2363270"/>
            <a:ext cx="8169111" cy="562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93E9479-4A52-434E-A4F9-58907088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97" y="3263106"/>
            <a:ext cx="7860648" cy="18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590</Words>
  <Application>Microsoft Office PowerPoint</Application>
  <PresentationFormat>On-screen Show (4:3)</PresentationFormat>
  <Paragraphs>153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Investigation of employee attrition with predictive analytics</vt:lpstr>
      <vt:lpstr>Outline</vt:lpstr>
      <vt:lpstr>Business Objectives</vt:lpstr>
      <vt:lpstr>How to keep employee</vt:lpstr>
      <vt:lpstr>Data Sourced</vt:lpstr>
      <vt:lpstr>Where We Got It</vt:lpstr>
      <vt:lpstr>Basic Statistics (EDA)</vt:lpstr>
      <vt:lpstr>Methodology</vt:lpstr>
      <vt:lpstr>Steps: Data Cleaning and Preparation</vt:lpstr>
      <vt:lpstr>Steps: Data Cleaning and Preparation</vt:lpstr>
      <vt:lpstr>Steps: Preliminary Analysis</vt:lpstr>
      <vt:lpstr>Steps: Preliminary Analysis Simple Histogram for two of the selected 7 factors</vt:lpstr>
      <vt:lpstr>Steps:Preliminary Analysis Simple Histogram for two of the selected 7 factors</vt:lpstr>
      <vt:lpstr>Preliminary Analysis Simple Histogram for two of the selected 7 factors</vt:lpstr>
      <vt:lpstr>Preliminary Analysis Give the frequencies for Gender, Education, and Occupation</vt:lpstr>
      <vt:lpstr>Preliminary Analysis Give the count of management positions</vt:lpstr>
      <vt:lpstr>Additional Analysis Examine the proportion of attrition vs. No attribution</vt:lpstr>
      <vt:lpstr>Additional Analysis whether there are differences in attrition by continuous and categorical variables</vt:lpstr>
      <vt:lpstr>Additional Analysis using distance from home and marital Status</vt:lpstr>
      <vt:lpstr>Additional Analysis using monthly income and job level</vt:lpstr>
      <vt:lpstr>Additional Analysis using years in the company</vt:lpstr>
      <vt:lpstr>Attrition by Different factors</vt:lpstr>
      <vt:lpstr>Additional Analysis </vt:lpstr>
      <vt:lpstr>Visual Inspection of Continuous Variables </vt:lpstr>
      <vt:lpstr>Additional Analysis: Correlation Plot</vt:lpstr>
      <vt:lpstr>Evaluaion/Results</vt:lpstr>
      <vt:lpstr>Evaluation : Percentages and why</vt:lpstr>
      <vt:lpstr>Forward Selection</vt:lpstr>
      <vt:lpstr>Forward Selection w/o Job Level</vt:lpstr>
      <vt:lpstr>Check overall effect Of JobRole and Education Field</vt:lpstr>
      <vt:lpstr>VIF for Forward model w/o Job Level and ROC Curve</vt:lpstr>
      <vt:lpstr>Stepwise selection</vt:lpstr>
      <vt:lpstr>Deviance For Two Models (Forward AndStepwise)</vt:lpstr>
      <vt:lpstr>Goodness of Fit Test Between Forward Model and Reduced Null Model and Pseudo R^2</vt:lpstr>
      <vt:lpstr>Accuracy of Prediction for FORWARD Model using Confusion Matrix</vt:lpstr>
      <vt:lpstr>3 Best Predictors Of The Model</vt:lpstr>
      <vt:lpstr>Studentized residuals vs Fitted values</vt:lpstr>
      <vt:lpstr>Cooks D vs Observation Number</vt:lpstr>
      <vt:lpstr>Studentized Residual vs Leverage</vt:lpstr>
      <vt:lpstr>Studentized Residual vs Leverage based on Cooks D</vt:lpstr>
      <vt:lpstr>Cooks D distance vs Leverage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User Settings</cp:lastModifiedBy>
  <cp:revision>57</cp:revision>
  <dcterms:created xsi:type="dcterms:W3CDTF">2017-03-18T16:30:52Z</dcterms:created>
  <dcterms:modified xsi:type="dcterms:W3CDTF">2018-08-05T16:30:02Z</dcterms:modified>
</cp:coreProperties>
</file>