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65" r:id="rId8"/>
    <p:sldId id="266" r:id="rId9"/>
    <p:sldId id="267" r:id="rId10"/>
    <p:sldId id="258" r:id="rId11"/>
    <p:sldId id="264" r:id="rId12"/>
  </p:sldIdLst>
  <p:sldSz cx="9144000" cy="6858000"/>
  <p:notesSz cx="6797675" cy="99282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AU" sz="2000" b="0" strike="noStrike" spc="-1">
                <a:latin typeface="Arial" panose="020B0604020202020204"/>
              </a:rPr>
              <a:t>Click to edit the notes format</a:t>
            </a: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AU" sz="1400" b="0" strike="noStrike" spc="-1">
                <a:latin typeface="Times New Roman" panose="02020603050405020304"/>
              </a:rPr>
              <a:t>&lt;header&gt;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AU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AU" sz="1400" b="0" strike="noStrike" spc="-1">
                <a:latin typeface="Times New Roman" panose="02020603050405020304"/>
              </a:rPr>
              <a:t>&lt;date/time&gt;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AU" sz="1400" b="0" strike="noStrike" spc="-1">
                <a:latin typeface="Times New Roman" panose="02020603050405020304"/>
              </a:defRPr>
            </a:lvl1pPr>
          </a:lstStyle>
          <a:p>
            <a:r>
              <a:rPr lang="en-AU" sz="1400" b="0" strike="noStrike" spc="-1">
                <a:latin typeface="Times New Roman" panose="02020603050405020304"/>
              </a:rPr>
              <a:t>&lt;footer&gt;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AU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71AA2DFD-4AEB-4E12-B66C-BFC9167E72FA}" type="slidenum">
              <a:rPr lang="en-AU" sz="1400" b="0" strike="noStrike" spc="-1">
                <a:latin typeface="Times New Roman" panose="02020603050405020304"/>
              </a:rPr>
            </a:fld>
            <a:endParaRPr lang="en-AU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Num" idx="4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34E010-CE8E-4298-BB9B-42388288DCD0}" type="slidenum">
              <a:rPr lang="en-US" sz="1200" b="0" strike="noStrike" spc="-1">
                <a:latin typeface="Times New Roman" panose="020206030504050203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5900" indent="-215900">
              <a:lnSpc>
                <a:spcPct val="100000"/>
              </a:lnSpc>
              <a:buNone/>
            </a:pPr>
            <a:r>
              <a:rPr lang="en-US" sz="2000" b="0" strike="noStrike" spc="-1">
                <a:latin typeface="Arial" panose="020B0604020202020204"/>
                <a:ea typeface="MS PGothic" panose="020B0600070205080204" charset="-128"/>
              </a:rPr>
              <a:t>Most of what I am talking about is covered in the guidelines for use, found at the front of the RDA.</a:t>
            </a:r>
            <a:endParaRPr lang="en-AU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The purpose of the RDA is to provide a legal mechanism for the retention &amp; disposal of university records in accordance with legislative instruments and regulations issued under the </a:t>
            </a:r>
            <a:r>
              <a:rPr lang="en-AU" sz="2000" b="0" i="1" strike="noStrike" spc="-1">
                <a:latin typeface="Arial" panose="020B0604020202020204"/>
              </a:rPr>
              <a:t>Public Records Act </a:t>
            </a:r>
            <a:r>
              <a:rPr lang="en-AU" sz="2000" b="0" strike="noStrike" spc="-1">
                <a:latin typeface="Arial" panose="020B0604020202020204"/>
              </a:rPr>
              <a:t>1973.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The Authority also -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identifies records which are required to be preserved permanently as part of the University’s archival heritage;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prevents the premature destruction of records which need to be retained for a specified period to satisfy legal, financial and other requirements of public administration;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specifies the minimum, and in some cases maximum, periods for which records are required to be retained;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authorises the destruction of those records not required permanently; and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mandates the prompt destruction of records as required under the </a:t>
            </a:r>
            <a:r>
              <a:rPr lang="en-AU" sz="2000" b="0" i="1" strike="noStrike" spc="-1">
                <a:latin typeface="Arial" panose="020B0604020202020204"/>
              </a:rPr>
              <a:t>Information Privacy Act 2000 </a:t>
            </a:r>
            <a:r>
              <a:rPr lang="en-AU" sz="2000" b="0" strike="noStrike" spc="-1">
                <a:latin typeface="Arial" panose="020B0604020202020204"/>
              </a:rPr>
              <a:t>and other instruments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5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55842-7093-4409-A2B5-100F4D6175DB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0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7F74CB-E54C-458F-8124-04847C5C83A1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3" name="Rectangle 10" hidden="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6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Rectangle 16" hidden="1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Line 2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Line 5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" name="Picture 9" descr="5011_PPT_BG_EndPage"/>
          <p:cNvPicPr/>
          <p:nvPr/>
        </p:nvPicPr>
        <p:blipFill>
          <a:blip r:embed="rId15"/>
          <a:stretch>
            <a:fillRect/>
          </a:stretch>
        </p:blipFill>
        <p:spPr>
          <a:xfrm>
            <a:off x="-1440" y="0"/>
            <a:ext cx="9145080" cy="6859080"/>
          </a:xfrm>
          <a:prstGeom prst="rect">
            <a:avLst/>
          </a:prstGeom>
          <a:ln w="9525">
            <a:noFill/>
          </a:ln>
        </p:spPr>
      </p:pic>
      <p:sp>
        <p:nvSpPr>
          <p:cNvPr id="11" name="Line 10"/>
          <p:cNvSpPr/>
          <p:nvPr/>
        </p:nvSpPr>
        <p:spPr>
          <a:xfrm>
            <a:off x="3144600" y="1785600"/>
            <a:ext cx="1800" cy="13129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" name="Picture 13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1546200" y="1752480"/>
            <a:ext cx="1347480" cy="1366560"/>
          </a:xfrm>
          <a:prstGeom prst="rect">
            <a:avLst/>
          </a:prstGeom>
          <a:ln w="9525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52680" y="1905120"/>
            <a:ext cx="5486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edit the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outline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text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Second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Outline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Third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Outlin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ur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utl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1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52" name="Rectangle 10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4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55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Rectangle 16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876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AU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AU" sz="2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AU" sz="20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6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97" name="Rectangle 10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9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100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Rectangle 16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8"/>
          <p:cNvSpPr/>
          <p:nvPr/>
        </p:nvSpPr>
        <p:spPr>
          <a:xfrm>
            <a:off x="6423120" y="-36972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00400" y="1828800"/>
            <a:ext cx="5714640" cy="1294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Audio LLM research weekly report – Week 7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3200400" y="3657600"/>
            <a:ext cx="5090760" cy="399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DAEDEF"/>
                </a:solidFill>
                <a:latin typeface="Arial" panose="020B0604020202020204"/>
                <a:ea typeface="MS PGothic" panose="020B0600070205080204" charset="-128"/>
              </a:rPr>
              <a:t>Hongyu Jin</a:t>
            </a:r>
            <a:endParaRPr lang="en-A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Model Structure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pic>
        <p:nvPicPr>
          <p:cNvPr id="2" name="图片 1" descr="workflow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8685"/>
            <a:ext cx="9144000" cy="493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" name="PlaceHolder 1"/>
          <p:cNvSpPr>
            <a:spLocks noGrp="1"/>
          </p:cNvSpPr>
          <p:nvPr/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>
            <a:lvl1pPr/>
          </a:lstStyle>
          <a:p>
            <a:pPr>
              <a:lnSpc>
                <a:spcPct val="100000"/>
              </a:lnSpc>
            </a:pPr>
            <a:r>
              <a:rPr lang="en-US" altLang="en-AU" sz="2000" b="1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Reward Dataset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795" y="1009015"/>
            <a:ext cx="6802120" cy="3050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DPO – Direct Preference Optimization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"prompt": "I've been feeling really down lately. I don't want to do anything.",</a:t>
            </a:r>
            <a:endParaRPr lang="en-US" altLang="zh-CN"/>
          </a:p>
          <a:p>
            <a:r>
              <a:rPr lang="en-US" altLang="zh-CN"/>
              <a:t>  "chosen": "It sounds like you're feeling really low. That must be really hard.",</a:t>
            </a:r>
            <a:endParaRPr lang="en-US" altLang="zh-CN"/>
          </a:p>
          <a:p>
            <a:r>
              <a:rPr lang="en-US" altLang="zh-CN"/>
              <a:t>  "rejected": "Maybe you could try exercising or finding a distraction."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Li et al., 2023 – "Direct Preference Optimization: Your Language Model is Secretly a Reward Model"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0" y="3716655"/>
            <a:ext cx="4305300" cy="388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3260" y="1196975"/>
            <a:ext cx="6874510" cy="387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RRHF – Ranked Reward for Helpful Fine-Tuning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"prompt": "I feel like a failure.",</a:t>
            </a:r>
            <a:endParaRPr lang="en-US" altLang="zh-CN"/>
          </a:p>
          <a:p>
            <a:r>
              <a:rPr lang="en-US" altLang="zh-CN"/>
              <a:t>  "replies": [</a:t>
            </a:r>
            <a:endParaRPr lang="en-US" altLang="zh-CN"/>
          </a:p>
          <a:p>
            <a:r>
              <a:rPr lang="en-US" altLang="zh-CN"/>
              <a:t>    "You're not a failure — you're just going through a tough time.",       // Rank 1</a:t>
            </a:r>
            <a:endParaRPr lang="en-US" altLang="zh-CN"/>
          </a:p>
          <a:p>
            <a:r>
              <a:rPr lang="en-US" altLang="zh-CN"/>
              <a:t>    "Don't overthink it. Everyone goes through low points.",                // Rank 2</a:t>
            </a:r>
            <a:endParaRPr lang="en-US" altLang="zh-CN"/>
          </a:p>
          <a:p>
            <a:r>
              <a:rPr lang="en-US" altLang="zh-CN"/>
              <a:t>    "Maybe try to distract yourself with something else."                   // Rank 3</a:t>
            </a:r>
            <a:endParaRPr lang="en-US" altLang="zh-CN"/>
          </a:p>
          <a:p>
            <a:r>
              <a:rPr lang="en-US" altLang="zh-CN"/>
              <a:t>  ]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27405" y="5085080"/>
            <a:ext cx="6412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Yuan et al., 2023 – "RRHF: Rank Responses to Align Language Models with Human Feedback without Tears"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915920" y="18859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AU" b="1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Reward Dataset</a:t>
            </a:r>
            <a:endParaRPr lang="en-US" altLang="en-AU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15920" y="18859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AU" b="1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Reward Dataset</a:t>
            </a:r>
            <a:endParaRPr lang="en-US" altLang="en-AU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07920" y="30016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9795" y="1009015"/>
            <a:ext cx="6802120" cy="3050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DPO – Direct Preference Optimization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"</a:t>
            </a:r>
            <a:r>
              <a:rPr lang="en-US" altLang="zh-CN"/>
              <a:t>Input": "I've been feeling really down lately. I don't want to do anything." </a:t>
            </a:r>
            <a:endParaRPr lang="en-US" altLang="zh-CN"/>
          </a:p>
          <a:p>
            <a:r>
              <a:rPr lang="en-US" altLang="zh-CN"/>
              <a:t> + {user audio clip}</a:t>
            </a:r>
            <a:endParaRPr lang="en-US" altLang="zh-CN"/>
          </a:p>
          <a:p>
            <a:r>
              <a:rPr lang="en-US" altLang="zh-CN"/>
              <a:t>  "chosen": "{sythetic Data}.",</a:t>
            </a:r>
            <a:endParaRPr lang="en-US" altLang="zh-CN"/>
          </a:p>
          <a:p>
            <a:r>
              <a:rPr lang="en-US" altLang="zh-CN"/>
              <a:t>  "rejected": "{IEMOCAP original dataset}."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060065" y="76955"/>
            <a:ext cx="5790960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Reward Dataset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493010"/>
            <a:ext cx="3448050" cy="1920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5695" y="20605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Empathetic Dialogue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572000" y="2780665"/>
            <a:ext cx="3916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 BERT?</a:t>
            </a:r>
            <a:endParaRPr lang="en-US" altLang="zh-CN"/>
          </a:p>
          <a:p>
            <a:r>
              <a:rPr lang="en-US" altLang="zh-CN">
                <a:ea typeface="SimSun" panose="02010600030101010101" pitchFamily="2" charset="-122"/>
              </a:rPr>
              <a:t>Finetune another LLM?</a:t>
            </a:r>
            <a:endParaRPr lang="en-US" altLang="zh-CN">
              <a:ea typeface="SimSun" panose="02010600030101010101" pitchFamily="2" charset="-122"/>
            </a:endParaRPr>
          </a:p>
          <a:p>
            <a:r>
              <a:rPr lang="en-US" altLang="zh-CN">
                <a:ea typeface="SimSun" panose="02010600030101010101" pitchFamily="2" charset="-122"/>
              </a:rPr>
              <a:t>Generating response or Giving score?</a:t>
            </a:r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 descr="5011_PPT_BG_EndPag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5080" cy="6859080"/>
          </a:xfrm>
          <a:prstGeom prst="rect">
            <a:avLst/>
          </a:prstGeom>
          <a:ln w="9525">
            <a:noFill/>
          </a:ln>
        </p:spPr>
      </p:pic>
      <p:sp>
        <p:nvSpPr>
          <p:cNvPr id="178" name="Rectangle 3"/>
          <p:cNvSpPr/>
          <p:nvPr/>
        </p:nvSpPr>
        <p:spPr>
          <a:xfrm>
            <a:off x="0" y="6613560"/>
            <a:ext cx="9143640" cy="2440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© Copyright The University of Melbourne 2011 </a:t>
            </a:r>
            <a:endParaRPr lang="en-AU" sz="800" b="0" strike="noStrike" spc="-1">
              <a:latin typeface="Arial" panose="020B0604020202020204"/>
            </a:endParaRPr>
          </a:p>
        </p:txBody>
      </p:sp>
      <p:pic>
        <p:nvPicPr>
          <p:cNvPr id="179" name="Picture 4" descr="UOM-Rev3D_S_sm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1676520"/>
            <a:ext cx="1806120" cy="18284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演示</Application>
  <PresentationFormat/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Arial</vt:lpstr>
      <vt:lpstr>MS PGothic</vt:lpstr>
      <vt:lpstr>Symbol</vt:lpstr>
      <vt:lpstr>StarSymbol</vt:lpstr>
      <vt:lpstr>Segoe Print</vt:lpstr>
      <vt:lpstr>Times New Roman</vt:lpstr>
      <vt:lpstr>Microsoft YaHei</vt:lpstr>
      <vt:lpstr>Arial Unicode MS</vt:lpstr>
      <vt:lpstr>DejaVu Sans</vt:lpstr>
      <vt:lpstr>Calibri</vt:lpstr>
      <vt:lpstr>Office Theme</vt:lpstr>
      <vt:lpstr>Office Theme</vt:lpstr>
      <vt:lpstr>Office Theme</vt:lpstr>
      <vt:lpstr>Audio LLM research weekly report – Week 6</vt:lpstr>
      <vt:lpstr>Model Structure</vt:lpstr>
      <vt:lpstr>PowerPoint 演示文稿</vt:lpstr>
      <vt:lpstr>PowerPoint 演示文稿</vt:lpstr>
      <vt:lpstr>PowerPoint 演示文稿</vt:lpstr>
      <vt:lpstr>GPT-4o Baseline on IEMOCAP</vt:lpstr>
      <vt:lpstr>PowerPoint 演示文稿</vt:lpstr>
    </vt:vector>
  </TitlesOfParts>
  <Company>UHJ Di Marca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Stavrou</dc:creator>
  <cp:lastModifiedBy>Chaostheory</cp:lastModifiedBy>
  <cp:revision>81</cp:revision>
  <cp:lastPrinted>2013-09-09T23:19:00Z</cp:lastPrinted>
  <dcterms:created xsi:type="dcterms:W3CDTF">2011-07-18T01:25:00Z</dcterms:created>
  <dcterms:modified xsi:type="dcterms:W3CDTF">2025-04-15T23:26:49Z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(4:3)</vt:lpwstr>
  </property>
  <property fmtid="{D5CDD505-2E9C-101B-9397-08002B2CF9AE}" pid="4" name="Slides">
    <vt:i4>15</vt:i4>
  </property>
  <property fmtid="{D5CDD505-2E9C-101B-9397-08002B2CF9AE}" pid="5" name="ICV">
    <vt:lpwstr>B229334C29D14A409496EE792C274159_12</vt:lpwstr>
  </property>
  <property fmtid="{D5CDD505-2E9C-101B-9397-08002B2CF9AE}" pid="6" name="KSOProductBuildVer">
    <vt:lpwstr>2052-12.1.0.20784</vt:lpwstr>
  </property>
</Properties>
</file>