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sldIdLst>
    <p:sldId id="256" r:id="rId5"/>
    <p:sldId id="257" r:id="rId7"/>
    <p:sldId id="258" r:id="rId8"/>
    <p:sldId id="265" r:id="rId9"/>
    <p:sldId id="259" r:id="rId10"/>
    <p:sldId id="260" r:id="rId11"/>
    <p:sldId id="264" r:id="rId12"/>
  </p:sldIdLst>
  <p:sldSz cx="9144000" cy="6858000"/>
  <p:notesSz cx="6797675" cy="99282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AU" sz="2000" b="0" strike="noStrike" spc="-1">
                <a:latin typeface="Arial" panose="020B0604020202020204"/>
              </a:rPr>
              <a:t>Click to edit the notes format</a:t>
            </a:r>
            <a:endParaRPr lang="en-AU" sz="2000" b="0" strike="noStrike" spc="-1">
              <a:latin typeface="Arial" panose="020B0604020202020204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AU" sz="1400" b="0" strike="noStrike" spc="-1">
                <a:latin typeface="Times New Roman" panose="02020603050405020304"/>
              </a:rPr>
              <a:t>&lt;header&gt;</a:t>
            </a:r>
            <a:endParaRPr lang="en-AU" sz="1400" b="0" strike="noStrike" spc="-1">
              <a:latin typeface="Times New Roman" panose="02020603050405020304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AU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r>
              <a:rPr lang="en-AU" sz="1400" b="0" strike="noStrike" spc="-1">
                <a:latin typeface="Times New Roman" panose="02020603050405020304"/>
              </a:rPr>
              <a:t>&lt;date/time&gt;</a:t>
            </a:r>
            <a:endParaRPr lang="en-AU" sz="1400" b="0" strike="noStrike" spc="-1">
              <a:latin typeface="Times New Roman" panose="02020603050405020304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AU" sz="1400" b="0" strike="noStrike" spc="-1">
                <a:latin typeface="Times New Roman" panose="02020603050405020304"/>
              </a:defRPr>
            </a:lvl1pPr>
          </a:lstStyle>
          <a:p>
            <a:r>
              <a:rPr lang="en-AU" sz="1400" b="0" strike="noStrike" spc="-1">
                <a:latin typeface="Times New Roman" panose="02020603050405020304"/>
              </a:rPr>
              <a:t>&lt;footer&gt;</a:t>
            </a:r>
            <a:endParaRPr lang="en-AU" sz="1400" b="0" strike="noStrike" spc="-1">
              <a:latin typeface="Times New Roman" panose="02020603050405020304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AU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fld id="{71AA2DFD-4AEB-4E12-B66C-BFC9167E72FA}" type="slidenum">
              <a:rPr lang="en-AU" sz="1400" b="0" strike="noStrike" spc="-1">
                <a:latin typeface="Times New Roman" panose="02020603050405020304"/>
              </a:rPr>
            </a:fld>
            <a:endParaRPr lang="en-AU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Num" idx="4"/>
          </p:nvPr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 panose="02020603050405020304"/>
                <a:ea typeface="MS PGothic" panose="020B0600070205080204" charset="-128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34E010-CE8E-4298-BB9B-42388288DCD0}" type="slidenum">
              <a:rPr lang="en-US" sz="1200" b="0" strike="noStrike" spc="-1">
                <a:latin typeface="Times New Roman" panose="02020603050405020304"/>
                <a:ea typeface="MS PGothic" panose="020B0600070205080204" charset="-128"/>
              </a:rPr>
            </a:fld>
            <a:endParaRPr lang="en-AU" sz="1200" b="0" strike="noStrike" spc="-1">
              <a:latin typeface="Times New Roman" panose="02020603050405020304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5900" indent="-215900">
              <a:lnSpc>
                <a:spcPct val="100000"/>
              </a:lnSpc>
              <a:buNone/>
            </a:pPr>
            <a:r>
              <a:rPr lang="en-US" sz="2000" b="0" strike="noStrike" spc="-1">
                <a:latin typeface="Arial" panose="020B0604020202020204"/>
                <a:ea typeface="MS PGothic" panose="020B0600070205080204" charset="-128"/>
              </a:rPr>
              <a:t>Most of what I am talking about is covered in the guidelines for use, found at the front of the RDA.</a:t>
            </a:r>
            <a:endParaRPr lang="en-AU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The purpose of the RDA is to provide a legal mechanism for the retention &amp; disposal of university records in accordance with legislative instruments and regulations issued under the </a:t>
            </a:r>
            <a:r>
              <a:rPr lang="en-AU" sz="2000" b="0" i="1" strike="noStrike" spc="-1">
                <a:latin typeface="Arial" panose="020B0604020202020204"/>
              </a:rPr>
              <a:t>Public Records Act </a:t>
            </a:r>
            <a:r>
              <a:rPr lang="en-AU" sz="2000" b="0" strike="noStrike" spc="-1">
                <a:latin typeface="Arial" panose="020B0604020202020204"/>
              </a:rPr>
              <a:t>1973.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The Authority also -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identifies records which are required to be preserved permanently as part of the University’s archival heritage;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prevents the premature destruction of records which need to be retained for a specified period to satisfy legal, financial and other requirements of public administration;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specifies the minimum, and in some cases maximum, periods for which records are required to be retained;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authorises the destruction of those records not required permanently; and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mandates the prompt destruction of records as required under the </a:t>
            </a:r>
            <a:r>
              <a:rPr lang="en-AU" sz="2000" b="0" i="1" strike="noStrike" spc="-1">
                <a:latin typeface="Arial" panose="020B0604020202020204"/>
              </a:rPr>
              <a:t>Information Privacy Act 2000 </a:t>
            </a:r>
            <a:r>
              <a:rPr lang="en-AU" sz="2000" b="0" strike="noStrike" spc="-1">
                <a:latin typeface="Arial" panose="020B0604020202020204"/>
              </a:rPr>
              <a:t>and other instruments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endParaRPr lang="en-AU" sz="2000" b="0" strike="noStrike" spc="-1">
              <a:latin typeface="Arial" panose="020B0604020202020204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5"/>
          </p:nvPr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755842-7093-4409-A2B5-100F4D6175DB}" type="slidenum">
              <a: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</a:fld>
            <a:endParaRPr lang="en-AU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0000"/>
          </a:bodyPr>
          <a:p>
            <a:pPr marL="215900" indent="-215900">
              <a:lnSpc>
                <a:spcPct val="80000"/>
              </a:lnSpc>
              <a:spcBef>
                <a:spcPts val="400"/>
              </a:spcBef>
              <a:buNone/>
            </a:pPr>
            <a:r>
              <a:rPr lang="en-AU" sz="2000" b="0" strike="noStrike" spc="-1">
                <a:latin typeface="Arial" panose="020B0604020202020204"/>
              </a:rPr>
              <a:t>The University of Melbourne Records Retention and Disposal Authority (RDA) is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80000"/>
              </a:lnSpc>
              <a:spcBef>
                <a:spcPts val="400"/>
              </a:spcBef>
              <a:buNone/>
            </a:pP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80000"/>
              </a:lnSpc>
              <a:spcBef>
                <a:spcPts val="400"/>
              </a:spcBef>
              <a:buNone/>
            </a:pPr>
            <a:r>
              <a:rPr lang="en-AU" sz="2000" b="0" i="1" strike="noStrike" spc="-1">
                <a:latin typeface="Arial" panose="020B0604020202020204"/>
              </a:rPr>
              <a:t>“…</a:t>
            </a:r>
            <a:r>
              <a:rPr lang="en-AU" sz="2000" b="0" i="1" strike="noStrike" spc="-1">
                <a:latin typeface="Arial" panose="020B0604020202020204"/>
              </a:rPr>
              <a:t>the University document that sets out requirements for retention and disposal of all types of records, in line with legislative requirements and University business needs…”</a:t>
            </a:r>
            <a:r>
              <a:rPr lang="en-AU" sz="2000" b="0" strike="noStrike" spc="-1">
                <a:latin typeface="Arial" panose="020B0604020202020204"/>
              </a:rPr>
              <a:t>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80000"/>
              </a:lnSpc>
              <a:spcBef>
                <a:spcPts val="400"/>
              </a:spcBef>
              <a:buNone/>
            </a:pPr>
            <a:r>
              <a:rPr lang="en-AU" sz="2000" b="0" strike="noStrike" spc="-1">
                <a:latin typeface="Arial" panose="020B0604020202020204"/>
              </a:rPr>
              <a:t>(Records Management Policy MPF1106)</a:t>
            </a:r>
            <a:endParaRPr lang="en-AU" sz="2000" b="0" strike="noStrike" spc="-1">
              <a:latin typeface="Arial" panose="020B0604020202020204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endParaRPr lang="en-AU" sz="2000" b="0" strike="noStrike" spc="-1">
              <a:latin typeface="Arial" panose="020B0604020202020204"/>
            </a:endParaRPr>
          </a:p>
          <a:p>
            <a:pPr marL="800100" lvl="1" indent="-34290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AU" sz="2000" b="0" strike="noStrike" spc="-1">
                <a:latin typeface="Arial" panose="020B0604020202020204"/>
              </a:rPr>
              <a:t>Records Services is responsible for developing the RDA </a:t>
            </a:r>
            <a:endParaRPr lang="en-AU" sz="2000" b="0" strike="noStrike" spc="-1">
              <a:latin typeface="Arial" panose="020B0604020202020204"/>
            </a:endParaRPr>
          </a:p>
          <a:p>
            <a:pPr marL="800100" lvl="1" indent="-34290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AU" sz="2000" b="0" strike="noStrike" spc="-1">
                <a:latin typeface="Arial" panose="020B0604020202020204"/>
              </a:rPr>
              <a:t>The University Archivist, Legal Services and the Director, Internal Audit are also consulted</a:t>
            </a:r>
            <a:endParaRPr lang="en-AU" sz="2000" b="0" strike="noStrike" spc="-1">
              <a:latin typeface="Arial" panose="020B0604020202020204"/>
            </a:endParaRPr>
          </a:p>
          <a:p>
            <a:pPr marL="800100" lvl="1" indent="-34290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AU" sz="2000" b="0" strike="noStrike" spc="-1">
                <a:latin typeface="Arial" panose="020B0604020202020204"/>
              </a:rPr>
              <a:t>The final document is approved by the University Secretary</a:t>
            </a:r>
            <a:endParaRPr lang="en-AU" sz="2000" b="0" strike="noStrike" spc="-1">
              <a:latin typeface="Arial" panose="020B0604020202020204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AU" sz="2000" b="0" strike="noStrike" spc="-1">
                <a:latin typeface="Arial" panose="020B0604020202020204"/>
              </a:rPr>
              <a:t>(Records Management Policy MPF 1106, Records Retention and Disposal Procedure MPF1109) </a:t>
            </a:r>
            <a:endParaRPr lang="en-AU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endParaRPr lang="en-AU" sz="2000" b="0" strike="noStrike" spc="-1">
              <a:latin typeface="Arial" panose="020B0604020202020204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6"/>
          </p:nvPr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8335E6-4213-4C8D-B038-41A944379833}" type="slidenum">
              <a: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</a:fld>
            <a:endParaRPr lang="en-AU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U" sz="2000" b="0" strike="noStrike" spc="-1">
                <a:latin typeface="Arial" panose="020B0604020202020204"/>
              </a:rPr>
              <a:t>What records does the RDA apply to?</a:t>
            </a:r>
            <a:endParaRPr lang="en-AU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AU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U" sz="2000" b="0" strike="noStrike" spc="-1">
                <a:latin typeface="Arial" panose="020B0604020202020204"/>
              </a:rPr>
              <a:t>The RDA applies to University records only. A University record is defined as </a:t>
            </a:r>
            <a:r>
              <a:rPr lang="en-AU" sz="1200" b="0" strike="noStrike" spc="-1">
                <a:latin typeface="Arial" panose="020B0604020202020204"/>
              </a:rPr>
              <a:t>“…any record comprised of recorded information, in any format, created or received by staff of the University in the course of conducting their University duties…”</a:t>
            </a:r>
            <a:endParaRPr lang="en-AU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U" sz="1200" b="0" strike="noStrike" spc="-1">
                <a:latin typeface="Arial" panose="020B0604020202020204"/>
              </a:rPr>
              <a:t>(Records Management Policy MPF1106)</a:t>
            </a:r>
            <a:endParaRPr lang="en-AU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AU" sz="1200" b="0" strike="noStrike" spc="-1">
              <a:latin typeface="Arial" panose="020B0604020202020204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7"/>
          </p:nvPr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FD916D-DEC5-4C10-9713-1D200ECCC89F}" type="slidenum">
              <a: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</a:fld>
            <a:endParaRPr lang="en-AU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lang="en-AU" sz="2000" b="0" strike="noStrike" spc="-1">
              <a:latin typeface="Arial" panose="020B0604020202020204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10"/>
          </p:nvPr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7F74CB-E54C-458F-8124-04847C5C83A1}" type="slidenum">
              <a: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</a:fld>
            <a:endParaRPr lang="en-AU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jpe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8"/>
          <p:cNvSpPr/>
          <p:nvPr/>
        </p:nvSpPr>
        <p:spPr>
          <a:xfrm>
            <a:off x="1812600" y="107640"/>
            <a:ext cx="360" cy="86220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" name="Picture 9" descr="UOM-Rev3D_S_sm"/>
          <p:cNvPicPr/>
          <p:nvPr/>
        </p:nvPicPr>
        <p:blipFill>
          <a:blip r:embed="rId13"/>
          <a:stretch>
            <a:fillRect/>
          </a:stretch>
        </p:blipFill>
        <p:spPr>
          <a:xfrm>
            <a:off x="533520" y="119160"/>
            <a:ext cx="860040" cy="871200"/>
          </a:xfrm>
          <a:prstGeom prst="rect">
            <a:avLst/>
          </a:prstGeom>
          <a:ln w="9525">
            <a:noFill/>
          </a:ln>
        </p:spPr>
      </p:pic>
      <p:sp>
        <p:nvSpPr>
          <p:cNvPr id="3" name="Rectangle 10" hidden="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003368"/>
          </a:solidFill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Line 11"/>
          <p:cNvSpPr/>
          <p:nvPr/>
        </p:nvSpPr>
        <p:spPr>
          <a:xfrm>
            <a:off x="2743200" y="107640"/>
            <a:ext cx="1440" cy="51912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" name="Picture 13" descr="UOM-Rev3D_H_sm"/>
          <p:cNvPicPr/>
          <p:nvPr/>
        </p:nvPicPr>
        <p:blipFill>
          <a:blip r:embed="rId14"/>
          <a:stretch>
            <a:fillRect/>
          </a:stretch>
        </p:blipFill>
        <p:spPr>
          <a:xfrm>
            <a:off x="152280" y="108000"/>
            <a:ext cx="2361960" cy="612360"/>
          </a:xfrm>
          <a:prstGeom prst="rect">
            <a:avLst/>
          </a:prstGeom>
          <a:ln w="9525">
            <a:noFill/>
          </a:ln>
        </p:spPr>
      </p:pic>
      <p:sp>
        <p:nvSpPr>
          <p:cNvPr id="6" name="Line 14"/>
          <p:cNvSpPr/>
          <p:nvPr/>
        </p:nvSpPr>
        <p:spPr>
          <a:xfrm>
            <a:off x="0" y="6400800"/>
            <a:ext cx="9144000" cy="360"/>
          </a:xfrm>
          <a:prstGeom prst="line">
            <a:avLst/>
          </a:prstGeom>
          <a:ln w="9525">
            <a:solidFill>
              <a:srgbClr val="00336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Rectangle 16" hidden="1"/>
          <p:cNvSpPr/>
          <p:nvPr/>
        </p:nvSpPr>
        <p:spPr>
          <a:xfrm>
            <a:off x="0" y="838080"/>
            <a:ext cx="9143640" cy="75960"/>
          </a:xfrm>
          <a:prstGeom prst="rect">
            <a:avLst/>
          </a:prstGeom>
          <a:solidFill>
            <a:srgbClr val="759FB8"/>
          </a:solidFill>
          <a:ln w="9525"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" name="Line 2"/>
          <p:cNvSpPr/>
          <p:nvPr/>
        </p:nvSpPr>
        <p:spPr>
          <a:xfrm>
            <a:off x="1812600" y="107640"/>
            <a:ext cx="360" cy="86220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" name="Line 5"/>
          <p:cNvSpPr/>
          <p:nvPr/>
        </p:nvSpPr>
        <p:spPr>
          <a:xfrm>
            <a:off x="2743200" y="107640"/>
            <a:ext cx="1440" cy="51912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" name="Picture 9" descr="5011_PPT_BG_EndPage"/>
          <p:cNvPicPr/>
          <p:nvPr/>
        </p:nvPicPr>
        <p:blipFill>
          <a:blip r:embed="rId15"/>
          <a:stretch>
            <a:fillRect/>
          </a:stretch>
        </p:blipFill>
        <p:spPr>
          <a:xfrm>
            <a:off x="-1440" y="0"/>
            <a:ext cx="9145080" cy="6859080"/>
          </a:xfrm>
          <a:prstGeom prst="rect">
            <a:avLst/>
          </a:prstGeom>
          <a:ln w="9525">
            <a:noFill/>
          </a:ln>
        </p:spPr>
      </p:pic>
      <p:sp>
        <p:nvSpPr>
          <p:cNvPr id="11" name="Line 10"/>
          <p:cNvSpPr/>
          <p:nvPr/>
        </p:nvSpPr>
        <p:spPr>
          <a:xfrm>
            <a:off x="3144600" y="1785600"/>
            <a:ext cx="1800" cy="131292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2" name="Picture 13" descr="UOM-Rev3D_S_sm"/>
          <p:cNvPicPr/>
          <p:nvPr/>
        </p:nvPicPr>
        <p:blipFill>
          <a:blip r:embed="rId13"/>
          <a:stretch>
            <a:fillRect/>
          </a:stretch>
        </p:blipFill>
        <p:spPr>
          <a:xfrm>
            <a:off x="1546200" y="1752480"/>
            <a:ext cx="1347480" cy="1366560"/>
          </a:xfrm>
          <a:prstGeom prst="rect">
            <a:avLst/>
          </a:prstGeom>
          <a:ln w="9525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52680" y="1905120"/>
            <a:ext cx="54860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Click to edit Master title style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Click to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edit the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outline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text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format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Second </a:t>
            </a: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Outline </a:t>
            </a: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Level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Third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Outlin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ur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th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utl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ev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h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v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x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h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v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v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h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v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8"/>
          <p:cNvSpPr/>
          <p:nvPr/>
        </p:nvSpPr>
        <p:spPr>
          <a:xfrm>
            <a:off x="1812600" y="107640"/>
            <a:ext cx="360" cy="86220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1" name="Picture 9" descr="UOM-Rev3D_S_sm"/>
          <p:cNvPicPr/>
          <p:nvPr/>
        </p:nvPicPr>
        <p:blipFill>
          <a:blip r:embed="rId13"/>
          <a:stretch>
            <a:fillRect/>
          </a:stretch>
        </p:blipFill>
        <p:spPr>
          <a:xfrm>
            <a:off x="533520" y="119160"/>
            <a:ext cx="860040" cy="871200"/>
          </a:xfrm>
          <a:prstGeom prst="rect">
            <a:avLst/>
          </a:prstGeom>
          <a:ln w="9525">
            <a:noFill/>
          </a:ln>
        </p:spPr>
      </p:pic>
      <p:sp>
        <p:nvSpPr>
          <p:cNvPr id="52" name="Rectangle 10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003368"/>
          </a:solidFill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3" name="Line 11"/>
          <p:cNvSpPr/>
          <p:nvPr/>
        </p:nvSpPr>
        <p:spPr>
          <a:xfrm>
            <a:off x="2743200" y="107640"/>
            <a:ext cx="1440" cy="51912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4" name="Picture 13" descr="UOM-Rev3D_H_sm"/>
          <p:cNvPicPr/>
          <p:nvPr/>
        </p:nvPicPr>
        <p:blipFill>
          <a:blip r:embed="rId14"/>
          <a:stretch>
            <a:fillRect/>
          </a:stretch>
        </p:blipFill>
        <p:spPr>
          <a:xfrm>
            <a:off x="152280" y="108000"/>
            <a:ext cx="2361960" cy="612360"/>
          </a:xfrm>
          <a:prstGeom prst="rect">
            <a:avLst/>
          </a:prstGeom>
          <a:ln w="9525">
            <a:noFill/>
          </a:ln>
        </p:spPr>
      </p:pic>
      <p:sp>
        <p:nvSpPr>
          <p:cNvPr id="55" name="Line 14"/>
          <p:cNvSpPr/>
          <p:nvPr/>
        </p:nvSpPr>
        <p:spPr>
          <a:xfrm>
            <a:off x="0" y="6400800"/>
            <a:ext cx="9144000" cy="360"/>
          </a:xfrm>
          <a:prstGeom prst="line">
            <a:avLst/>
          </a:prstGeom>
          <a:ln w="9525">
            <a:solidFill>
              <a:srgbClr val="00336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" name="Rectangle 16"/>
          <p:cNvSpPr/>
          <p:nvPr/>
        </p:nvSpPr>
        <p:spPr>
          <a:xfrm>
            <a:off x="0" y="838080"/>
            <a:ext cx="9143640" cy="75960"/>
          </a:xfrm>
          <a:prstGeom prst="rect">
            <a:avLst/>
          </a:prstGeom>
          <a:solidFill>
            <a:srgbClr val="759FB8"/>
          </a:solidFill>
          <a:ln w="9525"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971800" y="76320"/>
            <a:ext cx="579096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AU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Click to edit Master title style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1219320"/>
            <a:ext cx="7772040" cy="4876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AU" sz="3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Symbol" panose="05050102010706020507" charset="2"/>
              <a:buChar char=""/>
            </a:pPr>
            <a:r>
              <a:rPr lang="en-AU" sz="28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143000" lvl="2" indent="-2286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AU" sz="24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panose="05050102010706020507" charset="2"/>
              <a:buChar char=""/>
            </a:pPr>
            <a:r>
              <a:rPr lang="en-AU" sz="20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en-AU" sz="20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 8"/>
          <p:cNvSpPr/>
          <p:nvPr/>
        </p:nvSpPr>
        <p:spPr>
          <a:xfrm>
            <a:off x="1812600" y="107640"/>
            <a:ext cx="360" cy="86220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6" name="Picture 9" descr="UOM-Rev3D_S_sm"/>
          <p:cNvPicPr/>
          <p:nvPr/>
        </p:nvPicPr>
        <p:blipFill>
          <a:blip r:embed="rId13"/>
          <a:stretch>
            <a:fillRect/>
          </a:stretch>
        </p:blipFill>
        <p:spPr>
          <a:xfrm>
            <a:off x="533520" y="119160"/>
            <a:ext cx="860040" cy="871200"/>
          </a:xfrm>
          <a:prstGeom prst="rect">
            <a:avLst/>
          </a:prstGeom>
          <a:ln w="9525">
            <a:noFill/>
          </a:ln>
        </p:spPr>
      </p:pic>
      <p:sp>
        <p:nvSpPr>
          <p:cNvPr id="97" name="Rectangle 10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003368"/>
          </a:solidFill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8" name="Line 11"/>
          <p:cNvSpPr/>
          <p:nvPr/>
        </p:nvSpPr>
        <p:spPr>
          <a:xfrm>
            <a:off x="2743200" y="107640"/>
            <a:ext cx="1440" cy="51912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9" name="Picture 13" descr="UOM-Rev3D_H_sm"/>
          <p:cNvPicPr/>
          <p:nvPr/>
        </p:nvPicPr>
        <p:blipFill>
          <a:blip r:embed="rId14"/>
          <a:stretch>
            <a:fillRect/>
          </a:stretch>
        </p:blipFill>
        <p:spPr>
          <a:xfrm>
            <a:off x="152280" y="108000"/>
            <a:ext cx="2361960" cy="612360"/>
          </a:xfrm>
          <a:prstGeom prst="rect">
            <a:avLst/>
          </a:prstGeom>
          <a:ln w="9525">
            <a:noFill/>
          </a:ln>
        </p:spPr>
      </p:pic>
      <p:sp>
        <p:nvSpPr>
          <p:cNvPr id="100" name="Line 14"/>
          <p:cNvSpPr/>
          <p:nvPr/>
        </p:nvSpPr>
        <p:spPr>
          <a:xfrm>
            <a:off x="0" y="6400800"/>
            <a:ext cx="9144000" cy="360"/>
          </a:xfrm>
          <a:prstGeom prst="line">
            <a:avLst/>
          </a:prstGeom>
          <a:ln w="9525">
            <a:solidFill>
              <a:srgbClr val="00336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1" name="Rectangle 16"/>
          <p:cNvSpPr/>
          <p:nvPr/>
        </p:nvSpPr>
        <p:spPr>
          <a:xfrm>
            <a:off x="0" y="838080"/>
            <a:ext cx="9143640" cy="75960"/>
          </a:xfrm>
          <a:prstGeom prst="rect">
            <a:avLst/>
          </a:prstGeom>
          <a:solidFill>
            <a:srgbClr val="759FB8"/>
          </a:solidFill>
          <a:ln w="9525"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8"/>
          <p:cNvSpPr/>
          <p:nvPr/>
        </p:nvSpPr>
        <p:spPr>
          <a:xfrm>
            <a:off x="6423120" y="-369720"/>
            <a:ext cx="183960" cy="45684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200400" y="1828800"/>
            <a:ext cx="5714640" cy="1294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Audio LLM research weekly report – Week 6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3200400" y="3657600"/>
            <a:ext cx="5090760" cy="399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DAEDEF"/>
                </a:solidFill>
                <a:latin typeface="Arial" panose="020B0604020202020204"/>
                <a:ea typeface="MS PGothic" panose="020B0600070205080204" charset="-128"/>
              </a:rPr>
              <a:t>Hongyu Jin</a:t>
            </a:r>
            <a:endParaRPr lang="en-AU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971800" y="76320"/>
            <a:ext cx="579096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US" altLang="en-AU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Model Structure</a:t>
            </a:r>
            <a:endParaRPr lang="en-US" altLang="en-AU" sz="2000" b="1" strike="noStrike" spc="-1">
              <a:solidFill>
                <a:srgbClr val="FFFFFF"/>
              </a:solidFill>
              <a:latin typeface="Arial" panose="020B0604020202020204"/>
              <a:ea typeface="MS PGothic" panose="020B0600070205080204" charset="-128"/>
            </a:endParaRPr>
          </a:p>
        </p:txBody>
      </p:sp>
      <p:pic>
        <p:nvPicPr>
          <p:cNvPr id="2" name="图片 1" descr="workflow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08685"/>
            <a:ext cx="9144000" cy="493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060065" y="76955"/>
            <a:ext cx="5790960" cy="68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US" altLang="en-AU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GPT-4o Baseline on IEMOCAP</a:t>
            </a:r>
            <a:endParaRPr lang="en-US" altLang="en-AU" sz="2000" b="1" strike="noStrike" spc="-1">
              <a:solidFill>
                <a:srgbClr val="FFFFFF"/>
              </a:solidFill>
              <a:latin typeface="Arial" panose="020B0604020202020204"/>
              <a:ea typeface="MS PGothic" panose="020B0600070205080204" charset="-128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405" y="1340485"/>
            <a:ext cx="3696970" cy="4150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system prompt:</a:t>
            </a:r>
            <a:endParaRPr lang="en-US" altLang="zh-CN"/>
          </a:p>
          <a:p>
            <a:br>
              <a:rPr lang="en-US" altLang="zh-CN"/>
            </a:br>
            <a:r>
              <a:rPr lang="en-US" altLang="zh-CN"/>
              <a:t> "You are an emotion detection assistant. Analyze the audio and determine the primary emotion expressed. Only respond with a single emotion word from this list: [Neutral, Frustration, Anger, Happiness, Excited, Sadness, Fear, Surprise, Disgust.]"</a:t>
            </a:r>
            <a:br>
              <a:rPr lang="en-US" altLang="zh-CN"/>
            </a:br>
            <a:endParaRPr lang="en-US" altLang="zh-CN"/>
          </a:p>
          <a:p>
            <a:r>
              <a:rPr lang="en-US" altLang="zh-CN"/>
              <a:t>For GPT, prompt engineering can enforce single word response.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4787900" y="1412875"/>
            <a:ext cx="3696970" cy="4150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GPT-4o</a:t>
            </a:r>
            <a:r>
              <a:rPr lang="en-US" altLang="zh-CN">
                <a:sym typeface="+mn-ea"/>
              </a:rPr>
              <a:t>-mini</a:t>
            </a:r>
            <a:r>
              <a:rPr lang="en-US" altLang="zh-CN"/>
              <a:t>-</a:t>
            </a:r>
            <a:r>
              <a:rPr lang="en-US" altLang="zh-CN"/>
              <a:t>audio</a:t>
            </a:r>
            <a:br>
              <a:rPr lang="en-US" altLang="zh-CN"/>
            </a:br>
            <a:r>
              <a:rPr lang="en-US" altLang="zh-CN"/>
              <a:t>Total samples evaluated: 10039</a:t>
            </a:r>
            <a:endParaRPr lang="en-US" altLang="zh-CN"/>
          </a:p>
          <a:p>
            <a:r>
              <a:rPr lang="en-US" altLang="zh-CN"/>
              <a:t>Correct predictions: 3525</a:t>
            </a:r>
            <a:endParaRPr lang="en-US" altLang="zh-CN"/>
          </a:p>
          <a:p>
            <a:r>
              <a:rPr lang="en-US" altLang="zh-CN"/>
              <a:t>Accuracy: 35.11%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GPT-4o-audio</a:t>
            </a:r>
            <a:endParaRPr lang="en-US" altLang="zh-CN">
              <a:sym typeface="+mn-ea"/>
            </a:endParaRPr>
          </a:p>
          <a:p>
            <a:r>
              <a:rPr lang="en-US" altLang="zh-CN"/>
              <a:t>Total samples evaluated: 10039</a:t>
            </a:r>
            <a:endParaRPr lang="en-US" altLang="zh-CN"/>
          </a:p>
          <a:p>
            <a:r>
              <a:rPr lang="en-US" altLang="zh-CN"/>
              <a:t>Correct predictions: 4281</a:t>
            </a:r>
            <a:endParaRPr lang="en-US" altLang="zh-CN"/>
          </a:p>
          <a:p>
            <a:r>
              <a:rPr lang="en-US" altLang="zh-CN"/>
              <a:t>Accuracy: 42.64%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683895" y="1340485"/>
            <a:ext cx="5135880" cy="417957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PlaceHolder 1"/>
          <p:cNvSpPr>
            <a:spLocks noGrp="1"/>
          </p:cNvSpPr>
          <p:nvPr/>
        </p:nvSpPr>
        <p:spPr>
          <a:xfrm>
            <a:off x="2971800" y="76320"/>
            <a:ext cx="5790960" cy="68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>
            <a:lvl1pPr/>
          </a:lstStyle>
          <a:p>
            <a:pPr>
              <a:lnSpc>
                <a:spcPct val="100000"/>
              </a:lnSpc>
              <a:buNone/>
            </a:pPr>
            <a:r>
              <a:rPr lang="en-US" altLang="en-AU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Multi-Dialogue </a:t>
            </a:r>
            <a:r>
              <a:rPr lang="en-US" altLang="en-AU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Dataset IEMOCAP</a:t>
            </a:r>
            <a:endParaRPr lang="en-US" altLang="en-AU" sz="2000" b="1" strike="noStrike" spc="-1">
              <a:solidFill>
                <a:srgbClr val="FFFFFF"/>
              </a:solidFill>
              <a:latin typeface="Arial" panose="020B0604020202020204"/>
              <a:ea typeface="MS PGothic" panose="020B0600070205080204" charset="-128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7405" y="1628775"/>
            <a:ext cx="1728470" cy="864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M1_001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3030" y="2564765"/>
            <a:ext cx="1728470" cy="864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F1_001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645" y="3357245"/>
            <a:ext cx="1728470" cy="864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M1_002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24300" y="4221480"/>
            <a:ext cx="1728470" cy="864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F1_002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2" name="直接箭头连接符 11"/>
          <p:cNvCxnSpPr>
            <a:stCxn id="3" idx="3"/>
            <a:endCxn id="4" idx="1"/>
          </p:cNvCxnSpPr>
          <p:nvPr/>
        </p:nvCxnSpPr>
        <p:spPr>
          <a:xfrm>
            <a:off x="2555875" y="2061210"/>
            <a:ext cx="1367155" cy="935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3"/>
          </p:cNvCxnSpPr>
          <p:nvPr/>
        </p:nvCxnSpPr>
        <p:spPr>
          <a:xfrm flipH="1">
            <a:off x="2571115" y="2997200"/>
            <a:ext cx="1353185" cy="792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7" idx="1"/>
          </p:cNvCxnSpPr>
          <p:nvPr/>
        </p:nvCxnSpPr>
        <p:spPr>
          <a:xfrm>
            <a:off x="2571115" y="3789680"/>
            <a:ext cx="1353185" cy="8642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605655" y="1487805"/>
            <a:ext cx="1190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Context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7308215" y="2997200"/>
            <a:ext cx="1728470" cy="8642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M1_003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19" name="直接箭头连接符 18"/>
          <p:cNvCxnSpPr>
            <a:stCxn id="15" idx="3"/>
            <a:endCxn id="18" idx="1"/>
          </p:cNvCxnSpPr>
          <p:nvPr/>
        </p:nvCxnSpPr>
        <p:spPr>
          <a:xfrm flipV="1">
            <a:off x="5819775" y="3429635"/>
            <a:ext cx="1488440" cy="6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939790" y="30607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Inference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895480" y="76320"/>
            <a:ext cx="59432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US" altLang="en-US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Evaluation </a:t>
            </a:r>
            <a:endParaRPr lang="en-US" altLang="en-US" sz="2000" b="1" strike="noStrike" spc="-1">
              <a:solidFill>
                <a:srgbClr val="FFFFFF"/>
              </a:solidFill>
              <a:latin typeface="Arial" panose="020B0604020202020204"/>
              <a:ea typeface="MS PGothic" panose="020B0600070205080204" charset="-128"/>
            </a:endParaRPr>
          </a:p>
        </p:txBody>
      </p:sp>
      <p:sp>
        <p:nvSpPr>
          <p:cNvPr id="155" name="Rectangle 3"/>
          <p:cNvSpPr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" name="文本框 4"/>
          <p:cNvSpPr txBox="1"/>
          <p:nvPr/>
        </p:nvSpPr>
        <p:spPr>
          <a:xfrm>
            <a:off x="1109345" y="1841500"/>
            <a:ext cx="642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M1+F1+M2+F2 -&gt; M3(2 rounds dialogue)</a:t>
            </a:r>
            <a:endParaRPr lang="zh-CN" altLang="en-US">
              <a:ea typeface="SimSun" panose="02010600030101010101" pitchFamily="2" charset="-122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1132840" y="2420620"/>
          <a:ext cx="640016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sym typeface="+mn-ea"/>
                        </a:rPr>
                        <a:t>2 rounds dialogue context</a:t>
                      </a:r>
                      <a:endParaRPr lang="en-US" altLang="zh-CN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sym typeface="+mn-ea"/>
                        </a:rPr>
                        <a:t>3 rounds dialogue context</a:t>
                      </a:r>
                      <a:endParaRPr lang="en-US" altLang="zh-CN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sym typeface="+mn-ea"/>
                        </a:rPr>
                        <a:t>two stage inference no context</a:t>
                      </a:r>
                      <a:endParaRPr lang="en-US" altLang="zh-CN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sym typeface="+mn-ea"/>
                        </a:rPr>
                        <a:t>two stage inference + 2 rounds dialogue context</a:t>
                      </a:r>
                      <a:endParaRPr lang="en-US" altLang="zh-CN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  <a:sym typeface="+mn-ea"/>
                        </a:rPr>
                        <a:t>two stage inference + 2 rounds dialogue context</a:t>
                      </a:r>
                      <a:endParaRPr lang="en-US" altLang="zh-CN" b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971800" y="76320"/>
            <a:ext cx="579096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US" altLang="en-AU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RAG for instruction pool</a:t>
            </a:r>
            <a:endParaRPr lang="en-US" altLang="en-AU" sz="2000" b="1" strike="noStrike" spc="-1">
              <a:solidFill>
                <a:srgbClr val="FFFFFF"/>
              </a:solidFill>
              <a:latin typeface="Arial" panose="020B0604020202020204"/>
              <a:ea typeface="MS PGothic" panose="020B060007020508020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2132965"/>
            <a:ext cx="2576830" cy="2467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common NLP metrics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ROUGE1</a:t>
            </a:r>
            <a:endParaRPr lang="en-US" altLang="zh-CN"/>
          </a:p>
          <a:p>
            <a:r>
              <a:rPr lang="en-US" altLang="zh-CN">
                <a:sym typeface="+mn-ea"/>
              </a:rPr>
              <a:t>ROUGE</a:t>
            </a:r>
            <a:r>
              <a:rPr lang="en-US" altLang="zh-CN"/>
              <a:t>2</a:t>
            </a:r>
            <a:endParaRPr lang="en-US" altLang="zh-CN"/>
          </a:p>
          <a:p>
            <a:r>
              <a:rPr lang="en-US" altLang="zh-CN">
                <a:sym typeface="+mn-ea"/>
              </a:rPr>
              <a:t>ROUGE</a:t>
            </a:r>
            <a:r>
              <a:rPr lang="en-US" altLang="zh-CN"/>
              <a:t>L</a:t>
            </a:r>
            <a:endParaRPr lang="en-US" altLang="zh-CN"/>
          </a:p>
          <a:p>
            <a:r>
              <a:rPr lang="en-US" altLang="zh-CN"/>
              <a:t>BLEU</a:t>
            </a:r>
            <a:endParaRPr lang="en-US" altLang="zh-CN"/>
          </a:p>
          <a:p>
            <a:r>
              <a:rPr lang="en-US" altLang="zh-CN"/>
              <a:t>METEOR</a:t>
            </a:r>
            <a:endParaRPr lang="en-US" altLang="zh-CN"/>
          </a:p>
          <a:p>
            <a:r>
              <a:rPr lang="en-US" altLang="zh-CN"/>
              <a:t>perplexity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636010" y="1124585"/>
            <a:ext cx="496697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BLEURT</a:t>
            </a:r>
            <a:endParaRPr lang="en-US" altLang="zh-CN"/>
          </a:p>
          <a:p>
            <a:r>
              <a:rPr lang="en-US" altLang="zh-CN"/>
              <a:t>Input: A pair of sentences — one generated by a model (candidate), and one ground truth (reference).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Encoding: Both sentences are passed into a pre-trained BERT-based model.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Scoring: The model produces a regression score that predicts how similar the candidate is to the reference, on a scale roughly aligned with human evaluations.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Output: A real-valued score — higher is better (typically ranges from 0 to 1, but depends on the fine-tuning data).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2" descr="5011_PPT_BG_EndPage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5080" cy="6859080"/>
          </a:xfrm>
          <a:prstGeom prst="rect">
            <a:avLst/>
          </a:prstGeom>
          <a:ln w="9525">
            <a:noFill/>
          </a:ln>
        </p:spPr>
      </p:pic>
      <p:sp>
        <p:nvSpPr>
          <p:cNvPr id="178" name="Rectangle 3"/>
          <p:cNvSpPr/>
          <p:nvPr/>
        </p:nvSpPr>
        <p:spPr>
          <a:xfrm>
            <a:off x="0" y="6613560"/>
            <a:ext cx="9143640" cy="24408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© Copyright The University of Melbourne 2011 </a:t>
            </a:r>
            <a:endParaRPr lang="en-AU" sz="800" b="0" strike="noStrike" spc="-1">
              <a:latin typeface="Arial" panose="020B0604020202020204"/>
            </a:endParaRPr>
          </a:p>
        </p:txBody>
      </p:sp>
      <p:pic>
        <p:nvPicPr>
          <p:cNvPr id="179" name="Picture 4" descr="UOM-Rev3D_S_sm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0" y="1676520"/>
            <a:ext cx="1806120" cy="18284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1460</Words>
  <Application>WPS 演示</Application>
  <PresentationFormat/>
  <Paragraphs>77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Arial</vt:lpstr>
      <vt:lpstr>MS PGothic</vt:lpstr>
      <vt:lpstr>Symbol</vt:lpstr>
      <vt:lpstr>StarSymbol</vt:lpstr>
      <vt:lpstr>Segoe Print</vt:lpstr>
      <vt:lpstr>Times New Roman</vt:lpstr>
      <vt:lpstr>Microsoft YaHei</vt:lpstr>
      <vt:lpstr>Arial Unicode MS</vt:lpstr>
      <vt:lpstr>DejaVu Sans</vt:lpstr>
      <vt:lpstr>Calibri</vt:lpstr>
      <vt:lpstr>Office Theme</vt:lpstr>
      <vt:lpstr>Office Theme</vt:lpstr>
      <vt:lpstr>Office Theme</vt:lpstr>
      <vt:lpstr>Audio LLM research weekly report – Week 4</vt:lpstr>
      <vt:lpstr>Model Structure</vt:lpstr>
      <vt:lpstr>SER module</vt:lpstr>
      <vt:lpstr>PowerPoint 演示文稿</vt:lpstr>
      <vt:lpstr>IEMOCAP Dialogue</vt:lpstr>
      <vt:lpstr>RAG for instruction pool</vt:lpstr>
      <vt:lpstr>PowerPoint 演示文稿</vt:lpstr>
    </vt:vector>
  </TitlesOfParts>
  <Company>UHJ Di Marca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 Stavrou</dc:creator>
  <cp:lastModifiedBy>Chaostheory</cp:lastModifiedBy>
  <cp:revision>79</cp:revision>
  <cp:lastPrinted>2013-09-09T23:19:00Z</cp:lastPrinted>
  <dcterms:created xsi:type="dcterms:W3CDTF">2011-07-18T01:25:00Z</dcterms:created>
  <dcterms:modified xsi:type="dcterms:W3CDTF">2025-04-08T13:07:16Z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On-screen Show (4:3)</vt:lpwstr>
  </property>
  <property fmtid="{D5CDD505-2E9C-101B-9397-08002B2CF9AE}" pid="4" name="Slides">
    <vt:i4>15</vt:i4>
  </property>
  <property fmtid="{D5CDD505-2E9C-101B-9397-08002B2CF9AE}" pid="5" name="ICV">
    <vt:lpwstr>B229334C29D14A409496EE792C274159_12</vt:lpwstr>
  </property>
  <property fmtid="{D5CDD505-2E9C-101B-9397-08002B2CF9AE}" pid="6" name="KSOProductBuildVer">
    <vt:lpwstr>2052-12.1.0.20784</vt:lpwstr>
  </property>
</Properties>
</file>