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4" r:id="rId13"/>
  </p:sldIdLst>
  <p:sldSz cx="9144000" cy="6858000"/>
  <p:notesSz cx="6797675" cy="992822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2000" b="0" strike="noStrike" spc="-1">
                <a:latin typeface="Arial" panose="020B0604020202020204"/>
              </a:rPr>
              <a:t>Click to edit the notes format</a:t>
            </a: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r>
              <a:rPr lang="en-AU" sz="1400" b="0" strike="noStrike" spc="-1">
                <a:latin typeface="Times New Roman" panose="02020603050405020304"/>
              </a:rPr>
              <a:t>&lt;header&gt;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AU" sz="1400" b="0" strike="noStrike" spc="-1">
                <a:latin typeface="Times New Roman" panose="02020603050405020304"/>
              </a:rPr>
              <a:t>&lt;date/time&gt;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AU" sz="1400" b="0" strike="noStrike" spc="-1">
                <a:latin typeface="Times New Roman" panose="02020603050405020304"/>
              </a:defRPr>
            </a:lvl1pPr>
          </a:lstStyle>
          <a:p>
            <a:r>
              <a:rPr lang="en-AU" sz="1400" b="0" strike="noStrike" spc="-1">
                <a:latin typeface="Times New Roman" panose="02020603050405020304"/>
              </a:rPr>
              <a:t>&lt;footer&gt;</a:t>
            </a:r>
            <a:endParaRPr lang="en-AU" sz="1400" b="0" strike="noStrike" spc="-1">
              <a:latin typeface="Times New Roman" panose="02020603050405020304"/>
            </a:endParaRPr>
          </a:p>
        </p:txBody>
      </p:sp>
      <p:sp>
        <p:nvSpPr>
          <p:cNvPr id="1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AU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71AA2DFD-4AEB-4E12-B66C-BFC9167E72FA}" type="slidenum">
              <a:rPr lang="en-AU" sz="1400" b="0" strike="noStrike" spc="-1">
                <a:latin typeface="Times New Roman" panose="02020603050405020304"/>
              </a:rPr>
            </a:fld>
            <a:endParaRPr lang="en-AU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sldNum" idx="4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34E010-CE8E-4298-BB9B-42388288DCD0}" type="slidenum">
              <a:rPr lang="en-US" sz="1200" b="0" strike="noStrike" spc="-1">
                <a:latin typeface="Times New Roman" panose="020206030504050203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US" sz="2000" b="0" strike="noStrike" spc="-1">
                <a:latin typeface="Arial" panose="020B0604020202020204"/>
                <a:ea typeface="MS PGothic" panose="020B0600070205080204" charset="-128"/>
              </a:rPr>
              <a:t>Most of what I am talking about is covered in the guidelines for use, found at the front of the RDA.</a:t>
            </a:r>
            <a:endParaRPr lang="en-AU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purpose of the RDA is to provide a legal mechanism for the retention &amp; disposal of university records in accordance with legislative instruments and regulations issued under the </a:t>
            </a:r>
            <a:r>
              <a:rPr lang="en-AU" sz="2000" b="0" i="1" strike="noStrike" spc="-1">
                <a:latin typeface="Arial" panose="020B0604020202020204"/>
              </a:rPr>
              <a:t>Public Records Act </a:t>
            </a:r>
            <a:r>
              <a:rPr lang="en-AU" sz="2000" b="0" strike="noStrike" spc="-1">
                <a:latin typeface="Arial" panose="020B0604020202020204"/>
              </a:rPr>
              <a:t>1973.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The Authority also -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identifies records which are required to be preserved permanently as part of the University’s archival heritage;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prevents the premature destruction of records which need to be retained for a specified period to satisfy legal, financial and other requirements of public administration;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specifies the minimum, and in some cases maximum, periods for which records are required to be retained;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authorises the destruction of those records not required permanently; and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mandates the prompt destruction of records as required under the </a:t>
            </a:r>
            <a:r>
              <a:rPr lang="en-AU" sz="2000" b="0" i="1" strike="noStrike" spc="-1">
                <a:latin typeface="Arial" panose="020B0604020202020204"/>
              </a:rPr>
              <a:t>Information Privacy Act 2000 </a:t>
            </a:r>
            <a:r>
              <a:rPr lang="en-AU" sz="2000" b="0" strike="noStrike" spc="-1">
                <a:latin typeface="Arial" panose="020B0604020202020204"/>
              </a:rPr>
              <a:t>and other instruments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sldNum" idx="5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755842-7093-4409-A2B5-100F4D6175DB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87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0000"/>
          </a:bodyPr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The University of Melbourne Records Retention and Disposal Authority (RDA) is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i="1" strike="noStrike" spc="-1">
                <a:latin typeface="Arial" panose="020B0604020202020204"/>
              </a:rPr>
              <a:t>“…</a:t>
            </a:r>
            <a:r>
              <a:rPr lang="en-AU" sz="2000" b="0" i="1" strike="noStrike" spc="-1">
                <a:latin typeface="Arial" panose="020B0604020202020204"/>
              </a:rPr>
              <a:t>the University document that sets out requirements for retention and disposal of all types of records, in line with legislative requirements and University business needs…”</a:t>
            </a:r>
            <a:r>
              <a:rPr lang="en-AU" sz="2000" b="0" strike="noStrike" spc="-1">
                <a:latin typeface="Arial" panose="020B0604020202020204"/>
              </a:rPr>
              <a:t>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(Records Management Policy MPF1106)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Records Services is responsible for developing the RDA </a:t>
            </a: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The University Archivist, Legal Services and the Director, Internal Audit are also consulted</a:t>
            </a:r>
            <a:endParaRPr lang="en-AU" sz="2000" b="0" strike="noStrike" spc="-1">
              <a:latin typeface="Arial" panose="020B0604020202020204"/>
            </a:endParaRPr>
          </a:p>
          <a:p>
            <a:pPr marL="800100" lvl="1" indent="-342900">
              <a:lnSpc>
                <a:spcPct val="8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AU" sz="2000" b="0" strike="noStrike" spc="-1">
                <a:latin typeface="Arial" panose="020B0604020202020204"/>
              </a:rPr>
              <a:t>The final document is approved by the University Secretary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buNone/>
            </a:pPr>
            <a:r>
              <a:rPr lang="en-AU" sz="2000" b="0" strike="noStrike" spc="-1">
                <a:latin typeface="Arial" panose="020B0604020202020204"/>
              </a:rPr>
              <a:t>(Records Management Policy MPF 1106, Records Retention and Disposal Procedure MPF1109) 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6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8335E6-4213-4C8D-B038-41A944379833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2000" b="0" strike="noStrike" spc="-1">
                <a:latin typeface="Arial" panose="020B0604020202020204"/>
              </a:rPr>
              <a:t>What records does the RDA apply to?</a:t>
            </a: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2000" b="0" strike="noStrike" spc="-1">
                <a:latin typeface="Arial" panose="020B0604020202020204"/>
              </a:rPr>
              <a:t>The RDA applies to University records only. A University record is defined as </a:t>
            </a:r>
            <a:r>
              <a:rPr lang="en-AU" sz="1200" b="0" strike="noStrike" spc="-1">
                <a:latin typeface="Arial" panose="020B0604020202020204"/>
              </a:rPr>
              <a:t>“…any record comprised of recorded information, in any format, created or received by staff of the University in the course of conducting their University duties…”</a:t>
            </a:r>
            <a:endParaRPr lang="en-AU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AU" sz="1200" b="0" strike="noStrike" spc="-1">
                <a:latin typeface="Arial" panose="020B0604020202020204"/>
              </a:rPr>
              <a:t>(Records Management Policy MPF1106)</a:t>
            </a:r>
            <a:endParaRPr lang="en-AU" sz="12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AU" sz="1200" b="0" strike="noStrike" spc="-1">
              <a:latin typeface="Arial" panose="020B0604020202020204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7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FD916D-DEC5-4C10-9713-1D200ECCC89F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So what about records of semi-autonomous bodies or subsidiary companies?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Records of University business operations (or semi-autonomous bodies – these are listed in the Annual Report &amp; include the Melbourne Theatre Company, Asialink, Melbourne University Sport etc) are University records.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Records of University subsidiaries, i.e. University controlled entities (listed in the Annual Report &amp; include Melbourne University Publishing, Melbourne University Student Union etc), are not University records &amp; the RDA does not apply.  Subsidiaries are responsible for managing their own records in accordance with any relevant legislation.  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r>
              <a:rPr lang="en-AU" sz="2000" b="0" strike="noStrike" spc="-1">
                <a:latin typeface="Arial" panose="020B0604020202020204"/>
              </a:rPr>
              <a:t>However, all records created by or provided by the University in connection with its dealings with semi-autonomous bodies and subsidiaries are University records. </a:t>
            </a:r>
            <a:endParaRPr lang="en-AU" sz="2000" b="0" strike="noStrike" spc="-1">
              <a:latin typeface="Arial" panose="020B0604020202020204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sldNum" idx="8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0DE38F-8E31-4AB6-8D92-ACC7A1353BE1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2240" cy="3722400"/>
          </a:xfrm>
          <a:prstGeom prst="rect">
            <a:avLst/>
          </a:prstGeom>
          <a:ln w="0">
            <a:noFill/>
          </a:ln>
        </p:spPr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79680" y="4716000"/>
            <a:ext cx="5437800" cy="44672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lang="en-AU" sz="2000" b="0" strike="noStrike" spc="-1">
              <a:latin typeface="Arial" panose="020B0604020202020204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0"/>
          </p:nvPr>
        </p:nvSpPr>
        <p:spPr>
          <a:xfrm>
            <a:off x="3850560" y="943020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algn="r">
              <a:lnSpc>
                <a:spcPct val="100000"/>
              </a:lnSpc>
              <a:buNone/>
              <a:def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7F74CB-E54C-458F-8124-04847C5C83A1}" type="slidenum">
              <a:rPr lang="en-AU" sz="1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</a:fld>
            <a:endParaRPr lang="en-AU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</a:pPr>
            <a:endParaRPr lang="en-A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jpe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2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3" name="Rectangle 10" hidden="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4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6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7" name="Rectangle 16" hidden="1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8" name="Line 2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" name="Line 5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0" name="Picture 9" descr="5011_PPT_BG_EndPage"/>
          <p:cNvPicPr/>
          <p:nvPr/>
        </p:nvPicPr>
        <p:blipFill>
          <a:blip r:embed="rId15"/>
          <a:stretch>
            <a:fillRect/>
          </a:stretch>
        </p:blipFill>
        <p:spPr>
          <a:xfrm>
            <a:off x="-144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1" name="Line 10"/>
          <p:cNvSpPr/>
          <p:nvPr/>
        </p:nvSpPr>
        <p:spPr>
          <a:xfrm>
            <a:off x="3144600" y="1785600"/>
            <a:ext cx="1800" cy="13129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12" name="Picture 13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1546200" y="1752480"/>
            <a:ext cx="1347480" cy="1366560"/>
          </a:xfrm>
          <a:prstGeom prst="rect">
            <a:avLst/>
          </a:prstGeom>
          <a:ln w="9525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352680" y="1905120"/>
            <a:ext cx="54860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edit the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text </a:t>
            </a: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Outline </a:t>
            </a: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Outlin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ur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utl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h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O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u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i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v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e</a:t>
            </a: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1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52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3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54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55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6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Click to edit Master title style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8765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32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8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Symbol" panose="05050102010706020507" charset="2"/>
              <a:buChar char=""/>
            </a:pPr>
            <a:r>
              <a:rPr lang="en-AU" sz="24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panose="05050102010706020507" charset="2"/>
              <a:buChar char="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en-AU" sz="2000" b="0" strike="noStrike" spc="-1">
                <a:solidFill>
                  <a:srgbClr val="000000"/>
                </a:solidFill>
                <a:latin typeface="Arial" panose="020B060402020202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 8"/>
          <p:cNvSpPr/>
          <p:nvPr/>
        </p:nvSpPr>
        <p:spPr>
          <a:xfrm>
            <a:off x="1812600" y="107640"/>
            <a:ext cx="360" cy="86220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6" name="Picture 9" descr="UOM-Rev3D_S_sm"/>
          <p:cNvPicPr/>
          <p:nvPr/>
        </p:nvPicPr>
        <p:blipFill>
          <a:blip r:embed="rId13"/>
          <a:stretch>
            <a:fillRect/>
          </a:stretch>
        </p:blipFill>
        <p:spPr>
          <a:xfrm>
            <a:off x="533520" y="119160"/>
            <a:ext cx="860040" cy="871200"/>
          </a:xfrm>
          <a:prstGeom prst="rect">
            <a:avLst/>
          </a:prstGeom>
          <a:ln w="9525">
            <a:noFill/>
          </a:ln>
        </p:spPr>
      </p:pic>
      <p:sp>
        <p:nvSpPr>
          <p:cNvPr id="97" name="Rectangle 10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003368"/>
          </a:solidFill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98" name="Line 11"/>
          <p:cNvSpPr/>
          <p:nvPr/>
        </p:nvSpPr>
        <p:spPr>
          <a:xfrm>
            <a:off x="2743200" y="107640"/>
            <a:ext cx="1440" cy="519120"/>
          </a:xfrm>
          <a:prstGeom prst="line">
            <a:avLst/>
          </a:prstGeom>
          <a:ln w="9525">
            <a:solidFill>
              <a:srgbClr val="FFFFFF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pic>
        <p:nvPicPr>
          <p:cNvPr id="99" name="Picture 13" descr="UOM-Rev3D_H_sm"/>
          <p:cNvPicPr/>
          <p:nvPr/>
        </p:nvPicPr>
        <p:blipFill>
          <a:blip r:embed="rId14"/>
          <a:stretch>
            <a:fillRect/>
          </a:stretch>
        </p:blipFill>
        <p:spPr>
          <a:xfrm>
            <a:off x="152280" y="108000"/>
            <a:ext cx="2361960" cy="612360"/>
          </a:xfrm>
          <a:prstGeom prst="rect">
            <a:avLst/>
          </a:prstGeom>
          <a:ln w="9525">
            <a:noFill/>
          </a:ln>
        </p:spPr>
      </p:pic>
      <p:sp>
        <p:nvSpPr>
          <p:cNvPr id="100" name="Line 14"/>
          <p:cNvSpPr/>
          <p:nvPr/>
        </p:nvSpPr>
        <p:spPr>
          <a:xfrm>
            <a:off x="0" y="6400800"/>
            <a:ext cx="9144000" cy="360"/>
          </a:xfrm>
          <a:prstGeom prst="line">
            <a:avLst/>
          </a:prstGeom>
          <a:ln w="9525">
            <a:solidFill>
              <a:srgbClr val="003368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1" name="Rectangle 16"/>
          <p:cNvSpPr/>
          <p:nvPr/>
        </p:nvSpPr>
        <p:spPr>
          <a:xfrm>
            <a:off x="0" y="838080"/>
            <a:ext cx="9143640" cy="75960"/>
          </a:xfrm>
          <a:prstGeom prst="rect">
            <a:avLst/>
          </a:prstGeom>
          <a:solidFill>
            <a:srgbClr val="759FB8"/>
          </a:solidFill>
          <a:ln w="9525">
            <a:noFill/>
          </a:ln>
          <a:effectLst>
            <a:outerShdw algn="ctr" rotWithShape="0">
              <a:srgbClr val="808080">
                <a:alpha val="4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jpe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8"/>
          <p:cNvSpPr/>
          <p:nvPr/>
        </p:nvSpPr>
        <p:spPr>
          <a:xfrm>
            <a:off x="6423120" y="-369720"/>
            <a:ext cx="183960" cy="45684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200400" y="1828800"/>
            <a:ext cx="5714640" cy="1294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Audio LLM research weekly report – Week 4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3200400" y="3657600"/>
            <a:ext cx="5090760" cy="3996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DAEDEF"/>
                </a:solidFill>
                <a:latin typeface="Arial" panose="020B0604020202020204"/>
                <a:ea typeface="MS PGothic" panose="020B0600070205080204" charset="-128"/>
              </a:rPr>
              <a:t>Hongyu Jin</a:t>
            </a:r>
            <a:endParaRPr lang="en-A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Model Structure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2" name="图片 1" descr="workflow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08685"/>
            <a:ext cx="9144000" cy="4932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Instruction pool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750" y="1353185"/>
            <a:ext cx="7999730" cy="4534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Transition: Neutral to Angry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Strategy: Cognitive Reappraisal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Description: Encourage individuals to reinterpret the situation that triggered anger, viewing it from a different perspective to </a:t>
            </a:r>
            <a:r>
              <a:rPr lang="en-US" altLang="zh-CN">
                <a:solidFill>
                  <a:srgbClr val="FF0000"/>
                </a:solidFill>
              </a:rPr>
              <a:t>reduce emotional intensity.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Reference: Sheppes, G., &amp; Gross, J. J. (2011). Is timing everything? Temporal considerations in emotion regulation. Personality and Social Psychology Review, 15(4), 319–331.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[Happy to Surprised, Sad to Anxious, Angry to Sad, Anxious to Neutral, Surprised to Happy]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895480" y="76320"/>
            <a:ext cx="594324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Dataset</a:t>
            </a:r>
            <a:r>
              <a:rPr lang="en-US" alt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 Requiremnet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sp>
        <p:nvSpPr>
          <p:cNvPr id="155" name="Rectangle 3"/>
          <p:cNvSpPr/>
          <p:nvPr/>
        </p:nvSpPr>
        <p:spPr>
          <a:xfrm>
            <a:off x="457200" y="1371600"/>
            <a:ext cx="8229240" cy="452556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2" name="文本框 1"/>
          <p:cNvSpPr txBox="1"/>
          <p:nvPr/>
        </p:nvSpPr>
        <p:spPr>
          <a:xfrm>
            <a:off x="251460" y="980440"/>
            <a:ext cx="394525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"conversation_id": "conv_001",</a:t>
            </a:r>
            <a:endParaRPr lang="en-US" altLang="zh-CN"/>
          </a:p>
          <a:p>
            <a:r>
              <a:rPr lang="en-US" altLang="zh-CN"/>
              <a:t>  "participants": [</a:t>
            </a:r>
            <a:endParaRPr lang="en-US" altLang="zh-CN"/>
          </a:p>
          <a:p>
            <a:r>
              <a:rPr lang="en-US" altLang="zh-CN"/>
              <a:t>    {"id": "user_001", "role": "User"},</a:t>
            </a:r>
            <a:endParaRPr lang="en-US" altLang="zh-CN"/>
          </a:p>
          <a:p>
            <a:r>
              <a:rPr lang="en-US" altLang="zh-CN"/>
              <a:t>    {"id": "system", "role": "System"}</a:t>
            </a:r>
            <a:endParaRPr lang="en-US" altLang="zh-CN"/>
          </a:p>
          <a:p>
            <a:r>
              <a:rPr lang="en-US" altLang="zh-CN"/>
              <a:t>  ],</a:t>
            </a:r>
            <a:endParaRPr lang="en-US" altLang="zh-CN"/>
          </a:p>
          <a:p>
            <a:r>
              <a:rPr lang="en-US" altLang="zh-CN"/>
              <a:t>  "turns": [</a:t>
            </a:r>
            <a:endParaRPr lang="en-US" altLang="zh-CN"/>
          </a:p>
          <a:p>
            <a:r>
              <a:rPr lang="en-US" altLang="zh-CN"/>
              <a:t>    {</a:t>
            </a:r>
            <a:endParaRPr lang="en-US" altLang="zh-CN"/>
          </a:p>
          <a:p>
            <a:r>
              <a:rPr lang="en-US" altLang="zh-CN"/>
              <a:t>      "turn_id": 1,</a:t>
            </a:r>
            <a:endParaRPr lang="en-US" altLang="zh-CN"/>
          </a:p>
          <a:p>
            <a:r>
              <a:rPr lang="en-US" altLang="zh-CN"/>
              <a:t>      "speaker_id": "user_001",</a:t>
            </a:r>
            <a:endParaRPr lang="en-US" altLang="zh-CN"/>
          </a:p>
          <a:p>
            <a:r>
              <a:rPr lang="en-US" altLang="zh-CN"/>
              <a:t>      "audio_file": "conv_001_turn_01.wav",</a:t>
            </a:r>
            <a:endParaRPr lang="en-US" altLang="zh-CN"/>
          </a:p>
          <a:p>
            <a:r>
              <a:rPr lang="en-US" altLang="zh-CN"/>
              <a:t>      "transcript": "Hi, I’m having a bit of trouble with my account.",</a:t>
            </a:r>
            <a:endParaRPr lang="en-US" altLang="zh-CN"/>
          </a:p>
          <a:p>
            <a:r>
              <a:rPr lang="en-US" altLang="zh-CN"/>
              <a:t>      "emotion_label": "neutral",</a:t>
            </a:r>
            <a:endParaRPr lang="en-US" altLang="zh-CN"/>
          </a:p>
          <a:p>
            <a:r>
              <a:rPr lang="en-US" altLang="zh-CN"/>
              <a:t>      "emotion_transition": null</a:t>
            </a:r>
            <a:endParaRPr lang="en-US" altLang="zh-CN"/>
          </a:p>
          <a:p>
            <a:r>
              <a:rPr lang="en-US" altLang="zh-CN"/>
              <a:t>    },</a:t>
            </a:r>
            <a:endParaRPr lang="en-US" altLang="zh-CN"/>
          </a:p>
          <a:p>
            <a:r>
              <a:rPr lang="en-US" altLang="zh-CN"/>
              <a:t>   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72000" y="1107440"/>
            <a:ext cx="4331335" cy="4790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    "turn_id": 2,</a:t>
            </a:r>
            <a:endParaRPr lang="en-US" altLang="zh-CN"/>
          </a:p>
          <a:p>
            <a:r>
              <a:rPr lang="en-US" altLang="zh-CN"/>
              <a:t>      "speaker_id": "system",</a:t>
            </a:r>
            <a:endParaRPr lang="en-US" altLang="zh-CN"/>
          </a:p>
          <a:p>
            <a:r>
              <a:rPr lang="en-US" altLang="zh-CN"/>
              <a:t>      "audio_file": "conv_001_turn_02.wav",</a:t>
            </a:r>
            <a:endParaRPr lang="en-US" altLang="zh-CN"/>
          </a:p>
          <a:p>
            <a:r>
              <a:rPr lang="en-US" altLang="zh-CN"/>
              <a:t>      "transcript": "I see. Could you tell me more about the issue?",</a:t>
            </a:r>
            <a:endParaRPr lang="en-US" altLang="zh-CN"/>
          </a:p>
          <a:p>
            <a:r>
              <a:rPr lang="en-US" altLang="zh-CN"/>
              <a:t>      "emotion_label": "angry",</a:t>
            </a:r>
            <a:endParaRPr lang="en-US" altLang="zh-CN"/>
          </a:p>
          <a:p>
            <a:r>
              <a:rPr lang="en-US" altLang="zh-CN"/>
              <a:t>      "emotion_transition": </a:t>
            </a:r>
            <a:r>
              <a:rPr lang="en-US" altLang="zh-CN">
                <a:sym typeface="+mn-ea"/>
              </a:rPr>
              <a:t>neutralToangry</a:t>
            </a:r>
            <a:endParaRPr lang="en-US" altLang="zh-CN"/>
          </a:p>
          <a:p>
            <a:r>
              <a:rPr lang="en-US" altLang="zh-CN"/>
              <a:t>    },</a:t>
            </a:r>
            <a:br>
              <a:rPr lang="en-US" altLang="zh-CN"/>
            </a:b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Dataset format</a:t>
            </a:r>
            <a:endParaRPr lang="en-US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3" name="内容占位符 2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683895" y="991235"/>
            <a:ext cx="4128135" cy="4876165"/>
          </a:xfrm>
          <a:prstGeom prst="rect">
            <a:avLst/>
          </a:prstGeom>
          <a:noFill/>
          <a:ln w="9360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5004435" y="2277110"/>
            <a:ext cx="38176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DiaASQ: A Benchmark of Conversational Aspect-based Sentiment Quadruple Analysis. arXiv preprint arXiv:2211.05705. https://doi.org/10.48550/arXiv.2211.05705​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lang="en-AU" sz="2000" b="1" strike="noStrike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  <a:sym typeface="+mn-ea"/>
              </a:rPr>
              <a:t>Dataset format</a:t>
            </a:r>
            <a:endParaRPr lang="en-US" altLang="en-AU" sz="2000" b="1" strike="noStrike" spc="-1">
              <a:solidFill>
                <a:srgbClr val="FFFFFF"/>
              </a:solidFill>
              <a:latin typeface="Arial" panose="020B0604020202020204"/>
              <a:ea typeface="MS PGothic" panose="020B0600070205080204" charset="-128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412875"/>
            <a:ext cx="7901940" cy="222313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1547495" y="3716655"/>
            <a:ext cx="575564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971800" y="76320"/>
            <a:ext cx="5790960" cy="68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2400" b="0" strike="noStrike" spc="-1">
                <a:solidFill>
                  <a:srgbClr val="FFFFFF"/>
                </a:solidFill>
                <a:latin typeface="Arial" panose="020B0604020202020204"/>
              </a:rPr>
              <a:t>Evaluate</a:t>
            </a:r>
            <a:endParaRPr lang="en-US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510" y="1052830"/>
            <a:ext cx="39712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Phase One</a:t>
            </a:r>
            <a:r>
              <a:rPr lang="en-US" altLang="zh-CN"/>
              <a:t>: Emotion Recognition and Tracking Evaluation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Emotion Classification Accuracy (ECA):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Definition: Measures the system's ability to accurately classify emotions from input data.​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Emotion Transition Detection Accuracy (ETDA):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Definition: Evaluates the system's proficiency in detecting changes or transitions between emotional states.​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975225" y="1052830"/>
            <a:ext cx="39897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Phase Two</a:t>
            </a:r>
            <a:r>
              <a:rPr lang="en-US" altLang="zh-CN">
                <a:sym typeface="+mn-ea"/>
              </a:rPr>
              <a:t>: Strategy Selection Effectiveness Evaluation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Strategy Selection Accuracy (SSA):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Definition: Determines the correctness of the system's chosen response strategies based on detected emotional transitions.​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User Feedback Satisfaction (UFS):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Definition: Measures user satisfaction with the system's responses, typically through surveys or feedback mechanisms.​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5011_PPT_BG_EndPage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5080" cy="6859080"/>
          </a:xfrm>
          <a:prstGeom prst="rect">
            <a:avLst/>
          </a:prstGeom>
          <a:ln w="9525">
            <a:noFill/>
          </a:ln>
        </p:spPr>
      </p:pic>
      <p:sp>
        <p:nvSpPr>
          <p:cNvPr id="178" name="Rectangle 3"/>
          <p:cNvSpPr/>
          <p:nvPr/>
        </p:nvSpPr>
        <p:spPr>
          <a:xfrm>
            <a:off x="0" y="6613560"/>
            <a:ext cx="9143640" cy="244080"/>
          </a:xfrm>
          <a:prstGeom prst="rect">
            <a:avLst/>
          </a:prstGeom>
          <a:noFill/>
          <a:ln w="9525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lang="en-US" sz="800" b="0" strike="noStrike" spc="-1">
                <a:solidFill>
                  <a:srgbClr val="FFFFFF"/>
                </a:solidFill>
                <a:latin typeface="Arial" panose="020B0604020202020204"/>
                <a:ea typeface="MS PGothic" panose="020B0600070205080204" charset="-128"/>
              </a:rPr>
              <a:t>© Copyright The University of Melbourne 2011 </a:t>
            </a:r>
            <a:endParaRPr lang="en-AU" sz="800" b="0" strike="noStrike" spc="-1">
              <a:latin typeface="Arial" panose="020B0604020202020204"/>
            </a:endParaRPr>
          </a:p>
        </p:txBody>
      </p:sp>
      <p:pic>
        <p:nvPicPr>
          <p:cNvPr id="179" name="Picture 4" descr="UOM-Rev3D_S_sm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0" y="1676520"/>
            <a:ext cx="1806120" cy="18284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2146</Words>
  <Application>WPS 演示</Application>
  <PresentationFormat/>
  <Paragraphs>79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Arial</vt:lpstr>
      <vt:lpstr>MS PGothic</vt:lpstr>
      <vt:lpstr>Symbol</vt:lpstr>
      <vt:lpstr>StarSymbol</vt:lpstr>
      <vt:lpstr>Segoe Print</vt:lpstr>
      <vt:lpstr>Times New Roman</vt:lpstr>
      <vt:lpstr>Microsoft YaHei</vt:lpstr>
      <vt:lpstr>Arial Unicode MS</vt:lpstr>
      <vt:lpstr>DejaVu Sans</vt:lpstr>
      <vt:lpstr>Calibri</vt:lpstr>
      <vt:lpstr>Office Theme</vt:lpstr>
      <vt:lpstr>Office Theme</vt:lpstr>
      <vt:lpstr>Office Theme</vt:lpstr>
      <vt:lpstr>Audio LLM research weekly report – Week 3</vt:lpstr>
      <vt:lpstr>ERC task and benchmark</vt:lpstr>
      <vt:lpstr>ERC task and benchmark</vt:lpstr>
      <vt:lpstr>Dataset</vt:lpstr>
      <vt:lpstr>Dataset format</vt:lpstr>
      <vt:lpstr>What about records of semi-autonomous bodies or subsidiary companies?</vt:lpstr>
      <vt:lpstr>How to make a prompt template</vt:lpstr>
      <vt:lpstr>PowerPoint 演示文稿</vt:lpstr>
    </vt:vector>
  </TitlesOfParts>
  <Company>UHJ Di Marca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Theo Stavrou</dc:creator>
  <cp:lastModifiedBy>Chaostheory</cp:lastModifiedBy>
  <cp:revision>75</cp:revision>
  <cp:lastPrinted>2013-09-09T23:19:00Z</cp:lastPrinted>
  <dcterms:created xsi:type="dcterms:W3CDTF">2011-07-18T01:25:00Z</dcterms:created>
  <dcterms:modified xsi:type="dcterms:W3CDTF">2025-03-25T11:53:50Z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On-screen Show (4:3)</vt:lpwstr>
  </property>
  <property fmtid="{D5CDD505-2E9C-101B-9397-08002B2CF9AE}" pid="4" name="Slides">
    <vt:i4>15</vt:i4>
  </property>
  <property fmtid="{D5CDD505-2E9C-101B-9397-08002B2CF9AE}" pid="5" name="ICV">
    <vt:lpwstr>B229334C29D14A409496EE792C274159_12</vt:lpwstr>
  </property>
  <property fmtid="{D5CDD505-2E9C-101B-9397-08002B2CF9AE}" pid="6" name="KSOProductBuildVer">
    <vt:lpwstr>2052-12.1.0.20305</vt:lpwstr>
  </property>
</Properties>
</file>