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65" r:id="rId9"/>
    <p:sldId id="259" r:id="rId10"/>
    <p:sldId id="260" r:id="rId11"/>
    <p:sldId id="264" r:id="rId12"/>
  </p:sldIdLst>
  <p:sldSz cx="9144000" cy="6858000"/>
  <p:notesSz cx="6797675" cy="99282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2000" b="0" strike="noStrike" spc="-1">
                <a:latin typeface="Arial" panose="020B0604020202020204"/>
              </a:rPr>
              <a:t>Click to edit the notes format</a:t>
            </a: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1400" b="0" strike="noStrike" spc="-1">
                <a:latin typeface="Times New Roman" panose="02020603050405020304"/>
              </a:rPr>
              <a:t>&lt;header&gt;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AU" sz="1400" b="0" strike="noStrike" spc="-1">
                <a:latin typeface="Times New Roman" panose="02020603050405020304"/>
              </a:rPr>
              <a:t>&lt;date/time&gt;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AU" sz="1400" b="0" strike="noStrike" spc="-1">
                <a:latin typeface="Times New Roman" panose="02020603050405020304"/>
              </a:defRPr>
            </a:lvl1pPr>
          </a:lstStyle>
          <a:p>
            <a:r>
              <a:rPr lang="en-AU" sz="1400" b="0" strike="noStrike" spc="-1">
                <a:latin typeface="Times New Roman" panose="02020603050405020304"/>
              </a:rPr>
              <a:t>&lt;footer&gt;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71AA2DFD-4AEB-4E12-B66C-BFC9167E72FA}" type="slidenum">
              <a:rPr lang="en-AU" sz="1400" b="0" strike="noStrike" spc="-1">
                <a:latin typeface="Times New Roman" panose="02020603050405020304"/>
              </a:rPr>
            </a:fld>
            <a:endParaRPr lang="en-AU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4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4E010-CE8E-4298-BB9B-42388288DCD0}" type="slidenum">
              <a:rPr lang="en-US" sz="1200" b="0" strike="noStrike" spc="-1">
                <a:latin typeface="Times New Roman" panose="020206030504050203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US" sz="2000" b="0" strike="noStrike" spc="-1">
                <a:latin typeface="Arial" panose="020B0604020202020204"/>
                <a:ea typeface="MS PGothic" panose="020B0600070205080204" charset="-128"/>
              </a:rPr>
              <a:t>Most of what I am talking about is covered in the guidelines for use, found at the front of the RDA.</a:t>
            </a:r>
            <a:endParaRPr lang="en-A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purpose of the RDA is to provide a legal mechanism for the retention &amp; disposal of university records in accordance with legislative instruments and regulations issued under the </a:t>
            </a:r>
            <a:r>
              <a:rPr lang="en-AU" sz="2000" b="0" i="1" strike="noStrike" spc="-1">
                <a:latin typeface="Arial" panose="020B0604020202020204"/>
              </a:rPr>
              <a:t>Public Records Act </a:t>
            </a:r>
            <a:r>
              <a:rPr lang="en-AU" sz="2000" b="0" strike="noStrike" spc="-1">
                <a:latin typeface="Arial" panose="020B0604020202020204"/>
              </a:rPr>
              <a:t>1973.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Authority also -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identifies records which are required to be preserved permanently as part of the University’s archival heritage;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prevents the premature destruction of records which need to be retained for a specified period to satisfy legal, financial and other requirements of public administration;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specifies the minimum, and in some cases maximum, periods for which records are required to be retained;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authorises the destruction of those records not required permanently; and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mandates the prompt destruction of records as required under the </a:t>
            </a:r>
            <a:r>
              <a:rPr lang="en-AU" sz="2000" b="0" i="1" strike="noStrike" spc="-1">
                <a:latin typeface="Arial" panose="020B0604020202020204"/>
              </a:rPr>
              <a:t>Information Privacy Act 2000 </a:t>
            </a:r>
            <a:r>
              <a:rPr lang="en-AU" sz="2000" b="0" strike="noStrike" spc="-1">
                <a:latin typeface="Arial" panose="020B0604020202020204"/>
              </a:rPr>
              <a:t>and other instruments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5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55842-7093-4409-A2B5-100F4D6175DB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0000"/>
          </a:bodyPr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The University of Melbourne Records Retention and Disposal Authority (RDA) is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i="1" strike="noStrike" spc="-1">
                <a:latin typeface="Arial" panose="020B0604020202020204"/>
              </a:rPr>
              <a:t>“…</a:t>
            </a:r>
            <a:r>
              <a:rPr lang="en-AU" sz="2000" b="0" i="1" strike="noStrike" spc="-1">
                <a:latin typeface="Arial" panose="020B0604020202020204"/>
              </a:rPr>
              <a:t>the University document that sets out requirements for retention and disposal of all types of records, in line with legislative requirements and University business needs…”</a:t>
            </a:r>
            <a:r>
              <a:rPr lang="en-AU" sz="2000" b="0" strike="noStrike" spc="-1">
                <a:latin typeface="Arial" panose="020B0604020202020204"/>
              </a:rPr>
              <a:t>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MPF1106)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Records Services is responsible for developing the RDA 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University Archivist, Legal Services and the Director, Internal Audit are also consulted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final document is approved by the University Secretary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 1106, Records Retention and Disposal Procedure MPF1109) 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6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8335E6-4213-4C8D-B038-41A944379833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What records does the RDA apply to?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The RDA applies to University records only. A University record is defined as </a:t>
            </a:r>
            <a:r>
              <a:rPr lang="en-AU" sz="1200" b="0" strike="noStrike" spc="-1">
                <a:latin typeface="Arial" panose="020B0604020202020204"/>
              </a:rPr>
              <a:t>“…any record comprised of recorded information, in any format, created or received by staff of the University in the course of conducting their University duties…”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1200" b="0" strike="noStrike" spc="-1">
                <a:latin typeface="Arial" panose="020B0604020202020204"/>
              </a:rPr>
              <a:t>(Records Management Policy MPF1106)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1200" b="0" strike="noStrike" spc="-1">
              <a:latin typeface="Arial" panose="020B0604020202020204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7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D916D-DEC5-4C10-9713-1D200ECCC89F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0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F74CB-E54C-458F-8124-04847C5C83A1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3" name="Rectangle 10" hidden="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6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Rectangle 16" hidden="1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Line 5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" name="Picture 9" descr="5011_PPT_BG_EndPage"/>
          <p:cNvPicPr/>
          <p:nvPr/>
        </p:nvPicPr>
        <p:blipFill>
          <a:blip r:embed="rId15"/>
          <a:stretch>
            <a:fillRect/>
          </a:stretch>
        </p:blipFill>
        <p:spPr>
          <a:xfrm>
            <a:off x="-144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1" name="Line 10"/>
          <p:cNvSpPr/>
          <p:nvPr/>
        </p:nvSpPr>
        <p:spPr>
          <a:xfrm>
            <a:off x="3144600" y="1785600"/>
            <a:ext cx="1800" cy="13129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" name="Picture 13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1546200" y="1752480"/>
            <a:ext cx="1347480" cy="1366560"/>
          </a:xfrm>
          <a:prstGeom prst="rect">
            <a:avLst/>
          </a:prstGeom>
          <a:ln w="9525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52680" y="1905120"/>
            <a:ext cx="5486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edit the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text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Outlin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utl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1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52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55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876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2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97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9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100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8"/>
          <p:cNvSpPr/>
          <p:nvPr/>
        </p:nvSpPr>
        <p:spPr>
          <a:xfrm>
            <a:off x="6423120" y="-36972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00400" y="1828800"/>
            <a:ext cx="57146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Audio LLM research weekly report – Week 4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200400" y="3657600"/>
            <a:ext cx="509076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DAEDEF"/>
                </a:solidFill>
                <a:latin typeface="Arial" panose="020B0604020202020204"/>
                <a:ea typeface="MS PGothic" panose="020B0600070205080204" charset="-128"/>
              </a:rPr>
              <a:t>Hongyu Jin</a:t>
            </a:r>
            <a:endParaRPr lang="en-A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Model Structure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图片 1" descr="workflow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685"/>
            <a:ext cx="914400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SER module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700530"/>
            <a:ext cx="2529840" cy="3474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6345" y="1760220"/>
            <a:ext cx="5174615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system prompt: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 "You are an emotion detection assistant. Analyze the audio and determine the primary emotion expressed. Only respond with a single emotion word from this list: [Neutral, Frustration, Anger, Happiness, Excited, Sadness, Fear, Surprise, Disgust.]"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For GPT, prompt engineering can enforce single word response.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" name="PlaceHolder 1"/>
          <p:cNvSpPr>
            <a:spLocks noGrp="1"/>
          </p:cNvSpPr>
          <p:nvPr/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>
            <a:lvl1pPr/>
          </a:lstStyle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SER module performance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895" y="1412875"/>
            <a:ext cx="3048000" cy="2738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 task on IEMOCAP:</a:t>
            </a:r>
            <a:endParaRPr lang="en-US" altLang="zh-CN"/>
          </a:p>
          <a:p>
            <a:r>
              <a:rPr lang="en-US" altLang="zh-CN"/>
              <a:t>"total_evaluated": 100,</a:t>
            </a:r>
            <a:endParaRPr lang="en-US" altLang="zh-CN"/>
          </a:p>
          <a:p>
            <a:r>
              <a:rPr lang="en-US" altLang="zh-CN"/>
              <a:t>"correct_predictions": 53,</a:t>
            </a:r>
            <a:endParaRPr lang="en-US" altLang="zh-CN"/>
          </a:p>
          <a:p>
            <a:r>
              <a:rPr lang="en-US" altLang="zh-CN"/>
              <a:t>"accuracy": 0.53,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3850" y="2853055"/>
            <a:ext cx="4378960" cy="4989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"id": "Ses01F_impro01_F000",</a:t>
            </a:r>
            <a:endParaRPr lang="en-US" altLang="zh-CN"/>
          </a:p>
          <a:p>
            <a:r>
              <a:rPr lang="en-US" altLang="zh-CN"/>
              <a:t>      "audio_path": </a:t>
            </a:r>
            <a:endParaRPr lang="en-US" altLang="zh-CN"/>
          </a:p>
          <a:p>
            <a:r>
              <a:rPr lang="en-US" altLang="zh-CN"/>
              <a:t>      "true_emotion": "Neutral state",</a:t>
            </a:r>
            <a:endParaRPr lang="en-US" altLang="zh-CN"/>
          </a:p>
          <a:p>
            <a:r>
              <a:rPr lang="en-US" altLang="zh-CN"/>
              <a:t>      "predicted_emotion": "angry.",</a:t>
            </a:r>
            <a:endParaRPr lang="en-US" altLang="zh-CN"/>
          </a:p>
          <a:p>
            <a:r>
              <a:rPr lang="en-US" altLang="zh-CN"/>
              <a:t>      "true_emotion_mapped": "neutral",</a:t>
            </a:r>
            <a:endParaRPr lang="en-US" altLang="zh-CN"/>
          </a:p>
          <a:p>
            <a:r>
              <a:rPr lang="en-US" altLang="zh-CN"/>
              <a:t>      "predicted_emotion_mapped": "angry",</a:t>
            </a:r>
            <a:endParaRPr lang="en-US" altLang="zh-CN"/>
          </a:p>
          <a:p>
            <a:r>
              <a:rPr lang="en-US" altLang="zh-CN"/>
              <a:t>      "is_correct": false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43755" y="1196975"/>
            <a:ext cx="4639310" cy="3519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"timestamp": "2025-04-01T19:38:50.202250",</a:t>
            </a:r>
            <a:endParaRPr lang="en-US" altLang="zh-CN"/>
          </a:p>
          <a:p>
            <a:r>
              <a:rPr lang="en-US" altLang="zh-CN"/>
              <a:t>      "response": "Disgust.",</a:t>
            </a:r>
            <a:endParaRPr lang="en-US" altLang="zh-CN"/>
          </a:p>
          <a:p>
            <a:r>
              <a:rPr lang="en-US" altLang="zh-CN"/>
              <a:t>              "choices": [</a:t>
            </a:r>
            <a:endParaRPr lang="en-US" altLang="zh-CN"/>
          </a:p>
          <a:p>
            <a:r>
              <a:rPr lang="en-US" altLang="zh-CN"/>
              <a:t>          {</a:t>
            </a:r>
            <a:endParaRPr lang="en-US" altLang="zh-CN"/>
          </a:p>
          <a:p>
            <a:r>
              <a:rPr lang="en-US" altLang="zh-CN"/>
              <a:t>            "finish_reason": "stop",</a:t>
            </a:r>
            <a:endParaRPr lang="en-US" altLang="zh-CN"/>
          </a:p>
          <a:p>
            <a:r>
              <a:rPr lang="en-US" altLang="zh-CN"/>
              <a:t>            "index": 0,</a:t>
            </a:r>
            <a:endParaRPr lang="en-US" altLang="zh-CN"/>
          </a:p>
          <a:p>
            <a:r>
              <a:rPr lang="en-US" altLang="zh-CN"/>
              <a:t>            "logprobs": null,</a:t>
            </a:r>
            <a:endParaRPr lang="en-US" altLang="zh-CN"/>
          </a:p>
          <a:p>
            <a:r>
              <a:rPr lang="en-US" altLang="zh-CN"/>
              <a:t>            "message": {</a:t>
            </a:r>
            <a:endParaRPr lang="en-US" altLang="zh-CN"/>
          </a:p>
          <a:p>
            <a:r>
              <a:rPr lang="en-US" altLang="zh-CN"/>
              <a:t>              "content": "Disgust.",</a:t>
            </a:r>
            <a:endParaRPr lang="en-US" altLang="zh-CN"/>
          </a:p>
          <a:p>
            <a:r>
              <a:rPr lang="en-US" altLang="zh-CN"/>
              <a:t>              "refusal": null,</a:t>
            </a:r>
            <a:endParaRPr lang="en-US" altLang="zh-CN"/>
          </a:p>
          <a:p>
            <a:r>
              <a:rPr lang="en-US" altLang="zh-CN"/>
              <a:t>              "role": "assistant",</a:t>
            </a:r>
            <a:endParaRPr lang="en-US" altLang="zh-CN"/>
          </a:p>
          <a:p>
            <a:r>
              <a:rPr lang="en-US" altLang="zh-CN"/>
              <a:t>              "audio": null,</a:t>
            </a:r>
            <a:endParaRPr lang="en-US" altLang="zh-CN"/>
          </a:p>
          <a:p>
            <a:r>
              <a:rPr lang="en-US" altLang="zh-CN"/>
              <a:t>              "function_call": null,</a:t>
            </a:r>
            <a:endParaRPr lang="en-US" altLang="zh-CN"/>
          </a:p>
          <a:p>
            <a:r>
              <a:rPr lang="en-US" altLang="zh-CN"/>
              <a:t>              "tool_calls": null,</a:t>
            </a:r>
            <a:endParaRPr lang="en-US" altLang="zh-CN"/>
          </a:p>
          <a:p>
            <a:r>
              <a:rPr lang="en-US" altLang="zh-CN"/>
              <a:t>              "annotations": []</a:t>
            </a:r>
            <a:endParaRPr lang="en-US" altLang="zh-CN"/>
          </a:p>
          <a:p>
            <a:r>
              <a:rPr lang="en-US" altLang="zh-CN"/>
              <a:t>            }</a:t>
            </a:r>
            <a:endParaRPr lang="en-US" altLang="zh-CN"/>
          </a:p>
          <a:p>
            <a:r>
              <a:rPr lang="en-US" altLang="zh-CN"/>
              <a:t>         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895480" y="76320"/>
            <a:ext cx="5943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IEMOCAP </a:t>
            </a:r>
            <a:r>
              <a:rPr lang="en-US" altLang="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Dialogue</a:t>
            </a:r>
            <a:endParaRPr lang="en-US" altLang="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/>
          <p:cNvSpPr txBox="1"/>
          <p:nvPr/>
        </p:nvSpPr>
        <p:spPr>
          <a:xfrm>
            <a:off x="394970" y="1024890"/>
            <a:ext cx="4097655" cy="4872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Original data format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[6.2901 - 8.2357]</a:t>
            </a:r>
            <a:endParaRPr lang="en-US" altLang="zh-CN"/>
          </a:p>
          <a:p>
            <a:r>
              <a:rPr lang="en-US" altLang="zh-CN"/>
              <a:t>Ses01F_impro01_F000	neu</a:t>
            </a:r>
            <a:endParaRPr lang="en-US" altLang="zh-CN"/>
          </a:p>
          <a:p>
            <a:r>
              <a:rPr lang="en-US" altLang="zh-CN"/>
              <a:t>[2.5000, 2.5000, 2.5000]</a:t>
            </a:r>
            <a:endParaRPr lang="en-US" altLang="zh-CN"/>
          </a:p>
          <a:p>
            <a:r>
              <a:rPr lang="en-US" altLang="zh-CN"/>
              <a:t>C-E2:	Neutral;	()</a:t>
            </a:r>
            <a:endParaRPr lang="en-US" altLang="zh-CN"/>
          </a:p>
          <a:p>
            <a:r>
              <a:rPr lang="en-US" altLang="zh-CN"/>
              <a:t>C-E3:	Neutral;	()</a:t>
            </a:r>
            <a:endParaRPr lang="en-US" altLang="zh-CN"/>
          </a:p>
          <a:p>
            <a:r>
              <a:rPr lang="en-US" altLang="zh-CN"/>
              <a:t>C-E4:	Neutral;	()</a:t>
            </a:r>
            <a:endParaRPr lang="en-US" altLang="zh-CN"/>
          </a:p>
          <a:p>
            <a:r>
              <a:rPr lang="en-US" altLang="zh-CN"/>
              <a:t>C-F1:	Neutral;	(curious)</a:t>
            </a:r>
            <a:endParaRPr lang="en-US" altLang="zh-CN"/>
          </a:p>
          <a:p>
            <a:r>
              <a:rPr lang="en-US" altLang="zh-CN"/>
              <a:t>A-E3:	val 3; act 2; dom  2;	()</a:t>
            </a:r>
            <a:endParaRPr lang="en-US" altLang="zh-CN"/>
          </a:p>
          <a:p>
            <a:r>
              <a:rPr lang="en-US" altLang="zh-CN"/>
              <a:t>A-E4:	val 2; act 3; dom  3;</a:t>
            </a:r>
            <a:endParaRPr lang="en-US" altLang="zh-CN"/>
          </a:p>
          <a:p>
            <a:r>
              <a:rPr lang="en-US" altLang="zh-CN"/>
              <a:t>(mildly aggravated but staying polite, attitude)</a:t>
            </a:r>
            <a:endParaRPr lang="en-US" altLang="zh-CN"/>
          </a:p>
          <a:p>
            <a:r>
              <a:rPr lang="en-US" altLang="zh-CN"/>
              <a:t>A-F1:	val 3; act 2; dom  1;	()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2000" y="1107440"/>
            <a:ext cx="4331335" cy="4790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Formated Dialogue data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"id": "Ses01F_impro01_F000",</a:t>
            </a:r>
            <a:endParaRPr lang="en-US" altLang="zh-CN"/>
          </a:p>
          <a:p>
            <a:r>
              <a:rPr lang="en-US" altLang="zh-CN"/>
              <a:t>    "start_time": 6.2901,</a:t>
            </a:r>
            <a:endParaRPr lang="en-US" altLang="zh-CN"/>
          </a:p>
          <a:p>
            <a:r>
              <a:rPr lang="en-US" altLang="zh-CN"/>
              <a:t>    "end_time": 8.2357,</a:t>
            </a:r>
            <a:endParaRPr lang="en-US" altLang="zh-CN"/>
          </a:p>
          <a:p>
            <a:r>
              <a:rPr lang="en-US" altLang="zh-CN"/>
              <a:t>    "emotion_code": "neu",</a:t>
            </a:r>
            <a:endParaRPr lang="en-US" altLang="zh-CN"/>
          </a:p>
          <a:p>
            <a:r>
              <a:rPr lang="en-US" altLang="zh-CN"/>
              <a:t>    "emotions": [</a:t>
            </a:r>
            <a:endParaRPr lang="en-US" altLang="zh-CN"/>
          </a:p>
          <a:p>
            <a:r>
              <a:rPr lang="en-US" altLang="zh-CN"/>
              <a:t>      "Neutral",</a:t>
            </a:r>
            <a:endParaRPr lang="en-US" altLang="zh-CN"/>
          </a:p>
          <a:p>
            <a:r>
              <a:rPr lang="en-US" altLang="zh-CN"/>
              <a:t>      "Neutral",</a:t>
            </a:r>
            <a:endParaRPr lang="en-US" altLang="zh-CN"/>
          </a:p>
          <a:p>
            <a:r>
              <a:rPr lang="en-US" altLang="zh-CN"/>
              <a:t>      "Neutral",</a:t>
            </a:r>
            <a:endParaRPr lang="en-US" altLang="zh-CN"/>
          </a:p>
          <a:p>
            <a:r>
              <a:rPr lang="en-US" altLang="zh-CN"/>
              <a:t>      "Neutral"</a:t>
            </a:r>
            <a:endParaRPr lang="en-US" altLang="zh-CN"/>
          </a:p>
          <a:p>
            <a:r>
              <a:rPr lang="en-US" altLang="zh-CN"/>
              <a:t>    ],</a:t>
            </a:r>
            <a:endParaRPr lang="en-US" altLang="zh-CN"/>
          </a:p>
          <a:p>
            <a:r>
              <a:rPr lang="en-US" altLang="zh-CN"/>
              <a:t>    "majority_emotion": "Neutral",</a:t>
            </a:r>
            <a:endParaRPr lang="en-US" altLang="zh-CN"/>
          </a:p>
          <a:p>
            <a:r>
              <a:rPr lang="en-US" altLang="zh-CN"/>
              <a:t>    "audio_path": "Session1\\segments\\Ses01F_impro01_F000.wav"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RAG for instruction pool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36010" y="1628775"/>
            <a:ext cx="1296035" cy="6483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Transition State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481580" y="2780665"/>
            <a:ext cx="1296035" cy="6483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Regular Stradegt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787900" y="2780665"/>
            <a:ext cx="1296035" cy="6483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Transition Stradegy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2" idx="2"/>
            <a:endCxn id="5" idx="0"/>
          </p:cNvCxnSpPr>
          <p:nvPr/>
        </p:nvCxnSpPr>
        <p:spPr>
          <a:xfrm flipH="1">
            <a:off x="3129915" y="2277110"/>
            <a:ext cx="1154430" cy="50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4284345" y="2277110"/>
            <a:ext cx="1151890" cy="503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87900" y="230695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Yes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347720" y="23069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188085" y="4436745"/>
            <a:ext cx="6337935" cy="8756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Vectorized File In RAG system 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611630" y="3932555"/>
            <a:ext cx="5561330" cy="3600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Retrieve by unique file id avoiding concept confused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235331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56984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78574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>
            <a:off x="300164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19024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340677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62267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83857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467550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489204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510794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532384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5512435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72897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594487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6160770" y="3500755"/>
            <a:ext cx="75565" cy="3600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5011_PPT_BG_EndPag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78" name="Rectangle 3"/>
          <p:cNvSpPr/>
          <p:nvPr/>
        </p:nvSpPr>
        <p:spPr>
          <a:xfrm>
            <a:off x="0" y="6613560"/>
            <a:ext cx="9143640" cy="2440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© Copyright The University of Melbourne 2011 </a:t>
            </a:r>
            <a:endParaRPr lang="en-AU" sz="800" b="0" strike="noStrike" spc="-1">
              <a:latin typeface="Arial" panose="020B0604020202020204"/>
            </a:endParaRPr>
          </a:p>
        </p:txBody>
      </p:sp>
      <p:pic>
        <p:nvPicPr>
          <p:cNvPr id="179" name="Picture 4" descr="UOM-Rev3D_S_sm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676520"/>
            <a:ext cx="1806120" cy="1828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WPS 演示</Application>
  <PresentationFormat/>
  <Paragraphs>97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Arial</vt:lpstr>
      <vt:lpstr>MS PGothic</vt:lpstr>
      <vt:lpstr>Symbol</vt:lpstr>
      <vt:lpstr>StarSymbol</vt:lpstr>
      <vt:lpstr>Segoe Print</vt:lpstr>
      <vt:lpstr>Times New Roman</vt:lpstr>
      <vt:lpstr>Microsoft YaHei</vt:lpstr>
      <vt:lpstr>Arial Unicode MS</vt:lpstr>
      <vt:lpstr>DejaVu Sans</vt:lpstr>
      <vt:lpstr>Calibri</vt:lpstr>
      <vt:lpstr>MiSans Normal</vt:lpstr>
      <vt:lpstr>SimHei</vt:lpstr>
      <vt:lpstr>Office Theme</vt:lpstr>
      <vt:lpstr>Office Theme</vt:lpstr>
      <vt:lpstr>Office Theme</vt:lpstr>
      <vt:lpstr>Audio LLM research weekly report – Week 4</vt:lpstr>
      <vt:lpstr>Model Structure</vt:lpstr>
      <vt:lpstr>Instruction pool</vt:lpstr>
      <vt:lpstr>SER module</vt:lpstr>
      <vt:lpstr>Dataset Requiremnet</vt:lpstr>
      <vt:lpstr>Dataset format</vt:lpstr>
      <vt:lpstr>PowerPoint 演示文稿</vt:lpstr>
    </vt:vector>
  </TitlesOfParts>
  <Company>UHJ Di Marca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Chaostheory</cp:lastModifiedBy>
  <cp:revision>76</cp:revision>
  <cp:lastPrinted>2013-09-09T23:19:00Z</cp:lastPrinted>
  <dcterms:created xsi:type="dcterms:W3CDTF">2011-07-18T01:25:00Z</dcterms:created>
  <dcterms:modified xsi:type="dcterms:W3CDTF">2025-04-01T11:51:43Z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15</vt:i4>
  </property>
  <property fmtid="{D5CDD505-2E9C-101B-9397-08002B2CF9AE}" pid="5" name="ICV">
    <vt:lpwstr>B229334C29D14A409496EE792C274159_12</vt:lpwstr>
  </property>
  <property fmtid="{D5CDD505-2E9C-101B-9397-08002B2CF9AE}" pid="6" name="KSOProductBuildVer">
    <vt:lpwstr>2052-12.1.0.20305</vt:lpwstr>
  </property>
</Properties>
</file>