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257" r:id="rId3"/>
    <p:sldId id="582" r:id="rId4"/>
    <p:sldId id="666" r:id="rId5"/>
    <p:sldId id="667" r:id="rId6"/>
    <p:sldId id="668" r:id="rId7"/>
    <p:sldId id="585" r:id="rId8"/>
    <p:sldId id="732" r:id="rId9"/>
    <p:sldId id="669" r:id="rId10"/>
    <p:sldId id="710" r:id="rId11"/>
    <p:sldId id="712" r:id="rId12"/>
    <p:sldId id="713" r:id="rId13"/>
    <p:sldId id="730" r:id="rId14"/>
    <p:sldId id="731" r:id="rId15"/>
    <p:sldId id="716" r:id="rId16"/>
    <p:sldId id="783" r:id="rId17"/>
    <p:sldId id="718" r:id="rId18"/>
    <p:sldId id="719" r:id="rId19"/>
    <p:sldId id="720" r:id="rId20"/>
    <p:sldId id="723" r:id="rId21"/>
    <p:sldId id="724" r:id="rId22"/>
    <p:sldId id="725" r:id="rId23"/>
    <p:sldId id="728" r:id="rId24"/>
    <p:sldId id="736" r:id="rId25"/>
    <p:sldId id="737" r:id="rId26"/>
    <p:sldId id="738" r:id="rId27"/>
    <p:sldId id="740" r:id="rId28"/>
    <p:sldId id="739" r:id="rId29"/>
    <p:sldId id="741" r:id="rId30"/>
    <p:sldId id="672" r:id="rId31"/>
    <p:sldId id="733" r:id="rId32"/>
    <p:sldId id="734" r:id="rId33"/>
    <p:sldId id="735" r:id="rId34"/>
    <p:sldId id="648" r:id="rId35"/>
    <p:sldId id="652" r:id="rId36"/>
    <p:sldId id="654" r:id="rId37"/>
    <p:sldId id="658" r:id="rId38"/>
    <p:sldId id="662" r:id="rId39"/>
    <p:sldId id="782" r:id="rId40"/>
    <p:sldId id="743" r:id="rId41"/>
    <p:sldId id="744" r:id="rId42"/>
    <p:sldId id="745" r:id="rId43"/>
    <p:sldId id="746" r:id="rId44"/>
    <p:sldId id="747" r:id="rId45"/>
    <p:sldId id="753" r:id="rId46"/>
    <p:sldId id="754" r:id="rId47"/>
    <p:sldId id="755" r:id="rId48"/>
    <p:sldId id="759" r:id="rId49"/>
    <p:sldId id="760" r:id="rId50"/>
    <p:sldId id="762" r:id="rId51"/>
    <p:sldId id="764" r:id="rId52"/>
    <p:sldId id="771" r:id="rId53"/>
    <p:sldId id="709" r:id="rId54"/>
    <p:sldId id="673" r:id="rId55"/>
    <p:sldId id="685" r:id="rId56"/>
    <p:sldId id="686" r:id="rId57"/>
    <p:sldId id="687" r:id="rId58"/>
    <p:sldId id="688" r:id="rId59"/>
    <p:sldId id="693" r:id="rId60"/>
    <p:sldId id="694" r:id="rId61"/>
    <p:sldId id="695" r:id="rId62"/>
    <p:sldId id="696" r:id="rId63"/>
    <p:sldId id="697" r:id="rId64"/>
    <p:sldId id="698" r:id="rId65"/>
    <p:sldId id="702" r:id="rId66"/>
    <p:sldId id="703" r:id="rId67"/>
    <p:sldId id="706" r:id="rId68"/>
    <p:sldId id="707" r:id="rId69"/>
    <p:sldId id="461" r:id="rId70"/>
    <p:sldId id="278" r:id="rId7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modifyVerifier cryptProviderType="rsaAES" cryptAlgorithmClass="hash" cryptAlgorithmType="typeAny" cryptAlgorithmSid="14" spinCount="100000" saltData="WJlYJjSh7AgWaiCeamSM8g==" hashData="qY1r5VH32s1bCi465U1x9aKFRf8r5BUI7vOVzJflAbEYvhDHH8z8+XnglYFLm+6i+JL1IUHNxlvce7k08Vwcb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659B68"/>
    <a:srgbClr val="3399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67" autoAdjust="0"/>
    <p:restoredTop sz="81255" autoAdjust="0"/>
  </p:normalViewPr>
  <p:slideViewPr>
    <p:cSldViewPr>
      <p:cViewPr varScale="1">
        <p:scale>
          <a:sx n="32" d="100"/>
          <a:sy n="32" d="100"/>
        </p:scale>
        <p:origin x="16" y="4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D25D0-F4DD-4090-B758-4E0436444FCE}" type="doc">
      <dgm:prSet loTypeId="urn:microsoft.com/office/officeart/2005/8/layout/matrix1" loCatId="matrix" qsTypeId="urn:microsoft.com/office/officeart/2005/8/quickstyle/simple5" qsCatId="simple" csTypeId="urn:microsoft.com/office/officeart/2005/8/colors/accent1_2" csCatId="accent1" phldr="1"/>
      <dgm:spPr/>
      <dgm:t>
        <a:bodyPr/>
        <a:lstStyle/>
        <a:p>
          <a:endParaRPr lang="zh-CN" altLang="en-US"/>
        </a:p>
      </dgm:t>
    </dgm:pt>
    <dgm:pt modelId="{C9212594-8063-466A-8F7A-0F358544DC3C}">
      <dgm:prSet phldrT="[文本]" custT="1"/>
      <dgm:spPr/>
      <dgm:t>
        <a:bodyPr/>
        <a:lstStyle/>
        <a:p>
          <a:r>
            <a:rPr lang="zh-CN" altLang="en-US" sz="3200" dirty="0" smtClean="0"/>
            <a:t>软件设计</a:t>
          </a:r>
          <a:endParaRPr lang="zh-CN" altLang="en-US" sz="3200" dirty="0"/>
        </a:p>
      </dgm:t>
    </dgm:pt>
    <dgm:pt modelId="{FFC835F2-3AC4-48EC-B283-B71CBE43AA98}" type="parTrans" cxnId="{8F1A334C-4DB3-44C5-BFC1-713F307AD287}">
      <dgm:prSet/>
      <dgm:spPr/>
      <dgm:t>
        <a:bodyPr/>
        <a:lstStyle/>
        <a:p>
          <a:endParaRPr lang="zh-CN" altLang="en-US"/>
        </a:p>
      </dgm:t>
    </dgm:pt>
    <dgm:pt modelId="{EA5D70C1-0AA7-4B22-8EA8-83D1E8EE35F0}" type="sibTrans" cxnId="{8F1A334C-4DB3-44C5-BFC1-713F307AD287}">
      <dgm:prSet/>
      <dgm:spPr/>
      <dgm:t>
        <a:bodyPr/>
        <a:lstStyle/>
        <a:p>
          <a:endParaRPr lang="zh-CN" altLang="en-US"/>
        </a:p>
      </dgm:t>
    </dgm:pt>
    <dgm:pt modelId="{9919E78B-EE60-4795-A196-3C559950FAD4}">
      <dgm:prSet phldrT="[文本]" custT="1"/>
      <dgm:spPr>
        <a:solidFill>
          <a:srgbClr val="92D050"/>
        </a:solidFill>
      </dgm:spPr>
      <dgm:t>
        <a:bodyPr/>
        <a:lstStyle/>
        <a:p>
          <a:r>
            <a:rPr lang="zh-CN" altLang="en-US" sz="2800" dirty="0" smtClean="0"/>
            <a:t>数据设计</a:t>
          </a:r>
          <a:endParaRPr lang="zh-CN" altLang="en-US" sz="2800" dirty="0"/>
        </a:p>
      </dgm:t>
    </dgm:pt>
    <dgm:pt modelId="{670C5CC2-1131-44B6-AF74-A3F1A87CA31D}" type="parTrans" cxnId="{7F9E5487-F393-4E8D-83BC-22A9F1F53E62}">
      <dgm:prSet/>
      <dgm:spPr/>
      <dgm:t>
        <a:bodyPr/>
        <a:lstStyle/>
        <a:p>
          <a:endParaRPr lang="zh-CN" altLang="en-US"/>
        </a:p>
      </dgm:t>
    </dgm:pt>
    <dgm:pt modelId="{54E04E16-F5C6-4E4C-8E8C-01B241293B55}" type="sibTrans" cxnId="{7F9E5487-F393-4E8D-83BC-22A9F1F53E62}">
      <dgm:prSet/>
      <dgm:spPr/>
      <dgm:t>
        <a:bodyPr/>
        <a:lstStyle/>
        <a:p>
          <a:endParaRPr lang="zh-CN" altLang="en-US"/>
        </a:p>
      </dgm:t>
    </dgm:pt>
    <dgm:pt modelId="{9107CE3B-BB7D-4223-9119-48B1D2E087D0}">
      <dgm:prSet phldrT="[文本]" custT="1"/>
      <dgm:spPr>
        <a:solidFill>
          <a:srgbClr val="FFC000"/>
        </a:solidFill>
      </dgm:spPr>
      <dgm:t>
        <a:bodyPr/>
        <a:lstStyle/>
        <a:p>
          <a:r>
            <a:rPr lang="zh-CN" altLang="en-US" sz="2800" dirty="0" smtClean="0"/>
            <a:t>系统结构设计</a:t>
          </a:r>
          <a:endParaRPr lang="zh-CN" altLang="en-US" sz="2800" dirty="0"/>
        </a:p>
      </dgm:t>
    </dgm:pt>
    <dgm:pt modelId="{5F9D3043-9473-4304-ADD6-C32218ADCBA5}" type="parTrans" cxnId="{905D0599-834B-47F2-B524-4DAA97A76341}">
      <dgm:prSet/>
      <dgm:spPr/>
      <dgm:t>
        <a:bodyPr/>
        <a:lstStyle/>
        <a:p>
          <a:endParaRPr lang="zh-CN" altLang="en-US"/>
        </a:p>
      </dgm:t>
    </dgm:pt>
    <dgm:pt modelId="{78F70173-1968-415F-9393-FDAE8B9D978D}" type="sibTrans" cxnId="{905D0599-834B-47F2-B524-4DAA97A76341}">
      <dgm:prSet/>
      <dgm:spPr/>
      <dgm:t>
        <a:bodyPr/>
        <a:lstStyle/>
        <a:p>
          <a:endParaRPr lang="zh-CN" altLang="en-US"/>
        </a:p>
      </dgm:t>
    </dgm:pt>
    <dgm:pt modelId="{65184E60-2E52-4B9B-816B-4CD5357DEAE0}">
      <dgm:prSet phldrT="[文本]" custT="1"/>
      <dgm:spPr>
        <a:solidFill>
          <a:srgbClr val="00B0F0"/>
        </a:solidFill>
        <a:ln>
          <a:solidFill>
            <a:srgbClr val="0070C0"/>
          </a:solidFill>
        </a:ln>
      </dgm:spPr>
      <dgm:t>
        <a:bodyPr/>
        <a:lstStyle/>
        <a:p>
          <a:r>
            <a:rPr lang="zh-CN" altLang="en-US" sz="2800" dirty="0" smtClean="0"/>
            <a:t>接口设计</a:t>
          </a:r>
          <a:endParaRPr lang="zh-CN" altLang="en-US" sz="2800" dirty="0"/>
        </a:p>
      </dgm:t>
    </dgm:pt>
    <dgm:pt modelId="{CBB66BCB-A9A2-4F8F-A1A8-85786A12A181}" type="parTrans" cxnId="{2E298C52-4399-4B20-B7E4-E3FCE90E265C}">
      <dgm:prSet/>
      <dgm:spPr/>
      <dgm:t>
        <a:bodyPr/>
        <a:lstStyle/>
        <a:p>
          <a:endParaRPr lang="zh-CN" altLang="en-US"/>
        </a:p>
      </dgm:t>
    </dgm:pt>
    <dgm:pt modelId="{644C43DF-51F9-4F5F-959A-7EBFC2B807C7}" type="sibTrans" cxnId="{2E298C52-4399-4B20-B7E4-E3FCE90E265C}">
      <dgm:prSet/>
      <dgm:spPr/>
      <dgm:t>
        <a:bodyPr/>
        <a:lstStyle/>
        <a:p>
          <a:endParaRPr lang="zh-CN" altLang="en-US"/>
        </a:p>
      </dgm:t>
    </dgm:pt>
    <dgm:pt modelId="{6C7BB8DC-0083-406C-8FC5-2F0E533EE1CE}">
      <dgm:prSet phldrT="[文本]" custT="1"/>
      <dgm:spPr>
        <a:ln>
          <a:solidFill>
            <a:srgbClr val="002060"/>
          </a:solidFill>
        </a:ln>
      </dgm:spPr>
      <dgm:t>
        <a:bodyPr/>
        <a:lstStyle/>
        <a:p>
          <a:r>
            <a:rPr lang="zh-CN" altLang="en-US" sz="2800" dirty="0" smtClean="0"/>
            <a:t>过程设计</a:t>
          </a:r>
          <a:endParaRPr lang="zh-CN" altLang="en-US" sz="2800" dirty="0"/>
        </a:p>
      </dgm:t>
    </dgm:pt>
    <dgm:pt modelId="{834AD304-0F48-4488-AA1D-5FAC1F8DD3EA}" type="parTrans" cxnId="{97D664D6-D0C3-4170-9A59-A75837496A27}">
      <dgm:prSet/>
      <dgm:spPr/>
      <dgm:t>
        <a:bodyPr/>
        <a:lstStyle/>
        <a:p>
          <a:endParaRPr lang="zh-CN" altLang="en-US"/>
        </a:p>
      </dgm:t>
    </dgm:pt>
    <dgm:pt modelId="{135CFC15-EBE0-4CD5-A714-E64E18009B6D}" type="sibTrans" cxnId="{97D664D6-D0C3-4170-9A59-A75837496A27}">
      <dgm:prSet/>
      <dgm:spPr/>
      <dgm:t>
        <a:bodyPr/>
        <a:lstStyle/>
        <a:p>
          <a:endParaRPr lang="zh-CN" altLang="en-US"/>
        </a:p>
      </dgm:t>
    </dgm:pt>
    <dgm:pt modelId="{3122881A-D1F1-4019-BBA9-29161239624D}" type="pres">
      <dgm:prSet presAssocID="{047D25D0-F4DD-4090-B758-4E0436444FCE}" presName="diagram" presStyleCnt="0">
        <dgm:presLayoutVars>
          <dgm:chMax val="1"/>
          <dgm:dir/>
          <dgm:animLvl val="ctr"/>
          <dgm:resizeHandles val="exact"/>
        </dgm:presLayoutVars>
      </dgm:prSet>
      <dgm:spPr/>
      <dgm:t>
        <a:bodyPr/>
        <a:lstStyle/>
        <a:p>
          <a:endParaRPr lang="zh-CN" altLang="en-US"/>
        </a:p>
      </dgm:t>
    </dgm:pt>
    <dgm:pt modelId="{38EAE075-8669-483B-9D96-18B284A68FCF}" type="pres">
      <dgm:prSet presAssocID="{047D25D0-F4DD-4090-B758-4E0436444FCE}" presName="matrix" presStyleCnt="0"/>
      <dgm:spPr/>
    </dgm:pt>
    <dgm:pt modelId="{1B881E0C-BC53-4221-8A69-922704334D97}" type="pres">
      <dgm:prSet presAssocID="{047D25D0-F4DD-4090-B758-4E0436444FCE}" presName="tile1" presStyleLbl="node1" presStyleIdx="0" presStyleCnt="4" custLinFactNeighborX="-18002" custLinFactNeighborY="-14518"/>
      <dgm:spPr/>
      <dgm:t>
        <a:bodyPr/>
        <a:lstStyle/>
        <a:p>
          <a:endParaRPr lang="zh-CN" altLang="en-US"/>
        </a:p>
      </dgm:t>
    </dgm:pt>
    <dgm:pt modelId="{460D1728-F1C7-40E0-8093-3C5FC13E488F}" type="pres">
      <dgm:prSet presAssocID="{047D25D0-F4DD-4090-B758-4E0436444FCE}" presName="tile1text" presStyleLbl="node1" presStyleIdx="0" presStyleCnt="4">
        <dgm:presLayoutVars>
          <dgm:chMax val="0"/>
          <dgm:chPref val="0"/>
          <dgm:bulletEnabled val="1"/>
        </dgm:presLayoutVars>
      </dgm:prSet>
      <dgm:spPr/>
      <dgm:t>
        <a:bodyPr/>
        <a:lstStyle/>
        <a:p>
          <a:endParaRPr lang="zh-CN" altLang="en-US"/>
        </a:p>
      </dgm:t>
    </dgm:pt>
    <dgm:pt modelId="{96A34B80-D2D5-45BA-83C2-A28A2A178944}" type="pres">
      <dgm:prSet presAssocID="{047D25D0-F4DD-4090-B758-4E0436444FCE}" presName="tile2" presStyleLbl="node1" presStyleIdx="1" presStyleCnt="4"/>
      <dgm:spPr/>
      <dgm:t>
        <a:bodyPr/>
        <a:lstStyle/>
        <a:p>
          <a:endParaRPr lang="zh-CN" altLang="en-US"/>
        </a:p>
      </dgm:t>
    </dgm:pt>
    <dgm:pt modelId="{C02D1096-B61E-45C2-A990-5FB16E7E84E2}" type="pres">
      <dgm:prSet presAssocID="{047D25D0-F4DD-4090-B758-4E0436444FCE}" presName="tile2text" presStyleLbl="node1" presStyleIdx="1" presStyleCnt="4">
        <dgm:presLayoutVars>
          <dgm:chMax val="0"/>
          <dgm:chPref val="0"/>
          <dgm:bulletEnabled val="1"/>
        </dgm:presLayoutVars>
      </dgm:prSet>
      <dgm:spPr/>
      <dgm:t>
        <a:bodyPr/>
        <a:lstStyle/>
        <a:p>
          <a:endParaRPr lang="zh-CN" altLang="en-US"/>
        </a:p>
      </dgm:t>
    </dgm:pt>
    <dgm:pt modelId="{3B9DD6C8-CF67-40F7-AC7F-F2948FB865FA}" type="pres">
      <dgm:prSet presAssocID="{047D25D0-F4DD-4090-B758-4E0436444FCE}" presName="tile3" presStyleLbl="node1" presStyleIdx="2" presStyleCnt="4"/>
      <dgm:spPr/>
      <dgm:t>
        <a:bodyPr/>
        <a:lstStyle/>
        <a:p>
          <a:endParaRPr lang="zh-CN" altLang="en-US"/>
        </a:p>
      </dgm:t>
    </dgm:pt>
    <dgm:pt modelId="{683A8ACF-9DB0-4FAD-9963-A1F32825628D}" type="pres">
      <dgm:prSet presAssocID="{047D25D0-F4DD-4090-B758-4E0436444FCE}" presName="tile3text" presStyleLbl="node1" presStyleIdx="2" presStyleCnt="4">
        <dgm:presLayoutVars>
          <dgm:chMax val="0"/>
          <dgm:chPref val="0"/>
          <dgm:bulletEnabled val="1"/>
        </dgm:presLayoutVars>
      </dgm:prSet>
      <dgm:spPr/>
      <dgm:t>
        <a:bodyPr/>
        <a:lstStyle/>
        <a:p>
          <a:endParaRPr lang="zh-CN" altLang="en-US"/>
        </a:p>
      </dgm:t>
    </dgm:pt>
    <dgm:pt modelId="{8E4BF798-8C87-4792-A161-E29A7A08A668}" type="pres">
      <dgm:prSet presAssocID="{047D25D0-F4DD-4090-B758-4E0436444FCE}" presName="tile4" presStyleLbl="node1" presStyleIdx="3" presStyleCnt="4"/>
      <dgm:spPr/>
      <dgm:t>
        <a:bodyPr/>
        <a:lstStyle/>
        <a:p>
          <a:endParaRPr lang="zh-CN" altLang="en-US"/>
        </a:p>
      </dgm:t>
    </dgm:pt>
    <dgm:pt modelId="{7045EE80-C5A1-4BF9-8ADC-87CC7B6138CF}" type="pres">
      <dgm:prSet presAssocID="{047D25D0-F4DD-4090-B758-4E0436444FCE}" presName="tile4text" presStyleLbl="node1" presStyleIdx="3" presStyleCnt="4">
        <dgm:presLayoutVars>
          <dgm:chMax val="0"/>
          <dgm:chPref val="0"/>
          <dgm:bulletEnabled val="1"/>
        </dgm:presLayoutVars>
      </dgm:prSet>
      <dgm:spPr/>
      <dgm:t>
        <a:bodyPr/>
        <a:lstStyle/>
        <a:p>
          <a:endParaRPr lang="zh-CN" altLang="en-US"/>
        </a:p>
      </dgm:t>
    </dgm:pt>
    <dgm:pt modelId="{F462468A-5EB9-446C-A32A-293B5AE7B4E2}" type="pres">
      <dgm:prSet presAssocID="{047D25D0-F4DD-4090-B758-4E0436444FCE}" presName="centerTile" presStyleLbl="fgShp" presStyleIdx="0" presStyleCnt="1" custScaleX="143306" custScaleY="122651">
        <dgm:presLayoutVars>
          <dgm:chMax val="0"/>
          <dgm:chPref val="0"/>
        </dgm:presLayoutVars>
      </dgm:prSet>
      <dgm:spPr/>
      <dgm:t>
        <a:bodyPr/>
        <a:lstStyle/>
        <a:p>
          <a:endParaRPr lang="zh-CN" altLang="en-US"/>
        </a:p>
      </dgm:t>
    </dgm:pt>
  </dgm:ptLst>
  <dgm:cxnLst>
    <dgm:cxn modelId="{6B687BD6-0C5B-4E16-A931-A437E960979A}" type="presOf" srcId="{9919E78B-EE60-4795-A196-3C559950FAD4}" destId="{460D1728-F1C7-40E0-8093-3C5FC13E488F}" srcOrd="1" destOrd="0" presId="urn:microsoft.com/office/officeart/2005/8/layout/matrix1"/>
    <dgm:cxn modelId="{FD757299-F5DB-44A6-9394-A03088EF2E9E}" type="presOf" srcId="{9107CE3B-BB7D-4223-9119-48B1D2E087D0}" destId="{C02D1096-B61E-45C2-A990-5FB16E7E84E2}" srcOrd="1" destOrd="0" presId="urn:microsoft.com/office/officeart/2005/8/layout/matrix1"/>
    <dgm:cxn modelId="{DF872C84-5922-4870-AEC1-9A071F2CBD00}" type="presOf" srcId="{9919E78B-EE60-4795-A196-3C559950FAD4}" destId="{1B881E0C-BC53-4221-8A69-922704334D97}" srcOrd="0" destOrd="0" presId="urn:microsoft.com/office/officeart/2005/8/layout/matrix1"/>
    <dgm:cxn modelId="{97D664D6-D0C3-4170-9A59-A75837496A27}" srcId="{C9212594-8063-466A-8F7A-0F358544DC3C}" destId="{6C7BB8DC-0083-406C-8FC5-2F0E533EE1CE}" srcOrd="3" destOrd="0" parTransId="{834AD304-0F48-4488-AA1D-5FAC1F8DD3EA}" sibTransId="{135CFC15-EBE0-4CD5-A714-E64E18009B6D}"/>
    <dgm:cxn modelId="{00AFD6FB-D96C-4586-BD1F-2CD706394421}" type="presOf" srcId="{C9212594-8063-466A-8F7A-0F358544DC3C}" destId="{F462468A-5EB9-446C-A32A-293B5AE7B4E2}" srcOrd="0" destOrd="0" presId="urn:microsoft.com/office/officeart/2005/8/layout/matrix1"/>
    <dgm:cxn modelId="{905D0599-834B-47F2-B524-4DAA97A76341}" srcId="{C9212594-8063-466A-8F7A-0F358544DC3C}" destId="{9107CE3B-BB7D-4223-9119-48B1D2E087D0}" srcOrd="1" destOrd="0" parTransId="{5F9D3043-9473-4304-ADD6-C32218ADCBA5}" sibTransId="{78F70173-1968-415F-9393-FDAE8B9D978D}"/>
    <dgm:cxn modelId="{8F1A334C-4DB3-44C5-BFC1-713F307AD287}" srcId="{047D25D0-F4DD-4090-B758-4E0436444FCE}" destId="{C9212594-8063-466A-8F7A-0F358544DC3C}" srcOrd="0" destOrd="0" parTransId="{FFC835F2-3AC4-48EC-B283-B71CBE43AA98}" sibTransId="{EA5D70C1-0AA7-4B22-8EA8-83D1E8EE35F0}"/>
    <dgm:cxn modelId="{7F9E5487-F393-4E8D-83BC-22A9F1F53E62}" srcId="{C9212594-8063-466A-8F7A-0F358544DC3C}" destId="{9919E78B-EE60-4795-A196-3C559950FAD4}" srcOrd="0" destOrd="0" parTransId="{670C5CC2-1131-44B6-AF74-A3F1A87CA31D}" sibTransId="{54E04E16-F5C6-4E4C-8E8C-01B241293B55}"/>
    <dgm:cxn modelId="{C6594E9A-7A06-42EC-B0A3-BA004D011AD1}" type="presOf" srcId="{65184E60-2E52-4B9B-816B-4CD5357DEAE0}" destId="{683A8ACF-9DB0-4FAD-9963-A1F32825628D}" srcOrd="1" destOrd="0" presId="urn:microsoft.com/office/officeart/2005/8/layout/matrix1"/>
    <dgm:cxn modelId="{8DFE025E-50AC-449A-9F72-1D22020F73D5}" type="presOf" srcId="{65184E60-2E52-4B9B-816B-4CD5357DEAE0}" destId="{3B9DD6C8-CF67-40F7-AC7F-F2948FB865FA}" srcOrd="0" destOrd="0" presId="urn:microsoft.com/office/officeart/2005/8/layout/matrix1"/>
    <dgm:cxn modelId="{457C87B1-D374-41F5-9124-09D649C3A52C}" type="presOf" srcId="{6C7BB8DC-0083-406C-8FC5-2F0E533EE1CE}" destId="{8E4BF798-8C87-4792-A161-E29A7A08A668}" srcOrd="0" destOrd="0" presId="urn:microsoft.com/office/officeart/2005/8/layout/matrix1"/>
    <dgm:cxn modelId="{2E298C52-4399-4B20-B7E4-E3FCE90E265C}" srcId="{C9212594-8063-466A-8F7A-0F358544DC3C}" destId="{65184E60-2E52-4B9B-816B-4CD5357DEAE0}" srcOrd="2" destOrd="0" parTransId="{CBB66BCB-A9A2-4F8F-A1A8-85786A12A181}" sibTransId="{644C43DF-51F9-4F5F-959A-7EBFC2B807C7}"/>
    <dgm:cxn modelId="{1B94A4C4-FD70-40A5-8329-D4A213F325B6}" type="presOf" srcId="{9107CE3B-BB7D-4223-9119-48B1D2E087D0}" destId="{96A34B80-D2D5-45BA-83C2-A28A2A178944}" srcOrd="0" destOrd="0" presId="urn:microsoft.com/office/officeart/2005/8/layout/matrix1"/>
    <dgm:cxn modelId="{BBEBD94A-3F12-4367-B0E7-557A18E83CDA}" type="presOf" srcId="{6C7BB8DC-0083-406C-8FC5-2F0E533EE1CE}" destId="{7045EE80-C5A1-4BF9-8ADC-87CC7B6138CF}" srcOrd="1" destOrd="0" presId="urn:microsoft.com/office/officeart/2005/8/layout/matrix1"/>
    <dgm:cxn modelId="{CB4C809B-9355-4A4B-B8A2-2F36903F67C3}" type="presOf" srcId="{047D25D0-F4DD-4090-B758-4E0436444FCE}" destId="{3122881A-D1F1-4019-BBA9-29161239624D}" srcOrd="0" destOrd="0" presId="urn:microsoft.com/office/officeart/2005/8/layout/matrix1"/>
    <dgm:cxn modelId="{E7E711FC-427E-459C-BF7E-F83478ECC5AF}" type="presParOf" srcId="{3122881A-D1F1-4019-BBA9-29161239624D}" destId="{38EAE075-8669-483B-9D96-18B284A68FCF}" srcOrd="0" destOrd="0" presId="urn:microsoft.com/office/officeart/2005/8/layout/matrix1"/>
    <dgm:cxn modelId="{2F56B210-5B8E-4D69-8853-1D410BC38C0F}" type="presParOf" srcId="{38EAE075-8669-483B-9D96-18B284A68FCF}" destId="{1B881E0C-BC53-4221-8A69-922704334D97}" srcOrd="0" destOrd="0" presId="urn:microsoft.com/office/officeart/2005/8/layout/matrix1"/>
    <dgm:cxn modelId="{B2992CFD-DC78-4E13-8706-85C8558CB915}" type="presParOf" srcId="{38EAE075-8669-483B-9D96-18B284A68FCF}" destId="{460D1728-F1C7-40E0-8093-3C5FC13E488F}" srcOrd="1" destOrd="0" presId="urn:microsoft.com/office/officeart/2005/8/layout/matrix1"/>
    <dgm:cxn modelId="{0519DA75-DDD7-42F7-80F0-F3BEDD2F3605}" type="presParOf" srcId="{38EAE075-8669-483B-9D96-18B284A68FCF}" destId="{96A34B80-D2D5-45BA-83C2-A28A2A178944}" srcOrd="2" destOrd="0" presId="urn:microsoft.com/office/officeart/2005/8/layout/matrix1"/>
    <dgm:cxn modelId="{1AB05882-E3D8-46D5-8A11-3FCBE7AF5431}" type="presParOf" srcId="{38EAE075-8669-483B-9D96-18B284A68FCF}" destId="{C02D1096-B61E-45C2-A990-5FB16E7E84E2}" srcOrd="3" destOrd="0" presId="urn:microsoft.com/office/officeart/2005/8/layout/matrix1"/>
    <dgm:cxn modelId="{BD6AD57A-EC4B-4009-A0A4-CBB0D537076B}" type="presParOf" srcId="{38EAE075-8669-483B-9D96-18B284A68FCF}" destId="{3B9DD6C8-CF67-40F7-AC7F-F2948FB865FA}" srcOrd="4" destOrd="0" presId="urn:microsoft.com/office/officeart/2005/8/layout/matrix1"/>
    <dgm:cxn modelId="{46CF50C0-6FF2-4658-8ECF-F1D278A9903A}" type="presParOf" srcId="{38EAE075-8669-483B-9D96-18B284A68FCF}" destId="{683A8ACF-9DB0-4FAD-9963-A1F32825628D}" srcOrd="5" destOrd="0" presId="urn:microsoft.com/office/officeart/2005/8/layout/matrix1"/>
    <dgm:cxn modelId="{56488AA4-D91D-41AB-8A9E-69FEEAA613FD}" type="presParOf" srcId="{38EAE075-8669-483B-9D96-18B284A68FCF}" destId="{8E4BF798-8C87-4792-A161-E29A7A08A668}" srcOrd="6" destOrd="0" presId="urn:microsoft.com/office/officeart/2005/8/layout/matrix1"/>
    <dgm:cxn modelId="{BDBB62B5-3462-45D1-8A91-CBE1D62005D3}" type="presParOf" srcId="{38EAE075-8669-483B-9D96-18B284A68FCF}" destId="{7045EE80-C5A1-4BF9-8ADC-87CC7B6138CF}" srcOrd="7" destOrd="0" presId="urn:microsoft.com/office/officeart/2005/8/layout/matrix1"/>
    <dgm:cxn modelId="{11F307C7-CBF2-4808-B3C5-CFC1FD91FA0C}" type="presParOf" srcId="{3122881A-D1F1-4019-BBA9-29161239624D}" destId="{F462468A-5EB9-446C-A32A-293B5AE7B4E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81E0C-BC53-4221-8A69-922704334D97}">
      <dsp:nvSpPr>
        <dsp:cNvPr id="0" name=""/>
        <dsp:cNvSpPr/>
      </dsp:nvSpPr>
      <dsp:spPr>
        <a:xfrm rot="16200000">
          <a:off x="534159" y="-534159"/>
          <a:ext cx="1487965" cy="2556284"/>
        </a:xfrm>
        <a:prstGeom prst="round1Rect">
          <a:avLst/>
        </a:prstGeom>
        <a:solidFill>
          <a:srgbClr val="92D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t>数据设计</a:t>
          </a:r>
          <a:endParaRPr lang="zh-CN" altLang="en-US" sz="2800" kern="1200" dirty="0"/>
        </a:p>
      </dsp:txBody>
      <dsp:txXfrm rot="5400000">
        <a:off x="0" y="0"/>
        <a:ext cx="2556284" cy="1115973"/>
      </dsp:txXfrm>
    </dsp:sp>
    <dsp:sp modelId="{96A34B80-D2D5-45BA-83C2-A28A2A178944}">
      <dsp:nvSpPr>
        <dsp:cNvPr id="0" name=""/>
        <dsp:cNvSpPr/>
      </dsp:nvSpPr>
      <dsp:spPr>
        <a:xfrm>
          <a:off x="2556284" y="0"/>
          <a:ext cx="2556284" cy="1487965"/>
        </a:xfrm>
        <a:prstGeom prst="round1Rect">
          <a:avLst/>
        </a:prstGeom>
        <a:solidFill>
          <a:srgbClr val="FFC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t>系统结构设计</a:t>
          </a:r>
          <a:endParaRPr lang="zh-CN" altLang="en-US" sz="2800" kern="1200" dirty="0"/>
        </a:p>
      </dsp:txBody>
      <dsp:txXfrm>
        <a:off x="2556284" y="0"/>
        <a:ext cx="2556284" cy="1115973"/>
      </dsp:txXfrm>
    </dsp:sp>
    <dsp:sp modelId="{3B9DD6C8-CF67-40F7-AC7F-F2948FB865FA}">
      <dsp:nvSpPr>
        <dsp:cNvPr id="0" name=""/>
        <dsp:cNvSpPr/>
      </dsp:nvSpPr>
      <dsp:spPr>
        <a:xfrm rot="10800000">
          <a:off x="0" y="1487965"/>
          <a:ext cx="2556284" cy="1487965"/>
        </a:xfrm>
        <a:prstGeom prst="round1Rect">
          <a:avLst/>
        </a:prstGeom>
        <a:solidFill>
          <a:srgbClr val="00B0F0"/>
        </a:solidFill>
        <a:ln>
          <a:solidFill>
            <a:srgbClr val="0070C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t>接口设计</a:t>
          </a:r>
          <a:endParaRPr lang="zh-CN" altLang="en-US" sz="2800" kern="1200" dirty="0"/>
        </a:p>
      </dsp:txBody>
      <dsp:txXfrm rot="10800000">
        <a:off x="0" y="1859956"/>
        <a:ext cx="2556284" cy="1115973"/>
      </dsp:txXfrm>
    </dsp:sp>
    <dsp:sp modelId="{8E4BF798-8C87-4792-A161-E29A7A08A668}">
      <dsp:nvSpPr>
        <dsp:cNvPr id="0" name=""/>
        <dsp:cNvSpPr/>
      </dsp:nvSpPr>
      <dsp:spPr>
        <a:xfrm rot="5400000">
          <a:off x="3090443" y="953805"/>
          <a:ext cx="1487965" cy="2556284"/>
        </a:xfrm>
        <a:prstGeom prst="round1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rgbClr val="00206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t>过程设计</a:t>
          </a:r>
          <a:endParaRPr lang="zh-CN" altLang="en-US" sz="2800" kern="1200" dirty="0"/>
        </a:p>
      </dsp:txBody>
      <dsp:txXfrm rot="-5400000">
        <a:off x="2556284" y="1859956"/>
        <a:ext cx="2556284" cy="1115973"/>
      </dsp:txXfrm>
    </dsp:sp>
    <dsp:sp modelId="{F462468A-5EB9-446C-A32A-293B5AE7B4E2}">
      <dsp:nvSpPr>
        <dsp:cNvPr id="0" name=""/>
        <dsp:cNvSpPr/>
      </dsp:nvSpPr>
      <dsp:spPr>
        <a:xfrm>
          <a:off x="1457291" y="1031714"/>
          <a:ext cx="2197985" cy="912501"/>
        </a:xfrm>
        <a:prstGeom prst="round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软件设计</a:t>
          </a:r>
          <a:endParaRPr lang="zh-CN" altLang="en-US" sz="3200" kern="1200" dirty="0"/>
        </a:p>
      </dsp:txBody>
      <dsp:txXfrm>
        <a:off x="1501836" y="1076259"/>
        <a:ext cx="2108895" cy="82341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530B997-9D72-4C6A-8E08-BABC37710EA5}" type="slidenum">
              <a:rPr lang="en-US" altLang="zh-CN"/>
              <a:pPr>
                <a:defRPr/>
              </a:pPr>
              <a:t>‹#›</a:t>
            </a:fld>
            <a:endParaRPr lang="en-US" altLang="zh-CN"/>
          </a:p>
        </p:txBody>
      </p:sp>
    </p:spTree>
    <p:extLst>
      <p:ext uri="{BB962C8B-B14F-4D97-AF65-F5344CB8AC3E}">
        <p14:creationId xmlns:p14="http://schemas.microsoft.com/office/powerpoint/2010/main" val="71332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item/%E5%A5%A5%E6%9E%97%E5%8C%B9%E4%BA%9A/384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baike.baidu.com/item/%E5%B7%B4%E6%AF%94%E4%BC%A6%E7%A9%BA%E4%B8%AD%E8%8A%B1%E5%9B%AD" TargetMode="External"/><Relationship Id="rId4" Type="http://schemas.openxmlformats.org/officeDocument/2006/relationships/hyperlink" Target="http://baike.baidu.com/item/%E5%8F%A4%E5%B8%8C%E8%85%8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1143000" y="695325"/>
            <a:ext cx="4572000" cy="3429000"/>
          </a:xfrm>
          <a:solidFill>
            <a:srgbClr val="FFFFFF"/>
          </a:solidFill>
          <a:ln/>
        </p:spPr>
      </p:sp>
      <p:sp>
        <p:nvSpPr>
          <p:cNvPr id="6147" name="Rectangle 2"/>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1391556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9190C37-51CB-467F-8C3F-43E68FA69B09}" type="slidenum">
              <a:rPr lang="en-US" altLang="zh-CN" sz="1200" smtClean="0"/>
              <a:pPr/>
              <a:t>14</a:t>
            </a:fld>
            <a:endParaRPr lang="en-US" altLang="zh-CN"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04058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p:spPr>
        <p:txBody>
          <a:bodyPr/>
          <a:lstStyle/>
          <a:p>
            <a:r>
              <a:rPr lang="zh-CN" altLang="en-US" smtClean="0"/>
              <a:t>在软件开发阶段之初，首先应为软件开发组制定在设计时应该共同遵守的标准，以便协调组内各成员的工作。包括</a:t>
            </a:r>
            <a:r>
              <a:rPr lang="en-US" altLang="zh-CN" smtClean="0"/>
              <a:t>:</a:t>
            </a:r>
            <a:r>
              <a:rPr lang="zh-CN" altLang="en-US" smtClean="0"/>
              <a:t> </a:t>
            </a:r>
            <a:endParaRPr lang="en-US" altLang="zh-CN" smtClean="0"/>
          </a:p>
          <a:p>
            <a:pPr lvl="1"/>
            <a:r>
              <a:rPr lang="zh-CN" altLang="en-US" smtClean="0"/>
              <a:t>阅读和理解软件需求说明书，确认用户要求能否实现，明确实现的条件，从而确定设计的目标，以及它们的优先顺序</a:t>
            </a:r>
          </a:p>
          <a:p>
            <a:pPr lvl="1"/>
            <a:r>
              <a:rPr lang="zh-CN" altLang="en-US" smtClean="0"/>
              <a:t> 根据目标确定最合适的设计方法</a:t>
            </a:r>
          </a:p>
          <a:p>
            <a:pPr lvl="1"/>
            <a:r>
              <a:rPr lang="zh-CN" altLang="en-US" smtClean="0"/>
              <a:t> 规定设计文档的编制标准</a:t>
            </a:r>
          </a:p>
          <a:p>
            <a:pPr lvl="1"/>
            <a:r>
              <a:rPr lang="zh-CN" altLang="en-US" smtClean="0"/>
              <a:t> 规定编码的信息形式，与硬件，操作系统的接口规约，命名规则</a:t>
            </a:r>
          </a:p>
        </p:txBody>
      </p:sp>
      <p:sp>
        <p:nvSpPr>
          <p:cNvPr id="30724"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D383016-4959-46E5-9AA5-B3668C7AB84B}" type="slidenum">
              <a:rPr lang="en-US" altLang="zh-CN" sz="1200" smtClean="0"/>
              <a:pPr/>
              <a:t>15</a:t>
            </a:fld>
            <a:endParaRPr lang="en-US" altLang="zh-CN" sz="1200" smtClean="0"/>
          </a:p>
        </p:txBody>
      </p:sp>
    </p:spTree>
    <p:extLst>
      <p:ext uri="{BB962C8B-B14F-4D97-AF65-F5344CB8AC3E}">
        <p14:creationId xmlns:p14="http://schemas.microsoft.com/office/powerpoint/2010/main" val="2673829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r>
              <a:rPr lang="zh-CN" altLang="en-US" smtClean="0"/>
              <a:t>在软件开发阶段之初，首先应为软件开发组制定在设计时应该共同遵守的标准，以便协调组内各成员的工作。包括</a:t>
            </a:r>
            <a:r>
              <a:rPr lang="en-US" altLang="zh-CN" smtClean="0"/>
              <a:t>:</a:t>
            </a:r>
            <a:r>
              <a:rPr lang="zh-CN" altLang="en-US" smtClean="0"/>
              <a:t> </a:t>
            </a:r>
            <a:endParaRPr lang="en-US" altLang="zh-CN" smtClean="0"/>
          </a:p>
          <a:p>
            <a:pPr lvl="1"/>
            <a:r>
              <a:rPr lang="zh-CN" altLang="en-US" smtClean="0"/>
              <a:t>阅读和理解软件需求说明书，确认用户要求能否实现，明确实现的条件，从而确定设计的目标，以及它们的优先顺序</a:t>
            </a:r>
          </a:p>
          <a:p>
            <a:pPr lvl="1"/>
            <a:r>
              <a:rPr lang="zh-CN" altLang="en-US" smtClean="0"/>
              <a:t> 根据目标确定最合适的设计方法</a:t>
            </a:r>
          </a:p>
          <a:p>
            <a:pPr lvl="1"/>
            <a:r>
              <a:rPr lang="zh-CN" altLang="en-US" smtClean="0"/>
              <a:t> 规定设计文档的编制标准</a:t>
            </a:r>
          </a:p>
          <a:p>
            <a:pPr lvl="1"/>
            <a:r>
              <a:rPr lang="zh-CN" altLang="en-US" smtClean="0"/>
              <a:t> 规定编码的信息形式，与硬件，操作系统的接口规约，命名规则</a:t>
            </a:r>
          </a:p>
        </p:txBody>
      </p:sp>
      <p:sp>
        <p:nvSpPr>
          <p:cNvPr id="32772"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D807564-9BFE-403B-90FA-EE24A1B2E2D8}" type="slidenum">
              <a:rPr lang="en-US" altLang="zh-CN" sz="1200" smtClean="0"/>
              <a:pPr/>
              <a:t>16</a:t>
            </a:fld>
            <a:endParaRPr lang="en-US" altLang="zh-CN" sz="1200" smtClean="0"/>
          </a:p>
        </p:txBody>
      </p:sp>
    </p:spTree>
    <p:extLst>
      <p:ext uri="{BB962C8B-B14F-4D97-AF65-F5344CB8AC3E}">
        <p14:creationId xmlns:p14="http://schemas.microsoft.com/office/powerpoint/2010/main" val="275109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r>
              <a:rPr lang="zh-CN" altLang="en-US" smtClean="0"/>
              <a:t>可追溯性：确认该设计是否复盖了所有已确定的软件需求，软件每一成份是否可追溯到某一项需求</a:t>
            </a:r>
          </a:p>
          <a:p>
            <a:r>
              <a:rPr lang="zh-CN" altLang="en-US" smtClean="0"/>
              <a:t>接口：确认该软件的内部接口与外部接口是否已经明确定义。模块是否满足高内聚和低耦合的要求。模块作用范围是否在其控制范围之内</a:t>
            </a:r>
          </a:p>
          <a:p>
            <a:r>
              <a:rPr lang="zh-CN" altLang="en-US" smtClean="0"/>
              <a:t>风险：确认该设计在现有技术条件下和预算范围内是否能按时实现</a:t>
            </a:r>
            <a:endParaRPr lang="en-US" altLang="zh-CN" smtClean="0"/>
          </a:p>
          <a:p>
            <a:r>
              <a:rPr lang="zh-CN" altLang="en-US" smtClean="0"/>
              <a:t>实用性：确认该设计对于需求的解决方案是否实用</a:t>
            </a:r>
          </a:p>
          <a:p>
            <a:r>
              <a:rPr lang="zh-CN" altLang="en-US" smtClean="0"/>
              <a:t>技术清晰度：确认该设计是否以一种易于翻译成代码的形式表达</a:t>
            </a:r>
          </a:p>
          <a:p>
            <a:r>
              <a:rPr lang="zh-CN" altLang="en-US" smtClean="0"/>
              <a:t>可维护性：确认该设计是否考虑了方便未来的维护</a:t>
            </a:r>
          </a:p>
          <a:p>
            <a:r>
              <a:rPr lang="zh-CN" altLang="en-US" smtClean="0"/>
              <a:t>质量：确认该设计是否表现出良好的质量特征</a:t>
            </a:r>
            <a:endParaRPr lang="en-US" altLang="zh-CN" smtClean="0"/>
          </a:p>
          <a:p>
            <a:r>
              <a:rPr lang="zh-CN" altLang="en-US" smtClean="0"/>
              <a:t>各种选择方案：看是否考虑过其它方案，比较各种选择方案的标准是什么</a:t>
            </a:r>
          </a:p>
          <a:p>
            <a:r>
              <a:rPr lang="zh-CN" altLang="en-US" smtClean="0"/>
              <a:t>限制：评估对该软件的限制是否现实，是否与需求一致</a:t>
            </a:r>
          </a:p>
          <a:p>
            <a:r>
              <a:rPr lang="zh-CN" altLang="en-US" smtClean="0"/>
              <a:t>其它具体问题：对于文档、可测试性、设计过程</a:t>
            </a:r>
            <a:r>
              <a:rPr lang="en-US" altLang="zh-CN" smtClean="0"/>
              <a:t>..</a:t>
            </a:r>
            <a:r>
              <a:rPr lang="zh-CN" altLang="en-US" smtClean="0"/>
              <a:t>等进行评估</a:t>
            </a:r>
          </a:p>
          <a:p>
            <a:r>
              <a:rPr lang="zh-CN" altLang="en-US" smtClean="0"/>
              <a:t/>
            </a:r>
            <a:br>
              <a:rPr lang="zh-CN" altLang="en-US" smtClean="0"/>
            </a:br>
            <a:r>
              <a:rPr lang="zh-CN" altLang="en-US" smtClean="0"/>
              <a:t/>
            </a:r>
            <a:br>
              <a:rPr lang="zh-CN" altLang="en-US" smtClean="0"/>
            </a:br>
            <a:endParaRPr lang="zh-CN" altLang="en-US" smtClean="0"/>
          </a:p>
          <a:p>
            <a:endParaRPr lang="zh-CN" altLang="en-US" smtClean="0"/>
          </a:p>
        </p:txBody>
      </p:sp>
      <p:sp>
        <p:nvSpPr>
          <p:cNvPr id="39940"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60355EB-FDB9-4AE8-8092-31006E9CA3E8}" type="slidenum">
              <a:rPr lang="en-US" altLang="zh-CN" sz="1200" smtClean="0"/>
              <a:pPr/>
              <a:t>22</a:t>
            </a:fld>
            <a:endParaRPr lang="en-US" altLang="zh-CN" sz="1200" smtClean="0"/>
          </a:p>
        </p:txBody>
      </p:sp>
    </p:spTree>
    <p:extLst>
      <p:ext uri="{BB962C8B-B14F-4D97-AF65-F5344CB8AC3E}">
        <p14:creationId xmlns:p14="http://schemas.microsoft.com/office/powerpoint/2010/main" val="4121032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D6E2752-2592-43D4-9A96-B6A1CC8D634E}" type="slidenum">
              <a:rPr lang="en-US" altLang="zh-CN" sz="1200" smtClean="0"/>
              <a:pPr/>
              <a:t>24</a:t>
            </a:fld>
            <a:endParaRPr lang="en-US" altLang="zh-CN"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77594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34BEC7E-525A-40D9-8F16-D8D673566AF5}" type="slidenum">
              <a:rPr lang="en-US" altLang="zh-CN" sz="1200" smtClean="0"/>
              <a:pPr/>
              <a:t>25</a:t>
            </a:fld>
            <a:endParaRPr lang="en-US" altLang="zh-CN"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26409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9DE1584-A087-421C-8C66-D4C836C90D25}" type="slidenum">
              <a:rPr lang="en-US" altLang="zh-CN" sz="1200" smtClean="0"/>
              <a:pPr/>
              <a:t>26</a:t>
            </a:fld>
            <a:endParaRPr lang="en-US" altLang="zh-CN"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8066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CB1587B-54FC-4F16-9E59-D8D7366B8224}" type="slidenum">
              <a:rPr lang="en-US" altLang="zh-CN" sz="1200" smtClean="0"/>
              <a:pPr/>
              <a:t>28</a:t>
            </a:fld>
            <a:endParaRPr lang="en-US" altLang="zh-CN"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14511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b="1" dirty="0" smtClean="0">
                <a:effectLst>
                  <a:outerShdw blurRad="38100" dist="38100" dir="2700000" algn="tl">
                    <a:srgbClr val="C0C0C0"/>
                  </a:outerShdw>
                </a:effectLst>
                <a:latin typeface="Times New Roman" panose="02020603050405020304" pitchFamily="18" charset="0"/>
              </a:rPr>
              <a:t>需求模型的每个元素都提供了创建</a:t>
            </a:r>
            <a:r>
              <a:rPr lang="en-US" altLang="zh-CN" b="1" dirty="0" smtClean="0">
                <a:effectLst>
                  <a:outerShdw blurRad="38100" dist="38100" dir="2700000" algn="tl">
                    <a:srgbClr val="C0C0C0"/>
                  </a:outerShdw>
                </a:effectLst>
                <a:latin typeface="Times New Roman" panose="02020603050405020304" pitchFamily="18" charset="0"/>
              </a:rPr>
              <a:t>4</a:t>
            </a:r>
            <a:r>
              <a:rPr lang="zh-CN" altLang="en-US" b="1" dirty="0" smtClean="0">
                <a:effectLst>
                  <a:outerShdw blurRad="38100" dist="38100" dir="2700000" algn="tl">
                    <a:srgbClr val="C0C0C0"/>
                  </a:outerShdw>
                </a:effectLst>
                <a:latin typeface="Times New Roman" panose="02020603050405020304" pitchFamily="18" charset="0"/>
              </a:rPr>
              <a:t>种设计模型所必需的信息，这</a:t>
            </a:r>
            <a:r>
              <a:rPr lang="en-US" altLang="zh-CN" b="1" dirty="0" smtClean="0">
                <a:effectLst>
                  <a:outerShdw blurRad="38100" dist="38100" dir="2700000" algn="tl">
                    <a:srgbClr val="C0C0C0"/>
                  </a:outerShdw>
                </a:effectLst>
                <a:latin typeface="Times New Roman" panose="02020603050405020304" pitchFamily="18" charset="0"/>
              </a:rPr>
              <a:t>4</a:t>
            </a:r>
            <a:r>
              <a:rPr lang="zh-CN" altLang="en-US" b="1" dirty="0" smtClean="0">
                <a:effectLst>
                  <a:outerShdw blurRad="38100" dist="38100" dir="2700000" algn="tl">
                    <a:srgbClr val="C0C0C0"/>
                  </a:outerShdw>
                </a:effectLst>
                <a:latin typeface="Times New Roman" panose="02020603050405020304" pitchFamily="18" charset="0"/>
              </a:rPr>
              <a:t>种设计模型是完整的设计规格说明所必需的。软件设计过程中的信息流如图</a:t>
            </a:r>
            <a:r>
              <a:rPr lang="en-US" altLang="zh-CN" b="1" dirty="0" smtClean="0">
                <a:effectLst>
                  <a:outerShdw blurRad="38100" dist="38100" dir="2700000" algn="tl">
                    <a:srgbClr val="C0C0C0"/>
                  </a:outerShdw>
                </a:effectLst>
                <a:latin typeface="Times New Roman" panose="02020603050405020304" pitchFamily="18" charset="0"/>
              </a:rPr>
              <a:t>5-1</a:t>
            </a:r>
            <a:r>
              <a:rPr lang="zh-CN" altLang="en-US" b="1" dirty="0" smtClean="0">
                <a:effectLst>
                  <a:outerShdw blurRad="38100" dist="38100" dir="2700000" algn="tl">
                    <a:srgbClr val="C0C0C0"/>
                  </a:outerShdw>
                </a:effectLst>
                <a:latin typeface="Times New Roman" panose="02020603050405020304" pitchFamily="18" charset="0"/>
              </a:rPr>
              <a:t>所示。由基于场景的元素、基于类的元素、面向流的元素和行为元素所表示的需求分析模型是设计任务的输入。使用设计表示法和设计方法，将得到数据或类的设计、体系结构设计、接口设计和构件级设计。</a:t>
            </a:r>
          </a:p>
          <a:p>
            <a:pPr>
              <a:defRPr/>
            </a:pPr>
            <a:endParaRPr lang="zh-CN" altLang="en-US" dirty="0"/>
          </a:p>
        </p:txBody>
      </p:sp>
      <p:sp>
        <p:nvSpPr>
          <p:cNvPr id="54276"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6B8E1F0-64EC-4070-8ED9-1DDF6545FA8B}" type="slidenum">
              <a:rPr lang="en-US" altLang="zh-CN" sz="1200" smtClean="0"/>
              <a:pPr/>
              <a:t>31</a:t>
            </a:fld>
            <a:endParaRPr lang="en-US" altLang="zh-CN" sz="1200" smtClean="0"/>
          </a:p>
        </p:txBody>
      </p:sp>
    </p:spTree>
    <p:extLst>
      <p:ext uri="{BB962C8B-B14F-4D97-AF65-F5344CB8AC3E}">
        <p14:creationId xmlns:p14="http://schemas.microsoft.com/office/powerpoint/2010/main" val="1021037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mtClean="0"/>
              <a:t>数据</a:t>
            </a:r>
            <a:r>
              <a:rPr lang="en-US" altLang="zh-CN" smtClean="0"/>
              <a:t>/</a:t>
            </a:r>
            <a:r>
              <a:rPr lang="zh-CN" altLang="en-US" smtClean="0"/>
              <a:t>类设计</a:t>
            </a:r>
          </a:p>
          <a:p>
            <a:r>
              <a:rPr lang="zh-CN" altLang="en-US" smtClean="0"/>
              <a:t>将类模型转化为设计类的实现以及软件实现所要求的数据结构。</a:t>
            </a:r>
            <a:r>
              <a:rPr lang="en-US" altLang="zh-CN" smtClean="0"/>
              <a:t>CRC</a:t>
            </a:r>
            <a:r>
              <a:rPr lang="zh-CN" altLang="en-US" smtClean="0"/>
              <a:t>图中定义的对象和关系、类属性和其他表示法刻画的详细数据内容为数据设计活动提供了基础。在与软件体系结构设计的连接中可能会进行部分的类设计，更详细的类设计则在设计每个软件构件时进行。</a:t>
            </a:r>
          </a:p>
          <a:p>
            <a:r>
              <a:rPr lang="zh-CN" altLang="en-US" smtClean="0"/>
              <a:t>体系结构设计</a:t>
            </a:r>
          </a:p>
          <a:p>
            <a:r>
              <a:rPr lang="zh-CN" altLang="en-US" smtClean="0"/>
              <a:t>定义了软件的主要构造元素之间的关系、可用于实现系统所定义需求的体系结构风格和设计模式，以及影响体系结构实现方式。体系结构设计的表示，即基于计算机系统的框架，可以从需求模型导出。</a:t>
            </a:r>
          </a:p>
          <a:p>
            <a:endParaRPr lang="zh-CN" altLang="en-US" smtClean="0"/>
          </a:p>
        </p:txBody>
      </p:sp>
    </p:spTree>
    <p:extLst>
      <p:ext uri="{BB962C8B-B14F-4D97-AF65-F5344CB8AC3E}">
        <p14:creationId xmlns:p14="http://schemas.microsoft.com/office/powerpoint/2010/main" val="322732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8195"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3325429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2595667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614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329920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634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4106740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65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2284316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67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284680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p:spPr>
        <p:txBody>
          <a:bodyPr/>
          <a:lstStyle/>
          <a:p>
            <a:endParaRPr lang="zh-CN" altLang="en-US" smtClean="0"/>
          </a:p>
        </p:txBody>
      </p:sp>
      <p:sp>
        <p:nvSpPr>
          <p:cNvPr id="70660"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F4549A2-8122-4299-8A0A-33940B2E168A}" type="slidenum">
              <a:rPr lang="en-US" altLang="zh-CN" sz="1200" smtClean="0"/>
              <a:pPr/>
              <a:t>40</a:t>
            </a:fld>
            <a:endParaRPr lang="en-US" altLang="zh-CN" sz="1200" smtClean="0"/>
          </a:p>
        </p:txBody>
      </p:sp>
    </p:spTree>
    <p:extLst>
      <p:ext uri="{BB962C8B-B14F-4D97-AF65-F5344CB8AC3E}">
        <p14:creationId xmlns:p14="http://schemas.microsoft.com/office/powerpoint/2010/main" val="75949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p:spPr>
        <p:txBody>
          <a:bodyPr/>
          <a:lstStyle/>
          <a:p>
            <a:r>
              <a:rPr lang="zh-CN" altLang="en-US" smtClean="0"/>
              <a:t>通过一个划分过程来完成。该划分过程从需求分析确立的目标系统的模型出发，对整个问题进行分割，使其每个部分用一个或几个软件成份加以解决，整个问题就解决了</a:t>
            </a:r>
          </a:p>
          <a:p>
            <a:endParaRPr lang="zh-CN" altLang="en-US" smtClean="0"/>
          </a:p>
        </p:txBody>
      </p:sp>
      <p:sp>
        <p:nvSpPr>
          <p:cNvPr id="74756"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B6D6BE4-5225-4CB1-84BE-C506D3A229D9}" type="slidenum">
              <a:rPr lang="en-US" altLang="zh-CN" sz="1200" smtClean="0"/>
              <a:pPr/>
              <a:t>43</a:t>
            </a:fld>
            <a:endParaRPr lang="en-US" altLang="zh-CN" sz="1200" smtClean="0"/>
          </a:p>
        </p:txBody>
      </p:sp>
    </p:spTree>
    <p:extLst>
      <p:ext uri="{BB962C8B-B14F-4D97-AF65-F5344CB8AC3E}">
        <p14:creationId xmlns:p14="http://schemas.microsoft.com/office/powerpoint/2010/main" val="3427809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p:spPr>
        <p:txBody>
          <a:bodyPr/>
          <a:lstStyle/>
          <a:p>
            <a:endParaRPr lang="zh-CN" altLang="en-US" smtClean="0"/>
          </a:p>
          <a:p>
            <a:endParaRPr lang="zh-CN" altLang="en-US" smtClean="0"/>
          </a:p>
        </p:txBody>
      </p:sp>
      <p:sp>
        <p:nvSpPr>
          <p:cNvPr id="79876"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C4C6EF7-DB07-4257-AE06-2B9AE8F0B01E}" type="slidenum">
              <a:rPr lang="en-US" altLang="zh-CN" sz="1200" smtClean="0"/>
              <a:pPr/>
              <a:t>47</a:t>
            </a:fld>
            <a:endParaRPr lang="en-US" altLang="zh-CN" sz="1200" smtClean="0"/>
          </a:p>
        </p:txBody>
      </p:sp>
    </p:spTree>
    <p:extLst>
      <p:ext uri="{BB962C8B-B14F-4D97-AF65-F5344CB8AC3E}">
        <p14:creationId xmlns:p14="http://schemas.microsoft.com/office/powerpoint/2010/main" val="2130773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pPr marL="171450" indent="-171450">
              <a:buFontTx/>
              <a:buChar char="•"/>
            </a:pPr>
            <a:r>
              <a:rPr lang="zh-CN" altLang="en-US" smtClean="0"/>
              <a:t>非直接耦合</a:t>
            </a:r>
            <a:r>
              <a:rPr lang="en-US" altLang="zh-CN" smtClean="0"/>
              <a:t>(Nondirect Coupling)</a:t>
            </a:r>
            <a:r>
              <a:rPr lang="zh-CN" altLang="en-US" smtClean="0"/>
              <a:t>：</a:t>
            </a:r>
            <a:r>
              <a:rPr lang="en-US" altLang="zh-CN" smtClean="0"/>
              <a:t> </a:t>
            </a:r>
            <a:r>
              <a:rPr lang="zh-CN" altLang="en-US" smtClean="0"/>
              <a:t>两个模块之间没有直接关系，它们之间的联系完全是通过主模块的控制和调用来实现的。非直接耦合的模块独立性最强。</a:t>
            </a:r>
            <a:endParaRPr lang="en-US" altLang="zh-CN" smtClean="0"/>
          </a:p>
          <a:p>
            <a:pPr marL="171450" indent="-171450">
              <a:buFontTx/>
              <a:buChar char="•"/>
            </a:pPr>
            <a:r>
              <a:rPr lang="zh-CN" altLang="en-US" smtClean="0"/>
              <a:t>数据耦合 </a:t>
            </a:r>
            <a:r>
              <a:rPr lang="en-US" altLang="zh-CN" smtClean="0"/>
              <a:t>(Data Coupling)</a:t>
            </a:r>
            <a:r>
              <a:rPr lang="zh-CN" altLang="en-US" smtClean="0"/>
              <a:t>：一个模块访问另一个模块时，彼此之间是通过简单数据参数 </a:t>
            </a:r>
            <a:r>
              <a:rPr lang="en-US" altLang="zh-CN" smtClean="0"/>
              <a:t>(</a:t>
            </a:r>
            <a:r>
              <a:rPr lang="zh-CN" altLang="en-US" smtClean="0"/>
              <a:t>不是控制参数、公共数据结构或外部变量</a:t>
            </a:r>
            <a:r>
              <a:rPr lang="en-US" altLang="zh-CN" smtClean="0"/>
              <a:t>)  </a:t>
            </a:r>
            <a:r>
              <a:rPr lang="zh-CN" altLang="en-US" smtClean="0"/>
              <a:t>来交换输入、输出信息的。</a:t>
            </a:r>
          </a:p>
          <a:p>
            <a:pPr marL="171450" indent="-171450">
              <a:buFontTx/>
              <a:buChar char="•"/>
            </a:pPr>
            <a:r>
              <a:rPr lang="zh-CN" altLang="en-US" smtClean="0"/>
              <a:t>标记耦合 </a:t>
            </a:r>
            <a:r>
              <a:rPr lang="en-US" altLang="zh-CN" smtClean="0"/>
              <a:t>(Stamp Coupling)</a:t>
            </a:r>
            <a:r>
              <a:rPr lang="zh-CN" altLang="en-US" smtClean="0"/>
              <a:t>：一组模块通过参数表传递记录信息，就是标记耦合。这个记录是某一数据结构的子结构，而不是简单变量。</a:t>
            </a:r>
            <a:endParaRPr lang="en-US" altLang="zh-CN" smtClean="0"/>
          </a:p>
          <a:p>
            <a:pPr marL="171450" indent="-171450">
              <a:buFontTx/>
              <a:buChar char="•"/>
            </a:pPr>
            <a:r>
              <a:rPr lang="zh-CN" altLang="en-US" smtClean="0"/>
              <a:t>控制耦合 </a:t>
            </a:r>
            <a:r>
              <a:rPr lang="en-US" altLang="zh-CN" smtClean="0"/>
              <a:t>(Control Coupling) </a:t>
            </a:r>
            <a:r>
              <a:rPr lang="zh-CN" altLang="en-US" smtClean="0"/>
              <a:t>：如果一个模块通过传送开关、标志、名字等控制信息，明显地控制选择另一模块的功能，就是控制耦合。</a:t>
            </a:r>
            <a:endParaRPr lang="en-US" altLang="zh-CN" smtClean="0"/>
          </a:p>
          <a:p>
            <a:pPr marL="171450" indent="-171450">
              <a:buFontTx/>
              <a:buChar char="•"/>
            </a:pPr>
            <a:r>
              <a:rPr lang="zh-CN" altLang="en-US" smtClean="0"/>
              <a:t>外部耦合（</a:t>
            </a:r>
            <a:r>
              <a:rPr lang="en-US" altLang="zh-CN" smtClean="0"/>
              <a:t>External Coupling</a:t>
            </a:r>
            <a:r>
              <a:rPr lang="zh-CN" altLang="en-US" smtClean="0"/>
              <a:t>）：一组模块都访问同一全局简单变量而不是同一全局数据结构，而且不是通过参数表传递该全局变量的信息，则称之为外部耦合。</a:t>
            </a:r>
          </a:p>
          <a:p>
            <a:pPr marL="171450" indent="-171450">
              <a:buFontTx/>
              <a:buChar char="•"/>
            </a:pPr>
            <a:r>
              <a:rPr lang="zh-CN" altLang="en-US" smtClean="0"/>
              <a:t>公共耦合（</a:t>
            </a:r>
            <a:r>
              <a:rPr lang="en-US" altLang="zh-CN" smtClean="0"/>
              <a:t>Common Coupling</a:t>
            </a:r>
            <a:r>
              <a:rPr lang="zh-CN" altLang="en-US" smtClean="0"/>
              <a:t>）：若一组模块都访问同一个公共数据环境，则它们之间的耦合就称为公共耦合。公共的数据环境可以是全局数据结构、共享的通信区、内存的公共覆盖区等。</a:t>
            </a:r>
            <a:endParaRPr lang="en-US" altLang="zh-CN" smtClean="0"/>
          </a:p>
          <a:p>
            <a:pPr marL="171450" indent="-171450">
              <a:buFontTx/>
              <a:buChar char="•"/>
            </a:pPr>
            <a:r>
              <a:rPr lang="zh-CN" altLang="en-US" smtClean="0"/>
              <a:t>内容耦合 </a:t>
            </a:r>
            <a:r>
              <a:rPr lang="en-US" altLang="zh-CN" smtClean="0"/>
              <a:t>(Content Coupling)</a:t>
            </a:r>
            <a:r>
              <a:rPr lang="zh-CN" altLang="en-US" smtClean="0"/>
              <a:t>：如果发生下列情形，两个模块之间就发生了内容耦合    </a:t>
            </a:r>
            <a:r>
              <a:rPr lang="en-US" altLang="zh-CN" smtClean="0"/>
              <a:t>(1) </a:t>
            </a:r>
            <a:r>
              <a:rPr lang="zh-CN" altLang="en-US" smtClean="0"/>
              <a:t>一个模块直接访问另一个模块的内部数据</a:t>
            </a:r>
            <a:r>
              <a:rPr lang="en-US" altLang="zh-CN" smtClean="0"/>
              <a:t>;    (2) </a:t>
            </a:r>
            <a:r>
              <a:rPr lang="zh-CN" altLang="en-US" smtClean="0"/>
              <a:t>一个模块不通过正常入口转到另一模块内部</a:t>
            </a:r>
            <a:r>
              <a:rPr lang="en-US" altLang="zh-CN" smtClean="0"/>
              <a:t>;    (3) </a:t>
            </a:r>
            <a:r>
              <a:rPr lang="zh-CN" altLang="en-US" smtClean="0"/>
              <a:t>两个模块有一部分程序代码重迭</a:t>
            </a:r>
            <a:r>
              <a:rPr lang="en-US" altLang="zh-CN" smtClean="0"/>
              <a:t>(</a:t>
            </a:r>
            <a:r>
              <a:rPr lang="zh-CN" altLang="en-US" smtClean="0"/>
              <a:t>只可能出现在汇编语言中</a:t>
            </a:r>
            <a:r>
              <a:rPr lang="en-US" altLang="zh-CN" smtClean="0"/>
              <a:t>);    (4) </a:t>
            </a:r>
            <a:r>
              <a:rPr lang="zh-CN" altLang="en-US" smtClean="0"/>
              <a:t>一个模块有多个入口。</a:t>
            </a:r>
          </a:p>
          <a:p>
            <a:pPr marL="171450" indent="-171450">
              <a:buFontTx/>
              <a:buChar char="•"/>
            </a:pPr>
            <a:endParaRPr lang="zh-CN" altLang="en-US" smtClean="0"/>
          </a:p>
        </p:txBody>
      </p:sp>
      <p:sp>
        <p:nvSpPr>
          <p:cNvPr id="84996"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EEC8B79-B5B0-42F9-8A48-7497DA3A87E6}" type="slidenum">
              <a:rPr lang="en-US" altLang="zh-CN" sz="1200" smtClean="0"/>
              <a:pPr/>
              <a:t>51</a:t>
            </a:fld>
            <a:endParaRPr lang="en-US" altLang="zh-CN" sz="1200" smtClean="0"/>
          </a:p>
        </p:txBody>
      </p:sp>
    </p:spTree>
    <p:extLst>
      <p:ext uri="{BB962C8B-B14F-4D97-AF65-F5344CB8AC3E}">
        <p14:creationId xmlns:p14="http://schemas.microsoft.com/office/powerpoint/2010/main" val="1996630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p:spPr>
        <p:txBody>
          <a:bodyPr/>
          <a:lstStyle/>
          <a:p>
            <a:pPr marL="171450" indent="-171450">
              <a:buFontTx/>
              <a:buChar char="•"/>
            </a:pPr>
            <a:r>
              <a:rPr lang="zh-CN" altLang="en-US" smtClean="0"/>
              <a:t>功能内聚    </a:t>
            </a:r>
            <a:r>
              <a:rPr lang="en-US" altLang="zh-CN" smtClean="0"/>
              <a:t>(Functional Cohesion)</a:t>
            </a:r>
            <a:r>
              <a:rPr lang="zh-CN" altLang="en-US" smtClean="0"/>
              <a:t>：一个模块中各个部分都是完成某一具体功能必不可少的组成部分，或者说该模块中所有部分都是为了完成一项具体功能而协同工作，紧密联系，不可分割的。则称该模块为功能内聚模块。</a:t>
            </a:r>
            <a:endParaRPr lang="en-US" altLang="zh-CN" smtClean="0"/>
          </a:p>
          <a:p>
            <a:pPr marL="171450" indent="-171450">
              <a:buFontTx/>
              <a:buChar char="•"/>
            </a:pPr>
            <a:r>
              <a:rPr lang="zh-CN" altLang="en-US" smtClean="0"/>
              <a:t>信息内聚    </a:t>
            </a:r>
            <a:r>
              <a:rPr lang="en-US" altLang="zh-CN" smtClean="0"/>
              <a:t>(Informational Cohesion)</a:t>
            </a:r>
            <a:r>
              <a:rPr lang="zh-CN" altLang="en-US" smtClean="0"/>
              <a:t>：</a:t>
            </a:r>
            <a:r>
              <a:rPr lang="en-US" altLang="zh-CN" smtClean="0"/>
              <a:t>   </a:t>
            </a:r>
            <a:r>
              <a:rPr lang="zh-CN" altLang="en-US" smtClean="0"/>
              <a:t>这种模块完成多个功能，各个功能都在同一数据结构上操作，每一项功能有一个唯一的入口点。这个模块将根据不同的要求，确定该执行哪一个功能。由于这个模块的所有功能都是基于同一个数据结构（符号表），因此，它是一个信息内聚的模块。</a:t>
            </a:r>
            <a:endParaRPr lang="en-US" altLang="zh-CN" smtClean="0"/>
          </a:p>
          <a:p>
            <a:pPr marL="171450" indent="-171450">
              <a:buFontTx/>
              <a:buChar char="•"/>
            </a:pPr>
            <a:r>
              <a:rPr lang="zh-CN" altLang="en-US" smtClean="0"/>
              <a:t>通信内聚   </a:t>
            </a:r>
            <a:r>
              <a:rPr lang="en-US" altLang="zh-CN" smtClean="0"/>
              <a:t>(Communication Cohesion)</a:t>
            </a:r>
            <a:r>
              <a:rPr lang="zh-CN" altLang="en-US" smtClean="0"/>
              <a:t>：如果一个模块内各功能部分都使用了相同的输入数据，或产生了相同的输出数据，则称之为通信内聚模块。通常，通信内聚模块是通过数据流图来定义的。</a:t>
            </a:r>
            <a:endParaRPr lang="en-US" altLang="zh-CN" smtClean="0"/>
          </a:p>
          <a:p>
            <a:pPr marL="171450" indent="-171450">
              <a:buFontTx/>
              <a:buChar char="•"/>
            </a:pPr>
            <a:r>
              <a:rPr lang="zh-CN" altLang="en-US" smtClean="0"/>
              <a:t>过程内聚  （</a:t>
            </a:r>
            <a:r>
              <a:rPr lang="en-US" altLang="zh-CN" smtClean="0"/>
              <a:t>Procedural Cohesion</a:t>
            </a:r>
            <a:r>
              <a:rPr lang="zh-CN" altLang="en-US" smtClean="0"/>
              <a:t>）：使用流程图做为工具设计程序时，把流程图中的某一部分划出组成模块，就得到过程内聚模块。例如，把流程图中的循环部分、判定部分、计算部分分成三个模块，这三个模块都是过程内聚模块。</a:t>
            </a:r>
            <a:endParaRPr lang="en-US" altLang="zh-CN" smtClean="0"/>
          </a:p>
          <a:p>
            <a:pPr marL="171450" indent="-171450">
              <a:buFontTx/>
              <a:buChar char="•"/>
            </a:pPr>
            <a:r>
              <a:rPr lang="zh-CN" altLang="en-US" smtClean="0"/>
              <a:t>时间内聚  （</a:t>
            </a:r>
            <a:r>
              <a:rPr lang="en-US" altLang="zh-CN" smtClean="0"/>
              <a:t>Classical Cohesion</a:t>
            </a:r>
            <a:r>
              <a:rPr lang="zh-CN" altLang="en-US" smtClean="0"/>
              <a:t>）：时间内聚又称为经典内聚。这种模块大多为多功能模块，但模块的各个功能的执行与时间有关，通常要求所有功能必须在同一时间段内执行。例如初始化模块和终止模块。</a:t>
            </a:r>
            <a:endParaRPr lang="en-US" altLang="zh-CN" smtClean="0"/>
          </a:p>
          <a:p>
            <a:pPr marL="171450" indent="-171450">
              <a:buFontTx/>
              <a:buChar char="•"/>
            </a:pPr>
            <a:r>
              <a:rPr lang="zh-CN" altLang="en-US" smtClean="0"/>
              <a:t>逻辑内聚（</a:t>
            </a:r>
            <a:r>
              <a:rPr lang="en-US" altLang="zh-CN" smtClean="0"/>
              <a:t>Logical Cohesion</a:t>
            </a:r>
            <a:r>
              <a:rPr lang="zh-CN" altLang="en-US" smtClean="0"/>
              <a:t>）这种模块把几种相关的功能组合在一起，每次被调用时，由传送给模块的判定参数来确定该模块应执行哪一种功能。</a:t>
            </a:r>
            <a:endParaRPr lang="en-US" altLang="zh-CN" smtClean="0"/>
          </a:p>
          <a:p>
            <a:pPr marL="171450" indent="-171450">
              <a:buFontTx/>
              <a:buChar char="•"/>
            </a:pPr>
            <a:r>
              <a:rPr lang="zh-CN" altLang="en-US" smtClean="0"/>
              <a:t>巧合内聚（</a:t>
            </a:r>
            <a:r>
              <a:rPr lang="en-US" altLang="zh-CN" smtClean="0"/>
              <a:t>Coincidental Cohesion</a:t>
            </a:r>
            <a:r>
              <a:rPr lang="zh-CN" altLang="en-US" smtClean="0"/>
              <a:t>） ：</a:t>
            </a:r>
            <a:r>
              <a:rPr lang="en-US" altLang="zh-CN" smtClean="0"/>
              <a:t>(</a:t>
            </a:r>
            <a:r>
              <a:rPr lang="zh-CN" altLang="en-US" smtClean="0"/>
              <a:t>偶然内聚</a:t>
            </a:r>
            <a:r>
              <a:rPr lang="en-US" altLang="zh-CN" smtClean="0"/>
              <a:t>)</a:t>
            </a:r>
            <a:r>
              <a:rPr lang="zh-CN" altLang="en-US" smtClean="0"/>
              <a:t>。当模块内各部分之间没有联系，或者即使有联系，这种联系也很松散，则称这种模块为巧合内聚模块，它是内聚程度最低的模块。</a:t>
            </a:r>
          </a:p>
        </p:txBody>
      </p:sp>
      <p:sp>
        <p:nvSpPr>
          <p:cNvPr id="87044"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FA9CB84-0A4A-4900-A0C5-FE70EF925D19}" type="slidenum">
              <a:rPr lang="en-US" altLang="zh-CN" sz="1200" smtClean="0"/>
              <a:pPr/>
              <a:t>52</a:t>
            </a:fld>
            <a:endParaRPr lang="en-US" altLang="zh-CN" sz="1200" smtClean="0"/>
          </a:p>
        </p:txBody>
      </p:sp>
    </p:spTree>
    <p:extLst>
      <p:ext uri="{BB962C8B-B14F-4D97-AF65-F5344CB8AC3E}">
        <p14:creationId xmlns:p14="http://schemas.microsoft.com/office/powerpoint/2010/main" val="103152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7CBA1F6-1CAA-4DE3-9BB2-D8CD57DA3F8D}" type="slidenum">
              <a:rPr lang="en-US" altLang="zh-CN" sz="1200" smtClean="0"/>
              <a:pPr/>
              <a:t>4</a:t>
            </a:fld>
            <a:endParaRPr lang="en-US" altLang="zh-CN"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402376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F19229-8CB8-4903-B661-B00803745CFA}" type="slidenum">
              <a:rPr lang="zh-CN" altLang="en-US" smtClean="0">
                <a:latin typeface="Times New Roman" panose="02020603050405020304" pitchFamily="18" charset="0"/>
              </a:rPr>
              <a:pPr>
                <a:spcBef>
                  <a:spcPct val="0"/>
                </a:spcBef>
              </a:pPr>
              <a:t>55</a:t>
            </a:fld>
            <a:endParaRPr lang="en-US" altLang="zh-CN"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xfrm>
            <a:off x="3429000" y="2400300"/>
            <a:ext cx="0" cy="0"/>
          </a:xfrm>
          <a:ln/>
        </p:spPr>
      </p:sp>
      <p:sp>
        <p:nvSpPr>
          <p:cNvPr id="91140" name="Rectangle 3"/>
          <p:cNvSpPr>
            <a:spLocks noGrp="1" noChangeArrowheads="1"/>
          </p:cNvSpPr>
          <p:nvPr>
            <p:ph type="body" idx="1"/>
          </p:nvPr>
        </p:nvSpPr>
        <p:spPr>
          <a:xfrm>
            <a:off x="914400" y="6262688"/>
            <a:ext cx="1403350"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350835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106499"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mtClean="0"/>
          </a:p>
        </p:txBody>
      </p:sp>
    </p:spTree>
    <p:extLst>
      <p:ext uri="{BB962C8B-B14F-4D97-AF65-F5344CB8AC3E}">
        <p14:creationId xmlns:p14="http://schemas.microsoft.com/office/powerpoint/2010/main" val="2542153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16167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AEEBA5E-D92B-47DD-8C78-30370E25BEB5}" type="slidenum">
              <a:rPr lang="en-US" altLang="zh-CN" sz="1200" smtClean="0"/>
              <a:pPr/>
              <a:t>5</a:t>
            </a:fld>
            <a:endParaRPr lang="en-US" altLang="zh-CN" sz="12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5924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2A2FE8F-38F3-4843-B196-E477BFDD2BF6}" type="slidenum">
              <a:rPr lang="en-US" altLang="zh-CN" sz="1200" smtClean="0"/>
              <a:pPr/>
              <a:t>6</a:t>
            </a:fld>
            <a:endParaRPr lang="en-US" altLang="zh-CN"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marL="171450" indent="-171450">
              <a:buFontTx/>
              <a:buChar char="•"/>
            </a:pPr>
            <a:r>
              <a:rPr lang="zh-CN" altLang="en-US" dirty="0" smtClean="0"/>
              <a:t>宙斯神庙位于希腊雅典</a:t>
            </a:r>
            <a:r>
              <a:rPr lang="zh-CN" altLang="en-US" dirty="0" smtClean="0">
                <a:hlinkClick r:id="rId3"/>
              </a:rPr>
              <a:t>奥林匹亚</a:t>
            </a:r>
            <a:r>
              <a:rPr lang="zh-CN" altLang="en-US" dirty="0" smtClean="0"/>
              <a:t>村，是为了祭祀宙斯而建的，也是</a:t>
            </a:r>
            <a:r>
              <a:rPr lang="zh-CN" altLang="en-US" dirty="0" smtClean="0">
                <a:hlinkClick r:id="rId4"/>
              </a:rPr>
              <a:t>古希腊</a:t>
            </a:r>
            <a:r>
              <a:rPr lang="zh-CN" altLang="en-US" dirty="0" smtClean="0"/>
              <a:t>最大的神庙之一。</a:t>
            </a:r>
            <a:endParaRPr lang="en-US" altLang="zh-CN" dirty="0" smtClean="0"/>
          </a:p>
          <a:p>
            <a:pPr marL="171450" indent="-171450">
              <a:buFontTx/>
              <a:buChar char="•"/>
            </a:pPr>
            <a:r>
              <a:rPr lang="zh-CN" altLang="en-US" dirty="0" smtClean="0">
                <a:hlinkClick r:id="rId5"/>
              </a:rPr>
              <a:t>巴比伦空中</a:t>
            </a:r>
            <a:r>
              <a:rPr lang="zh-CN" altLang="en-US" dirty="0" smtClean="0">
                <a:hlinkClick r:id="rId5"/>
              </a:rPr>
              <a:t>花园</a:t>
            </a:r>
            <a:endParaRPr lang="zh-CN" altLang="zh-CN" dirty="0" smtClean="0"/>
          </a:p>
        </p:txBody>
      </p:sp>
    </p:spTree>
    <p:extLst>
      <p:ext uri="{BB962C8B-B14F-4D97-AF65-F5344CB8AC3E}">
        <p14:creationId xmlns:p14="http://schemas.microsoft.com/office/powerpoint/2010/main" val="55351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43000" y="695325"/>
            <a:ext cx="4572000" cy="3429000"/>
          </a:xfrm>
          <a:solidFill>
            <a:srgbClr val="FFFFFF"/>
          </a:solidFill>
          <a:ln/>
        </p:spPr>
      </p:sp>
      <p:sp>
        <p:nvSpPr>
          <p:cNvPr id="19459"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zh-CN" altLang="en-US" dirty="0" smtClean="0">
                <a:effectLst>
                  <a:outerShdw blurRad="38100" dist="38100" dir="2700000" algn="tl">
                    <a:srgbClr val="C0C0C0"/>
                  </a:outerShdw>
                </a:effectLst>
              </a:rPr>
              <a:t>软件设计的目的是应用一系列能够引导高质量的系统或产品开发的原则、概念和实践来创建软件模型。软件设计人员必须从大量可供选择的设计中筛选并最终集中于一个最适合项目利益相关者需要的解决方案。在生成代码、进行测试以及大量最终用户使用之前，要对模型的质量进行评估，并进行改进。软件质量是在设计中建立的。</a:t>
            </a:r>
          </a:p>
          <a:p>
            <a:pPr>
              <a:lnSpc>
                <a:spcPct val="130000"/>
              </a:lnSpc>
              <a:defRPr/>
            </a:pPr>
            <a:r>
              <a:rPr lang="zh-CN" altLang="en-US" dirty="0" smtClean="0">
                <a:effectLst>
                  <a:outerShdw blurRad="38100" dist="38100" dir="2700000" algn="tl">
                    <a:srgbClr val="C0C0C0"/>
                  </a:outerShdw>
                </a:effectLst>
              </a:rPr>
              <a:t>① 抽象的必要性，它提供了一种创造可重用软件构件的方法；</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② 体系结构的重要性，它使得能够更好地理解系统整体结构；</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③ 基于模式的工程的有益性，它是一项用于已证明能力的软件的设计技术；</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④ 关注点分离和有效的模块化的价值，使得软件更容易理解、测试与维护；</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⑤ 信息隐藏的直接作用，当错误发生时，它能够减少负面影响的传播；</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⑥ 功能独立的影响，它是构造有效模块的标准；</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⑦ 求精作为一种设计方法的作用；</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⑧ 横切系统需求方面的考虑；</a:t>
            </a:r>
            <a:endParaRPr lang="en-US" altLang="zh-CN" dirty="0" smtClean="0">
              <a:effectLst>
                <a:outerShdw blurRad="38100" dist="38100" dir="2700000" algn="tl">
                  <a:srgbClr val="C0C0C0"/>
                </a:outerShdw>
              </a:effectLst>
            </a:endParaRPr>
          </a:p>
          <a:p>
            <a:pPr>
              <a:lnSpc>
                <a:spcPct val="130000"/>
              </a:lnSpc>
              <a:defRPr/>
            </a:pPr>
            <a:r>
              <a:rPr lang="zh-CN" altLang="en-US" dirty="0" smtClean="0">
                <a:effectLst>
                  <a:outerShdw blurRad="38100" dist="38100" dir="2700000" algn="tl">
                    <a:srgbClr val="C0C0C0"/>
                  </a:outerShdw>
                </a:effectLst>
              </a:rPr>
              <a:t>⑨ 重构的应用，它是为了优化已导出的设计</a:t>
            </a:r>
            <a:endParaRPr lang="zh-CN" altLang="en-US" dirty="0" smtClean="0"/>
          </a:p>
        </p:txBody>
      </p:sp>
    </p:spTree>
    <p:extLst>
      <p:ext uri="{BB962C8B-B14F-4D97-AF65-F5344CB8AC3E}">
        <p14:creationId xmlns:p14="http://schemas.microsoft.com/office/powerpoint/2010/main" val="395637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62E1DA1-0536-4AD4-8A5F-1395245343A3}" type="slidenum">
              <a:rPr lang="en-US" altLang="zh-CN" sz="1200" smtClean="0"/>
              <a:pPr/>
              <a:t>8</a:t>
            </a:fld>
            <a:endParaRPr lang="en-US" altLang="zh-CN"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43976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r>
              <a:rPr lang="zh-CN" altLang="en-US" smtClean="0"/>
              <a:t>数据设计需求分析阶段创建的信息模型转变成实现软件所需要的数据结构。</a:t>
            </a:r>
          </a:p>
          <a:p>
            <a:r>
              <a:rPr lang="zh-CN" altLang="en-US" smtClean="0"/>
              <a:t>系统结构设计确定程序由哪些模块组成以及这些模块相互间的关系。</a:t>
            </a:r>
          </a:p>
          <a:p>
            <a:r>
              <a:rPr lang="zh-CN" altLang="en-US" smtClean="0"/>
              <a:t>接口设计的结果描述了软件内部、软件与协作系统之间以及软件与使用它的人之间的通信方式。</a:t>
            </a:r>
          </a:p>
          <a:p>
            <a:r>
              <a:rPr lang="zh-CN" altLang="en-US" smtClean="0"/>
              <a:t>过程设计则是把结构成份转换成软件的过程性描述。在编码步骤，根据这种过程性描述，生成源程序代码，然后通过测试最终得到完整有效的软件。</a:t>
            </a:r>
          </a:p>
          <a:p>
            <a:endParaRPr lang="zh-CN" altLang="en-US" smtClean="0"/>
          </a:p>
        </p:txBody>
      </p:sp>
      <p:sp>
        <p:nvSpPr>
          <p:cNvPr id="22532" name="灯片编号占位符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617EFD-1827-4A03-AA89-ECE020B457F0}" type="slidenum">
              <a:rPr lang="en-US" altLang="zh-CN" sz="1200" smtClean="0"/>
              <a:pPr/>
              <a:t>10</a:t>
            </a:fld>
            <a:endParaRPr lang="en-US" altLang="zh-CN" sz="1200" smtClean="0"/>
          </a:p>
        </p:txBody>
      </p:sp>
    </p:spTree>
    <p:extLst>
      <p:ext uri="{BB962C8B-B14F-4D97-AF65-F5344CB8AC3E}">
        <p14:creationId xmlns:p14="http://schemas.microsoft.com/office/powerpoint/2010/main" val="206407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11D547A-2D67-466D-9841-E4D14CC5242A}" type="slidenum">
              <a:rPr lang="en-US" altLang="zh-CN" sz="1200" smtClean="0"/>
              <a:pPr/>
              <a:t>13</a:t>
            </a:fld>
            <a:endParaRPr lang="en-US" altLang="zh-CN"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997574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ic0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6" name="图片 5"/>
          <p:cNvPicPr>
            <a:picLocks noChangeAspect="1"/>
          </p:cNvPicPr>
          <p:nvPr userDrawn="1"/>
        </p:nvPicPr>
        <p:blipFill>
          <a:blip r:embed="rId3"/>
          <a:stretch>
            <a:fillRect/>
          </a:stretch>
        </p:blipFill>
        <p:spPr>
          <a:xfrm>
            <a:off x="684213" y="116013"/>
            <a:ext cx="936500" cy="93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Box 9"/>
          <p:cNvSpPr txBox="1">
            <a:spLocks noChangeArrowheads="1"/>
          </p:cNvSpPr>
          <p:nvPr userDrawn="1"/>
        </p:nvSpPr>
        <p:spPr bwMode="auto">
          <a:xfrm>
            <a:off x="6808788" y="6167438"/>
            <a:ext cx="2335212"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rgbClr val="339966"/>
              </a:buClr>
              <a:buFont typeface="Wingdings" panose="05000000000000000000" pitchFamily="2" charset="2"/>
              <a:buNone/>
              <a:defRPr/>
            </a:pPr>
            <a:r>
              <a:rPr lang="zh-CN" altLang="en-US" dirty="0" smtClean="0">
                <a:solidFill>
                  <a:schemeClr val="bg1">
                    <a:lumMod val="95000"/>
                  </a:schemeClr>
                </a:solidFill>
                <a:effectLst>
                  <a:outerShdw blurRad="60007" dist="200025" dir="15000000" sy="30000" kx="-1800000" algn="bl" rotWithShape="0">
                    <a:prstClr val="black">
                      <a:alpha val="32000"/>
                    </a:prstClr>
                  </a:outerShdw>
                </a:effectLst>
                <a:latin typeface="隶书" panose="02010509060101010101" pitchFamily="49" charset="-122"/>
                <a:ea typeface="隶书" panose="02010509060101010101" pitchFamily="49" charset="-122"/>
              </a:rPr>
              <a:t>软件设计与体系结构</a:t>
            </a:r>
            <a:endParaRPr lang="en-US" altLang="zh-CN" dirty="0" smtClean="0">
              <a:solidFill>
                <a:schemeClr val="bg1">
                  <a:lumMod val="95000"/>
                </a:schemeClr>
              </a:solidFill>
              <a:effectLst>
                <a:outerShdw blurRad="60007" dist="200025" dir="15000000" sy="30000" kx="-1800000" algn="bl" rotWithShape="0">
                  <a:prstClr val="black">
                    <a:alpha val="32000"/>
                  </a:prstClr>
                </a:outerShdw>
              </a:effectLst>
              <a:latin typeface="隶书" panose="02010509060101010101" pitchFamily="49" charset="-122"/>
              <a:ea typeface="隶书" panose="02010509060101010101" pitchFamily="49" charset="-122"/>
            </a:endParaRPr>
          </a:p>
        </p:txBody>
      </p:sp>
      <p:sp>
        <p:nvSpPr>
          <p:cNvPr id="40967" name="Rectangle 7"/>
          <p:cNvSpPr>
            <a:spLocks noGrp="1" noChangeArrowheads="1"/>
          </p:cNvSpPr>
          <p:nvPr>
            <p:ph type="ctrTitle"/>
          </p:nvPr>
        </p:nvSpPr>
        <p:spPr>
          <a:xfrm>
            <a:off x="755650" y="2130425"/>
            <a:ext cx="7772400" cy="1470025"/>
          </a:xfrm>
        </p:spPr>
        <p:txBody>
          <a:bodyPr/>
          <a:lstStyle>
            <a:lvl1pPr algn="ctr">
              <a:defRPr/>
            </a:lvl1pPr>
          </a:lstStyle>
          <a:p>
            <a:pPr lvl="0"/>
            <a:r>
              <a:rPr lang="zh-CN" altLang="en-US" noProof="0" smtClean="0"/>
              <a:t>单击此处编辑母版标题样式</a:t>
            </a:r>
          </a:p>
        </p:txBody>
      </p:sp>
      <p:sp>
        <p:nvSpPr>
          <p:cNvPr id="40968" name="Rectangle 8"/>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53761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sldNum" sz="quarter" idx="10"/>
          </p:nvPr>
        </p:nvSpPr>
        <p:spPr>
          <a:ln/>
        </p:spPr>
        <p:txBody>
          <a:bodyPr/>
          <a:lstStyle>
            <a:lvl1pPr>
              <a:defRPr/>
            </a:lvl1pPr>
          </a:lstStyle>
          <a:p>
            <a:pPr>
              <a:defRPr/>
            </a:pPr>
            <a:fld id="{9651CD2A-BD06-4DB9-A96C-806F49CCC473}" type="slidenum">
              <a:rPr lang="en-US" altLang="zh-CN"/>
              <a:pPr>
                <a:defRPr/>
              </a:pPr>
              <a:t>‹#›</a:t>
            </a:fld>
            <a:endParaRPr lang="en-US" altLang="zh-CN"/>
          </a:p>
        </p:txBody>
      </p:sp>
    </p:spTree>
    <p:extLst>
      <p:ext uri="{BB962C8B-B14F-4D97-AF65-F5344CB8AC3E}">
        <p14:creationId xmlns:p14="http://schemas.microsoft.com/office/powerpoint/2010/main" val="216115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260350"/>
            <a:ext cx="2057400"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260350"/>
            <a:ext cx="6019800" cy="5678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sldNum" sz="quarter" idx="10"/>
          </p:nvPr>
        </p:nvSpPr>
        <p:spPr>
          <a:ln/>
        </p:spPr>
        <p:txBody>
          <a:bodyPr/>
          <a:lstStyle>
            <a:lvl1pPr>
              <a:defRPr/>
            </a:lvl1pPr>
          </a:lstStyle>
          <a:p>
            <a:pPr>
              <a:defRPr/>
            </a:pPr>
            <a:fld id="{0B48A3A5-24D2-40ED-BBB4-748BE41F64C3}" type="slidenum">
              <a:rPr lang="en-US" altLang="zh-CN"/>
              <a:pPr>
                <a:defRPr/>
              </a:pPr>
              <a:t>‹#›</a:t>
            </a:fld>
            <a:endParaRPr lang="en-US" altLang="zh-CN"/>
          </a:p>
        </p:txBody>
      </p:sp>
    </p:spTree>
    <p:extLst>
      <p:ext uri="{BB962C8B-B14F-4D97-AF65-F5344CB8AC3E}">
        <p14:creationId xmlns:p14="http://schemas.microsoft.com/office/powerpoint/2010/main" val="228957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sldNum" sz="quarter" idx="10"/>
          </p:nvPr>
        </p:nvSpPr>
        <p:spPr>
          <a:ln/>
        </p:spPr>
        <p:txBody>
          <a:bodyPr/>
          <a:lstStyle>
            <a:lvl1pPr>
              <a:defRPr/>
            </a:lvl1pPr>
          </a:lstStyle>
          <a:p>
            <a:pPr>
              <a:defRPr/>
            </a:pPr>
            <a:fld id="{CC57A508-53AF-4885-A1BD-6755E22D86D1}" type="slidenum">
              <a:rPr lang="en-US" altLang="zh-CN"/>
              <a:pPr>
                <a:defRPr/>
              </a:pPr>
              <a:t>‹#›</a:t>
            </a:fld>
            <a:endParaRPr lang="en-US" altLang="zh-CN"/>
          </a:p>
        </p:txBody>
      </p:sp>
    </p:spTree>
    <p:extLst>
      <p:ext uri="{BB962C8B-B14F-4D97-AF65-F5344CB8AC3E}">
        <p14:creationId xmlns:p14="http://schemas.microsoft.com/office/powerpoint/2010/main" val="286995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620000" cy="9286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219200"/>
            <a:ext cx="8001000" cy="4913313"/>
          </a:xfrm>
        </p:spPr>
        <p:txBody>
          <a:bodyPr/>
          <a:lstStyle/>
          <a:p>
            <a:pPr lvl="0"/>
            <a:endParaRPr lang="zh-CN" altLang="en-US" noProof="0"/>
          </a:p>
        </p:txBody>
      </p:sp>
      <p:sp>
        <p:nvSpPr>
          <p:cNvPr id="4" name="灯片编号占位符 3"/>
          <p:cNvSpPr>
            <a:spLocks noGrp="1"/>
          </p:cNvSpPr>
          <p:nvPr>
            <p:ph type="sldNum" sz="quarter" idx="10"/>
          </p:nvPr>
        </p:nvSpPr>
        <p:spPr>
          <a:xfrm>
            <a:off x="5105400" y="3124200"/>
            <a:ext cx="4038600" cy="3733800"/>
          </a:xfrm>
        </p:spPr>
        <p:txBody>
          <a:bodyPr/>
          <a:lstStyle>
            <a:lvl1pPr>
              <a:defRPr/>
            </a:lvl1pPr>
          </a:lstStyle>
          <a:p>
            <a:pPr>
              <a:defRPr/>
            </a:pPr>
            <a:fld id="{D44D1A02-963D-49AD-A2BC-1AA6342E8BCE}" type="slidenum">
              <a:rPr lang="en-US" altLang="zh-CN"/>
              <a:pPr>
                <a:defRPr/>
              </a:pPr>
              <a:t>‹#›</a:t>
            </a:fld>
            <a:endParaRPr lang="en-US" altLang="zh-CN"/>
          </a:p>
        </p:txBody>
      </p:sp>
    </p:spTree>
    <p:extLst>
      <p:ext uri="{BB962C8B-B14F-4D97-AF65-F5344CB8AC3E}">
        <p14:creationId xmlns:p14="http://schemas.microsoft.com/office/powerpoint/2010/main" val="36261012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zh-CN" altLang="en-US" sz="4000">
                <a:effectLst>
                  <a:outerShdw blurRad="38100" dist="38100" dir="2700000" algn="tl">
                    <a:srgbClr val="000000">
                      <a:alpha val="43137"/>
                    </a:srgbClr>
                  </a:outerShdw>
                </a:effectLst>
              </a:defRPr>
            </a:lvl1pPr>
          </a:lstStyle>
          <a:p>
            <a:pPr lvl="0"/>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sldNum" sz="quarter" idx="10"/>
          </p:nvPr>
        </p:nvSpPr>
        <p:spPr>
          <a:ln/>
        </p:spPr>
        <p:txBody>
          <a:bodyPr/>
          <a:lstStyle>
            <a:lvl1pPr>
              <a:defRPr/>
            </a:lvl1pPr>
          </a:lstStyle>
          <a:p>
            <a:pPr>
              <a:defRPr/>
            </a:pPr>
            <a:fld id="{D69A34E4-187B-413C-90B5-37008E4C0257}" type="slidenum">
              <a:rPr lang="en-US" altLang="zh-CN"/>
              <a:pPr>
                <a:defRPr/>
              </a:pPr>
              <a:t>‹#›</a:t>
            </a:fld>
            <a:endParaRPr lang="en-US" altLang="zh-CN"/>
          </a:p>
        </p:txBody>
      </p:sp>
    </p:spTree>
    <p:extLst>
      <p:ext uri="{BB962C8B-B14F-4D97-AF65-F5344CB8AC3E}">
        <p14:creationId xmlns:p14="http://schemas.microsoft.com/office/powerpoint/2010/main" val="16733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6"/>
          <p:cNvSpPr>
            <a:spLocks noGrp="1" noChangeArrowheads="1"/>
          </p:cNvSpPr>
          <p:nvPr>
            <p:ph type="sldNum" sz="quarter" idx="10"/>
          </p:nvPr>
        </p:nvSpPr>
        <p:spPr>
          <a:ln/>
        </p:spPr>
        <p:txBody>
          <a:bodyPr/>
          <a:lstStyle>
            <a:lvl1pPr>
              <a:defRPr/>
            </a:lvl1pPr>
          </a:lstStyle>
          <a:p>
            <a:pPr>
              <a:defRPr/>
            </a:pPr>
            <a:fld id="{5FE2532D-9E44-4FCD-8D5E-D2A6BF42FAB5}" type="slidenum">
              <a:rPr lang="en-US" altLang="zh-CN"/>
              <a:pPr>
                <a:defRPr/>
              </a:pPr>
              <a:t>‹#›</a:t>
            </a:fld>
            <a:endParaRPr lang="en-US" altLang="zh-CN"/>
          </a:p>
        </p:txBody>
      </p:sp>
    </p:spTree>
    <p:extLst>
      <p:ext uri="{BB962C8B-B14F-4D97-AF65-F5344CB8AC3E}">
        <p14:creationId xmlns:p14="http://schemas.microsoft.com/office/powerpoint/2010/main" val="18855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sldNum" sz="quarter" idx="10"/>
          </p:nvPr>
        </p:nvSpPr>
        <p:spPr>
          <a:ln/>
        </p:spPr>
        <p:txBody>
          <a:bodyPr/>
          <a:lstStyle>
            <a:lvl1pPr>
              <a:defRPr/>
            </a:lvl1pPr>
          </a:lstStyle>
          <a:p>
            <a:pPr>
              <a:defRPr/>
            </a:pPr>
            <a:fld id="{99B200FE-903A-4347-8102-FCD2DDC8663E}" type="slidenum">
              <a:rPr lang="en-US" altLang="zh-CN"/>
              <a:pPr>
                <a:defRPr/>
              </a:pPr>
              <a:t>‹#›</a:t>
            </a:fld>
            <a:endParaRPr lang="en-US" altLang="zh-CN"/>
          </a:p>
        </p:txBody>
      </p:sp>
    </p:spTree>
    <p:extLst>
      <p:ext uri="{BB962C8B-B14F-4D97-AF65-F5344CB8AC3E}">
        <p14:creationId xmlns:p14="http://schemas.microsoft.com/office/powerpoint/2010/main" val="111156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sldNum" sz="quarter" idx="10"/>
          </p:nvPr>
        </p:nvSpPr>
        <p:spPr>
          <a:ln/>
        </p:spPr>
        <p:txBody>
          <a:bodyPr/>
          <a:lstStyle>
            <a:lvl1pPr>
              <a:defRPr/>
            </a:lvl1pPr>
          </a:lstStyle>
          <a:p>
            <a:pPr>
              <a:defRPr/>
            </a:pPr>
            <a:fld id="{CAB662DC-F168-4A6E-8421-AF5D2893C601}" type="slidenum">
              <a:rPr lang="en-US" altLang="zh-CN"/>
              <a:pPr>
                <a:defRPr/>
              </a:pPr>
              <a:t>‹#›</a:t>
            </a:fld>
            <a:endParaRPr lang="en-US" altLang="zh-CN"/>
          </a:p>
        </p:txBody>
      </p:sp>
    </p:spTree>
    <p:extLst>
      <p:ext uri="{BB962C8B-B14F-4D97-AF65-F5344CB8AC3E}">
        <p14:creationId xmlns:p14="http://schemas.microsoft.com/office/powerpoint/2010/main" val="166701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sldNum" sz="quarter" idx="10"/>
          </p:nvPr>
        </p:nvSpPr>
        <p:spPr>
          <a:ln/>
        </p:spPr>
        <p:txBody>
          <a:bodyPr/>
          <a:lstStyle>
            <a:lvl1pPr>
              <a:defRPr/>
            </a:lvl1pPr>
          </a:lstStyle>
          <a:p>
            <a:pPr>
              <a:defRPr/>
            </a:pPr>
            <a:fld id="{1FC46332-F758-4992-8094-2041435F1C20}" type="slidenum">
              <a:rPr lang="en-US" altLang="zh-CN"/>
              <a:pPr>
                <a:defRPr/>
              </a:pPr>
              <a:t>‹#›</a:t>
            </a:fld>
            <a:endParaRPr lang="en-US" altLang="zh-CN"/>
          </a:p>
        </p:txBody>
      </p:sp>
    </p:spTree>
    <p:extLst>
      <p:ext uri="{BB962C8B-B14F-4D97-AF65-F5344CB8AC3E}">
        <p14:creationId xmlns:p14="http://schemas.microsoft.com/office/powerpoint/2010/main" val="212283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921D719F-F9D3-406F-B098-45D3CCDD6FC3}" type="slidenum">
              <a:rPr lang="en-US" altLang="zh-CN"/>
              <a:pPr>
                <a:defRPr/>
              </a:pPr>
              <a:t>‹#›</a:t>
            </a:fld>
            <a:endParaRPr lang="en-US" altLang="zh-CN"/>
          </a:p>
        </p:txBody>
      </p:sp>
    </p:spTree>
    <p:extLst>
      <p:ext uri="{BB962C8B-B14F-4D97-AF65-F5344CB8AC3E}">
        <p14:creationId xmlns:p14="http://schemas.microsoft.com/office/powerpoint/2010/main" val="271724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6"/>
          <p:cNvSpPr>
            <a:spLocks noGrp="1" noChangeArrowheads="1"/>
          </p:cNvSpPr>
          <p:nvPr>
            <p:ph type="sldNum" sz="quarter" idx="10"/>
          </p:nvPr>
        </p:nvSpPr>
        <p:spPr>
          <a:ln/>
        </p:spPr>
        <p:txBody>
          <a:bodyPr/>
          <a:lstStyle>
            <a:lvl1pPr>
              <a:defRPr/>
            </a:lvl1pPr>
          </a:lstStyle>
          <a:p>
            <a:pPr>
              <a:defRPr/>
            </a:pPr>
            <a:fld id="{C0D903D3-E820-49C2-B5A0-9FBBC1299373}" type="slidenum">
              <a:rPr lang="en-US" altLang="zh-CN"/>
              <a:pPr>
                <a:defRPr/>
              </a:pPr>
              <a:t>‹#›</a:t>
            </a:fld>
            <a:endParaRPr lang="en-US" altLang="zh-CN"/>
          </a:p>
        </p:txBody>
      </p:sp>
    </p:spTree>
    <p:extLst>
      <p:ext uri="{BB962C8B-B14F-4D97-AF65-F5344CB8AC3E}">
        <p14:creationId xmlns:p14="http://schemas.microsoft.com/office/powerpoint/2010/main" val="267642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6"/>
          <p:cNvSpPr>
            <a:spLocks noGrp="1" noChangeArrowheads="1"/>
          </p:cNvSpPr>
          <p:nvPr>
            <p:ph type="sldNum" sz="quarter" idx="10"/>
          </p:nvPr>
        </p:nvSpPr>
        <p:spPr>
          <a:ln/>
        </p:spPr>
        <p:txBody>
          <a:bodyPr/>
          <a:lstStyle>
            <a:lvl1pPr>
              <a:defRPr/>
            </a:lvl1pPr>
          </a:lstStyle>
          <a:p>
            <a:pPr>
              <a:defRPr/>
            </a:pPr>
            <a:fld id="{BDF75FBD-85C4-4BE6-8259-A3E617FBFE97}" type="slidenum">
              <a:rPr lang="en-US" altLang="zh-CN"/>
              <a:pPr>
                <a:defRPr/>
              </a:pPr>
              <a:t>‹#›</a:t>
            </a:fld>
            <a:endParaRPr lang="en-US" altLang="zh-CN"/>
          </a:p>
        </p:txBody>
      </p:sp>
    </p:spTree>
    <p:extLst>
      <p:ext uri="{BB962C8B-B14F-4D97-AF65-F5344CB8AC3E}">
        <p14:creationId xmlns:p14="http://schemas.microsoft.com/office/powerpoint/2010/main" val="127780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ic01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9"/>
          <p:cNvSpPr txBox="1">
            <a:spLocks noChangeArrowheads="1"/>
          </p:cNvSpPr>
          <p:nvPr userDrawn="1"/>
        </p:nvSpPr>
        <p:spPr bwMode="auto">
          <a:xfrm>
            <a:off x="6808788" y="6338888"/>
            <a:ext cx="2335212"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rgbClr val="339966"/>
              </a:buClr>
              <a:buFont typeface="Wingdings" panose="05000000000000000000" pitchFamily="2" charset="2"/>
              <a:buNone/>
              <a:defRPr/>
            </a:pPr>
            <a:r>
              <a:rPr lang="zh-CN" altLang="en-US" dirty="0" smtClean="0">
                <a:solidFill>
                  <a:schemeClr val="bg1">
                    <a:lumMod val="95000"/>
                  </a:schemeClr>
                </a:solidFill>
                <a:effectLst>
                  <a:outerShdw blurRad="60007" dist="200025" dir="15000000" sy="30000" kx="-1800000" algn="bl" rotWithShape="0">
                    <a:prstClr val="black">
                      <a:alpha val="32000"/>
                    </a:prstClr>
                  </a:outerShdw>
                </a:effectLst>
                <a:latin typeface="隶书" panose="02010509060101010101" pitchFamily="49" charset="-122"/>
                <a:ea typeface="隶书" panose="02010509060101010101" pitchFamily="49" charset="-122"/>
              </a:rPr>
              <a:t>软件体系结构</a:t>
            </a:r>
            <a:endParaRPr lang="en-US" altLang="zh-CN" dirty="0" smtClean="0">
              <a:solidFill>
                <a:schemeClr val="bg1">
                  <a:lumMod val="95000"/>
                </a:schemeClr>
              </a:solidFill>
              <a:effectLst>
                <a:outerShdw blurRad="60007" dist="200025" dir="15000000" sy="30000" kx="-1800000" algn="bl" rotWithShape="0">
                  <a:prstClr val="black">
                    <a:alpha val="32000"/>
                  </a:prstClr>
                </a:outerShdw>
              </a:effectLst>
              <a:latin typeface="隶书" panose="02010509060101010101" pitchFamily="49" charset="-122"/>
              <a:ea typeface="隶书" panose="02010509060101010101" pitchFamily="49" charset="-122"/>
            </a:endParaRPr>
          </a:p>
        </p:txBody>
      </p:sp>
      <p:sp>
        <p:nvSpPr>
          <p:cNvPr id="1029" name="Rectangle 10"/>
          <p:cNvSpPr>
            <a:spLocks noChangeArrowheads="1"/>
          </p:cNvSpPr>
          <p:nvPr userDrawn="1"/>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053" name="Rectangle 14"/>
          <p:cNvSpPr>
            <a:spLocks noGrp="1" noChangeArrowheads="1"/>
          </p:cNvSpPr>
          <p:nvPr>
            <p:ph type="title"/>
          </p:nvPr>
        </p:nvSpPr>
        <p:spPr bwMode="auto">
          <a:xfrm>
            <a:off x="684213" y="260350"/>
            <a:ext cx="80645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40" name="Rectangle 16"/>
          <p:cNvSpPr>
            <a:spLocks noGrp="1" noChangeArrowheads="1"/>
          </p:cNvSpPr>
          <p:nvPr>
            <p:ph type="sldNum" sz="quarter" idx="4"/>
          </p:nvPr>
        </p:nvSpPr>
        <p:spPr bwMode="auto">
          <a:xfrm>
            <a:off x="7938" y="6381750"/>
            <a:ext cx="52546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45720" rIns="0" bIns="45720" numCol="1" anchor="t" anchorCtr="0" compatLnSpc="1">
            <a:prstTxWarp prst="textNoShape">
              <a:avLst/>
            </a:prstTxWarp>
            <a:spAutoFit/>
          </a:bodyPr>
          <a:lstStyle>
            <a:lvl1pPr algn="ctr" eaLnBrk="1" hangingPunct="1">
              <a:defRPr sz="1600" b="0">
                <a:solidFill>
                  <a:schemeClr val="bg1">
                    <a:lumMod val="75000"/>
                  </a:schemeClr>
                </a:solidFill>
              </a:defRPr>
            </a:lvl1pPr>
          </a:lstStyle>
          <a:p>
            <a:pPr>
              <a:defRPr/>
            </a:pPr>
            <a:fld id="{68B6F7E4-7B90-4B98-8ED3-5C7DB9048247}" type="slidenum">
              <a:rPr lang="en-US" altLang="zh-CN"/>
              <a:pPr>
                <a:defRPr/>
              </a:pPr>
              <a:t>‹#›</a:t>
            </a:fld>
            <a:endParaRPr lang="en-US" altLang="zh-CN"/>
          </a:p>
        </p:txBody>
      </p:sp>
      <p:pic>
        <p:nvPicPr>
          <p:cNvPr id="10" name="图片 9"/>
          <p:cNvPicPr>
            <a:picLocks noChangeAspect="1"/>
          </p:cNvPicPr>
          <p:nvPr userDrawn="1"/>
        </p:nvPicPr>
        <p:blipFill>
          <a:blip r:embed="rId16"/>
          <a:stretch>
            <a:fillRect/>
          </a:stretch>
        </p:blipFill>
        <p:spPr>
          <a:xfrm>
            <a:off x="684213" y="116013"/>
            <a:ext cx="936500" cy="93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 bg1="lt1" tx1="dk1" bg2="lt2" tx2="dk2" accent1="accent1" accent2="accent2" accent3="accent3" accent4="accent4" accent5="accent5" accent6="accent6" hlink="hlink" folHlink="folHlink"/>
  <p:sldLayoutIdLst>
    <p:sldLayoutId id="2147484272"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3" r:id="rId13"/>
  </p:sldLayoutIdLst>
  <p:hf hdr="0" ftr="0" dt="0"/>
  <p:txStyles>
    <p:titleStyle>
      <a:lvl1pPr algn="r" rtl="0" eaLnBrk="0" fontAlgn="base" hangingPunct="0">
        <a:spcBef>
          <a:spcPct val="0"/>
        </a:spcBef>
        <a:spcAft>
          <a:spcPct val="0"/>
        </a:spcAft>
        <a:defRPr lang="zh-CN" altLang="en-US" sz="4000" kern="1200">
          <a:solidFill>
            <a:srgbClr val="3333CC"/>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4000">
          <a:solidFill>
            <a:srgbClr val="3333CC"/>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4000">
          <a:solidFill>
            <a:srgbClr val="3333CC"/>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4000">
          <a:solidFill>
            <a:srgbClr val="3333CC"/>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4000">
          <a:solidFill>
            <a:srgbClr val="3333CC"/>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90000"/>
        <a:buFont typeface="Wingdings" panose="05000000000000000000" pitchFamily="2" charset="2"/>
        <a:buChar char="q"/>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0.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eg"/><Relationship Id="rId7" Type="http://schemas.openxmlformats.org/officeDocument/2006/relationships/hyperlink" Target="http://upload.wikimedia.org/wikipedia/commons/9/9f/PL_IIIcut.gi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jpe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4.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53.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4213" y="1257300"/>
            <a:ext cx="5502275" cy="1143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altLang="en-GB" sz="4800" b="1" dirty="0" smtClean="0">
                <a:effectLst>
                  <a:outerShdw blurRad="38100" dist="38100" dir="2700000" algn="tl">
                    <a:srgbClr val="C0C0C0"/>
                  </a:outerShdw>
                </a:effectLst>
              </a:rPr>
              <a:t>软件体系结构</a:t>
            </a:r>
            <a:endParaRPr lang="en-GB" altLang="zh-CN" sz="4800" b="1" dirty="0" smtClean="0">
              <a:effectLst>
                <a:outerShdw blurRad="38100" dist="38100" dir="2700000" algn="tl">
                  <a:srgbClr val="C0C0C0"/>
                </a:outerShdw>
              </a:effectLst>
            </a:endParaRPr>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53000"/>
            <a:ext cx="1447800" cy="144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953000"/>
            <a:ext cx="1447800" cy="144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953000"/>
            <a:ext cx="1447800" cy="144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953000"/>
            <a:ext cx="1447800" cy="144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7"/>
          <p:cNvSpPr txBox="1">
            <a:spLocks noChangeArrowheads="1"/>
          </p:cNvSpPr>
          <p:nvPr/>
        </p:nvSpPr>
        <p:spPr bwMode="auto">
          <a:xfrm>
            <a:off x="800100" y="2819400"/>
            <a:ext cx="3403600" cy="26781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50000"/>
              </a:lnSpc>
              <a:buClr>
                <a:srgbClr val="000000"/>
              </a:buClr>
              <a:buSzPct val="100000"/>
              <a:buFont typeface="Times New Roman" panose="02020603050405020304" pitchFamily="18" charset="0"/>
              <a:buNone/>
              <a:defRPr/>
            </a:pPr>
            <a:r>
              <a:rPr lang="zh-CN" altLang="en-US" sz="2800" b="1" dirty="0">
                <a:solidFill>
                  <a:srgbClr val="FF0066"/>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西华大学计算机学院</a:t>
            </a:r>
          </a:p>
          <a:p>
            <a:pPr algn="ctr" eaLnBrk="1" hangingPunct="1">
              <a:lnSpc>
                <a:spcPct val="150000"/>
              </a:lnSpc>
              <a:buClr>
                <a:srgbClr val="000000"/>
              </a:buClr>
              <a:buSzPct val="100000"/>
              <a:buFont typeface="Times New Roman" panose="02020603050405020304" pitchFamily="18" charset="0"/>
              <a:buNone/>
              <a:defRPr/>
            </a:pPr>
            <a:r>
              <a:rPr lang="zh-CN" altLang="en-US" sz="2800" b="1" dirty="0">
                <a:effectLst>
                  <a:outerShdw blurRad="38100" dist="38100" dir="2700000" algn="tl">
                    <a:srgbClr val="C0C0C0"/>
                  </a:outerShdw>
                </a:effectLst>
                <a:latin typeface="Times New Roman" panose="02020603050405020304" pitchFamily="18" charset="0"/>
                <a:ea typeface="楷体_GB2312" pitchFamily="49" charset="-122"/>
              </a:rPr>
              <a:t>薛开庆 副教授</a:t>
            </a:r>
          </a:p>
          <a:p>
            <a:pPr algn="ctr" eaLnBrk="1" hangingPunct="1">
              <a:lnSpc>
                <a:spcPct val="150000"/>
              </a:lnSpc>
              <a:buClr>
                <a:srgbClr val="000000"/>
              </a:buClr>
              <a:buSzPct val="100000"/>
              <a:buFont typeface="Times New Roman" panose="02020603050405020304" pitchFamily="18" charset="0"/>
              <a:buNone/>
              <a:defRPr/>
            </a:pPr>
            <a:r>
              <a:rPr lang="en-US" altLang="zh-CN" sz="2800" b="1" dirty="0">
                <a:solidFill>
                  <a:srgbClr val="0066CC"/>
                </a:solidFill>
                <a:effectLst>
                  <a:outerShdw blurRad="38100" dist="38100" dir="2700000" algn="tl">
                    <a:srgbClr val="C0C0C0"/>
                  </a:outerShdw>
                </a:effectLst>
                <a:latin typeface="Times New Roman" panose="02020603050405020304" pitchFamily="18" charset="0"/>
                <a:ea typeface="楷体_GB2312" pitchFamily="49" charset="-122"/>
              </a:rPr>
              <a:t>xuekaiqing@163.com</a:t>
            </a:r>
          </a:p>
        </p:txBody>
      </p:sp>
      <p:pic>
        <p:nvPicPr>
          <p:cNvPr id="5128" name="Picture 9" descr="封面"/>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533400"/>
            <a:ext cx="2193925" cy="285273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3736F42A-D67B-4353-9D7D-97C0D0D38172}" type="slidenum">
              <a:rPr lang="en-US" altLang="zh-CN" smtClean="0"/>
              <a:pPr>
                <a:defRPr/>
              </a:pPr>
              <a:t>1</a:t>
            </a:fld>
            <a:endParaRPr lang="en-US" altLang="zh-C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altLang="zh-CN" dirty="0" smtClean="0"/>
              <a:t>软件</a:t>
            </a:r>
            <a:r>
              <a:rPr altLang="zh-CN" dirty="0"/>
              <a:t>设计</a:t>
            </a:r>
            <a:r>
              <a:rPr altLang="zh-CN" dirty="0" smtClean="0"/>
              <a:t>的任务</a:t>
            </a:r>
            <a:endParaRPr altLang="zh-CN" dirty="0"/>
          </a:p>
        </p:txBody>
      </p:sp>
      <p:sp>
        <p:nvSpPr>
          <p:cNvPr id="21507" name="Rectangle 3"/>
          <p:cNvSpPr>
            <a:spLocks noGrp="1" noChangeArrowheads="1"/>
          </p:cNvSpPr>
          <p:nvPr>
            <p:ph idx="1"/>
          </p:nvPr>
        </p:nvSpPr>
        <p:spPr>
          <a:xfrm>
            <a:off x="684213" y="1412875"/>
            <a:ext cx="8229600" cy="1079500"/>
          </a:xfrm>
        </p:spPr>
        <p:txBody>
          <a:bodyPr/>
          <a:lstStyle/>
          <a:p>
            <a:r>
              <a:rPr lang="zh-CN" altLang="zh-CN" smtClean="0"/>
              <a:t>根据信息域表示</a:t>
            </a:r>
            <a:r>
              <a:rPr lang="zh-CN" altLang="en-US" smtClean="0"/>
              <a:t>的</a:t>
            </a:r>
            <a:r>
              <a:rPr lang="zh-CN" altLang="zh-CN" smtClean="0"/>
              <a:t>需</a:t>
            </a:r>
            <a:r>
              <a:rPr lang="zh-CN" altLang="en-US" smtClean="0"/>
              <a:t>要</a:t>
            </a:r>
            <a:r>
              <a:rPr lang="zh-CN" altLang="zh-CN" smtClean="0"/>
              <a:t>，以及功能和性能需求，进行数据</a:t>
            </a:r>
            <a:r>
              <a:rPr lang="zh-CN" altLang="en-US" smtClean="0"/>
              <a:t>、</a:t>
            </a:r>
            <a:r>
              <a:rPr lang="zh-CN" altLang="zh-CN" smtClean="0"/>
              <a:t>系统结构</a:t>
            </a:r>
            <a:r>
              <a:rPr lang="zh-CN" altLang="en-US" smtClean="0"/>
              <a:t>、接口、</a:t>
            </a:r>
            <a:r>
              <a:rPr lang="zh-CN" altLang="zh-CN" smtClean="0"/>
              <a:t>过程</a:t>
            </a:r>
            <a:r>
              <a:rPr lang="zh-CN" altLang="en-US" smtClean="0"/>
              <a:t>等</a:t>
            </a:r>
            <a:r>
              <a:rPr lang="zh-CN" altLang="zh-CN" smtClean="0"/>
              <a:t>设计</a:t>
            </a:r>
            <a:r>
              <a:rPr lang="zh-CN" altLang="en-US" smtClean="0"/>
              <a:t>：</a:t>
            </a:r>
            <a:endParaRPr lang="en-US" altLang="zh-CN" smtClean="0"/>
          </a:p>
        </p:txBody>
      </p:sp>
      <p:graphicFrame>
        <p:nvGraphicFramePr>
          <p:cNvPr id="3" name="图示 2"/>
          <p:cNvGraphicFramePr/>
          <p:nvPr/>
        </p:nvGraphicFramePr>
        <p:xfrm>
          <a:off x="1979712" y="2708920"/>
          <a:ext cx="5112568" cy="2975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0"/>
          </p:nvPr>
        </p:nvSpPr>
        <p:spPr/>
        <p:txBody>
          <a:bodyPr/>
          <a:lstStyle/>
          <a:p>
            <a:pPr>
              <a:defRPr/>
            </a:pPr>
            <a:fld id="{98D73A8F-0D3F-45E0-A292-DA9DAFA2A7A7}" type="slidenum">
              <a:rPr lang="en-US" altLang="zh-CN" smtClean="0"/>
              <a:pPr>
                <a:defRPr/>
              </a:pPr>
              <a:t>10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t>开发阶段的信息流</a:t>
            </a:r>
          </a:p>
        </p:txBody>
      </p:sp>
      <p:sp>
        <p:nvSpPr>
          <p:cNvPr id="23555" name="内容占位符 1"/>
          <p:cNvSpPr>
            <a:spLocks noGrp="1"/>
          </p:cNvSpPr>
          <p:nvPr>
            <p:ph idx="1"/>
          </p:nvPr>
        </p:nvSpPr>
        <p:spPr/>
        <p:txBody>
          <a:bodyPr/>
          <a:lstStyle/>
          <a:p>
            <a:endParaRPr lang="zh-CN" altLang="en-US" smtClean="0"/>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4"/>
          <p:cNvSpPr txBox="1">
            <a:spLocks noChangeArrowheads="1"/>
          </p:cNvSpPr>
          <p:nvPr/>
        </p:nvSpPr>
        <p:spPr bwMode="auto">
          <a:xfrm>
            <a:off x="5168900" y="3754438"/>
            <a:ext cx="1831975" cy="588962"/>
          </a:xfrm>
          <a:prstGeom prst="rect">
            <a:avLst/>
          </a:prstGeom>
          <a:solidFill>
            <a:schemeClr val="bg1"/>
          </a:solidFill>
          <a:ln w="9525">
            <a:solidFill>
              <a:schemeClr val="bg1"/>
            </a:solidFill>
            <a:miter lim="800000"/>
            <a:headEnd/>
            <a:tailEnd/>
          </a:ln>
        </p:spPr>
        <p:txBody>
          <a:bodyPr wrap="none">
            <a:spAutoFit/>
          </a:bodyPr>
          <a:lstStyle/>
          <a:p>
            <a:pPr eaLnBrk="1" hangingPunct="1">
              <a:defRPr/>
            </a:pPr>
            <a:r>
              <a:rPr lang="zh-CN" altLang="en-US" sz="3200" b="1">
                <a:solidFill>
                  <a:srgbClr val="6600FF"/>
                </a:solidFill>
                <a:ea typeface="隶书" panose="02010509060101010101" pitchFamily="49" charset="-122"/>
              </a:rPr>
              <a:t>程序模块</a:t>
            </a:r>
            <a:endParaRPr lang="zh-CN" altLang="en-US">
              <a:effectLst>
                <a:outerShdw blurRad="38100" dist="38100" dir="2700000" algn="tl">
                  <a:srgbClr val="C0C0C0"/>
                </a:outerShdw>
              </a:effectLst>
              <a:ea typeface="隶书" panose="02010509060101010101" pitchFamily="49" charset="-122"/>
            </a:endParaRPr>
          </a:p>
        </p:txBody>
      </p:sp>
      <p:sp>
        <p:nvSpPr>
          <p:cNvPr id="6149" name="Text Box 5"/>
          <p:cNvSpPr txBox="1">
            <a:spLocks noChangeArrowheads="1"/>
          </p:cNvSpPr>
          <p:nvPr/>
        </p:nvSpPr>
        <p:spPr bwMode="auto">
          <a:xfrm>
            <a:off x="6292850" y="5029200"/>
            <a:ext cx="7937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a:solidFill>
                  <a:srgbClr val="FF3300"/>
                </a:solidFill>
              </a:rPr>
              <a:t>测试</a:t>
            </a:r>
            <a:endParaRPr lang="zh-CN" altLang="en-US">
              <a:effectLst>
                <a:outerShdw blurRad="38100" dist="38100" dir="2700000" algn="tl">
                  <a:srgbClr val="C0C0C0"/>
                </a:outerShdw>
              </a:effectLst>
            </a:endParaRPr>
          </a:p>
        </p:txBody>
      </p:sp>
      <p:sp>
        <p:nvSpPr>
          <p:cNvPr id="6150" name="Text Box 6"/>
          <p:cNvSpPr txBox="1">
            <a:spLocks noChangeArrowheads="1"/>
          </p:cNvSpPr>
          <p:nvPr/>
        </p:nvSpPr>
        <p:spPr bwMode="auto">
          <a:xfrm>
            <a:off x="4076700" y="3581400"/>
            <a:ext cx="8001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a:solidFill>
                  <a:srgbClr val="FF3300"/>
                </a:solidFill>
              </a:rPr>
              <a:t>编码</a:t>
            </a:r>
            <a:endParaRPr lang="zh-CN" altLang="en-US">
              <a:effectLst>
                <a:outerShdw blurRad="38100" dist="38100" dir="2700000" algn="tl">
                  <a:srgbClr val="C0C0C0"/>
                </a:outerShdw>
              </a:effectLst>
            </a:endParaRPr>
          </a:p>
        </p:txBody>
      </p:sp>
      <p:sp>
        <p:nvSpPr>
          <p:cNvPr id="6151" name="Text Box 7"/>
          <p:cNvSpPr txBox="1">
            <a:spLocks noChangeArrowheads="1"/>
          </p:cNvSpPr>
          <p:nvPr/>
        </p:nvSpPr>
        <p:spPr bwMode="auto">
          <a:xfrm>
            <a:off x="1797050" y="2057400"/>
            <a:ext cx="7937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a:solidFill>
                  <a:srgbClr val="FF3300"/>
                </a:solidFill>
              </a:rPr>
              <a:t>设计</a:t>
            </a:r>
            <a:endParaRPr lang="zh-CN" altLang="en-US">
              <a:effectLst>
                <a:outerShdw blurRad="38100" dist="38100" dir="2700000" algn="tl">
                  <a:srgbClr val="C0C0C0"/>
                </a:outerShdw>
              </a:effectLst>
            </a:endParaRPr>
          </a:p>
        </p:txBody>
      </p:sp>
      <p:sp>
        <p:nvSpPr>
          <p:cNvPr id="6152" name="Text Box 8"/>
          <p:cNvSpPr txBox="1">
            <a:spLocks noChangeArrowheads="1"/>
          </p:cNvSpPr>
          <p:nvPr/>
        </p:nvSpPr>
        <p:spPr bwMode="auto">
          <a:xfrm>
            <a:off x="533400" y="1058863"/>
            <a:ext cx="2232025"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sz="3200" b="1">
                <a:solidFill>
                  <a:srgbClr val="3333FF"/>
                </a:solidFill>
                <a:ea typeface="隶书" panose="02010509060101010101" pitchFamily="49" charset="-122"/>
              </a:rPr>
              <a:t>信息域需求</a:t>
            </a:r>
            <a:endParaRPr lang="zh-CN" altLang="en-US">
              <a:effectLst>
                <a:outerShdw blurRad="38100" dist="38100" dir="2700000" algn="tl">
                  <a:srgbClr val="C0C0C0"/>
                </a:outerShdw>
              </a:effectLst>
            </a:endParaRPr>
          </a:p>
        </p:txBody>
      </p:sp>
      <p:sp>
        <p:nvSpPr>
          <p:cNvPr id="23562" name="Text Box 9"/>
          <p:cNvSpPr txBox="1">
            <a:spLocks noChangeArrowheads="1"/>
          </p:cNvSpPr>
          <p:nvPr/>
        </p:nvSpPr>
        <p:spPr bwMode="auto">
          <a:xfrm>
            <a:off x="457200" y="3352800"/>
            <a:ext cx="1752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b="1">
                <a:solidFill>
                  <a:srgbClr val="3333FF"/>
                </a:solidFill>
                <a:ea typeface="隶书" panose="02010509060101010101" pitchFamily="49" charset="-122"/>
              </a:rPr>
              <a:t>功能与性能需求</a:t>
            </a:r>
            <a:endParaRPr lang="zh-CN" altLang="en-US" b="1">
              <a:solidFill>
                <a:srgbClr val="3333FF"/>
              </a:solidFill>
              <a:ea typeface="仿宋_GB2312" panose="02010609030101010101" pitchFamily="49" charset="-122"/>
            </a:endParaRPr>
          </a:p>
        </p:txBody>
      </p:sp>
      <p:sp>
        <p:nvSpPr>
          <p:cNvPr id="23563" name="Text Box 10"/>
          <p:cNvSpPr txBox="1">
            <a:spLocks noChangeArrowheads="1"/>
          </p:cNvSpPr>
          <p:nvPr/>
        </p:nvSpPr>
        <p:spPr bwMode="auto">
          <a:xfrm>
            <a:off x="2578100" y="2819400"/>
            <a:ext cx="14160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a:solidFill>
                  <a:srgbClr val="008000"/>
                </a:solidFill>
                <a:ea typeface="宋体" panose="02010600030101010101" pitchFamily="2" charset="-122"/>
              </a:rPr>
              <a:t>数据设计</a:t>
            </a:r>
            <a:endParaRPr lang="zh-CN" altLang="en-US" sz="2400">
              <a:ea typeface="宋体" panose="02010600030101010101" pitchFamily="2" charset="-122"/>
            </a:endParaRPr>
          </a:p>
        </p:txBody>
      </p:sp>
      <p:sp>
        <p:nvSpPr>
          <p:cNvPr id="6155" name="Text Box 11"/>
          <p:cNvSpPr txBox="1">
            <a:spLocks noChangeArrowheads="1"/>
          </p:cNvSpPr>
          <p:nvPr/>
        </p:nvSpPr>
        <p:spPr bwMode="auto">
          <a:xfrm>
            <a:off x="2012950" y="3657600"/>
            <a:ext cx="14160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b="1">
                <a:solidFill>
                  <a:srgbClr val="008000"/>
                </a:solidFill>
              </a:rPr>
              <a:t>过程设计</a:t>
            </a:r>
            <a:endParaRPr lang="zh-CN" altLang="en-US">
              <a:effectLst>
                <a:outerShdw blurRad="38100" dist="38100" dir="2700000" algn="tl">
                  <a:srgbClr val="C0C0C0"/>
                </a:outerShdw>
              </a:effectLst>
            </a:endParaRPr>
          </a:p>
        </p:txBody>
      </p:sp>
      <p:sp>
        <p:nvSpPr>
          <p:cNvPr id="6156" name="Text Box 12"/>
          <p:cNvSpPr txBox="1">
            <a:spLocks noChangeArrowheads="1"/>
          </p:cNvSpPr>
          <p:nvPr/>
        </p:nvSpPr>
        <p:spPr bwMode="auto">
          <a:xfrm>
            <a:off x="3886200" y="2286000"/>
            <a:ext cx="2032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b="1">
                <a:solidFill>
                  <a:srgbClr val="008000"/>
                </a:solidFill>
              </a:rPr>
              <a:t>系统结构设计</a:t>
            </a:r>
            <a:endParaRPr lang="zh-CN" altLang="en-US">
              <a:effectLst>
                <a:outerShdw blurRad="38100" dist="38100" dir="2700000" algn="tl">
                  <a:srgbClr val="C0C0C0"/>
                </a:outerShdw>
              </a:effectLst>
            </a:endParaRPr>
          </a:p>
        </p:txBody>
      </p:sp>
      <p:sp>
        <p:nvSpPr>
          <p:cNvPr id="23566" name="Line 13"/>
          <p:cNvSpPr>
            <a:spLocks noChangeShapeType="1"/>
          </p:cNvSpPr>
          <p:nvPr/>
        </p:nvSpPr>
        <p:spPr bwMode="auto">
          <a:xfrm>
            <a:off x="2362200" y="2819400"/>
            <a:ext cx="533400" cy="685800"/>
          </a:xfrm>
          <a:prstGeom prst="line">
            <a:avLst/>
          </a:prstGeom>
          <a:noFill/>
          <a:ln w="5715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14"/>
          <p:cNvSpPr>
            <a:spLocks noChangeShapeType="1"/>
          </p:cNvSpPr>
          <p:nvPr/>
        </p:nvSpPr>
        <p:spPr bwMode="auto">
          <a:xfrm>
            <a:off x="2895600" y="3505200"/>
            <a:ext cx="990600" cy="2286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15"/>
          <p:cNvSpPr>
            <a:spLocks noChangeShapeType="1"/>
          </p:cNvSpPr>
          <p:nvPr/>
        </p:nvSpPr>
        <p:spPr bwMode="auto">
          <a:xfrm>
            <a:off x="2667000" y="2590800"/>
            <a:ext cx="304800" cy="228600"/>
          </a:xfrm>
          <a:prstGeom prst="line">
            <a:avLst/>
          </a:prstGeom>
          <a:noFill/>
          <a:ln w="5715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16"/>
          <p:cNvSpPr>
            <a:spLocks noChangeShapeType="1"/>
          </p:cNvSpPr>
          <p:nvPr/>
        </p:nvSpPr>
        <p:spPr bwMode="auto">
          <a:xfrm>
            <a:off x="3657600" y="3276600"/>
            <a:ext cx="304800" cy="1524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17"/>
          <p:cNvSpPr>
            <a:spLocks noChangeShapeType="1"/>
          </p:cNvSpPr>
          <p:nvPr/>
        </p:nvSpPr>
        <p:spPr bwMode="auto">
          <a:xfrm>
            <a:off x="2819400" y="2286000"/>
            <a:ext cx="838200" cy="152400"/>
          </a:xfrm>
          <a:prstGeom prst="line">
            <a:avLst/>
          </a:prstGeom>
          <a:noFill/>
          <a:ln w="5715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18"/>
          <p:cNvSpPr>
            <a:spLocks noChangeShapeType="1"/>
          </p:cNvSpPr>
          <p:nvPr/>
        </p:nvSpPr>
        <p:spPr bwMode="auto">
          <a:xfrm>
            <a:off x="3657600" y="2438400"/>
            <a:ext cx="609600" cy="8382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Line 19"/>
          <p:cNvSpPr>
            <a:spLocks noChangeShapeType="1"/>
          </p:cNvSpPr>
          <p:nvPr/>
        </p:nvSpPr>
        <p:spPr bwMode="auto">
          <a:xfrm>
            <a:off x="4953000" y="4191000"/>
            <a:ext cx="1219200" cy="7620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20"/>
          <p:cNvSpPr>
            <a:spLocks noChangeShapeType="1"/>
          </p:cNvSpPr>
          <p:nvPr/>
        </p:nvSpPr>
        <p:spPr bwMode="auto">
          <a:xfrm>
            <a:off x="1524000" y="1600200"/>
            <a:ext cx="304800" cy="3048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21"/>
          <p:cNvSpPr>
            <a:spLocks noChangeShapeType="1"/>
          </p:cNvSpPr>
          <p:nvPr/>
        </p:nvSpPr>
        <p:spPr bwMode="auto">
          <a:xfrm flipV="1">
            <a:off x="1524000" y="2819400"/>
            <a:ext cx="381000" cy="6096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Text Box 22"/>
          <p:cNvSpPr txBox="1">
            <a:spLocks noChangeArrowheads="1"/>
          </p:cNvSpPr>
          <p:nvPr/>
        </p:nvSpPr>
        <p:spPr bwMode="auto">
          <a:xfrm>
            <a:off x="5349875" y="6034088"/>
            <a:ext cx="34131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sz="2800" b="1">
                <a:solidFill>
                  <a:srgbClr val="3333FF"/>
                </a:solidFill>
                <a:ea typeface="隶书" panose="02010509060101010101" pitchFamily="49" charset="-122"/>
              </a:rPr>
              <a:t>组装好的有效的软件</a:t>
            </a:r>
            <a:endParaRPr lang="zh-CN" altLang="en-US">
              <a:effectLst>
                <a:outerShdw blurRad="38100" dist="38100" dir="2700000" algn="tl">
                  <a:srgbClr val="C0C0C0"/>
                </a:outerShdw>
              </a:effectLst>
            </a:endParaRPr>
          </a:p>
        </p:txBody>
      </p:sp>
      <p:sp>
        <p:nvSpPr>
          <p:cNvPr id="23576" name="Line 23"/>
          <p:cNvSpPr>
            <a:spLocks noChangeShapeType="1"/>
          </p:cNvSpPr>
          <p:nvPr/>
        </p:nvSpPr>
        <p:spPr bwMode="auto">
          <a:xfrm>
            <a:off x="7162800" y="5562600"/>
            <a:ext cx="838200" cy="533400"/>
          </a:xfrm>
          <a:prstGeom prst="line">
            <a:avLst/>
          </a:prstGeom>
          <a:noFill/>
          <a:ln w="5715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10"/>
          </p:nvPr>
        </p:nvSpPr>
        <p:spPr/>
        <p:txBody>
          <a:bodyPr/>
          <a:lstStyle/>
          <a:p>
            <a:pPr>
              <a:defRPr/>
            </a:pPr>
            <a:fld id="{D814D635-7633-48E2-BFAC-32A272D4D4BF}" type="slidenum">
              <a:rPr lang="en-US" altLang="zh-CN" smtClean="0"/>
              <a:pPr>
                <a:defRPr/>
              </a:pPr>
              <a:t>11</a:t>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dirty="0"/>
              <a:t>软件</a:t>
            </a:r>
            <a:r>
              <a:rPr dirty="0" smtClean="0"/>
              <a:t>设计的重要性</a:t>
            </a:r>
            <a:endParaRPr dirty="0"/>
          </a:p>
        </p:txBody>
      </p:sp>
      <p:sp>
        <p:nvSpPr>
          <p:cNvPr id="24579" name="Rectangle 2"/>
          <p:cNvSpPr>
            <a:spLocks noGrp="1" noChangeArrowheads="1"/>
          </p:cNvSpPr>
          <p:nvPr>
            <p:ph idx="1"/>
          </p:nvPr>
        </p:nvSpPr>
        <p:spPr/>
        <p:txBody>
          <a:bodyPr/>
          <a:lstStyle/>
          <a:p>
            <a:r>
              <a:rPr lang="zh-CN" altLang="en-US" smtClean="0"/>
              <a:t>软件设计是后续开发及软件维护工作的基础。</a:t>
            </a: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2276475"/>
            <a:ext cx="8412163"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0"/>
          </p:nvPr>
        </p:nvSpPr>
        <p:spPr/>
        <p:txBody>
          <a:bodyPr/>
          <a:lstStyle/>
          <a:p>
            <a:pPr>
              <a:defRPr/>
            </a:pPr>
            <a:fld id="{44A4A115-90AF-4C17-A401-744054C06AE9}" type="slidenum">
              <a:rPr lang="en-US" altLang="zh-CN" smtClean="0"/>
              <a:pPr>
                <a:defRPr/>
              </a:pPr>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8" name="Rectangle 6"/>
          <p:cNvSpPr>
            <a:spLocks noGrp="1" noChangeArrowheads="1"/>
          </p:cNvSpPr>
          <p:nvPr>
            <p:ph type="title"/>
          </p:nvPr>
        </p:nvSpPr>
        <p:spPr>
          <a:xfrm>
            <a:off x="457200" y="404813"/>
            <a:ext cx="8229600" cy="576262"/>
          </a:xfrm>
        </p:spPr>
        <p:txBody>
          <a:bodyPr/>
          <a:lstStyle/>
          <a:p>
            <a:pPr>
              <a:defRPr/>
            </a:pPr>
            <a:r>
              <a:rPr dirty="0" smtClean="0"/>
              <a:t>观察软件设计的视角</a:t>
            </a:r>
            <a:endParaRPr dirty="0"/>
          </a:p>
        </p:txBody>
      </p:sp>
      <p:sp>
        <p:nvSpPr>
          <p:cNvPr id="25603" name="Rectangle 11"/>
          <p:cNvSpPr>
            <a:spLocks noChangeArrowheads="1"/>
          </p:cNvSpPr>
          <p:nvPr/>
        </p:nvSpPr>
        <p:spPr bwMode="auto">
          <a:xfrm>
            <a:off x="900113" y="2257425"/>
            <a:ext cx="3671887"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1081088" indent="-45720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717675" indent="-4572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2354263" indent="-457200">
              <a:spcBef>
                <a:spcPct val="20000"/>
              </a:spcBef>
              <a:buChar char="–"/>
              <a:defRPr sz="2000">
                <a:solidFill>
                  <a:schemeClr val="tx1"/>
                </a:solidFill>
                <a:latin typeface="Arial" panose="020B0604020202020204" pitchFamily="34" charset="0"/>
                <a:ea typeface="宋体" panose="02010600030101010101" pitchFamily="2" charset="-122"/>
              </a:defRPr>
            </a:lvl4pPr>
            <a:lvl5pPr marL="2990850" indent="-457200">
              <a:spcBef>
                <a:spcPct val="20000"/>
              </a:spcBef>
              <a:buChar char="»"/>
              <a:defRPr sz="2000">
                <a:solidFill>
                  <a:schemeClr val="tx1"/>
                </a:solidFill>
                <a:latin typeface="Arial" panose="020B0604020202020204" pitchFamily="34" charset="0"/>
                <a:ea typeface="宋体" panose="02010600030101010101" pitchFamily="2" charset="-122"/>
              </a:defRPr>
            </a:lvl5pPr>
            <a:lvl6pPr marL="34480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9052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43624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8196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FontTx/>
              <a:buAutoNum type="circleNumDbPlain"/>
            </a:pPr>
            <a:r>
              <a:rPr kumimoji="1" lang="zh-CN" altLang="en-US" sz="2400">
                <a:solidFill>
                  <a:srgbClr val="FF0000"/>
                </a:solidFill>
                <a:latin typeface="黑体" panose="02010609060101010101" pitchFamily="49" charset="-122"/>
              </a:rPr>
              <a:t>概要设计：</a:t>
            </a:r>
            <a:r>
              <a:rPr kumimoji="1" lang="zh-CN" altLang="en-US" sz="2400">
                <a:latin typeface="黑体" panose="02010609060101010101" pitchFamily="49" charset="-122"/>
              </a:rPr>
              <a:t>将软件需求转化为软件的系统结构，形成概要设计规格书。</a:t>
            </a:r>
          </a:p>
          <a:p>
            <a:pPr eaLnBrk="1" hangingPunct="1">
              <a:lnSpc>
                <a:spcPct val="150000"/>
              </a:lnSpc>
              <a:spcBef>
                <a:spcPct val="50000"/>
              </a:spcBef>
              <a:buClrTx/>
              <a:buFontTx/>
              <a:buAutoNum type="circleNumDbPlain"/>
            </a:pPr>
            <a:r>
              <a:rPr kumimoji="1" lang="zh-CN" altLang="en-US" sz="2400">
                <a:solidFill>
                  <a:srgbClr val="FF0000"/>
                </a:solidFill>
                <a:latin typeface="黑体" panose="02010609060101010101" pitchFamily="49" charset="-122"/>
              </a:rPr>
              <a:t>详细设计：</a:t>
            </a:r>
            <a:r>
              <a:rPr kumimoji="1" lang="zh-CN" altLang="en-US" sz="2400">
                <a:latin typeface="黑体" panose="02010609060101010101" pitchFamily="49" charset="-122"/>
              </a:rPr>
              <a:t>过程设计和界面设计。形成详细设计规格书。</a:t>
            </a:r>
          </a:p>
        </p:txBody>
      </p:sp>
      <p:pic>
        <p:nvPicPr>
          <p:cNvPr id="256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133600"/>
            <a:ext cx="3735388"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27088" y="1484313"/>
            <a:ext cx="7632700"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p>
            <a:pPr marL="342900" indent="-342900" eaLnBrk="1" fontAlgn="auto" hangingPunct="1">
              <a:spcAft>
                <a:spcPts val="0"/>
              </a:spcAft>
              <a:buClr>
                <a:srgbClr val="FF0000"/>
              </a:buClr>
              <a:buSzPct val="90000"/>
              <a:buFont typeface="Wingdings" panose="05000000000000000000" pitchFamily="2" charset="2"/>
              <a:buChar char="p"/>
              <a:defRPr/>
            </a:pPr>
            <a:r>
              <a:rPr lang="zh-CN" altLang="en-US" sz="2800" kern="0" dirty="0">
                <a:solidFill>
                  <a:srgbClr val="000000"/>
                </a:solidFill>
                <a:latin typeface="Arial Narrow" panose="020B0606020202030204" pitchFamily="34" charset="0"/>
                <a:ea typeface="+mn-ea"/>
              </a:rPr>
              <a:t>工程管理角度</a:t>
            </a:r>
          </a:p>
        </p:txBody>
      </p:sp>
      <p:sp>
        <p:nvSpPr>
          <p:cNvPr id="4" name="灯片编号占位符 3"/>
          <p:cNvSpPr>
            <a:spLocks noGrp="1"/>
          </p:cNvSpPr>
          <p:nvPr>
            <p:ph type="sldNum" sz="quarter" idx="10"/>
          </p:nvPr>
        </p:nvSpPr>
        <p:spPr/>
        <p:txBody>
          <a:bodyPr/>
          <a:lstStyle/>
          <a:p>
            <a:pPr>
              <a:defRPr/>
            </a:pPr>
            <a:fld id="{C7D98302-764A-4FB3-AC6B-E9A6B8C8D490}" type="slidenum">
              <a:rPr lang="en-US" altLang="zh-CN" smtClean="0"/>
              <a:pPr>
                <a:defRPr/>
              </a:pPr>
              <a:t>13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457200" y="404813"/>
            <a:ext cx="8229600" cy="576262"/>
          </a:xfrm>
        </p:spPr>
        <p:txBody>
          <a:bodyPr/>
          <a:lstStyle/>
          <a:p>
            <a:pPr>
              <a:defRPr/>
            </a:pPr>
            <a:r>
              <a:rPr dirty="0"/>
              <a:t>观察软件设计的视角</a:t>
            </a:r>
          </a:p>
        </p:txBody>
      </p:sp>
      <p:sp>
        <p:nvSpPr>
          <p:cNvPr id="27651" name="Rectangle 3"/>
          <p:cNvSpPr>
            <a:spLocks noChangeArrowheads="1"/>
          </p:cNvSpPr>
          <p:nvPr/>
        </p:nvSpPr>
        <p:spPr bwMode="auto">
          <a:xfrm>
            <a:off x="852488" y="2260600"/>
            <a:ext cx="3887787"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1081088" indent="-45720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717675" indent="-4572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2354263" indent="-457200">
              <a:spcBef>
                <a:spcPct val="20000"/>
              </a:spcBef>
              <a:buChar char="–"/>
              <a:defRPr sz="2000">
                <a:solidFill>
                  <a:schemeClr val="tx1"/>
                </a:solidFill>
                <a:latin typeface="Arial" panose="020B0604020202020204" pitchFamily="34" charset="0"/>
                <a:ea typeface="宋体" panose="02010600030101010101" pitchFamily="2" charset="-122"/>
              </a:defRPr>
            </a:lvl4pPr>
            <a:lvl5pPr marL="2990850" indent="-457200">
              <a:spcBef>
                <a:spcPct val="20000"/>
              </a:spcBef>
              <a:buChar char="»"/>
              <a:defRPr sz="2000">
                <a:solidFill>
                  <a:schemeClr val="tx1"/>
                </a:solidFill>
                <a:latin typeface="Arial" panose="020B0604020202020204" pitchFamily="34" charset="0"/>
                <a:ea typeface="宋体" panose="02010600030101010101" pitchFamily="2" charset="-122"/>
              </a:defRPr>
            </a:lvl5pPr>
            <a:lvl6pPr marL="34480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9052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43624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81965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AutoNum type="circleNumDbPlain"/>
            </a:pPr>
            <a:r>
              <a:rPr kumimoji="1" lang="zh-CN" altLang="en-US" sz="2400">
                <a:solidFill>
                  <a:srgbClr val="FF0000"/>
                </a:solidFill>
                <a:latin typeface="黑体" panose="02010609060101010101" pitchFamily="49" charset="-122"/>
              </a:rPr>
              <a:t>数据设计：</a:t>
            </a:r>
            <a:r>
              <a:rPr kumimoji="1" lang="zh-CN" altLang="en-US" sz="2400">
                <a:latin typeface="黑体" panose="02010609060101010101" pitchFamily="49" charset="-122"/>
              </a:rPr>
              <a:t>包括数据结构、文件和数据库设计。</a:t>
            </a:r>
          </a:p>
          <a:p>
            <a:pPr eaLnBrk="1" hangingPunct="1">
              <a:spcBef>
                <a:spcPct val="50000"/>
              </a:spcBef>
              <a:buClrTx/>
              <a:buFontTx/>
              <a:buAutoNum type="circleNumDbPlain"/>
            </a:pPr>
            <a:r>
              <a:rPr kumimoji="1" lang="zh-CN" altLang="en-US" sz="2400">
                <a:solidFill>
                  <a:srgbClr val="FF0000"/>
                </a:solidFill>
                <a:latin typeface="黑体" panose="02010609060101010101" pitchFamily="49" charset="-122"/>
              </a:rPr>
              <a:t>结构设计：</a:t>
            </a:r>
            <a:r>
              <a:rPr kumimoji="1" lang="zh-CN" altLang="en-US" sz="2400">
                <a:latin typeface="黑体" panose="02010609060101010101" pitchFamily="49" charset="-122"/>
              </a:rPr>
              <a:t>选择合理的体系结构，对系统进行分解和划分。</a:t>
            </a:r>
          </a:p>
          <a:p>
            <a:pPr eaLnBrk="1" hangingPunct="1">
              <a:spcBef>
                <a:spcPct val="50000"/>
              </a:spcBef>
              <a:buClrTx/>
              <a:buFontTx/>
              <a:buAutoNum type="circleNumDbPlain"/>
            </a:pPr>
            <a:r>
              <a:rPr kumimoji="1" lang="zh-CN" altLang="en-US" sz="2400">
                <a:solidFill>
                  <a:srgbClr val="FF0000"/>
                </a:solidFill>
                <a:latin typeface="黑体" panose="02010609060101010101" pitchFamily="49" charset="-122"/>
              </a:rPr>
              <a:t>过程设计：</a:t>
            </a:r>
            <a:r>
              <a:rPr kumimoji="1" lang="zh-CN" altLang="en-US" sz="2400">
                <a:latin typeface="黑体" panose="02010609060101010101" pitchFamily="49" charset="-122"/>
              </a:rPr>
              <a:t>通过对结构表示进行细化，得到软件详细的界面、数据结构和程序算法。</a:t>
            </a:r>
          </a:p>
        </p:txBody>
      </p:sp>
      <p:sp>
        <p:nvSpPr>
          <p:cNvPr id="6" name="矩形 5"/>
          <p:cNvSpPr/>
          <p:nvPr/>
        </p:nvSpPr>
        <p:spPr>
          <a:xfrm>
            <a:off x="827088" y="1484313"/>
            <a:ext cx="7632700"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p>
            <a:pPr marL="342900" indent="-342900" eaLnBrk="1" fontAlgn="auto" hangingPunct="1">
              <a:spcAft>
                <a:spcPts val="0"/>
              </a:spcAft>
              <a:buClr>
                <a:srgbClr val="FF0000"/>
              </a:buClr>
              <a:buSzPct val="90000"/>
              <a:buFont typeface="Wingdings" panose="05000000000000000000" pitchFamily="2" charset="2"/>
              <a:buChar char="p"/>
              <a:defRPr/>
            </a:pPr>
            <a:r>
              <a:rPr lang="zh-CN" altLang="en-US" sz="2800" kern="0" dirty="0">
                <a:solidFill>
                  <a:srgbClr val="000000"/>
                </a:solidFill>
                <a:latin typeface="Arial Narrow" panose="020B0606020202030204" pitchFamily="34" charset="0"/>
                <a:ea typeface="+mn-ea"/>
              </a:rPr>
              <a:t>工程技术角度</a:t>
            </a:r>
          </a:p>
        </p:txBody>
      </p:sp>
      <p:pic>
        <p:nvPicPr>
          <p:cNvPr id="2765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133600"/>
            <a:ext cx="3735388"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DE268BA9-1F15-49FC-B484-CCBE65B5D418}" type="slidenum">
              <a:rPr lang="en-US" altLang="zh-CN" smtClean="0"/>
              <a:pPr>
                <a:defRPr/>
              </a:pPr>
              <a:t>14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dirty="0"/>
              <a:t>软件设计过程</a:t>
            </a:r>
          </a:p>
        </p:txBody>
      </p:sp>
      <p:sp>
        <p:nvSpPr>
          <p:cNvPr id="29699" name="Rectangle 3"/>
          <p:cNvSpPr>
            <a:spLocks noGrp="1" noChangeArrowheads="1"/>
          </p:cNvSpPr>
          <p:nvPr>
            <p:ph idx="1"/>
          </p:nvPr>
        </p:nvSpPr>
        <p:spPr/>
        <p:txBody>
          <a:bodyPr/>
          <a:lstStyle/>
          <a:p>
            <a:pPr marL="0" indent="0">
              <a:lnSpc>
                <a:spcPct val="150000"/>
              </a:lnSpc>
              <a:spcBef>
                <a:spcPct val="0"/>
              </a:spcBef>
              <a:buFont typeface="Wingdings" panose="05000000000000000000" pitchFamily="2" charset="2"/>
              <a:buNone/>
            </a:pPr>
            <a:r>
              <a:rPr lang="zh-CN" altLang="en-US" smtClean="0"/>
              <a:t>（</a:t>
            </a:r>
            <a:r>
              <a:rPr lang="en-US" altLang="zh-CN" smtClean="0"/>
              <a:t>1</a:t>
            </a:r>
            <a:r>
              <a:rPr lang="zh-CN" altLang="en-US" smtClean="0"/>
              <a:t>）制定规范</a:t>
            </a:r>
            <a:endParaRPr lang="en-US" altLang="zh-CN" smtClean="0"/>
          </a:p>
          <a:p>
            <a:pPr marL="0" indent="0">
              <a:lnSpc>
                <a:spcPct val="150000"/>
              </a:lnSpc>
              <a:spcBef>
                <a:spcPct val="0"/>
              </a:spcBef>
              <a:buFont typeface="Wingdings" panose="05000000000000000000" pitchFamily="2" charset="2"/>
              <a:buNone/>
            </a:pPr>
            <a:r>
              <a:rPr lang="zh-CN" altLang="en-US" smtClean="0"/>
              <a:t>（</a:t>
            </a:r>
            <a:r>
              <a:rPr lang="en-US" altLang="zh-CN" smtClean="0"/>
              <a:t>2</a:t>
            </a:r>
            <a:r>
              <a:rPr lang="zh-CN" altLang="en-US" smtClean="0"/>
              <a:t>）软件系统结构的总体设计</a:t>
            </a:r>
          </a:p>
          <a:p>
            <a:pPr marL="0" indent="0">
              <a:lnSpc>
                <a:spcPct val="150000"/>
              </a:lnSpc>
              <a:spcBef>
                <a:spcPct val="0"/>
              </a:spcBef>
              <a:buFont typeface="Wingdings" panose="05000000000000000000" pitchFamily="2" charset="2"/>
              <a:buNone/>
            </a:pPr>
            <a:r>
              <a:rPr lang="zh-CN" altLang="en-US" smtClean="0"/>
              <a:t>（</a:t>
            </a:r>
            <a:r>
              <a:rPr lang="en-US" altLang="zh-CN" smtClean="0"/>
              <a:t>3</a:t>
            </a:r>
            <a:r>
              <a:rPr lang="zh-CN" altLang="en-US" smtClean="0"/>
              <a:t>）处理方式设计</a:t>
            </a:r>
            <a:endParaRPr lang="en-US" altLang="zh-CN" smtClean="0"/>
          </a:p>
          <a:p>
            <a:pPr marL="0" indent="0">
              <a:lnSpc>
                <a:spcPct val="150000"/>
              </a:lnSpc>
              <a:spcBef>
                <a:spcPct val="0"/>
              </a:spcBef>
              <a:buFont typeface="Wingdings" panose="05000000000000000000" pitchFamily="2" charset="2"/>
              <a:buNone/>
            </a:pPr>
            <a:r>
              <a:rPr lang="zh-CN" altLang="en-US" smtClean="0"/>
              <a:t>（</a:t>
            </a:r>
            <a:r>
              <a:rPr lang="en-US" altLang="zh-CN" smtClean="0"/>
              <a:t>4</a:t>
            </a:r>
            <a:r>
              <a:rPr lang="zh-CN" altLang="en-US" smtClean="0"/>
              <a:t>）数据结构设计</a:t>
            </a:r>
            <a:endParaRPr lang="en-US" altLang="zh-CN" smtClean="0"/>
          </a:p>
          <a:p>
            <a:pPr marL="0" indent="0">
              <a:lnSpc>
                <a:spcPct val="150000"/>
              </a:lnSpc>
              <a:spcBef>
                <a:spcPct val="0"/>
              </a:spcBef>
              <a:buFont typeface="Wingdings" panose="05000000000000000000" pitchFamily="2" charset="2"/>
              <a:buNone/>
            </a:pPr>
            <a:r>
              <a:rPr lang="zh-CN" altLang="en-US" smtClean="0"/>
              <a:t>（</a:t>
            </a:r>
            <a:r>
              <a:rPr lang="en-US" altLang="zh-CN" smtClean="0"/>
              <a:t>5</a:t>
            </a:r>
            <a:r>
              <a:rPr lang="zh-CN" altLang="en-US" smtClean="0"/>
              <a:t>）可靠性设计</a:t>
            </a:r>
            <a:endParaRPr lang="en-US" altLang="zh-CN" smtClean="0"/>
          </a:p>
          <a:p>
            <a:pPr marL="0" indent="0">
              <a:lnSpc>
                <a:spcPct val="150000"/>
              </a:lnSpc>
              <a:spcBef>
                <a:spcPct val="0"/>
              </a:spcBef>
              <a:buFont typeface="Wingdings" panose="05000000000000000000" pitchFamily="2" charset="2"/>
              <a:buNone/>
            </a:pPr>
            <a:r>
              <a:rPr lang="zh-CN" altLang="en-US" smtClean="0"/>
              <a:t>（</a:t>
            </a:r>
            <a:r>
              <a:rPr lang="en-US" altLang="zh-CN" smtClean="0"/>
              <a:t>6</a:t>
            </a:r>
            <a:r>
              <a:rPr lang="zh-CN" altLang="en-US" smtClean="0"/>
              <a:t>）编写概要设计阶段的文档</a:t>
            </a:r>
            <a:endParaRPr lang="en-US" altLang="zh-CN" smtClean="0"/>
          </a:p>
          <a:p>
            <a:pPr marL="0" indent="0">
              <a:lnSpc>
                <a:spcPct val="150000"/>
              </a:lnSpc>
              <a:spcBef>
                <a:spcPct val="0"/>
              </a:spcBef>
              <a:buFont typeface="Wingdings" panose="05000000000000000000" pitchFamily="2" charset="2"/>
              <a:buNone/>
            </a:pPr>
            <a:r>
              <a:rPr lang="zh-CN" altLang="en-US" smtClean="0"/>
              <a:t>（</a:t>
            </a:r>
            <a:r>
              <a:rPr lang="en-US" altLang="zh-CN" smtClean="0"/>
              <a:t>7</a:t>
            </a:r>
            <a:r>
              <a:rPr lang="zh-CN" altLang="en-US" smtClean="0"/>
              <a:t>）概要设计评审</a:t>
            </a:r>
            <a:endParaRPr lang="en-US" altLang="zh-CN" smtClean="0"/>
          </a:p>
          <a:p>
            <a:pPr marL="0" indent="0">
              <a:lnSpc>
                <a:spcPct val="150000"/>
              </a:lnSpc>
              <a:spcBef>
                <a:spcPct val="0"/>
              </a:spcBef>
              <a:buFont typeface="Wingdings" panose="05000000000000000000" pitchFamily="2" charset="2"/>
              <a:buNone/>
            </a:pPr>
            <a:r>
              <a:rPr lang="zh-CN" altLang="en-US" smtClean="0"/>
              <a:t>（</a:t>
            </a:r>
            <a:r>
              <a:rPr lang="en-US" altLang="zh-CN" smtClean="0"/>
              <a:t>8</a:t>
            </a:r>
            <a:r>
              <a:rPr lang="zh-CN" altLang="en-US" smtClean="0"/>
              <a:t>） 详细设计</a:t>
            </a:r>
            <a:endParaRPr lang="en-US" altLang="zh-CN" smtClean="0"/>
          </a:p>
        </p:txBody>
      </p:sp>
      <p:sp>
        <p:nvSpPr>
          <p:cNvPr id="3" name="灯片编号占位符 2"/>
          <p:cNvSpPr>
            <a:spLocks noGrp="1"/>
          </p:cNvSpPr>
          <p:nvPr>
            <p:ph type="sldNum" sz="quarter" idx="10"/>
          </p:nvPr>
        </p:nvSpPr>
        <p:spPr/>
        <p:txBody>
          <a:bodyPr/>
          <a:lstStyle/>
          <a:p>
            <a:pPr>
              <a:defRPr/>
            </a:pPr>
            <a:fld id="{54035F57-F69E-4948-A3DB-7B0F237341BF}" type="slidenum">
              <a:rPr lang="en-US" altLang="zh-CN" smtClean="0"/>
              <a:pPr>
                <a:defRPr/>
              </a:pPr>
              <a:t>15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fade">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fade">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fade">
                                      <p:cBhvr>
                                        <p:cTn id="27" dur="5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fade">
                                      <p:cBhvr>
                                        <p:cTn id="32" dur="500"/>
                                        <p:tgtEl>
                                          <p:spTgt spid="29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fade">
                                      <p:cBhvr>
                                        <p:cTn id="37" dur="500"/>
                                        <p:tgtEl>
                                          <p:spTgt spid="296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699">
                                            <p:txEl>
                                              <p:pRg st="7" end="7"/>
                                            </p:txEl>
                                          </p:spTgt>
                                        </p:tgtEl>
                                        <p:attrNameLst>
                                          <p:attrName>style.visibility</p:attrName>
                                        </p:attrNameLst>
                                      </p:cBhvr>
                                      <p:to>
                                        <p:strVal val="visible"/>
                                      </p:to>
                                    </p:set>
                                    <p:animEffect transition="in" filter="fade">
                                      <p:cBhvr>
                                        <p:cTn id="42"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dirty="0"/>
              <a:t>（</a:t>
            </a:r>
            <a:r>
              <a:rPr lang="en-US" altLang="zh-CN" dirty="0"/>
              <a:t>1</a:t>
            </a:r>
            <a:r>
              <a:rPr dirty="0"/>
              <a:t>）制定</a:t>
            </a:r>
            <a:r>
              <a:rPr dirty="0" smtClean="0"/>
              <a:t>规范</a:t>
            </a:r>
            <a:endParaRPr dirty="0"/>
          </a:p>
        </p:txBody>
      </p:sp>
      <p:sp>
        <p:nvSpPr>
          <p:cNvPr id="29699" name="Rectangle 3"/>
          <p:cNvSpPr>
            <a:spLocks noGrp="1" noChangeArrowheads="1"/>
          </p:cNvSpPr>
          <p:nvPr>
            <p:ph idx="1"/>
          </p:nvPr>
        </p:nvSpPr>
        <p:spPr/>
        <p:txBody>
          <a:bodyPr/>
          <a:lstStyle/>
          <a:p>
            <a:pPr>
              <a:lnSpc>
                <a:spcPct val="150000"/>
              </a:lnSpc>
              <a:spcBef>
                <a:spcPct val="0"/>
              </a:spcBef>
            </a:pPr>
            <a:r>
              <a:rPr lang="zh-CN" altLang="en-US" smtClean="0"/>
              <a:t>在软件开发阶段之初就制定共同遵守的标准，以便协调组内各成员的工作。包括</a:t>
            </a:r>
            <a:r>
              <a:rPr lang="en-US" altLang="zh-CN" smtClean="0"/>
              <a:t>:</a:t>
            </a:r>
            <a:r>
              <a:rPr lang="zh-CN" altLang="en-US" smtClean="0"/>
              <a:t> </a:t>
            </a:r>
            <a:endParaRPr lang="en-US" altLang="zh-CN" smtClean="0"/>
          </a:p>
          <a:p>
            <a:pPr lvl="1">
              <a:lnSpc>
                <a:spcPct val="150000"/>
              </a:lnSpc>
              <a:spcBef>
                <a:spcPct val="0"/>
              </a:spcBef>
            </a:pPr>
            <a:r>
              <a:rPr lang="zh-CN" altLang="en-US" smtClean="0"/>
              <a:t>阅读和理解软件需求说明书，确认用户要求能否实现，明确实现的条件，从而确定设计的目标，以及它们的优先顺序</a:t>
            </a:r>
          </a:p>
          <a:p>
            <a:pPr lvl="1">
              <a:lnSpc>
                <a:spcPct val="150000"/>
              </a:lnSpc>
              <a:spcBef>
                <a:spcPct val="0"/>
              </a:spcBef>
            </a:pPr>
            <a:r>
              <a:rPr lang="zh-CN" altLang="en-US" smtClean="0"/>
              <a:t> 根据目标确定最合适的设计方法</a:t>
            </a:r>
          </a:p>
          <a:p>
            <a:pPr lvl="1">
              <a:lnSpc>
                <a:spcPct val="150000"/>
              </a:lnSpc>
              <a:spcBef>
                <a:spcPct val="0"/>
              </a:spcBef>
            </a:pPr>
            <a:r>
              <a:rPr lang="zh-CN" altLang="en-US" smtClean="0"/>
              <a:t> 规定设计文档的编制标准</a:t>
            </a:r>
          </a:p>
          <a:p>
            <a:pPr lvl="1">
              <a:lnSpc>
                <a:spcPct val="150000"/>
              </a:lnSpc>
              <a:spcBef>
                <a:spcPct val="0"/>
              </a:spcBef>
            </a:pPr>
            <a:r>
              <a:rPr lang="zh-CN" altLang="en-US" smtClean="0"/>
              <a:t> 规定编码形式，硬件、系统的接口规约，命名规则等</a:t>
            </a:r>
            <a:endParaRPr lang="en-US" altLang="zh-CN" smtClean="0"/>
          </a:p>
        </p:txBody>
      </p:sp>
      <p:sp>
        <p:nvSpPr>
          <p:cNvPr id="3" name="灯片编号占位符 2"/>
          <p:cNvSpPr>
            <a:spLocks noGrp="1"/>
          </p:cNvSpPr>
          <p:nvPr>
            <p:ph type="sldNum" sz="quarter" idx="10"/>
          </p:nvPr>
        </p:nvSpPr>
        <p:spPr/>
        <p:txBody>
          <a:bodyPr/>
          <a:lstStyle/>
          <a:p>
            <a:pPr>
              <a:defRPr/>
            </a:pPr>
            <a:fld id="{CB3950FA-439F-41FF-AD6D-7E32AE029E93}" type="slidenum">
              <a:rPr lang="en-US" altLang="zh-CN" smtClean="0"/>
              <a:pPr>
                <a:defRPr/>
              </a:pPr>
              <a:t>16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fade">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fade">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fade">
                                      <p:cBhvr>
                                        <p:cTn id="27"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dirty="0" smtClean="0"/>
              <a:t>（</a:t>
            </a:r>
            <a:r>
              <a:rPr lang="en-US" altLang="zh-CN" dirty="0" smtClean="0"/>
              <a:t>2</a:t>
            </a:r>
            <a:r>
              <a:rPr dirty="0"/>
              <a:t>）</a:t>
            </a:r>
            <a:r>
              <a:rPr lang="en-US" altLang="zh-CN" dirty="0" smtClean="0"/>
              <a:t> </a:t>
            </a:r>
            <a:r>
              <a:rPr dirty="0"/>
              <a:t>软件系统结构的总体设计</a:t>
            </a:r>
          </a:p>
        </p:txBody>
      </p:sp>
      <p:sp>
        <p:nvSpPr>
          <p:cNvPr id="31747" name="Rectangle 3"/>
          <p:cNvSpPr>
            <a:spLocks noGrp="1" noChangeArrowheads="1"/>
          </p:cNvSpPr>
          <p:nvPr>
            <p:ph idx="1"/>
          </p:nvPr>
        </p:nvSpPr>
        <p:spPr/>
        <p:txBody>
          <a:bodyPr/>
          <a:lstStyle/>
          <a:p>
            <a:pPr>
              <a:lnSpc>
                <a:spcPct val="150000"/>
              </a:lnSpc>
            </a:pPr>
            <a:r>
              <a:rPr lang="zh-CN" altLang="en-US" smtClean="0"/>
              <a:t>基于功能</a:t>
            </a:r>
            <a:r>
              <a:rPr lang="zh-CN" altLang="en-US" smtClean="0">
                <a:solidFill>
                  <a:srgbClr val="FF0000"/>
                </a:solidFill>
              </a:rPr>
              <a:t>层次结构</a:t>
            </a:r>
            <a:r>
              <a:rPr lang="zh-CN" altLang="en-US" smtClean="0"/>
              <a:t>建立系统。</a:t>
            </a:r>
          </a:p>
          <a:p>
            <a:pPr lvl="1">
              <a:lnSpc>
                <a:spcPct val="150000"/>
              </a:lnSpc>
            </a:pPr>
            <a:r>
              <a:rPr lang="zh-CN" altLang="en-US" smtClean="0"/>
              <a:t> 将系统按功能划分成模块的层次结构</a:t>
            </a:r>
          </a:p>
          <a:p>
            <a:pPr lvl="1">
              <a:lnSpc>
                <a:spcPct val="150000"/>
              </a:lnSpc>
            </a:pPr>
            <a:r>
              <a:rPr lang="zh-CN" altLang="en-US" smtClean="0"/>
              <a:t> 确定每个模块的功能</a:t>
            </a:r>
          </a:p>
          <a:p>
            <a:pPr lvl="1">
              <a:lnSpc>
                <a:spcPct val="150000"/>
              </a:lnSpc>
            </a:pPr>
            <a:r>
              <a:rPr lang="zh-CN" altLang="en-US" smtClean="0"/>
              <a:t> 建立与已确定的软件需求的对应关系</a:t>
            </a:r>
          </a:p>
          <a:p>
            <a:pPr lvl="1">
              <a:lnSpc>
                <a:spcPct val="150000"/>
              </a:lnSpc>
            </a:pPr>
            <a:r>
              <a:rPr lang="zh-CN" altLang="en-US" smtClean="0"/>
              <a:t> 确定模块间的调用关系</a:t>
            </a:r>
          </a:p>
          <a:p>
            <a:pPr lvl="1">
              <a:lnSpc>
                <a:spcPct val="150000"/>
              </a:lnSpc>
            </a:pPr>
            <a:r>
              <a:rPr lang="zh-CN" altLang="en-US" smtClean="0"/>
              <a:t> 确定模块间的接口</a:t>
            </a:r>
          </a:p>
          <a:p>
            <a:pPr lvl="1">
              <a:lnSpc>
                <a:spcPct val="150000"/>
              </a:lnSpc>
            </a:pPr>
            <a:r>
              <a:rPr lang="zh-CN" altLang="en-US" smtClean="0"/>
              <a:t> 评估模块划分的质量</a:t>
            </a:r>
          </a:p>
        </p:txBody>
      </p:sp>
      <p:sp>
        <p:nvSpPr>
          <p:cNvPr id="3" name="灯片编号占位符 2"/>
          <p:cNvSpPr>
            <a:spLocks noGrp="1"/>
          </p:cNvSpPr>
          <p:nvPr>
            <p:ph type="sldNum" sz="quarter" idx="10"/>
          </p:nvPr>
        </p:nvSpPr>
        <p:spPr/>
        <p:txBody>
          <a:bodyPr/>
          <a:lstStyle/>
          <a:p>
            <a:pPr>
              <a:defRPr/>
            </a:pPr>
            <a:fld id="{10A94E87-73CD-4D2D-9712-C8FF24987FC5}" type="slidenum">
              <a:rPr lang="en-US" altLang="zh-CN" smtClean="0"/>
              <a:pPr>
                <a:defRPr/>
              </a:pPr>
              <a:t>17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500"/>
                                        <p:tgtEl>
                                          <p:spTgt spid="31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fade">
                                      <p:cBhvr>
                                        <p:cTn id="32" dur="500"/>
                                        <p:tgtEl>
                                          <p:spTgt spid="31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747">
                                            <p:txEl>
                                              <p:pRg st="6" end="6"/>
                                            </p:txEl>
                                          </p:spTgt>
                                        </p:tgtEl>
                                        <p:attrNameLst>
                                          <p:attrName>style.visibility</p:attrName>
                                        </p:attrNameLst>
                                      </p:cBhvr>
                                      <p:to>
                                        <p:strVal val="visible"/>
                                      </p:to>
                                    </p:set>
                                    <p:animEffect transition="in" filter="fade">
                                      <p:cBhvr>
                                        <p:cTn id="37" dur="500"/>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dirty="0" smtClean="0"/>
              <a:t>（</a:t>
            </a:r>
            <a:r>
              <a:rPr lang="en-US" altLang="zh-CN" dirty="0" smtClean="0"/>
              <a:t>3</a:t>
            </a:r>
            <a:r>
              <a:rPr dirty="0" smtClean="0"/>
              <a:t>）处理</a:t>
            </a:r>
            <a:r>
              <a:rPr dirty="0"/>
              <a:t>方式设计</a:t>
            </a:r>
          </a:p>
        </p:txBody>
      </p:sp>
      <p:sp>
        <p:nvSpPr>
          <p:cNvPr id="32771" name="Rectangle 3"/>
          <p:cNvSpPr>
            <a:spLocks noGrp="1" noChangeArrowheads="1"/>
          </p:cNvSpPr>
          <p:nvPr>
            <p:ph idx="1"/>
          </p:nvPr>
        </p:nvSpPr>
        <p:spPr/>
        <p:txBody>
          <a:bodyPr/>
          <a:lstStyle/>
          <a:p>
            <a:pPr>
              <a:lnSpc>
                <a:spcPct val="150000"/>
              </a:lnSpc>
            </a:pPr>
            <a:r>
              <a:rPr lang="zh-CN" altLang="en-US" smtClean="0"/>
              <a:t>确定</a:t>
            </a:r>
            <a:r>
              <a:rPr lang="zh-CN" altLang="en-US" smtClean="0">
                <a:solidFill>
                  <a:srgbClr val="FF0000"/>
                </a:solidFill>
              </a:rPr>
              <a:t>功能需求的算法</a:t>
            </a:r>
            <a:r>
              <a:rPr lang="zh-CN" altLang="en-US" smtClean="0"/>
              <a:t>，评估算法的性能</a:t>
            </a:r>
          </a:p>
          <a:p>
            <a:pPr>
              <a:lnSpc>
                <a:spcPct val="150000"/>
              </a:lnSpc>
            </a:pPr>
            <a:r>
              <a:rPr lang="zh-CN" altLang="en-US" smtClean="0"/>
              <a:t>确定</a:t>
            </a:r>
            <a:r>
              <a:rPr lang="zh-CN" altLang="en-US" smtClean="0">
                <a:solidFill>
                  <a:srgbClr val="FF0000"/>
                </a:solidFill>
              </a:rPr>
              <a:t>性能需求的算法</a:t>
            </a:r>
          </a:p>
          <a:p>
            <a:pPr lvl="1">
              <a:lnSpc>
                <a:spcPct val="150000"/>
              </a:lnSpc>
            </a:pPr>
            <a:r>
              <a:rPr lang="zh-CN" altLang="en-US" smtClean="0"/>
              <a:t> 周转时间</a:t>
            </a:r>
          </a:p>
          <a:p>
            <a:pPr lvl="1">
              <a:lnSpc>
                <a:spcPct val="150000"/>
              </a:lnSpc>
            </a:pPr>
            <a:r>
              <a:rPr lang="zh-CN" altLang="en-US" smtClean="0"/>
              <a:t> 响应时间</a:t>
            </a:r>
          </a:p>
          <a:p>
            <a:pPr lvl="1">
              <a:lnSpc>
                <a:spcPct val="150000"/>
              </a:lnSpc>
            </a:pPr>
            <a:r>
              <a:rPr lang="zh-CN" altLang="en-US" smtClean="0"/>
              <a:t> 吞吐量</a:t>
            </a:r>
          </a:p>
          <a:p>
            <a:pPr lvl="1">
              <a:lnSpc>
                <a:spcPct val="150000"/>
              </a:lnSpc>
            </a:pPr>
            <a:r>
              <a:rPr lang="zh-CN" altLang="en-US" smtClean="0"/>
              <a:t> 精度</a:t>
            </a:r>
          </a:p>
          <a:p>
            <a:pPr>
              <a:lnSpc>
                <a:spcPct val="150000"/>
              </a:lnSpc>
            </a:pPr>
            <a:r>
              <a:rPr lang="zh-CN" altLang="en-US" smtClean="0"/>
              <a:t>确定</a:t>
            </a:r>
            <a:r>
              <a:rPr lang="zh-CN" altLang="en-US" smtClean="0">
                <a:solidFill>
                  <a:srgbClr val="FF0000"/>
                </a:solidFill>
              </a:rPr>
              <a:t>外部信号</a:t>
            </a:r>
            <a:r>
              <a:rPr lang="zh-CN" altLang="en-US" smtClean="0"/>
              <a:t>的接收发送形式</a:t>
            </a:r>
          </a:p>
          <a:p>
            <a:pPr>
              <a:lnSpc>
                <a:spcPct val="150000"/>
              </a:lnSpc>
            </a:pPr>
            <a:endParaRPr lang="zh-CN" altLang="en-US" smtClean="0"/>
          </a:p>
        </p:txBody>
      </p:sp>
      <p:sp>
        <p:nvSpPr>
          <p:cNvPr id="3" name="灯片编号占位符 2"/>
          <p:cNvSpPr>
            <a:spLocks noGrp="1"/>
          </p:cNvSpPr>
          <p:nvPr>
            <p:ph type="sldNum" sz="quarter" idx="10"/>
          </p:nvPr>
        </p:nvSpPr>
        <p:spPr/>
        <p:txBody>
          <a:bodyPr/>
          <a:lstStyle/>
          <a:p>
            <a:pPr>
              <a:defRPr/>
            </a:pPr>
            <a:fld id="{690A6144-CCCE-40BA-8E41-8527BB177558}" type="slidenum">
              <a:rPr lang="en-US" altLang="zh-CN" smtClean="0"/>
              <a:pPr>
                <a:defRPr/>
              </a:pPr>
              <a:t>18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500"/>
                                        <p:tgtEl>
                                          <p:spTgt spid="3277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fade">
                                      <p:cBhvr>
                                        <p:cTn id="15" dur="500"/>
                                        <p:tgtEl>
                                          <p:spTgt spid="327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fade">
                                      <p:cBhvr>
                                        <p:cTn id="18" dur="500"/>
                                        <p:tgtEl>
                                          <p:spTgt spid="327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animEffect transition="in" filter="fade">
                                      <p:cBhvr>
                                        <p:cTn id="21" dur="500"/>
                                        <p:tgtEl>
                                          <p:spTgt spid="327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771">
                                            <p:txEl>
                                              <p:pRg st="5" end="5"/>
                                            </p:txEl>
                                          </p:spTgt>
                                        </p:tgtEl>
                                        <p:attrNameLst>
                                          <p:attrName>style.visibility</p:attrName>
                                        </p:attrNameLst>
                                      </p:cBhvr>
                                      <p:to>
                                        <p:strVal val="visible"/>
                                      </p:to>
                                    </p:set>
                                    <p:animEffect transition="in" filter="fade">
                                      <p:cBhvr>
                                        <p:cTn id="24" dur="500"/>
                                        <p:tgtEl>
                                          <p:spTgt spid="3277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771">
                                            <p:txEl>
                                              <p:pRg st="6" end="6"/>
                                            </p:txEl>
                                          </p:spTgt>
                                        </p:tgtEl>
                                        <p:attrNameLst>
                                          <p:attrName>style.visibility</p:attrName>
                                        </p:attrNameLst>
                                      </p:cBhvr>
                                      <p:to>
                                        <p:strVal val="visible"/>
                                      </p:to>
                                    </p:set>
                                    <p:animEffect transition="in" filter="fade">
                                      <p:cBhvr>
                                        <p:cTn id="29"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dirty="0" smtClean="0"/>
              <a:t>（</a:t>
            </a:r>
            <a:r>
              <a:rPr lang="en-US" altLang="zh-CN" dirty="0" smtClean="0"/>
              <a:t>4</a:t>
            </a:r>
            <a:r>
              <a:rPr dirty="0" smtClean="0"/>
              <a:t>）数据结构</a:t>
            </a:r>
            <a:r>
              <a:rPr dirty="0"/>
              <a:t>设计</a:t>
            </a:r>
          </a:p>
        </p:txBody>
      </p:sp>
      <p:sp>
        <p:nvSpPr>
          <p:cNvPr id="33795" name="Rectangle 3"/>
          <p:cNvSpPr>
            <a:spLocks noGrp="1" noChangeArrowheads="1"/>
          </p:cNvSpPr>
          <p:nvPr>
            <p:ph idx="1"/>
          </p:nvPr>
        </p:nvSpPr>
        <p:spPr/>
        <p:txBody>
          <a:bodyPr/>
          <a:lstStyle/>
          <a:p>
            <a:pPr>
              <a:lnSpc>
                <a:spcPct val="150000"/>
              </a:lnSpc>
            </a:pPr>
            <a:r>
              <a:rPr lang="zh-CN" altLang="en-US" smtClean="0"/>
              <a:t>确定数据库的模式、子模式</a:t>
            </a:r>
            <a:endParaRPr lang="en-US" altLang="zh-CN" smtClean="0"/>
          </a:p>
          <a:p>
            <a:pPr>
              <a:lnSpc>
                <a:spcPct val="150000"/>
              </a:lnSpc>
            </a:pPr>
            <a:r>
              <a:rPr lang="zh-CN" altLang="en-US" smtClean="0"/>
              <a:t>数据完整性和安全性的设计</a:t>
            </a:r>
          </a:p>
          <a:p>
            <a:pPr>
              <a:lnSpc>
                <a:spcPct val="150000"/>
              </a:lnSpc>
            </a:pPr>
            <a:r>
              <a:rPr lang="zh-CN" altLang="en-US" smtClean="0"/>
              <a:t>确定输入、输出文件的数据结构</a:t>
            </a:r>
          </a:p>
          <a:p>
            <a:pPr>
              <a:lnSpc>
                <a:spcPct val="150000"/>
              </a:lnSpc>
            </a:pPr>
            <a:r>
              <a:rPr lang="zh-CN" altLang="en-US" smtClean="0"/>
              <a:t>确定算法的逻辑数据结构及其操作</a:t>
            </a:r>
            <a:endParaRPr lang="en-US" altLang="zh-CN" smtClean="0"/>
          </a:p>
          <a:p>
            <a:pPr>
              <a:lnSpc>
                <a:spcPct val="150000"/>
              </a:lnSpc>
            </a:pPr>
            <a:r>
              <a:rPr lang="en-US" altLang="zh-CN" smtClean="0"/>
              <a:t>……</a:t>
            </a:r>
            <a:endParaRPr lang="zh-CN" altLang="en-US" smtClean="0"/>
          </a:p>
        </p:txBody>
      </p:sp>
      <p:sp>
        <p:nvSpPr>
          <p:cNvPr id="3" name="灯片编号占位符 2"/>
          <p:cNvSpPr>
            <a:spLocks noGrp="1"/>
          </p:cNvSpPr>
          <p:nvPr>
            <p:ph type="sldNum" sz="quarter" idx="10"/>
          </p:nvPr>
        </p:nvSpPr>
        <p:spPr/>
        <p:txBody>
          <a:bodyPr/>
          <a:lstStyle/>
          <a:p>
            <a:pPr>
              <a:defRPr/>
            </a:pPr>
            <a:fld id="{08461382-2ED2-4D51-8238-926BBCCA0892}" type="slidenum">
              <a:rPr lang="en-US" altLang="zh-CN" smtClean="0"/>
              <a:pPr>
                <a:defRPr/>
              </a:pPr>
              <a:t>19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fade">
                                      <p:cBhvr>
                                        <p:cTn id="22" dur="5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fade">
                                      <p:cBhvr>
                                        <p:cTn id="27"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1219200"/>
            <a:ext cx="7770813" cy="838200"/>
          </a:xfrm>
        </p:spPr>
        <p:txBody>
          <a:bodyPr/>
          <a:lstStyle/>
          <a:p>
            <a:pPr algn="l" eaLnBrk="1" hangingPunct="1">
              <a:defRPr/>
            </a:pPr>
            <a:r>
              <a:rPr sz="4800" dirty="0" smtClean="0">
                <a:solidFill>
                  <a:srgbClr val="FF0066"/>
                </a:solidFill>
                <a:effectLst>
                  <a:outerShdw blurRad="38100" dist="38100" dir="2700000" algn="tl">
                    <a:srgbClr val="C0C0C0"/>
                  </a:outerShdw>
                </a:effectLst>
              </a:rPr>
              <a:t>第</a:t>
            </a:r>
            <a:r>
              <a:rPr lang="en-US" altLang="zh-CN" sz="4800" dirty="0" smtClean="0">
                <a:solidFill>
                  <a:srgbClr val="FF0066"/>
                </a:solidFill>
                <a:effectLst>
                  <a:outerShdw blurRad="38100" dist="38100" dir="2700000" algn="tl">
                    <a:srgbClr val="C0C0C0"/>
                  </a:outerShdw>
                </a:effectLst>
              </a:rPr>
              <a:t>4</a:t>
            </a:r>
            <a:r>
              <a:rPr sz="4800" dirty="0" smtClean="0">
                <a:solidFill>
                  <a:srgbClr val="FF0066"/>
                </a:solidFill>
                <a:effectLst>
                  <a:outerShdw blurRad="38100" dist="38100" dir="2700000" algn="tl">
                    <a:srgbClr val="C0C0C0"/>
                  </a:outerShdw>
                </a:effectLst>
              </a:rPr>
              <a:t>章</a:t>
            </a:r>
            <a:r>
              <a:rPr sz="4800" dirty="0" smtClean="0">
                <a:solidFill>
                  <a:schemeClr val="tx1"/>
                </a:solidFill>
                <a:effectLst>
                  <a:outerShdw blurRad="38100" dist="38100" dir="2700000" algn="tl">
                    <a:srgbClr val="C0C0C0"/>
                  </a:outerShdw>
                </a:effectLst>
              </a:rPr>
              <a:t>   软件设计基础</a:t>
            </a:r>
          </a:p>
        </p:txBody>
      </p:sp>
      <p:sp>
        <p:nvSpPr>
          <p:cNvPr id="7171" name="Rectangle 4"/>
          <p:cNvSpPr>
            <a:spLocks noGrp="1" noChangeArrowheads="1"/>
          </p:cNvSpPr>
          <p:nvPr>
            <p:ph type="body" idx="1"/>
          </p:nvPr>
        </p:nvSpPr>
        <p:spPr>
          <a:xfrm>
            <a:off x="2700338" y="2300288"/>
            <a:ext cx="5561012" cy="4071937"/>
          </a:xfrm>
        </p:spPr>
        <p:txBody>
          <a:bodyPr/>
          <a:lstStyle/>
          <a:p>
            <a:pPr eaLnBrk="1" hangingPunct="1">
              <a:lnSpc>
                <a:spcPct val="130000"/>
              </a:lnSpc>
              <a:buClr>
                <a:srgbClr val="FF0000"/>
              </a:buClr>
              <a:buSzPct val="85000"/>
            </a:pPr>
            <a:r>
              <a:rPr lang="zh-CN" altLang="en-US" smtClean="0">
                <a:latin typeface="华文新魏" panose="02010800040101010101" pitchFamily="2" charset="-122"/>
                <a:ea typeface="华文新魏" panose="02010800040101010101" pitchFamily="2" charset="-122"/>
              </a:rPr>
              <a:t>何为软件设计？</a:t>
            </a:r>
          </a:p>
          <a:p>
            <a:pPr eaLnBrk="1" hangingPunct="1">
              <a:lnSpc>
                <a:spcPct val="130000"/>
              </a:lnSpc>
              <a:buClr>
                <a:srgbClr val="FF0000"/>
              </a:buClr>
              <a:buSzPct val="85000"/>
            </a:pPr>
            <a:r>
              <a:rPr lang="zh-CN" altLang="en-US" smtClean="0">
                <a:latin typeface="华文新魏" panose="02010800040101010101" pitchFamily="2" charset="-122"/>
                <a:ea typeface="华文新魏" panose="02010800040101010101" pitchFamily="2" charset="-122"/>
              </a:rPr>
              <a:t>设计过程</a:t>
            </a:r>
            <a:endParaRPr lang="en-US" altLang="zh-CN" smtClean="0">
              <a:latin typeface="华文新魏" panose="02010800040101010101" pitchFamily="2" charset="-122"/>
              <a:ea typeface="华文新魏" panose="02010800040101010101" pitchFamily="2" charset="-122"/>
            </a:endParaRPr>
          </a:p>
          <a:p>
            <a:pPr eaLnBrk="1" hangingPunct="1">
              <a:lnSpc>
                <a:spcPct val="130000"/>
              </a:lnSpc>
              <a:buClr>
                <a:srgbClr val="FF0000"/>
              </a:buClr>
              <a:buSzPct val="85000"/>
            </a:pPr>
            <a:r>
              <a:rPr lang="zh-CN" altLang="en-US" smtClean="0">
                <a:latin typeface="华文新魏" panose="02010800040101010101" pitchFamily="2" charset="-122"/>
                <a:ea typeface="华文新魏" panose="02010800040101010101" pitchFamily="2" charset="-122"/>
              </a:rPr>
              <a:t>设计模型</a:t>
            </a:r>
            <a:endParaRPr lang="en-US" altLang="zh-CN" smtClean="0">
              <a:latin typeface="华文新魏" panose="02010800040101010101" pitchFamily="2" charset="-122"/>
              <a:ea typeface="华文新魏" panose="02010800040101010101" pitchFamily="2" charset="-122"/>
            </a:endParaRPr>
          </a:p>
          <a:p>
            <a:pPr eaLnBrk="1" hangingPunct="1">
              <a:lnSpc>
                <a:spcPct val="130000"/>
              </a:lnSpc>
              <a:buClr>
                <a:srgbClr val="FF0000"/>
              </a:buClr>
              <a:buSzPct val="85000"/>
            </a:pPr>
            <a:r>
              <a:rPr lang="zh-CN" altLang="en-US" smtClean="0">
                <a:latin typeface="华文新魏" panose="02010800040101010101" pitchFamily="2" charset="-122"/>
                <a:ea typeface="华文新魏" panose="02010800040101010101" pitchFamily="2" charset="-122"/>
              </a:rPr>
              <a:t>设计方法</a:t>
            </a:r>
            <a:endParaRPr lang="en-US" altLang="zh-CN" smtClean="0">
              <a:latin typeface="华文新魏" panose="02010800040101010101" pitchFamily="2" charset="-122"/>
              <a:ea typeface="华文新魏" panose="02010800040101010101" pitchFamily="2" charset="-122"/>
            </a:endParaRPr>
          </a:p>
          <a:p>
            <a:pPr eaLnBrk="1" hangingPunct="1">
              <a:lnSpc>
                <a:spcPct val="130000"/>
              </a:lnSpc>
              <a:buClr>
                <a:srgbClr val="FF0000"/>
              </a:buClr>
              <a:buSzPct val="85000"/>
            </a:pPr>
            <a:r>
              <a:rPr lang="zh-CN" altLang="en-US" smtClean="0">
                <a:latin typeface="华文新魏" panose="02010800040101010101" pitchFamily="2" charset="-122"/>
                <a:ea typeface="华文新魏" panose="02010800040101010101" pitchFamily="2" charset="-122"/>
              </a:rPr>
              <a:t>界面设计</a:t>
            </a:r>
          </a:p>
        </p:txBody>
      </p:sp>
      <p:sp>
        <p:nvSpPr>
          <p:cNvPr id="2" name="灯片编号占位符 1"/>
          <p:cNvSpPr>
            <a:spLocks noGrp="1"/>
          </p:cNvSpPr>
          <p:nvPr>
            <p:ph type="sldNum" sz="quarter" idx="10"/>
          </p:nvPr>
        </p:nvSpPr>
        <p:spPr/>
        <p:txBody>
          <a:bodyPr/>
          <a:lstStyle/>
          <a:p>
            <a:pPr>
              <a:defRPr/>
            </a:pPr>
            <a:fld id="{6D313E66-AFDE-4031-AFAE-5EF607E30F02}" type="slidenum">
              <a:rPr lang="en-US" altLang="zh-CN" smtClean="0"/>
              <a:pPr>
                <a:defRPr/>
              </a:pPr>
              <a:t>2</a:t>
            </a:fld>
            <a:endParaRPr lang="en-US" altLang="zh-C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dirty="0" smtClean="0"/>
              <a:t>（</a:t>
            </a:r>
            <a:r>
              <a:rPr lang="en-US" altLang="zh-CN" dirty="0" smtClean="0"/>
              <a:t>5</a:t>
            </a:r>
            <a:r>
              <a:rPr dirty="0" smtClean="0"/>
              <a:t>）可靠性设计</a:t>
            </a:r>
            <a:endParaRPr dirty="0"/>
          </a:p>
        </p:txBody>
      </p:sp>
      <p:sp>
        <p:nvSpPr>
          <p:cNvPr id="34819" name="Rectangle 3"/>
          <p:cNvSpPr>
            <a:spLocks noGrp="1" noChangeArrowheads="1"/>
          </p:cNvSpPr>
          <p:nvPr>
            <p:ph idx="1"/>
          </p:nvPr>
        </p:nvSpPr>
        <p:spPr/>
        <p:txBody>
          <a:bodyPr/>
          <a:lstStyle/>
          <a:p>
            <a:pPr>
              <a:lnSpc>
                <a:spcPct val="150000"/>
              </a:lnSpc>
            </a:pPr>
            <a:r>
              <a:rPr lang="zh-CN" altLang="en-US" smtClean="0"/>
              <a:t>可靠性设计也叫做</a:t>
            </a:r>
            <a:r>
              <a:rPr lang="zh-CN" altLang="en-US" smtClean="0">
                <a:solidFill>
                  <a:srgbClr val="FF0000"/>
                </a:solidFill>
              </a:rPr>
              <a:t>质量设计</a:t>
            </a:r>
          </a:p>
          <a:p>
            <a:pPr>
              <a:lnSpc>
                <a:spcPct val="150000"/>
              </a:lnSpc>
            </a:pPr>
            <a:r>
              <a:rPr lang="zh-CN" altLang="en-US" smtClean="0"/>
              <a:t>在运行过程中，为了适应环境的变化和用户新的要求，需经常对软件进行改造和修正。</a:t>
            </a:r>
            <a:endParaRPr lang="en-US" altLang="zh-CN" smtClean="0"/>
          </a:p>
          <a:p>
            <a:pPr>
              <a:lnSpc>
                <a:spcPct val="150000"/>
              </a:lnSpc>
            </a:pPr>
            <a:r>
              <a:rPr lang="zh-CN" altLang="en-US" smtClean="0"/>
              <a:t>在软件开发的一开始就要确定软件可靠性和其它质量指标，考虑相应措施，以使得</a:t>
            </a:r>
            <a:r>
              <a:rPr lang="zh-CN" altLang="en-US" smtClean="0">
                <a:solidFill>
                  <a:srgbClr val="FF0000"/>
                </a:solidFill>
              </a:rPr>
              <a:t>软件易于修改和易于维护</a:t>
            </a:r>
            <a:r>
              <a:rPr lang="zh-CN" altLang="en-US" smtClean="0"/>
              <a:t>。</a:t>
            </a:r>
          </a:p>
        </p:txBody>
      </p:sp>
      <p:sp>
        <p:nvSpPr>
          <p:cNvPr id="3" name="灯片编号占位符 2"/>
          <p:cNvSpPr>
            <a:spLocks noGrp="1"/>
          </p:cNvSpPr>
          <p:nvPr>
            <p:ph type="sldNum" sz="quarter" idx="10"/>
          </p:nvPr>
        </p:nvSpPr>
        <p:spPr/>
        <p:txBody>
          <a:bodyPr/>
          <a:lstStyle/>
          <a:p>
            <a:pPr>
              <a:defRPr/>
            </a:pPr>
            <a:fld id="{1A9742F9-CC6F-48D5-BC99-F6CDCD27EA2A}" type="slidenum">
              <a:rPr lang="en-US" altLang="zh-CN" smtClean="0"/>
              <a:pPr>
                <a:defRPr/>
              </a:pPr>
              <a:t>20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dirty="0" smtClean="0"/>
              <a:t>（</a:t>
            </a:r>
            <a:r>
              <a:rPr lang="en-US" altLang="zh-CN" dirty="0" smtClean="0"/>
              <a:t>6</a:t>
            </a:r>
            <a:r>
              <a:rPr dirty="0" smtClean="0"/>
              <a:t>）编写</a:t>
            </a:r>
            <a:r>
              <a:rPr dirty="0"/>
              <a:t>概要设计阶段的文档</a:t>
            </a:r>
          </a:p>
        </p:txBody>
      </p:sp>
      <p:sp>
        <p:nvSpPr>
          <p:cNvPr id="35843" name="Rectangle 3"/>
          <p:cNvSpPr>
            <a:spLocks noGrp="1" noChangeArrowheads="1"/>
          </p:cNvSpPr>
          <p:nvPr>
            <p:ph idx="1"/>
          </p:nvPr>
        </p:nvSpPr>
        <p:spPr/>
        <p:txBody>
          <a:bodyPr/>
          <a:lstStyle/>
          <a:p>
            <a:pPr>
              <a:lnSpc>
                <a:spcPct val="150000"/>
              </a:lnSpc>
            </a:pPr>
            <a:r>
              <a:rPr lang="zh-CN" altLang="en-US" smtClean="0"/>
              <a:t>概要设计说明书</a:t>
            </a:r>
          </a:p>
          <a:p>
            <a:pPr>
              <a:lnSpc>
                <a:spcPct val="150000"/>
              </a:lnSpc>
            </a:pPr>
            <a:r>
              <a:rPr lang="zh-CN" altLang="en-US" smtClean="0"/>
              <a:t> 数据库设计说明书</a:t>
            </a:r>
          </a:p>
          <a:p>
            <a:pPr>
              <a:lnSpc>
                <a:spcPct val="150000"/>
              </a:lnSpc>
            </a:pPr>
            <a:r>
              <a:rPr lang="zh-CN" altLang="en-US" smtClean="0"/>
              <a:t> 用户手册</a:t>
            </a:r>
          </a:p>
          <a:p>
            <a:pPr>
              <a:lnSpc>
                <a:spcPct val="150000"/>
              </a:lnSpc>
            </a:pPr>
            <a:r>
              <a:rPr lang="zh-CN" altLang="en-US" smtClean="0"/>
              <a:t> 制定初步的测试计划</a:t>
            </a:r>
          </a:p>
        </p:txBody>
      </p:sp>
      <p:sp>
        <p:nvSpPr>
          <p:cNvPr id="3" name="灯片编号占位符 2"/>
          <p:cNvSpPr>
            <a:spLocks noGrp="1"/>
          </p:cNvSpPr>
          <p:nvPr>
            <p:ph type="sldNum" sz="quarter" idx="10"/>
          </p:nvPr>
        </p:nvSpPr>
        <p:spPr/>
        <p:txBody>
          <a:bodyPr/>
          <a:lstStyle/>
          <a:p>
            <a:pPr>
              <a:defRPr/>
            </a:pPr>
            <a:fld id="{81E76B47-22DB-41A4-AD43-4E289FE297DC}" type="slidenum">
              <a:rPr lang="en-US" altLang="zh-CN" smtClean="0"/>
              <a:pPr>
                <a:defRPr/>
              </a:pPr>
              <a:t>21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fade">
                                      <p:cBhvr>
                                        <p:cTn id="22" dur="5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dirty="0" smtClean="0"/>
              <a:t>（</a:t>
            </a:r>
            <a:r>
              <a:rPr lang="en-US" altLang="zh-CN" dirty="0" smtClean="0"/>
              <a:t>7</a:t>
            </a:r>
            <a:r>
              <a:rPr dirty="0" smtClean="0"/>
              <a:t>）概要设计</a:t>
            </a:r>
            <a:r>
              <a:rPr dirty="0"/>
              <a:t>评审</a:t>
            </a:r>
          </a:p>
        </p:txBody>
      </p:sp>
      <p:sp>
        <p:nvSpPr>
          <p:cNvPr id="36867" name="Rectangle 3"/>
          <p:cNvSpPr>
            <a:spLocks noGrp="1" noChangeArrowheads="1"/>
          </p:cNvSpPr>
          <p:nvPr>
            <p:ph idx="1"/>
          </p:nvPr>
        </p:nvSpPr>
        <p:spPr/>
        <p:txBody>
          <a:bodyPr/>
          <a:lstStyle/>
          <a:p>
            <a:pPr>
              <a:spcBef>
                <a:spcPts val="1200"/>
              </a:spcBef>
            </a:pPr>
            <a:r>
              <a:rPr lang="zh-CN" altLang="en-US" sz="2400" smtClean="0"/>
              <a:t>可追溯性</a:t>
            </a:r>
            <a:endParaRPr lang="en-US" altLang="zh-CN" sz="2400" smtClean="0"/>
          </a:p>
          <a:p>
            <a:pPr>
              <a:spcBef>
                <a:spcPts val="1200"/>
              </a:spcBef>
            </a:pPr>
            <a:r>
              <a:rPr lang="zh-CN" altLang="en-US" sz="2400" smtClean="0"/>
              <a:t>接口</a:t>
            </a:r>
            <a:endParaRPr lang="en-US" altLang="zh-CN" sz="2400" smtClean="0"/>
          </a:p>
          <a:p>
            <a:pPr>
              <a:spcBef>
                <a:spcPts val="1200"/>
              </a:spcBef>
            </a:pPr>
            <a:r>
              <a:rPr lang="zh-CN" altLang="en-US" sz="2400" smtClean="0"/>
              <a:t>风险</a:t>
            </a:r>
            <a:endParaRPr lang="en-US" altLang="zh-CN" sz="2400" smtClean="0"/>
          </a:p>
          <a:p>
            <a:pPr>
              <a:spcBef>
                <a:spcPts val="1200"/>
              </a:spcBef>
            </a:pPr>
            <a:r>
              <a:rPr lang="zh-CN" altLang="en-US" sz="2400" smtClean="0"/>
              <a:t>实用性</a:t>
            </a:r>
            <a:endParaRPr lang="en-US" altLang="zh-CN" sz="2400" smtClean="0"/>
          </a:p>
          <a:p>
            <a:pPr>
              <a:spcBef>
                <a:spcPts val="1200"/>
              </a:spcBef>
            </a:pPr>
            <a:r>
              <a:rPr lang="zh-CN" altLang="en-US" sz="2400" smtClean="0"/>
              <a:t>技术清晰度</a:t>
            </a:r>
            <a:endParaRPr lang="en-US" altLang="zh-CN" sz="2400" smtClean="0"/>
          </a:p>
          <a:p>
            <a:pPr>
              <a:spcBef>
                <a:spcPts val="1200"/>
              </a:spcBef>
            </a:pPr>
            <a:r>
              <a:rPr lang="zh-CN" altLang="en-US" sz="2400" smtClean="0"/>
              <a:t>可维护性</a:t>
            </a:r>
            <a:endParaRPr lang="en-US" altLang="zh-CN" sz="2400" smtClean="0"/>
          </a:p>
          <a:p>
            <a:pPr>
              <a:spcBef>
                <a:spcPts val="1200"/>
              </a:spcBef>
            </a:pPr>
            <a:r>
              <a:rPr lang="zh-CN" altLang="en-US" sz="2400" smtClean="0"/>
              <a:t>质量</a:t>
            </a:r>
            <a:endParaRPr lang="en-US" altLang="zh-CN" sz="2400" smtClean="0"/>
          </a:p>
          <a:p>
            <a:pPr>
              <a:spcBef>
                <a:spcPts val="1200"/>
              </a:spcBef>
            </a:pPr>
            <a:r>
              <a:rPr lang="zh-CN" altLang="en-US" sz="2400" smtClean="0"/>
              <a:t>各种选择方案</a:t>
            </a:r>
            <a:endParaRPr lang="en-US" altLang="zh-CN" sz="2400" smtClean="0"/>
          </a:p>
          <a:p>
            <a:pPr>
              <a:spcBef>
                <a:spcPts val="1200"/>
              </a:spcBef>
            </a:pPr>
            <a:r>
              <a:rPr lang="zh-CN" altLang="en-US" sz="2400" smtClean="0"/>
              <a:t>限制</a:t>
            </a:r>
            <a:br>
              <a:rPr lang="zh-CN" altLang="en-US" sz="2400" smtClean="0"/>
            </a:br>
            <a:r>
              <a:rPr lang="zh-CN" altLang="en-US" sz="2400" smtClean="0"/>
              <a:t/>
            </a:r>
            <a:br>
              <a:rPr lang="zh-CN" altLang="en-US" sz="2400" smtClean="0"/>
            </a:br>
            <a:endParaRPr lang="zh-CN" altLang="en-US" sz="2400" smtClean="0"/>
          </a:p>
        </p:txBody>
      </p:sp>
      <p:sp>
        <p:nvSpPr>
          <p:cNvPr id="3" name="灯片编号占位符 2"/>
          <p:cNvSpPr>
            <a:spLocks noGrp="1"/>
          </p:cNvSpPr>
          <p:nvPr>
            <p:ph type="sldNum" sz="quarter" idx="10"/>
          </p:nvPr>
        </p:nvSpPr>
        <p:spPr/>
        <p:txBody>
          <a:bodyPr/>
          <a:lstStyle/>
          <a:p>
            <a:pPr>
              <a:defRPr/>
            </a:pPr>
            <a:fld id="{A341F485-8BBA-4FD4-9A81-9348E5A003A4}" type="slidenum">
              <a:rPr lang="en-US" altLang="zh-CN" smtClean="0"/>
              <a:pPr>
                <a:defRPr/>
              </a:pPr>
              <a:t>22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fade">
                                      <p:cBhvr>
                                        <p:cTn id="32" dur="500"/>
                                        <p:tgtEl>
                                          <p:spTgt spid="368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Effect transition="in" filter="fade">
                                      <p:cBhvr>
                                        <p:cTn id="37" dur="500"/>
                                        <p:tgtEl>
                                          <p:spTgt spid="368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867">
                                            <p:txEl>
                                              <p:pRg st="7" end="7"/>
                                            </p:txEl>
                                          </p:spTgt>
                                        </p:tgtEl>
                                        <p:attrNameLst>
                                          <p:attrName>style.visibility</p:attrName>
                                        </p:attrNameLst>
                                      </p:cBhvr>
                                      <p:to>
                                        <p:strVal val="visible"/>
                                      </p:to>
                                    </p:set>
                                    <p:animEffect transition="in" filter="fade">
                                      <p:cBhvr>
                                        <p:cTn id="42" dur="500"/>
                                        <p:tgtEl>
                                          <p:spTgt spid="368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867">
                                            <p:txEl>
                                              <p:pRg st="8" end="8"/>
                                            </p:txEl>
                                          </p:spTgt>
                                        </p:tgtEl>
                                        <p:attrNameLst>
                                          <p:attrName>style.visibility</p:attrName>
                                        </p:attrNameLst>
                                      </p:cBhvr>
                                      <p:to>
                                        <p:strVal val="visible"/>
                                      </p:to>
                                    </p:set>
                                    <p:animEffect transition="in" filter="fade">
                                      <p:cBhvr>
                                        <p:cTn id="47"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dirty="0" smtClean="0"/>
              <a:t>（</a:t>
            </a:r>
            <a:r>
              <a:rPr lang="en-US" altLang="zh-CN" dirty="0" smtClean="0"/>
              <a:t>8</a:t>
            </a:r>
            <a:r>
              <a:rPr dirty="0" smtClean="0"/>
              <a:t>）</a:t>
            </a:r>
            <a:r>
              <a:rPr lang="en-US" altLang="zh-CN" dirty="0" smtClean="0"/>
              <a:t> </a:t>
            </a:r>
            <a:r>
              <a:rPr dirty="0" smtClean="0"/>
              <a:t>详细设计</a:t>
            </a:r>
            <a:endParaRPr dirty="0"/>
          </a:p>
        </p:txBody>
      </p:sp>
      <p:sp>
        <p:nvSpPr>
          <p:cNvPr id="38915" name="Rectangle 2"/>
          <p:cNvSpPr>
            <a:spLocks noGrp="1" noChangeArrowheads="1"/>
          </p:cNvSpPr>
          <p:nvPr>
            <p:ph idx="1"/>
          </p:nvPr>
        </p:nvSpPr>
        <p:spPr/>
        <p:txBody>
          <a:bodyPr/>
          <a:lstStyle/>
          <a:p>
            <a:pPr>
              <a:lnSpc>
                <a:spcPct val="150000"/>
              </a:lnSpc>
            </a:pPr>
            <a:r>
              <a:rPr lang="zh-CN" altLang="en-US" smtClean="0"/>
              <a:t> 确定软件模块内算法</a:t>
            </a:r>
            <a:endParaRPr lang="en-US" altLang="zh-CN" smtClean="0"/>
          </a:p>
          <a:p>
            <a:pPr>
              <a:lnSpc>
                <a:spcPct val="150000"/>
              </a:lnSpc>
            </a:pPr>
            <a:r>
              <a:rPr lang="zh-CN" altLang="en-US" smtClean="0"/>
              <a:t> 确定模块内部数据组织形式</a:t>
            </a:r>
          </a:p>
          <a:p>
            <a:pPr>
              <a:lnSpc>
                <a:spcPct val="150000"/>
              </a:lnSpc>
            </a:pPr>
            <a:r>
              <a:rPr lang="zh-CN" altLang="en-US" smtClean="0"/>
              <a:t> 进行详细设计的评审</a:t>
            </a:r>
          </a:p>
        </p:txBody>
      </p:sp>
      <p:sp>
        <p:nvSpPr>
          <p:cNvPr id="4" name="灯片编号占位符 3"/>
          <p:cNvSpPr>
            <a:spLocks noGrp="1"/>
          </p:cNvSpPr>
          <p:nvPr>
            <p:ph type="sldNum" sz="quarter" idx="10"/>
          </p:nvPr>
        </p:nvSpPr>
        <p:spPr/>
        <p:txBody>
          <a:bodyPr/>
          <a:lstStyle/>
          <a:p>
            <a:pPr>
              <a:defRPr/>
            </a:pPr>
            <a:fld id="{9B8C8495-62AF-41F7-A39A-01814A3C91D7}" type="slidenum">
              <a:rPr lang="en-US" altLang="zh-CN" smtClean="0"/>
              <a:pPr>
                <a:defRPr/>
              </a:pPr>
              <a:t>23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fade">
                                      <p:cBhvr>
                                        <p:cTn id="1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2" name="Rectangle 4"/>
          <p:cNvSpPr>
            <a:spLocks noGrp="1" noChangeArrowheads="1"/>
          </p:cNvSpPr>
          <p:nvPr>
            <p:ph type="title"/>
          </p:nvPr>
        </p:nvSpPr>
        <p:spPr/>
        <p:txBody>
          <a:bodyPr/>
          <a:lstStyle/>
          <a:p>
            <a:pPr>
              <a:defRPr/>
            </a:pPr>
            <a:r>
              <a:rPr lang="en-US" altLang="zh-CN" dirty="0" smtClean="0"/>
              <a:t> </a:t>
            </a:r>
            <a:r>
              <a:rPr dirty="0" smtClean="0"/>
              <a:t>软件</a:t>
            </a:r>
            <a:r>
              <a:rPr dirty="0"/>
              <a:t>设计的目标</a:t>
            </a:r>
          </a:p>
        </p:txBody>
      </p:sp>
      <p:sp>
        <p:nvSpPr>
          <p:cNvPr id="39941" name="Text Box 2"/>
          <p:cNvSpPr txBox="1">
            <a:spLocks noChangeArrowheads="1"/>
          </p:cNvSpPr>
          <p:nvPr/>
        </p:nvSpPr>
        <p:spPr bwMode="auto">
          <a:xfrm>
            <a:off x="1258888" y="2133600"/>
            <a:ext cx="5256212"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914400" indent="-45720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371600" indent="-4572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828800" indent="-457200">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FF0000"/>
              </a:buClr>
              <a:buFontTx/>
              <a:buAutoNum type="circleNumDbPlain"/>
            </a:pPr>
            <a:r>
              <a:rPr kumimoji="1" lang="zh-CN" altLang="en-US" sz="2400">
                <a:latin typeface="黑体" panose="02010609060101010101" pitchFamily="49" charset="-122"/>
                <a:ea typeface="楷体_GB2312" panose="02010609030101010101" pitchFamily="49" charset="-122"/>
              </a:rPr>
              <a:t>节省开发费用</a:t>
            </a:r>
          </a:p>
          <a:p>
            <a:pPr eaLnBrk="1" hangingPunct="1">
              <a:lnSpc>
                <a:spcPct val="150000"/>
              </a:lnSpc>
              <a:buClr>
                <a:srgbClr val="FF0000"/>
              </a:buClr>
              <a:buFontTx/>
              <a:buAutoNum type="circleNumDbPlain"/>
            </a:pPr>
            <a:r>
              <a:rPr kumimoji="1" lang="zh-CN" altLang="en-US" sz="2400">
                <a:latin typeface="黑体" panose="02010609060101010101" pitchFamily="49" charset="-122"/>
                <a:ea typeface="楷体_GB2312" panose="02010609030101010101" pitchFamily="49" charset="-122"/>
              </a:rPr>
              <a:t>降低资源消耗</a:t>
            </a:r>
          </a:p>
          <a:p>
            <a:pPr eaLnBrk="1" hangingPunct="1">
              <a:lnSpc>
                <a:spcPct val="150000"/>
              </a:lnSpc>
              <a:buClr>
                <a:srgbClr val="FF0000"/>
              </a:buClr>
              <a:buFontTx/>
              <a:buAutoNum type="circleNumDbPlain"/>
            </a:pPr>
            <a:r>
              <a:rPr kumimoji="1" lang="zh-CN" altLang="en-US" sz="2400">
                <a:latin typeface="黑体" panose="02010609060101010101" pitchFamily="49" charset="-122"/>
                <a:ea typeface="楷体_GB2312" panose="02010609030101010101" pitchFamily="49" charset="-122"/>
              </a:rPr>
              <a:t>缩短开发时间</a:t>
            </a:r>
          </a:p>
          <a:p>
            <a:pPr eaLnBrk="1" hangingPunct="1">
              <a:lnSpc>
                <a:spcPct val="150000"/>
              </a:lnSpc>
              <a:buClr>
                <a:srgbClr val="FF0000"/>
              </a:buClr>
              <a:buFontTx/>
              <a:buAutoNum type="circleNumDbPlain"/>
            </a:pPr>
            <a:r>
              <a:rPr kumimoji="1" lang="zh-CN" altLang="en-US" sz="2400">
                <a:latin typeface="黑体" panose="02010609060101010101" pitchFamily="49" charset="-122"/>
                <a:ea typeface="楷体_GB2312" panose="02010609030101010101" pitchFamily="49" charset="-122"/>
              </a:rPr>
              <a:t>能够赢得较高的生产效率</a:t>
            </a:r>
          </a:p>
          <a:p>
            <a:pPr eaLnBrk="1" hangingPunct="1">
              <a:lnSpc>
                <a:spcPct val="150000"/>
              </a:lnSpc>
              <a:buClr>
                <a:srgbClr val="FF0000"/>
              </a:buClr>
              <a:buFontTx/>
              <a:buAutoNum type="circleNumDbPlain"/>
            </a:pPr>
            <a:r>
              <a:rPr kumimoji="1" lang="zh-CN" altLang="en-US" sz="2400">
                <a:latin typeface="黑体" panose="02010609060101010101" pitchFamily="49" charset="-122"/>
                <a:ea typeface="楷体_GB2312" panose="02010609030101010101" pitchFamily="49" charset="-122"/>
              </a:rPr>
              <a:t>较高的可靠性</a:t>
            </a:r>
          </a:p>
          <a:p>
            <a:pPr eaLnBrk="1" hangingPunct="1">
              <a:lnSpc>
                <a:spcPct val="150000"/>
              </a:lnSpc>
              <a:buClr>
                <a:srgbClr val="FF0000"/>
              </a:buClr>
              <a:buFontTx/>
              <a:buAutoNum type="circleNumDbPlain"/>
            </a:pPr>
            <a:r>
              <a:rPr kumimoji="1" lang="zh-CN" altLang="en-US" sz="2400">
                <a:latin typeface="黑体" panose="02010609060101010101" pitchFamily="49" charset="-122"/>
                <a:ea typeface="楷体_GB2312" panose="02010609030101010101" pitchFamily="49" charset="-122"/>
              </a:rPr>
              <a:t>可维护性的方案</a:t>
            </a:r>
          </a:p>
        </p:txBody>
      </p:sp>
      <p:sp>
        <p:nvSpPr>
          <p:cNvPr id="39942" name="Rectangle 7"/>
          <p:cNvSpPr>
            <a:spLocks noChangeArrowheads="1"/>
          </p:cNvSpPr>
          <p:nvPr/>
        </p:nvSpPr>
        <p:spPr bwMode="auto">
          <a:xfrm>
            <a:off x="684213" y="1412875"/>
            <a:ext cx="7775575"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p>
            <a:pPr marL="342900" indent="-342900" eaLnBrk="1" fontAlgn="auto" hangingPunct="1">
              <a:spcAft>
                <a:spcPts val="0"/>
              </a:spcAft>
              <a:buClr>
                <a:srgbClr val="FF0000"/>
              </a:buClr>
              <a:buSzPct val="90000"/>
              <a:buFont typeface="Wingdings" panose="05000000000000000000" pitchFamily="2" charset="2"/>
              <a:buChar char="p"/>
              <a:defRPr/>
            </a:pPr>
            <a:r>
              <a:rPr lang="zh-CN" altLang="en-US" sz="2800" kern="0" dirty="0">
                <a:solidFill>
                  <a:srgbClr val="000000"/>
                </a:solidFill>
                <a:latin typeface="Arial Narrow" panose="020B0606020202030204" pitchFamily="34" charset="0"/>
                <a:ea typeface="+mn-ea"/>
              </a:rPr>
              <a:t>软件设计的最终目标：</a:t>
            </a:r>
            <a:r>
              <a:rPr lang="zh-CN" altLang="en-US" sz="2800" kern="0" dirty="0">
                <a:solidFill>
                  <a:srgbClr val="FF0000"/>
                </a:solidFill>
                <a:latin typeface="Arial Narrow" panose="020B0606020202030204" pitchFamily="34" charset="0"/>
                <a:ea typeface="+mn-ea"/>
              </a:rPr>
              <a:t>取得最佳方案</a:t>
            </a:r>
          </a:p>
        </p:txBody>
      </p:sp>
      <p:sp>
        <p:nvSpPr>
          <p:cNvPr id="2" name="灯片编号占位符 1"/>
          <p:cNvSpPr>
            <a:spLocks noGrp="1"/>
          </p:cNvSpPr>
          <p:nvPr>
            <p:ph type="sldNum" sz="quarter" idx="10"/>
          </p:nvPr>
        </p:nvSpPr>
        <p:spPr/>
        <p:txBody>
          <a:bodyPr/>
          <a:lstStyle/>
          <a:p>
            <a:pPr>
              <a:defRPr/>
            </a:pPr>
            <a:fld id="{5D561378-7786-46F3-A256-33B8272F5D75}" type="slidenum">
              <a:rPr lang="en-US" altLang="zh-CN" smtClean="0"/>
              <a:pPr>
                <a:defRPr/>
              </a:pPr>
              <a:t>24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fade">
                                      <p:cBhvr>
                                        <p:cTn id="7"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lstStyle/>
          <a:p>
            <a:pPr>
              <a:defRPr/>
            </a:pPr>
            <a:r>
              <a:rPr lang="en-US" altLang="zh-CN" dirty="0" smtClean="0"/>
              <a:t> </a:t>
            </a:r>
            <a:r>
              <a:rPr dirty="0" smtClean="0"/>
              <a:t>软件</a:t>
            </a:r>
            <a:r>
              <a:rPr dirty="0"/>
              <a:t>设计文档 </a:t>
            </a:r>
          </a:p>
        </p:txBody>
      </p:sp>
      <p:sp>
        <p:nvSpPr>
          <p:cNvPr id="1123331" name="Rectangle 3"/>
          <p:cNvSpPr>
            <a:spLocks noGrp="1" noChangeArrowheads="1"/>
          </p:cNvSpPr>
          <p:nvPr>
            <p:ph idx="1"/>
          </p:nvPr>
        </p:nvSpPr>
        <p:spPr>
          <a:xfrm>
            <a:off x="700088" y="1412875"/>
            <a:ext cx="4087812" cy="4103688"/>
          </a:xfrm>
          <a:ln w="38100">
            <a:solidFill>
              <a:srgbClr val="FFC000"/>
            </a:solidFill>
          </a:ln>
        </p:spPr>
        <p:txBody>
          <a:bodyPr/>
          <a:lstStyle/>
          <a:p>
            <a:pPr algn="just">
              <a:lnSpc>
                <a:spcPct val="150000"/>
              </a:lnSpc>
              <a:buClr>
                <a:srgbClr val="FF0000"/>
              </a:buClr>
              <a:defRPr/>
            </a:pPr>
            <a:r>
              <a:rPr lang="en-US" altLang="zh-CN" dirty="0">
                <a:solidFill>
                  <a:srgbClr val="000099"/>
                </a:solidFill>
                <a:latin typeface="+mn-ea"/>
              </a:rPr>
              <a:t>《</a:t>
            </a:r>
            <a:r>
              <a:rPr lang="zh-CN" altLang="en-US" dirty="0">
                <a:solidFill>
                  <a:srgbClr val="000099"/>
                </a:solidFill>
                <a:latin typeface="+mn-ea"/>
              </a:rPr>
              <a:t>概要设计规格书</a:t>
            </a:r>
            <a:r>
              <a:rPr lang="en-US" altLang="zh-CN" dirty="0">
                <a:solidFill>
                  <a:srgbClr val="000099"/>
                </a:solidFill>
                <a:latin typeface="+mn-ea"/>
              </a:rPr>
              <a:t>》</a:t>
            </a:r>
          </a:p>
          <a:p>
            <a:pPr algn="just">
              <a:lnSpc>
                <a:spcPct val="150000"/>
              </a:lnSpc>
              <a:buClr>
                <a:srgbClr val="FF0000"/>
              </a:buClr>
              <a:defRPr/>
            </a:pPr>
            <a:r>
              <a:rPr lang="en-US" altLang="zh-CN" dirty="0">
                <a:solidFill>
                  <a:srgbClr val="000099"/>
                </a:solidFill>
                <a:latin typeface="+mn-ea"/>
              </a:rPr>
              <a:t>《</a:t>
            </a:r>
            <a:r>
              <a:rPr lang="zh-CN" altLang="en-US" dirty="0">
                <a:solidFill>
                  <a:srgbClr val="000099"/>
                </a:solidFill>
                <a:latin typeface="+mn-ea"/>
              </a:rPr>
              <a:t>详细设计规格书</a:t>
            </a:r>
            <a:r>
              <a:rPr lang="en-US" altLang="zh-CN" dirty="0">
                <a:solidFill>
                  <a:srgbClr val="000099"/>
                </a:solidFill>
                <a:latin typeface="+mn-ea"/>
              </a:rPr>
              <a:t>》</a:t>
            </a:r>
          </a:p>
          <a:p>
            <a:pPr algn="just">
              <a:lnSpc>
                <a:spcPct val="150000"/>
              </a:lnSpc>
              <a:buClr>
                <a:srgbClr val="FF0000"/>
              </a:buClr>
              <a:defRPr/>
            </a:pPr>
            <a:r>
              <a:rPr lang="en-US" altLang="zh-CN" dirty="0">
                <a:solidFill>
                  <a:srgbClr val="000099"/>
                </a:solidFill>
                <a:latin typeface="+mn-ea"/>
              </a:rPr>
              <a:t>《</a:t>
            </a:r>
            <a:r>
              <a:rPr lang="zh-CN" altLang="en-US" dirty="0">
                <a:solidFill>
                  <a:srgbClr val="000099"/>
                </a:solidFill>
                <a:latin typeface="+mn-ea"/>
              </a:rPr>
              <a:t>数据库设计规格书</a:t>
            </a:r>
            <a:r>
              <a:rPr lang="en-US" altLang="zh-CN" dirty="0">
                <a:solidFill>
                  <a:srgbClr val="000099"/>
                </a:solidFill>
                <a:latin typeface="+mn-ea"/>
              </a:rPr>
              <a:t>》</a:t>
            </a:r>
          </a:p>
          <a:p>
            <a:pPr algn="just">
              <a:lnSpc>
                <a:spcPct val="150000"/>
              </a:lnSpc>
              <a:buClr>
                <a:srgbClr val="FF0000"/>
              </a:buClr>
              <a:defRPr/>
            </a:pPr>
            <a:r>
              <a:rPr lang="en-US" altLang="zh-CN" dirty="0">
                <a:latin typeface="+mn-ea"/>
              </a:rPr>
              <a:t>《</a:t>
            </a:r>
            <a:r>
              <a:rPr lang="zh-CN" altLang="en-US" dirty="0">
                <a:latin typeface="+mn-ea"/>
              </a:rPr>
              <a:t>用户操作手册</a:t>
            </a:r>
            <a:r>
              <a:rPr lang="en-US" altLang="zh-CN" dirty="0">
                <a:latin typeface="+mn-ea"/>
              </a:rPr>
              <a:t>》</a:t>
            </a:r>
          </a:p>
          <a:p>
            <a:pPr algn="just">
              <a:lnSpc>
                <a:spcPct val="150000"/>
              </a:lnSpc>
              <a:buClr>
                <a:srgbClr val="FF0000"/>
              </a:buClr>
              <a:defRPr/>
            </a:pPr>
            <a:r>
              <a:rPr lang="en-US" altLang="zh-CN" dirty="0">
                <a:latin typeface="+mn-ea"/>
              </a:rPr>
              <a:t>《</a:t>
            </a:r>
            <a:r>
              <a:rPr lang="zh-CN" altLang="en-US" dirty="0">
                <a:latin typeface="+mn-ea"/>
              </a:rPr>
              <a:t>测试计划与标准</a:t>
            </a:r>
            <a:r>
              <a:rPr lang="en-US" altLang="zh-CN" dirty="0">
                <a:latin typeface="+mn-ea"/>
              </a:rPr>
              <a:t>》</a:t>
            </a:r>
          </a:p>
        </p:txBody>
      </p:sp>
      <p:sp>
        <p:nvSpPr>
          <p:cNvPr id="41990" name="AutoShape 5"/>
          <p:cNvSpPr>
            <a:spLocks/>
          </p:cNvSpPr>
          <p:nvPr/>
        </p:nvSpPr>
        <p:spPr bwMode="auto">
          <a:xfrm>
            <a:off x="5003800" y="1628775"/>
            <a:ext cx="325438" cy="1655763"/>
          </a:xfrm>
          <a:prstGeom prst="rightBrace">
            <a:avLst>
              <a:gd name="adj1" fmla="val 52480"/>
              <a:gd name="adj2" fmla="val 50000"/>
            </a:avLst>
          </a:prstGeom>
          <a:noFill/>
          <a:ln w="63500">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sp>
        <p:nvSpPr>
          <p:cNvPr id="41991" name="Rectangle 7"/>
          <p:cNvSpPr>
            <a:spLocks noChangeArrowheads="1"/>
          </p:cNvSpPr>
          <p:nvPr/>
        </p:nvSpPr>
        <p:spPr bwMode="auto">
          <a:xfrm>
            <a:off x="5418138" y="2197100"/>
            <a:ext cx="374491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a:solidFill>
                  <a:srgbClr val="000099"/>
                </a:solidFill>
                <a:latin typeface="黑体" panose="02010609060101010101" pitchFamily="49" charset="-122"/>
              </a:rPr>
              <a:t>《</a:t>
            </a:r>
            <a:r>
              <a:rPr kumimoji="1" lang="zh-CN" altLang="en-US">
                <a:solidFill>
                  <a:srgbClr val="000099"/>
                </a:solidFill>
                <a:latin typeface="黑体" panose="02010609060101010101" pitchFamily="49" charset="-122"/>
              </a:rPr>
              <a:t>软件设计规格书</a:t>
            </a:r>
            <a:r>
              <a:rPr kumimoji="1" lang="en-US" altLang="zh-CN">
                <a:solidFill>
                  <a:srgbClr val="000099"/>
                </a:solidFill>
                <a:latin typeface="黑体" panose="02010609060101010101" pitchFamily="49" charset="-122"/>
              </a:rPr>
              <a:t>》</a:t>
            </a:r>
          </a:p>
        </p:txBody>
      </p:sp>
      <p:sp>
        <p:nvSpPr>
          <p:cNvPr id="2" name="灯片编号占位符 1"/>
          <p:cNvSpPr>
            <a:spLocks noGrp="1"/>
          </p:cNvSpPr>
          <p:nvPr>
            <p:ph type="sldNum" sz="quarter" idx="10"/>
          </p:nvPr>
        </p:nvSpPr>
        <p:spPr/>
        <p:txBody>
          <a:bodyPr/>
          <a:lstStyle/>
          <a:p>
            <a:pPr>
              <a:defRPr/>
            </a:pPr>
            <a:fld id="{02D98F22-2D7F-4DAE-BDB3-A4F537E05531}" type="slidenum">
              <a:rPr lang="en-US" altLang="zh-CN" smtClean="0"/>
              <a:pPr>
                <a:defRPr/>
              </a:pPr>
              <a:t>25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fade">
                                      <p:cBhvr>
                                        <p:cTn id="7" dur="500"/>
                                        <p:tgtEl>
                                          <p:spTgt spid="419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991"/>
                                        </p:tgtEl>
                                        <p:attrNameLst>
                                          <p:attrName>style.visibility</p:attrName>
                                        </p:attrNameLst>
                                      </p:cBhvr>
                                      <p:to>
                                        <p:strVal val="visible"/>
                                      </p:to>
                                    </p:set>
                                    <p:animEffect transition="in" filter="fade">
                                      <p:cBhvr>
                                        <p:cTn id="10"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P spid="419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pPr>
              <a:defRPr/>
            </a:pPr>
            <a:r>
              <a:rPr dirty="0" smtClean="0"/>
              <a:t>概要设计说明书</a:t>
            </a:r>
            <a:r>
              <a:rPr lang="en-US" altLang="zh-CN" dirty="0"/>
              <a:t>——</a:t>
            </a:r>
            <a:r>
              <a:rPr dirty="0" smtClean="0"/>
              <a:t>要点 </a:t>
            </a:r>
            <a:endParaRPr dirty="0"/>
          </a:p>
        </p:txBody>
      </p:sp>
      <p:sp>
        <p:nvSpPr>
          <p:cNvPr id="44035" name="Rectangle 3"/>
          <p:cNvSpPr>
            <a:spLocks noGrp="1" noChangeArrowheads="1"/>
          </p:cNvSpPr>
          <p:nvPr>
            <p:ph idx="1"/>
          </p:nvPr>
        </p:nvSpPr>
        <p:spPr>
          <a:xfrm>
            <a:off x="684213" y="1412875"/>
            <a:ext cx="8229600" cy="4300538"/>
          </a:xfrm>
          <a:extLst>
            <a:ext uri="{91240B29-F687-4F45-9708-019B960494DF}">
              <a14:hiddenLine xmlns:a14="http://schemas.microsoft.com/office/drawing/2010/main" w="9525">
                <a:solidFill>
                  <a:schemeClr val="accent1"/>
                </a:solidFill>
                <a:miter lim="800000"/>
                <a:headEnd/>
                <a:tailEnd/>
              </a14:hiddenLine>
            </a:ext>
          </a:extLst>
        </p:spPr>
        <p:txBody>
          <a:bodyPr>
            <a:spAutoFit/>
          </a:bodyPr>
          <a:lstStyle/>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导言</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软件体系结构和系统结构设计</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模块（部件）功能分配　</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数据结构设计</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接口设计</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检查列表</a:t>
            </a:r>
          </a:p>
        </p:txBody>
      </p:sp>
      <p:sp>
        <p:nvSpPr>
          <p:cNvPr id="2" name="灯片编号占位符 1"/>
          <p:cNvSpPr>
            <a:spLocks noGrp="1"/>
          </p:cNvSpPr>
          <p:nvPr>
            <p:ph type="sldNum" sz="quarter" idx="10"/>
          </p:nvPr>
        </p:nvSpPr>
        <p:spPr/>
        <p:txBody>
          <a:bodyPr/>
          <a:lstStyle/>
          <a:p>
            <a:pPr>
              <a:defRPr/>
            </a:pPr>
            <a:fld id="{59B1B844-1F06-47A7-AC09-90A92231F468}" type="slidenum">
              <a:rPr lang="en-US" altLang="zh-CN" smtClean="0"/>
              <a:pPr>
                <a:defRPr/>
              </a:pPr>
              <a:t>26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fade">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fade">
                                      <p:cBhvr>
                                        <p:cTn id="22" dur="500"/>
                                        <p:tgtEl>
                                          <p:spTgt spid="44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fade">
                                      <p:cBhvr>
                                        <p:cTn id="27" dur="500"/>
                                        <p:tgtEl>
                                          <p:spTgt spid="44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fade">
                                      <p:cBhvr>
                                        <p:cTn id="32"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altLang="zh-CN" dirty="0"/>
              <a:t>概要设计</a:t>
            </a:r>
            <a:r>
              <a:rPr altLang="zh-CN" dirty="0" smtClean="0"/>
              <a:t>说明书</a:t>
            </a:r>
            <a:r>
              <a:rPr lang="en-US" altLang="zh-CN" dirty="0" smtClean="0"/>
              <a:t>——</a:t>
            </a:r>
            <a:r>
              <a:rPr dirty="0" smtClean="0"/>
              <a:t>示例</a:t>
            </a:r>
            <a:endParaRPr altLang="zh-CN" dirty="0"/>
          </a:p>
        </p:txBody>
      </p:sp>
      <p:graphicFrame>
        <p:nvGraphicFramePr>
          <p:cNvPr id="10243" name="Group 3"/>
          <p:cNvGraphicFramePr>
            <a:graphicFrameLocks noGrp="1"/>
          </p:cNvGraphicFramePr>
          <p:nvPr/>
        </p:nvGraphicFramePr>
        <p:xfrm>
          <a:off x="971550" y="1268413"/>
          <a:ext cx="7848600" cy="5218176"/>
        </p:xfrm>
        <a:graphic>
          <a:graphicData uri="http://schemas.openxmlformats.org/drawingml/2006/table">
            <a:tbl>
              <a:tblPr/>
              <a:tblGrid>
                <a:gridCol w="3709988"/>
                <a:gridCol w="4138612"/>
              </a:tblGrid>
              <a:tr h="5218112">
                <a:tc>
                  <a:txBody>
                    <a:bodyPr/>
                    <a:lstStyle>
                      <a:lvl1pPr eaLnBrk="0" hangingPunct="0">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eaLnBrk="0" hangingPunct="0">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Font typeface="Wingdings" panose="05000000000000000000" pitchFamily="2"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范围</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1.1系统目标</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 主要软件需求</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 软件设计约束、限制</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  数据设计</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 数据对象和形成的数据结构</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2.2文件和数据库结构</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外部文件结构</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① 逻辑结构</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② 逻辑记录描述</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③ 访问方法</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全局数据</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文件和数据交叉索引</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  体系结构设计</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3.1 数据和控制流复审</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 得出的程序结构</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  接口设计</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4.1 人机界面规约</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114300" eaLnBrk="0" hangingPunct="0">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eaLnBrk="0" hangingPunct="0">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Font typeface="Wingdings" panose="05000000000000000000" pitchFamily="2"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4.2 人机界面设计规约</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4.3 外部接口设计</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外部数据接口</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外部系统或设备接口</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4.4 内部接口设计规约</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  （每个模块）过程设计</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5.1 处理说明</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5.2 接口描述</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5.3 设计语言描述</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5.4 使用的模块</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5.5 内部设计结构</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5.6 注释/约束/限制</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  需求交叉索引</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  测试部分</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7.1测试方针</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7.2 集成策略</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7.3 特殊考虑</a:t>
                      </a:r>
                    </a:p>
                    <a:p>
                      <a:pPr marL="0" marR="0" lvl="0" indent="11430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  附录（包括特殊注解）</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0"/>
          </p:nvPr>
        </p:nvSpPr>
        <p:spPr/>
        <p:txBody>
          <a:bodyPr/>
          <a:lstStyle/>
          <a:p>
            <a:pPr>
              <a:defRPr/>
            </a:pPr>
            <a:fld id="{237DF3C0-7A0B-47AA-824F-65DBE8F4AADB}" type="slidenum">
              <a:rPr lang="en-US" altLang="zh-CN" smtClean="0"/>
              <a:pPr>
                <a:defRPr/>
              </a:pPr>
              <a:t>27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fade">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pPr>
              <a:defRPr/>
            </a:pPr>
            <a:r>
              <a:rPr dirty="0" smtClean="0"/>
              <a:t>详细设计说明书</a:t>
            </a:r>
            <a:r>
              <a:rPr lang="en-US" altLang="zh-CN" dirty="0" smtClean="0"/>
              <a:t>——</a:t>
            </a:r>
            <a:r>
              <a:rPr dirty="0" smtClean="0"/>
              <a:t>要点</a:t>
            </a:r>
            <a:endParaRPr dirty="0"/>
          </a:p>
        </p:txBody>
      </p:sp>
      <p:sp>
        <p:nvSpPr>
          <p:cNvPr id="47107" name="Rectangle 3"/>
          <p:cNvSpPr>
            <a:spLocks noGrp="1" noChangeArrowheads="1"/>
          </p:cNvSpPr>
          <p:nvPr>
            <p:ph idx="1"/>
          </p:nvPr>
        </p:nvSpPr>
        <p:spPr>
          <a:xfrm>
            <a:off x="684213" y="1412875"/>
            <a:ext cx="8229600" cy="4300538"/>
          </a:xfrm>
          <a:extLst>
            <a:ext uri="{91240B29-F687-4F45-9708-019B960494DF}">
              <a14:hiddenLine xmlns:a14="http://schemas.microsoft.com/office/drawing/2010/main" w="9525">
                <a:solidFill>
                  <a:schemeClr val="accent1"/>
                </a:solidFill>
                <a:miter lim="800000"/>
                <a:headEnd/>
                <a:tailEnd/>
              </a14:hiddenLine>
            </a:ext>
          </a:extLst>
        </p:spPr>
        <p:txBody>
          <a:bodyPr>
            <a:spAutoFit/>
          </a:bodyPr>
          <a:lstStyle/>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主要设计思想与方法</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模块实现过程设计</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接口实现过程设计　</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主要算法和数据结构说明</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界面设计</a:t>
            </a:r>
          </a:p>
          <a:p>
            <a:pPr marL="457200" indent="-457200" eaLnBrk="1" hangingPunct="1">
              <a:lnSpc>
                <a:spcPct val="150000"/>
              </a:lnSpc>
              <a:buClr>
                <a:srgbClr val="FF0000"/>
              </a:buClr>
              <a:buFontTx/>
              <a:buAutoNum type="circleNumDbPlain"/>
            </a:pPr>
            <a:r>
              <a:rPr kumimoji="1" lang="zh-CN" altLang="en-US" smtClean="0">
                <a:latin typeface="黑体" panose="02010609060101010101" pitchFamily="49" charset="-122"/>
                <a:ea typeface="楷体_GB2312" panose="02010609030101010101" pitchFamily="49" charset="-122"/>
              </a:rPr>
              <a:t>检查列表　</a:t>
            </a:r>
          </a:p>
        </p:txBody>
      </p:sp>
      <p:sp>
        <p:nvSpPr>
          <p:cNvPr id="2" name="灯片编号占位符 1"/>
          <p:cNvSpPr>
            <a:spLocks noGrp="1"/>
          </p:cNvSpPr>
          <p:nvPr>
            <p:ph type="sldNum" sz="quarter" idx="10"/>
          </p:nvPr>
        </p:nvSpPr>
        <p:spPr/>
        <p:txBody>
          <a:bodyPr/>
          <a:lstStyle/>
          <a:p>
            <a:pPr>
              <a:defRPr/>
            </a:pPr>
            <a:fld id="{8E3113DA-A1D4-4354-9FE5-4BE3AD301669}" type="slidenum">
              <a:rPr lang="en-US" altLang="zh-CN" smtClean="0"/>
              <a:pPr>
                <a:defRPr/>
              </a:pPr>
              <a:t>28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fade">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fade">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fade">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fade">
                                      <p:cBhvr>
                                        <p:cTn id="27" dur="500"/>
                                        <p:tgtEl>
                                          <p:spTgt spid="47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fade">
                                      <p:cBhvr>
                                        <p:cTn id="3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11188" y="333375"/>
            <a:ext cx="7715250" cy="704850"/>
          </a:xfrm>
        </p:spPr>
        <p:txBody>
          <a:bodyPr/>
          <a:lstStyle/>
          <a:p>
            <a:pPr>
              <a:defRPr/>
            </a:pPr>
            <a:r>
              <a:rPr altLang="zh-CN" dirty="0"/>
              <a:t>详细设计</a:t>
            </a:r>
            <a:r>
              <a:rPr altLang="zh-CN" dirty="0" smtClean="0"/>
              <a:t>说明书</a:t>
            </a:r>
            <a:r>
              <a:rPr lang="en-US" altLang="zh-CN" dirty="0" smtClean="0"/>
              <a:t>——</a:t>
            </a:r>
            <a:r>
              <a:rPr dirty="0" smtClean="0"/>
              <a:t>示例</a:t>
            </a:r>
            <a:endParaRPr altLang="zh-CN" dirty="0"/>
          </a:p>
        </p:txBody>
      </p:sp>
      <p:graphicFrame>
        <p:nvGraphicFramePr>
          <p:cNvPr id="11267" name="Group 3"/>
          <p:cNvGraphicFramePr>
            <a:graphicFrameLocks noGrp="1"/>
          </p:cNvGraphicFramePr>
          <p:nvPr/>
        </p:nvGraphicFramePr>
        <p:xfrm>
          <a:off x="971550" y="1196975"/>
          <a:ext cx="7715250" cy="5334000"/>
        </p:xfrm>
        <a:graphic>
          <a:graphicData uri="http://schemas.openxmlformats.org/drawingml/2006/table">
            <a:tbl>
              <a:tblPr/>
              <a:tblGrid>
                <a:gridCol w="3871913"/>
                <a:gridCol w="3843337"/>
              </a:tblGrid>
              <a:tr h="5334000">
                <a:tc>
                  <a:txBody>
                    <a:bodyPr/>
                    <a:lstStyle>
                      <a:lvl1pPr eaLnBrk="0" hangingPunct="0">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eaLnBrk="0" hangingPunct="0">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Font typeface="Wingdings" panose="05000000000000000000" pitchFamily="2"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 引言</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 编写目的：阐明编写详细设计说明书的目的，指明读者对象。</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 项目背景：应包括项目的来源和主管部门等。</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1.3 定义：列出本文档中所用到的专门术语的定义和缩写词。</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列出有关资料的作者、标题、编号、发表日期、出版单位或资料来源</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文档所引用的资料、软件开发的标准或规范。</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1.4 参考资料：</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项目经核准的计划任务书、合同或上级机关的批文；</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项目开发计划；需求规格说明书；概要设计说明书；</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测试计划（初稿）；</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用户操作手册。</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eaLnBrk="0" hangingPunct="0">
                        <a:spcBef>
                          <a:spcPct val="20000"/>
                        </a:spcBef>
                        <a:buClr>
                          <a:schemeClr val="accent2"/>
                        </a:buClr>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Font typeface="Wingdings" panose="05000000000000000000" pitchFamily="2"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 总体设计</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2.1 需求概述</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2.2 软件结构：如给出软件系统的结构图。</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 程序描述</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3.1 逐个模块给出以下说明：</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性能</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输出项目</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功能</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输入项目</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3.2 算法：模块所选用的算法。</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3.3 程序逻辑：详细描述模块实现的算法，可采用：标准流程图；PDL语言；N-S图；判定表等描述算法的图表。</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3.4 接口</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限制条件</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存储分配</a:t>
                      </a:r>
                    </a:p>
                    <a:p>
                      <a:pPr marL="0" marR="0" lvl="0" indent="0" algn="just"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3.5测试要点：给出测试模块的主要测试要求。</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0"/>
          </p:nvPr>
        </p:nvSpPr>
        <p:spPr/>
        <p:txBody>
          <a:bodyPr/>
          <a:lstStyle/>
          <a:p>
            <a:pPr>
              <a:defRPr/>
            </a:pPr>
            <a:fld id="{B05D763E-15EF-4E76-AF49-439C43CA8092}" type="slidenum">
              <a:rPr lang="en-US" altLang="zh-CN" smtClean="0"/>
              <a:pPr>
                <a:defRPr/>
              </a:pPr>
              <a:t>29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611188" y="2060575"/>
            <a:ext cx="8215312" cy="3124200"/>
          </a:xfrm>
        </p:spPr>
        <p:txBody>
          <a:bodyPr/>
          <a:lstStyle/>
          <a:p>
            <a:pPr algn="ctr">
              <a:defRPr/>
            </a:pPr>
            <a:r>
              <a:rPr sz="4800" dirty="0" smtClean="0">
                <a:solidFill>
                  <a:srgbClr val="FF0000"/>
                </a:solidFill>
                <a:effectLst>
                  <a:outerShdw blurRad="38100" dist="38100" dir="2700000" algn="tl">
                    <a:srgbClr val="C0C0C0"/>
                  </a:outerShdw>
                </a:effectLst>
              </a:rPr>
              <a:t>第</a:t>
            </a:r>
            <a:r>
              <a:rPr lang="en-US" altLang="zh-CN" sz="4800" dirty="0" smtClean="0">
                <a:solidFill>
                  <a:srgbClr val="FF0000"/>
                </a:solidFill>
                <a:effectLst>
                  <a:outerShdw blurRad="38100" dist="38100" dir="2700000" algn="tl">
                    <a:srgbClr val="C0C0C0"/>
                  </a:outerShdw>
                </a:effectLst>
              </a:rPr>
              <a:t>1</a:t>
            </a:r>
            <a:r>
              <a:rPr sz="4800" dirty="0" smtClean="0">
                <a:solidFill>
                  <a:srgbClr val="FF0000"/>
                </a:solidFill>
                <a:effectLst>
                  <a:outerShdw blurRad="38100" dist="38100" dir="2700000" algn="tl">
                    <a:srgbClr val="C0C0C0"/>
                  </a:outerShdw>
                </a:effectLst>
              </a:rPr>
              <a:t>节</a:t>
            </a:r>
            <a:r>
              <a:rPr lang="en-US" altLang="zh-CN" sz="4800" dirty="0" smtClean="0">
                <a:effectLst>
                  <a:outerShdw blurRad="38100" dist="38100" dir="2700000" algn="tl">
                    <a:srgbClr val="C0C0C0"/>
                  </a:outerShdw>
                </a:effectLst>
              </a:rPr>
              <a:t/>
            </a:r>
            <a:br>
              <a:rPr lang="en-US" altLang="zh-CN" sz="4800" dirty="0" smtClean="0">
                <a:effectLst>
                  <a:outerShdw blurRad="38100" dist="38100" dir="2700000" algn="tl">
                    <a:srgbClr val="C0C0C0"/>
                  </a:outerShdw>
                </a:effectLst>
              </a:rPr>
            </a:br>
            <a:r>
              <a:rPr lang="en-US" altLang="zh-CN" sz="4800" dirty="0" smtClean="0">
                <a:effectLst>
                  <a:outerShdw blurRad="38100" dist="38100" dir="2700000" algn="tl">
                    <a:srgbClr val="C0C0C0"/>
                  </a:outerShdw>
                </a:effectLst>
              </a:rPr>
              <a:t> </a:t>
            </a:r>
            <a:br>
              <a:rPr lang="en-US" altLang="zh-CN" sz="4800" dirty="0" smtClean="0">
                <a:effectLst>
                  <a:outerShdw blurRad="38100" dist="38100" dir="2700000" algn="tl">
                    <a:srgbClr val="C0C0C0"/>
                  </a:outerShdw>
                </a:effectLst>
              </a:rPr>
            </a:br>
            <a:r>
              <a:rPr sz="4800" dirty="0" smtClean="0">
                <a:effectLst>
                  <a:outerShdw blurRad="38100" dist="38100" dir="2700000" algn="tl">
                    <a:srgbClr val="C0C0C0"/>
                  </a:outerShdw>
                </a:effectLst>
              </a:rPr>
              <a:t>何为软件设计？</a:t>
            </a:r>
            <a:endParaRPr sz="4800" dirty="0">
              <a:effectLst>
                <a:outerShdw blurRad="38100" dist="38100" dir="2700000" algn="tl">
                  <a:srgbClr val="C0C0C0"/>
                </a:outerShdw>
              </a:effectLst>
            </a:endParaRPr>
          </a:p>
        </p:txBody>
      </p:sp>
      <p:sp>
        <p:nvSpPr>
          <p:cNvPr id="2" name="灯片编号占位符 1"/>
          <p:cNvSpPr>
            <a:spLocks noGrp="1"/>
          </p:cNvSpPr>
          <p:nvPr>
            <p:ph type="sldNum" sz="quarter" idx="10"/>
          </p:nvPr>
        </p:nvSpPr>
        <p:spPr/>
        <p:txBody>
          <a:bodyPr/>
          <a:lstStyle/>
          <a:p>
            <a:pPr>
              <a:defRPr/>
            </a:pPr>
            <a:fld id="{3EE23D83-4491-4D65-A374-6370649A2F92}" type="slidenum">
              <a:rPr lang="en-US" altLang="zh-CN" smtClean="0"/>
              <a:pPr>
                <a:defRPr/>
              </a:pPr>
              <a:t>3</a:t>
            </a:fld>
            <a:endParaRPr lang="en-US" altLang="zh-C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611188" y="2060575"/>
            <a:ext cx="8215312" cy="3124200"/>
          </a:xfrm>
        </p:spPr>
        <p:txBody>
          <a:bodyPr/>
          <a:lstStyle/>
          <a:p>
            <a:pPr algn="ctr">
              <a:defRPr/>
            </a:pPr>
            <a:r>
              <a:rPr sz="4800" dirty="0" smtClean="0">
                <a:solidFill>
                  <a:srgbClr val="FF0000"/>
                </a:solidFill>
                <a:effectLst>
                  <a:outerShdw blurRad="38100" dist="38100" dir="2700000" algn="tl">
                    <a:srgbClr val="C0C0C0"/>
                  </a:outerShdw>
                </a:effectLst>
              </a:rPr>
              <a:t>第</a:t>
            </a:r>
            <a:r>
              <a:rPr lang="en-US" altLang="zh-CN" sz="4800" dirty="0" smtClean="0">
                <a:solidFill>
                  <a:srgbClr val="FF0000"/>
                </a:solidFill>
                <a:effectLst>
                  <a:outerShdw blurRad="38100" dist="38100" dir="2700000" algn="tl">
                    <a:srgbClr val="C0C0C0"/>
                  </a:outerShdw>
                </a:effectLst>
              </a:rPr>
              <a:t>3</a:t>
            </a:r>
            <a:r>
              <a:rPr sz="4800" dirty="0" smtClean="0">
                <a:solidFill>
                  <a:srgbClr val="FF0000"/>
                </a:solidFill>
                <a:effectLst>
                  <a:outerShdw blurRad="38100" dist="38100" dir="2700000" algn="tl">
                    <a:srgbClr val="C0C0C0"/>
                  </a:outerShdw>
                </a:effectLst>
              </a:rPr>
              <a:t>节</a:t>
            </a:r>
            <a:r>
              <a:rPr lang="en-US" altLang="zh-CN" sz="4800" dirty="0">
                <a:effectLst>
                  <a:outerShdw blurRad="38100" dist="38100" dir="2700000" algn="tl">
                    <a:srgbClr val="C0C0C0"/>
                  </a:outerShdw>
                </a:effectLst>
              </a:rPr>
              <a:t/>
            </a:r>
            <a:br>
              <a:rPr lang="en-US" altLang="zh-CN" sz="4800" dirty="0">
                <a:effectLst>
                  <a:outerShdw blurRad="38100" dist="38100" dir="2700000" algn="tl">
                    <a:srgbClr val="C0C0C0"/>
                  </a:outerShdw>
                </a:effectLst>
              </a:rPr>
            </a:br>
            <a:r>
              <a:rPr lang="en-US" altLang="zh-CN" sz="4800" dirty="0">
                <a:effectLst>
                  <a:outerShdw blurRad="38100" dist="38100" dir="2700000" algn="tl">
                    <a:srgbClr val="C0C0C0"/>
                  </a:outerShdw>
                </a:effectLst>
              </a:rPr>
              <a:t> </a:t>
            </a:r>
            <a:br>
              <a:rPr lang="en-US" altLang="zh-CN" sz="4800" dirty="0">
                <a:effectLst>
                  <a:outerShdw blurRad="38100" dist="38100" dir="2700000" algn="tl">
                    <a:srgbClr val="C0C0C0"/>
                  </a:outerShdw>
                </a:effectLst>
              </a:rPr>
            </a:br>
            <a:r>
              <a:rPr sz="4800" dirty="0" smtClean="0">
                <a:effectLst>
                  <a:outerShdw blurRad="38100" dist="38100" dir="2700000" algn="tl">
                    <a:srgbClr val="C0C0C0"/>
                  </a:outerShdw>
                </a:effectLst>
              </a:rPr>
              <a:t>设计模型</a:t>
            </a:r>
            <a:endParaRPr sz="4800" dirty="0">
              <a:effectLst>
                <a:outerShdw blurRad="38100" dist="38100" dir="2700000" algn="tl">
                  <a:srgbClr val="C0C0C0"/>
                </a:outerShdw>
              </a:effectLst>
              <a:latin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B198F05B-0BC2-4B3C-ABE0-43B57B192859}" type="slidenum">
              <a:rPr lang="en-US" altLang="zh-CN" smtClean="0"/>
              <a:pPr>
                <a:defRPr/>
              </a:pPr>
              <a:t>30</a:t>
            </a:fld>
            <a:endParaRPr lang="en-US" alt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ChangeArrowheads="1"/>
          </p:cNvSpPr>
          <p:nvPr/>
        </p:nvSpPr>
        <p:spPr bwMode="auto">
          <a:xfrm>
            <a:off x="0" y="2195513"/>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graphicFrame>
        <p:nvGraphicFramePr>
          <p:cNvPr id="51203" name="Object 5"/>
          <p:cNvGraphicFramePr>
            <a:graphicFrameLocks noChangeAspect="1"/>
          </p:cNvGraphicFramePr>
          <p:nvPr/>
        </p:nvGraphicFramePr>
        <p:xfrm>
          <a:off x="906463" y="1412875"/>
          <a:ext cx="7842250" cy="4464050"/>
        </p:xfrm>
        <a:graphic>
          <a:graphicData uri="http://schemas.openxmlformats.org/presentationml/2006/ole">
            <mc:AlternateContent xmlns:mc="http://schemas.openxmlformats.org/markup-compatibility/2006">
              <mc:Choice xmlns:v="urn:schemas-microsoft-com:vml" Requires="v">
                <p:oleObj spid="_x0000_s53256" name="Visio" r:id="rId4" imgW="6202971" imgH="3524523" progId="Visio.Drawing.11">
                  <p:embed/>
                </p:oleObj>
              </mc:Choice>
              <mc:Fallback>
                <p:oleObj name="Visio" r:id="rId4" imgW="6202971" imgH="352452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63" y="1412875"/>
                        <a:ext cx="78422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pPr>
              <a:defRPr/>
            </a:pPr>
            <a:r>
              <a:rPr dirty="0"/>
              <a:t>需求模型到设计模型的转换</a:t>
            </a:r>
          </a:p>
        </p:txBody>
      </p:sp>
      <p:sp>
        <p:nvSpPr>
          <p:cNvPr id="3" name="灯片编号占位符 2"/>
          <p:cNvSpPr>
            <a:spLocks noGrp="1"/>
          </p:cNvSpPr>
          <p:nvPr>
            <p:ph type="sldNum" sz="quarter" idx="10"/>
          </p:nvPr>
        </p:nvSpPr>
        <p:spPr/>
        <p:txBody>
          <a:bodyPr/>
          <a:lstStyle/>
          <a:p>
            <a:pPr>
              <a:defRPr/>
            </a:pPr>
            <a:fld id="{127911AA-8557-4690-9F4B-A1A3CFDDEEA0}" type="slidenum">
              <a:rPr lang="en-US" altLang="zh-CN" smtClean="0"/>
              <a:pPr>
                <a:defRPr/>
              </a:pPr>
              <a:t>31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a:defRPr/>
            </a:pPr>
            <a:r>
              <a:rPr dirty="0" smtClean="0"/>
              <a:t>软件工程中的设计</a:t>
            </a:r>
            <a:endParaRPr dirty="0"/>
          </a:p>
        </p:txBody>
      </p:sp>
      <p:sp>
        <p:nvSpPr>
          <p:cNvPr id="53251" name="Rectangle 3"/>
          <p:cNvSpPr>
            <a:spLocks noGrp="1" noChangeArrowheads="1"/>
          </p:cNvSpPr>
          <p:nvPr>
            <p:ph idx="1"/>
          </p:nvPr>
        </p:nvSpPr>
        <p:spPr/>
        <p:txBody>
          <a:bodyPr/>
          <a:lstStyle/>
          <a:p>
            <a:pPr>
              <a:lnSpc>
                <a:spcPct val="130000"/>
              </a:lnSpc>
            </a:pPr>
            <a:r>
              <a:rPr lang="zh-CN" altLang="en-US" smtClean="0">
                <a:latin typeface="Times New Roman" panose="02020603050405020304" pitchFamily="18" charset="0"/>
              </a:rPr>
              <a:t>数据</a:t>
            </a:r>
            <a:r>
              <a:rPr lang="en-US" altLang="zh-CN" smtClean="0">
                <a:latin typeface="Times New Roman" panose="02020603050405020304" pitchFamily="18" charset="0"/>
              </a:rPr>
              <a:t>/</a:t>
            </a:r>
            <a:r>
              <a:rPr lang="zh-CN" altLang="en-US" smtClean="0">
                <a:latin typeface="Times New Roman" panose="02020603050405020304" pitchFamily="18" charset="0"/>
              </a:rPr>
              <a:t>类设计</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将类模型转化为设计类以及相应的数据结构。</a:t>
            </a:r>
            <a:endParaRPr lang="en-US" altLang="zh-CN" smtClean="0">
              <a:latin typeface="Times New Roman" panose="02020603050405020304" pitchFamily="18" charset="0"/>
            </a:endParaRPr>
          </a:p>
          <a:p>
            <a:pPr lvl="1">
              <a:lnSpc>
                <a:spcPct val="130000"/>
              </a:lnSpc>
            </a:pPr>
            <a:r>
              <a:rPr lang="en-US" altLang="zh-CN" smtClean="0">
                <a:latin typeface="Times New Roman" panose="02020603050405020304" pitchFamily="18" charset="0"/>
              </a:rPr>
              <a:t>CRC</a:t>
            </a:r>
            <a:r>
              <a:rPr lang="zh-CN" altLang="en-US" smtClean="0">
                <a:latin typeface="Times New Roman" panose="02020603050405020304" pitchFamily="18" charset="0"/>
              </a:rPr>
              <a:t>图中对象和关系、类属性为数据设计提供基础。</a:t>
            </a:r>
          </a:p>
          <a:p>
            <a:pPr>
              <a:lnSpc>
                <a:spcPct val="130000"/>
              </a:lnSpc>
            </a:pPr>
            <a:r>
              <a:rPr lang="zh-CN" altLang="en-US" smtClean="0">
                <a:latin typeface="Times New Roman" panose="02020603050405020304" pitchFamily="18" charset="0"/>
              </a:rPr>
              <a:t>体系结构设计</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定义了软件的主要构造元素之间的关系、系统需求体系结构风格</a:t>
            </a:r>
            <a:endParaRPr lang="en-US" altLang="zh-CN" smtClean="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DA51A825-E455-459C-9425-413D9EC5D53C}" type="slidenum">
              <a:rPr lang="en-US" altLang="zh-CN" smtClean="0"/>
              <a:pPr>
                <a:defRPr/>
              </a:pPr>
              <a:t>32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500"/>
                                        <p:tgtEl>
                                          <p:spTgt spid="532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251">
                                            <p:txEl>
                                              <p:pRg st="1" end="1"/>
                                            </p:txEl>
                                          </p:spTgt>
                                        </p:tgtEl>
                                        <p:attrNameLst>
                                          <p:attrName>style.visibility</p:attrName>
                                        </p:attrNameLst>
                                      </p:cBhvr>
                                      <p:to>
                                        <p:strVal val="visible"/>
                                      </p:to>
                                    </p:set>
                                    <p:animEffect transition="in" filter="fade">
                                      <p:cBhvr>
                                        <p:cTn id="10" dur="500"/>
                                        <p:tgtEl>
                                          <p:spTgt spid="532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Effect transition="in" filter="fade">
                                      <p:cBhvr>
                                        <p:cTn id="13" dur="500"/>
                                        <p:tgtEl>
                                          <p:spTgt spid="5325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251">
                                            <p:txEl>
                                              <p:pRg st="3" end="3"/>
                                            </p:txEl>
                                          </p:spTgt>
                                        </p:tgtEl>
                                        <p:attrNameLst>
                                          <p:attrName>style.visibility</p:attrName>
                                        </p:attrNameLst>
                                      </p:cBhvr>
                                      <p:to>
                                        <p:strVal val="visible"/>
                                      </p:to>
                                    </p:set>
                                    <p:animEffect transition="in" filter="fade">
                                      <p:cBhvr>
                                        <p:cTn id="18" dur="500"/>
                                        <p:tgtEl>
                                          <p:spTgt spid="5325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animEffect transition="in" filter="fade">
                                      <p:cBhvr>
                                        <p:cTn id="21"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a:defRPr/>
            </a:pPr>
            <a:r>
              <a:rPr dirty="0" smtClean="0"/>
              <a:t>软件工程中的设计</a:t>
            </a:r>
            <a:endParaRPr dirty="0"/>
          </a:p>
        </p:txBody>
      </p:sp>
      <p:sp>
        <p:nvSpPr>
          <p:cNvPr id="55299" name="Rectangle 3"/>
          <p:cNvSpPr>
            <a:spLocks noGrp="1" noChangeArrowheads="1"/>
          </p:cNvSpPr>
          <p:nvPr>
            <p:ph idx="1"/>
          </p:nvPr>
        </p:nvSpPr>
        <p:spPr/>
        <p:txBody>
          <a:bodyPr/>
          <a:lstStyle/>
          <a:p>
            <a:pPr>
              <a:lnSpc>
                <a:spcPct val="130000"/>
              </a:lnSpc>
            </a:pPr>
            <a:r>
              <a:rPr lang="zh-CN" altLang="en-US" smtClean="0">
                <a:latin typeface="Times New Roman" panose="02020603050405020304" pitchFamily="18" charset="0"/>
              </a:rPr>
              <a:t>接口设计</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描述了软件和协作系统之间、软件和使用人员之间是如何通信的。</a:t>
            </a:r>
            <a:endParaRPr lang="en-US" altLang="zh-CN" smtClean="0">
              <a:latin typeface="Times New Roman" panose="02020603050405020304" pitchFamily="18" charset="0"/>
            </a:endParaRPr>
          </a:p>
          <a:p>
            <a:pPr>
              <a:lnSpc>
                <a:spcPct val="130000"/>
              </a:lnSpc>
            </a:pPr>
            <a:r>
              <a:rPr lang="zh-CN" altLang="en-US" smtClean="0">
                <a:latin typeface="Times New Roman" panose="02020603050405020304" pitchFamily="18" charset="0"/>
              </a:rPr>
              <a:t>构件级设计</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将软件体系结构的构造元素变换为对软件构件的过程性描述。从基于类的模型、流模型和行为模型获得的信息可作为构件设计的基础。</a:t>
            </a:r>
          </a:p>
        </p:txBody>
      </p:sp>
      <p:sp>
        <p:nvSpPr>
          <p:cNvPr id="2" name="灯片编号占位符 1"/>
          <p:cNvSpPr>
            <a:spLocks noGrp="1"/>
          </p:cNvSpPr>
          <p:nvPr>
            <p:ph type="sldNum" sz="quarter" idx="10"/>
          </p:nvPr>
        </p:nvSpPr>
        <p:spPr/>
        <p:txBody>
          <a:bodyPr/>
          <a:lstStyle/>
          <a:p>
            <a:pPr>
              <a:defRPr/>
            </a:pPr>
            <a:fld id="{6C822B85-B0D6-4E9C-BA8A-1E5BF35BE0D6}" type="slidenum">
              <a:rPr lang="en-US" altLang="zh-CN" smtClean="0"/>
              <a:pPr>
                <a:defRPr/>
              </a:pPr>
              <a:t>33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fade">
                                      <p:cBhvr>
                                        <p:cTn id="10" dur="500"/>
                                        <p:tgtEl>
                                          <p:spTgt spid="552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fade">
                                      <p:cBhvr>
                                        <p:cTn id="15" dur="500"/>
                                        <p:tgtEl>
                                          <p:spTgt spid="552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fade">
                                      <p:cBhvr>
                                        <p:cTn id="18"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graphicFrame>
        <p:nvGraphicFramePr>
          <p:cNvPr id="57347" name="Object 5"/>
          <p:cNvGraphicFramePr>
            <a:graphicFrameLocks noChangeAspect="1"/>
          </p:cNvGraphicFramePr>
          <p:nvPr/>
        </p:nvGraphicFramePr>
        <p:xfrm>
          <a:off x="1257300" y="1196975"/>
          <a:ext cx="7196138" cy="5400675"/>
        </p:xfrm>
        <a:graphic>
          <a:graphicData uri="http://schemas.openxmlformats.org/presentationml/2006/ole">
            <mc:AlternateContent xmlns:mc="http://schemas.openxmlformats.org/markup-compatibility/2006">
              <mc:Choice xmlns:v="urn:schemas-microsoft-com:vml" Requires="v">
                <p:oleObj spid="_x0000_s59400" name="Visio" r:id="rId3" imgW="6022841" imgH="4522653" progId="Visio.Drawing.11">
                  <p:embed/>
                </p:oleObj>
              </mc:Choice>
              <mc:Fallback>
                <p:oleObj name="Visio" r:id="rId3" imgW="6022841" imgH="452265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1196975"/>
                        <a:ext cx="71961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标题 4"/>
          <p:cNvSpPr>
            <a:spLocks noGrp="1"/>
          </p:cNvSpPr>
          <p:nvPr>
            <p:ph type="title"/>
          </p:nvPr>
        </p:nvSpPr>
        <p:spPr/>
        <p:txBody>
          <a:bodyPr/>
          <a:lstStyle/>
          <a:p>
            <a:pPr>
              <a:defRPr/>
            </a:pPr>
            <a:r>
              <a:rPr dirty="0"/>
              <a:t>图  设计模型的维</a:t>
            </a:r>
            <a:r>
              <a:rPr dirty="0" smtClean="0"/>
              <a:t>度</a:t>
            </a:r>
            <a:endParaRPr dirty="0"/>
          </a:p>
        </p:txBody>
      </p:sp>
      <p:sp>
        <p:nvSpPr>
          <p:cNvPr id="2" name="灯片编号占位符 1"/>
          <p:cNvSpPr>
            <a:spLocks noGrp="1"/>
          </p:cNvSpPr>
          <p:nvPr>
            <p:ph type="sldNum" sz="quarter" idx="10"/>
          </p:nvPr>
        </p:nvSpPr>
        <p:spPr/>
        <p:txBody>
          <a:bodyPr/>
          <a:lstStyle/>
          <a:p>
            <a:pPr>
              <a:defRPr/>
            </a:pPr>
            <a:fld id="{2213CCAB-668B-49BE-887F-EA3434DF73F3}" type="slidenum">
              <a:rPr lang="en-US" altLang="zh-CN" smtClean="0"/>
              <a:pPr>
                <a:defRPr/>
              </a:pPr>
              <a:t>34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fade">
                                      <p:cBhvr>
                                        <p:cTn id="7" dur="500"/>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dirty="0" smtClean="0"/>
              <a:t>体系结构设计元素</a:t>
            </a:r>
            <a:endParaRPr dirty="0"/>
          </a:p>
        </p:txBody>
      </p:sp>
      <p:sp>
        <p:nvSpPr>
          <p:cNvPr id="58371" name="Rectangle 3"/>
          <p:cNvSpPr>
            <a:spLocks noGrp="1" noChangeArrowheads="1"/>
          </p:cNvSpPr>
          <p:nvPr>
            <p:ph idx="1"/>
          </p:nvPr>
        </p:nvSpPr>
        <p:spPr/>
        <p:txBody>
          <a:bodyPr/>
          <a:lstStyle/>
          <a:p>
            <a:pPr>
              <a:lnSpc>
                <a:spcPct val="150000"/>
              </a:lnSpc>
            </a:pPr>
            <a:r>
              <a:rPr lang="zh-CN" altLang="en-US" smtClean="0"/>
              <a:t>体系结构设计元素提供了软件的整体视图</a:t>
            </a:r>
            <a:endParaRPr lang="en-US" altLang="zh-CN" smtClean="0"/>
          </a:p>
          <a:p>
            <a:pPr>
              <a:lnSpc>
                <a:spcPct val="150000"/>
              </a:lnSpc>
            </a:pPr>
            <a:r>
              <a:rPr lang="zh-CN" altLang="en-US" smtClean="0"/>
              <a:t>体系结构模型从以下</a:t>
            </a:r>
            <a:r>
              <a:rPr lang="en-US" altLang="zh-CN" smtClean="0"/>
              <a:t>3</a:t>
            </a:r>
            <a:r>
              <a:rPr lang="zh-CN" altLang="en-US" smtClean="0"/>
              <a:t>个来源获得：</a:t>
            </a:r>
          </a:p>
          <a:p>
            <a:pPr lvl="1">
              <a:lnSpc>
                <a:spcPct val="150000"/>
              </a:lnSpc>
            </a:pPr>
            <a:r>
              <a:rPr lang="zh-CN" altLang="en-US" smtClean="0"/>
              <a:t>① 关于将要构建的软件的应用域信息；</a:t>
            </a:r>
          </a:p>
          <a:p>
            <a:pPr lvl="1">
              <a:lnSpc>
                <a:spcPct val="150000"/>
              </a:lnSpc>
            </a:pPr>
            <a:r>
              <a:rPr lang="zh-CN" altLang="en-US" smtClean="0"/>
              <a:t>② 特定的需求模型元素，如数据流图或分析类、现有问题中它们的关系和协作；</a:t>
            </a:r>
          </a:p>
          <a:p>
            <a:pPr lvl="1">
              <a:lnSpc>
                <a:spcPct val="150000"/>
              </a:lnSpc>
            </a:pPr>
            <a:r>
              <a:rPr lang="zh-CN" altLang="en-US" smtClean="0"/>
              <a:t>③ 体系结构风格和模式的可获得性。</a:t>
            </a:r>
          </a:p>
        </p:txBody>
      </p:sp>
      <p:sp>
        <p:nvSpPr>
          <p:cNvPr id="2" name="灯片编号占位符 1"/>
          <p:cNvSpPr>
            <a:spLocks noGrp="1"/>
          </p:cNvSpPr>
          <p:nvPr>
            <p:ph type="sldNum" sz="quarter" idx="10"/>
          </p:nvPr>
        </p:nvSpPr>
        <p:spPr/>
        <p:txBody>
          <a:bodyPr/>
          <a:lstStyle/>
          <a:p>
            <a:pPr>
              <a:defRPr/>
            </a:pPr>
            <a:fld id="{B21CE140-B4E8-49DF-8425-E861A4738EDC}" type="slidenum">
              <a:rPr lang="en-US" altLang="zh-CN" smtClean="0"/>
              <a:pPr>
                <a:defRPr/>
              </a:pPr>
              <a:t>35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fade">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fade">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fade">
                                      <p:cBhvr>
                                        <p:cTn id="27" dur="500"/>
                                        <p:tgtEl>
                                          <p:spTgt spid="58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defRPr/>
            </a:pPr>
            <a:r>
              <a:rPr dirty="0" smtClean="0"/>
              <a:t>接口设计元素</a:t>
            </a:r>
            <a:endParaRPr dirty="0"/>
          </a:p>
        </p:txBody>
      </p:sp>
      <p:sp>
        <p:nvSpPr>
          <p:cNvPr id="296963" name="Rectangle 3"/>
          <p:cNvSpPr>
            <a:spLocks noGrp="1" noChangeArrowheads="1"/>
          </p:cNvSpPr>
          <p:nvPr>
            <p:ph idx="1"/>
          </p:nvPr>
        </p:nvSpPr>
        <p:spPr/>
        <p:txBody>
          <a:bodyPr/>
          <a:lstStyle/>
          <a:p>
            <a:pPr>
              <a:lnSpc>
                <a:spcPct val="150000"/>
              </a:lnSpc>
              <a:defRPr/>
            </a:pPr>
            <a:r>
              <a:rPr lang="zh-CN" altLang="en-US" dirty="0"/>
              <a:t>软件接口设计元素描述了信息如何流入和流出系统以及被定义为体系结构一部分的构件之间是如何通信的。</a:t>
            </a:r>
            <a:endParaRPr lang="en-US" altLang="zh-CN" dirty="0"/>
          </a:p>
          <a:p>
            <a:pPr>
              <a:lnSpc>
                <a:spcPct val="150000"/>
              </a:lnSpc>
              <a:defRPr/>
            </a:pPr>
            <a:r>
              <a:rPr lang="zh-CN" altLang="en-US" dirty="0"/>
              <a:t>接口设计有</a:t>
            </a:r>
            <a:r>
              <a:rPr lang="en-US" altLang="zh-CN" dirty="0"/>
              <a:t>3</a:t>
            </a:r>
            <a:r>
              <a:rPr lang="zh-CN" altLang="en-US" dirty="0"/>
              <a:t>个重要的元素</a:t>
            </a:r>
            <a:r>
              <a:rPr lang="zh-CN" altLang="en-US" dirty="0" smtClean="0"/>
              <a:t>：</a:t>
            </a:r>
            <a:endParaRPr lang="en-US" altLang="zh-CN" dirty="0" smtClean="0"/>
          </a:p>
          <a:p>
            <a:pPr lvl="1">
              <a:lnSpc>
                <a:spcPct val="150000"/>
              </a:lnSpc>
              <a:defRPr/>
            </a:pPr>
            <a:r>
              <a:rPr lang="zh-CN" altLang="en-US" dirty="0" smtClean="0"/>
              <a:t>① </a:t>
            </a:r>
            <a:r>
              <a:rPr lang="zh-CN" altLang="en-US" dirty="0"/>
              <a:t>用户界面（</a:t>
            </a:r>
            <a:r>
              <a:rPr lang="en-US" altLang="zh-CN" dirty="0"/>
              <a:t>UI</a:t>
            </a:r>
            <a:r>
              <a:rPr lang="zh-CN" altLang="en-US" dirty="0"/>
              <a:t>）</a:t>
            </a:r>
            <a:r>
              <a:rPr lang="zh-CN" altLang="en-US" dirty="0" smtClean="0"/>
              <a:t>；</a:t>
            </a:r>
            <a:endParaRPr lang="en-US" altLang="zh-CN" dirty="0" smtClean="0"/>
          </a:p>
          <a:p>
            <a:pPr lvl="1">
              <a:lnSpc>
                <a:spcPct val="150000"/>
              </a:lnSpc>
              <a:defRPr/>
            </a:pPr>
            <a:r>
              <a:rPr lang="zh-CN" altLang="en-US" dirty="0" smtClean="0"/>
              <a:t>② 外部接口：和</a:t>
            </a:r>
            <a:r>
              <a:rPr lang="zh-CN" altLang="en-US" dirty="0"/>
              <a:t>其他系统、设备、</a:t>
            </a:r>
            <a:r>
              <a:rPr lang="zh-CN" altLang="en-US" dirty="0" smtClean="0"/>
              <a:t>网络等通信；</a:t>
            </a:r>
            <a:endParaRPr lang="en-US" altLang="zh-CN" dirty="0" smtClean="0"/>
          </a:p>
          <a:p>
            <a:pPr lvl="1">
              <a:lnSpc>
                <a:spcPct val="150000"/>
              </a:lnSpc>
              <a:defRPr/>
            </a:pPr>
            <a:r>
              <a:rPr lang="zh-CN" altLang="en-US" dirty="0" smtClean="0"/>
              <a:t>③ 内部接口：软件构件之间内部</a:t>
            </a:r>
            <a:r>
              <a:rPr lang="zh-CN" altLang="en-US" dirty="0"/>
              <a:t>通信和协作。</a:t>
            </a:r>
          </a:p>
          <a:p>
            <a:pPr marL="0" indent="0">
              <a:lnSpc>
                <a:spcPct val="150000"/>
              </a:lnSpc>
              <a:buFont typeface="Wingdings" panose="05000000000000000000" pitchFamily="2" charset="2"/>
              <a:buNone/>
              <a:defRPr/>
            </a:pPr>
            <a:endParaRPr lang="zh-CN" altLang="en-US" dirty="0"/>
          </a:p>
        </p:txBody>
      </p:sp>
      <p:sp>
        <p:nvSpPr>
          <p:cNvPr id="2" name="灯片编号占位符 1"/>
          <p:cNvSpPr>
            <a:spLocks noGrp="1"/>
          </p:cNvSpPr>
          <p:nvPr>
            <p:ph type="sldNum" sz="quarter" idx="10"/>
          </p:nvPr>
        </p:nvSpPr>
        <p:spPr/>
        <p:txBody>
          <a:bodyPr/>
          <a:lstStyle/>
          <a:p>
            <a:pPr>
              <a:defRPr/>
            </a:pPr>
            <a:fld id="{9D006E63-A91F-48A7-9AFE-22D64C969C95}" type="slidenum">
              <a:rPr lang="en-US" altLang="zh-CN" smtClean="0"/>
              <a:pPr>
                <a:defRPr/>
              </a:pPr>
              <a:t>36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fade">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fade">
                                      <p:cBhvr>
                                        <p:cTn id="12" dur="500"/>
                                        <p:tgtEl>
                                          <p:spTgt spid="29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fade">
                                      <p:cBhvr>
                                        <p:cTn id="17" dur="500"/>
                                        <p:tgtEl>
                                          <p:spTgt spid="29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fade">
                                      <p:cBhvr>
                                        <p:cTn id="22" dur="500"/>
                                        <p:tgtEl>
                                          <p:spTgt spid="296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fade">
                                      <p:cBhvr>
                                        <p:cTn id="27" dur="500"/>
                                        <p:tgtEl>
                                          <p:spTgt spid="296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defRPr/>
            </a:pPr>
            <a:r>
              <a:rPr dirty="0" smtClean="0"/>
              <a:t>构件级设计元素</a:t>
            </a:r>
            <a:endParaRPr dirty="0"/>
          </a:p>
        </p:txBody>
      </p:sp>
      <p:sp>
        <p:nvSpPr>
          <p:cNvPr id="64515" name="Rectangle 3"/>
          <p:cNvSpPr>
            <a:spLocks noGrp="1" noChangeArrowheads="1"/>
          </p:cNvSpPr>
          <p:nvPr>
            <p:ph idx="1"/>
          </p:nvPr>
        </p:nvSpPr>
        <p:spPr>
          <a:xfrm>
            <a:off x="684213" y="1412875"/>
            <a:ext cx="8229600" cy="1655763"/>
          </a:xfrm>
        </p:spPr>
        <p:txBody>
          <a:bodyPr/>
          <a:lstStyle/>
          <a:p>
            <a:r>
              <a:rPr lang="zh-CN" altLang="en-US" smtClean="0"/>
              <a:t>构件级设计为所有局部数据对象定义数据结构，为所有在构件内发生的处理定义算法细节，并定义允许访问所有构件操作（行为）的接口。</a:t>
            </a:r>
          </a:p>
        </p:txBody>
      </p:sp>
      <p:graphicFrame>
        <p:nvGraphicFramePr>
          <p:cNvPr id="64516" name="Object 5"/>
          <p:cNvGraphicFramePr>
            <a:graphicFrameLocks noChangeAspect="1"/>
          </p:cNvGraphicFramePr>
          <p:nvPr/>
        </p:nvGraphicFramePr>
        <p:xfrm>
          <a:off x="1692275" y="3789363"/>
          <a:ext cx="6324600" cy="1836737"/>
        </p:xfrm>
        <a:graphic>
          <a:graphicData uri="http://schemas.openxmlformats.org/presentationml/2006/ole">
            <mc:AlternateContent xmlns:mc="http://schemas.openxmlformats.org/markup-compatibility/2006">
              <mc:Choice xmlns:v="urn:schemas-microsoft-com:vml" Requires="v">
                <p:oleObj spid="_x0000_s64521" name="Visio" r:id="rId4" imgW="3358771" imgH="982870" progId="Visio.Drawing.11">
                  <p:embed/>
                </p:oleObj>
              </mc:Choice>
              <mc:Fallback>
                <p:oleObj name="Visio" r:id="rId4" imgW="3358771" imgH="98287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3789363"/>
                        <a:ext cx="63246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矩形 3"/>
          <p:cNvSpPr>
            <a:spLocks noChangeArrowheads="1"/>
          </p:cNvSpPr>
          <p:nvPr/>
        </p:nvSpPr>
        <p:spPr bwMode="auto">
          <a:xfrm>
            <a:off x="3851275" y="5938838"/>
            <a:ext cx="2152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ea typeface="宋体" panose="02010600030101010101" pitchFamily="2" charset="-122"/>
              </a:rPr>
              <a:t>图</a:t>
            </a:r>
            <a:r>
              <a:rPr lang="en-US" altLang="zh-CN" sz="2400">
                <a:ea typeface="宋体" panose="02010600030101010101" pitchFamily="2" charset="-122"/>
              </a:rPr>
              <a:t> UML</a:t>
            </a:r>
            <a:r>
              <a:rPr lang="zh-CN" altLang="en-US" sz="2400">
                <a:ea typeface="宋体" panose="02010600030101010101" pitchFamily="2" charset="-122"/>
              </a:rPr>
              <a:t>构件图</a:t>
            </a:r>
          </a:p>
        </p:txBody>
      </p:sp>
      <p:sp>
        <p:nvSpPr>
          <p:cNvPr id="2" name="灯片编号占位符 1"/>
          <p:cNvSpPr>
            <a:spLocks noGrp="1"/>
          </p:cNvSpPr>
          <p:nvPr>
            <p:ph type="sldNum" sz="quarter" idx="10"/>
          </p:nvPr>
        </p:nvSpPr>
        <p:spPr/>
        <p:txBody>
          <a:bodyPr/>
          <a:lstStyle/>
          <a:p>
            <a:pPr>
              <a:defRPr/>
            </a:pPr>
            <a:fld id="{D8B01AEB-2084-465F-ABE9-4890913BFE03}" type="slidenum">
              <a:rPr lang="en-US" altLang="zh-CN" smtClean="0"/>
              <a:pPr>
                <a:defRPr/>
              </a:pPr>
              <a:t>37</a:t>
            </a:fld>
            <a:endParaRPr lang="en-US" alt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defRPr/>
            </a:pPr>
            <a:r>
              <a:rPr dirty="0" smtClean="0"/>
              <a:t>部署级设计元素</a:t>
            </a:r>
            <a:endParaRPr dirty="0"/>
          </a:p>
        </p:txBody>
      </p:sp>
      <p:sp>
        <p:nvSpPr>
          <p:cNvPr id="66563" name="Rectangle 3"/>
          <p:cNvSpPr>
            <a:spLocks noGrp="1" noChangeArrowheads="1"/>
          </p:cNvSpPr>
          <p:nvPr>
            <p:ph idx="1"/>
          </p:nvPr>
        </p:nvSpPr>
        <p:spPr>
          <a:xfrm>
            <a:off x="684213" y="1412875"/>
            <a:ext cx="8229600" cy="1079500"/>
          </a:xfrm>
        </p:spPr>
        <p:txBody>
          <a:bodyPr/>
          <a:lstStyle/>
          <a:p>
            <a:r>
              <a:rPr lang="zh-CN" altLang="en-US" smtClean="0"/>
              <a:t>部署级设计元素指明软件功能和子系统将如何在支持软件的物理计算环境内分布。</a:t>
            </a:r>
          </a:p>
        </p:txBody>
      </p:sp>
      <p:graphicFrame>
        <p:nvGraphicFramePr>
          <p:cNvPr id="66564" name="Object 5"/>
          <p:cNvGraphicFramePr>
            <a:graphicFrameLocks noChangeAspect="1"/>
          </p:cNvGraphicFramePr>
          <p:nvPr/>
        </p:nvGraphicFramePr>
        <p:xfrm>
          <a:off x="4600575" y="2349500"/>
          <a:ext cx="4283075" cy="4114800"/>
        </p:xfrm>
        <a:graphic>
          <a:graphicData uri="http://schemas.openxmlformats.org/presentationml/2006/ole">
            <mc:AlternateContent xmlns:mc="http://schemas.openxmlformats.org/markup-compatibility/2006">
              <mc:Choice xmlns:v="urn:schemas-microsoft-com:vml" Requires="v">
                <p:oleObj spid="_x0000_s66568" name="Visio" r:id="rId4" imgW="3755085" imgH="3605066" progId="Visio.Drawing.11">
                  <p:embed/>
                </p:oleObj>
              </mc:Choice>
              <mc:Fallback>
                <p:oleObj name="Visio" r:id="rId4" imgW="3755085" imgH="360506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349500"/>
                        <a:ext cx="42830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B132F11F-E9F5-40D4-A20B-7912BD7E02C4}" type="slidenum">
              <a:rPr lang="en-US" altLang="zh-CN" smtClean="0"/>
              <a:pPr>
                <a:defRPr/>
              </a:pPr>
              <a:t>38</a:t>
            </a:fld>
            <a:endParaRPr lang="en-US" alt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611188" y="2060575"/>
            <a:ext cx="8215312" cy="3124200"/>
          </a:xfrm>
        </p:spPr>
        <p:txBody>
          <a:bodyPr/>
          <a:lstStyle/>
          <a:p>
            <a:pPr algn="ctr">
              <a:defRPr/>
            </a:pPr>
            <a:r>
              <a:rPr sz="4800" dirty="0" smtClean="0">
                <a:solidFill>
                  <a:srgbClr val="FF0000"/>
                </a:solidFill>
                <a:effectLst>
                  <a:outerShdw blurRad="38100" dist="38100" dir="2700000" algn="tl">
                    <a:srgbClr val="C0C0C0"/>
                  </a:outerShdw>
                </a:effectLst>
              </a:rPr>
              <a:t>第</a:t>
            </a:r>
            <a:r>
              <a:rPr lang="en-US" altLang="zh-CN" sz="4800" dirty="0" smtClean="0">
                <a:solidFill>
                  <a:srgbClr val="FF0000"/>
                </a:solidFill>
                <a:effectLst>
                  <a:outerShdw blurRad="38100" dist="38100" dir="2700000" algn="tl">
                    <a:srgbClr val="C0C0C0"/>
                  </a:outerShdw>
                </a:effectLst>
              </a:rPr>
              <a:t>4</a:t>
            </a:r>
            <a:r>
              <a:rPr sz="4800" dirty="0" smtClean="0">
                <a:solidFill>
                  <a:srgbClr val="FF0000"/>
                </a:solidFill>
                <a:effectLst>
                  <a:outerShdw blurRad="38100" dist="38100" dir="2700000" algn="tl">
                    <a:srgbClr val="C0C0C0"/>
                  </a:outerShdw>
                </a:effectLst>
              </a:rPr>
              <a:t>节</a:t>
            </a:r>
            <a:r>
              <a:rPr lang="en-US" altLang="zh-CN" sz="4800" dirty="0">
                <a:effectLst>
                  <a:outerShdw blurRad="38100" dist="38100" dir="2700000" algn="tl">
                    <a:srgbClr val="C0C0C0"/>
                  </a:outerShdw>
                </a:effectLst>
              </a:rPr>
              <a:t/>
            </a:r>
            <a:br>
              <a:rPr lang="en-US" altLang="zh-CN" sz="4800" dirty="0">
                <a:effectLst>
                  <a:outerShdw blurRad="38100" dist="38100" dir="2700000" algn="tl">
                    <a:srgbClr val="C0C0C0"/>
                  </a:outerShdw>
                </a:effectLst>
              </a:rPr>
            </a:br>
            <a:r>
              <a:rPr lang="en-US" altLang="zh-CN" sz="4800" dirty="0">
                <a:effectLst>
                  <a:outerShdw blurRad="38100" dist="38100" dir="2700000" algn="tl">
                    <a:srgbClr val="C0C0C0"/>
                  </a:outerShdw>
                </a:effectLst>
              </a:rPr>
              <a:t> </a:t>
            </a:r>
            <a:br>
              <a:rPr lang="en-US" altLang="zh-CN" sz="4800" dirty="0">
                <a:effectLst>
                  <a:outerShdw blurRad="38100" dist="38100" dir="2700000" algn="tl">
                    <a:srgbClr val="C0C0C0"/>
                  </a:outerShdw>
                </a:effectLst>
              </a:rPr>
            </a:br>
            <a:r>
              <a:rPr sz="4800" dirty="0" smtClean="0">
                <a:effectLst>
                  <a:outerShdw blurRad="38100" dist="38100" dir="2700000" algn="tl">
                    <a:srgbClr val="C0C0C0"/>
                  </a:outerShdw>
                </a:effectLst>
              </a:rPr>
              <a:t>设计方法</a:t>
            </a:r>
            <a:endParaRPr sz="4800" dirty="0">
              <a:effectLst>
                <a:outerShdw blurRad="38100" dist="38100" dir="2700000" algn="tl">
                  <a:srgbClr val="C0C0C0"/>
                </a:outerShdw>
              </a:effectLst>
              <a:latin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801B6F7C-F54E-4FBF-B81C-6C4424BCC68F}" type="slidenum">
              <a:rPr lang="en-US" altLang="zh-CN" smtClean="0"/>
              <a:pPr>
                <a:defRPr/>
              </a:pPr>
              <a:t>39</a:t>
            </a:fld>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0210" name="Group 2"/>
          <p:cNvGrpSpPr>
            <a:grpSpLocks/>
          </p:cNvGrpSpPr>
          <p:nvPr/>
        </p:nvGrpSpPr>
        <p:grpSpPr bwMode="auto">
          <a:xfrm>
            <a:off x="323850" y="3357563"/>
            <a:ext cx="2879725" cy="1547812"/>
            <a:chOff x="249" y="1979"/>
            <a:chExt cx="1814" cy="975"/>
          </a:xfrm>
        </p:grpSpPr>
        <p:pic>
          <p:nvPicPr>
            <p:cNvPr id="10263" name="Picture 3" desc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1979"/>
              <a:ext cx="1814"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Text Box 4"/>
            <p:cNvSpPr txBox="1">
              <a:spLocks noChangeArrowheads="1"/>
            </p:cNvSpPr>
            <p:nvPr/>
          </p:nvSpPr>
          <p:spPr bwMode="auto">
            <a:xfrm>
              <a:off x="793" y="2704"/>
              <a:ext cx="8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ea typeface="楷体_GB2312" panose="02010609030101010101" pitchFamily="49" charset="-122"/>
                </a:rPr>
                <a:t>汽车设计</a:t>
              </a:r>
            </a:p>
          </p:txBody>
        </p:sp>
      </p:grpSp>
      <p:sp>
        <p:nvSpPr>
          <p:cNvPr id="80900" name="Rectangle 5"/>
          <p:cNvSpPr>
            <a:spLocks noGrp="1" noChangeArrowheads="1"/>
          </p:cNvSpPr>
          <p:nvPr>
            <p:ph type="title"/>
          </p:nvPr>
        </p:nvSpPr>
        <p:spPr>
          <a:xfrm>
            <a:off x="685800" y="228600"/>
            <a:ext cx="8229600" cy="58102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defRPr/>
            </a:pPr>
            <a:r>
              <a:rPr smtClean="0"/>
              <a:t>什么是“设计”？</a:t>
            </a:r>
          </a:p>
        </p:txBody>
      </p:sp>
      <p:grpSp>
        <p:nvGrpSpPr>
          <p:cNvPr id="990214" name="Group 6"/>
          <p:cNvGrpSpPr>
            <a:grpSpLocks/>
          </p:cNvGrpSpPr>
          <p:nvPr/>
        </p:nvGrpSpPr>
        <p:grpSpPr bwMode="auto">
          <a:xfrm>
            <a:off x="3492500" y="4425950"/>
            <a:ext cx="2735263" cy="2432050"/>
            <a:chOff x="3923" y="0"/>
            <a:chExt cx="1723" cy="1532"/>
          </a:xfrm>
        </p:grpSpPr>
        <p:pic>
          <p:nvPicPr>
            <p:cNvPr id="10261" name="Picture 7" descr="13829964_20061222101105500816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0"/>
              <a:ext cx="1723" cy="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 Box 8"/>
            <p:cNvSpPr txBox="1">
              <a:spLocks noChangeArrowheads="1"/>
            </p:cNvSpPr>
            <p:nvPr/>
          </p:nvSpPr>
          <p:spPr bwMode="auto">
            <a:xfrm>
              <a:off x="4438" y="1282"/>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ea typeface="楷体_GB2312" panose="02010609030101010101" pitchFamily="49" charset="-122"/>
                </a:rPr>
                <a:t>机械设计</a:t>
              </a:r>
            </a:p>
          </p:txBody>
        </p:sp>
      </p:grpSp>
      <p:grpSp>
        <p:nvGrpSpPr>
          <p:cNvPr id="990217" name="Group 9"/>
          <p:cNvGrpSpPr>
            <a:grpSpLocks/>
          </p:cNvGrpSpPr>
          <p:nvPr/>
        </p:nvGrpSpPr>
        <p:grpSpPr bwMode="auto">
          <a:xfrm>
            <a:off x="3924300" y="1484313"/>
            <a:ext cx="1709738" cy="2724150"/>
            <a:chOff x="4355" y="1706"/>
            <a:chExt cx="1153" cy="1947"/>
          </a:xfrm>
        </p:grpSpPr>
        <p:pic>
          <p:nvPicPr>
            <p:cNvPr id="10259" name="Picture 10" descr="shup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 y="1706"/>
              <a:ext cx="1153" cy="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Text Box 11"/>
            <p:cNvSpPr txBox="1">
              <a:spLocks noChangeArrowheads="1"/>
            </p:cNvSpPr>
            <p:nvPr/>
          </p:nvSpPr>
          <p:spPr bwMode="auto">
            <a:xfrm>
              <a:off x="4585" y="3369"/>
              <a:ext cx="81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ea typeface="楷体_GB2312" panose="02010609030101010101" pitchFamily="49" charset="-122"/>
                </a:rPr>
                <a:t>封面设计</a:t>
              </a:r>
            </a:p>
          </p:txBody>
        </p:sp>
      </p:grpSp>
      <p:grpSp>
        <p:nvGrpSpPr>
          <p:cNvPr id="990220" name="Group 12"/>
          <p:cNvGrpSpPr>
            <a:grpSpLocks/>
          </p:cNvGrpSpPr>
          <p:nvPr/>
        </p:nvGrpSpPr>
        <p:grpSpPr bwMode="auto">
          <a:xfrm>
            <a:off x="611188" y="1268413"/>
            <a:ext cx="2808287" cy="2068512"/>
            <a:chOff x="249" y="1563"/>
            <a:chExt cx="1769" cy="1356"/>
          </a:xfrm>
        </p:grpSpPr>
        <p:pic>
          <p:nvPicPr>
            <p:cNvPr id="1025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1563"/>
              <a:ext cx="1769" cy="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8" name="Text Box 14"/>
            <p:cNvSpPr txBox="1">
              <a:spLocks noChangeArrowheads="1"/>
            </p:cNvSpPr>
            <p:nvPr/>
          </p:nvSpPr>
          <p:spPr bwMode="auto">
            <a:xfrm>
              <a:off x="643" y="2659"/>
              <a:ext cx="10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ea typeface="楷体_GB2312" panose="02010609030101010101" pitchFamily="49" charset="-122"/>
                </a:rPr>
                <a:t>课程体系设计</a:t>
              </a:r>
            </a:p>
          </p:txBody>
        </p:sp>
      </p:grpSp>
      <p:grpSp>
        <p:nvGrpSpPr>
          <p:cNvPr id="990223" name="Group 15"/>
          <p:cNvGrpSpPr>
            <a:grpSpLocks/>
          </p:cNvGrpSpPr>
          <p:nvPr/>
        </p:nvGrpSpPr>
        <p:grpSpPr bwMode="auto">
          <a:xfrm>
            <a:off x="6156325" y="1268413"/>
            <a:ext cx="2314575" cy="3006725"/>
            <a:chOff x="2245" y="346"/>
            <a:chExt cx="1458" cy="1985"/>
          </a:xfrm>
        </p:grpSpPr>
        <p:sp>
          <p:nvSpPr>
            <p:cNvPr id="10255" name="Text Box 16"/>
            <p:cNvSpPr txBox="1">
              <a:spLocks noChangeArrowheads="1"/>
            </p:cNvSpPr>
            <p:nvPr/>
          </p:nvSpPr>
          <p:spPr bwMode="auto">
            <a:xfrm>
              <a:off x="2596" y="2069"/>
              <a:ext cx="76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ea typeface="楷体_GB2312" panose="02010609030101010101" pitchFamily="49" charset="-122"/>
                </a:rPr>
                <a:t>服装设计</a:t>
              </a:r>
            </a:p>
          </p:txBody>
        </p:sp>
        <p:pic>
          <p:nvPicPr>
            <p:cNvPr id="10256" name="Picture 17" descr="Image:PL IIIcut.gif">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346"/>
              <a:ext cx="1458"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0226" name="Group 18"/>
          <p:cNvGrpSpPr>
            <a:grpSpLocks/>
          </p:cNvGrpSpPr>
          <p:nvPr/>
        </p:nvGrpSpPr>
        <p:grpSpPr bwMode="auto">
          <a:xfrm>
            <a:off x="179388" y="4857750"/>
            <a:ext cx="3203575" cy="2000250"/>
            <a:chOff x="3742" y="2919"/>
            <a:chExt cx="2018" cy="1260"/>
          </a:xfrm>
        </p:grpSpPr>
        <p:sp>
          <p:nvSpPr>
            <p:cNvPr id="10253" name="Text Box 19"/>
            <p:cNvSpPr txBox="1">
              <a:spLocks noChangeArrowheads="1"/>
            </p:cNvSpPr>
            <p:nvPr/>
          </p:nvSpPr>
          <p:spPr bwMode="auto">
            <a:xfrm>
              <a:off x="4213" y="3929"/>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ea typeface="楷体_GB2312" panose="02010609030101010101" pitchFamily="49" charset="-122"/>
                </a:rPr>
                <a:t>业务流程设计</a:t>
              </a:r>
            </a:p>
          </p:txBody>
        </p:sp>
        <p:pic>
          <p:nvPicPr>
            <p:cNvPr id="10254"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42" y="2919"/>
              <a:ext cx="2018" cy="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90229" name="Group 21"/>
          <p:cNvGrpSpPr>
            <a:grpSpLocks/>
          </p:cNvGrpSpPr>
          <p:nvPr/>
        </p:nvGrpSpPr>
        <p:grpSpPr bwMode="auto">
          <a:xfrm>
            <a:off x="6372225" y="4652963"/>
            <a:ext cx="2952750" cy="2033587"/>
            <a:chOff x="340" y="3022"/>
            <a:chExt cx="1633" cy="1281"/>
          </a:xfrm>
        </p:grpSpPr>
        <p:pic>
          <p:nvPicPr>
            <p:cNvPr id="10251" name="Picture 22" descr="未命名"/>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 y="3022"/>
              <a:ext cx="1633" cy="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23"/>
            <p:cNvSpPr txBox="1">
              <a:spLocks noChangeArrowheads="1"/>
            </p:cNvSpPr>
            <p:nvPr/>
          </p:nvSpPr>
          <p:spPr bwMode="auto">
            <a:xfrm>
              <a:off x="667" y="4053"/>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latin typeface="Times New Roman" panose="02020603050405020304" pitchFamily="18" charset="0"/>
                  <a:ea typeface="楷体_GB2312" panose="02010609030101010101" pitchFamily="49" charset="-122"/>
                </a:rPr>
                <a:t>平面广告设计</a:t>
              </a:r>
            </a:p>
          </p:txBody>
        </p:sp>
      </p:grpSp>
      <p:sp>
        <p:nvSpPr>
          <p:cNvPr id="3" name="灯片编号占位符 2"/>
          <p:cNvSpPr>
            <a:spLocks noGrp="1"/>
          </p:cNvSpPr>
          <p:nvPr>
            <p:ph type="sldNum" sz="quarter" idx="10"/>
          </p:nvPr>
        </p:nvSpPr>
        <p:spPr/>
        <p:txBody>
          <a:bodyPr/>
          <a:lstStyle/>
          <a:p>
            <a:pPr>
              <a:defRPr/>
            </a:pPr>
            <a:fld id="{A3DF31C3-2F99-445A-A839-E0C69E996D63}" type="slidenum">
              <a:rPr lang="en-US" altLang="zh-CN" smtClean="0"/>
              <a:pPr>
                <a:defRPr/>
              </a:pPr>
              <a:t>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0217"/>
                                        </p:tgtEl>
                                        <p:attrNameLst>
                                          <p:attrName>style.visibility</p:attrName>
                                        </p:attrNameLst>
                                      </p:cBhvr>
                                      <p:to>
                                        <p:strVal val="visible"/>
                                      </p:to>
                                    </p:set>
                                    <p:animEffect transition="in" filter="blinds(horizontal)">
                                      <p:cBhvr>
                                        <p:cTn id="7" dur="500"/>
                                        <p:tgtEl>
                                          <p:spTgt spid="990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0220"/>
                                        </p:tgtEl>
                                        <p:attrNameLst>
                                          <p:attrName>style.visibility</p:attrName>
                                        </p:attrNameLst>
                                      </p:cBhvr>
                                      <p:to>
                                        <p:strVal val="visible"/>
                                      </p:to>
                                    </p:set>
                                    <p:animEffect transition="in" filter="blinds(horizontal)">
                                      <p:cBhvr>
                                        <p:cTn id="12" dur="500"/>
                                        <p:tgtEl>
                                          <p:spTgt spid="990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90223"/>
                                        </p:tgtEl>
                                        <p:attrNameLst>
                                          <p:attrName>style.visibility</p:attrName>
                                        </p:attrNameLst>
                                      </p:cBhvr>
                                      <p:to>
                                        <p:strVal val="visible"/>
                                      </p:to>
                                    </p:set>
                                    <p:animEffect transition="in" filter="blinds(horizontal)">
                                      <p:cBhvr>
                                        <p:cTn id="17" dur="500"/>
                                        <p:tgtEl>
                                          <p:spTgt spid="990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90210"/>
                                        </p:tgtEl>
                                        <p:attrNameLst>
                                          <p:attrName>style.visibility</p:attrName>
                                        </p:attrNameLst>
                                      </p:cBhvr>
                                      <p:to>
                                        <p:strVal val="visible"/>
                                      </p:to>
                                    </p:set>
                                    <p:animEffect transition="in" filter="blinds(horizontal)">
                                      <p:cBhvr>
                                        <p:cTn id="22" dur="500"/>
                                        <p:tgtEl>
                                          <p:spTgt spid="990210"/>
                                        </p:tgtEl>
                                      </p:cBhvr>
                                    </p:animEffect>
                                  </p:childTnLst>
                                </p:cTn>
                              </p:par>
                              <p:par>
                                <p:cTn id="23" presetID="3" presetClass="entr" presetSubtype="10" fill="hold" nodeType="withEffect">
                                  <p:stCondLst>
                                    <p:cond delay="0"/>
                                  </p:stCondLst>
                                  <p:childTnLst>
                                    <p:set>
                                      <p:cBhvr>
                                        <p:cTn id="24" dur="1" fill="hold">
                                          <p:stCondLst>
                                            <p:cond delay="0"/>
                                          </p:stCondLst>
                                        </p:cTn>
                                        <p:tgtEl>
                                          <p:spTgt spid="990214"/>
                                        </p:tgtEl>
                                        <p:attrNameLst>
                                          <p:attrName>style.visibility</p:attrName>
                                        </p:attrNameLst>
                                      </p:cBhvr>
                                      <p:to>
                                        <p:strVal val="visible"/>
                                      </p:to>
                                    </p:set>
                                    <p:animEffect transition="in" filter="blinds(horizontal)">
                                      <p:cBhvr>
                                        <p:cTn id="25" dur="500"/>
                                        <p:tgtEl>
                                          <p:spTgt spid="990214"/>
                                        </p:tgtEl>
                                      </p:cBhvr>
                                    </p:animEffect>
                                  </p:childTnLst>
                                </p:cTn>
                              </p:par>
                              <p:par>
                                <p:cTn id="26" presetID="3" presetClass="entr" presetSubtype="10" fill="hold" nodeType="withEffect">
                                  <p:stCondLst>
                                    <p:cond delay="0"/>
                                  </p:stCondLst>
                                  <p:childTnLst>
                                    <p:set>
                                      <p:cBhvr>
                                        <p:cTn id="27" dur="1" fill="hold">
                                          <p:stCondLst>
                                            <p:cond delay="0"/>
                                          </p:stCondLst>
                                        </p:cTn>
                                        <p:tgtEl>
                                          <p:spTgt spid="990226"/>
                                        </p:tgtEl>
                                        <p:attrNameLst>
                                          <p:attrName>style.visibility</p:attrName>
                                        </p:attrNameLst>
                                      </p:cBhvr>
                                      <p:to>
                                        <p:strVal val="visible"/>
                                      </p:to>
                                    </p:set>
                                    <p:animEffect transition="in" filter="blinds(horizontal)">
                                      <p:cBhvr>
                                        <p:cTn id="28" dur="500"/>
                                        <p:tgtEl>
                                          <p:spTgt spid="990226"/>
                                        </p:tgtEl>
                                      </p:cBhvr>
                                    </p:animEffect>
                                  </p:childTnLst>
                                </p:cTn>
                              </p:par>
                              <p:par>
                                <p:cTn id="29" presetID="3" presetClass="entr" presetSubtype="10" fill="hold" nodeType="withEffect">
                                  <p:stCondLst>
                                    <p:cond delay="0"/>
                                  </p:stCondLst>
                                  <p:childTnLst>
                                    <p:set>
                                      <p:cBhvr>
                                        <p:cTn id="30" dur="1" fill="hold">
                                          <p:stCondLst>
                                            <p:cond delay="0"/>
                                          </p:stCondLst>
                                        </p:cTn>
                                        <p:tgtEl>
                                          <p:spTgt spid="990229"/>
                                        </p:tgtEl>
                                        <p:attrNameLst>
                                          <p:attrName>style.visibility</p:attrName>
                                        </p:attrNameLst>
                                      </p:cBhvr>
                                      <p:to>
                                        <p:strVal val="visible"/>
                                      </p:to>
                                    </p:set>
                                    <p:animEffect transition="in" filter="blinds(horizontal)">
                                      <p:cBhvr>
                                        <p:cTn id="31" dur="500"/>
                                        <p:tgtEl>
                                          <p:spTgt spid="99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dirty="0" smtClean="0"/>
              <a:t>设计</a:t>
            </a:r>
            <a:r>
              <a:rPr dirty="0"/>
              <a:t>方法</a:t>
            </a:r>
            <a:r>
              <a:rPr altLang="zh-CN" dirty="0"/>
              <a:t>基础</a:t>
            </a:r>
          </a:p>
        </p:txBody>
      </p:sp>
      <p:sp>
        <p:nvSpPr>
          <p:cNvPr id="23555" name="Rectangle 3"/>
          <p:cNvSpPr>
            <a:spLocks noGrp="1" noChangeArrowheads="1"/>
          </p:cNvSpPr>
          <p:nvPr>
            <p:ph idx="1"/>
          </p:nvPr>
        </p:nvSpPr>
        <p:spPr>
          <a:xfrm>
            <a:off x="684213" y="1412875"/>
            <a:ext cx="8229600" cy="4968875"/>
          </a:xfrm>
        </p:spPr>
        <p:txBody>
          <a:bodyPr/>
          <a:lstStyle/>
          <a:p>
            <a:pPr>
              <a:lnSpc>
                <a:spcPct val="150000"/>
              </a:lnSpc>
            </a:pPr>
            <a:r>
              <a:rPr lang="zh-CN" altLang="en-US" smtClean="0"/>
              <a:t> 自顶向下，逐步细化</a:t>
            </a:r>
          </a:p>
          <a:p>
            <a:pPr>
              <a:lnSpc>
                <a:spcPct val="150000"/>
              </a:lnSpc>
            </a:pPr>
            <a:r>
              <a:rPr lang="zh-CN" altLang="en-US" smtClean="0"/>
              <a:t> 软件结构</a:t>
            </a:r>
          </a:p>
          <a:p>
            <a:pPr>
              <a:lnSpc>
                <a:spcPct val="150000"/>
              </a:lnSpc>
            </a:pPr>
            <a:r>
              <a:rPr lang="zh-CN" altLang="en-US" smtClean="0"/>
              <a:t> 程序结构</a:t>
            </a:r>
          </a:p>
          <a:p>
            <a:pPr>
              <a:lnSpc>
                <a:spcPct val="150000"/>
              </a:lnSpc>
            </a:pPr>
            <a:r>
              <a:rPr lang="zh-CN" altLang="en-US" smtClean="0"/>
              <a:t> 结构图</a:t>
            </a:r>
          </a:p>
          <a:p>
            <a:pPr>
              <a:lnSpc>
                <a:spcPct val="150000"/>
              </a:lnSpc>
            </a:pPr>
            <a:r>
              <a:rPr lang="zh-CN" altLang="en-US" smtClean="0"/>
              <a:t> 模块化</a:t>
            </a:r>
          </a:p>
          <a:p>
            <a:pPr>
              <a:lnSpc>
                <a:spcPct val="150000"/>
              </a:lnSpc>
            </a:pPr>
            <a:r>
              <a:rPr lang="zh-CN" altLang="en-US" smtClean="0"/>
              <a:t> 抽象化</a:t>
            </a:r>
          </a:p>
          <a:p>
            <a:pPr>
              <a:lnSpc>
                <a:spcPct val="150000"/>
              </a:lnSpc>
            </a:pPr>
            <a:r>
              <a:rPr lang="zh-CN" altLang="en-US" smtClean="0"/>
              <a:t> 信息隐蔽</a:t>
            </a:r>
          </a:p>
        </p:txBody>
      </p:sp>
      <p:sp>
        <p:nvSpPr>
          <p:cNvPr id="2" name="灯片编号占位符 1"/>
          <p:cNvSpPr>
            <a:spLocks noGrp="1"/>
          </p:cNvSpPr>
          <p:nvPr>
            <p:ph type="sldNum" sz="quarter" idx="10"/>
          </p:nvPr>
        </p:nvSpPr>
        <p:spPr/>
        <p:txBody>
          <a:bodyPr/>
          <a:lstStyle/>
          <a:p>
            <a:pPr>
              <a:defRPr/>
            </a:pPr>
            <a:fld id="{144436AA-7EA9-4747-BEF6-F4AA8E706EC7}" type="slidenum">
              <a:rPr lang="en-US" altLang="zh-CN" smtClean="0"/>
              <a:pPr>
                <a:defRPr/>
              </a:pPr>
              <a:t>40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500"/>
                                        <p:tgtEl>
                                          <p:spTgt spid="23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fade">
                                      <p:cBhvr>
                                        <p:cTn id="27" dur="500"/>
                                        <p:tgtEl>
                                          <p:spTgt spid="23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fade">
                                      <p:cBhvr>
                                        <p:cTn id="32" dur="500"/>
                                        <p:tgtEl>
                                          <p:spTgt spid="23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fade">
                                      <p:cBhvr>
                                        <p:cTn id="37"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dirty="0"/>
              <a:t>自顶向下，逐步细化</a:t>
            </a:r>
          </a:p>
        </p:txBody>
      </p:sp>
      <p:sp>
        <p:nvSpPr>
          <p:cNvPr id="68611" name="Rectangle 3"/>
          <p:cNvSpPr>
            <a:spLocks noGrp="1" noChangeArrowheads="1"/>
          </p:cNvSpPr>
          <p:nvPr>
            <p:ph idx="1"/>
          </p:nvPr>
        </p:nvSpPr>
        <p:spPr>
          <a:xfrm>
            <a:off x="684213" y="1412875"/>
            <a:ext cx="8229600" cy="949325"/>
          </a:xfrm>
        </p:spPr>
        <p:txBody>
          <a:bodyPr/>
          <a:lstStyle/>
          <a:p>
            <a:r>
              <a:rPr lang="zh-CN" altLang="en-US" smtClean="0"/>
              <a:t>将软件的体系结构按自顶向下方式，对各个层次的过程细节和数据细节逐层细化。</a:t>
            </a:r>
          </a:p>
        </p:txBody>
      </p:sp>
      <p:pic>
        <p:nvPicPr>
          <p:cNvPr id="7168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06663"/>
            <a:ext cx="7921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423E893B-35D3-473C-8AFE-C48B5581F8E2}" type="slidenum">
              <a:rPr lang="en-US" altLang="zh-CN" smtClean="0"/>
              <a:pPr>
                <a:defRPr/>
              </a:pPr>
              <a:t>41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500"/>
                                        <p:tgtEl>
                                          <p:spTgt spid="68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1524000" y="1371600"/>
          <a:ext cx="6094413" cy="4064000"/>
        </p:xfrm>
        <a:graphic>
          <a:graphicData uri="http://schemas.openxmlformats.org/presentationml/2006/ole">
            <mc:AlternateContent xmlns:mc="http://schemas.openxmlformats.org/markup-compatibility/2006">
              <mc:Choice xmlns:v="urn:schemas-microsoft-com:vml" Requires="v">
                <p:oleObj spid="_x0000_s72712" r:id="rId3" imgW="6096000" imgH="4067175" progId="Word.Document.8">
                  <p:embed/>
                </p:oleObj>
              </mc:Choice>
              <mc:Fallback>
                <p:oleObj r:id="rId3" imgW="6096000" imgH="406717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6094413"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3" name="Rectangle 3"/>
          <p:cNvSpPr>
            <a:spLocks noGrp="1" noChangeArrowheads="1"/>
          </p:cNvSpPr>
          <p:nvPr>
            <p:ph type="title"/>
          </p:nvPr>
        </p:nvSpPr>
        <p:spPr/>
        <p:txBody>
          <a:bodyPr/>
          <a:lstStyle/>
          <a:p>
            <a:pPr>
              <a:defRPr/>
            </a:pPr>
            <a:r>
              <a:t>软件结构</a:t>
            </a:r>
          </a:p>
        </p:txBody>
      </p:sp>
      <p:sp>
        <p:nvSpPr>
          <p:cNvPr id="69636" name="Rectangle 4"/>
          <p:cNvSpPr>
            <a:spLocks noGrp="1" noChangeArrowheads="1"/>
          </p:cNvSpPr>
          <p:nvPr>
            <p:ph idx="1"/>
          </p:nvPr>
        </p:nvSpPr>
        <p:spPr/>
        <p:txBody>
          <a:bodyPr/>
          <a:lstStyle/>
          <a:p>
            <a:pPr>
              <a:lnSpc>
                <a:spcPct val="150000"/>
              </a:lnSpc>
            </a:pPr>
            <a:r>
              <a:rPr lang="zh-CN" altLang="en-US" smtClean="0"/>
              <a:t>软件结构包括两部分。</a:t>
            </a:r>
            <a:endParaRPr lang="en-US" altLang="zh-CN" smtClean="0"/>
          </a:p>
          <a:p>
            <a:pPr lvl="1">
              <a:lnSpc>
                <a:spcPct val="150000"/>
              </a:lnSpc>
            </a:pPr>
            <a:r>
              <a:rPr lang="zh-CN" altLang="en-US" smtClean="0"/>
              <a:t>程序的模块结构</a:t>
            </a:r>
            <a:endParaRPr lang="en-US" altLang="zh-CN" smtClean="0"/>
          </a:p>
          <a:p>
            <a:pPr lvl="1">
              <a:lnSpc>
                <a:spcPct val="150000"/>
              </a:lnSpc>
            </a:pPr>
            <a:r>
              <a:rPr lang="zh-CN" altLang="en-US" smtClean="0"/>
              <a:t>数据的结构</a:t>
            </a:r>
          </a:p>
        </p:txBody>
      </p:sp>
      <p:sp>
        <p:nvSpPr>
          <p:cNvPr id="2" name="灯片编号占位符 1"/>
          <p:cNvSpPr>
            <a:spLocks noGrp="1"/>
          </p:cNvSpPr>
          <p:nvPr>
            <p:ph type="sldNum" sz="quarter" idx="10"/>
          </p:nvPr>
        </p:nvSpPr>
        <p:spPr/>
        <p:txBody>
          <a:bodyPr/>
          <a:lstStyle/>
          <a:p>
            <a:pPr>
              <a:defRPr/>
            </a:pPr>
            <a:fld id="{51A60527-4A7B-4B6F-9047-FCDA748245B8}" type="slidenum">
              <a:rPr lang="en-US" altLang="zh-CN" smtClean="0"/>
              <a:pPr>
                <a:defRPr/>
              </a:pPr>
              <a:t>42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animEffect transition="in" filter="fade">
                                      <p:cBhvr>
                                        <p:cTn id="17" dur="500"/>
                                        <p:tgtEl>
                                          <p:spTgt spid="696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844675"/>
            <a:ext cx="795655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a:defRPr/>
            </a:pPr>
            <a:r>
              <a:rPr dirty="0"/>
              <a:t>软件的</a:t>
            </a:r>
            <a:r>
              <a:rPr dirty="0" smtClean="0"/>
              <a:t>体系结构</a:t>
            </a:r>
            <a:endParaRPr dirty="0"/>
          </a:p>
        </p:txBody>
      </p:sp>
      <p:sp>
        <p:nvSpPr>
          <p:cNvPr id="3" name="灯片编号占位符 2"/>
          <p:cNvSpPr>
            <a:spLocks noGrp="1"/>
          </p:cNvSpPr>
          <p:nvPr>
            <p:ph type="sldNum" sz="quarter" idx="10"/>
          </p:nvPr>
        </p:nvSpPr>
        <p:spPr/>
        <p:txBody>
          <a:bodyPr/>
          <a:lstStyle/>
          <a:p>
            <a:pPr>
              <a:defRPr/>
            </a:pPr>
            <a:fld id="{CBF3EA0F-0B7D-4D3C-BC15-476B5AA803A7}" type="slidenum">
              <a:rPr lang="en-US" altLang="zh-CN" smtClean="0"/>
              <a:pPr>
                <a:defRPr/>
              </a:pPr>
              <a:t>43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fade">
                                      <p:cBhvr>
                                        <p:cTn id="7"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36838"/>
            <a:ext cx="8307387"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p:cNvSpPr>
            <a:spLocks noGrp="1" noChangeArrowheads="1"/>
          </p:cNvSpPr>
          <p:nvPr>
            <p:ph type="title"/>
          </p:nvPr>
        </p:nvSpPr>
        <p:spPr/>
        <p:txBody>
          <a:bodyPr/>
          <a:lstStyle/>
          <a:p>
            <a:pPr>
              <a:defRPr/>
            </a:pPr>
            <a:r>
              <a:t>程序结构</a:t>
            </a:r>
          </a:p>
        </p:txBody>
      </p:sp>
      <p:sp>
        <p:nvSpPr>
          <p:cNvPr id="75780" name="Rectangle 4"/>
          <p:cNvSpPr>
            <a:spLocks noGrp="1" noChangeArrowheads="1"/>
          </p:cNvSpPr>
          <p:nvPr>
            <p:ph idx="1"/>
          </p:nvPr>
        </p:nvSpPr>
        <p:spPr>
          <a:xfrm>
            <a:off x="628650" y="1196975"/>
            <a:ext cx="8229600" cy="1152525"/>
          </a:xfrm>
        </p:spPr>
        <p:txBody>
          <a:bodyPr/>
          <a:lstStyle/>
          <a:p>
            <a:r>
              <a:rPr lang="zh-CN" altLang="en-US" smtClean="0"/>
              <a:t>程序结构表明了程序各个部件</a:t>
            </a:r>
            <a:r>
              <a:rPr lang="en-US" altLang="zh-CN" smtClean="0"/>
              <a:t>(</a:t>
            </a:r>
            <a:r>
              <a:rPr lang="zh-CN" altLang="en-US" smtClean="0"/>
              <a:t>模块</a:t>
            </a:r>
            <a:r>
              <a:rPr lang="en-US" altLang="zh-CN" smtClean="0"/>
              <a:t>)</a:t>
            </a:r>
            <a:r>
              <a:rPr lang="zh-CN" altLang="en-US" smtClean="0"/>
              <a:t>的组织情况，是软件的过程表示。 </a:t>
            </a:r>
          </a:p>
        </p:txBody>
      </p:sp>
      <p:sp>
        <p:nvSpPr>
          <p:cNvPr id="2" name="灯片编号占位符 1"/>
          <p:cNvSpPr>
            <a:spLocks noGrp="1"/>
          </p:cNvSpPr>
          <p:nvPr>
            <p:ph type="sldNum" sz="quarter" idx="10"/>
          </p:nvPr>
        </p:nvSpPr>
        <p:spPr/>
        <p:txBody>
          <a:bodyPr/>
          <a:lstStyle/>
          <a:p>
            <a:pPr>
              <a:defRPr/>
            </a:pPr>
            <a:fld id="{15273F90-A2E7-4A5A-8550-226D2EB22B86}" type="slidenum">
              <a:rPr lang="en-US" altLang="zh-CN" smtClean="0"/>
              <a:pPr>
                <a:defRPr/>
              </a:pPr>
              <a:t>44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fade">
                                      <p:cBhvr>
                                        <p:cTn id="7"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41438"/>
            <a:ext cx="8569325"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3"/>
          <p:cNvSpPr>
            <a:spLocks noGrp="1" noChangeArrowheads="1"/>
          </p:cNvSpPr>
          <p:nvPr>
            <p:ph type="title"/>
          </p:nvPr>
        </p:nvSpPr>
        <p:spPr/>
        <p:txBody>
          <a:bodyPr/>
          <a:lstStyle/>
          <a:p>
            <a:pPr>
              <a:defRPr/>
            </a:pPr>
            <a:r>
              <a:t>程序的系统结构图</a:t>
            </a:r>
          </a:p>
        </p:txBody>
      </p:sp>
      <p:sp>
        <p:nvSpPr>
          <p:cNvPr id="2" name="灯片编号占位符 1"/>
          <p:cNvSpPr>
            <a:spLocks noGrp="1"/>
          </p:cNvSpPr>
          <p:nvPr>
            <p:ph type="sldNum" sz="quarter" idx="10"/>
          </p:nvPr>
        </p:nvSpPr>
        <p:spPr/>
        <p:txBody>
          <a:bodyPr/>
          <a:lstStyle/>
          <a:p>
            <a:pPr>
              <a:defRPr/>
            </a:pPr>
            <a:fld id="{1AE76EC9-786D-4C06-AD98-154BB1FC4C5B}" type="slidenum">
              <a:rPr lang="en-US" altLang="zh-CN" smtClean="0"/>
              <a:pPr>
                <a:defRPr/>
              </a:pPr>
              <a:t>45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fade">
                                      <p:cBhvr>
                                        <p:cTn id="7"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t>模块化</a:t>
            </a:r>
          </a:p>
        </p:txBody>
      </p:sp>
      <p:pic>
        <p:nvPicPr>
          <p:cNvPr id="7475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2420938"/>
            <a:ext cx="8167687" cy="3097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E7874DA7-B81E-4866-9CBB-4C6FDC93C420}" type="slidenum">
              <a:rPr lang="en-US" altLang="zh-CN" smtClean="0"/>
              <a:pPr>
                <a:defRPr/>
              </a:pPr>
              <a:t>46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t>抽象化</a:t>
            </a:r>
          </a:p>
        </p:txBody>
      </p:sp>
      <p:sp>
        <p:nvSpPr>
          <p:cNvPr id="75779" name="Rectangle 3"/>
          <p:cNvSpPr>
            <a:spLocks noGrp="1" noChangeArrowheads="1"/>
          </p:cNvSpPr>
          <p:nvPr>
            <p:ph idx="1"/>
          </p:nvPr>
        </p:nvSpPr>
        <p:spPr/>
        <p:txBody>
          <a:bodyPr/>
          <a:lstStyle/>
          <a:p>
            <a:pPr>
              <a:lnSpc>
                <a:spcPct val="150000"/>
              </a:lnSpc>
            </a:pPr>
            <a:r>
              <a:rPr lang="en-US" altLang="zh-CN" smtClean="0">
                <a:solidFill>
                  <a:srgbClr val="FF0000"/>
                </a:solidFill>
              </a:rPr>
              <a:t>(1) </a:t>
            </a:r>
            <a:r>
              <a:rPr lang="zh-CN" altLang="en-US" smtClean="0">
                <a:solidFill>
                  <a:srgbClr val="FF0000"/>
                </a:solidFill>
              </a:rPr>
              <a:t>过程抽象</a:t>
            </a:r>
            <a:endParaRPr lang="en-US" altLang="zh-CN" smtClean="0">
              <a:solidFill>
                <a:srgbClr val="FF0000"/>
              </a:solidFill>
            </a:endParaRPr>
          </a:p>
          <a:p>
            <a:pPr lvl="1">
              <a:lnSpc>
                <a:spcPct val="150000"/>
              </a:lnSpc>
            </a:pPr>
            <a:r>
              <a:rPr lang="zh-CN" altLang="en-US" smtClean="0"/>
              <a:t> 需求阶段，用“大家所熟悉的术语”来描述。</a:t>
            </a:r>
          </a:p>
          <a:p>
            <a:pPr lvl="1">
              <a:lnSpc>
                <a:spcPct val="150000"/>
              </a:lnSpc>
            </a:pPr>
            <a:r>
              <a:rPr lang="zh-CN" altLang="en-US" smtClean="0"/>
              <a:t> 概要设计到详细设计，抽象化的层次逐次降低。</a:t>
            </a:r>
          </a:p>
          <a:p>
            <a:pPr>
              <a:lnSpc>
                <a:spcPct val="150000"/>
              </a:lnSpc>
            </a:pPr>
            <a:r>
              <a:rPr lang="en-US" altLang="zh-CN" smtClean="0">
                <a:solidFill>
                  <a:srgbClr val="FF0000"/>
                </a:solidFill>
              </a:rPr>
              <a:t>(2)  </a:t>
            </a:r>
            <a:r>
              <a:rPr lang="zh-CN" altLang="en-US" smtClean="0">
                <a:solidFill>
                  <a:srgbClr val="FF0000"/>
                </a:solidFill>
              </a:rPr>
              <a:t>数据抽象</a:t>
            </a:r>
            <a:endParaRPr lang="en-US" altLang="zh-CN" smtClean="0">
              <a:solidFill>
                <a:srgbClr val="FF0000"/>
              </a:solidFill>
            </a:endParaRPr>
          </a:p>
          <a:p>
            <a:pPr lvl="1">
              <a:lnSpc>
                <a:spcPct val="150000"/>
              </a:lnSpc>
            </a:pPr>
            <a:r>
              <a:rPr lang="zh-CN" altLang="en-US" smtClean="0"/>
              <a:t>把现实世界中的事物等之间的某些相似特征</a:t>
            </a:r>
            <a:r>
              <a:rPr lang="en-US" altLang="zh-CN" smtClean="0"/>
              <a:t>(</a:t>
            </a:r>
            <a:r>
              <a:rPr lang="zh-CN" altLang="en-US" smtClean="0"/>
              <a:t>共性</a:t>
            </a:r>
            <a:r>
              <a:rPr lang="en-US" altLang="zh-CN" smtClean="0"/>
              <a:t>)</a:t>
            </a:r>
            <a:r>
              <a:rPr lang="zh-CN" altLang="en-US" smtClean="0"/>
              <a:t>集中和概括起来，暂时忽略差异，就是抽象。</a:t>
            </a:r>
          </a:p>
          <a:p>
            <a:pPr lvl="1">
              <a:lnSpc>
                <a:spcPct val="150000"/>
              </a:lnSpc>
            </a:pPr>
            <a:r>
              <a:rPr lang="zh-CN" altLang="en-US" smtClean="0"/>
              <a:t>抽象就是提取出事物本质特性而暂时忽略细节。</a:t>
            </a:r>
          </a:p>
        </p:txBody>
      </p:sp>
      <p:sp>
        <p:nvSpPr>
          <p:cNvPr id="2" name="灯片编号占位符 1"/>
          <p:cNvSpPr>
            <a:spLocks noGrp="1"/>
          </p:cNvSpPr>
          <p:nvPr>
            <p:ph type="sldNum" sz="quarter" idx="10"/>
          </p:nvPr>
        </p:nvSpPr>
        <p:spPr/>
        <p:txBody>
          <a:bodyPr/>
          <a:lstStyle/>
          <a:p>
            <a:pPr>
              <a:defRPr/>
            </a:pPr>
            <a:fld id="{DE34E4AE-2C4D-434B-8442-287255448CEA}" type="slidenum">
              <a:rPr lang="en-US" altLang="zh-CN" smtClean="0"/>
              <a:pPr>
                <a:defRPr/>
              </a:pPr>
              <a:t>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779">
                                            <p:txEl>
                                              <p:pRg st="3" end="3"/>
                                            </p:txEl>
                                          </p:spTgt>
                                        </p:tgtEl>
                                        <p:attrNameLst>
                                          <p:attrName>style.visibility</p:attrName>
                                        </p:attrNameLst>
                                      </p:cBhvr>
                                      <p:to>
                                        <p:strVal val="visible"/>
                                      </p:to>
                                    </p:set>
                                    <p:animEffect transition="in" filter="fade">
                                      <p:cBhvr>
                                        <p:cTn id="12" dur="500"/>
                                        <p:tgtEl>
                                          <p:spTgt spid="757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779">
                                            <p:txEl>
                                              <p:pRg st="1" end="1"/>
                                            </p:txEl>
                                          </p:spTgt>
                                        </p:tgtEl>
                                        <p:attrNameLst>
                                          <p:attrName>style.visibility</p:attrName>
                                        </p:attrNameLst>
                                      </p:cBhvr>
                                      <p:to>
                                        <p:strVal val="visible"/>
                                      </p:to>
                                    </p:set>
                                    <p:animEffect transition="in" filter="fade">
                                      <p:cBhvr>
                                        <p:cTn id="17" dur="500"/>
                                        <p:tgtEl>
                                          <p:spTgt spid="757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779">
                                            <p:txEl>
                                              <p:pRg st="2" end="2"/>
                                            </p:txEl>
                                          </p:spTgt>
                                        </p:tgtEl>
                                        <p:attrNameLst>
                                          <p:attrName>style.visibility</p:attrName>
                                        </p:attrNameLst>
                                      </p:cBhvr>
                                      <p:to>
                                        <p:strVal val="visible"/>
                                      </p:to>
                                    </p:set>
                                    <p:animEffect transition="in" filter="fade">
                                      <p:cBhvr>
                                        <p:cTn id="22" dur="500"/>
                                        <p:tgtEl>
                                          <p:spTgt spid="757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animEffect transition="in" filter="fade">
                                      <p:cBhvr>
                                        <p:cTn id="27" dur="500"/>
                                        <p:tgtEl>
                                          <p:spTgt spid="75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779">
                                            <p:txEl>
                                              <p:pRg st="5" end="5"/>
                                            </p:txEl>
                                          </p:spTgt>
                                        </p:tgtEl>
                                        <p:attrNameLst>
                                          <p:attrName>style.visibility</p:attrName>
                                        </p:attrNameLst>
                                      </p:cBhvr>
                                      <p:to>
                                        <p:strVal val="visible"/>
                                      </p:to>
                                    </p:set>
                                    <p:animEffect transition="in" filter="fade">
                                      <p:cBhvr>
                                        <p:cTn id="32"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t>信息隐蔽</a:t>
            </a:r>
          </a:p>
        </p:txBody>
      </p:sp>
      <p:sp>
        <p:nvSpPr>
          <p:cNvPr id="39939" name="Rectangle 3"/>
          <p:cNvSpPr>
            <a:spLocks noGrp="1" noChangeArrowheads="1"/>
          </p:cNvSpPr>
          <p:nvPr>
            <p:ph idx="1"/>
          </p:nvPr>
        </p:nvSpPr>
        <p:spPr/>
        <p:txBody>
          <a:bodyPr/>
          <a:lstStyle/>
          <a:p>
            <a:pPr>
              <a:lnSpc>
                <a:spcPct val="150000"/>
              </a:lnSpc>
              <a:defRPr/>
            </a:pPr>
            <a:r>
              <a:rPr lang="zh-CN" altLang="en-US" dirty="0">
                <a:latin typeface="+mn-ea"/>
              </a:rPr>
              <a:t>由 </a:t>
            </a:r>
            <a:r>
              <a:rPr lang="en-US" altLang="zh-CN" dirty="0" err="1">
                <a:latin typeface="+mn-ea"/>
              </a:rPr>
              <a:t>parnas</a:t>
            </a:r>
            <a:r>
              <a:rPr lang="en-US" altLang="zh-CN" dirty="0">
                <a:latin typeface="+mn-ea"/>
              </a:rPr>
              <a:t> </a:t>
            </a:r>
            <a:r>
              <a:rPr lang="zh-CN" altLang="en-US" dirty="0">
                <a:latin typeface="+mn-ea"/>
              </a:rPr>
              <a:t>方法提倡的</a:t>
            </a:r>
            <a:r>
              <a:rPr lang="zh-CN" altLang="en-US" dirty="0">
                <a:solidFill>
                  <a:srgbClr val="FF3300"/>
                </a:solidFill>
                <a:latin typeface="+mn-ea"/>
              </a:rPr>
              <a:t>信息隐蔽</a:t>
            </a:r>
            <a:r>
              <a:rPr lang="zh-CN" altLang="en-US" dirty="0">
                <a:latin typeface="+mn-ea"/>
              </a:rPr>
              <a:t>是指，</a:t>
            </a:r>
            <a:r>
              <a:rPr lang="zh-CN" altLang="en-US" dirty="0">
                <a:solidFill>
                  <a:srgbClr val="FF3300"/>
                </a:solidFill>
                <a:latin typeface="+mn-ea"/>
              </a:rPr>
              <a:t>每个模块的实现细节对于其它模块来说是隐蔽的。</a:t>
            </a:r>
            <a:r>
              <a:rPr lang="zh-CN" altLang="en-US" dirty="0">
                <a:latin typeface="+mn-ea"/>
              </a:rPr>
              <a:t>也就是说，模块中所包含的信息（包括数据和过程）不允许其它不需要这些信息的模块使用。</a:t>
            </a:r>
          </a:p>
        </p:txBody>
      </p:sp>
      <p:sp>
        <p:nvSpPr>
          <p:cNvPr id="2" name="灯片编号占位符 1"/>
          <p:cNvSpPr>
            <a:spLocks noGrp="1"/>
          </p:cNvSpPr>
          <p:nvPr>
            <p:ph type="sldNum" sz="quarter" idx="10"/>
          </p:nvPr>
        </p:nvSpPr>
        <p:spPr/>
        <p:txBody>
          <a:bodyPr/>
          <a:lstStyle/>
          <a:p>
            <a:pPr>
              <a:defRPr/>
            </a:pPr>
            <a:fld id="{5E9CA2E7-2D9D-45F8-8705-A92972C4E208}" type="slidenum">
              <a:rPr lang="en-US" altLang="zh-CN" smtClean="0"/>
              <a:pPr>
                <a:defRPr/>
              </a:pPr>
              <a:t>48</a:t>
            </a:fld>
            <a:endParaRPr lang="en-US" altLang="zh-CN"/>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dirty="0" smtClean="0"/>
              <a:t>模块</a:t>
            </a:r>
            <a:endParaRPr dirty="0"/>
          </a:p>
        </p:txBody>
      </p:sp>
      <p:sp>
        <p:nvSpPr>
          <p:cNvPr id="40963" name="Rectangle 3"/>
          <p:cNvSpPr>
            <a:spLocks noGrp="1" noChangeArrowheads="1"/>
          </p:cNvSpPr>
          <p:nvPr>
            <p:ph idx="1"/>
          </p:nvPr>
        </p:nvSpPr>
        <p:spPr/>
        <p:txBody>
          <a:bodyPr/>
          <a:lstStyle/>
          <a:p>
            <a:pPr>
              <a:lnSpc>
                <a:spcPct val="150000"/>
              </a:lnSpc>
            </a:pPr>
            <a:r>
              <a:rPr lang="zh-CN" altLang="en-US" smtClean="0">
                <a:solidFill>
                  <a:srgbClr val="FF0000"/>
                </a:solidFill>
              </a:rPr>
              <a:t>模块（</a:t>
            </a:r>
            <a:r>
              <a:rPr lang="en-US" altLang="zh-CN" smtClean="0">
                <a:solidFill>
                  <a:srgbClr val="FF0000"/>
                </a:solidFill>
              </a:rPr>
              <a:t>Module</a:t>
            </a:r>
            <a:r>
              <a:rPr lang="zh-CN" altLang="en-US" smtClean="0">
                <a:solidFill>
                  <a:srgbClr val="FF0000"/>
                </a:solidFill>
              </a:rPr>
              <a:t>）</a:t>
            </a:r>
            <a:r>
              <a:rPr lang="zh-CN" altLang="en-US" smtClean="0"/>
              <a:t>又称“组件”，三个基本属性</a:t>
            </a:r>
            <a:r>
              <a:rPr lang="en-US" altLang="zh-CN" smtClean="0"/>
              <a:t>:</a:t>
            </a:r>
          </a:p>
          <a:p>
            <a:pPr lvl="1">
              <a:lnSpc>
                <a:spcPct val="150000"/>
              </a:lnSpc>
            </a:pPr>
            <a:r>
              <a:rPr lang="zh-CN" altLang="en-US" smtClean="0"/>
              <a:t>功能：描述该模块实现什么功能</a:t>
            </a:r>
          </a:p>
          <a:p>
            <a:pPr lvl="1">
              <a:lnSpc>
                <a:spcPct val="150000"/>
              </a:lnSpc>
            </a:pPr>
            <a:r>
              <a:rPr lang="zh-CN" altLang="en-US" smtClean="0"/>
              <a:t>逻辑：描述模块内部怎么做</a:t>
            </a:r>
          </a:p>
          <a:p>
            <a:pPr lvl="1">
              <a:lnSpc>
                <a:spcPct val="150000"/>
              </a:lnSpc>
            </a:pPr>
            <a:r>
              <a:rPr lang="zh-CN" altLang="en-US" smtClean="0"/>
              <a:t>状态：该模块使用时的环境和条件</a:t>
            </a:r>
          </a:p>
        </p:txBody>
      </p:sp>
      <p:sp>
        <p:nvSpPr>
          <p:cNvPr id="2" name="灯片编号占位符 1"/>
          <p:cNvSpPr>
            <a:spLocks noGrp="1"/>
          </p:cNvSpPr>
          <p:nvPr>
            <p:ph type="sldNum" sz="quarter" idx="10"/>
          </p:nvPr>
        </p:nvSpPr>
        <p:spPr/>
        <p:txBody>
          <a:bodyPr/>
          <a:lstStyle/>
          <a:p>
            <a:pPr>
              <a:defRPr/>
            </a:pPr>
            <a:fld id="{73D2FAC1-F3C4-4613-B718-EE4B7615D3EE}" type="slidenum">
              <a:rPr lang="en-US" altLang="zh-CN" smtClean="0"/>
              <a:pPr>
                <a:defRPr/>
              </a:pPr>
              <a:t>49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561975" y="4279900"/>
            <a:ext cx="4343400" cy="2501900"/>
            <a:chOff x="561682" y="4279712"/>
            <a:chExt cx="4343400" cy="2501900"/>
          </a:xfrm>
        </p:grpSpPr>
        <p:pic>
          <p:nvPicPr>
            <p:cNvPr id="82962" name="Picture 32" descr="53226463"/>
            <p:cNvPicPr>
              <a:picLocks noChangeAspect="1" noChangeArrowheads="1"/>
            </p:cNvPicPr>
            <p:nvPr/>
          </p:nvPicPr>
          <p:blipFill>
            <a:blip r:embed="rId3"/>
            <a:srcRect/>
            <a:stretch>
              <a:fillRect/>
            </a:stretch>
          </p:blipFill>
          <p:spPr bwMode="auto">
            <a:xfrm>
              <a:off x="561682" y="4279712"/>
              <a:ext cx="4343400" cy="2501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7" name="Text Box 33"/>
            <p:cNvSpPr txBox="1">
              <a:spLocks noChangeArrowheads="1"/>
            </p:cNvSpPr>
            <p:nvPr/>
          </p:nvSpPr>
          <p:spPr bwMode="auto">
            <a:xfrm>
              <a:off x="2720660" y="5104323"/>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a:solidFill>
                    <a:srgbClr val="FFFF00"/>
                  </a:solidFill>
                  <a:ea typeface="华文新魏" panose="02010800040101010101" pitchFamily="2" charset="-122"/>
                </a:rPr>
                <a:t>iphone</a:t>
              </a:r>
            </a:p>
          </p:txBody>
        </p:sp>
      </p:grpSp>
      <p:sp>
        <p:nvSpPr>
          <p:cNvPr id="82947" name="Rectangle 2"/>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defRPr/>
            </a:pPr>
            <a:r>
              <a:rPr smtClean="0"/>
              <a:t>设计的目标：质量</a:t>
            </a:r>
          </a:p>
        </p:txBody>
      </p:sp>
      <p:grpSp>
        <p:nvGrpSpPr>
          <p:cNvPr id="4" name="组合 3"/>
          <p:cNvGrpSpPr>
            <a:grpSpLocks/>
          </p:cNvGrpSpPr>
          <p:nvPr/>
        </p:nvGrpSpPr>
        <p:grpSpPr bwMode="auto">
          <a:xfrm>
            <a:off x="560388" y="1344613"/>
            <a:ext cx="4164012" cy="2935287"/>
            <a:chOff x="560988" y="1344424"/>
            <a:chExt cx="4163412" cy="2935288"/>
          </a:xfrm>
        </p:grpSpPr>
        <p:sp>
          <p:nvSpPr>
            <p:cNvPr id="12298" name="AutoShape 14" descr="u=3957447060,509563444&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sp>
          <p:nvSpPr>
            <p:cNvPr id="12299" name="AutoShape 16" descr="u=3957447060,509563444&amp;fm=23&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sp>
          <p:nvSpPr>
            <p:cNvPr id="12300" name="AutoShape 18" descr="u=3957447060,509563444&amp;fm=0&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sp>
          <p:nvSpPr>
            <p:cNvPr id="12301" name="AutoShape 20" descr="u=3957447060,509563444&amp;fm=0&amp;gp=0"/>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pic>
          <p:nvPicPr>
            <p:cNvPr id="82958" name="Picture 27" descr="F200711091330532195210941"/>
            <p:cNvPicPr>
              <a:picLocks noChangeAspect="1" noChangeArrowheads="1"/>
            </p:cNvPicPr>
            <p:nvPr/>
          </p:nvPicPr>
          <p:blipFill>
            <a:blip r:embed="rId4"/>
            <a:srcRect/>
            <a:stretch>
              <a:fillRect/>
            </a:stretch>
          </p:blipFill>
          <p:spPr bwMode="auto">
            <a:xfrm>
              <a:off x="560988" y="1344424"/>
              <a:ext cx="4152302" cy="2935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AutoShape 24" descr="F200711091330532195210941"/>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sp>
          <p:nvSpPr>
            <p:cNvPr id="12304" name="AutoShape 26" descr="F200711091330532195210941"/>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2400">
                <a:ea typeface="宋体" panose="02010600030101010101" pitchFamily="2" charset="-122"/>
              </a:endParaRPr>
            </a:p>
          </p:txBody>
        </p:sp>
        <p:sp>
          <p:nvSpPr>
            <p:cNvPr id="12305" name="Text Box 28"/>
            <p:cNvSpPr txBox="1">
              <a:spLocks noChangeArrowheads="1"/>
            </p:cNvSpPr>
            <p:nvPr/>
          </p:nvSpPr>
          <p:spPr bwMode="auto">
            <a:xfrm>
              <a:off x="1946333" y="1782273"/>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a:solidFill>
                    <a:srgbClr val="FFFF00"/>
                  </a:solidFill>
                  <a:ea typeface="隶书" panose="02010509060101010101" pitchFamily="49" charset="-122"/>
                </a:rPr>
                <a:t>波音飞机</a:t>
              </a:r>
            </a:p>
          </p:txBody>
        </p:sp>
      </p:grpSp>
      <p:grpSp>
        <p:nvGrpSpPr>
          <p:cNvPr id="3" name="组合 2"/>
          <p:cNvGrpSpPr>
            <a:grpSpLocks/>
          </p:cNvGrpSpPr>
          <p:nvPr/>
        </p:nvGrpSpPr>
        <p:grpSpPr bwMode="auto">
          <a:xfrm>
            <a:off x="4795838" y="2133600"/>
            <a:ext cx="4267200" cy="4464050"/>
            <a:chOff x="4795110" y="2132856"/>
            <a:chExt cx="4267200" cy="4464794"/>
          </a:xfrm>
        </p:grpSpPr>
        <p:pic>
          <p:nvPicPr>
            <p:cNvPr id="82951" name="Picture 10" descr="dfe81ec91522f1343587c0136868ba0a"/>
            <p:cNvPicPr>
              <a:picLocks noChangeAspect="1" noChangeArrowheads="1"/>
            </p:cNvPicPr>
            <p:nvPr/>
          </p:nvPicPr>
          <p:blipFill>
            <a:blip r:embed="rId5"/>
            <a:srcRect/>
            <a:stretch>
              <a:fillRect/>
            </a:stretch>
          </p:blipFill>
          <p:spPr bwMode="auto">
            <a:xfrm>
              <a:off x="4795110" y="3396717"/>
              <a:ext cx="4267200" cy="32009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22" descr="Img340759791"/>
            <p:cNvPicPr>
              <a:picLocks noChangeAspect="1" noChangeArrowheads="1"/>
            </p:cNvPicPr>
            <p:nvPr/>
          </p:nvPicPr>
          <p:blipFill>
            <a:blip r:embed="rId6"/>
            <a:srcRect/>
            <a:stretch>
              <a:fillRect/>
            </a:stretch>
          </p:blipFill>
          <p:spPr bwMode="auto">
            <a:xfrm>
              <a:off x="5934935" y="2132856"/>
              <a:ext cx="2952750" cy="17719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29"/>
            <p:cNvSpPr txBox="1">
              <a:spLocks noChangeArrowheads="1"/>
            </p:cNvSpPr>
            <p:nvPr/>
          </p:nvSpPr>
          <p:spPr bwMode="auto">
            <a:xfrm>
              <a:off x="6210300" y="5630890"/>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a:solidFill>
                    <a:srgbClr val="FFFF00"/>
                  </a:solidFill>
                  <a:ea typeface="华文新魏" panose="02010800040101010101" pitchFamily="2" charset="-122"/>
                </a:rPr>
                <a:t>泰坦尼克号</a:t>
              </a:r>
            </a:p>
          </p:txBody>
        </p:sp>
      </p:grpSp>
      <p:sp>
        <p:nvSpPr>
          <p:cNvPr id="6" name="灯片编号占位符 5"/>
          <p:cNvSpPr>
            <a:spLocks noGrp="1"/>
          </p:cNvSpPr>
          <p:nvPr>
            <p:ph type="sldNum" sz="quarter" idx="10"/>
          </p:nvPr>
        </p:nvSpPr>
        <p:spPr/>
        <p:txBody>
          <a:bodyPr/>
          <a:lstStyle/>
          <a:p>
            <a:pPr>
              <a:defRPr/>
            </a:pPr>
            <a:fld id="{7F70DD91-180D-447B-ABC0-37BC73582F1F}" type="slidenum">
              <a:rPr lang="en-US" altLang="zh-CN" smtClean="0"/>
              <a:pPr>
                <a:defRPr/>
              </a:pPr>
              <a:t>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dirty="0"/>
              <a:t>模块</a:t>
            </a:r>
            <a:r>
              <a:rPr dirty="0" smtClean="0"/>
              <a:t>独立性</a:t>
            </a:r>
            <a:endParaRPr dirty="0"/>
          </a:p>
        </p:txBody>
      </p:sp>
      <p:sp>
        <p:nvSpPr>
          <p:cNvPr id="43010" name="Rectangle 2"/>
          <p:cNvSpPr>
            <a:spLocks noGrp="1" noChangeArrowheads="1"/>
          </p:cNvSpPr>
          <p:nvPr>
            <p:ph idx="1"/>
          </p:nvPr>
        </p:nvSpPr>
        <p:spPr/>
        <p:txBody>
          <a:bodyPr/>
          <a:lstStyle/>
          <a:p>
            <a:pPr>
              <a:lnSpc>
                <a:spcPct val="150000"/>
              </a:lnSpc>
            </a:pPr>
            <a:r>
              <a:rPr lang="zh-CN" altLang="zh-CN" smtClean="0">
                <a:solidFill>
                  <a:srgbClr val="FF0000"/>
                </a:solidFill>
              </a:rPr>
              <a:t>模块独立性</a:t>
            </a:r>
            <a:r>
              <a:rPr lang="zh-CN" altLang="zh-CN" smtClean="0"/>
              <a:t>, 是指软件系统中每个模块只涉及软件要求的具体的子功能, 而和软件系统中其它的模块的接口是简单的</a:t>
            </a:r>
            <a:r>
              <a:rPr lang="zh-CN" altLang="en-US" smtClean="0"/>
              <a:t>。</a:t>
            </a:r>
            <a:endParaRPr lang="en-US" altLang="zh-CN" smtClean="0"/>
          </a:p>
          <a:p>
            <a:pPr>
              <a:lnSpc>
                <a:spcPct val="150000"/>
              </a:lnSpc>
            </a:pPr>
            <a:r>
              <a:rPr lang="zh-CN" altLang="zh-CN" smtClean="0"/>
              <a:t>度量模块独立性</a:t>
            </a:r>
            <a:r>
              <a:rPr lang="zh-CN" altLang="en-US" smtClean="0"/>
              <a:t>的</a:t>
            </a:r>
            <a:r>
              <a:rPr lang="zh-CN" altLang="zh-CN" smtClean="0"/>
              <a:t>两个准则</a:t>
            </a:r>
            <a:r>
              <a:rPr lang="zh-CN" altLang="en-US" smtClean="0"/>
              <a:t>：</a:t>
            </a:r>
            <a:endParaRPr lang="en-US" altLang="zh-CN" smtClean="0"/>
          </a:p>
          <a:p>
            <a:pPr lvl="1">
              <a:lnSpc>
                <a:spcPct val="150000"/>
              </a:lnSpc>
            </a:pPr>
            <a:r>
              <a:rPr lang="zh-CN" altLang="en-US" smtClean="0"/>
              <a:t> </a:t>
            </a:r>
            <a:r>
              <a:rPr lang="zh-CN" altLang="en-US" smtClean="0">
                <a:solidFill>
                  <a:srgbClr val="FF0000"/>
                </a:solidFill>
              </a:rPr>
              <a:t>模块间耦合</a:t>
            </a:r>
            <a:r>
              <a:rPr lang="zh-CN" altLang="en-US" smtClean="0"/>
              <a:t>是模块之间的互相连接的紧密程度。</a:t>
            </a:r>
          </a:p>
          <a:p>
            <a:pPr lvl="1">
              <a:lnSpc>
                <a:spcPct val="150000"/>
              </a:lnSpc>
            </a:pPr>
            <a:r>
              <a:rPr lang="zh-CN" altLang="en-US" smtClean="0"/>
              <a:t> </a:t>
            </a:r>
            <a:r>
              <a:rPr lang="zh-CN" altLang="en-US" smtClean="0">
                <a:solidFill>
                  <a:srgbClr val="FF0000"/>
                </a:solidFill>
              </a:rPr>
              <a:t>模块内聚</a:t>
            </a:r>
            <a:r>
              <a:rPr lang="zh-CN" altLang="en-US" smtClean="0"/>
              <a:t>是模块内部各个元素彼此结合的紧密程度。</a:t>
            </a:r>
          </a:p>
        </p:txBody>
      </p:sp>
      <p:sp>
        <p:nvSpPr>
          <p:cNvPr id="79876" name="矩形 2"/>
          <p:cNvSpPr>
            <a:spLocks noChangeArrowheads="1"/>
          </p:cNvSpPr>
          <p:nvPr/>
        </p:nvSpPr>
        <p:spPr bwMode="auto">
          <a:xfrm>
            <a:off x="1127125" y="5661025"/>
            <a:ext cx="7345363" cy="461963"/>
          </a:xfrm>
          <a:prstGeom prst="rect">
            <a:avLst/>
          </a:prstGeom>
          <a:solidFill>
            <a:srgbClr val="FFFF00"/>
          </a:solidFill>
          <a:ln w="38100">
            <a:solidFill>
              <a:srgbClr val="FF0000"/>
            </a:solidFill>
            <a:miter lim="800000"/>
            <a:headEnd/>
            <a:tailEnd/>
          </a:ln>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华文新魏" panose="02010800040101010101" pitchFamily="2" charset="-122"/>
                <a:ea typeface="华文新魏" panose="02010800040101010101" pitchFamily="2" charset="-122"/>
              </a:rPr>
              <a:t> 模块独立性比较强的模块应是</a:t>
            </a:r>
            <a:r>
              <a:rPr lang="zh-CN" altLang="en-US" sz="2400">
                <a:solidFill>
                  <a:srgbClr val="FF0000"/>
                </a:solidFill>
                <a:latin typeface="华文新魏" panose="02010800040101010101" pitchFamily="2" charset="-122"/>
                <a:ea typeface="华文新魏" panose="02010800040101010101" pitchFamily="2" charset="-122"/>
              </a:rPr>
              <a:t>高内聚低耦合</a:t>
            </a:r>
            <a:r>
              <a:rPr lang="zh-CN" altLang="en-US" sz="2400">
                <a:latin typeface="华文新魏" panose="02010800040101010101" pitchFamily="2" charset="-122"/>
                <a:ea typeface="华文新魏" panose="02010800040101010101" pitchFamily="2" charset="-122"/>
              </a:rPr>
              <a:t>的模块。</a:t>
            </a:r>
          </a:p>
        </p:txBody>
      </p:sp>
      <p:sp>
        <p:nvSpPr>
          <p:cNvPr id="3" name="灯片编号占位符 2"/>
          <p:cNvSpPr>
            <a:spLocks noGrp="1"/>
          </p:cNvSpPr>
          <p:nvPr>
            <p:ph type="sldNum" sz="quarter" idx="10"/>
          </p:nvPr>
        </p:nvSpPr>
        <p:spPr/>
        <p:txBody>
          <a:bodyPr/>
          <a:lstStyle/>
          <a:p>
            <a:pPr>
              <a:defRPr/>
            </a:pPr>
            <a:fld id="{F155EF2F-C5BB-4EBA-AB18-DC73D3F3CF55}" type="slidenum">
              <a:rPr lang="en-US" altLang="zh-CN" smtClean="0"/>
              <a:pPr>
                <a:defRPr/>
              </a:pPr>
              <a:t>50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fade">
                                      <p:cBhvr>
                                        <p:cTn id="7" dur="5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fade">
                                      <p:cBhvr>
                                        <p:cTn id="12" dur="5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fade">
                                      <p:cBhvr>
                                        <p:cTn id="17" dur="500"/>
                                        <p:tgtEl>
                                          <p:spTgt spid="43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fade">
                                      <p:cBhvr>
                                        <p:cTn id="22" dur="500"/>
                                        <p:tgtEl>
                                          <p:spTgt spid="43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876"/>
                                        </p:tgtEl>
                                        <p:attrNameLst>
                                          <p:attrName>style.visibility</p:attrName>
                                        </p:attrNameLst>
                                      </p:cBhvr>
                                      <p:to>
                                        <p:strVal val="visible"/>
                                      </p:to>
                                    </p:set>
                                    <p:animEffect transition="in" filter="fade">
                                      <p:cBhvr>
                                        <p:cTn id="2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7987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dirty="0" smtClean="0"/>
              <a:t>模块间耦合</a:t>
            </a:r>
            <a:endParaRPr dirty="0"/>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71675"/>
            <a:ext cx="8164512"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E9B6F300-3BE2-41ED-BF72-D304B8DFF93A}" type="slidenum">
              <a:rPr lang="en-US" altLang="zh-CN" smtClean="0"/>
              <a:pPr>
                <a:defRPr/>
              </a:pPr>
              <a:t>51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fade">
                                      <p:cBhvr>
                                        <p:cTn id="7"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0" y="2219325"/>
            <a:ext cx="2444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en-US" sz="1100"/>
              <a:t>       </a:t>
            </a:r>
            <a:endParaRPr lang="zh-CN" altLang="en-US">
              <a:effectLst>
                <a:outerShdw blurRad="38100" dist="38100" dir="2700000" algn="tl">
                  <a:srgbClr val="C0C0C0"/>
                </a:outerShdw>
              </a:effectLst>
            </a:endParaRPr>
          </a:p>
        </p:txBody>
      </p:sp>
      <p:sp>
        <p:nvSpPr>
          <p:cNvPr id="52228" name="Rectangle 4"/>
          <p:cNvSpPr>
            <a:spLocks noChangeArrowheads="1"/>
          </p:cNvSpPr>
          <p:nvPr/>
        </p:nvSpPr>
        <p:spPr bwMode="auto">
          <a:xfrm>
            <a:off x="1000125" y="2219325"/>
            <a:ext cx="942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en-US" sz="1100"/>
              <a:t>                           </a:t>
            </a:r>
            <a:endParaRPr lang="zh-CN" altLang="en-US">
              <a:effectLst>
                <a:outerShdw blurRad="38100" dist="38100" dir="2700000" algn="tl">
                  <a:srgbClr val="C0C0C0"/>
                </a:outerShdw>
              </a:effectLst>
            </a:endParaRPr>
          </a:p>
        </p:txBody>
      </p:sp>
      <p:sp>
        <p:nvSpPr>
          <p:cNvPr id="52229" name="Rectangle 5"/>
          <p:cNvSpPr>
            <a:spLocks noChangeArrowheads="1"/>
          </p:cNvSpPr>
          <p:nvPr/>
        </p:nvSpPr>
        <p:spPr bwMode="auto">
          <a:xfrm>
            <a:off x="3429000" y="2209800"/>
            <a:ext cx="444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800"/>
              <a:t>c</a:t>
            </a:r>
            <a:endParaRPr lang="en-US" altLang="zh-CN">
              <a:effectLst>
                <a:outerShdw blurRad="38100" dist="38100" dir="2700000" algn="tl">
                  <a:srgbClr val="C0C0C0"/>
                </a:outerShdw>
              </a:effectLst>
            </a:endParaRPr>
          </a:p>
        </p:txBody>
      </p:sp>
      <p:sp>
        <p:nvSpPr>
          <p:cNvPr id="52230" name="Rectangle 6"/>
          <p:cNvSpPr>
            <a:spLocks noChangeArrowheads="1"/>
          </p:cNvSpPr>
          <p:nvPr/>
        </p:nvSpPr>
        <p:spPr bwMode="auto">
          <a:xfrm>
            <a:off x="3028950" y="2247900"/>
            <a:ext cx="25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en-US" sz="800"/>
              <a:t> </a:t>
            </a:r>
            <a:endParaRPr lang="zh-CN" altLang="en-US">
              <a:effectLst>
                <a:outerShdw blurRad="38100" dist="38100" dir="2700000" algn="tl">
                  <a:srgbClr val="C0C0C0"/>
                </a:outerShdw>
              </a:effectLst>
            </a:endParaRPr>
          </a:p>
        </p:txBody>
      </p:sp>
      <p:sp>
        <p:nvSpPr>
          <p:cNvPr id="52231" name="Rectangle 7"/>
          <p:cNvSpPr>
            <a:spLocks noGrp="1" noChangeArrowheads="1"/>
          </p:cNvSpPr>
          <p:nvPr>
            <p:ph type="title"/>
          </p:nvPr>
        </p:nvSpPr>
        <p:spPr/>
        <p:txBody>
          <a:bodyPr/>
          <a:lstStyle/>
          <a:p>
            <a:pPr>
              <a:defRPr/>
            </a:pPr>
            <a:r>
              <a:t>模块内聚</a:t>
            </a:r>
          </a:p>
        </p:txBody>
      </p:sp>
      <p:pic>
        <p:nvPicPr>
          <p:cNvPr id="829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2060575"/>
            <a:ext cx="80264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C1D5CE66-3DC2-4F8C-A8BD-0A3C6444D7B6}" type="slidenum">
              <a:rPr lang="en-US" altLang="zh-CN" smtClean="0"/>
              <a:pPr>
                <a:defRPr/>
              </a:pPr>
              <a:t>52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animEffect transition="in" filter="fade">
                                      <p:cBhvr>
                                        <p:cTn id="7"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611188" y="2060575"/>
            <a:ext cx="8215312" cy="3124200"/>
          </a:xfrm>
        </p:spPr>
        <p:txBody>
          <a:bodyPr/>
          <a:lstStyle/>
          <a:p>
            <a:pPr algn="ctr">
              <a:defRPr/>
            </a:pPr>
            <a:r>
              <a:rPr sz="4800" dirty="0" smtClean="0">
                <a:solidFill>
                  <a:srgbClr val="FF0000"/>
                </a:solidFill>
                <a:effectLst>
                  <a:outerShdw blurRad="38100" dist="38100" dir="2700000" algn="tl">
                    <a:srgbClr val="C0C0C0"/>
                  </a:outerShdw>
                </a:effectLst>
              </a:rPr>
              <a:t>第</a:t>
            </a:r>
            <a:r>
              <a:rPr lang="en-US" altLang="zh-CN" sz="4800" dirty="0" smtClean="0">
                <a:solidFill>
                  <a:srgbClr val="FF0000"/>
                </a:solidFill>
                <a:effectLst>
                  <a:outerShdw blurRad="38100" dist="38100" dir="2700000" algn="tl">
                    <a:srgbClr val="C0C0C0"/>
                  </a:outerShdw>
                </a:effectLst>
              </a:rPr>
              <a:t>5</a:t>
            </a:r>
            <a:r>
              <a:rPr sz="4800" dirty="0" smtClean="0">
                <a:solidFill>
                  <a:srgbClr val="FF0000"/>
                </a:solidFill>
                <a:effectLst>
                  <a:outerShdw blurRad="38100" dist="38100" dir="2700000" algn="tl">
                    <a:srgbClr val="C0C0C0"/>
                  </a:outerShdw>
                </a:effectLst>
              </a:rPr>
              <a:t>节</a:t>
            </a:r>
            <a:r>
              <a:rPr lang="en-US" altLang="zh-CN" sz="4800" dirty="0">
                <a:effectLst>
                  <a:outerShdw blurRad="38100" dist="38100" dir="2700000" algn="tl">
                    <a:srgbClr val="C0C0C0"/>
                  </a:outerShdw>
                </a:effectLst>
              </a:rPr>
              <a:t/>
            </a:r>
            <a:br>
              <a:rPr lang="en-US" altLang="zh-CN" sz="4800" dirty="0">
                <a:effectLst>
                  <a:outerShdw blurRad="38100" dist="38100" dir="2700000" algn="tl">
                    <a:srgbClr val="C0C0C0"/>
                  </a:outerShdw>
                </a:effectLst>
              </a:rPr>
            </a:br>
            <a:r>
              <a:rPr lang="en-US" altLang="zh-CN" sz="4800" dirty="0">
                <a:effectLst>
                  <a:outerShdw blurRad="38100" dist="38100" dir="2700000" algn="tl">
                    <a:srgbClr val="C0C0C0"/>
                  </a:outerShdw>
                </a:effectLst>
              </a:rPr>
              <a:t> </a:t>
            </a:r>
            <a:br>
              <a:rPr lang="en-US" altLang="zh-CN" sz="4800" dirty="0">
                <a:effectLst>
                  <a:outerShdw blurRad="38100" dist="38100" dir="2700000" algn="tl">
                    <a:srgbClr val="C0C0C0"/>
                  </a:outerShdw>
                </a:effectLst>
              </a:rPr>
            </a:br>
            <a:r>
              <a:rPr sz="4800" dirty="0" smtClean="0">
                <a:effectLst>
                  <a:outerShdw blurRad="38100" dist="38100" dir="2700000" algn="tl">
                    <a:srgbClr val="C0C0C0"/>
                  </a:outerShdw>
                </a:effectLst>
              </a:rPr>
              <a:t>人机界面设计</a:t>
            </a:r>
            <a:endParaRPr sz="4800" dirty="0">
              <a:effectLst>
                <a:outerShdw blurRad="38100" dist="38100" dir="2700000" algn="tl">
                  <a:srgbClr val="C0C0C0"/>
                </a:outerShdw>
              </a:effectLst>
              <a:latin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2CE00773-AC28-4259-93ED-02880BEB80AE}" type="slidenum">
              <a:rPr lang="en-US" altLang="zh-CN" smtClean="0"/>
              <a:pPr>
                <a:defRPr/>
              </a:pPr>
              <a:t>53</a:t>
            </a:fld>
            <a:endParaRPr lang="en-US" altLang="zh-CN"/>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dirty="0"/>
              <a:t>人机界面设计</a:t>
            </a:r>
          </a:p>
        </p:txBody>
      </p:sp>
      <p:sp>
        <p:nvSpPr>
          <p:cNvPr id="1317891" name="Rectangle 3"/>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187325" indent="-187325">
              <a:lnSpc>
                <a:spcPct val="115000"/>
              </a:lnSpc>
            </a:pPr>
            <a:r>
              <a:rPr lang="zh-CN" altLang="en-US" sz="3000" smtClean="0">
                <a:solidFill>
                  <a:srgbClr val="000066"/>
                </a:solidFill>
                <a:latin typeface="黑体" panose="02010609060101010101" pitchFamily="49" charset="-122"/>
              </a:rPr>
              <a:t>命令语言界面</a:t>
            </a:r>
          </a:p>
          <a:p>
            <a:pPr marL="577850" lvl="1" indent="-200025">
              <a:lnSpc>
                <a:spcPct val="115000"/>
              </a:lnSpc>
            </a:pPr>
            <a:r>
              <a:rPr lang="zh-CN" altLang="en-US" smtClean="0">
                <a:solidFill>
                  <a:srgbClr val="000066"/>
                </a:solidFill>
                <a:latin typeface="黑体" panose="02010609060101010101" pitchFamily="49" charset="-122"/>
              </a:rPr>
              <a:t>要求惊人的记忆和大量的训练，并且容易出错，，但比较灵活和高效，适合于专业人员使用。</a:t>
            </a:r>
            <a:endParaRPr lang="en-US" altLang="zh-CN" smtClean="0">
              <a:solidFill>
                <a:srgbClr val="000066"/>
              </a:solidFill>
              <a:latin typeface="黑体" panose="02010609060101010101" pitchFamily="49" charset="-122"/>
            </a:endParaRPr>
          </a:p>
          <a:p>
            <a:pPr marL="187325" indent="-187325">
              <a:lnSpc>
                <a:spcPct val="120000"/>
              </a:lnSpc>
              <a:spcBef>
                <a:spcPct val="25000"/>
              </a:spcBef>
            </a:pPr>
            <a:r>
              <a:rPr lang="zh-CN" altLang="en-US" smtClean="0">
                <a:solidFill>
                  <a:srgbClr val="FF3300"/>
                </a:solidFill>
                <a:latin typeface="黑体" panose="02010609060101010101" pitchFamily="49" charset="-122"/>
              </a:rPr>
              <a:t>图形用户界面</a:t>
            </a:r>
            <a:r>
              <a:rPr lang="en-US" altLang="zh-CN" smtClean="0">
                <a:solidFill>
                  <a:srgbClr val="FF3300"/>
                </a:solidFill>
                <a:latin typeface="黑体" panose="02010609060101010101" pitchFamily="49" charset="-122"/>
              </a:rPr>
              <a:t>(GUI-Graphics User Interface)</a:t>
            </a:r>
          </a:p>
          <a:p>
            <a:pPr marL="577850" lvl="1" indent="-200025">
              <a:lnSpc>
                <a:spcPct val="115000"/>
              </a:lnSpc>
            </a:pPr>
            <a:r>
              <a:rPr lang="zh-CN" altLang="en-US" smtClean="0">
                <a:solidFill>
                  <a:srgbClr val="000066"/>
                </a:solidFill>
                <a:latin typeface="黑体" panose="02010609060101010101" pitchFamily="49" charset="-122"/>
              </a:rPr>
              <a:t>当前各类图形用户界面的共同特点是以窗口管理系统为核心，使用键盘和鼠标器作为输入设备。</a:t>
            </a:r>
            <a:endParaRPr lang="en-US" altLang="zh-CN" smtClean="0">
              <a:solidFill>
                <a:srgbClr val="000066"/>
              </a:solidFill>
              <a:latin typeface="黑体" panose="02010609060101010101" pitchFamily="49" charset="-122"/>
            </a:endParaRPr>
          </a:p>
          <a:p>
            <a:pPr marL="577850" lvl="1" indent="-200025">
              <a:lnSpc>
                <a:spcPct val="115000"/>
              </a:lnSpc>
            </a:pPr>
            <a:r>
              <a:rPr lang="zh-CN" altLang="en-US" smtClean="0">
                <a:solidFill>
                  <a:srgbClr val="000066"/>
                </a:solidFill>
                <a:latin typeface="黑体" panose="02010609060101010101" pitchFamily="49" charset="-122"/>
              </a:rPr>
              <a:t>降低记忆负荷</a:t>
            </a:r>
            <a:r>
              <a:rPr lang="en-US" altLang="zh-CN" smtClean="0">
                <a:solidFill>
                  <a:srgbClr val="000066"/>
                </a:solidFill>
                <a:latin typeface="黑体" panose="02010609060101010101" pitchFamily="49" charset="-122"/>
              </a:rPr>
              <a:t>,</a:t>
            </a:r>
            <a:r>
              <a:rPr lang="zh-CN" altLang="en-US" smtClean="0">
                <a:solidFill>
                  <a:srgbClr val="000066"/>
                </a:solidFill>
                <a:latin typeface="黑体" panose="02010609060101010101" pitchFamily="49" charset="-122"/>
              </a:rPr>
              <a:t>强烈的直接操作特点</a:t>
            </a:r>
            <a:r>
              <a:rPr lang="en-US" altLang="zh-CN" smtClean="0">
                <a:solidFill>
                  <a:srgbClr val="000066"/>
                </a:solidFill>
                <a:latin typeface="黑体" panose="02010609060101010101" pitchFamily="49" charset="-122"/>
              </a:rPr>
              <a:t>,</a:t>
            </a:r>
            <a:r>
              <a:rPr lang="zh-CN" altLang="en-US" smtClean="0">
                <a:solidFill>
                  <a:srgbClr val="000066"/>
                </a:solidFill>
                <a:latin typeface="黑体" panose="02010609060101010101" pitchFamily="49" charset="-122"/>
              </a:rPr>
              <a:t>缺点是灵活性和效率较差，可能不十分适合于专家用户。 </a:t>
            </a:r>
          </a:p>
        </p:txBody>
      </p:sp>
      <p:sp>
        <p:nvSpPr>
          <p:cNvPr id="2" name="灯片编号占位符 1"/>
          <p:cNvSpPr>
            <a:spLocks noGrp="1"/>
          </p:cNvSpPr>
          <p:nvPr>
            <p:ph type="sldNum" sz="quarter" idx="10"/>
          </p:nvPr>
        </p:nvSpPr>
        <p:spPr/>
        <p:txBody>
          <a:bodyPr/>
          <a:lstStyle/>
          <a:p>
            <a:pPr>
              <a:defRPr/>
            </a:pPr>
            <a:fld id="{39A09CBE-6DF7-4E53-B3D8-9B0EC4B97E96}" type="slidenum">
              <a:rPr lang="en-US" altLang="zh-CN" smtClean="0"/>
              <a:pPr>
                <a:defRPr/>
              </a:pPr>
              <a:t>54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7891">
                                            <p:txEl>
                                              <p:pRg st="0" end="0"/>
                                            </p:txEl>
                                          </p:spTgt>
                                        </p:tgtEl>
                                        <p:attrNameLst>
                                          <p:attrName>style.visibility</p:attrName>
                                        </p:attrNameLst>
                                      </p:cBhvr>
                                      <p:to>
                                        <p:strVal val="visible"/>
                                      </p:to>
                                    </p:set>
                                    <p:anim calcmode="lin" valueType="num">
                                      <p:cBhvr additive="base">
                                        <p:cTn id="7" dur="500" fill="hold"/>
                                        <p:tgtEl>
                                          <p:spTgt spid="131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7891">
                                            <p:txEl>
                                              <p:pRg st="1" end="1"/>
                                            </p:txEl>
                                          </p:spTgt>
                                        </p:tgtEl>
                                        <p:attrNameLst>
                                          <p:attrName>style.visibility</p:attrName>
                                        </p:attrNameLst>
                                      </p:cBhvr>
                                      <p:to>
                                        <p:strVal val="visible"/>
                                      </p:to>
                                    </p:set>
                                    <p:anim calcmode="lin" valueType="num">
                                      <p:cBhvr additive="base">
                                        <p:cTn id="13" dur="500" fill="hold"/>
                                        <p:tgtEl>
                                          <p:spTgt spid="131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7891">
                                            <p:txEl>
                                              <p:pRg st="2" end="2"/>
                                            </p:txEl>
                                          </p:spTgt>
                                        </p:tgtEl>
                                        <p:attrNameLst>
                                          <p:attrName>style.visibility</p:attrName>
                                        </p:attrNameLst>
                                      </p:cBhvr>
                                      <p:to>
                                        <p:strVal val="visible"/>
                                      </p:to>
                                    </p:set>
                                    <p:anim calcmode="lin" valueType="num">
                                      <p:cBhvr additive="base">
                                        <p:cTn id="19" dur="500" fill="hold"/>
                                        <p:tgtEl>
                                          <p:spTgt spid="131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789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17891">
                                            <p:txEl>
                                              <p:pRg st="3" end="3"/>
                                            </p:txEl>
                                          </p:spTgt>
                                        </p:tgtEl>
                                        <p:attrNameLst>
                                          <p:attrName>style.visibility</p:attrName>
                                        </p:attrNameLst>
                                      </p:cBhvr>
                                      <p:to>
                                        <p:strVal val="visible"/>
                                      </p:to>
                                    </p:set>
                                    <p:anim calcmode="lin" valueType="num">
                                      <p:cBhvr additive="base">
                                        <p:cTn id="23" dur="500" fill="hold"/>
                                        <p:tgtEl>
                                          <p:spTgt spid="13178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1789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17891">
                                            <p:txEl>
                                              <p:pRg st="4" end="4"/>
                                            </p:txEl>
                                          </p:spTgt>
                                        </p:tgtEl>
                                        <p:attrNameLst>
                                          <p:attrName>style.visibility</p:attrName>
                                        </p:attrNameLst>
                                      </p:cBhvr>
                                      <p:to>
                                        <p:strVal val="visible"/>
                                      </p:to>
                                    </p:set>
                                    <p:anim calcmode="lin" valueType="num">
                                      <p:cBhvr additive="base">
                                        <p:cTn id="27" dur="500" fill="hold"/>
                                        <p:tgtEl>
                                          <p:spTgt spid="13178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1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789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dirty="0"/>
              <a:t>界面设计三条黄金原则</a:t>
            </a:r>
          </a:p>
        </p:txBody>
      </p:sp>
      <p:sp>
        <p:nvSpPr>
          <p:cNvPr id="1347586" name="Rectangle 2"/>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200"/>
              </a:spcBef>
            </a:pPr>
            <a:r>
              <a:rPr lang="zh-CN" altLang="en-US" smtClean="0">
                <a:solidFill>
                  <a:srgbClr val="FF0000"/>
                </a:solidFill>
              </a:rPr>
              <a:t>人机界面</a:t>
            </a:r>
            <a:r>
              <a:rPr lang="zh-CN" altLang="en-US" smtClean="0"/>
              <a:t>（</a:t>
            </a:r>
            <a:r>
              <a:rPr lang="en-US" altLang="zh-CN" smtClean="0"/>
              <a:t>Human—Computer Interface)</a:t>
            </a:r>
            <a:r>
              <a:rPr lang="zh-CN" altLang="en-US" smtClean="0"/>
              <a:t>设计是接口设计的一个重要的组成部分。</a:t>
            </a:r>
          </a:p>
          <a:p>
            <a:pPr eaLnBrk="1" hangingPunct="1">
              <a:spcBef>
                <a:spcPts val="1200"/>
              </a:spcBef>
            </a:pPr>
            <a:r>
              <a:rPr lang="zh-CN" altLang="en-US" smtClean="0"/>
              <a:t>人机界面的设计质量，直接影响用户对软件产品的评价，从而影响软件产品的竞争力和寿命。</a:t>
            </a:r>
            <a:endParaRPr lang="en-US" altLang="zh-CN" smtClean="0"/>
          </a:p>
          <a:p>
            <a:pPr eaLnBrk="1" hangingPunct="1">
              <a:spcBef>
                <a:spcPts val="1200"/>
              </a:spcBef>
            </a:pPr>
            <a:r>
              <a:rPr lang="en-US" altLang="zh-CN" smtClean="0"/>
              <a:t>Theo Mandel</a:t>
            </a:r>
            <a:r>
              <a:rPr lang="zh-CN" altLang="en-US" smtClean="0"/>
              <a:t>创造了三条黄金原则：</a:t>
            </a:r>
          </a:p>
          <a:p>
            <a:pPr lvl="1" eaLnBrk="1" hangingPunct="1">
              <a:spcBef>
                <a:spcPts val="1200"/>
              </a:spcBef>
            </a:pPr>
            <a:r>
              <a:rPr lang="zh-CN" altLang="en-US" smtClean="0"/>
              <a:t>（</a:t>
            </a:r>
            <a:r>
              <a:rPr lang="en-US" altLang="zh-CN" smtClean="0"/>
              <a:t>1</a:t>
            </a:r>
            <a:r>
              <a:rPr lang="zh-CN" altLang="en-US" smtClean="0"/>
              <a:t>）置于用户控制之下</a:t>
            </a:r>
          </a:p>
          <a:p>
            <a:pPr lvl="1" eaLnBrk="1" hangingPunct="1">
              <a:spcBef>
                <a:spcPts val="1200"/>
              </a:spcBef>
            </a:pPr>
            <a:r>
              <a:rPr lang="zh-CN" altLang="en-US" smtClean="0"/>
              <a:t>（</a:t>
            </a:r>
            <a:r>
              <a:rPr lang="en-US" altLang="zh-CN" smtClean="0"/>
              <a:t>2</a:t>
            </a:r>
            <a:r>
              <a:rPr lang="zh-CN" altLang="en-US" smtClean="0"/>
              <a:t>）减少用户的记忆负担</a:t>
            </a:r>
          </a:p>
          <a:p>
            <a:pPr lvl="1" eaLnBrk="1" hangingPunct="1">
              <a:spcBef>
                <a:spcPts val="1200"/>
              </a:spcBef>
            </a:pPr>
            <a:r>
              <a:rPr lang="zh-CN" altLang="en-US" smtClean="0"/>
              <a:t>（</a:t>
            </a:r>
            <a:r>
              <a:rPr lang="en-US" altLang="zh-CN" smtClean="0"/>
              <a:t>3</a:t>
            </a:r>
            <a:r>
              <a:rPr lang="zh-CN" altLang="en-US" smtClean="0"/>
              <a:t>）保持界面一致</a:t>
            </a:r>
          </a:p>
        </p:txBody>
      </p:sp>
      <p:sp>
        <p:nvSpPr>
          <p:cNvPr id="3" name="灯片编号占位符 2"/>
          <p:cNvSpPr>
            <a:spLocks noGrp="1"/>
          </p:cNvSpPr>
          <p:nvPr>
            <p:ph type="sldNum" sz="quarter" idx="10"/>
          </p:nvPr>
        </p:nvSpPr>
        <p:spPr/>
        <p:txBody>
          <a:bodyPr/>
          <a:lstStyle/>
          <a:p>
            <a:pPr>
              <a:defRPr/>
            </a:pPr>
            <a:fld id="{E5718B2E-8BC3-4916-9372-C19E53F1CBF3}" type="slidenum">
              <a:rPr lang="en-US" altLang="zh-CN" smtClean="0"/>
              <a:pPr>
                <a:defRPr/>
              </a:pPr>
              <a:t>55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7586">
                                            <p:txEl>
                                              <p:pRg st="0" end="0"/>
                                            </p:txEl>
                                          </p:spTgt>
                                        </p:tgtEl>
                                        <p:attrNameLst>
                                          <p:attrName>style.visibility</p:attrName>
                                        </p:attrNameLst>
                                      </p:cBhvr>
                                      <p:to>
                                        <p:strVal val="visible"/>
                                      </p:to>
                                    </p:set>
                                    <p:anim calcmode="lin" valueType="num">
                                      <p:cBhvr additive="base">
                                        <p:cTn id="7" dur="500" fill="hold"/>
                                        <p:tgtEl>
                                          <p:spTgt spid="134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7586">
                                            <p:txEl>
                                              <p:pRg st="1" end="1"/>
                                            </p:txEl>
                                          </p:spTgt>
                                        </p:tgtEl>
                                        <p:attrNameLst>
                                          <p:attrName>style.visibility</p:attrName>
                                        </p:attrNameLst>
                                      </p:cBhvr>
                                      <p:to>
                                        <p:strVal val="visible"/>
                                      </p:to>
                                    </p:set>
                                    <p:anim calcmode="lin" valueType="num">
                                      <p:cBhvr additive="base">
                                        <p:cTn id="13" dur="500" fill="hold"/>
                                        <p:tgtEl>
                                          <p:spTgt spid="13475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47586">
                                            <p:txEl>
                                              <p:pRg st="2" end="2"/>
                                            </p:txEl>
                                          </p:spTgt>
                                        </p:tgtEl>
                                        <p:attrNameLst>
                                          <p:attrName>style.visibility</p:attrName>
                                        </p:attrNameLst>
                                      </p:cBhvr>
                                      <p:to>
                                        <p:strVal val="visible"/>
                                      </p:to>
                                    </p:set>
                                    <p:anim calcmode="lin" valueType="num">
                                      <p:cBhvr additive="base">
                                        <p:cTn id="19" dur="500" fill="hold"/>
                                        <p:tgtEl>
                                          <p:spTgt spid="13475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47586">
                                            <p:txEl>
                                              <p:pRg st="3" end="3"/>
                                            </p:txEl>
                                          </p:spTgt>
                                        </p:tgtEl>
                                        <p:attrNameLst>
                                          <p:attrName>style.visibility</p:attrName>
                                        </p:attrNameLst>
                                      </p:cBhvr>
                                      <p:to>
                                        <p:strVal val="visible"/>
                                      </p:to>
                                    </p:set>
                                    <p:anim calcmode="lin" valueType="num">
                                      <p:cBhvr additive="base">
                                        <p:cTn id="25" dur="500" fill="hold"/>
                                        <p:tgtEl>
                                          <p:spTgt spid="13475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47586">
                                            <p:txEl>
                                              <p:pRg st="4" end="4"/>
                                            </p:txEl>
                                          </p:spTgt>
                                        </p:tgtEl>
                                        <p:attrNameLst>
                                          <p:attrName>style.visibility</p:attrName>
                                        </p:attrNameLst>
                                      </p:cBhvr>
                                      <p:to>
                                        <p:strVal val="visible"/>
                                      </p:to>
                                    </p:set>
                                    <p:anim calcmode="lin" valueType="num">
                                      <p:cBhvr additive="base">
                                        <p:cTn id="31" dur="500" fill="hold"/>
                                        <p:tgtEl>
                                          <p:spTgt spid="13475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475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47586">
                                            <p:txEl>
                                              <p:pRg st="5" end="5"/>
                                            </p:txEl>
                                          </p:spTgt>
                                        </p:tgtEl>
                                        <p:attrNameLst>
                                          <p:attrName>style.visibility</p:attrName>
                                        </p:attrNameLst>
                                      </p:cBhvr>
                                      <p:to>
                                        <p:strVal val="visible"/>
                                      </p:to>
                                    </p:set>
                                    <p:anim calcmode="lin" valueType="num">
                                      <p:cBhvr additive="base">
                                        <p:cTn id="37" dur="500" fill="hold"/>
                                        <p:tgtEl>
                                          <p:spTgt spid="134758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475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dirty="0"/>
              <a:t>黄金规则</a:t>
            </a:r>
            <a:r>
              <a:rPr lang="en-US" altLang="zh-CN" dirty="0"/>
              <a:t>1</a:t>
            </a:r>
            <a:r>
              <a:rPr dirty="0"/>
              <a:t>：</a:t>
            </a:r>
            <a:r>
              <a:rPr dirty="0" smtClean="0"/>
              <a:t>置于用户控制之下</a:t>
            </a:r>
            <a:endParaRPr dirty="0"/>
          </a:p>
        </p:txBody>
      </p:sp>
      <p:sp>
        <p:nvSpPr>
          <p:cNvPr id="1349635" name="Rectangle 3"/>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eaLnBrk="1" hangingPunct="1">
              <a:lnSpc>
                <a:spcPct val="150000"/>
              </a:lnSpc>
            </a:pPr>
            <a:r>
              <a:rPr lang="zh-CN" altLang="en-US" sz="2400" smtClean="0"/>
              <a:t>提供灵活的交互</a:t>
            </a:r>
            <a:endParaRPr lang="en-US" altLang="zh-CN" sz="2400" smtClean="0"/>
          </a:p>
          <a:p>
            <a:pPr eaLnBrk="1" hangingPunct="1">
              <a:lnSpc>
                <a:spcPct val="150000"/>
              </a:lnSpc>
            </a:pPr>
            <a:r>
              <a:rPr lang="zh-CN" altLang="en-US" sz="2400" smtClean="0"/>
              <a:t>以不强迫用户进入不必要的或不希望的动作的方式来定义交互方式</a:t>
            </a:r>
          </a:p>
          <a:p>
            <a:pPr eaLnBrk="1" hangingPunct="1">
              <a:lnSpc>
                <a:spcPct val="150000"/>
              </a:lnSpc>
            </a:pPr>
            <a:r>
              <a:rPr lang="zh-CN" altLang="en-US" sz="2400" smtClean="0"/>
              <a:t>允许用户交互可以被中断和撤消</a:t>
            </a:r>
          </a:p>
          <a:p>
            <a:pPr eaLnBrk="1" hangingPunct="1">
              <a:lnSpc>
                <a:spcPct val="150000"/>
              </a:lnSpc>
            </a:pPr>
            <a:r>
              <a:rPr lang="zh-CN" altLang="en-US" sz="2400" smtClean="0"/>
              <a:t>当技能级别增加时可以使交互流水化并允许定制交互</a:t>
            </a:r>
          </a:p>
          <a:p>
            <a:pPr eaLnBrk="1" hangingPunct="1">
              <a:lnSpc>
                <a:spcPct val="150000"/>
              </a:lnSpc>
            </a:pPr>
            <a:r>
              <a:rPr lang="zh-CN" altLang="en-US" sz="2400" smtClean="0"/>
              <a:t>使用户隔离内部技术细节</a:t>
            </a:r>
          </a:p>
          <a:p>
            <a:pPr eaLnBrk="1" hangingPunct="1">
              <a:lnSpc>
                <a:spcPct val="150000"/>
              </a:lnSpc>
            </a:pPr>
            <a:r>
              <a:rPr lang="zh-CN" altLang="en-US" sz="2400" smtClean="0"/>
              <a:t>设计应允许用户和出现在屏幕上的对象直接交互</a:t>
            </a:r>
          </a:p>
        </p:txBody>
      </p:sp>
      <p:sp>
        <p:nvSpPr>
          <p:cNvPr id="2" name="灯片编号占位符 1"/>
          <p:cNvSpPr>
            <a:spLocks noGrp="1"/>
          </p:cNvSpPr>
          <p:nvPr>
            <p:ph type="sldNum" sz="quarter" idx="10"/>
          </p:nvPr>
        </p:nvSpPr>
        <p:spPr/>
        <p:txBody>
          <a:bodyPr/>
          <a:lstStyle/>
          <a:p>
            <a:pPr>
              <a:defRPr/>
            </a:pPr>
            <a:fld id="{AB246195-AC88-4E98-BACC-6625CEB9C194}" type="slidenum">
              <a:rPr lang="en-US" altLang="zh-CN" smtClean="0"/>
              <a:pPr>
                <a:defRPr/>
              </a:pPr>
              <a:t>56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9635">
                                            <p:txEl>
                                              <p:pRg st="0" end="0"/>
                                            </p:txEl>
                                          </p:spTgt>
                                        </p:tgtEl>
                                        <p:attrNameLst>
                                          <p:attrName>style.visibility</p:attrName>
                                        </p:attrNameLst>
                                      </p:cBhvr>
                                      <p:to>
                                        <p:strVal val="visible"/>
                                      </p:to>
                                    </p:set>
                                    <p:anim calcmode="lin" valueType="num">
                                      <p:cBhvr additive="base">
                                        <p:cTn id="7" dur="500" fill="hold"/>
                                        <p:tgtEl>
                                          <p:spTgt spid="134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9635">
                                            <p:txEl>
                                              <p:pRg st="1" end="1"/>
                                            </p:txEl>
                                          </p:spTgt>
                                        </p:tgtEl>
                                        <p:attrNameLst>
                                          <p:attrName>style.visibility</p:attrName>
                                        </p:attrNameLst>
                                      </p:cBhvr>
                                      <p:to>
                                        <p:strVal val="visible"/>
                                      </p:to>
                                    </p:set>
                                    <p:anim calcmode="lin" valueType="num">
                                      <p:cBhvr additive="base">
                                        <p:cTn id="13" dur="500" fill="hold"/>
                                        <p:tgtEl>
                                          <p:spTgt spid="134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49635">
                                            <p:txEl>
                                              <p:pRg st="2" end="2"/>
                                            </p:txEl>
                                          </p:spTgt>
                                        </p:tgtEl>
                                        <p:attrNameLst>
                                          <p:attrName>style.visibility</p:attrName>
                                        </p:attrNameLst>
                                      </p:cBhvr>
                                      <p:to>
                                        <p:strVal val="visible"/>
                                      </p:to>
                                    </p:set>
                                    <p:anim calcmode="lin" valueType="num">
                                      <p:cBhvr additive="base">
                                        <p:cTn id="19" dur="500" fill="hold"/>
                                        <p:tgtEl>
                                          <p:spTgt spid="134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49635">
                                            <p:txEl>
                                              <p:pRg st="3" end="3"/>
                                            </p:txEl>
                                          </p:spTgt>
                                        </p:tgtEl>
                                        <p:attrNameLst>
                                          <p:attrName>style.visibility</p:attrName>
                                        </p:attrNameLst>
                                      </p:cBhvr>
                                      <p:to>
                                        <p:strVal val="visible"/>
                                      </p:to>
                                    </p:set>
                                    <p:anim calcmode="lin" valueType="num">
                                      <p:cBhvr additive="base">
                                        <p:cTn id="25" dur="500" fill="hold"/>
                                        <p:tgtEl>
                                          <p:spTgt spid="1349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49635">
                                            <p:txEl>
                                              <p:pRg st="4" end="4"/>
                                            </p:txEl>
                                          </p:spTgt>
                                        </p:tgtEl>
                                        <p:attrNameLst>
                                          <p:attrName>style.visibility</p:attrName>
                                        </p:attrNameLst>
                                      </p:cBhvr>
                                      <p:to>
                                        <p:strVal val="visible"/>
                                      </p:to>
                                    </p:set>
                                    <p:anim calcmode="lin" valueType="num">
                                      <p:cBhvr additive="base">
                                        <p:cTn id="31" dur="500" fill="hold"/>
                                        <p:tgtEl>
                                          <p:spTgt spid="13496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4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49635">
                                            <p:txEl>
                                              <p:pRg st="5" end="5"/>
                                            </p:txEl>
                                          </p:spTgt>
                                        </p:tgtEl>
                                        <p:attrNameLst>
                                          <p:attrName>style.visibility</p:attrName>
                                        </p:attrNameLst>
                                      </p:cBhvr>
                                      <p:to>
                                        <p:strVal val="visible"/>
                                      </p:to>
                                    </p:set>
                                    <p:anim calcmode="lin" valueType="num">
                                      <p:cBhvr additive="base">
                                        <p:cTn id="37" dur="500" fill="hold"/>
                                        <p:tgtEl>
                                          <p:spTgt spid="13496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496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dirty="0"/>
              <a:t>黄金规则</a:t>
            </a:r>
            <a:r>
              <a:rPr lang="en-US" altLang="zh-CN" dirty="0"/>
              <a:t>2</a:t>
            </a:r>
            <a:r>
              <a:rPr dirty="0"/>
              <a:t>：</a:t>
            </a:r>
            <a:r>
              <a:rPr dirty="0" smtClean="0"/>
              <a:t>减少用户记忆负担</a:t>
            </a:r>
            <a:endParaRPr dirty="0"/>
          </a:p>
        </p:txBody>
      </p:sp>
      <p:sp>
        <p:nvSpPr>
          <p:cNvPr id="1350659" name="Rectangle 3"/>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eaLnBrk="1" hangingPunct="1">
              <a:lnSpc>
                <a:spcPct val="150000"/>
              </a:lnSpc>
            </a:pPr>
            <a:r>
              <a:rPr lang="zh-CN" altLang="en-US" smtClean="0"/>
              <a:t>减少对短期记忆的要求</a:t>
            </a:r>
          </a:p>
          <a:p>
            <a:pPr eaLnBrk="1" hangingPunct="1">
              <a:lnSpc>
                <a:spcPct val="150000"/>
              </a:lnSpc>
            </a:pPr>
            <a:r>
              <a:rPr lang="zh-CN" altLang="en-US" smtClean="0"/>
              <a:t>建立有意义的缺省</a:t>
            </a:r>
          </a:p>
          <a:p>
            <a:pPr eaLnBrk="1" hangingPunct="1">
              <a:lnSpc>
                <a:spcPct val="150000"/>
              </a:lnSpc>
            </a:pPr>
            <a:r>
              <a:rPr lang="zh-CN" altLang="en-US" smtClean="0"/>
              <a:t>定义直觉性的捷径</a:t>
            </a:r>
          </a:p>
          <a:p>
            <a:pPr eaLnBrk="1" hangingPunct="1">
              <a:lnSpc>
                <a:spcPct val="150000"/>
              </a:lnSpc>
            </a:pPr>
            <a:r>
              <a:rPr lang="zh-CN" altLang="en-US" smtClean="0"/>
              <a:t>界面的视觉布局应该基于真实世界的隐喻</a:t>
            </a:r>
          </a:p>
          <a:p>
            <a:pPr eaLnBrk="1" hangingPunct="1">
              <a:lnSpc>
                <a:spcPct val="150000"/>
              </a:lnSpc>
            </a:pPr>
            <a:r>
              <a:rPr lang="zh-CN" altLang="en-US" smtClean="0"/>
              <a:t>以不断进展的方式揭示信息</a:t>
            </a:r>
          </a:p>
        </p:txBody>
      </p:sp>
      <p:sp>
        <p:nvSpPr>
          <p:cNvPr id="2" name="灯片编号占位符 1"/>
          <p:cNvSpPr>
            <a:spLocks noGrp="1"/>
          </p:cNvSpPr>
          <p:nvPr>
            <p:ph type="sldNum" sz="quarter" idx="10"/>
          </p:nvPr>
        </p:nvSpPr>
        <p:spPr/>
        <p:txBody>
          <a:bodyPr/>
          <a:lstStyle/>
          <a:p>
            <a:pPr>
              <a:defRPr/>
            </a:pPr>
            <a:fld id="{86B4079D-A831-443F-83C3-142F96F2655C}" type="slidenum">
              <a:rPr lang="en-US" altLang="zh-CN" smtClean="0"/>
              <a:pPr>
                <a:defRPr/>
              </a:pPr>
              <a:t>57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0659">
                                            <p:txEl>
                                              <p:pRg st="0" end="0"/>
                                            </p:txEl>
                                          </p:spTgt>
                                        </p:tgtEl>
                                        <p:attrNameLst>
                                          <p:attrName>style.visibility</p:attrName>
                                        </p:attrNameLst>
                                      </p:cBhvr>
                                      <p:to>
                                        <p:strVal val="visible"/>
                                      </p:to>
                                    </p:set>
                                    <p:anim calcmode="lin" valueType="num">
                                      <p:cBhvr additive="base">
                                        <p:cTn id="7" dur="500" fill="hold"/>
                                        <p:tgtEl>
                                          <p:spTgt spid="135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0659">
                                            <p:txEl>
                                              <p:pRg st="1" end="1"/>
                                            </p:txEl>
                                          </p:spTgt>
                                        </p:tgtEl>
                                        <p:attrNameLst>
                                          <p:attrName>style.visibility</p:attrName>
                                        </p:attrNameLst>
                                      </p:cBhvr>
                                      <p:to>
                                        <p:strVal val="visible"/>
                                      </p:to>
                                    </p:set>
                                    <p:anim calcmode="lin" valueType="num">
                                      <p:cBhvr additive="base">
                                        <p:cTn id="13" dur="500" fill="hold"/>
                                        <p:tgtEl>
                                          <p:spTgt spid="135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50659">
                                            <p:txEl>
                                              <p:pRg st="2" end="2"/>
                                            </p:txEl>
                                          </p:spTgt>
                                        </p:tgtEl>
                                        <p:attrNameLst>
                                          <p:attrName>style.visibility</p:attrName>
                                        </p:attrNameLst>
                                      </p:cBhvr>
                                      <p:to>
                                        <p:strVal val="visible"/>
                                      </p:to>
                                    </p:set>
                                    <p:anim calcmode="lin" valueType="num">
                                      <p:cBhvr additive="base">
                                        <p:cTn id="19" dur="500" fill="hold"/>
                                        <p:tgtEl>
                                          <p:spTgt spid="1350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50659">
                                            <p:txEl>
                                              <p:pRg st="3" end="3"/>
                                            </p:txEl>
                                          </p:spTgt>
                                        </p:tgtEl>
                                        <p:attrNameLst>
                                          <p:attrName>style.visibility</p:attrName>
                                        </p:attrNameLst>
                                      </p:cBhvr>
                                      <p:to>
                                        <p:strVal val="visible"/>
                                      </p:to>
                                    </p:set>
                                    <p:anim calcmode="lin" valueType="num">
                                      <p:cBhvr additive="base">
                                        <p:cTn id="25" dur="500" fill="hold"/>
                                        <p:tgtEl>
                                          <p:spTgt spid="13506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5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50659">
                                            <p:txEl>
                                              <p:pRg st="4" end="4"/>
                                            </p:txEl>
                                          </p:spTgt>
                                        </p:tgtEl>
                                        <p:attrNameLst>
                                          <p:attrName>style.visibility</p:attrName>
                                        </p:attrNameLst>
                                      </p:cBhvr>
                                      <p:to>
                                        <p:strVal val="visible"/>
                                      </p:to>
                                    </p:set>
                                    <p:anim calcmode="lin" valueType="num">
                                      <p:cBhvr additive="base">
                                        <p:cTn id="31" dur="500" fill="hold"/>
                                        <p:tgtEl>
                                          <p:spTgt spid="13506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5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t>黄金规则</a:t>
            </a:r>
            <a:r>
              <a:rPr lang="en-US" altLang="zh-CN"/>
              <a:t>3</a:t>
            </a:r>
            <a:r>
              <a:t>：保持界面一致 </a:t>
            </a:r>
          </a:p>
        </p:txBody>
      </p:sp>
      <p:sp>
        <p:nvSpPr>
          <p:cNvPr id="1351683" name="Rectangle 3"/>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eaLnBrk="1" hangingPunct="1">
              <a:lnSpc>
                <a:spcPct val="150000"/>
              </a:lnSpc>
              <a:spcBef>
                <a:spcPts val="600"/>
              </a:spcBef>
            </a:pPr>
            <a:r>
              <a:rPr lang="zh-CN" altLang="en-US" smtClean="0"/>
              <a:t>允许用户将当前任务放入有意义的语境</a:t>
            </a:r>
          </a:p>
          <a:p>
            <a:pPr eaLnBrk="1" hangingPunct="1">
              <a:lnSpc>
                <a:spcPct val="150000"/>
              </a:lnSpc>
              <a:spcBef>
                <a:spcPts val="600"/>
              </a:spcBef>
            </a:pPr>
            <a:r>
              <a:rPr lang="zh-CN" altLang="en-US" smtClean="0"/>
              <a:t>在应用系列内保持一致性</a:t>
            </a:r>
          </a:p>
          <a:p>
            <a:pPr eaLnBrk="1" hangingPunct="1">
              <a:lnSpc>
                <a:spcPct val="150000"/>
              </a:lnSpc>
              <a:spcBef>
                <a:spcPts val="600"/>
              </a:spcBef>
            </a:pPr>
            <a:r>
              <a:rPr lang="zh-CN" altLang="en-US" smtClean="0"/>
              <a:t>如过去的交互模型已建立起了用户期望，除非有迫不得已的理由，不要改变它</a:t>
            </a:r>
          </a:p>
        </p:txBody>
      </p:sp>
      <p:sp>
        <p:nvSpPr>
          <p:cNvPr id="2" name="灯片编号占位符 1"/>
          <p:cNvSpPr>
            <a:spLocks noGrp="1"/>
          </p:cNvSpPr>
          <p:nvPr>
            <p:ph type="sldNum" sz="quarter" idx="10"/>
          </p:nvPr>
        </p:nvSpPr>
        <p:spPr/>
        <p:txBody>
          <a:bodyPr/>
          <a:lstStyle/>
          <a:p>
            <a:pPr>
              <a:defRPr/>
            </a:pPr>
            <a:fld id="{AB36F50D-B2B1-4293-8A1F-A0C3CBE326DB}" type="slidenum">
              <a:rPr lang="en-US" altLang="zh-CN" smtClean="0"/>
              <a:pPr>
                <a:defRPr/>
              </a:pPr>
              <a:t>58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683">
                                            <p:txEl>
                                              <p:pRg st="0" end="0"/>
                                            </p:txEl>
                                          </p:spTgt>
                                        </p:tgtEl>
                                        <p:attrNameLst>
                                          <p:attrName>style.visibility</p:attrName>
                                        </p:attrNameLst>
                                      </p:cBhvr>
                                      <p:to>
                                        <p:strVal val="visible"/>
                                      </p:to>
                                    </p:set>
                                    <p:anim calcmode="lin" valueType="num">
                                      <p:cBhvr additive="base">
                                        <p:cTn id="7" dur="500" fill="hold"/>
                                        <p:tgtEl>
                                          <p:spTgt spid="135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1683">
                                            <p:txEl>
                                              <p:pRg st="1" end="1"/>
                                            </p:txEl>
                                          </p:spTgt>
                                        </p:tgtEl>
                                        <p:attrNameLst>
                                          <p:attrName>style.visibility</p:attrName>
                                        </p:attrNameLst>
                                      </p:cBhvr>
                                      <p:to>
                                        <p:strVal val="visible"/>
                                      </p:to>
                                    </p:set>
                                    <p:anim calcmode="lin" valueType="num">
                                      <p:cBhvr additive="base">
                                        <p:cTn id="13" dur="500" fill="hold"/>
                                        <p:tgtEl>
                                          <p:spTgt spid="135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51683">
                                            <p:txEl>
                                              <p:pRg st="2" end="2"/>
                                            </p:txEl>
                                          </p:spTgt>
                                        </p:tgtEl>
                                        <p:attrNameLst>
                                          <p:attrName>style.visibility</p:attrName>
                                        </p:attrNameLst>
                                      </p:cBhvr>
                                      <p:to>
                                        <p:strVal val="visible"/>
                                      </p:to>
                                    </p:set>
                                    <p:anim calcmode="lin" valueType="num">
                                      <p:cBhvr additive="base">
                                        <p:cTn id="19" dur="500" fill="hold"/>
                                        <p:tgtEl>
                                          <p:spTgt spid="1351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855663" y="1382713"/>
            <a:ext cx="2708275"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SzPct val="90000"/>
              <a:buFont typeface="Wingdings" panose="05000000000000000000" pitchFamily="2" charset="2"/>
              <a:buChar char="p"/>
            </a:pPr>
            <a:r>
              <a:rPr lang="zh-CN" altLang="en-US">
                <a:solidFill>
                  <a:srgbClr val="000000"/>
                </a:solidFill>
                <a:latin typeface="Arial Narrow" panose="020B0606020202030204" pitchFamily="34" charset="0"/>
              </a:rPr>
              <a:t>  菜单（</a:t>
            </a:r>
            <a:r>
              <a:rPr lang="en-US" altLang="zh-CN">
                <a:solidFill>
                  <a:srgbClr val="000000"/>
                </a:solidFill>
                <a:latin typeface="Arial Narrow" panose="020B0606020202030204" pitchFamily="34" charset="0"/>
              </a:rPr>
              <a:t>menu</a:t>
            </a:r>
            <a:r>
              <a:rPr lang="zh-CN" altLang="en-US">
                <a:solidFill>
                  <a:srgbClr val="000000"/>
                </a:solidFill>
                <a:latin typeface="Arial Narrow" panose="020B0606020202030204" pitchFamily="34" charset="0"/>
              </a:rPr>
              <a:t>）</a:t>
            </a:r>
          </a:p>
        </p:txBody>
      </p:sp>
      <p:pic>
        <p:nvPicPr>
          <p:cNvPr id="1358852" name="Picture 4" descr="开始菜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700" y="1439863"/>
            <a:ext cx="18383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8854" name="Text Box 6"/>
          <p:cNvSpPr txBox="1">
            <a:spLocks noChangeArrowheads="1"/>
          </p:cNvSpPr>
          <p:nvPr/>
        </p:nvSpPr>
        <p:spPr bwMode="auto">
          <a:xfrm>
            <a:off x="7164388" y="5549900"/>
            <a:ext cx="1409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kumimoji="1" lang="zh-CN" altLang="en-US" sz="1800" b="1">
                <a:latin typeface="宋体" panose="02010600030101010101" pitchFamily="2" charset="-122"/>
                <a:ea typeface="宋体" panose="02010600030101010101" pitchFamily="2" charset="-122"/>
              </a:rPr>
              <a:t>混合菜单</a:t>
            </a:r>
          </a:p>
        </p:txBody>
      </p:sp>
      <p:grpSp>
        <p:nvGrpSpPr>
          <p:cNvPr id="2" name="Group 7"/>
          <p:cNvGrpSpPr>
            <a:grpSpLocks/>
          </p:cNvGrpSpPr>
          <p:nvPr/>
        </p:nvGrpSpPr>
        <p:grpSpPr bwMode="auto">
          <a:xfrm>
            <a:off x="684213" y="2708275"/>
            <a:ext cx="5897562" cy="3208338"/>
            <a:chOff x="431" y="2556"/>
            <a:chExt cx="3697" cy="1664"/>
          </a:xfrm>
        </p:grpSpPr>
        <p:pic>
          <p:nvPicPr>
            <p:cNvPr id="95240" name="Picture 8" descr="tu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2556"/>
              <a:ext cx="351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1" name="Text Box 9"/>
            <p:cNvSpPr txBox="1">
              <a:spLocks noChangeArrowheads="1"/>
            </p:cNvSpPr>
            <p:nvPr/>
          </p:nvSpPr>
          <p:spPr bwMode="auto">
            <a:xfrm>
              <a:off x="1489" y="4000"/>
              <a:ext cx="19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kumimoji="1" lang="zh-CN" altLang="en-US" sz="1800" b="1">
                  <a:latin typeface="宋体" panose="02010600030101010101" pitchFamily="2" charset="-122"/>
                  <a:ea typeface="宋体" panose="02010600030101010101" pitchFamily="2" charset="-122"/>
                </a:rPr>
                <a:t>固定及下拉菜单</a:t>
              </a:r>
            </a:p>
          </p:txBody>
        </p:sp>
        <p:sp>
          <p:nvSpPr>
            <p:cNvPr id="95242" name="Rectangle 10"/>
            <p:cNvSpPr>
              <a:spLocks noChangeArrowheads="1"/>
            </p:cNvSpPr>
            <p:nvPr/>
          </p:nvSpPr>
          <p:spPr bwMode="auto">
            <a:xfrm>
              <a:off x="432" y="2628"/>
              <a:ext cx="2688" cy="13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95243" name="AutoShape 11"/>
            <p:cNvSpPr>
              <a:spLocks noChangeArrowheads="1"/>
            </p:cNvSpPr>
            <p:nvPr/>
          </p:nvSpPr>
          <p:spPr bwMode="auto">
            <a:xfrm rot="1939938">
              <a:off x="3121" y="2743"/>
              <a:ext cx="305" cy="151"/>
            </a:xfrm>
            <a:prstGeom prst="leftArrow">
              <a:avLst>
                <a:gd name="adj1" fmla="val 50000"/>
                <a:gd name="adj2" fmla="val 50497"/>
              </a:avLst>
            </a:prstGeom>
            <a:solidFill>
              <a:srgbClr val="FF0000"/>
            </a:solidFill>
            <a:ln w="9525">
              <a:solidFill>
                <a:srgbClr val="FF0000"/>
              </a:solidFill>
              <a:miter lim="800000"/>
              <a:headEnd/>
              <a:tailEnd/>
            </a:ln>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95244" name="Text Box 12"/>
            <p:cNvSpPr txBox="1">
              <a:spLocks noChangeArrowheads="1"/>
            </p:cNvSpPr>
            <p:nvPr/>
          </p:nvSpPr>
          <p:spPr bwMode="auto">
            <a:xfrm>
              <a:off x="3420" y="2796"/>
              <a:ext cx="708" cy="207"/>
            </a:xfrm>
            <a:prstGeom prst="rect">
              <a:avLst/>
            </a:prstGeom>
            <a:solidFill>
              <a:srgbClr val="FFFFCC"/>
            </a:solidFill>
            <a:ln w="9525">
              <a:solidFill>
                <a:srgbClr val="FF0000"/>
              </a:solidFill>
              <a:miter lim="800000"/>
              <a:headEnd/>
              <a:tailEnd/>
            </a:ln>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solidFill>
                    <a:srgbClr val="00B050"/>
                  </a:solidFill>
                  <a:latin typeface="Times New Roman" panose="02020603050405020304" pitchFamily="18" charset="0"/>
                  <a:ea typeface="宋体" panose="02010600030101010101" pitchFamily="2" charset="-122"/>
                </a:rPr>
                <a:t>固定菜单</a:t>
              </a:r>
            </a:p>
          </p:txBody>
        </p:sp>
        <p:sp>
          <p:nvSpPr>
            <p:cNvPr id="95245" name="Text Box 13"/>
            <p:cNvSpPr txBox="1">
              <a:spLocks noChangeArrowheads="1"/>
            </p:cNvSpPr>
            <p:nvPr/>
          </p:nvSpPr>
          <p:spPr bwMode="auto">
            <a:xfrm>
              <a:off x="1344" y="3552"/>
              <a:ext cx="684" cy="208"/>
            </a:xfrm>
            <a:prstGeom prst="rect">
              <a:avLst/>
            </a:prstGeom>
            <a:solidFill>
              <a:srgbClr val="FFFFCC"/>
            </a:solidFill>
            <a:ln w="9525">
              <a:solidFill>
                <a:srgbClr val="FF0000"/>
              </a:solidFill>
              <a:miter lim="800000"/>
              <a:headEnd/>
              <a:tailEnd/>
            </a:ln>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solidFill>
                    <a:srgbClr val="00B050"/>
                  </a:solidFill>
                  <a:latin typeface="Times New Roman" panose="02020603050405020304" pitchFamily="18" charset="0"/>
                  <a:ea typeface="宋体" panose="02010600030101010101" pitchFamily="2" charset="-122"/>
                </a:rPr>
                <a:t>下拉菜单</a:t>
              </a:r>
            </a:p>
          </p:txBody>
        </p:sp>
        <p:sp>
          <p:nvSpPr>
            <p:cNvPr id="95246" name="AutoShape 14"/>
            <p:cNvSpPr>
              <a:spLocks noChangeArrowheads="1"/>
            </p:cNvSpPr>
            <p:nvPr/>
          </p:nvSpPr>
          <p:spPr bwMode="auto">
            <a:xfrm>
              <a:off x="1620" y="3312"/>
              <a:ext cx="144" cy="240"/>
            </a:xfrm>
            <a:prstGeom prst="upArrow">
              <a:avLst>
                <a:gd name="adj1" fmla="val 50000"/>
                <a:gd name="adj2" fmla="val 41667"/>
              </a:avLst>
            </a:prstGeom>
            <a:solidFill>
              <a:srgbClr val="FF0000"/>
            </a:solidFill>
            <a:ln w="9525">
              <a:solidFill>
                <a:srgbClr val="FF0000"/>
              </a:solidFill>
              <a:miter lim="800000"/>
              <a:headEnd/>
              <a:tailEnd/>
            </a:ln>
          </p:spPr>
          <p:txBody>
            <a:bodyPr vert="eaVert"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grpSp>
      <p:sp>
        <p:nvSpPr>
          <p:cNvPr id="3" name="标题 2"/>
          <p:cNvSpPr>
            <a:spLocks noGrp="1"/>
          </p:cNvSpPr>
          <p:nvPr>
            <p:ph type="title"/>
          </p:nvPr>
        </p:nvSpPr>
        <p:spPr/>
        <p:txBody>
          <a:bodyPr/>
          <a:lstStyle/>
          <a:p>
            <a:pPr>
              <a:defRPr/>
            </a:pPr>
            <a:r>
              <a:rPr dirty="0"/>
              <a:t>用户界面的</a:t>
            </a:r>
            <a:r>
              <a:rPr dirty="0" smtClean="0"/>
              <a:t>基本</a:t>
            </a:r>
            <a:r>
              <a:rPr dirty="0"/>
              <a:t>元素</a:t>
            </a:r>
          </a:p>
        </p:txBody>
      </p:sp>
      <p:sp>
        <p:nvSpPr>
          <p:cNvPr id="4" name="灯片编号占位符 3"/>
          <p:cNvSpPr>
            <a:spLocks noGrp="1"/>
          </p:cNvSpPr>
          <p:nvPr>
            <p:ph type="sldNum" sz="quarter" idx="10"/>
          </p:nvPr>
        </p:nvSpPr>
        <p:spPr/>
        <p:txBody>
          <a:bodyPr/>
          <a:lstStyle/>
          <a:p>
            <a:pPr>
              <a:defRPr/>
            </a:pPr>
            <a:fld id="{0F6238AF-C691-4CE4-978D-7431CFC78309}" type="slidenum">
              <a:rPr lang="en-US" altLang="zh-CN" smtClean="0"/>
              <a:pPr>
                <a:defRPr/>
              </a:pPr>
              <a:t>59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358852"/>
                                        </p:tgtEl>
                                        <p:attrNameLst>
                                          <p:attrName>style.visibility</p:attrName>
                                        </p:attrNameLst>
                                      </p:cBhvr>
                                      <p:to>
                                        <p:strVal val="visible"/>
                                      </p:to>
                                    </p:set>
                                    <p:anim calcmode="lin" valueType="num">
                                      <p:cBhvr additive="base">
                                        <p:cTn id="13" dur="500" fill="hold"/>
                                        <p:tgtEl>
                                          <p:spTgt spid="1358852"/>
                                        </p:tgtEl>
                                        <p:attrNameLst>
                                          <p:attrName>ppt_x</p:attrName>
                                        </p:attrNameLst>
                                      </p:cBhvr>
                                      <p:tavLst>
                                        <p:tav tm="0">
                                          <p:val>
                                            <p:strVal val="1+#ppt_w/2"/>
                                          </p:val>
                                        </p:tav>
                                        <p:tav tm="100000">
                                          <p:val>
                                            <p:strVal val="#ppt_x"/>
                                          </p:val>
                                        </p:tav>
                                      </p:tavLst>
                                    </p:anim>
                                    <p:anim calcmode="lin" valueType="num">
                                      <p:cBhvr additive="base">
                                        <p:cTn id="14" dur="500" fill="hold"/>
                                        <p:tgtEl>
                                          <p:spTgt spid="13588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58854"/>
                                        </p:tgtEl>
                                        <p:attrNameLst>
                                          <p:attrName>style.visibility</p:attrName>
                                        </p:attrNameLst>
                                      </p:cBhvr>
                                      <p:to>
                                        <p:strVal val="visible"/>
                                      </p:to>
                                    </p:set>
                                    <p:anim calcmode="lin" valueType="num">
                                      <p:cBhvr additive="base">
                                        <p:cTn id="19" dur="500" fill="hold"/>
                                        <p:tgtEl>
                                          <p:spTgt spid="1358854"/>
                                        </p:tgtEl>
                                        <p:attrNameLst>
                                          <p:attrName>ppt_x</p:attrName>
                                        </p:attrNameLst>
                                      </p:cBhvr>
                                      <p:tavLst>
                                        <p:tav tm="0">
                                          <p:val>
                                            <p:strVal val="1+#ppt_w/2"/>
                                          </p:val>
                                        </p:tav>
                                        <p:tav tm="100000">
                                          <p:val>
                                            <p:strVal val="#ppt_x"/>
                                          </p:val>
                                        </p:tav>
                                      </p:tavLst>
                                    </p:anim>
                                    <p:anim calcmode="lin" valueType="num">
                                      <p:cBhvr additive="base">
                                        <p:cTn id="20" dur="500" fill="hold"/>
                                        <p:tgtEl>
                                          <p:spTgt spid="1358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3" name="Rectangle 3"/>
          <p:cNvSpPr>
            <a:spLocks noGrp="1" noChangeArrowheads="1"/>
          </p:cNvSpPr>
          <p:nvPr>
            <p:ph idx="1"/>
          </p:nvPr>
        </p:nvSpPr>
        <p:spPr>
          <a:xfrm>
            <a:off x="533400" y="1274763"/>
            <a:ext cx="5545138" cy="2809875"/>
          </a:xfrm>
        </p:spPr>
        <p:txBody>
          <a:bodyPr/>
          <a:lstStyle/>
          <a:p>
            <a:pPr>
              <a:defRPr/>
            </a:pPr>
            <a:r>
              <a:rPr lang="zh-CN" altLang="en-US" dirty="0" smtClean="0">
                <a:solidFill>
                  <a:srgbClr val="0000FF"/>
                </a:solidFill>
                <a:latin typeface="+mn-ea"/>
              </a:rPr>
              <a:t>设计</a:t>
            </a:r>
            <a:r>
              <a:rPr lang="zh-CN" altLang="en-US" dirty="0">
                <a:solidFill>
                  <a:srgbClr val="0000FF"/>
                </a:solidFill>
                <a:latin typeface="+mn-ea"/>
              </a:rPr>
              <a:t>良好的建筑应该展示出</a:t>
            </a:r>
            <a:r>
              <a:rPr lang="zh-CN" altLang="en-US" u="sng" dirty="0">
                <a:solidFill>
                  <a:srgbClr val="FF0000"/>
                </a:solidFill>
                <a:latin typeface="+mn-ea"/>
              </a:rPr>
              <a:t>坚固</a:t>
            </a:r>
            <a:r>
              <a:rPr lang="zh-CN" altLang="en-US" dirty="0">
                <a:solidFill>
                  <a:srgbClr val="FF0000"/>
                </a:solidFill>
                <a:latin typeface="+mn-ea"/>
              </a:rPr>
              <a:t>、适用和令人赏心悦目</a:t>
            </a:r>
            <a:r>
              <a:rPr lang="zh-CN" altLang="en-US" dirty="0">
                <a:solidFill>
                  <a:srgbClr val="0000FF"/>
                </a:solidFill>
                <a:latin typeface="+mn-ea"/>
              </a:rPr>
              <a:t>的特点</a:t>
            </a:r>
            <a:r>
              <a:rPr lang="zh-CN" altLang="en-US" dirty="0" smtClean="0">
                <a:solidFill>
                  <a:srgbClr val="0000FF"/>
                </a:solidFill>
                <a:latin typeface="+mn-ea"/>
              </a:rPr>
              <a:t>。</a:t>
            </a:r>
            <a:endParaRPr lang="zh-CN" altLang="en-US" dirty="0">
              <a:solidFill>
                <a:srgbClr val="0000FF"/>
              </a:solidFill>
              <a:latin typeface="+mn-ea"/>
            </a:endParaRPr>
          </a:p>
          <a:p>
            <a:pPr>
              <a:defRPr/>
            </a:pPr>
            <a:r>
              <a:rPr lang="zh-CN" altLang="en-US" dirty="0">
                <a:solidFill>
                  <a:srgbClr val="0000FF"/>
                </a:solidFill>
                <a:latin typeface="+mn-ea"/>
              </a:rPr>
              <a:t>对好的软件设计来说也是如此</a:t>
            </a:r>
          </a:p>
          <a:p>
            <a:pPr lvl="1">
              <a:defRPr/>
            </a:pPr>
            <a:r>
              <a:rPr lang="zh-CN" altLang="en-US" dirty="0">
                <a:solidFill>
                  <a:srgbClr val="FF0000"/>
                </a:solidFill>
              </a:rPr>
              <a:t>坚固</a:t>
            </a:r>
            <a:r>
              <a:rPr lang="zh-CN" altLang="en-US" dirty="0" smtClean="0">
                <a:solidFill>
                  <a:srgbClr val="0000FF"/>
                </a:solidFill>
              </a:rPr>
              <a:t>：不含功能</a:t>
            </a:r>
            <a:r>
              <a:rPr lang="zh-CN" altLang="en-US" dirty="0">
                <a:solidFill>
                  <a:srgbClr val="0000FF"/>
                </a:solidFill>
              </a:rPr>
              <a:t>的缺陷；</a:t>
            </a:r>
          </a:p>
          <a:p>
            <a:pPr lvl="1">
              <a:defRPr/>
            </a:pPr>
            <a:r>
              <a:rPr lang="zh-CN" altLang="en-US" dirty="0">
                <a:solidFill>
                  <a:srgbClr val="FF0000"/>
                </a:solidFill>
              </a:rPr>
              <a:t>适用</a:t>
            </a:r>
            <a:r>
              <a:rPr lang="zh-CN" altLang="en-US" dirty="0" smtClean="0">
                <a:solidFill>
                  <a:srgbClr val="0000FF"/>
                </a:solidFill>
              </a:rPr>
              <a:t>：符合开发目标，满足需求</a:t>
            </a:r>
            <a:r>
              <a:rPr lang="zh-CN" altLang="en-US" dirty="0">
                <a:solidFill>
                  <a:srgbClr val="0000FF"/>
                </a:solidFill>
              </a:rPr>
              <a:t>；</a:t>
            </a:r>
          </a:p>
          <a:p>
            <a:pPr lvl="1">
              <a:defRPr/>
            </a:pPr>
            <a:r>
              <a:rPr lang="zh-CN" altLang="en-US" dirty="0">
                <a:solidFill>
                  <a:srgbClr val="FF0000"/>
                </a:solidFill>
              </a:rPr>
              <a:t>赏心悦目</a:t>
            </a:r>
            <a:r>
              <a:rPr lang="zh-CN" altLang="en-US" dirty="0" smtClean="0">
                <a:solidFill>
                  <a:srgbClr val="0000FF"/>
                </a:solidFill>
              </a:rPr>
              <a:t>：体验</a:t>
            </a:r>
            <a:r>
              <a:rPr lang="zh-CN" altLang="en-US" dirty="0">
                <a:solidFill>
                  <a:srgbClr val="0000FF"/>
                </a:solidFill>
              </a:rPr>
              <a:t>应该是愉快的。</a:t>
            </a:r>
            <a:endParaRPr lang="zh-CN" altLang="en-US" dirty="0"/>
          </a:p>
        </p:txBody>
      </p:sp>
      <p:pic>
        <p:nvPicPr>
          <p:cNvPr id="14343" name="Picture 4" descr="IMG_09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4594225"/>
            <a:ext cx="251936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7" descr="1097545400_rcaiVH"/>
          <p:cNvPicPr>
            <a:picLocks noChangeAspect="1" noChangeArrowheads="1"/>
          </p:cNvPicPr>
          <p:nvPr/>
        </p:nvPicPr>
        <p:blipFill>
          <a:blip r:embed="rId4">
            <a:extLst>
              <a:ext uri="{28A0092B-C50C-407E-A947-70E740481C1C}">
                <a14:useLocalDpi xmlns:a14="http://schemas.microsoft.com/office/drawing/2010/main" val="0"/>
              </a:ext>
            </a:extLst>
          </a:blip>
          <a:srcRect l="6703" r="4259" b="15137"/>
          <a:stretch>
            <a:fillRect/>
          </a:stretch>
        </p:blipFill>
        <p:spPr bwMode="auto">
          <a:xfrm>
            <a:off x="6227763" y="2952750"/>
            <a:ext cx="25558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8408" name="Text Box 8"/>
          <p:cNvSpPr txBox="1">
            <a:spLocks noChangeArrowheads="1"/>
          </p:cNvSpPr>
          <p:nvPr/>
        </p:nvSpPr>
        <p:spPr bwMode="auto">
          <a:xfrm>
            <a:off x="7092950" y="2952750"/>
            <a:ext cx="1208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solidFill>
                  <a:srgbClr val="FF0000"/>
                </a:solidFill>
                <a:latin typeface="黑体" panose="02010609060101010101" pitchFamily="49" charset="-122"/>
              </a:rPr>
              <a:t>建筑设计</a:t>
            </a:r>
          </a:p>
        </p:txBody>
      </p:sp>
      <p:sp>
        <p:nvSpPr>
          <p:cNvPr id="84998" name="标题 2"/>
          <p:cNvSpPr>
            <a:spLocks noGrp="1"/>
          </p:cNvSpPr>
          <p:nvPr>
            <p:ph type="title"/>
          </p:nvPr>
        </p:nvSpPr>
        <p:spPr/>
        <p:txBody>
          <a:bodyPr/>
          <a:lstStyle/>
          <a:p>
            <a:pPr>
              <a:defRPr/>
            </a:pPr>
            <a:r>
              <a:rPr dirty="0" smtClean="0"/>
              <a:t>从建筑设计看软件设计</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4699000"/>
            <a:ext cx="31448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图片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982663"/>
            <a:ext cx="253365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78113" y="4594225"/>
            <a:ext cx="329882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10DB2235-33A5-4FC3-B4C0-7E9A695622C1}" type="slidenum">
              <a:rPr lang="en-US" altLang="zh-CN" smtClean="0"/>
              <a:pPr>
                <a:defRPr/>
              </a:pPr>
              <a:t>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fade">
                                      <p:cBhvr>
                                        <p:cTn id="7" dur="500"/>
                                        <p:tgtEl>
                                          <p:spTgt spid="14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46"/>
                                        </p:tgtEl>
                                        <p:attrNameLst>
                                          <p:attrName>style.visibility</p:attrName>
                                        </p:attrNameLst>
                                      </p:cBhvr>
                                      <p:to>
                                        <p:strVal val="visible"/>
                                      </p:to>
                                    </p:set>
                                    <p:animEffect transition="in" filter="fade">
                                      <p:cBhvr>
                                        <p:cTn id="22" dur="500"/>
                                        <p:tgtEl>
                                          <p:spTgt spid="143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98408"/>
                                        </p:tgtEl>
                                        <p:attrNameLst>
                                          <p:attrName>style.visibility</p:attrName>
                                        </p:attrNameLst>
                                      </p:cBhvr>
                                      <p:to>
                                        <p:strVal val="visible"/>
                                      </p:to>
                                    </p:set>
                                    <p:animEffect transition="in" filter="fade">
                                      <p:cBhvr>
                                        <p:cTn id="25" dur="500"/>
                                        <p:tgtEl>
                                          <p:spTgt spid="9984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98403">
                                            <p:txEl>
                                              <p:pRg st="0" end="0"/>
                                            </p:txEl>
                                          </p:spTgt>
                                        </p:tgtEl>
                                        <p:attrNameLst>
                                          <p:attrName>style.visibility</p:attrName>
                                        </p:attrNameLst>
                                      </p:cBhvr>
                                      <p:to>
                                        <p:strVal val="visible"/>
                                      </p:to>
                                    </p:set>
                                    <p:animEffect transition="in" filter="fade">
                                      <p:cBhvr>
                                        <p:cTn id="30" dur="500"/>
                                        <p:tgtEl>
                                          <p:spTgt spid="99840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98403">
                                            <p:txEl>
                                              <p:pRg st="1" end="1"/>
                                            </p:txEl>
                                          </p:spTgt>
                                        </p:tgtEl>
                                        <p:attrNameLst>
                                          <p:attrName>style.visibility</p:attrName>
                                        </p:attrNameLst>
                                      </p:cBhvr>
                                      <p:to>
                                        <p:strVal val="visible"/>
                                      </p:to>
                                    </p:set>
                                    <p:animEffect transition="in" filter="fade">
                                      <p:cBhvr>
                                        <p:cTn id="35" dur="500"/>
                                        <p:tgtEl>
                                          <p:spTgt spid="998403">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98403">
                                            <p:txEl>
                                              <p:pRg st="2" end="2"/>
                                            </p:txEl>
                                          </p:spTgt>
                                        </p:tgtEl>
                                        <p:attrNameLst>
                                          <p:attrName>style.visibility</p:attrName>
                                        </p:attrNameLst>
                                      </p:cBhvr>
                                      <p:to>
                                        <p:strVal val="visible"/>
                                      </p:to>
                                    </p:set>
                                    <p:animEffect transition="in" filter="fade">
                                      <p:cBhvr>
                                        <p:cTn id="40" dur="500"/>
                                        <p:tgtEl>
                                          <p:spTgt spid="998403">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98403">
                                            <p:txEl>
                                              <p:pRg st="3" end="3"/>
                                            </p:txEl>
                                          </p:spTgt>
                                        </p:tgtEl>
                                        <p:attrNameLst>
                                          <p:attrName>style.visibility</p:attrName>
                                        </p:attrNameLst>
                                      </p:cBhvr>
                                      <p:to>
                                        <p:strVal val="visible"/>
                                      </p:to>
                                    </p:set>
                                    <p:animEffect transition="in" filter="fade">
                                      <p:cBhvr>
                                        <p:cTn id="45" dur="500"/>
                                        <p:tgtEl>
                                          <p:spTgt spid="998403">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98403">
                                            <p:txEl>
                                              <p:pRg st="4" end="4"/>
                                            </p:txEl>
                                          </p:spTgt>
                                        </p:tgtEl>
                                        <p:attrNameLst>
                                          <p:attrName>style.visibility</p:attrName>
                                        </p:attrNameLst>
                                      </p:cBhvr>
                                      <p:to>
                                        <p:strVal val="visible"/>
                                      </p:to>
                                    </p:set>
                                    <p:animEffect transition="in" filter="fade">
                                      <p:cBhvr>
                                        <p:cTn id="50" dur="500"/>
                                        <p:tgtEl>
                                          <p:spTgt spid="998403">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14344"/>
                                        </p:tgtEl>
                                        <p:attrNameLst>
                                          <p:attrName>style.visibility</p:attrName>
                                        </p:attrNameLst>
                                      </p:cBhvr>
                                      <p:to>
                                        <p:strVal val="visible"/>
                                      </p:to>
                                    </p:set>
                                    <p:animEffect transition="in" filter="fade">
                                      <p:cBhvr>
                                        <p:cTn id="55"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build="p"/>
      <p:bldP spid="99840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827088" y="1484313"/>
            <a:ext cx="2160587"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SzPct val="90000"/>
              <a:buFont typeface="Wingdings" panose="05000000000000000000" pitchFamily="2" charset="2"/>
              <a:buChar char="p"/>
            </a:pPr>
            <a:r>
              <a:rPr lang="zh-CN" altLang="en-US">
                <a:solidFill>
                  <a:srgbClr val="000000"/>
                </a:solidFill>
                <a:latin typeface="Arial Narrow" panose="020B0606020202030204" pitchFamily="34" charset="0"/>
              </a:rPr>
              <a:t>  图  象</a:t>
            </a:r>
          </a:p>
        </p:txBody>
      </p:sp>
      <p:pic>
        <p:nvPicPr>
          <p:cNvPr id="1359875" name="Picture 3" descr="图象2"/>
          <p:cNvPicPr>
            <a:picLocks noChangeAspect="1" noChangeArrowheads="1"/>
          </p:cNvPicPr>
          <p:nvPr/>
        </p:nvPicPr>
        <p:blipFill>
          <a:blip r:embed="rId2"/>
          <a:srcRect/>
          <a:stretch>
            <a:fillRect/>
          </a:stretch>
        </p:blipFill>
        <p:spPr bwMode="auto">
          <a:xfrm>
            <a:off x="5356225" y="1285875"/>
            <a:ext cx="3578225" cy="2663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9877" name="Picture 5" descr="图象3"/>
          <p:cNvPicPr>
            <a:picLocks noChangeAspect="1" noChangeArrowheads="1"/>
          </p:cNvPicPr>
          <p:nvPr/>
        </p:nvPicPr>
        <p:blipFill>
          <a:blip r:embed="rId3"/>
          <a:srcRect/>
          <a:stretch>
            <a:fillRect/>
          </a:stretch>
        </p:blipFill>
        <p:spPr bwMode="auto">
          <a:xfrm>
            <a:off x="652463" y="3992563"/>
            <a:ext cx="4522787" cy="23891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9878" name="Picture 6" descr="图象5"/>
          <p:cNvPicPr>
            <a:picLocks noChangeAspect="1" noChangeArrowheads="1"/>
          </p:cNvPicPr>
          <p:nvPr/>
        </p:nvPicPr>
        <p:blipFill>
          <a:blip r:embed="rId4"/>
          <a:srcRect/>
          <a:stretch>
            <a:fillRect/>
          </a:stretch>
        </p:blipFill>
        <p:spPr bwMode="auto">
          <a:xfrm>
            <a:off x="5356225" y="3992563"/>
            <a:ext cx="3578225" cy="24431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a:defRPr/>
            </a:pPr>
            <a:r>
              <a:rPr dirty="0"/>
              <a:t>用户界面的</a:t>
            </a:r>
            <a:r>
              <a:rPr dirty="0" smtClean="0"/>
              <a:t>基本</a:t>
            </a:r>
            <a:r>
              <a:rPr dirty="0"/>
              <a:t>元素</a:t>
            </a:r>
          </a:p>
        </p:txBody>
      </p:sp>
      <p:sp>
        <p:nvSpPr>
          <p:cNvPr id="3" name="灯片编号占位符 2"/>
          <p:cNvSpPr>
            <a:spLocks noGrp="1"/>
          </p:cNvSpPr>
          <p:nvPr>
            <p:ph type="sldNum" sz="quarter" idx="10"/>
          </p:nvPr>
        </p:nvSpPr>
        <p:spPr/>
        <p:txBody>
          <a:bodyPr/>
          <a:lstStyle/>
          <a:p>
            <a:pPr>
              <a:defRPr/>
            </a:pPr>
            <a:fld id="{2EA21013-8181-4235-97EF-7488E0F62485}" type="slidenum">
              <a:rPr lang="en-US" altLang="zh-CN" smtClean="0"/>
              <a:pPr>
                <a:defRPr/>
              </a:pPr>
              <a:t>60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1359877"/>
                                        </p:tgtEl>
                                        <p:attrNameLst>
                                          <p:attrName>style.visibility</p:attrName>
                                        </p:attrNameLst>
                                      </p:cBhvr>
                                      <p:to>
                                        <p:strVal val="visible"/>
                                      </p:to>
                                    </p:set>
                                    <p:anim calcmode="lin" valueType="num">
                                      <p:cBhvr additive="base">
                                        <p:cTn id="7" dur="500" fill="hold"/>
                                        <p:tgtEl>
                                          <p:spTgt spid="1359877"/>
                                        </p:tgtEl>
                                        <p:attrNameLst>
                                          <p:attrName>ppt_x</p:attrName>
                                        </p:attrNameLst>
                                      </p:cBhvr>
                                      <p:tavLst>
                                        <p:tav tm="0">
                                          <p:val>
                                            <p:strVal val="0-#ppt_w/2"/>
                                          </p:val>
                                        </p:tav>
                                        <p:tav tm="100000">
                                          <p:val>
                                            <p:strVal val="#ppt_x"/>
                                          </p:val>
                                        </p:tav>
                                      </p:tavLst>
                                    </p:anim>
                                    <p:anim calcmode="lin" valueType="num">
                                      <p:cBhvr additive="base">
                                        <p:cTn id="8" dur="500" fill="hold"/>
                                        <p:tgtEl>
                                          <p:spTgt spid="135987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1359875"/>
                                        </p:tgtEl>
                                        <p:attrNameLst>
                                          <p:attrName>style.visibility</p:attrName>
                                        </p:attrNameLst>
                                      </p:cBhvr>
                                      <p:to>
                                        <p:strVal val="visible"/>
                                      </p:to>
                                    </p:set>
                                    <p:anim calcmode="lin" valueType="num">
                                      <p:cBhvr additive="base">
                                        <p:cTn id="13" dur="500" fill="hold"/>
                                        <p:tgtEl>
                                          <p:spTgt spid="1359875"/>
                                        </p:tgtEl>
                                        <p:attrNameLst>
                                          <p:attrName>ppt_x</p:attrName>
                                        </p:attrNameLst>
                                      </p:cBhvr>
                                      <p:tavLst>
                                        <p:tav tm="0">
                                          <p:val>
                                            <p:strVal val="1+#ppt_w/2"/>
                                          </p:val>
                                        </p:tav>
                                        <p:tav tm="100000">
                                          <p:val>
                                            <p:strVal val="#ppt_x"/>
                                          </p:val>
                                        </p:tav>
                                      </p:tavLst>
                                    </p:anim>
                                    <p:anim calcmode="lin" valueType="num">
                                      <p:cBhvr additive="base">
                                        <p:cTn id="14" dur="500" fill="hold"/>
                                        <p:tgtEl>
                                          <p:spTgt spid="135987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1359878"/>
                                        </p:tgtEl>
                                        <p:attrNameLst>
                                          <p:attrName>style.visibility</p:attrName>
                                        </p:attrNameLst>
                                      </p:cBhvr>
                                      <p:to>
                                        <p:strVal val="visible"/>
                                      </p:to>
                                    </p:set>
                                    <p:anim calcmode="lin" valueType="num">
                                      <p:cBhvr additive="base">
                                        <p:cTn id="19" dur="500" fill="hold"/>
                                        <p:tgtEl>
                                          <p:spTgt spid="1359878"/>
                                        </p:tgtEl>
                                        <p:attrNameLst>
                                          <p:attrName>ppt_x</p:attrName>
                                        </p:attrNameLst>
                                      </p:cBhvr>
                                      <p:tavLst>
                                        <p:tav tm="0">
                                          <p:val>
                                            <p:strVal val="1+#ppt_w/2"/>
                                          </p:val>
                                        </p:tav>
                                        <p:tav tm="100000">
                                          <p:val>
                                            <p:strVal val="#ppt_x"/>
                                          </p:val>
                                        </p:tav>
                                      </p:tavLst>
                                    </p:anim>
                                    <p:anim calcmode="lin" valueType="num">
                                      <p:cBhvr additive="base">
                                        <p:cTn id="20" dur="500" fill="hold"/>
                                        <p:tgtEl>
                                          <p:spTgt spid="135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900113" y="1484313"/>
            <a:ext cx="2614612"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SzPct val="90000"/>
              <a:buFont typeface="Wingdings" panose="05000000000000000000" pitchFamily="2" charset="2"/>
              <a:buChar char="p"/>
            </a:pPr>
            <a:r>
              <a:rPr lang="en-US" altLang="zh-CN">
                <a:solidFill>
                  <a:srgbClr val="000000"/>
                </a:solidFill>
                <a:latin typeface="Arial Narrow" panose="020B0606020202030204" pitchFamily="34" charset="0"/>
              </a:rPr>
              <a:t>  </a:t>
            </a:r>
            <a:r>
              <a:rPr lang="zh-CN" altLang="en-US">
                <a:solidFill>
                  <a:srgbClr val="000000"/>
                </a:solidFill>
                <a:latin typeface="Arial Narrow" panose="020B0606020202030204" pitchFamily="34" charset="0"/>
              </a:rPr>
              <a:t>对话框</a:t>
            </a:r>
          </a:p>
        </p:txBody>
      </p:sp>
      <p:pic>
        <p:nvPicPr>
          <p:cNvPr id="1360899" name="Picture 3" descr="对话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3743325"/>
            <a:ext cx="45466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0905" name="Text Box 9"/>
          <p:cNvSpPr txBox="1">
            <a:spLocks noChangeArrowheads="1"/>
          </p:cNvSpPr>
          <p:nvPr/>
        </p:nvSpPr>
        <p:spPr bwMode="auto">
          <a:xfrm>
            <a:off x="1403350" y="6203950"/>
            <a:ext cx="276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a:latin typeface="宋体" panose="02010600030101010101" pitchFamily="2" charset="-122"/>
                <a:ea typeface="宋体" panose="02010600030101010101" pitchFamily="2" charset="-122"/>
              </a:rPr>
              <a:t>   必须回答</a:t>
            </a:r>
            <a:r>
              <a:rPr kumimoji="1" lang="zh-CN" altLang="en-US" sz="1600">
                <a:latin typeface="Times New Roman" panose="02020603050405020304" pitchFamily="18" charset="0"/>
                <a:ea typeface="宋体" panose="02010600030101010101" pitchFamily="2" charset="-122"/>
              </a:rPr>
              <a:t>式对话框</a:t>
            </a:r>
          </a:p>
        </p:txBody>
      </p:sp>
      <p:sp>
        <p:nvSpPr>
          <p:cNvPr id="97285" name="Rectangle 10">
            <a:hlinkClick r:id="" action="ppaction://hlinkshowjump?jump=previousslide"/>
          </p:cNvPr>
          <p:cNvSpPr>
            <a:spLocks noChangeArrowheads="1"/>
          </p:cNvSpPr>
          <p:nvPr/>
        </p:nvSpPr>
        <p:spPr bwMode="auto">
          <a:xfrm>
            <a:off x="6375400" y="6513513"/>
            <a:ext cx="7207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97286" name="Rectangle 11">
            <a:hlinkClick r:id="" action="ppaction://hlinkshowjump?jump=nextslide"/>
          </p:cNvPr>
          <p:cNvSpPr>
            <a:spLocks noChangeArrowheads="1"/>
          </p:cNvSpPr>
          <p:nvPr/>
        </p:nvSpPr>
        <p:spPr bwMode="auto">
          <a:xfrm>
            <a:off x="7261225" y="6526213"/>
            <a:ext cx="7207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97287" name="Oval 12">
            <a:hlinkClick r:id="rId3" action="ppaction://hlinksldjump"/>
          </p:cNvPr>
          <p:cNvSpPr>
            <a:spLocks noChangeArrowheads="1"/>
          </p:cNvSpPr>
          <p:nvPr/>
        </p:nvSpPr>
        <p:spPr bwMode="auto">
          <a:xfrm>
            <a:off x="8123238" y="6538913"/>
            <a:ext cx="777875" cy="3460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pic>
        <p:nvPicPr>
          <p:cNvPr id="1360909" name="Picture 13" descr="图象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6263" y="1484313"/>
            <a:ext cx="4208462"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0910" name="Picture 14" descr="对话框-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338" y="3781425"/>
            <a:ext cx="286385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0911" name="Text Box 15"/>
          <p:cNvSpPr txBox="1">
            <a:spLocks noChangeArrowheads="1"/>
          </p:cNvSpPr>
          <p:nvPr/>
        </p:nvSpPr>
        <p:spPr bwMode="auto">
          <a:xfrm>
            <a:off x="5508625" y="3359150"/>
            <a:ext cx="276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a:latin typeface="Times New Roman" panose="02020603050405020304" pitchFamily="18" charset="0"/>
                <a:ea typeface="宋体" panose="02010600030101010101" pitchFamily="2" charset="-122"/>
              </a:rPr>
              <a:t>        无需</a:t>
            </a:r>
            <a:r>
              <a:rPr kumimoji="1" lang="zh-CN" altLang="en-US" sz="1600">
                <a:latin typeface="宋体" panose="02010600030101010101" pitchFamily="2" charset="-122"/>
                <a:ea typeface="宋体" panose="02010600030101010101" pitchFamily="2" charset="-122"/>
              </a:rPr>
              <a:t>回答</a:t>
            </a:r>
            <a:r>
              <a:rPr kumimoji="1" lang="zh-CN" altLang="en-US" sz="1600">
                <a:latin typeface="Times New Roman" panose="02020603050405020304" pitchFamily="18" charset="0"/>
                <a:ea typeface="宋体" panose="02010600030101010101" pitchFamily="2" charset="-122"/>
              </a:rPr>
              <a:t>式对话框</a:t>
            </a:r>
          </a:p>
        </p:txBody>
      </p:sp>
      <p:sp>
        <p:nvSpPr>
          <p:cNvPr id="1360912" name="Text Box 16"/>
          <p:cNvSpPr txBox="1">
            <a:spLocks noChangeArrowheads="1"/>
          </p:cNvSpPr>
          <p:nvPr/>
        </p:nvSpPr>
        <p:spPr bwMode="auto">
          <a:xfrm>
            <a:off x="5976938" y="6176963"/>
            <a:ext cx="276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a:latin typeface="宋体" panose="02010600030101010101" pitchFamily="2" charset="-122"/>
                <a:ea typeface="宋体" panose="02010600030101010101" pitchFamily="2" charset="-122"/>
              </a:rPr>
              <a:t>    </a:t>
            </a:r>
            <a:r>
              <a:rPr kumimoji="1" lang="zh-CN" altLang="en-US" sz="1600">
                <a:latin typeface="Times New Roman" panose="02020603050405020304" pitchFamily="18" charset="0"/>
                <a:ea typeface="宋体" panose="02010600030101010101" pitchFamily="2" charset="-122"/>
              </a:rPr>
              <a:t>警告式对话框</a:t>
            </a:r>
          </a:p>
        </p:txBody>
      </p:sp>
      <p:sp>
        <p:nvSpPr>
          <p:cNvPr id="3" name="标题 2"/>
          <p:cNvSpPr>
            <a:spLocks noGrp="1"/>
          </p:cNvSpPr>
          <p:nvPr>
            <p:ph type="title"/>
          </p:nvPr>
        </p:nvSpPr>
        <p:spPr/>
        <p:txBody>
          <a:bodyPr/>
          <a:lstStyle/>
          <a:p>
            <a:pPr>
              <a:defRPr/>
            </a:pPr>
            <a:r>
              <a:rPr dirty="0"/>
              <a:t>用户界面的</a:t>
            </a:r>
            <a:r>
              <a:rPr dirty="0" smtClean="0"/>
              <a:t>基本</a:t>
            </a:r>
            <a:r>
              <a:rPr dirty="0"/>
              <a:t>元素</a:t>
            </a:r>
          </a:p>
        </p:txBody>
      </p:sp>
      <p:sp>
        <p:nvSpPr>
          <p:cNvPr id="2" name="灯片编号占位符 1"/>
          <p:cNvSpPr>
            <a:spLocks noGrp="1"/>
          </p:cNvSpPr>
          <p:nvPr>
            <p:ph type="sldNum" sz="quarter" idx="10"/>
          </p:nvPr>
        </p:nvSpPr>
        <p:spPr/>
        <p:txBody>
          <a:bodyPr/>
          <a:lstStyle/>
          <a:p>
            <a:pPr>
              <a:defRPr/>
            </a:pPr>
            <a:fld id="{D38A8D62-E011-4E42-AFD6-B926D9EFCFFA}" type="slidenum">
              <a:rPr lang="en-US" altLang="zh-CN" smtClean="0"/>
              <a:pPr>
                <a:defRPr/>
              </a:pPr>
              <a:t>61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60909"/>
                                        </p:tgtEl>
                                        <p:attrNameLst>
                                          <p:attrName>style.visibility</p:attrName>
                                        </p:attrNameLst>
                                      </p:cBhvr>
                                      <p:to>
                                        <p:strVal val="visible"/>
                                      </p:to>
                                    </p:set>
                                    <p:anim calcmode="lin" valueType="num">
                                      <p:cBhvr additive="base">
                                        <p:cTn id="7" dur="500" fill="hold"/>
                                        <p:tgtEl>
                                          <p:spTgt spid="1360909"/>
                                        </p:tgtEl>
                                        <p:attrNameLst>
                                          <p:attrName>ppt_x</p:attrName>
                                        </p:attrNameLst>
                                      </p:cBhvr>
                                      <p:tavLst>
                                        <p:tav tm="0">
                                          <p:val>
                                            <p:strVal val="#ppt_x"/>
                                          </p:val>
                                        </p:tav>
                                        <p:tav tm="100000">
                                          <p:val>
                                            <p:strVal val="#ppt_x"/>
                                          </p:val>
                                        </p:tav>
                                      </p:tavLst>
                                    </p:anim>
                                    <p:anim calcmode="lin" valueType="num">
                                      <p:cBhvr additive="base">
                                        <p:cTn id="8" dur="500" fill="hold"/>
                                        <p:tgtEl>
                                          <p:spTgt spid="136090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0911"/>
                                        </p:tgtEl>
                                        <p:attrNameLst>
                                          <p:attrName>style.visibility</p:attrName>
                                        </p:attrNameLst>
                                      </p:cBhvr>
                                      <p:to>
                                        <p:strVal val="visible"/>
                                      </p:to>
                                    </p:set>
                                    <p:anim calcmode="lin" valueType="num">
                                      <p:cBhvr additive="base">
                                        <p:cTn id="11" dur="500" fill="hold"/>
                                        <p:tgtEl>
                                          <p:spTgt spid="1360911"/>
                                        </p:tgtEl>
                                        <p:attrNameLst>
                                          <p:attrName>ppt_x</p:attrName>
                                        </p:attrNameLst>
                                      </p:cBhvr>
                                      <p:tavLst>
                                        <p:tav tm="0">
                                          <p:val>
                                            <p:strVal val="#ppt_x"/>
                                          </p:val>
                                        </p:tav>
                                        <p:tav tm="100000">
                                          <p:val>
                                            <p:strVal val="#ppt_x"/>
                                          </p:val>
                                        </p:tav>
                                      </p:tavLst>
                                    </p:anim>
                                    <p:anim calcmode="lin" valueType="num">
                                      <p:cBhvr additive="base">
                                        <p:cTn id="12" dur="500" fill="hold"/>
                                        <p:tgtEl>
                                          <p:spTgt spid="136091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60899"/>
                                        </p:tgtEl>
                                        <p:attrNameLst>
                                          <p:attrName>style.visibility</p:attrName>
                                        </p:attrNameLst>
                                      </p:cBhvr>
                                      <p:to>
                                        <p:strVal val="visible"/>
                                      </p:to>
                                    </p:set>
                                    <p:anim calcmode="lin" valueType="num">
                                      <p:cBhvr additive="base">
                                        <p:cTn id="17" dur="500" fill="hold"/>
                                        <p:tgtEl>
                                          <p:spTgt spid="1360899"/>
                                        </p:tgtEl>
                                        <p:attrNameLst>
                                          <p:attrName>ppt_x</p:attrName>
                                        </p:attrNameLst>
                                      </p:cBhvr>
                                      <p:tavLst>
                                        <p:tav tm="0">
                                          <p:val>
                                            <p:strVal val="#ppt_x"/>
                                          </p:val>
                                        </p:tav>
                                        <p:tav tm="100000">
                                          <p:val>
                                            <p:strVal val="#ppt_x"/>
                                          </p:val>
                                        </p:tav>
                                      </p:tavLst>
                                    </p:anim>
                                    <p:anim calcmode="lin" valueType="num">
                                      <p:cBhvr additive="base">
                                        <p:cTn id="18" dur="500" fill="hold"/>
                                        <p:tgtEl>
                                          <p:spTgt spid="136089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60905"/>
                                        </p:tgtEl>
                                        <p:attrNameLst>
                                          <p:attrName>style.visibility</p:attrName>
                                        </p:attrNameLst>
                                      </p:cBhvr>
                                      <p:to>
                                        <p:strVal val="visible"/>
                                      </p:to>
                                    </p:set>
                                    <p:anim calcmode="lin" valueType="num">
                                      <p:cBhvr additive="base">
                                        <p:cTn id="21" dur="500" fill="hold"/>
                                        <p:tgtEl>
                                          <p:spTgt spid="1360905"/>
                                        </p:tgtEl>
                                        <p:attrNameLst>
                                          <p:attrName>ppt_x</p:attrName>
                                        </p:attrNameLst>
                                      </p:cBhvr>
                                      <p:tavLst>
                                        <p:tav tm="0">
                                          <p:val>
                                            <p:strVal val="#ppt_x"/>
                                          </p:val>
                                        </p:tav>
                                        <p:tav tm="100000">
                                          <p:val>
                                            <p:strVal val="#ppt_x"/>
                                          </p:val>
                                        </p:tav>
                                      </p:tavLst>
                                    </p:anim>
                                    <p:anim calcmode="lin" valueType="num">
                                      <p:cBhvr additive="base">
                                        <p:cTn id="22" dur="500" fill="hold"/>
                                        <p:tgtEl>
                                          <p:spTgt spid="136090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60910"/>
                                        </p:tgtEl>
                                        <p:attrNameLst>
                                          <p:attrName>style.visibility</p:attrName>
                                        </p:attrNameLst>
                                      </p:cBhvr>
                                      <p:to>
                                        <p:strVal val="visible"/>
                                      </p:to>
                                    </p:set>
                                    <p:anim calcmode="lin" valueType="num">
                                      <p:cBhvr additive="base">
                                        <p:cTn id="27" dur="500" fill="hold"/>
                                        <p:tgtEl>
                                          <p:spTgt spid="1360910"/>
                                        </p:tgtEl>
                                        <p:attrNameLst>
                                          <p:attrName>ppt_x</p:attrName>
                                        </p:attrNameLst>
                                      </p:cBhvr>
                                      <p:tavLst>
                                        <p:tav tm="0">
                                          <p:val>
                                            <p:strVal val="#ppt_x"/>
                                          </p:val>
                                        </p:tav>
                                        <p:tav tm="100000">
                                          <p:val>
                                            <p:strVal val="#ppt_x"/>
                                          </p:val>
                                        </p:tav>
                                      </p:tavLst>
                                    </p:anim>
                                    <p:anim calcmode="lin" valueType="num">
                                      <p:cBhvr additive="base">
                                        <p:cTn id="28" dur="500" fill="hold"/>
                                        <p:tgtEl>
                                          <p:spTgt spid="13609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60912"/>
                                        </p:tgtEl>
                                        <p:attrNameLst>
                                          <p:attrName>style.visibility</p:attrName>
                                        </p:attrNameLst>
                                      </p:cBhvr>
                                      <p:to>
                                        <p:strVal val="visible"/>
                                      </p:to>
                                    </p:set>
                                    <p:anim calcmode="lin" valueType="num">
                                      <p:cBhvr additive="base">
                                        <p:cTn id="31" dur="500" fill="hold"/>
                                        <p:tgtEl>
                                          <p:spTgt spid="1360912"/>
                                        </p:tgtEl>
                                        <p:attrNameLst>
                                          <p:attrName>ppt_x</p:attrName>
                                        </p:attrNameLst>
                                      </p:cBhvr>
                                      <p:tavLst>
                                        <p:tav tm="0">
                                          <p:val>
                                            <p:strVal val="#ppt_x"/>
                                          </p:val>
                                        </p:tav>
                                        <p:tav tm="100000">
                                          <p:val>
                                            <p:strVal val="#ppt_x"/>
                                          </p:val>
                                        </p:tav>
                                      </p:tavLst>
                                    </p:anim>
                                    <p:anim calcmode="lin" valueType="num">
                                      <p:cBhvr additive="base">
                                        <p:cTn id="32" dur="500" fill="hold"/>
                                        <p:tgtEl>
                                          <p:spTgt spid="13609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05" grpId="0"/>
      <p:bldP spid="1360911" grpId="0"/>
      <p:bldP spid="13609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827088" y="1412875"/>
            <a:ext cx="3313112" cy="523875"/>
          </a:xfrm>
          <a:prstGeom prst="rect">
            <a:avLst/>
          </a:prstGeom>
          <a:gradFill rotWithShape="1">
            <a:gsLst>
              <a:gs pos="0">
                <a:srgbClr val="9999FF"/>
              </a:gs>
              <a:gs pos="100000">
                <a:srgbClr val="FFFFFF"/>
              </a:gs>
            </a:gsLst>
            <a:path path="rect">
              <a:fillToRect r="100000" b="100000"/>
            </a:path>
          </a:gradFill>
          <a:ln w="12700" algn="ctr">
            <a:solidFill>
              <a:srgbClr val="FF0000"/>
            </a:solidFill>
            <a:miter lim="800000"/>
            <a:headEnd/>
            <a:tailEnd/>
          </a:ln>
          <a:effectLst>
            <a:outerShdw dist="35921" dir="2700000" algn="ctr" rotWithShape="0">
              <a:srgbClr val="1C1C1C"/>
            </a:outerShdw>
          </a:effectLst>
        </p:spPr>
        <p:txBody>
          <a:bodyPr anchor="ctr">
            <a:spAutoFit/>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SzPct val="90000"/>
              <a:buFont typeface="Wingdings" panose="05000000000000000000" pitchFamily="2" charset="2"/>
              <a:buChar char="p"/>
            </a:pPr>
            <a:r>
              <a:rPr lang="en-US" altLang="zh-CN">
                <a:solidFill>
                  <a:srgbClr val="000000"/>
                </a:solidFill>
                <a:latin typeface="Arial Narrow" panose="020B0606020202030204" pitchFamily="34" charset="0"/>
              </a:rPr>
              <a:t>   </a:t>
            </a:r>
            <a:r>
              <a:rPr lang="zh-CN" altLang="en-US">
                <a:solidFill>
                  <a:srgbClr val="000000"/>
                </a:solidFill>
                <a:latin typeface="Arial Narrow" panose="020B0606020202030204" pitchFamily="34" charset="0"/>
              </a:rPr>
              <a:t>窗口（</a:t>
            </a:r>
            <a:r>
              <a:rPr lang="en-US" altLang="zh-CN">
                <a:solidFill>
                  <a:srgbClr val="000000"/>
                </a:solidFill>
                <a:latin typeface="Arial Narrow" panose="020B0606020202030204" pitchFamily="34" charset="0"/>
              </a:rPr>
              <a:t>window</a:t>
            </a:r>
            <a:r>
              <a:rPr lang="zh-CN" altLang="en-US">
                <a:solidFill>
                  <a:srgbClr val="000000"/>
                </a:solidFill>
                <a:latin typeface="Arial Narrow" panose="020B0606020202030204" pitchFamily="34" charset="0"/>
              </a:rPr>
              <a:t>）</a:t>
            </a:r>
          </a:p>
        </p:txBody>
      </p:sp>
      <p:pic>
        <p:nvPicPr>
          <p:cNvPr id="1361923" name="Picture 3" descr="图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133600"/>
            <a:ext cx="7705725"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a:defRPr/>
            </a:pPr>
            <a:r>
              <a:rPr dirty="0"/>
              <a:t>用户界面的</a:t>
            </a:r>
            <a:r>
              <a:rPr dirty="0" smtClean="0"/>
              <a:t>基本</a:t>
            </a:r>
            <a:r>
              <a:rPr dirty="0"/>
              <a:t>元素</a:t>
            </a:r>
          </a:p>
        </p:txBody>
      </p:sp>
      <p:sp>
        <p:nvSpPr>
          <p:cNvPr id="3" name="灯片编号占位符 2"/>
          <p:cNvSpPr>
            <a:spLocks noGrp="1"/>
          </p:cNvSpPr>
          <p:nvPr>
            <p:ph type="sldNum" sz="quarter" idx="10"/>
          </p:nvPr>
        </p:nvSpPr>
        <p:spPr/>
        <p:txBody>
          <a:bodyPr/>
          <a:lstStyle/>
          <a:p>
            <a:pPr>
              <a:defRPr/>
            </a:pPr>
            <a:fld id="{170E421B-94DA-4F41-9385-16D494B3E5EA}" type="slidenum">
              <a:rPr lang="en-US" altLang="zh-CN" smtClean="0"/>
              <a:pPr>
                <a:defRPr/>
              </a:pPr>
              <a:t>62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61923"/>
                                        </p:tgtEl>
                                        <p:attrNameLst>
                                          <p:attrName>style.visibility</p:attrName>
                                        </p:attrNameLst>
                                      </p:cBhvr>
                                      <p:to>
                                        <p:strVal val="visible"/>
                                      </p:to>
                                    </p:set>
                                    <p:anim calcmode="lin" valueType="num">
                                      <p:cBhvr additive="base">
                                        <p:cTn id="7" dur="500" fill="hold"/>
                                        <p:tgtEl>
                                          <p:spTgt spid="1361923"/>
                                        </p:tgtEl>
                                        <p:attrNameLst>
                                          <p:attrName>ppt_x</p:attrName>
                                        </p:attrNameLst>
                                      </p:cBhvr>
                                      <p:tavLst>
                                        <p:tav tm="0">
                                          <p:val>
                                            <p:strVal val="#ppt_x"/>
                                          </p:val>
                                        </p:tav>
                                        <p:tav tm="100000">
                                          <p:val>
                                            <p:strVal val="#ppt_x"/>
                                          </p:val>
                                        </p:tav>
                                      </p:tavLst>
                                    </p:anim>
                                    <p:anim calcmode="lin" valueType="num">
                                      <p:cBhvr additive="base">
                                        <p:cTn id="8" dur="500" fill="hold"/>
                                        <p:tgtEl>
                                          <p:spTgt spid="136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dirty="0"/>
              <a:t>人机界面分析</a:t>
            </a:r>
          </a:p>
        </p:txBody>
      </p:sp>
      <p:pic>
        <p:nvPicPr>
          <p:cNvPr id="1373187"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52513"/>
            <a:ext cx="6626225"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9E41B455-D34C-40AA-988A-8B49A0B966CC}" type="slidenum">
              <a:rPr lang="en-US" altLang="zh-CN" smtClean="0"/>
              <a:pPr>
                <a:defRPr/>
              </a:pPr>
              <a:t>63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73187"/>
                                        </p:tgtEl>
                                        <p:attrNameLst>
                                          <p:attrName>style.visibility</p:attrName>
                                        </p:attrNameLst>
                                      </p:cBhvr>
                                      <p:to>
                                        <p:strVal val="visible"/>
                                      </p:to>
                                    </p:set>
                                    <p:anim calcmode="lin" valueType="num">
                                      <p:cBhvr additive="base">
                                        <p:cTn id="7" dur="500" fill="hold"/>
                                        <p:tgtEl>
                                          <p:spTgt spid="1373187"/>
                                        </p:tgtEl>
                                        <p:attrNameLst>
                                          <p:attrName>ppt_x</p:attrName>
                                        </p:attrNameLst>
                                      </p:cBhvr>
                                      <p:tavLst>
                                        <p:tav tm="0">
                                          <p:val>
                                            <p:strVal val="1+#ppt_w/2"/>
                                          </p:val>
                                        </p:tav>
                                        <p:tav tm="100000">
                                          <p:val>
                                            <p:strVal val="#ppt_x"/>
                                          </p:val>
                                        </p:tav>
                                      </p:tavLst>
                                    </p:anim>
                                    <p:anim calcmode="lin" valueType="num">
                                      <p:cBhvr additive="base">
                                        <p:cTn id="8" dur="500" fill="hold"/>
                                        <p:tgtEl>
                                          <p:spTgt spid="1373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t>界面设计过程的步骤</a:t>
            </a:r>
          </a:p>
        </p:txBody>
      </p:sp>
      <p:sp>
        <p:nvSpPr>
          <p:cNvPr id="1374211" name="Rectangle 3"/>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eaLnBrk="1" hangingPunct="1">
              <a:buFontTx/>
              <a:buNone/>
            </a:pPr>
            <a:r>
              <a:rPr lang="zh-CN" altLang="en-US" smtClean="0"/>
              <a:t>（</a:t>
            </a:r>
            <a:r>
              <a:rPr lang="en-US" altLang="zh-CN" smtClean="0"/>
              <a:t>1</a:t>
            </a:r>
            <a:r>
              <a:rPr lang="zh-CN" altLang="en-US" smtClean="0"/>
              <a:t>）建立任务的目标和意图；</a:t>
            </a:r>
          </a:p>
          <a:p>
            <a:pPr eaLnBrk="1" hangingPunct="1">
              <a:buFontTx/>
              <a:buNone/>
            </a:pPr>
            <a:r>
              <a:rPr lang="zh-CN" altLang="en-US" smtClean="0"/>
              <a:t>（</a:t>
            </a:r>
            <a:r>
              <a:rPr lang="en-US" altLang="zh-CN" smtClean="0"/>
              <a:t>2</a:t>
            </a:r>
            <a:r>
              <a:rPr lang="zh-CN" altLang="en-US" smtClean="0"/>
              <a:t>）为每个目标和意图制定特定的动作序列；</a:t>
            </a:r>
          </a:p>
          <a:p>
            <a:pPr eaLnBrk="1" hangingPunct="1">
              <a:buFontTx/>
              <a:buNone/>
            </a:pPr>
            <a:r>
              <a:rPr lang="zh-CN" altLang="en-US" smtClean="0"/>
              <a:t>（</a:t>
            </a:r>
            <a:r>
              <a:rPr lang="en-US" altLang="zh-CN" smtClean="0"/>
              <a:t>3</a:t>
            </a:r>
            <a:r>
              <a:rPr lang="zh-CN" altLang="en-US" smtClean="0"/>
              <a:t>）按照在界面上执行的方式对动作序列进行规 </a:t>
            </a:r>
          </a:p>
          <a:p>
            <a:pPr eaLnBrk="1" hangingPunct="1">
              <a:buFontTx/>
              <a:buNone/>
            </a:pPr>
            <a:r>
              <a:rPr lang="zh-CN" altLang="en-US" smtClean="0"/>
              <a:t>          约；</a:t>
            </a:r>
          </a:p>
          <a:p>
            <a:pPr eaLnBrk="1" hangingPunct="1">
              <a:buFontTx/>
              <a:buNone/>
            </a:pPr>
            <a:r>
              <a:rPr lang="zh-CN" altLang="en-US" smtClean="0"/>
              <a:t>（</a:t>
            </a:r>
            <a:r>
              <a:rPr lang="en-US" altLang="zh-CN" smtClean="0"/>
              <a:t>4</a:t>
            </a:r>
            <a:r>
              <a:rPr lang="zh-CN" altLang="en-US" smtClean="0"/>
              <a:t>）指明系统状态，即执行动作时的界面表现；</a:t>
            </a:r>
          </a:p>
          <a:p>
            <a:pPr eaLnBrk="1" hangingPunct="1">
              <a:buFontTx/>
              <a:buNone/>
            </a:pPr>
            <a:r>
              <a:rPr lang="zh-CN" altLang="en-US" smtClean="0"/>
              <a:t>（</a:t>
            </a:r>
            <a:r>
              <a:rPr lang="en-US" altLang="zh-CN" smtClean="0"/>
              <a:t>5</a:t>
            </a:r>
            <a:r>
              <a:rPr lang="zh-CN" altLang="en-US" smtClean="0"/>
              <a:t>）定义控制机制，即用户可用的改变系统状态的</a:t>
            </a:r>
          </a:p>
          <a:p>
            <a:pPr eaLnBrk="1" hangingPunct="1">
              <a:buFontTx/>
              <a:buNone/>
            </a:pPr>
            <a:r>
              <a:rPr lang="zh-CN" altLang="en-US" smtClean="0"/>
              <a:t>          设备和动作；</a:t>
            </a:r>
          </a:p>
          <a:p>
            <a:pPr eaLnBrk="1" hangingPunct="1">
              <a:buFontTx/>
              <a:buNone/>
            </a:pPr>
            <a:r>
              <a:rPr lang="zh-CN" altLang="en-US" smtClean="0"/>
              <a:t>（</a:t>
            </a:r>
            <a:r>
              <a:rPr lang="en-US" altLang="zh-CN" smtClean="0"/>
              <a:t>6</a:t>
            </a:r>
            <a:r>
              <a:rPr lang="zh-CN" altLang="en-US" smtClean="0"/>
              <a:t>）指明控制机制如何影响系统状态；</a:t>
            </a:r>
          </a:p>
          <a:p>
            <a:pPr eaLnBrk="1" hangingPunct="1">
              <a:buFontTx/>
              <a:buNone/>
            </a:pPr>
            <a:r>
              <a:rPr lang="zh-CN" altLang="en-US" smtClean="0"/>
              <a:t>（</a:t>
            </a:r>
            <a:r>
              <a:rPr lang="en-US" altLang="zh-CN" smtClean="0"/>
              <a:t>7</a:t>
            </a:r>
            <a:r>
              <a:rPr lang="zh-CN" altLang="en-US" smtClean="0"/>
              <a:t>）指明用户如何通过界面上的信息解释系统状态。</a:t>
            </a:r>
          </a:p>
        </p:txBody>
      </p:sp>
      <p:sp>
        <p:nvSpPr>
          <p:cNvPr id="2" name="灯片编号占位符 1"/>
          <p:cNvSpPr>
            <a:spLocks noGrp="1"/>
          </p:cNvSpPr>
          <p:nvPr>
            <p:ph type="sldNum" sz="quarter" idx="10"/>
          </p:nvPr>
        </p:nvSpPr>
        <p:spPr/>
        <p:txBody>
          <a:bodyPr/>
          <a:lstStyle/>
          <a:p>
            <a:pPr>
              <a:defRPr/>
            </a:pPr>
            <a:fld id="{8CC433E6-B28C-4969-A74D-EEED4522516A}" type="slidenum">
              <a:rPr lang="en-US" altLang="zh-CN" smtClean="0"/>
              <a:pPr>
                <a:defRPr/>
              </a:pPr>
              <a:t>64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4211">
                                            <p:txEl>
                                              <p:pRg st="0" end="0"/>
                                            </p:txEl>
                                          </p:spTgt>
                                        </p:tgtEl>
                                        <p:attrNameLst>
                                          <p:attrName>style.visibility</p:attrName>
                                        </p:attrNameLst>
                                      </p:cBhvr>
                                      <p:to>
                                        <p:strVal val="visible"/>
                                      </p:to>
                                    </p:set>
                                    <p:anim calcmode="lin" valueType="num">
                                      <p:cBhvr additive="base">
                                        <p:cTn id="7" dur="500" fill="hold"/>
                                        <p:tgtEl>
                                          <p:spTgt spid="137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4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4211">
                                            <p:txEl>
                                              <p:pRg st="1" end="1"/>
                                            </p:txEl>
                                          </p:spTgt>
                                        </p:tgtEl>
                                        <p:attrNameLst>
                                          <p:attrName>style.visibility</p:attrName>
                                        </p:attrNameLst>
                                      </p:cBhvr>
                                      <p:to>
                                        <p:strVal val="visible"/>
                                      </p:to>
                                    </p:set>
                                    <p:anim calcmode="lin" valueType="num">
                                      <p:cBhvr additive="base">
                                        <p:cTn id="13" dur="500" fill="hold"/>
                                        <p:tgtEl>
                                          <p:spTgt spid="1374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74211">
                                            <p:txEl>
                                              <p:pRg st="2" end="2"/>
                                            </p:txEl>
                                          </p:spTgt>
                                        </p:tgtEl>
                                        <p:attrNameLst>
                                          <p:attrName>style.visibility</p:attrName>
                                        </p:attrNameLst>
                                      </p:cBhvr>
                                      <p:to>
                                        <p:strVal val="visible"/>
                                      </p:to>
                                    </p:set>
                                    <p:anim calcmode="lin" valueType="num">
                                      <p:cBhvr additive="base">
                                        <p:cTn id="19" dur="500" fill="hold"/>
                                        <p:tgtEl>
                                          <p:spTgt spid="1374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42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74211">
                                            <p:txEl>
                                              <p:pRg st="3" end="3"/>
                                            </p:txEl>
                                          </p:spTgt>
                                        </p:tgtEl>
                                        <p:attrNameLst>
                                          <p:attrName>style.visibility</p:attrName>
                                        </p:attrNameLst>
                                      </p:cBhvr>
                                      <p:to>
                                        <p:strVal val="visible"/>
                                      </p:to>
                                    </p:set>
                                    <p:anim calcmode="lin" valueType="num">
                                      <p:cBhvr additive="base">
                                        <p:cTn id="23" dur="500" fill="hold"/>
                                        <p:tgtEl>
                                          <p:spTgt spid="13742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374211">
                                            <p:txEl>
                                              <p:pRg st="4" end="4"/>
                                            </p:txEl>
                                          </p:spTgt>
                                        </p:tgtEl>
                                        <p:attrNameLst>
                                          <p:attrName>style.visibility</p:attrName>
                                        </p:attrNameLst>
                                      </p:cBhvr>
                                      <p:to>
                                        <p:strVal val="visible"/>
                                      </p:to>
                                    </p:set>
                                    <p:anim calcmode="lin" valueType="num">
                                      <p:cBhvr additive="base">
                                        <p:cTn id="29" dur="500" fill="hold"/>
                                        <p:tgtEl>
                                          <p:spTgt spid="13742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7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374211">
                                            <p:txEl>
                                              <p:pRg st="5" end="5"/>
                                            </p:txEl>
                                          </p:spTgt>
                                        </p:tgtEl>
                                        <p:attrNameLst>
                                          <p:attrName>style.visibility</p:attrName>
                                        </p:attrNameLst>
                                      </p:cBhvr>
                                      <p:to>
                                        <p:strVal val="visible"/>
                                      </p:to>
                                    </p:set>
                                    <p:anim calcmode="lin" valueType="num">
                                      <p:cBhvr additive="base">
                                        <p:cTn id="35" dur="500" fill="hold"/>
                                        <p:tgtEl>
                                          <p:spTgt spid="13742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421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74211">
                                            <p:txEl>
                                              <p:pRg st="6" end="6"/>
                                            </p:txEl>
                                          </p:spTgt>
                                        </p:tgtEl>
                                        <p:attrNameLst>
                                          <p:attrName>style.visibility</p:attrName>
                                        </p:attrNameLst>
                                      </p:cBhvr>
                                      <p:to>
                                        <p:strVal val="visible"/>
                                      </p:to>
                                    </p:set>
                                    <p:anim calcmode="lin" valueType="num">
                                      <p:cBhvr additive="base">
                                        <p:cTn id="39" dur="500" fill="hold"/>
                                        <p:tgtEl>
                                          <p:spTgt spid="137421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42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374211">
                                            <p:txEl>
                                              <p:pRg st="7" end="7"/>
                                            </p:txEl>
                                          </p:spTgt>
                                        </p:tgtEl>
                                        <p:attrNameLst>
                                          <p:attrName>style.visibility</p:attrName>
                                        </p:attrNameLst>
                                      </p:cBhvr>
                                      <p:to>
                                        <p:strVal val="visible"/>
                                      </p:to>
                                    </p:set>
                                    <p:anim calcmode="lin" valueType="num">
                                      <p:cBhvr additive="base">
                                        <p:cTn id="45" dur="500" fill="hold"/>
                                        <p:tgtEl>
                                          <p:spTgt spid="13742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742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374211">
                                            <p:txEl>
                                              <p:pRg st="8" end="8"/>
                                            </p:txEl>
                                          </p:spTgt>
                                        </p:tgtEl>
                                        <p:attrNameLst>
                                          <p:attrName>style.visibility</p:attrName>
                                        </p:attrNameLst>
                                      </p:cBhvr>
                                      <p:to>
                                        <p:strVal val="visible"/>
                                      </p:to>
                                    </p:set>
                                    <p:anim calcmode="lin" valueType="num">
                                      <p:cBhvr additive="base">
                                        <p:cTn id="51" dur="500" fill="hold"/>
                                        <p:tgtEl>
                                          <p:spTgt spid="1374211">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742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Web </a:t>
            </a:r>
            <a:r>
              <a:rPr dirty="0" smtClean="0"/>
              <a:t>界面设计</a:t>
            </a:r>
            <a:endParaRPr dirty="0"/>
          </a:p>
        </p:txBody>
      </p:sp>
      <p:pic>
        <p:nvPicPr>
          <p:cNvPr id="10137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341438"/>
            <a:ext cx="80772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236378F7-E717-4F0E-B41D-534E56B897E2}" type="slidenum">
              <a:rPr lang="en-US" altLang="zh-CN" smtClean="0"/>
              <a:pPr>
                <a:defRPr/>
              </a:pPr>
              <a:t>65</a:t>
            </a:fld>
            <a:endParaRPr lang="en-US" altLang="zh-CN"/>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Web </a:t>
            </a:r>
            <a:r>
              <a:rPr dirty="0"/>
              <a:t>界面设计</a:t>
            </a:r>
          </a:p>
        </p:txBody>
      </p:sp>
      <p:grpSp>
        <p:nvGrpSpPr>
          <p:cNvPr id="102403" name="组合 3"/>
          <p:cNvGrpSpPr>
            <a:grpSpLocks/>
          </p:cNvGrpSpPr>
          <p:nvPr/>
        </p:nvGrpSpPr>
        <p:grpSpPr bwMode="auto">
          <a:xfrm>
            <a:off x="827088" y="1484313"/>
            <a:ext cx="8216900" cy="4764087"/>
            <a:chOff x="567354" y="1484313"/>
            <a:chExt cx="8216284" cy="4764087"/>
          </a:xfrm>
        </p:grpSpPr>
        <p:pic>
          <p:nvPicPr>
            <p:cNvPr id="10240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484313"/>
              <a:ext cx="8088313"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67354" y="1484313"/>
              <a:ext cx="366685" cy="3603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灯片编号占位符 3"/>
          <p:cNvSpPr>
            <a:spLocks noGrp="1"/>
          </p:cNvSpPr>
          <p:nvPr>
            <p:ph type="sldNum" sz="quarter" idx="10"/>
          </p:nvPr>
        </p:nvSpPr>
        <p:spPr/>
        <p:txBody>
          <a:bodyPr/>
          <a:lstStyle/>
          <a:p>
            <a:pPr>
              <a:defRPr/>
            </a:pPr>
            <a:fld id="{A03FE6A2-9F6E-47D7-96F3-6A8E85043281}" type="slidenum">
              <a:rPr lang="en-US" altLang="zh-CN" smtClean="0"/>
              <a:pPr>
                <a:defRPr/>
              </a:pPr>
              <a:t>66</a:t>
            </a:fld>
            <a:endParaRPr lang="en-US" altLang="zh-CN"/>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p:txBody>
          <a:bodyPr/>
          <a:lstStyle/>
          <a:p>
            <a:pPr>
              <a:defRPr/>
            </a:pPr>
            <a:r>
              <a:rPr dirty="0" smtClean="0"/>
              <a:t>界面设计案例</a:t>
            </a:r>
            <a:r>
              <a:rPr lang="en-US" altLang="zh-CN" dirty="0" smtClean="0"/>
              <a:t>—— </a:t>
            </a:r>
            <a:r>
              <a:rPr dirty="0" smtClean="0"/>
              <a:t>超市系统</a:t>
            </a:r>
            <a:endParaRPr dirty="0"/>
          </a:p>
        </p:txBody>
      </p:sp>
      <p:pic>
        <p:nvPicPr>
          <p:cNvPr id="1324035" name="Picture 3" descr="image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72009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4"/>
          <p:cNvSpPr>
            <a:spLocks noChangeArrowheads="1"/>
          </p:cNvSpPr>
          <p:nvPr/>
        </p:nvSpPr>
        <p:spPr bwMode="auto">
          <a:xfrm>
            <a:off x="457200" y="777875"/>
            <a:ext cx="822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3200" b="1">
              <a:solidFill>
                <a:srgbClr val="800000"/>
              </a:solidFill>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CACD22A7-3E89-4C74-8962-845B7F528170}" type="slidenum">
              <a:rPr lang="en-US" altLang="zh-CN" smtClean="0"/>
              <a:pPr>
                <a:defRPr/>
              </a:pPr>
              <a:t>67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24035"/>
                                        </p:tgtEl>
                                        <p:attrNameLst>
                                          <p:attrName>style.visibility</p:attrName>
                                        </p:attrNameLst>
                                      </p:cBhvr>
                                      <p:to>
                                        <p:strVal val="visible"/>
                                      </p:to>
                                    </p:set>
                                    <p:anim calcmode="lin" valueType="num">
                                      <p:cBhvr additive="base">
                                        <p:cTn id="7" dur="500" fill="hold"/>
                                        <p:tgtEl>
                                          <p:spTgt spid="1324035"/>
                                        </p:tgtEl>
                                        <p:attrNameLst>
                                          <p:attrName>ppt_x</p:attrName>
                                        </p:attrNameLst>
                                      </p:cBhvr>
                                      <p:tavLst>
                                        <p:tav tm="0">
                                          <p:val>
                                            <p:strVal val="1+#ppt_w/2"/>
                                          </p:val>
                                        </p:tav>
                                        <p:tav tm="100000">
                                          <p:val>
                                            <p:strVal val="#ppt_x"/>
                                          </p:val>
                                        </p:tav>
                                      </p:tavLst>
                                    </p:anim>
                                    <p:anim calcmode="lin" valueType="num">
                                      <p:cBhvr additive="base">
                                        <p:cTn id="8" dur="500" fill="hold"/>
                                        <p:tgtEl>
                                          <p:spTgt spid="1324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pPr>
              <a:defRPr/>
            </a:pPr>
            <a:r>
              <a:rPr dirty="0"/>
              <a:t>界面</a:t>
            </a:r>
            <a:r>
              <a:rPr dirty="0" smtClean="0"/>
              <a:t>设计案例</a:t>
            </a:r>
            <a:r>
              <a:rPr lang="en-US" altLang="zh-CN" dirty="0" smtClean="0"/>
              <a:t>——</a:t>
            </a:r>
            <a:r>
              <a:rPr dirty="0" smtClean="0"/>
              <a:t>短</a:t>
            </a:r>
            <a:r>
              <a:rPr dirty="0"/>
              <a:t>信系统</a:t>
            </a:r>
          </a:p>
        </p:txBody>
      </p:sp>
      <p:pic>
        <p:nvPicPr>
          <p:cNvPr id="1325059" name="Picture 3" descr="image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19225"/>
            <a:ext cx="5799137"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F9AA6A00-F644-42F9-9CFA-42126C5D8A60}" type="slidenum">
              <a:rPr lang="en-US" altLang="zh-CN" smtClean="0"/>
              <a:pPr>
                <a:defRPr/>
              </a:pPr>
              <a:t>68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25059"/>
                                        </p:tgtEl>
                                        <p:attrNameLst>
                                          <p:attrName>style.visibility</p:attrName>
                                        </p:attrNameLst>
                                      </p:cBhvr>
                                      <p:to>
                                        <p:strVal val="visible"/>
                                      </p:to>
                                    </p:set>
                                    <p:anim calcmode="lin" valueType="num">
                                      <p:cBhvr additive="base">
                                        <p:cTn id="7" dur="500" fill="hold"/>
                                        <p:tgtEl>
                                          <p:spTgt spid="1325059"/>
                                        </p:tgtEl>
                                        <p:attrNameLst>
                                          <p:attrName>ppt_x</p:attrName>
                                        </p:attrNameLst>
                                      </p:cBhvr>
                                      <p:tavLst>
                                        <p:tav tm="0">
                                          <p:val>
                                            <p:strVal val="1+#ppt_w/2"/>
                                          </p:val>
                                        </p:tav>
                                        <p:tav tm="100000">
                                          <p:val>
                                            <p:strVal val="#ppt_x"/>
                                          </p:val>
                                        </p:tav>
                                      </p:tavLst>
                                    </p:anim>
                                    <p:anim calcmode="lin" valueType="num">
                                      <p:cBhvr additive="base">
                                        <p:cTn id="8" dur="500" fill="hold"/>
                                        <p:tgtEl>
                                          <p:spTgt spid="1325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t>本章小结</a:t>
            </a:r>
          </a:p>
        </p:txBody>
      </p:sp>
      <p:sp>
        <p:nvSpPr>
          <p:cNvPr id="3" name="内容占位符 2"/>
          <p:cNvSpPr>
            <a:spLocks noGrp="1"/>
          </p:cNvSpPr>
          <p:nvPr>
            <p:ph idx="1"/>
          </p:nvPr>
        </p:nvSpPr>
        <p:spPr/>
        <p:txBody>
          <a:bodyPr/>
          <a:lstStyle/>
          <a:p>
            <a:pPr>
              <a:lnSpc>
                <a:spcPct val="150000"/>
              </a:lnSpc>
              <a:defRPr/>
            </a:pPr>
            <a:r>
              <a:rPr lang="zh-CN" altLang="en-US" dirty="0" smtClean="0"/>
              <a:t>为何要进行软件设计？</a:t>
            </a:r>
          </a:p>
          <a:p>
            <a:pPr>
              <a:lnSpc>
                <a:spcPct val="150000"/>
              </a:lnSpc>
              <a:defRPr/>
            </a:pPr>
            <a:r>
              <a:rPr lang="zh-CN" altLang="en-US" dirty="0" smtClean="0"/>
              <a:t>设计过程</a:t>
            </a:r>
          </a:p>
          <a:p>
            <a:pPr>
              <a:lnSpc>
                <a:spcPct val="150000"/>
              </a:lnSpc>
              <a:defRPr/>
            </a:pPr>
            <a:r>
              <a:rPr lang="zh-CN" altLang="en-US" dirty="0" smtClean="0"/>
              <a:t>设计模型</a:t>
            </a:r>
            <a:endParaRPr lang="en-US" altLang="zh-CN" dirty="0" smtClean="0"/>
          </a:p>
          <a:p>
            <a:pPr>
              <a:lnSpc>
                <a:spcPct val="150000"/>
              </a:lnSpc>
              <a:defRPr/>
            </a:pPr>
            <a:r>
              <a:rPr lang="zh-CN" altLang="en-US" dirty="0" smtClean="0"/>
              <a:t>设计方法</a:t>
            </a:r>
          </a:p>
          <a:p>
            <a:pPr>
              <a:lnSpc>
                <a:spcPct val="150000"/>
              </a:lnSpc>
              <a:defRPr/>
            </a:pPr>
            <a:r>
              <a:rPr lang="zh-CN" altLang="en-US" dirty="0" smtClean="0"/>
              <a:t>界面设计</a:t>
            </a:r>
          </a:p>
          <a:p>
            <a:pPr marL="0" indent="0">
              <a:lnSpc>
                <a:spcPct val="150000"/>
              </a:lnSpc>
              <a:buFont typeface="Wingdings" panose="05000000000000000000" pitchFamily="2" charset="2"/>
              <a:buNone/>
              <a:defRPr/>
            </a:pPr>
            <a:endParaRPr lang="zh-CN" altLang="en-US" dirty="0"/>
          </a:p>
        </p:txBody>
      </p:sp>
      <p:sp>
        <p:nvSpPr>
          <p:cNvPr id="2" name="灯片编号占位符 1"/>
          <p:cNvSpPr>
            <a:spLocks noGrp="1"/>
          </p:cNvSpPr>
          <p:nvPr>
            <p:ph type="sldNum" sz="quarter" idx="10"/>
          </p:nvPr>
        </p:nvSpPr>
        <p:spPr/>
        <p:txBody>
          <a:bodyPr/>
          <a:lstStyle/>
          <a:p>
            <a:pPr>
              <a:defRPr/>
            </a:pPr>
            <a:fld id="{6B44F937-8757-4044-8D99-877A69938573}" type="slidenum">
              <a:rPr lang="en-US" altLang="zh-CN" smtClean="0"/>
              <a:pPr>
                <a:defRPr/>
              </a:pPr>
              <a:t>69</a:t>
            </a:fld>
            <a:endParaRPr lang="en-US" altLang="zh-C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title"/>
          </p:nvPr>
        </p:nvSpPr>
        <p:spPr/>
        <p:txBody>
          <a:bodyPr/>
          <a:lstStyle/>
          <a:p>
            <a:pPr>
              <a:defRPr/>
            </a:pPr>
            <a:r>
              <a:rPr lang="en-US" dirty="0" smtClean="0"/>
              <a:t> </a:t>
            </a:r>
            <a:r>
              <a:rPr dirty="0" smtClean="0"/>
              <a:t>软件设计的概念</a:t>
            </a:r>
            <a:endParaRPr dirty="0"/>
          </a:p>
        </p:txBody>
      </p:sp>
      <p:sp>
        <p:nvSpPr>
          <p:cNvPr id="16387" name="Rectangle 2"/>
          <p:cNvSpPr>
            <a:spLocks noGrp="1" noChangeArrowheads="1"/>
          </p:cNvSpPr>
          <p:nvPr>
            <p:ph idx="1"/>
          </p:nvPr>
        </p:nvSpPr>
        <p:spPr/>
        <p:txBody>
          <a:bodyPr/>
          <a:lstStyle/>
          <a:p>
            <a:pPr>
              <a:lnSpc>
                <a:spcPct val="130000"/>
              </a:lnSpc>
            </a:pPr>
            <a:r>
              <a:rPr lang="zh-CN" altLang="en-US" smtClean="0">
                <a:solidFill>
                  <a:srgbClr val="FF0000"/>
                </a:solidFill>
                <a:latin typeface="Times New Roman" panose="02020603050405020304" pitchFamily="18" charset="0"/>
              </a:rPr>
              <a:t>软件设计</a:t>
            </a:r>
            <a:r>
              <a:rPr lang="zh-CN" altLang="en-US" smtClean="0">
                <a:latin typeface="Times New Roman" panose="02020603050405020304" pitchFamily="18" charset="0"/>
              </a:rPr>
              <a:t>是应用一系列能够提高系统</a:t>
            </a:r>
            <a:r>
              <a:rPr lang="en-US" altLang="zh-CN" smtClean="0">
                <a:latin typeface="Times New Roman" panose="02020603050405020304" pitchFamily="18" charset="0"/>
              </a:rPr>
              <a:t>/</a:t>
            </a:r>
            <a:r>
              <a:rPr lang="zh-CN" altLang="en-US" smtClean="0">
                <a:latin typeface="Times New Roman" panose="02020603050405020304" pitchFamily="18" charset="0"/>
              </a:rPr>
              <a:t>产品质量的原则、概念来创建软件模型。设计概念强调了：</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① 抽象</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② 体系结构</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③ 基于模式</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④ 关注点分离</a:t>
            </a:r>
            <a:r>
              <a:rPr lang="en-US" altLang="zh-CN" smtClean="0">
                <a:latin typeface="Times New Roman" panose="02020603050405020304" pitchFamily="18" charset="0"/>
              </a:rPr>
              <a:t>/</a:t>
            </a:r>
            <a:r>
              <a:rPr lang="zh-CN" altLang="en-US" smtClean="0">
                <a:latin typeface="Times New Roman" panose="02020603050405020304" pitchFamily="18" charset="0"/>
              </a:rPr>
              <a:t>模块化</a:t>
            </a:r>
            <a:endParaRPr lang="en-US" altLang="zh-CN" smtClean="0">
              <a:latin typeface="Times New Roman" panose="02020603050405020304" pitchFamily="18" charset="0"/>
            </a:endParaRPr>
          </a:p>
          <a:p>
            <a:pPr lvl="1">
              <a:lnSpc>
                <a:spcPct val="130000"/>
              </a:lnSpc>
            </a:pPr>
            <a:r>
              <a:rPr lang="zh-CN" altLang="en-US" smtClean="0">
                <a:latin typeface="Times New Roman" panose="02020603050405020304" pitchFamily="18" charset="0"/>
              </a:rPr>
              <a:t>⑤ 信息隐藏</a:t>
            </a:r>
            <a:endParaRPr lang="en-US" altLang="zh-CN" smtClean="0">
              <a:latin typeface="Times New Roman" panose="02020603050405020304" pitchFamily="18" charset="0"/>
            </a:endParaRPr>
          </a:p>
        </p:txBody>
      </p:sp>
      <p:sp>
        <p:nvSpPr>
          <p:cNvPr id="16388" name="Rectangle 2"/>
          <p:cNvSpPr txBox="1">
            <a:spLocks noChangeArrowheads="1"/>
          </p:cNvSpPr>
          <p:nvPr/>
        </p:nvSpPr>
        <p:spPr bwMode="auto">
          <a:xfrm>
            <a:off x="4783138" y="2527300"/>
            <a:ext cx="4392612" cy="229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130000"/>
              </a:lnSpc>
            </a:pPr>
            <a:r>
              <a:rPr lang="zh-CN" altLang="en-US">
                <a:latin typeface="Times New Roman" panose="02020603050405020304" pitchFamily="18" charset="0"/>
              </a:rPr>
              <a:t>⑥ 功能独立</a:t>
            </a:r>
            <a:endParaRPr lang="en-US" altLang="zh-CN">
              <a:latin typeface="Times New Roman" panose="02020603050405020304" pitchFamily="18" charset="0"/>
            </a:endParaRPr>
          </a:p>
          <a:p>
            <a:pPr lvl="1">
              <a:lnSpc>
                <a:spcPct val="130000"/>
              </a:lnSpc>
            </a:pPr>
            <a:r>
              <a:rPr lang="zh-CN" altLang="en-US">
                <a:latin typeface="Times New Roman" panose="02020603050405020304" pitchFamily="18" charset="0"/>
              </a:rPr>
              <a:t>⑦ 求精</a:t>
            </a:r>
            <a:endParaRPr lang="en-US" altLang="zh-CN">
              <a:latin typeface="Times New Roman" panose="02020603050405020304" pitchFamily="18" charset="0"/>
            </a:endParaRPr>
          </a:p>
          <a:p>
            <a:pPr lvl="1">
              <a:lnSpc>
                <a:spcPct val="130000"/>
              </a:lnSpc>
            </a:pPr>
            <a:r>
              <a:rPr lang="zh-CN" altLang="en-US">
                <a:latin typeface="Times New Roman" panose="02020603050405020304" pitchFamily="18" charset="0"/>
              </a:rPr>
              <a:t>⑧ 横切系统需求</a:t>
            </a:r>
            <a:endParaRPr lang="en-US" altLang="zh-CN">
              <a:latin typeface="Times New Roman" panose="02020603050405020304" pitchFamily="18" charset="0"/>
            </a:endParaRPr>
          </a:p>
          <a:p>
            <a:pPr lvl="1">
              <a:lnSpc>
                <a:spcPct val="130000"/>
              </a:lnSpc>
            </a:pPr>
            <a:r>
              <a:rPr lang="zh-CN" altLang="en-US">
                <a:latin typeface="Times New Roman" panose="02020603050405020304" pitchFamily="18" charset="0"/>
              </a:rPr>
              <a:t>⑨ 重构</a:t>
            </a:r>
            <a:endParaRPr lang="en-US" altLang="zh-CN">
              <a:latin typeface="Times New Roman" panose="02020603050405020304" pitchFamily="18" charset="0"/>
            </a:endParaRPr>
          </a:p>
          <a:p>
            <a:pPr lvl="1">
              <a:lnSpc>
                <a:spcPct val="130000"/>
              </a:lnSpc>
            </a:pPr>
            <a:r>
              <a:rPr lang="zh-CN" altLang="en-US">
                <a:latin typeface="Times New Roman" panose="02020603050405020304" pitchFamily="18" charset="0"/>
              </a:rPr>
              <a:t>⑩ 面向对象</a:t>
            </a:r>
          </a:p>
          <a:p>
            <a:pPr>
              <a:lnSpc>
                <a:spcPct val="130000"/>
              </a:lnSpc>
            </a:pPr>
            <a:endParaRPr lang="zh-CN" altLang="en-US">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5D9E8760-80A4-4043-A35F-C97FDBE7CF05}" type="slidenum">
              <a:rPr lang="en-US" altLang="zh-CN" smtClean="0"/>
              <a:pPr>
                <a:defRPr/>
              </a:pPr>
              <a:t>7</a:t>
            </a:fld>
            <a:endParaRPr lang="en-US" altLang="zh-CN"/>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6934200" y="5181600"/>
            <a:ext cx="2033588" cy="1219200"/>
            <a:chOff x="4368" y="3264"/>
            <a:chExt cx="1281" cy="768"/>
          </a:xfrm>
        </p:grpSpPr>
        <p:sp>
          <p:nvSpPr>
            <p:cNvPr id="1473539" name="AutoShape 3"/>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kumimoji="1" lang="zh-CN" altLang="zh-CN">
                <a:latin typeface="Times New Roman" panose="02020603050405020304" pitchFamily="18" charset="0"/>
              </a:endParaRPr>
            </a:p>
          </p:txBody>
        </p:sp>
        <p:sp>
          <p:nvSpPr>
            <p:cNvPr id="1473540" name="AutoShape 4"/>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kumimoji="1" lang="zh-CN" altLang="zh-CN">
                <a:latin typeface="Times New Roman" panose="02020603050405020304" pitchFamily="18" charset="0"/>
              </a:endParaRPr>
            </a:p>
          </p:txBody>
        </p:sp>
        <p:sp>
          <p:nvSpPr>
            <p:cNvPr id="1473541" name="AutoShape 5"/>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kumimoji="1" lang="zh-CN" altLang="zh-CN">
                <a:latin typeface="Times New Roman" panose="02020603050405020304" pitchFamily="18" charset="0"/>
              </a:endParaRPr>
            </a:p>
          </p:txBody>
        </p:sp>
        <p:sp>
          <p:nvSpPr>
            <p:cNvPr id="1473542" name="AutoShape 6"/>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kumimoji="1" lang="zh-CN" altLang="zh-CN">
                <a:latin typeface="Times New Roman" panose="02020603050405020304" pitchFamily="18" charset="0"/>
              </a:endParaRPr>
            </a:p>
          </p:txBody>
        </p:sp>
        <p:sp>
          <p:nvSpPr>
            <p:cNvPr id="1473543" name="AutoShape 7"/>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kumimoji="1" lang="zh-CN" altLang="zh-CN">
                <a:latin typeface="Times New Roman" panose="02020603050405020304" pitchFamily="18" charset="0"/>
              </a:endParaRPr>
            </a:p>
          </p:txBody>
        </p:sp>
        <p:sp>
          <p:nvSpPr>
            <p:cNvPr id="1473544" name="AutoShape 8"/>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kumimoji="1" lang="zh-CN" altLang="zh-CN">
                <a:latin typeface="Times New Roman" panose="02020603050405020304" pitchFamily="18" charset="0"/>
              </a:endParaRPr>
            </a:p>
          </p:txBody>
        </p:sp>
      </p:grpSp>
      <p:graphicFrame>
        <p:nvGraphicFramePr>
          <p:cNvPr id="107523" name="Object 9"/>
          <p:cNvGraphicFramePr>
            <a:graphicFrameLocks noChangeAspect="1"/>
          </p:cNvGraphicFramePr>
          <p:nvPr/>
        </p:nvGraphicFramePr>
        <p:xfrm>
          <a:off x="2435225" y="1443038"/>
          <a:ext cx="4270375" cy="3971925"/>
        </p:xfrm>
        <a:graphic>
          <a:graphicData uri="http://schemas.openxmlformats.org/presentationml/2006/ole">
            <mc:AlternateContent xmlns:mc="http://schemas.openxmlformats.org/markup-compatibility/2006">
              <mc:Choice xmlns:v="urn:schemas-microsoft-com:vml" Requires="v">
                <p:oleObj spid="_x0000_s107534" name="Clip" r:id="rId4" imgW="1132027" imgH="1054303" progId="MS_ClipArt_Gallery.2">
                  <p:embed/>
                </p:oleObj>
              </mc:Choice>
              <mc:Fallback>
                <p:oleObj name="Clip" r:id="rId4" imgW="1132027" imgH="1054303"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225" y="1443038"/>
                        <a:ext cx="4270375"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3546" name="Freeform 10">
            <a:hlinkClick r:id="" action="ppaction://hlinkshowjump?jump=lastslideviewed"/>
          </p:cNvPr>
          <p:cNvSpPr>
            <a:spLocks/>
          </p:cNvSpPr>
          <p:nvPr/>
        </p:nvSpPr>
        <p:spPr bwMode="auto">
          <a:xfrm>
            <a:off x="781050" y="6416675"/>
            <a:ext cx="557213" cy="347663"/>
          </a:xfrm>
          <a:custGeom>
            <a:avLst/>
            <a:gdLst>
              <a:gd name="T0" fmla="*/ 350 w 351"/>
              <a:gd name="T1" fmla="*/ 1 h 219"/>
              <a:gd name="T2" fmla="*/ 101 w 351"/>
              <a:gd name="T3" fmla="*/ 0 h 219"/>
              <a:gd name="T4" fmla="*/ 81 w 351"/>
              <a:gd name="T5" fmla="*/ 2 h 219"/>
              <a:gd name="T6" fmla="*/ 67 w 351"/>
              <a:gd name="T7" fmla="*/ 6 h 219"/>
              <a:gd name="T8" fmla="*/ 51 w 351"/>
              <a:gd name="T9" fmla="*/ 15 h 219"/>
              <a:gd name="T10" fmla="*/ 38 w 351"/>
              <a:gd name="T11" fmla="*/ 25 h 219"/>
              <a:gd name="T12" fmla="*/ 28 w 351"/>
              <a:gd name="T13" fmla="*/ 35 h 219"/>
              <a:gd name="T14" fmla="*/ 19 w 351"/>
              <a:gd name="T15" fmla="*/ 48 h 219"/>
              <a:gd name="T16" fmla="*/ 12 w 351"/>
              <a:gd name="T17" fmla="*/ 59 h 219"/>
              <a:gd name="T18" fmla="*/ 6 w 351"/>
              <a:gd name="T19" fmla="*/ 73 h 219"/>
              <a:gd name="T20" fmla="*/ 1 w 351"/>
              <a:gd name="T21" fmla="*/ 89 h 219"/>
              <a:gd name="T22" fmla="*/ 1 w 351"/>
              <a:gd name="T23" fmla="*/ 99 h 219"/>
              <a:gd name="T24" fmla="*/ 0 w 351"/>
              <a:gd name="T25" fmla="*/ 119 h 219"/>
              <a:gd name="T26" fmla="*/ 2 w 351"/>
              <a:gd name="T27" fmla="*/ 136 h 219"/>
              <a:gd name="T28" fmla="*/ 9 w 351"/>
              <a:gd name="T29" fmla="*/ 150 h 219"/>
              <a:gd name="T30" fmla="*/ 15 w 351"/>
              <a:gd name="T31" fmla="*/ 164 h 219"/>
              <a:gd name="T32" fmla="*/ 24 w 351"/>
              <a:gd name="T33" fmla="*/ 176 h 219"/>
              <a:gd name="T34" fmla="*/ 33 w 351"/>
              <a:gd name="T35" fmla="*/ 189 h 219"/>
              <a:gd name="T36" fmla="*/ 46 w 351"/>
              <a:gd name="T37" fmla="*/ 198 h 219"/>
              <a:gd name="T38" fmla="*/ 59 w 351"/>
              <a:gd name="T39" fmla="*/ 207 h 219"/>
              <a:gd name="T40" fmla="*/ 72 w 351"/>
              <a:gd name="T41" fmla="*/ 212 h 219"/>
              <a:gd name="T42" fmla="*/ 90 w 351"/>
              <a:gd name="T43" fmla="*/ 218 h 219"/>
              <a:gd name="T44" fmla="*/ 350 w 351"/>
              <a:gd name="T45" fmla="*/ 218 h 219"/>
              <a:gd name="T46" fmla="*/ 350 w 351"/>
              <a:gd name="T47" fmla="*/ 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219">
                <a:moveTo>
                  <a:pt x="350" y="1"/>
                </a:moveTo>
                <a:lnTo>
                  <a:pt x="101" y="0"/>
                </a:lnTo>
                <a:lnTo>
                  <a:pt x="81" y="2"/>
                </a:lnTo>
                <a:lnTo>
                  <a:pt x="67" y="6"/>
                </a:lnTo>
                <a:lnTo>
                  <a:pt x="51" y="15"/>
                </a:lnTo>
                <a:lnTo>
                  <a:pt x="38" y="25"/>
                </a:lnTo>
                <a:lnTo>
                  <a:pt x="28" y="35"/>
                </a:lnTo>
                <a:lnTo>
                  <a:pt x="19" y="48"/>
                </a:lnTo>
                <a:lnTo>
                  <a:pt x="12" y="59"/>
                </a:lnTo>
                <a:lnTo>
                  <a:pt x="6" y="73"/>
                </a:lnTo>
                <a:lnTo>
                  <a:pt x="1" y="89"/>
                </a:lnTo>
                <a:lnTo>
                  <a:pt x="1" y="99"/>
                </a:lnTo>
                <a:lnTo>
                  <a:pt x="0" y="119"/>
                </a:lnTo>
                <a:lnTo>
                  <a:pt x="2" y="136"/>
                </a:lnTo>
                <a:lnTo>
                  <a:pt x="9" y="150"/>
                </a:lnTo>
                <a:lnTo>
                  <a:pt x="15" y="164"/>
                </a:lnTo>
                <a:lnTo>
                  <a:pt x="24" y="176"/>
                </a:lnTo>
                <a:lnTo>
                  <a:pt x="33" y="189"/>
                </a:lnTo>
                <a:lnTo>
                  <a:pt x="46" y="198"/>
                </a:lnTo>
                <a:lnTo>
                  <a:pt x="59" y="207"/>
                </a:lnTo>
                <a:lnTo>
                  <a:pt x="72" y="212"/>
                </a:lnTo>
                <a:lnTo>
                  <a:pt x="90" y="218"/>
                </a:lnTo>
                <a:lnTo>
                  <a:pt x="350" y="218"/>
                </a:lnTo>
                <a:lnTo>
                  <a:pt x="350" y="1"/>
                </a:lnTo>
              </a:path>
            </a:pathLst>
          </a:custGeom>
          <a:gradFill rotWithShape="0">
            <a:gsLst>
              <a:gs pos="0">
                <a:schemeClr val="hlink"/>
              </a:gs>
              <a:gs pos="100000">
                <a:schemeClr val="hlink">
                  <a:gamma/>
                  <a:shade val="46275"/>
                  <a:invGamma/>
                </a:schemeClr>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sp>
        <p:nvSpPr>
          <p:cNvPr id="2" name="灯片编号占位符 1"/>
          <p:cNvSpPr>
            <a:spLocks noGrp="1"/>
          </p:cNvSpPr>
          <p:nvPr>
            <p:ph type="sldNum" sz="quarter" idx="10"/>
          </p:nvPr>
        </p:nvSpPr>
        <p:spPr/>
        <p:txBody>
          <a:bodyPr/>
          <a:lstStyle/>
          <a:p>
            <a:pPr>
              <a:defRPr/>
            </a:pPr>
            <a:fld id="{7B33292A-04EF-4EFE-9501-188E47D086F1}" type="slidenum">
              <a:rPr lang="en-US" altLang="zh-CN" smtClean="0"/>
              <a:pPr>
                <a:defRPr/>
              </a:pPr>
              <a:t>70</a:t>
            </a:fld>
            <a:endParaRPr lang="en-US" altLang="zh-C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4716463" y="5229225"/>
            <a:ext cx="35274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buClr>
                <a:schemeClr val="hlink"/>
              </a:buClr>
              <a:buSzPct val="50000"/>
              <a:buFont typeface="Monotype Sorts" pitchFamily="2" charset="2"/>
              <a:buNone/>
            </a:pPr>
            <a:r>
              <a:rPr kumimoji="1" lang="en-US" altLang="zh-CN" b="1">
                <a:solidFill>
                  <a:srgbClr val="000099"/>
                </a:solidFill>
                <a:latin typeface="宋体" panose="02010600030101010101" pitchFamily="2" charset="-122"/>
                <a:ea typeface="宋体" panose="02010600030101010101" pitchFamily="2" charset="-122"/>
              </a:rPr>
              <a:t>《</a:t>
            </a:r>
            <a:r>
              <a:rPr kumimoji="1" lang="zh-CN" altLang="en-US" b="1">
                <a:solidFill>
                  <a:srgbClr val="000099"/>
                </a:solidFill>
                <a:latin typeface="宋体" panose="02010600030101010101" pitchFamily="2" charset="-122"/>
                <a:ea typeface="宋体" panose="02010600030101010101" pitchFamily="2" charset="-122"/>
              </a:rPr>
              <a:t>概要设计说明书</a:t>
            </a:r>
            <a:r>
              <a:rPr kumimoji="1" lang="en-US" altLang="zh-CN" b="1">
                <a:solidFill>
                  <a:srgbClr val="000099"/>
                </a:solidFill>
                <a:latin typeface="宋体" panose="02010600030101010101" pitchFamily="2" charset="-122"/>
                <a:ea typeface="宋体" panose="02010600030101010101" pitchFamily="2" charset="-122"/>
              </a:rPr>
              <a:t>》</a:t>
            </a:r>
          </a:p>
          <a:p>
            <a:pPr>
              <a:lnSpc>
                <a:spcPct val="80000"/>
              </a:lnSpc>
              <a:buClr>
                <a:schemeClr val="hlink"/>
              </a:buClr>
              <a:buSzPct val="50000"/>
              <a:buFont typeface="Monotype Sorts" pitchFamily="2" charset="2"/>
              <a:buNone/>
            </a:pPr>
            <a:r>
              <a:rPr kumimoji="1" lang="en-US" altLang="zh-CN" b="1">
                <a:solidFill>
                  <a:srgbClr val="000099"/>
                </a:solidFill>
                <a:latin typeface="宋体" panose="02010600030101010101" pitchFamily="2" charset="-122"/>
                <a:ea typeface="宋体" panose="02010600030101010101" pitchFamily="2" charset="-122"/>
              </a:rPr>
              <a:t>《</a:t>
            </a:r>
            <a:r>
              <a:rPr kumimoji="1" lang="zh-CN" altLang="en-US" b="1">
                <a:solidFill>
                  <a:srgbClr val="000099"/>
                </a:solidFill>
                <a:latin typeface="宋体" panose="02010600030101010101" pitchFamily="2" charset="-122"/>
                <a:ea typeface="宋体" panose="02010600030101010101" pitchFamily="2" charset="-122"/>
              </a:rPr>
              <a:t>详细设计说明书</a:t>
            </a:r>
            <a:r>
              <a:rPr kumimoji="1" lang="en-US" altLang="zh-CN" b="1">
                <a:solidFill>
                  <a:srgbClr val="000099"/>
                </a:solidFill>
                <a:latin typeface="宋体" panose="02010600030101010101" pitchFamily="2" charset="-122"/>
                <a:ea typeface="宋体" panose="02010600030101010101" pitchFamily="2" charset="-122"/>
              </a:rPr>
              <a:t>》</a:t>
            </a:r>
          </a:p>
        </p:txBody>
      </p:sp>
      <p:grpSp>
        <p:nvGrpSpPr>
          <p:cNvPr id="3" name="组合 2"/>
          <p:cNvGrpSpPr>
            <a:grpSpLocks/>
          </p:cNvGrpSpPr>
          <p:nvPr/>
        </p:nvGrpSpPr>
        <p:grpSpPr bwMode="auto">
          <a:xfrm>
            <a:off x="1331913" y="3500438"/>
            <a:ext cx="5832475" cy="1657350"/>
            <a:chOff x="1331913" y="3500438"/>
            <a:chExt cx="5832475" cy="1657350"/>
          </a:xfrm>
        </p:grpSpPr>
        <p:sp>
          <p:nvSpPr>
            <p:cNvPr id="18441" name="Rectangle 4"/>
            <p:cNvSpPr>
              <a:spLocks noChangeArrowheads="1"/>
            </p:cNvSpPr>
            <p:nvPr/>
          </p:nvSpPr>
          <p:spPr bwMode="auto">
            <a:xfrm>
              <a:off x="2555875" y="3644900"/>
              <a:ext cx="3240088" cy="1223963"/>
            </a:xfrm>
            <a:prstGeom prst="rect">
              <a:avLst/>
            </a:prstGeom>
            <a:gradFill rotWithShape="1">
              <a:gsLst>
                <a:gs pos="0">
                  <a:srgbClr val="00FFFF">
                    <a:alpha val="24001"/>
                  </a:srgbClr>
                </a:gs>
                <a:gs pos="100000">
                  <a:srgbClr val="007676"/>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kumimoji="1" lang="zh-CN" altLang="en-US" sz="4800" b="1" i="1">
                  <a:solidFill>
                    <a:srgbClr val="CC0000"/>
                  </a:solidFill>
                  <a:latin typeface="Times New Roman" panose="02020603050405020304" pitchFamily="18" charset="0"/>
                  <a:ea typeface="华文行楷" panose="02010800040101010101" pitchFamily="2" charset="-122"/>
                </a:rPr>
                <a:t>软件设计</a:t>
              </a:r>
            </a:p>
          </p:txBody>
        </p:sp>
        <p:sp>
          <p:nvSpPr>
            <p:cNvPr id="18442" name="AutoShape 6"/>
            <p:cNvSpPr>
              <a:spLocks noChangeArrowheads="1"/>
            </p:cNvSpPr>
            <p:nvPr/>
          </p:nvSpPr>
          <p:spPr bwMode="auto">
            <a:xfrm rot="5400000">
              <a:off x="1296194" y="3536157"/>
              <a:ext cx="1152525" cy="108108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5175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61" y="0"/>
                  </a:moveTo>
                  <a:lnTo>
                    <a:pt x="9921" y="7200"/>
                  </a:lnTo>
                  <a:lnTo>
                    <a:pt x="13007" y="7200"/>
                  </a:lnTo>
                  <a:lnTo>
                    <a:pt x="13007" y="15175"/>
                  </a:lnTo>
                  <a:lnTo>
                    <a:pt x="0" y="15175"/>
                  </a:lnTo>
                  <a:lnTo>
                    <a:pt x="0" y="21600"/>
                  </a:lnTo>
                  <a:lnTo>
                    <a:pt x="18514" y="21600"/>
                  </a:lnTo>
                  <a:lnTo>
                    <a:pt x="18514" y="7200"/>
                  </a:lnTo>
                  <a:lnTo>
                    <a:pt x="21600" y="7200"/>
                  </a:lnTo>
                  <a:lnTo>
                    <a:pt x="15761" y="0"/>
                  </a:lnTo>
                  <a:close/>
                </a:path>
              </a:pathLst>
            </a:custGeom>
            <a:solidFill>
              <a:srgbClr val="FF0000"/>
            </a:solidFill>
            <a:ln w="635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3" name="AutoShape 7"/>
            <p:cNvSpPr>
              <a:spLocks noChangeArrowheads="1"/>
            </p:cNvSpPr>
            <p:nvPr/>
          </p:nvSpPr>
          <p:spPr bwMode="auto">
            <a:xfrm rot="10800000" flipH="1">
              <a:off x="6011863" y="4076700"/>
              <a:ext cx="1152525" cy="10810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5175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61" y="0"/>
                  </a:moveTo>
                  <a:lnTo>
                    <a:pt x="9921" y="7200"/>
                  </a:lnTo>
                  <a:lnTo>
                    <a:pt x="13007" y="7200"/>
                  </a:lnTo>
                  <a:lnTo>
                    <a:pt x="13007" y="15175"/>
                  </a:lnTo>
                  <a:lnTo>
                    <a:pt x="0" y="15175"/>
                  </a:lnTo>
                  <a:lnTo>
                    <a:pt x="0" y="21600"/>
                  </a:lnTo>
                  <a:lnTo>
                    <a:pt x="18514" y="21600"/>
                  </a:lnTo>
                  <a:lnTo>
                    <a:pt x="18514" y="7200"/>
                  </a:lnTo>
                  <a:lnTo>
                    <a:pt x="21600" y="7200"/>
                  </a:lnTo>
                  <a:lnTo>
                    <a:pt x="15761" y="0"/>
                  </a:lnTo>
                  <a:close/>
                </a:path>
              </a:pathLst>
            </a:custGeom>
            <a:solidFill>
              <a:srgbClr val="FF0000"/>
            </a:solidFill>
            <a:ln w="635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3577" name="Rectangle 9"/>
          <p:cNvSpPr>
            <a:spLocks noGrp="1" noChangeArrowheads="1"/>
          </p:cNvSpPr>
          <p:nvPr>
            <p:ph type="title"/>
          </p:nvPr>
        </p:nvSpPr>
        <p:spPr>
          <a:xfrm>
            <a:off x="457200" y="404813"/>
            <a:ext cx="8229600" cy="576262"/>
          </a:xfrm>
        </p:spPr>
        <p:txBody>
          <a:bodyPr/>
          <a:lstStyle/>
          <a:p>
            <a:pPr>
              <a:defRPr/>
            </a:pPr>
            <a:r>
              <a:rPr dirty="0"/>
              <a:t>软件</a:t>
            </a:r>
            <a:r>
              <a:rPr dirty="0" smtClean="0"/>
              <a:t>设计的目的</a:t>
            </a:r>
            <a:endParaRPr dirty="0"/>
          </a:p>
        </p:txBody>
      </p:sp>
      <p:sp>
        <p:nvSpPr>
          <p:cNvPr id="18437" name="Rectangle 11"/>
          <p:cNvSpPr>
            <a:spLocks noChangeArrowheads="1"/>
          </p:cNvSpPr>
          <p:nvPr/>
        </p:nvSpPr>
        <p:spPr bwMode="auto">
          <a:xfrm>
            <a:off x="539750" y="2636838"/>
            <a:ext cx="3671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0000"/>
              </a:buClr>
              <a:buSzPct val="90000"/>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Tx/>
              <a:buNone/>
            </a:pPr>
            <a:r>
              <a:rPr lang="en-US" altLang="zh-CN" b="1">
                <a:solidFill>
                  <a:srgbClr val="000099"/>
                </a:solidFill>
                <a:ea typeface="宋体" panose="02010600030101010101" pitchFamily="2" charset="-122"/>
              </a:rPr>
              <a:t>《</a:t>
            </a:r>
            <a:r>
              <a:rPr lang="zh-CN" altLang="en-US" b="1">
                <a:solidFill>
                  <a:srgbClr val="000099"/>
                </a:solidFill>
                <a:ea typeface="宋体" panose="02010600030101010101" pitchFamily="2" charset="-122"/>
              </a:rPr>
              <a:t>需求规格说明书</a:t>
            </a:r>
            <a:r>
              <a:rPr lang="en-US" altLang="zh-CN" b="1">
                <a:solidFill>
                  <a:srgbClr val="000099"/>
                </a:solidFill>
                <a:ea typeface="宋体" panose="02010600030101010101" pitchFamily="2" charset="-122"/>
              </a:rPr>
              <a:t>》</a:t>
            </a:r>
          </a:p>
        </p:txBody>
      </p:sp>
      <p:sp>
        <p:nvSpPr>
          <p:cNvPr id="2" name="圆角矩形标注 1"/>
          <p:cNvSpPr/>
          <p:nvPr/>
        </p:nvSpPr>
        <p:spPr>
          <a:xfrm>
            <a:off x="4716463" y="1470025"/>
            <a:ext cx="3970337" cy="1196975"/>
          </a:xfrm>
          <a:prstGeom prst="wedgeRoundRectCallout">
            <a:avLst>
              <a:gd name="adj1" fmla="val -85582"/>
              <a:gd name="adj2" fmla="val 4665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b="1" dirty="0">
                <a:solidFill>
                  <a:srgbClr val="663300"/>
                </a:solidFill>
                <a:latin typeface="华文新魏" panose="02010800040101010101" pitchFamily="2" charset="-122"/>
                <a:ea typeface="华文新魏" panose="02010800040101010101" pitchFamily="2" charset="-122"/>
              </a:rPr>
              <a:t>做什么？</a:t>
            </a:r>
            <a:endParaRPr kumimoji="1" lang="en-US" altLang="zh-CN" sz="3200" b="1" dirty="0">
              <a:solidFill>
                <a:srgbClr val="663300"/>
              </a:solidFill>
              <a:latin typeface="华文新魏" panose="02010800040101010101" pitchFamily="2" charset="-122"/>
              <a:ea typeface="华文新魏" panose="02010800040101010101" pitchFamily="2" charset="-122"/>
            </a:endParaRPr>
          </a:p>
          <a:p>
            <a:pPr algn="ctr">
              <a:defRPr/>
            </a:pPr>
            <a:r>
              <a:rPr kumimoji="1" lang="en-US" altLang="zh-CN" sz="3200" b="1" dirty="0">
                <a:solidFill>
                  <a:srgbClr val="663300"/>
                </a:solidFill>
                <a:latin typeface="华文新魏" panose="02010800040101010101" pitchFamily="2" charset="-122"/>
                <a:ea typeface="华文新魏" panose="02010800040101010101" pitchFamily="2" charset="-122"/>
              </a:rPr>
              <a:t>What to do?</a:t>
            </a:r>
            <a:r>
              <a:rPr kumimoji="1" lang="zh-CN" altLang="en-US" sz="3200" b="1" dirty="0">
                <a:solidFill>
                  <a:srgbClr val="663300"/>
                </a:solidFill>
                <a:latin typeface="华文新魏" panose="02010800040101010101" pitchFamily="2" charset="-122"/>
                <a:ea typeface="华文新魏" panose="02010800040101010101" pitchFamily="2" charset="-122"/>
              </a:rPr>
              <a:t> </a:t>
            </a:r>
            <a:endParaRPr kumimoji="1" lang="zh-CN" altLang="en-US" sz="3200" b="1" dirty="0">
              <a:latin typeface="华文新魏" panose="02010800040101010101" pitchFamily="2" charset="-122"/>
              <a:ea typeface="华文新魏" panose="02010800040101010101" pitchFamily="2" charset="-122"/>
            </a:endParaRPr>
          </a:p>
        </p:txBody>
      </p:sp>
      <p:sp>
        <p:nvSpPr>
          <p:cNvPr id="14" name="圆角矩形标注 13"/>
          <p:cNvSpPr/>
          <p:nvPr/>
        </p:nvSpPr>
        <p:spPr>
          <a:xfrm>
            <a:off x="523875" y="5229225"/>
            <a:ext cx="3970338" cy="1196975"/>
          </a:xfrm>
          <a:prstGeom prst="wedgeRoundRectCallout">
            <a:avLst>
              <a:gd name="adj1" fmla="val 62380"/>
              <a:gd name="adj2" fmla="val -3476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b="1" dirty="0">
                <a:solidFill>
                  <a:srgbClr val="663300"/>
                </a:solidFill>
                <a:latin typeface="华文新魏" panose="02010800040101010101" pitchFamily="2" charset="-122"/>
                <a:ea typeface="华文新魏" panose="02010800040101010101" pitchFamily="2" charset="-122"/>
              </a:rPr>
              <a:t>“怎么做”</a:t>
            </a:r>
            <a:endParaRPr kumimoji="1" lang="en-US" altLang="zh-CN" sz="3200" b="1" dirty="0">
              <a:solidFill>
                <a:srgbClr val="663300"/>
              </a:solidFill>
              <a:latin typeface="华文新魏" panose="02010800040101010101" pitchFamily="2" charset="-122"/>
              <a:ea typeface="华文新魏" panose="02010800040101010101" pitchFamily="2" charset="-122"/>
            </a:endParaRPr>
          </a:p>
          <a:p>
            <a:pPr algn="ctr">
              <a:defRPr/>
            </a:pPr>
            <a:r>
              <a:rPr kumimoji="1" lang="en-US" altLang="zh-CN" sz="3200" b="1" dirty="0">
                <a:solidFill>
                  <a:srgbClr val="663300"/>
                </a:solidFill>
                <a:latin typeface="华文新魏" panose="02010800040101010101" pitchFamily="2" charset="-122"/>
                <a:ea typeface="华文新魏" panose="02010800040101010101" pitchFamily="2" charset="-122"/>
              </a:rPr>
              <a:t>How to do?</a:t>
            </a:r>
          </a:p>
        </p:txBody>
      </p:sp>
      <p:sp>
        <p:nvSpPr>
          <p:cNvPr id="4" name="灯片编号占位符 3"/>
          <p:cNvSpPr>
            <a:spLocks noGrp="1"/>
          </p:cNvSpPr>
          <p:nvPr>
            <p:ph type="sldNum" sz="quarter" idx="10"/>
          </p:nvPr>
        </p:nvSpPr>
        <p:spPr/>
        <p:txBody>
          <a:bodyPr/>
          <a:lstStyle/>
          <a:p>
            <a:pPr>
              <a:defRPr/>
            </a:pPr>
            <a:fld id="{520ABB06-AF52-4D38-BA52-E077DB7E6D6A}" type="slidenum">
              <a:rPr lang="en-US" altLang="zh-CN" smtClean="0"/>
              <a:pPr>
                <a:defRPr/>
              </a:pPr>
              <a:t>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611188" y="2060575"/>
            <a:ext cx="8215312" cy="3124200"/>
          </a:xfrm>
        </p:spPr>
        <p:txBody>
          <a:bodyPr/>
          <a:lstStyle/>
          <a:p>
            <a:pPr algn="ctr">
              <a:defRPr/>
            </a:pPr>
            <a:r>
              <a:rPr sz="4800" dirty="0" smtClean="0">
                <a:solidFill>
                  <a:srgbClr val="FF0000"/>
                </a:solidFill>
                <a:effectLst>
                  <a:outerShdw blurRad="38100" dist="38100" dir="2700000" algn="tl">
                    <a:srgbClr val="C0C0C0"/>
                  </a:outerShdw>
                </a:effectLst>
              </a:rPr>
              <a:t>第</a:t>
            </a:r>
            <a:r>
              <a:rPr lang="en-US" altLang="zh-CN" sz="4800" dirty="0" smtClean="0">
                <a:solidFill>
                  <a:srgbClr val="FF0000"/>
                </a:solidFill>
                <a:effectLst>
                  <a:outerShdw blurRad="38100" dist="38100" dir="2700000" algn="tl">
                    <a:srgbClr val="C0C0C0"/>
                  </a:outerShdw>
                </a:effectLst>
              </a:rPr>
              <a:t>2</a:t>
            </a:r>
            <a:r>
              <a:rPr sz="4800" dirty="0" smtClean="0">
                <a:solidFill>
                  <a:srgbClr val="FF0000"/>
                </a:solidFill>
                <a:effectLst>
                  <a:outerShdw blurRad="38100" dist="38100" dir="2700000" algn="tl">
                    <a:srgbClr val="C0C0C0"/>
                  </a:outerShdw>
                </a:effectLst>
              </a:rPr>
              <a:t>节</a:t>
            </a:r>
            <a:r>
              <a:rPr lang="en-US" altLang="zh-CN" sz="4800" dirty="0">
                <a:effectLst>
                  <a:outerShdw blurRad="38100" dist="38100" dir="2700000" algn="tl">
                    <a:srgbClr val="C0C0C0"/>
                  </a:outerShdw>
                </a:effectLst>
              </a:rPr>
              <a:t/>
            </a:r>
            <a:br>
              <a:rPr lang="en-US" altLang="zh-CN" sz="4800" dirty="0">
                <a:effectLst>
                  <a:outerShdw blurRad="38100" dist="38100" dir="2700000" algn="tl">
                    <a:srgbClr val="C0C0C0"/>
                  </a:outerShdw>
                </a:effectLst>
              </a:rPr>
            </a:br>
            <a:r>
              <a:rPr lang="en-US" altLang="zh-CN" sz="4800" dirty="0">
                <a:effectLst>
                  <a:outerShdw blurRad="38100" dist="38100" dir="2700000" algn="tl">
                    <a:srgbClr val="C0C0C0"/>
                  </a:outerShdw>
                </a:effectLst>
              </a:rPr>
              <a:t> </a:t>
            </a:r>
            <a:br>
              <a:rPr lang="en-US" altLang="zh-CN" sz="4800" dirty="0">
                <a:effectLst>
                  <a:outerShdw blurRad="38100" dist="38100" dir="2700000" algn="tl">
                    <a:srgbClr val="C0C0C0"/>
                  </a:outerShdw>
                </a:effectLst>
              </a:rPr>
            </a:br>
            <a:r>
              <a:rPr sz="4800" dirty="0" smtClean="0">
                <a:effectLst>
                  <a:outerShdw blurRad="38100" dist="38100" dir="2700000" algn="tl">
                    <a:srgbClr val="C0C0C0"/>
                  </a:outerShdw>
                </a:effectLst>
              </a:rPr>
              <a:t>设计过程</a:t>
            </a:r>
            <a:endParaRPr sz="4800" dirty="0">
              <a:effectLst>
                <a:outerShdw blurRad="38100" dist="38100" dir="2700000" algn="tl">
                  <a:srgbClr val="C0C0C0"/>
                </a:outerShdw>
              </a:effectLst>
              <a:latin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B94C84FE-67A1-49D4-8F7C-FDBA81BC09B4}" type="slidenum">
              <a:rPr lang="en-US" altLang="zh-CN" smtClean="0"/>
              <a:pPr>
                <a:defRPr/>
              </a:pPr>
              <a:t>9</a:t>
            </a:fld>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4145</Words>
  <Application>Microsoft Office PowerPoint</Application>
  <PresentationFormat>全屏显示(4:3)</PresentationFormat>
  <Paragraphs>526</Paragraphs>
  <Slides>70</Slides>
  <Notes>32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86" baseType="lpstr">
      <vt:lpstr>Monotype Sorts</vt:lpstr>
      <vt:lpstr>仿宋_GB2312</vt:lpstr>
      <vt:lpstr>黑体</vt:lpstr>
      <vt:lpstr>华文行楷</vt:lpstr>
      <vt:lpstr>华文新魏</vt:lpstr>
      <vt:lpstr>楷体_GB2312</vt:lpstr>
      <vt:lpstr>隶书</vt:lpstr>
      <vt:lpstr>宋体</vt:lpstr>
      <vt:lpstr>Arial</vt:lpstr>
      <vt:lpstr>Arial Narrow</vt:lpstr>
      <vt:lpstr>Times New Roman</vt:lpstr>
      <vt:lpstr>Wingdings</vt:lpstr>
      <vt:lpstr>默认设计模板</vt:lpstr>
      <vt:lpstr>Visio</vt:lpstr>
      <vt:lpstr>Microsoft Word 97 - 2003 Document</vt:lpstr>
      <vt:lpstr>Clip</vt:lpstr>
      <vt:lpstr>软件体系结构</vt:lpstr>
      <vt:lpstr>第4章   软件设计基础</vt:lpstr>
      <vt:lpstr>第1节   何为软件设计？</vt:lpstr>
      <vt:lpstr>什么是“设计”？</vt:lpstr>
      <vt:lpstr>设计的目标：质量</vt:lpstr>
      <vt:lpstr>从建筑设计看软件设计</vt:lpstr>
      <vt:lpstr> 软件设计的概念</vt:lpstr>
      <vt:lpstr>软件设计的目的</vt:lpstr>
      <vt:lpstr>第2节   设计过程</vt:lpstr>
      <vt:lpstr>软件设计的任务</vt:lpstr>
      <vt:lpstr>开发阶段的信息流</vt:lpstr>
      <vt:lpstr>软件设计的重要性</vt:lpstr>
      <vt:lpstr>观察软件设计的视角</vt:lpstr>
      <vt:lpstr>观察软件设计的视角</vt:lpstr>
      <vt:lpstr>软件设计过程</vt:lpstr>
      <vt:lpstr>（1）制定规范</vt:lpstr>
      <vt:lpstr>（2） 软件系统结构的总体设计</vt:lpstr>
      <vt:lpstr>（3）处理方式设计</vt:lpstr>
      <vt:lpstr>（4）数据结构设计</vt:lpstr>
      <vt:lpstr>（5）可靠性设计</vt:lpstr>
      <vt:lpstr>（6）编写概要设计阶段的文档</vt:lpstr>
      <vt:lpstr>（7）概要设计评审</vt:lpstr>
      <vt:lpstr>（8） 详细设计</vt:lpstr>
      <vt:lpstr> 软件设计的目标</vt:lpstr>
      <vt:lpstr> 软件设计文档 </vt:lpstr>
      <vt:lpstr>概要设计说明书——要点 </vt:lpstr>
      <vt:lpstr>概要设计说明书——示例</vt:lpstr>
      <vt:lpstr>详细设计说明书——要点</vt:lpstr>
      <vt:lpstr>详细设计说明书——示例</vt:lpstr>
      <vt:lpstr>第3节   设计模型</vt:lpstr>
      <vt:lpstr>需求模型到设计模型的转换</vt:lpstr>
      <vt:lpstr>软件工程中的设计</vt:lpstr>
      <vt:lpstr>软件工程中的设计</vt:lpstr>
      <vt:lpstr>图  设计模型的维度</vt:lpstr>
      <vt:lpstr>体系结构设计元素</vt:lpstr>
      <vt:lpstr>接口设计元素</vt:lpstr>
      <vt:lpstr>构件级设计元素</vt:lpstr>
      <vt:lpstr>部署级设计元素</vt:lpstr>
      <vt:lpstr>第4节   设计方法</vt:lpstr>
      <vt:lpstr>设计方法基础</vt:lpstr>
      <vt:lpstr>自顶向下，逐步细化</vt:lpstr>
      <vt:lpstr>软件结构</vt:lpstr>
      <vt:lpstr>软件的体系结构</vt:lpstr>
      <vt:lpstr>程序结构</vt:lpstr>
      <vt:lpstr>程序的系统结构图</vt:lpstr>
      <vt:lpstr>模块化</vt:lpstr>
      <vt:lpstr>抽象化</vt:lpstr>
      <vt:lpstr>信息隐蔽</vt:lpstr>
      <vt:lpstr>模块</vt:lpstr>
      <vt:lpstr>模块独立性</vt:lpstr>
      <vt:lpstr>模块间耦合</vt:lpstr>
      <vt:lpstr>模块内聚</vt:lpstr>
      <vt:lpstr>第5节   人机界面设计</vt:lpstr>
      <vt:lpstr>人机界面设计</vt:lpstr>
      <vt:lpstr>界面设计三条黄金原则</vt:lpstr>
      <vt:lpstr>黄金规则1：置于用户控制之下</vt:lpstr>
      <vt:lpstr>黄金规则2：减少用户记忆负担</vt:lpstr>
      <vt:lpstr>黄金规则3：保持界面一致 </vt:lpstr>
      <vt:lpstr>用户界面的基本元素</vt:lpstr>
      <vt:lpstr>用户界面的基本元素</vt:lpstr>
      <vt:lpstr>用户界面的基本元素</vt:lpstr>
      <vt:lpstr>用户界面的基本元素</vt:lpstr>
      <vt:lpstr>人机界面分析</vt:lpstr>
      <vt:lpstr>界面设计过程的步骤</vt:lpstr>
      <vt:lpstr>Web 界面设计</vt:lpstr>
      <vt:lpstr>Web 界面设计</vt:lpstr>
      <vt:lpstr>界面设计案例—— 超市系统</vt:lpstr>
      <vt:lpstr>界面设计案例——短信系统</vt:lpstr>
      <vt:lpstr>本章小结</vt:lpstr>
      <vt:lpstr>PowerPoint 演示文稿</vt:lpstr>
    </vt:vector>
  </TitlesOfParts>
  <Company>BeiJing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薛开庆</dc:creator>
  <cp:lastModifiedBy>薛开庆</cp:lastModifiedBy>
  <cp:revision>481</cp:revision>
  <dcterms:created xsi:type="dcterms:W3CDTF">2005-06-22T06:00:03Z</dcterms:created>
  <dcterms:modified xsi:type="dcterms:W3CDTF">2020-03-30T13:21:59Z</dcterms:modified>
</cp:coreProperties>
</file>