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6" d="100"/>
          <a:sy n="76" d="100"/>
        </p:scale>
        <p:origin x="540" y="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3/14/2017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3/14/2017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3/14/2017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numpy/nump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Marcellus SC" panose="020E0602050203020307" pitchFamily="34" charset="0"/>
                <a:cs typeface="Aref Ruqaa" panose="02000503000000000000" pitchFamily="2" charset="-78"/>
              </a:rPr>
              <a:t>Data Structures …</a:t>
            </a:r>
            <a:endParaRPr lang="en-US" dirty="0">
              <a:latin typeface="Marcellus SC" panose="020E0602050203020307" pitchFamily="34" charset="0"/>
              <a:cs typeface="Aref Ruqaa" panose="02000503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3181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hilosopher" panose="00000500000000000000" pitchFamily="2" charset="0"/>
              </a:rPr>
              <a:t>Names of some library functions</a:t>
            </a:r>
            <a:endParaRPr lang="en-US" dirty="0">
              <a:latin typeface="Philosopher" panose="00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hilosopher" panose="00000500000000000000" pitchFamily="2" charset="0"/>
              </a:rPr>
              <a:t>Numpy</a:t>
            </a:r>
          </a:p>
          <a:p>
            <a:r>
              <a:rPr lang="en-US" dirty="0" smtClean="0">
                <a:latin typeface="Philosopher" panose="00000500000000000000" pitchFamily="2" charset="0"/>
              </a:rPr>
              <a:t>Scipy</a:t>
            </a:r>
          </a:p>
          <a:p>
            <a:r>
              <a:rPr lang="en-US" dirty="0" smtClean="0">
                <a:latin typeface="Philosopher" panose="00000500000000000000" pitchFamily="2" charset="0"/>
              </a:rPr>
              <a:t>Matplotlib.pyplot</a:t>
            </a:r>
          </a:p>
          <a:p>
            <a:r>
              <a:rPr lang="en-US" dirty="0" smtClean="0">
                <a:latin typeface="Philosopher" panose="00000500000000000000" pitchFamily="2" charset="0"/>
              </a:rPr>
              <a:t>Pandas </a:t>
            </a:r>
          </a:p>
          <a:p>
            <a:endParaRPr lang="en-US" dirty="0">
              <a:latin typeface="Philosopher" panose="00000500000000000000" pitchFamily="2" charset="0"/>
            </a:endParaRPr>
          </a:p>
          <a:p>
            <a:endParaRPr lang="en-US" dirty="0" smtClean="0">
              <a:latin typeface="Philosopher" panose="00000500000000000000" pitchFamily="2" charset="0"/>
            </a:endParaRPr>
          </a:p>
          <a:p>
            <a:pPr marL="0" indent="0">
              <a:buNone/>
            </a:pPr>
            <a:r>
              <a:rPr lang="en-US" dirty="0" smtClean="0">
                <a:latin typeface="Philosopher" panose="00000500000000000000" pitchFamily="2" charset="0"/>
              </a:rPr>
              <a:t>And many ……</a:t>
            </a:r>
            <a:endParaRPr lang="en-US" dirty="0">
              <a:latin typeface="Philosopher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3410"/>
          <a:stretch/>
        </p:blipFill>
        <p:spPr>
          <a:xfrm>
            <a:off x="5170487" y="1797050"/>
            <a:ext cx="2752725" cy="1104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2" t="2264" r="1"/>
          <a:stretch/>
        </p:blipFill>
        <p:spPr>
          <a:xfrm>
            <a:off x="4937124" y="3757613"/>
            <a:ext cx="2986088" cy="1508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4117975"/>
            <a:ext cx="3657600" cy="666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9" b="25001"/>
          <a:stretch/>
        </p:blipFill>
        <p:spPr>
          <a:xfrm>
            <a:off x="9520242" y="1968500"/>
            <a:ext cx="1524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84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hilosopher" panose="00000500000000000000" pitchFamily="2" charset="0"/>
              </a:rPr>
              <a:t>Numpy </a:t>
            </a:r>
            <a:endParaRPr lang="en-US" dirty="0">
              <a:latin typeface="Philosopher" panose="00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2286000"/>
            <a:ext cx="9144000" cy="3505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Philosopher" panose="00000500000000000000" pitchFamily="2" charset="0"/>
              </a:rPr>
              <a:t>This is the extension of python programming language mainly used to convert ( lists etc. ) into arrays (takes only numerical values).</a:t>
            </a:r>
          </a:p>
          <a:p>
            <a:pPr marL="0" indent="0">
              <a:buNone/>
            </a:pPr>
            <a:r>
              <a:rPr lang="en-US" dirty="0">
                <a:latin typeface="Philosopher" panose="00000500000000000000" pitchFamily="2" charset="0"/>
              </a:rPr>
              <a:t> </a:t>
            </a:r>
            <a:r>
              <a:rPr lang="en-US" dirty="0" smtClean="0">
                <a:latin typeface="Philosopher" panose="00000500000000000000" pitchFamily="2" charset="0"/>
              </a:rPr>
              <a:t>    		“import numpy as np” </a:t>
            </a:r>
          </a:p>
          <a:p>
            <a:pPr marL="0" indent="0">
              <a:buNone/>
            </a:pPr>
            <a:r>
              <a:rPr lang="en-US" dirty="0">
                <a:latin typeface="Philosopher" panose="00000500000000000000" pitchFamily="2" charset="0"/>
              </a:rPr>
              <a:t> </a:t>
            </a:r>
            <a:r>
              <a:rPr lang="en-US" dirty="0" smtClean="0">
                <a:latin typeface="Philosopher" panose="00000500000000000000" pitchFamily="2" charset="0"/>
              </a:rPr>
              <a:t>                        “myarray = numpy.asarray(mylist)”</a:t>
            </a:r>
          </a:p>
          <a:p>
            <a:r>
              <a:rPr lang="en-US" dirty="0" smtClean="0">
                <a:latin typeface="Philosopher" panose="00000500000000000000" pitchFamily="2" charset="0"/>
              </a:rPr>
              <a:t>It also takes multi-dimensional arrays → matrices.</a:t>
            </a:r>
          </a:p>
          <a:p>
            <a:r>
              <a:rPr lang="en-US" dirty="0" smtClean="0">
                <a:latin typeface="Philosopher" panose="00000500000000000000" pitchFamily="2" charset="0"/>
              </a:rPr>
              <a:t>Dimensions = axes.</a:t>
            </a:r>
          </a:p>
          <a:p>
            <a:pPr marL="0" indent="0">
              <a:buNone/>
            </a:pPr>
            <a:endParaRPr lang="en-US" dirty="0" smtClean="0">
              <a:latin typeface="Philosophe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789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hilosopher" panose="00000500000000000000" pitchFamily="2" charset="0"/>
              </a:rPr>
              <a:t>Scipy</a:t>
            </a:r>
            <a:endParaRPr lang="en-US" dirty="0">
              <a:latin typeface="Philosopher" panose="00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hilosopher" panose="00000500000000000000" pitchFamily="2" charset="0"/>
              </a:rPr>
              <a:t>Open source library function written in c, python, c++, </a:t>
            </a:r>
            <a:r>
              <a:rPr lang="en-US" dirty="0" err="1" smtClean="0">
                <a:latin typeface="Philosopher" panose="00000500000000000000" pitchFamily="2" charset="0"/>
              </a:rPr>
              <a:t>forntran</a:t>
            </a:r>
            <a:r>
              <a:rPr lang="en-US" dirty="0">
                <a:latin typeface="Philosopher" panose="00000500000000000000" pitchFamily="2" charset="0"/>
              </a:rPr>
              <a:t>.</a:t>
            </a:r>
            <a:endParaRPr lang="en-US" dirty="0" smtClean="0">
              <a:latin typeface="Philosopher" panose="00000500000000000000" pitchFamily="2" charset="0"/>
            </a:endParaRPr>
          </a:p>
          <a:p>
            <a:r>
              <a:rPr lang="en-US" dirty="0" smtClean="0">
                <a:latin typeface="Philosopher" panose="00000500000000000000" pitchFamily="2" charset="0"/>
              </a:rPr>
              <a:t>Mainly used for optimization, scientific and technical computing, ODE solvers, integration, interpolation and so on …</a:t>
            </a:r>
          </a:p>
          <a:p>
            <a:r>
              <a:rPr lang="en-US" dirty="0" smtClean="0">
                <a:latin typeface="Philosopher" panose="00000500000000000000" pitchFamily="2" charset="0"/>
              </a:rPr>
              <a:t>It can also be used to find some statistical terms like ‘kurtosis’, ‘correlation’, ‘regression’ etc. by just using Scipy as </a:t>
            </a:r>
          </a:p>
          <a:p>
            <a:pPr marL="0" indent="0">
              <a:buNone/>
            </a:pPr>
            <a:r>
              <a:rPr lang="en-US" b="1" dirty="0" smtClean="0">
                <a:latin typeface="Philosopher" panose="00000500000000000000" pitchFamily="2" charset="0"/>
              </a:rPr>
              <a:t>                                      </a:t>
            </a:r>
          </a:p>
          <a:p>
            <a:pPr marL="0" indent="0">
              <a:buNone/>
            </a:pPr>
            <a:r>
              <a:rPr lang="en-US" b="1" dirty="0">
                <a:latin typeface="Philosopher" panose="00000500000000000000" pitchFamily="2" charset="0"/>
              </a:rPr>
              <a:t>	</a:t>
            </a:r>
            <a:r>
              <a:rPr lang="en-US" b="1" dirty="0" smtClean="0">
                <a:latin typeface="Philosopher" panose="00000500000000000000" pitchFamily="2" charset="0"/>
              </a:rPr>
              <a:t>		</a:t>
            </a:r>
            <a:r>
              <a:rPr lang="en-US" dirty="0" smtClean="0">
                <a:latin typeface="Philosopher" panose="00000500000000000000" pitchFamily="2" charset="0"/>
              </a:rPr>
              <a:t>“import scipy stats”</a:t>
            </a:r>
            <a:endParaRPr lang="en-US" dirty="0">
              <a:latin typeface="Philosophe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731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hilosopher" panose="00000500000000000000" pitchFamily="2" charset="0"/>
              </a:rPr>
              <a:t>Matplotlib.pyplot</a:t>
            </a:r>
            <a:endParaRPr lang="en-US" dirty="0">
              <a:latin typeface="Philosopher" panose="00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hilosopher" panose="00000500000000000000" pitchFamily="2" charset="0"/>
              </a:rPr>
              <a:t>Plotting library used to represent the data graphically.</a:t>
            </a:r>
          </a:p>
          <a:p>
            <a:r>
              <a:rPr lang="en-US" dirty="0" smtClean="0">
                <a:latin typeface="Philosopher" panose="00000500000000000000" pitchFamily="2" charset="0"/>
              </a:rPr>
              <a:t>Written in python.</a:t>
            </a:r>
          </a:p>
          <a:p>
            <a:endParaRPr lang="en-US" dirty="0">
              <a:latin typeface="Philosopher" panose="00000500000000000000" pitchFamily="2" charset="0"/>
            </a:endParaRPr>
          </a:p>
          <a:p>
            <a:endParaRPr lang="en-US" dirty="0" smtClean="0">
              <a:latin typeface="Philosopher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Philosopher" panose="00000500000000000000" pitchFamily="2" charset="0"/>
              </a:rPr>
              <a:t> </a:t>
            </a:r>
            <a:r>
              <a:rPr lang="en-US" dirty="0" smtClean="0">
                <a:latin typeface="Philosopher" panose="00000500000000000000" pitchFamily="2" charset="0"/>
              </a:rPr>
              <a:t>    			“import matplot.pyplot as plt”</a:t>
            </a:r>
            <a:endParaRPr lang="en-US" dirty="0">
              <a:latin typeface="Philosophe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755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hilosopher" panose="00000500000000000000" pitchFamily="2" charset="0"/>
              </a:rPr>
              <a:t>Pandas </a:t>
            </a:r>
            <a:endParaRPr lang="en-US" dirty="0">
              <a:latin typeface="Philosopher" panose="00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hilosopher" panose="00000500000000000000" pitchFamily="2" charset="0"/>
              </a:rPr>
              <a:t>Software library function written in python.</a:t>
            </a:r>
          </a:p>
          <a:p>
            <a:r>
              <a:rPr lang="en-US" dirty="0" smtClean="0">
                <a:latin typeface="Philosopher" panose="00000500000000000000" pitchFamily="2" charset="0"/>
              </a:rPr>
              <a:t>Used for manipulating and analyzing the statistical data.</a:t>
            </a:r>
          </a:p>
          <a:p>
            <a:r>
              <a:rPr lang="en-US" dirty="0" smtClean="0">
                <a:latin typeface="Philosopher" panose="00000500000000000000" pitchFamily="2" charset="0"/>
              </a:rPr>
              <a:t>Makes use of csv files and excel files to extract the data.</a:t>
            </a:r>
          </a:p>
          <a:p>
            <a:pPr marL="0" indent="0">
              <a:buNone/>
            </a:pPr>
            <a:r>
              <a:rPr lang="en-US" dirty="0">
                <a:latin typeface="Philosopher" panose="00000500000000000000" pitchFamily="2" charset="0"/>
              </a:rPr>
              <a:t> </a:t>
            </a:r>
            <a:endParaRPr lang="en-US" dirty="0" smtClean="0">
              <a:latin typeface="Philosopher" panose="00000500000000000000" pitchFamily="2" charset="0"/>
            </a:endParaRPr>
          </a:p>
          <a:p>
            <a:pPr marL="0" indent="0">
              <a:buNone/>
            </a:pPr>
            <a:endParaRPr lang="en-US" dirty="0">
              <a:latin typeface="Philosopher" panose="00000500000000000000" pitchFamily="2" charset="0"/>
            </a:endParaRPr>
          </a:p>
          <a:p>
            <a:pPr marL="0" indent="0">
              <a:buNone/>
            </a:pPr>
            <a:r>
              <a:rPr lang="en-US" dirty="0" smtClean="0">
                <a:latin typeface="Philosopher" panose="00000500000000000000" pitchFamily="2" charset="0"/>
              </a:rPr>
              <a:t> 			“import pandas as pd”</a:t>
            </a:r>
            <a:endParaRPr lang="en-US" dirty="0">
              <a:latin typeface="Philosophe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627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rcellus SC" panose="020E0602050203020307" pitchFamily="34" charset="0"/>
              </a:rPr>
              <a:t>Strings </a:t>
            </a:r>
            <a:endParaRPr lang="en-US" dirty="0">
              <a:latin typeface="Marcellus SC" panose="020E0602050203020307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1905000"/>
            <a:ext cx="10591800" cy="4572000"/>
          </a:xfrm>
        </p:spPr>
        <p:txBody>
          <a:bodyPr/>
          <a:lstStyle/>
          <a:p>
            <a:r>
              <a:rPr lang="en-US" dirty="0" smtClean="0">
                <a:latin typeface="Philosopher" panose="00000500000000000000" pitchFamily="2" charset="0"/>
              </a:rPr>
              <a:t>A sequence of characters. </a:t>
            </a:r>
          </a:p>
          <a:p>
            <a:pPr lvl="1"/>
            <a:r>
              <a:rPr lang="en-US" dirty="0" smtClean="0">
                <a:latin typeface="Philosopher" panose="00000500000000000000" pitchFamily="2" charset="0"/>
              </a:rPr>
              <a:t>Example – “I am Python! Stay careful.”</a:t>
            </a:r>
            <a:endParaRPr lang="en-US" dirty="0">
              <a:latin typeface="Philosopher" panose="00000500000000000000" pitchFamily="2" charset="0"/>
            </a:endParaRPr>
          </a:p>
          <a:p>
            <a:r>
              <a:rPr lang="en-US" dirty="0" smtClean="0">
                <a:latin typeface="Philosopher" panose="00000500000000000000" pitchFamily="2" charset="0"/>
              </a:rPr>
              <a:t>In Python, Strings are recognized something within “  “ or ‘  ‘ .</a:t>
            </a:r>
          </a:p>
          <a:p>
            <a:endParaRPr lang="en-US" dirty="0">
              <a:latin typeface="Philosopher" panose="00000500000000000000" pitchFamily="2" charset="0"/>
            </a:endParaRPr>
          </a:p>
          <a:p>
            <a:endParaRPr lang="en-US" dirty="0" smtClean="0">
              <a:latin typeface="Philosopher" panose="00000500000000000000" pitchFamily="2" charset="0"/>
            </a:endParaRPr>
          </a:p>
          <a:p>
            <a:endParaRPr lang="en-US" dirty="0">
              <a:latin typeface="Philosopher" panose="00000500000000000000" pitchFamily="2" charset="0"/>
            </a:endParaRPr>
          </a:p>
          <a:p>
            <a:endParaRPr lang="en-US" dirty="0" smtClean="0">
              <a:latin typeface="Philosopher" panose="00000500000000000000" pitchFamily="2" charset="0"/>
            </a:endParaRPr>
          </a:p>
          <a:p>
            <a:r>
              <a:rPr lang="en-US" dirty="0" smtClean="0">
                <a:latin typeface="Philosopher" panose="00000500000000000000" pitchFamily="2" charset="0"/>
              </a:rPr>
              <a:t>Negative and Positive Index values. Negatives from the end and Positives from the beginning. </a:t>
            </a:r>
          </a:p>
          <a:p>
            <a:endParaRPr lang="en-US" dirty="0">
              <a:latin typeface="Philosopher" panose="00000500000000000000" pitchFamily="2" charset="0"/>
            </a:endParaRPr>
          </a:p>
          <a:p>
            <a:endParaRPr lang="en-US" dirty="0" smtClean="0">
              <a:latin typeface="Philosopher" panose="00000500000000000000" pitchFamily="2" charset="0"/>
            </a:endParaRPr>
          </a:p>
          <a:p>
            <a:endParaRPr lang="en-US" dirty="0">
              <a:latin typeface="Philosopher" panose="00000500000000000000" pitchFamily="2" charset="0"/>
            </a:endParaRPr>
          </a:p>
          <a:p>
            <a:endParaRPr lang="en-US" dirty="0" smtClean="0">
              <a:latin typeface="Philosopher" panose="00000500000000000000" pitchFamily="2" charset="0"/>
            </a:endParaRPr>
          </a:p>
          <a:p>
            <a:pPr marL="0" indent="0">
              <a:buNone/>
            </a:pPr>
            <a:endParaRPr lang="en-US" dirty="0" smtClean="0">
              <a:latin typeface="Philosopher" panose="00000500000000000000" pitchFamily="2" charset="0"/>
            </a:endParaRPr>
          </a:p>
          <a:p>
            <a:pPr marL="0" indent="0">
              <a:buNone/>
            </a:pPr>
            <a:endParaRPr lang="en-US" dirty="0">
              <a:latin typeface="Philosopher" panose="00000500000000000000" pitchFamily="2" charset="0"/>
            </a:endParaRPr>
          </a:p>
          <a:p>
            <a:endParaRPr lang="en-US" dirty="0" smtClean="0">
              <a:latin typeface="Philosopher" panose="00000500000000000000" pitchFamily="2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210525"/>
              </p:ext>
            </p:extLst>
          </p:nvPr>
        </p:nvGraphicFramePr>
        <p:xfrm>
          <a:off x="455612" y="3505200"/>
          <a:ext cx="11295027" cy="16878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5271"/>
                <a:gridCol w="305271"/>
                <a:gridCol w="305271"/>
                <a:gridCol w="305271"/>
                <a:gridCol w="305271"/>
                <a:gridCol w="305271"/>
                <a:gridCol w="305271"/>
                <a:gridCol w="305271"/>
                <a:gridCol w="305271"/>
                <a:gridCol w="305271"/>
                <a:gridCol w="305271"/>
                <a:gridCol w="305271"/>
                <a:gridCol w="305271"/>
                <a:gridCol w="305271"/>
                <a:gridCol w="305271"/>
                <a:gridCol w="305271"/>
                <a:gridCol w="305271"/>
                <a:gridCol w="305271"/>
                <a:gridCol w="305271"/>
                <a:gridCol w="305271"/>
                <a:gridCol w="305271"/>
                <a:gridCol w="305271"/>
                <a:gridCol w="305271"/>
                <a:gridCol w="305271"/>
                <a:gridCol w="305271"/>
                <a:gridCol w="305271"/>
                <a:gridCol w="305271"/>
                <a:gridCol w="305271"/>
                <a:gridCol w="305271"/>
                <a:gridCol w="305271"/>
                <a:gridCol w="305271"/>
                <a:gridCol w="305271"/>
                <a:gridCol w="305271"/>
                <a:gridCol w="305271"/>
                <a:gridCol w="305271"/>
                <a:gridCol w="305271"/>
                <a:gridCol w="305271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-37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-36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-35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-34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-33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-32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-31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-30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-29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-28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-27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-26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-25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-24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-23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-22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-21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-20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-19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-18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-17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-16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-15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-14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-13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-12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-11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-10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-9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-8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-7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-6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-5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-4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-3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-2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-1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H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e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l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l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o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c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l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a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s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s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!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T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h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i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s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i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s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P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y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t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h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o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n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a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c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t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i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v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i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t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y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.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0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1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2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3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4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5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6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7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8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9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10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11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12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13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14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15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16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17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18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19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20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21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22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23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24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25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26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27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28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29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30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31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32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33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34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35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Philosopher" panose="00000500000000000000" pitchFamily="2" charset="0"/>
                        </a:rPr>
                        <a:t>36</a:t>
                      </a:r>
                      <a:endParaRPr lang="en-US" sz="1400" b="1" dirty="0">
                        <a:latin typeface="Philosopher" panose="00000500000000000000" pitchFamily="2" charset="0"/>
                      </a:endParaRPr>
                    </a:p>
                  </a:txBody>
                  <a:tcPr marL="1828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47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rcellus SC" panose="020E0602050203020307" pitchFamily="34" charset="0"/>
              </a:rPr>
              <a:t>Dictionaries </a:t>
            </a:r>
            <a:endParaRPr lang="en-US" dirty="0">
              <a:latin typeface="Marcellus SC" panose="020E0602050203020307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hilosopher" panose="00000500000000000000" pitchFamily="2" charset="0"/>
              </a:rPr>
              <a:t>Has a variable assigned. </a:t>
            </a:r>
          </a:p>
          <a:p>
            <a:r>
              <a:rPr lang="en-US" dirty="0" smtClean="0">
                <a:latin typeface="Philosopher" panose="00000500000000000000" pitchFamily="2" charset="0"/>
              </a:rPr>
              <a:t>Anything inside {  } are treated as Dictionary elements. </a:t>
            </a:r>
          </a:p>
          <a:p>
            <a:r>
              <a:rPr lang="en-US" dirty="0" smtClean="0">
                <a:latin typeface="Philosopher" panose="00000500000000000000" pitchFamily="2" charset="0"/>
              </a:rPr>
              <a:t>Dictionary = {K1 : V1, K2 : V2, K3 : V3, ……. }</a:t>
            </a:r>
          </a:p>
          <a:p>
            <a:r>
              <a:rPr lang="en-US" dirty="0" smtClean="0">
                <a:latin typeface="Philosopher" panose="00000500000000000000" pitchFamily="2" charset="0"/>
              </a:rPr>
              <a:t>K1, K2, K3 are our Dictionary Keys. </a:t>
            </a:r>
          </a:p>
          <a:p>
            <a:r>
              <a:rPr lang="en-US" dirty="0" smtClean="0">
                <a:latin typeface="Philosopher" panose="00000500000000000000" pitchFamily="2" charset="0"/>
              </a:rPr>
              <a:t>V1, V2, V3 are our Dictionary Values. </a:t>
            </a:r>
          </a:p>
          <a:p>
            <a:r>
              <a:rPr lang="en-US" dirty="0" smtClean="0">
                <a:latin typeface="Philosopher" panose="00000500000000000000" pitchFamily="2" charset="0"/>
              </a:rPr>
              <a:t>Dictionary Keys are assigned to Dictionary Values by “ : “.</a:t>
            </a:r>
          </a:p>
        </p:txBody>
      </p:sp>
    </p:spTree>
    <p:extLst>
      <p:ext uri="{BB962C8B-B14F-4D97-AF65-F5344CB8AC3E}">
        <p14:creationId xmlns:p14="http://schemas.microsoft.com/office/powerpoint/2010/main" val="349716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rcellus SC" panose="020E0602050203020307" pitchFamily="34" charset="0"/>
              </a:rPr>
              <a:t>Sets </a:t>
            </a:r>
            <a:endParaRPr lang="en-US" dirty="0">
              <a:latin typeface="Marcellus SC" panose="020E0602050203020307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hilosopher" panose="00000500000000000000" pitchFamily="2" charset="0"/>
              </a:rPr>
              <a:t>It is a collection type, which contains unordered unique elements.</a:t>
            </a:r>
          </a:p>
          <a:p>
            <a:r>
              <a:rPr lang="en-US" dirty="0" smtClean="0">
                <a:latin typeface="Philosopher" panose="00000500000000000000" pitchFamily="2" charset="0"/>
              </a:rPr>
              <a:t>We make a set in Python by Set function → set( ).</a:t>
            </a:r>
          </a:p>
          <a:p>
            <a:r>
              <a:rPr lang="en-US" dirty="0" smtClean="0">
                <a:latin typeface="Philosopher" panose="00000500000000000000" pitchFamily="2" charset="0"/>
              </a:rPr>
              <a:t>We can perform set operations as the way we do in math.</a:t>
            </a:r>
          </a:p>
          <a:p>
            <a:r>
              <a:rPr lang="en-US" dirty="0" smtClean="0">
                <a:latin typeface="Philosopher" panose="00000500000000000000" pitchFamily="2" charset="0"/>
              </a:rPr>
              <a:t>Set(“  “).</a:t>
            </a:r>
          </a:p>
          <a:p>
            <a:r>
              <a:rPr lang="en-US" dirty="0">
                <a:latin typeface="Philosopher" panose="00000500000000000000" pitchFamily="2" charset="0"/>
              </a:rPr>
              <a:t>|</a:t>
            </a:r>
            <a:r>
              <a:rPr lang="en-US" dirty="0" smtClean="0">
                <a:latin typeface="Philosopher" panose="00000500000000000000" pitchFamily="2" charset="0"/>
              </a:rPr>
              <a:t> → Union. &amp; → Intersection. - → Substraction. </a:t>
            </a:r>
          </a:p>
          <a:p>
            <a:r>
              <a:rPr lang="en-US" dirty="0" smtClean="0">
                <a:latin typeface="Philosopher" panose="00000500000000000000" pitchFamily="2" charset="0"/>
              </a:rPr>
              <a:t>^ → [(set1-set2) | (set2 – set1)]. Copy( ) → makes the copy.</a:t>
            </a:r>
            <a:endParaRPr lang="en-US" dirty="0">
              <a:latin typeface="Philosophe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33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rcellus SC" panose="020E0602050203020307" pitchFamily="34" charset="0"/>
              </a:rPr>
              <a:t>Tuples </a:t>
            </a:r>
            <a:endParaRPr lang="en-US" dirty="0">
              <a:latin typeface="Marcellus SC" panose="020E0602050203020307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hilosopher" panose="00000500000000000000" pitchFamily="2" charset="0"/>
              </a:rPr>
              <a:t>Sequence of Python objects. </a:t>
            </a:r>
          </a:p>
          <a:p>
            <a:r>
              <a:rPr lang="en-US" dirty="0" smtClean="0">
                <a:latin typeface="Philosopher" panose="00000500000000000000" pitchFamily="2" charset="0"/>
              </a:rPr>
              <a:t>Once it is made, no modifications further.</a:t>
            </a:r>
          </a:p>
          <a:p>
            <a:r>
              <a:rPr lang="en-US" dirty="0" smtClean="0">
                <a:latin typeface="Philosopher" panose="00000500000000000000" pitchFamily="2" charset="0"/>
              </a:rPr>
              <a:t>Objects are defined in (  ).</a:t>
            </a:r>
          </a:p>
          <a:p>
            <a:r>
              <a:rPr lang="en-US" dirty="0" smtClean="0">
                <a:latin typeface="Philosopher" panose="00000500000000000000" pitchFamily="2" charset="0"/>
              </a:rPr>
              <a:t>Like Sets, Tuples are Immutable data types.</a:t>
            </a:r>
          </a:p>
          <a:p>
            <a:r>
              <a:rPr lang="en-US" dirty="0" smtClean="0">
                <a:latin typeface="Philosopher" panose="00000500000000000000" pitchFamily="2" charset="0"/>
              </a:rPr>
              <a:t>Unlike Sets, we can have disparate data types as objects in same Tuple, </a:t>
            </a:r>
            <a:r>
              <a:rPr lang="en-US" dirty="0">
                <a:latin typeface="Philosopher" panose="00000500000000000000" pitchFamily="2" charset="0"/>
              </a:rPr>
              <a:t>w</a:t>
            </a:r>
            <a:r>
              <a:rPr lang="en-US" dirty="0" smtClean="0">
                <a:latin typeface="Philosopher" panose="00000500000000000000" pitchFamily="2" charset="0"/>
              </a:rPr>
              <a:t>hich means Tuple can be an object of a Tuple. </a:t>
            </a:r>
          </a:p>
          <a:p>
            <a:r>
              <a:rPr lang="en-US" dirty="0" smtClean="0">
                <a:latin typeface="Philosopher" panose="00000500000000000000" pitchFamily="2" charset="0"/>
              </a:rPr>
              <a:t>The objects of Tuples can be used as Dictionary Key. </a:t>
            </a:r>
            <a:endParaRPr lang="en-US" dirty="0">
              <a:latin typeface="Philosophe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57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rcellus SC" panose="020E0602050203020307" pitchFamily="34" charset="0"/>
              </a:rPr>
              <a:t>Lists </a:t>
            </a:r>
            <a:endParaRPr lang="en-US" dirty="0">
              <a:latin typeface="Marcellus SC" panose="020E0602050203020307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hilosopher" panose="00000500000000000000" pitchFamily="2" charset="0"/>
              </a:rPr>
              <a:t>Lists are flexible. </a:t>
            </a:r>
          </a:p>
          <a:p>
            <a:r>
              <a:rPr lang="en-US" dirty="0" smtClean="0">
                <a:latin typeface="Philosopher" panose="00000500000000000000" pitchFamily="2" charset="0"/>
              </a:rPr>
              <a:t>Elements defined inside [  ].</a:t>
            </a:r>
          </a:p>
          <a:p>
            <a:r>
              <a:rPr lang="en-US" dirty="0" smtClean="0">
                <a:latin typeface="Philosopher" panose="00000500000000000000" pitchFamily="2" charset="0"/>
              </a:rPr>
              <a:t>Unlike Tuples, Lists can be modified. </a:t>
            </a:r>
          </a:p>
          <a:p>
            <a:r>
              <a:rPr lang="en-US" dirty="0" smtClean="0">
                <a:latin typeface="Philosopher" panose="00000500000000000000" pitchFamily="2" charset="0"/>
              </a:rPr>
              <a:t>Modified in the sense, they can be sorted, new elements can be appended or old elements can be popped out/removed. </a:t>
            </a:r>
          </a:p>
          <a:p>
            <a:r>
              <a:rPr lang="en-US" dirty="0" smtClean="0">
                <a:latin typeface="Philosopher" panose="00000500000000000000" pitchFamily="2" charset="0"/>
              </a:rPr>
              <a:t>Sorting can happen when the List contains similar data type elements. </a:t>
            </a:r>
          </a:p>
          <a:p>
            <a:r>
              <a:rPr lang="en-US" dirty="0" smtClean="0">
                <a:latin typeface="Philosopher" panose="00000500000000000000" pitchFamily="2" charset="0"/>
              </a:rPr>
              <a:t>Hence they are widely used in Python.  </a:t>
            </a:r>
            <a:endParaRPr lang="en-US" dirty="0">
              <a:latin typeface="Philosophe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06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rcellus SC" panose="020E0602050203020307" pitchFamily="34" charset="0"/>
              </a:rPr>
              <a:t>Math</a:t>
            </a:r>
            <a:endParaRPr lang="en-US" dirty="0">
              <a:latin typeface="Marcellus SC" panose="020E0602050203020307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hilosopher" panose="00000500000000000000" pitchFamily="2" charset="0"/>
              </a:rPr>
              <a:t>Import math.</a:t>
            </a:r>
          </a:p>
          <a:p>
            <a:r>
              <a:rPr lang="en-US" dirty="0" smtClean="0">
                <a:latin typeface="Philosopher" panose="00000500000000000000" pitchFamily="2" charset="0"/>
              </a:rPr>
              <a:t>Gander wide variety of Functions, Identifiers etc… </a:t>
            </a:r>
          </a:p>
          <a:p>
            <a:r>
              <a:rPr lang="en-US" dirty="0" smtClean="0">
                <a:latin typeface="Philosopher" panose="00000500000000000000" pitchFamily="2" charset="0"/>
              </a:rPr>
              <a:t>Use it. </a:t>
            </a:r>
          </a:p>
          <a:p>
            <a:r>
              <a:rPr lang="en-US" dirty="0" smtClean="0">
                <a:latin typeface="Philosopher" panose="00000500000000000000" pitchFamily="2" charset="0"/>
              </a:rPr>
              <a:t>Math under your finger tips.</a:t>
            </a:r>
            <a:endParaRPr lang="en-US" dirty="0">
              <a:latin typeface="Philosophe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74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arcellus SC" panose="020E0602050203020307" pitchFamily="34" charset="0"/>
              </a:rPr>
              <a:t>N</a:t>
            </a:r>
            <a:r>
              <a:rPr lang="en-US" dirty="0" smtClean="0">
                <a:latin typeface="Marcellus SC" panose="020E0602050203020307" pitchFamily="34" charset="0"/>
              </a:rPr>
              <a:t>umPy </a:t>
            </a:r>
            <a:endParaRPr lang="en-US" dirty="0">
              <a:latin typeface="Marcellus SC" panose="020E0602050203020307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hilosopher" panose="00000500000000000000" pitchFamily="2" charset="0"/>
              </a:rPr>
              <a:t>Extension to Python Programming Language.</a:t>
            </a:r>
          </a:p>
          <a:p>
            <a:r>
              <a:rPr lang="en-US" dirty="0" smtClean="0">
                <a:latin typeface="Philosopher" panose="00000500000000000000" pitchFamily="2" charset="0"/>
              </a:rPr>
              <a:t>Large library of High – Level – Mathematical – Functions to operate multi – dimensional arrays. </a:t>
            </a:r>
          </a:p>
          <a:p>
            <a:r>
              <a:rPr lang="en-US" dirty="0" smtClean="0">
                <a:latin typeface="Philosopher" panose="00000500000000000000" pitchFamily="2" charset="0"/>
              </a:rPr>
              <a:t>It was a Community Project and is been as a repository in Github. (</a:t>
            </a:r>
            <a:r>
              <a:rPr lang="en-US" dirty="0">
                <a:latin typeface="Philosopher" panose="00000500000000000000" pitchFamily="2" charset="0"/>
                <a:hlinkClick r:id="rId2"/>
              </a:rPr>
              <a:t>http://</a:t>
            </a:r>
            <a:r>
              <a:rPr lang="en-US" dirty="0" smtClean="0">
                <a:latin typeface="Philosopher" panose="00000500000000000000" pitchFamily="2" charset="0"/>
                <a:hlinkClick r:id="rId2"/>
              </a:rPr>
              <a:t>github.com/numpy/numpy</a:t>
            </a:r>
            <a:r>
              <a:rPr lang="en-US" dirty="0" smtClean="0"/>
              <a:t>).</a:t>
            </a:r>
          </a:p>
          <a:p>
            <a:r>
              <a:rPr lang="en-US" dirty="0" smtClean="0">
                <a:latin typeface="Philosopher" panose="00000500000000000000" pitchFamily="2" charset="0"/>
              </a:rPr>
              <a:t>It was written in Python and C.</a:t>
            </a:r>
            <a:endParaRPr lang="en-US" dirty="0">
              <a:latin typeface="Philosopher" panose="00000500000000000000" pitchFamily="2" charset="0"/>
            </a:endParaRPr>
          </a:p>
          <a:p>
            <a:endParaRPr lang="en-US" dirty="0" smtClean="0">
              <a:latin typeface="Philosophe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08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hilosopher" panose="00000500000000000000" pitchFamily="2" charset="0"/>
              </a:rPr>
              <a:t>Libraries in python:</a:t>
            </a:r>
            <a:endParaRPr lang="en-US" dirty="0">
              <a:latin typeface="Philosopher" panose="00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686" y="2514600"/>
            <a:ext cx="9144000" cy="3352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sz="2800" dirty="0" smtClean="0">
                <a:latin typeface="Philosopher" panose="00000500000000000000" pitchFamily="2" charset="0"/>
              </a:rPr>
              <a:t>It’s like a library of python modules and functions which makes the code more logically connected.</a:t>
            </a:r>
          </a:p>
          <a:p>
            <a:r>
              <a:rPr lang="en-US" sz="2800" dirty="0" smtClean="0">
                <a:latin typeface="Philosopher" panose="00000500000000000000" pitchFamily="2" charset="0"/>
              </a:rPr>
              <a:t>It mainly allows to perform lot of actions without writing our own codes.</a:t>
            </a:r>
          </a:p>
          <a:p>
            <a:r>
              <a:rPr lang="en-US" sz="2800" dirty="0" smtClean="0">
                <a:latin typeface="Philosopher" panose="00000500000000000000" pitchFamily="2" charset="0"/>
              </a:rPr>
              <a:t>“import” is the keyword for using these libraries in python.</a:t>
            </a:r>
          </a:p>
          <a:p>
            <a:pPr marL="0" indent="0">
              <a:buNone/>
            </a:pPr>
            <a:r>
              <a:rPr lang="en-US" sz="2800" dirty="0">
                <a:latin typeface="Philosopher" panose="00000500000000000000" pitchFamily="2" charset="0"/>
              </a:rPr>
              <a:t> </a:t>
            </a:r>
            <a:r>
              <a:rPr lang="en-US" sz="2800" dirty="0" smtClean="0">
                <a:latin typeface="Philosopher" panose="00000500000000000000" pitchFamily="2" charset="0"/>
              </a:rPr>
              <a:t>                                “import any_library”</a:t>
            </a:r>
            <a:endParaRPr lang="en-US" dirty="0" smtClean="0">
              <a:latin typeface="Philosopher" panose="00000500000000000000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16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395</TotalTime>
  <Words>733</Words>
  <Application>Microsoft Office PowerPoint</Application>
  <PresentationFormat>Custom</PresentationFormat>
  <Paragraphs>197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Aref Ruqaa</vt:lpstr>
      <vt:lpstr>Arial</vt:lpstr>
      <vt:lpstr>Consolas</vt:lpstr>
      <vt:lpstr>Corbel</vt:lpstr>
      <vt:lpstr>Marcellus SC</vt:lpstr>
      <vt:lpstr>Philosopher</vt:lpstr>
      <vt:lpstr>Chalkboard 16x9</vt:lpstr>
      <vt:lpstr>Data Structures …</vt:lpstr>
      <vt:lpstr>Strings </vt:lpstr>
      <vt:lpstr>Dictionaries </vt:lpstr>
      <vt:lpstr>Sets </vt:lpstr>
      <vt:lpstr>Tuples </vt:lpstr>
      <vt:lpstr>Lists </vt:lpstr>
      <vt:lpstr>Math</vt:lpstr>
      <vt:lpstr>NumPy </vt:lpstr>
      <vt:lpstr>Libraries in python:</vt:lpstr>
      <vt:lpstr>Names of some library functions</vt:lpstr>
      <vt:lpstr>Numpy </vt:lpstr>
      <vt:lpstr>Scipy</vt:lpstr>
      <vt:lpstr>Matplotlib.pyplot</vt:lpstr>
      <vt:lpstr>Pandas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mohammed saifuddin</dc:creator>
  <cp:lastModifiedBy>mohammed saifuddin</cp:lastModifiedBy>
  <cp:revision>35</cp:revision>
  <dcterms:created xsi:type="dcterms:W3CDTF">2017-03-13T12:46:21Z</dcterms:created>
  <dcterms:modified xsi:type="dcterms:W3CDTF">2017-03-14T15:54:53Z</dcterms:modified>
</cp:coreProperties>
</file>