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omments/comment3.xml" ContentType="application/vnd.openxmlformats-officedocument.presentationml.comments+xml"/>
  <Override PartName="/ppt/comments/comment4.xml" ContentType="application/vnd.openxmlformats-officedocument.presentationml.comment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6"/>
  </p:notesMasterIdLst>
  <p:sldIdLst>
    <p:sldId id="256" r:id="rId2"/>
    <p:sldId id="261" r:id="rId3"/>
    <p:sldId id="257" r:id="rId4"/>
    <p:sldId id="264" r:id="rId5"/>
    <p:sldId id="258" r:id="rId6"/>
    <p:sldId id="259" r:id="rId7"/>
    <p:sldId id="263" r:id="rId8"/>
    <p:sldId id="262" r:id="rId9"/>
    <p:sldId id="260" r:id="rId10"/>
    <p:sldId id="265" r:id="rId11"/>
    <p:sldId id="269" r:id="rId12"/>
    <p:sldId id="267" r:id="rId13"/>
    <p:sldId id="268" r:id="rId14"/>
    <p:sldId id="270" r:id="rId15"/>
  </p:sldIdLst>
  <p:sldSz cx="12192000" cy="6858000"/>
  <p:notesSz cx="6858000" cy="9144000"/>
  <p:embeddedFontLst>
    <p:embeddedFont>
      <p:font typeface="Georgia" pitchFamily="18"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tan Mandloi" initials="CM" lastIdx="4" clrIdx="0">
    <p:extLst>
      <p:ext uri="{19B8F6BF-5375-455C-9EA6-DF929625EA0E}">
        <p15:presenceInfo xmlns:p15="http://schemas.microsoft.com/office/powerpoint/2012/main" xmlns="" userId="cedc471abafdfd43" providerId="Windows Live"/>
      </p:ext>
    </p:extLst>
  </p:cmAuthor>
  <p:cmAuthor id="2" name="Guest" initials="Gu" lastIdx="2" clrIdx="1"/>
  <p:cmAuthor id="3" name="Puru Saxena" initials="PS" lastIdx="2" clrIdx="2">
    <p:extLst>
      <p:ext uri="{19B8F6BF-5375-455C-9EA6-DF929625EA0E}">
        <p15:presenceInfo xmlns:p15="http://schemas.microsoft.com/office/powerpoint/2012/main" xmlns="" userId="c0777c330d5333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85" autoAdjust="0"/>
    <p:restoredTop sz="94660"/>
  </p:normalViewPr>
  <p:slideViewPr>
    <p:cSldViewPr snapToGrid="0">
      <p:cViewPr varScale="1">
        <p:scale>
          <a:sx n="68" d="100"/>
          <a:sy n="68" d="100"/>
        </p:scale>
        <p:origin x="-84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8-26T12:49:19.044" idx="1">
    <p:pos x="10" y="10"/>
    <p:text>The people working in this field are scientists first, and programmers second (if at all).
Advanced systems like NumPy and SciPy were started not by teams of software engineers, but by domain experts building the tools they needed to get a job done.</p:text>
    <p:extLst mod="1">
      <p:ext uri="{C676402C-5697-4E1C-873F-D02D1690AC5C}">
        <p15:threadingInfo xmlns:p15="http://schemas.microsoft.com/office/powerpoint/2012/main" xmlns="" timeZoneBias="-330"/>
      </p:ext>
    </p:extLst>
  </p:cm>
  <p:cm authorId="2" dt="2016-08-26T11:55:55.131" idx="2">
    <p:pos x="10" y="106"/>
    <p:text>Citation needed</p:text>
    <p:extLst>
      <p:ext uri="{C676402C-5697-4E1C-873F-D02D1690AC5C}">
        <p15:threadingInfo xmlns:p15="http://schemas.microsoft.com/office/powerpoint/2012/main" xmlns="" timeZoneBias="30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08-28T17:09:42.529" idx="2">
    <p:pos x="10" y="10"/>
    <p:text>Can you get a source for the Guido picture?</p:text>
    <p:extLst>
      <p:ext uri="{C676402C-5697-4E1C-873F-D02D1690AC5C}">
        <p15:threadingInfo xmlns:p15="http://schemas.microsoft.com/office/powerpoint/2012/main" xmlns="" timeZoneBias="-330"/>
      </p:ext>
    </p:extLst>
  </p:cm>
  <p:cm authorId="3" dt="2016-10-09T05:59:56.314" idx="2">
    <p:pos x="10" y="106"/>
    <p:text>Added</p:text>
    <p:extLst>
      <p:ext uri="{C676402C-5697-4E1C-873F-D02D1690AC5C}">
        <p15:threadingInfo xmlns:p15="http://schemas.microsoft.com/office/powerpoint/2012/main" xmlns="" timeZoneBias="300">
          <p15:parentCm authorId="1" idx="2"/>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08-28T17:17:36.623" idx="3">
    <p:pos x="1440" y="480"/>
    <p:text>Dude, which environment are we going to use? We will decide and put the instructions in.</p:text>
    <p:extLst>
      <p:ext uri="{C676402C-5697-4E1C-873F-D02D1690AC5C}">
        <p15:threadingInfo xmlns:p15="http://schemas.microsoft.com/office/powerpoint/2012/main" xmlns="" timeZoneBias="-330"/>
      </p:ext>
    </p:extLst>
  </p:cm>
  <p:cm authorId="3" dt="2016-09-09T02:12:59.596" idx="1">
    <p:pos x="1440" y="576"/>
    <p:text>Windows, most of the people will be using windows, and using pip in windows is comparatively harder</p:text>
    <p:extLst>
      <p:ext uri="{C676402C-5697-4E1C-873F-D02D1690AC5C}">
        <p15:threadingInfo xmlns:p15="http://schemas.microsoft.com/office/powerpoint/2012/main" xmlns="" timeZoneBias="300">
          <p15:parentCm authorId="1" idx="3"/>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6-08-28T17:43:14.103" idx="4">
    <p:pos x="5001" y="2313"/>
    <p:text>As one knows exactly when things went wrong.</p:text>
    <p:extLst>
      <p:ext uri="{C676402C-5697-4E1C-873F-D02D1690AC5C}">
        <p15:threadingInfo xmlns:p15="http://schemas.microsoft.com/office/powerpoint/2012/main" xmlns=""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895981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xmlns="" val="574639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640755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170576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23" y="67300"/>
            <a:ext cx="12191976" cy="1420254"/>
          </a:xfrm>
          <a:prstGeom prst="flowChartDocument">
            <a:avLst/>
          </a:prstGeom>
          <a:noFill/>
          <a:ln w="19050" cap="flat" cmpd="sng">
            <a:solidFill>
              <a:srgbClr val="0B539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11" name="Shape 11"/>
          <p:cNvSpPr txBox="1">
            <a:spLocks noGrp="1"/>
          </p:cNvSpPr>
          <p:nvPr>
            <p:ph type="ctrTitle"/>
          </p:nvPr>
        </p:nvSpPr>
        <p:spPr>
          <a:xfrm>
            <a:off x="914400" y="2111123"/>
            <a:ext cx="10363200" cy="1546500"/>
          </a:xfrm>
          <a:prstGeom prst="rect">
            <a:avLst/>
          </a:prstGeom>
        </p:spPr>
        <p:txBody>
          <a:bodyPr lIns="91425" tIns="91425" rIns="91425" bIns="91425" anchor="b" anchorCtr="0"/>
          <a:lstStyle>
            <a:lvl1pPr lvl="0" algn="ctr">
              <a:spcBef>
                <a:spcPts val="0"/>
              </a:spcBef>
              <a:buClr>
                <a:srgbClr val="666666"/>
              </a:buClr>
              <a:buSzPct val="100000"/>
              <a:buFont typeface="Times New Roman"/>
              <a:defRPr sz="3200">
                <a:solidFill>
                  <a:srgbClr val="666666"/>
                </a:solidFill>
                <a:latin typeface="Times New Roman"/>
                <a:ea typeface="Times New Roman"/>
                <a:cs typeface="Times New Roman"/>
                <a:sym typeface="Times New Roman"/>
              </a:defRPr>
            </a:lvl1pPr>
            <a:lvl2pPr lvl="1" algn="ctr">
              <a:spcBef>
                <a:spcPts val="0"/>
              </a:spcBef>
              <a:buClr>
                <a:srgbClr val="666666"/>
              </a:buClr>
              <a:buSzPct val="100000"/>
              <a:buFont typeface="Times New Roman"/>
              <a:defRPr sz="3200">
                <a:solidFill>
                  <a:srgbClr val="666666"/>
                </a:solidFill>
                <a:latin typeface="Times New Roman"/>
                <a:ea typeface="Times New Roman"/>
                <a:cs typeface="Times New Roman"/>
                <a:sym typeface="Times New Roman"/>
              </a:defRPr>
            </a:lvl2pPr>
            <a:lvl3pPr lvl="2" algn="ctr">
              <a:spcBef>
                <a:spcPts val="0"/>
              </a:spcBef>
              <a:buClr>
                <a:srgbClr val="666666"/>
              </a:buClr>
              <a:buSzPct val="100000"/>
              <a:buFont typeface="Times New Roman"/>
              <a:defRPr sz="3200">
                <a:solidFill>
                  <a:srgbClr val="666666"/>
                </a:solidFill>
                <a:latin typeface="Times New Roman"/>
                <a:ea typeface="Times New Roman"/>
                <a:cs typeface="Times New Roman"/>
                <a:sym typeface="Times New Roman"/>
              </a:defRPr>
            </a:lvl3pPr>
            <a:lvl4pPr lvl="3" algn="ctr">
              <a:spcBef>
                <a:spcPts val="0"/>
              </a:spcBef>
              <a:buClr>
                <a:srgbClr val="666666"/>
              </a:buClr>
              <a:buSzPct val="100000"/>
              <a:buFont typeface="Times New Roman"/>
              <a:defRPr sz="3200">
                <a:solidFill>
                  <a:srgbClr val="666666"/>
                </a:solidFill>
                <a:latin typeface="Times New Roman"/>
                <a:ea typeface="Times New Roman"/>
                <a:cs typeface="Times New Roman"/>
                <a:sym typeface="Times New Roman"/>
              </a:defRPr>
            </a:lvl4pPr>
            <a:lvl5pPr lvl="4" algn="ctr">
              <a:spcBef>
                <a:spcPts val="0"/>
              </a:spcBef>
              <a:buClr>
                <a:srgbClr val="666666"/>
              </a:buClr>
              <a:buSzPct val="100000"/>
              <a:buFont typeface="Times New Roman"/>
              <a:defRPr sz="3200">
                <a:solidFill>
                  <a:srgbClr val="666666"/>
                </a:solidFill>
                <a:latin typeface="Times New Roman"/>
                <a:ea typeface="Times New Roman"/>
                <a:cs typeface="Times New Roman"/>
                <a:sym typeface="Times New Roman"/>
              </a:defRPr>
            </a:lvl5pPr>
            <a:lvl6pPr lvl="5" algn="ctr">
              <a:spcBef>
                <a:spcPts val="0"/>
              </a:spcBef>
              <a:buClr>
                <a:srgbClr val="666666"/>
              </a:buClr>
              <a:buSzPct val="100000"/>
              <a:buFont typeface="Times New Roman"/>
              <a:defRPr sz="3200">
                <a:solidFill>
                  <a:srgbClr val="666666"/>
                </a:solidFill>
                <a:latin typeface="Times New Roman"/>
                <a:ea typeface="Times New Roman"/>
                <a:cs typeface="Times New Roman"/>
                <a:sym typeface="Times New Roman"/>
              </a:defRPr>
            </a:lvl6pPr>
            <a:lvl7pPr lvl="6" algn="ctr">
              <a:spcBef>
                <a:spcPts val="0"/>
              </a:spcBef>
              <a:buClr>
                <a:srgbClr val="666666"/>
              </a:buClr>
              <a:buSzPct val="100000"/>
              <a:buFont typeface="Times New Roman"/>
              <a:defRPr sz="3200">
                <a:solidFill>
                  <a:srgbClr val="666666"/>
                </a:solidFill>
                <a:latin typeface="Times New Roman"/>
                <a:ea typeface="Times New Roman"/>
                <a:cs typeface="Times New Roman"/>
                <a:sym typeface="Times New Roman"/>
              </a:defRPr>
            </a:lvl7pPr>
            <a:lvl8pPr lvl="7" algn="ctr">
              <a:spcBef>
                <a:spcPts val="0"/>
              </a:spcBef>
              <a:buClr>
                <a:srgbClr val="666666"/>
              </a:buClr>
              <a:buSzPct val="100000"/>
              <a:buFont typeface="Times New Roman"/>
              <a:defRPr sz="3200">
                <a:solidFill>
                  <a:srgbClr val="666666"/>
                </a:solidFill>
                <a:latin typeface="Times New Roman"/>
                <a:ea typeface="Times New Roman"/>
                <a:cs typeface="Times New Roman"/>
                <a:sym typeface="Times New Roman"/>
              </a:defRPr>
            </a:lvl8pPr>
            <a:lvl9pPr lvl="8" algn="ctr">
              <a:spcBef>
                <a:spcPts val="0"/>
              </a:spcBef>
              <a:buClr>
                <a:srgbClr val="666666"/>
              </a:buClr>
              <a:buSzPct val="100000"/>
              <a:buFont typeface="Times New Roman"/>
              <a:defRPr sz="3200">
                <a:solidFill>
                  <a:srgbClr val="666666"/>
                </a:solidFill>
                <a:latin typeface="Times New Roman"/>
                <a:ea typeface="Times New Roman"/>
                <a:cs typeface="Times New Roman"/>
                <a:sym typeface="Times New Roman"/>
              </a:defRPr>
            </a:lvl9pPr>
          </a:lstStyle>
          <a:p>
            <a:endParaRPr/>
          </a:p>
        </p:txBody>
      </p:sp>
      <p:sp>
        <p:nvSpPr>
          <p:cNvPr id="12" name="Shape 12"/>
          <p:cNvSpPr txBox="1">
            <a:spLocks noGrp="1"/>
          </p:cNvSpPr>
          <p:nvPr>
            <p:ph type="subTitle" idx="1"/>
          </p:nvPr>
        </p:nvSpPr>
        <p:spPr>
          <a:xfrm>
            <a:off x="914400" y="3786737"/>
            <a:ext cx="10363200" cy="1046400"/>
          </a:xfrm>
          <a:prstGeom prst="rect">
            <a:avLst/>
          </a:prstGeom>
        </p:spPr>
        <p:txBody>
          <a:bodyPr lIns="91425" tIns="91425" rIns="91425" bIns="91425" anchor="t" anchorCtr="0"/>
          <a:lstStyle>
            <a:lvl1pPr lvl="0" algn="ctr">
              <a:spcBef>
                <a:spcPts val="0"/>
              </a:spcBef>
              <a:buClr>
                <a:srgbClr val="000000"/>
              </a:buClr>
              <a:buSzPct val="100000"/>
              <a:buFont typeface="Times New Roman"/>
              <a:buNone/>
              <a:defRPr sz="2800">
                <a:solidFill>
                  <a:srgbClr val="000000"/>
                </a:solidFill>
                <a:latin typeface="Times New Roman"/>
                <a:ea typeface="Times New Roman"/>
                <a:cs typeface="Times New Roman"/>
                <a:sym typeface="Times New Roman"/>
              </a:defRPr>
            </a:lvl1pPr>
            <a:lvl2pPr lvl="1" algn="ctr">
              <a:spcBef>
                <a:spcPts val="0"/>
              </a:spcBef>
              <a:buClr>
                <a:srgbClr val="000000"/>
              </a:buClr>
              <a:buFont typeface="Georgia"/>
              <a:buNone/>
              <a:defRPr>
                <a:solidFill>
                  <a:srgbClr val="000000"/>
                </a:solidFill>
                <a:latin typeface="Georgia"/>
                <a:ea typeface="Georgia"/>
                <a:cs typeface="Georgia"/>
                <a:sym typeface="Georgia"/>
              </a:defRPr>
            </a:lvl2pPr>
            <a:lvl3pPr lvl="2" algn="ctr">
              <a:spcBef>
                <a:spcPts val="0"/>
              </a:spcBef>
              <a:buClr>
                <a:srgbClr val="000000"/>
              </a:buClr>
              <a:buFont typeface="Georgia"/>
              <a:buNone/>
              <a:defRPr>
                <a:solidFill>
                  <a:srgbClr val="000000"/>
                </a:solidFill>
                <a:latin typeface="Georgia"/>
                <a:ea typeface="Georgia"/>
                <a:cs typeface="Georgia"/>
                <a:sym typeface="Georgia"/>
              </a:defRPr>
            </a:lvl3pPr>
            <a:lvl4pPr lvl="3" algn="ctr">
              <a:spcBef>
                <a:spcPts val="0"/>
              </a:spcBef>
              <a:buClr>
                <a:srgbClr val="000000"/>
              </a:buClr>
              <a:buSzPct val="100000"/>
              <a:buFont typeface="Georgia"/>
              <a:buNone/>
              <a:defRPr sz="2400">
                <a:solidFill>
                  <a:srgbClr val="000000"/>
                </a:solidFill>
                <a:latin typeface="Georgia"/>
                <a:ea typeface="Georgia"/>
                <a:cs typeface="Georgia"/>
                <a:sym typeface="Georgia"/>
              </a:defRPr>
            </a:lvl4pPr>
            <a:lvl5pPr lvl="4" algn="ctr">
              <a:spcBef>
                <a:spcPts val="0"/>
              </a:spcBef>
              <a:buClr>
                <a:srgbClr val="000000"/>
              </a:buClr>
              <a:buSzPct val="100000"/>
              <a:buFont typeface="Georgia"/>
              <a:buNone/>
              <a:defRPr sz="2400">
                <a:solidFill>
                  <a:srgbClr val="000000"/>
                </a:solidFill>
                <a:latin typeface="Georgia"/>
                <a:ea typeface="Georgia"/>
                <a:cs typeface="Georgia"/>
                <a:sym typeface="Georgia"/>
              </a:defRPr>
            </a:lvl5pPr>
            <a:lvl6pPr lvl="5" algn="ctr">
              <a:spcBef>
                <a:spcPts val="0"/>
              </a:spcBef>
              <a:buClr>
                <a:srgbClr val="000000"/>
              </a:buClr>
              <a:buSzPct val="100000"/>
              <a:buFont typeface="Georgia"/>
              <a:buNone/>
              <a:defRPr sz="2400">
                <a:solidFill>
                  <a:srgbClr val="000000"/>
                </a:solidFill>
                <a:latin typeface="Georgia"/>
                <a:ea typeface="Georgia"/>
                <a:cs typeface="Georgia"/>
                <a:sym typeface="Georgia"/>
              </a:defRPr>
            </a:lvl6pPr>
            <a:lvl7pPr lvl="6" algn="ctr">
              <a:spcBef>
                <a:spcPts val="0"/>
              </a:spcBef>
              <a:buClr>
                <a:srgbClr val="000000"/>
              </a:buClr>
              <a:buSzPct val="100000"/>
              <a:buFont typeface="Georgia"/>
              <a:buNone/>
              <a:defRPr sz="2400">
                <a:solidFill>
                  <a:srgbClr val="000000"/>
                </a:solidFill>
                <a:latin typeface="Georgia"/>
                <a:ea typeface="Georgia"/>
                <a:cs typeface="Georgia"/>
                <a:sym typeface="Georgia"/>
              </a:defRPr>
            </a:lvl7pPr>
            <a:lvl8pPr lvl="7" algn="ctr">
              <a:spcBef>
                <a:spcPts val="0"/>
              </a:spcBef>
              <a:buClr>
                <a:srgbClr val="000000"/>
              </a:buClr>
              <a:buSzPct val="100000"/>
              <a:buFont typeface="Georgia"/>
              <a:buNone/>
              <a:defRPr sz="2400">
                <a:solidFill>
                  <a:srgbClr val="000000"/>
                </a:solidFill>
                <a:latin typeface="Georgia"/>
                <a:ea typeface="Georgia"/>
                <a:cs typeface="Georgia"/>
                <a:sym typeface="Georgia"/>
              </a:defRPr>
            </a:lvl8pPr>
            <a:lvl9pPr lvl="8" algn="ctr">
              <a:spcBef>
                <a:spcPts val="0"/>
              </a:spcBef>
              <a:buClr>
                <a:srgbClr val="000000"/>
              </a:buClr>
              <a:buSzPct val="100000"/>
              <a:buFont typeface="Georgia"/>
              <a:buNone/>
              <a:defRPr sz="2400">
                <a:solidFill>
                  <a:srgbClr val="000000"/>
                </a:solidFill>
                <a:latin typeface="Georgia"/>
                <a:ea typeface="Georgia"/>
                <a:cs typeface="Georgia"/>
                <a:sym typeface="Georgia"/>
              </a:defRPr>
            </a:lvl9pPr>
          </a:lstStyle>
          <a:p>
            <a:endParaRPr/>
          </a:p>
        </p:txBody>
      </p:sp>
      <p:sp>
        <p:nvSpPr>
          <p:cNvPr id="13" name="Shape 13"/>
          <p:cNvSpPr/>
          <p:nvPr/>
        </p:nvSpPr>
        <p:spPr>
          <a:xfrm flipH="1">
            <a:off x="23" y="0"/>
            <a:ext cx="12191976" cy="1420254"/>
          </a:xfrm>
          <a:prstGeom prst="flowChartDocument">
            <a:avLst/>
          </a:prstGeom>
          <a:solidFill>
            <a:srgbClr val="0B5394"/>
          </a:solidFill>
          <a:ln>
            <a:noFill/>
          </a:ln>
        </p:spPr>
        <p:txBody>
          <a:bodyPr lIns="91425" tIns="91425" rIns="91425" bIns="91425" anchor="ctr" anchorCtr="0">
            <a:noAutofit/>
          </a:bodyPr>
          <a:lstStyle/>
          <a:p>
            <a:pPr lvl="0">
              <a:spcBef>
                <a:spcPts val="0"/>
              </a:spcBef>
              <a:buNone/>
            </a:pPr>
            <a:endParaRPr sz="1400"/>
          </a:p>
        </p:txBody>
      </p:sp>
      <p:pic>
        <p:nvPicPr>
          <p:cNvPr id="14" name="Shape 14" descr="cu white.png"/>
          <p:cNvPicPr preferRelativeResize="0"/>
          <p:nvPr/>
        </p:nvPicPr>
        <p:blipFill>
          <a:blip r:embed="rId2">
            <a:alphaModFix/>
          </a:blip>
          <a:stretch>
            <a:fillRect/>
          </a:stretch>
        </p:blipFill>
        <p:spPr>
          <a:xfrm>
            <a:off x="7830400" y="257950"/>
            <a:ext cx="3281001" cy="997424"/>
          </a:xfrm>
          <a:prstGeom prst="rect">
            <a:avLst/>
          </a:prstGeom>
          <a:noFill/>
          <a:ln>
            <a:noFill/>
          </a:ln>
        </p:spPr>
      </p:pic>
      <p:sp>
        <p:nvSpPr>
          <p:cNvPr id="15" name="Shape 15"/>
          <p:cNvSpPr/>
          <p:nvPr/>
        </p:nvSpPr>
        <p:spPr>
          <a:xfrm>
            <a:off x="-14700" y="5919900"/>
            <a:ext cx="12206800" cy="9381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16" name="Shape 16"/>
          <p:cNvSpPr txBox="1"/>
          <p:nvPr/>
        </p:nvSpPr>
        <p:spPr>
          <a:xfrm>
            <a:off x="33" y="5919900"/>
            <a:ext cx="4762800" cy="938100"/>
          </a:xfrm>
          <a:prstGeom prst="rect">
            <a:avLst/>
          </a:prstGeom>
          <a:noFill/>
          <a:ln>
            <a:noFill/>
          </a:ln>
        </p:spPr>
        <p:txBody>
          <a:bodyPr lIns="91425" tIns="91425" rIns="91425" bIns="91425" anchor="t" anchorCtr="0">
            <a:noAutofit/>
          </a:bodyPr>
          <a:lstStyle/>
          <a:p>
            <a:pPr lvl="0" algn="ctr" rtl="0">
              <a:spcBef>
                <a:spcPts val="0"/>
              </a:spcBef>
              <a:buNone/>
            </a:pPr>
            <a:r>
              <a:rPr lang="en-GB" sz="1400" b="1">
                <a:solidFill>
                  <a:srgbClr val="FFFFFF"/>
                </a:solidFill>
                <a:latin typeface="Georgia"/>
                <a:ea typeface="Georgia"/>
                <a:cs typeface="Georgia"/>
                <a:sym typeface="Georgia"/>
              </a:rPr>
              <a:t>Mission</a:t>
            </a:r>
          </a:p>
          <a:p>
            <a:pPr lvl="0" algn="ctr" rtl="0">
              <a:spcBef>
                <a:spcPts val="0"/>
              </a:spcBef>
              <a:buNone/>
            </a:pPr>
            <a:r>
              <a:rPr lang="en-GB" sz="1100">
                <a:solidFill>
                  <a:srgbClr val="FFFFFF"/>
                </a:solidFill>
                <a:latin typeface="Georgia"/>
                <a:ea typeface="Georgia"/>
                <a:cs typeface="Georgia"/>
                <a:sym typeface="Georgia"/>
              </a:rPr>
              <a:t>Christ University is a nurturing ground for an individual’s holistic development to make effective contribution to the society in a dynamic environment</a:t>
            </a:r>
          </a:p>
        </p:txBody>
      </p:sp>
      <p:sp>
        <p:nvSpPr>
          <p:cNvPr id="17" name="Shape 17"/>
          <p:cNvSpPr txBox="1"/>
          <p:nvPr/>
        </p:nvSpPr>
        <p:spPr>
          <a:xfrm>
            <a:off x="4945433" y="5919901"/>
            <a:ext cx="2707600" cy="641099"/>
          </a:xfrm>
          <a:prstGeom prst="rect">
            <a:avLst/>
          </a:prstGeom>
          <a:noFill/>
          <a:ln>
            <a:noFill/>
          </a:ln>
        </p:spPr>
        <p:txBody>
          <a:bodyPr lIns="91425" tIns="91425" rIns="91425" bIns="91425" anchor="ctr" anchorCtr="0">
            <a:noAutofit/>
          </a:bodyPr>
          <a:lstStyle/>
          <a:p>
            <a:pPr lvl="0" algn="ctr" rtl="0">
              <a:spcBef>
                <a:spcPts val="0"/>
              </a:spcBef>
              <a:buNone/>
            </a:pPr>
            <a:r>
              <a:rPr lang="en-GB" sz="1400" b="1">
                <a:solidFill>
                  <a:srgbClr val="FFFFFF"/>
                </a:solidFill>
                <a:latin typeface="Georgia"/>
                <a:ea typeface="Georgia"/>
                <a:cs typeface="Georgia"/>
                <a:sym typeface="Georgia"/>
              </a:rPr>
              <a:t>Vision</a:t>
            </a:r>
          </a:p>
          <a:p>
            <a:pPr lvl="0" algn="ctr" rtl="0">
              <a:spcBef>
                <a:spcPts val="0"/>
              </a:spcBef>
              <a:buNone/>
            </a:pPr>
            <a:r>
              <a:rPr lang="en-GB" sz="1100">
                <a:solidFill>
                  <a:srgbClr val="FFFFFF"/>
                </a:solidFill>
                <a:latin typeface="Georgia"/>
                <a:ea typeface="Georgia"/>
                <a:cs typeface="Georgia"/>
                <a:sym typeface="Georgia"/>
              </a:rPr>
              <a:t>Excellence and Service</a:t>
            </a:r>
          </a:p>
        </p:txBody>
      </p:sp>
      <p:sp>
        <p:nvSpPr>
          <p:cNvPr id="18" name="Shape 18"/>
          <p:cNvSpPr txBox="1"/>
          <p:nvPr/>
        </p:nvSpPr>
        <p:spPr>
          <a:xfrm>
            <a:off x="8090501" y="5919900"/>
            <a:ext cx="3979199" cy="938100"/>
          </a:xfrm>
          <a:prstGeom prst="rect">
            <a:avLst/>
          </a:prstGeom>
          <a:noFill/>
          <a:ln>
            <a:noFill/>
          </a:ln>
        </p:spPr>
        <p:txBody>
          <a:bodyPr lIns="91425" tIns="91425" rIns="91425" bIns="91425" anchor="t" anchorCtr="0">
            <a:noAutofit/>
          </a:bodyPr>
          <a:lstStyle/>
          <a:p>
            <a:pPr lvl="0" algn="ctr" rtl="0">
              <a:spcBef>
                <a:spcPts val="0"/>
              </a:spcBef>
              <a:buNone/>
            </a:pPr>
            <a:r>
              <a:rPr lang="en-GB" sz="1400" b="1">
                <a:solidFill>
                  <a:srgbClr val="FFFFFF"/>
                </a:solidFill>
                <a:latin typeface="Georgia"/>
                <a:ea typeface="Georgia"/>
                <a:cs typeface="Georgia"/>
                <a:sym typeface="Georgia"/>
              </a:rPr>
              <a:t>Core Values</a:t>
            </a:r>
          </a:p>
          <a:p>
            <a:pPr lvl="0" algn="ctr" rtl="0">
              <a:spcBef>
                <a:spcPts val="0"/>
              </a:spcBef>
              <a:buNone/>
            </a:pPr>
            <a:r>
              <a:rPr lang="en-GB" sz="1100">
                <a:solidFill>
                  <a:srgbClr val="FFFFFF"/>
                </a:solidFill>
                <a:latin typeface="Georgia"/>
                <a:ea typeface="Georgia"/>
                <a:cs typeface="Georgia"/>
                <a:sym typeface="Georgia"/>
              </a:rPr>
              <a:t>Faith in God |  Moral Uprightness</a:t>
            </a:r>
          </a:p>
          <a:p>
            <a:pPr lvl="0" algn="ctr" rtl="0">
              <a:spcBef>
                <a:spcPts val="0"/>
              </a:spcBef>
              <a:buNone/>
            </a:pPr>
            <a:r>
              <a:rPr lang="en-GB" sz="1100">
                <a:solidFill>
                  <a:srgbClr val="FFFFFF"/>
                </a:solidFill>
                <a:latin typeface="Georgia"/>
                <a:ea typeface="Georgia"/>
                <a:cs typeface="Georgia"/>
                <a:sym typeface="Georgia"/>
              </a:rPr>
              <a:t> Love of Fellow Beings |  Social Responsibility | Pursuit of Excellence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bg>
      <p:bgPr>
        <a:noFill/>
        <a:effectLst/>
      </p:bgPr>
    </p:bg>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609600" y="614974"/>
            <a:ext cx="10972800" cy="683700"/>
          </a:xfrm>
          <a:prstGeom prst="rect">
            <a:avLst/>
          </a:prstGeom>
        </p:spPr>
        <p:txBody>
          <a:bodyPr lIns="91425" tIns="91425" rIns="91425" bIns="91425" anchor="b" anchorCtr="0"/>
          <a:lstStyle>
            <a:lvl1pPr lvl="0">
              <a:spcBef>
                <a:spcPts val="0"/>
              </a:spcBef>
              <a:buClr>
                <a:srgbClr val="666666"/>
              </a:buClr>
              <a:buSzPct val="100000"/>
              <a:buFont typeface="Times New Roman"/>
              <a:defRPr sz="2800">
                <a:solidFill>
                  <a:srgbClr val="666666"/>
                </a:solidFill>
                <a:latin typeface="Times New Roman"/>
                <a:ea typeface="Times New Roman"/>
                <a:cs typeface="Times New Roman"/>
                <a:sym typeface="Times New Roman"/>
              </a:defRPr>
            </a:lvl1pPr>
            <a:lvl2pPr lvl="1">
              <a:spcBef>
                <a:spcPts val="0"/>
              </a:spcBef>
              <a:buClr>
                <a:srgbClr val="666666"/>
              </a:buClr>
              <a:buSzPct val="100000"/>
              <a:buFont typeface="Times New Roman"/>
              <a:defRPr sz="3000">
                <a:solidFill>
                  <a:srgbClr val="666666"/>
                </a:solidFill>
                <a:latin typeface="Times New Roman"/>
                <a:ea typeface="Times New Roman"/>
                <a:cs typeface="Times New Roman"/>
                <a:sym typeface="Times New Roman"/>
              </a:defRPr>
            </a:lvl2pPr>
            <a:lvl3pPr lvl="2">
              <a:spcBef>
                <a:spcPts val="0"/>
              </a:spcBef>
              <a:buClr>
                <a:srgbClr val="666666"/>
              </a:buClr>
              <a:buSzPct val="100000"/>
              <a:buFont typeface="Times New Roman"/>
              <a:defRPr sz="3000">
                <a:solidFill>
                  <a:srgbClr val="666666"/>
                </a:solidFill>
                <a:latin typeface="Times New Roman"/>
                <a:ea typeface="Times New Roman"/>
                <a:cs typeface="Times New Roman"/>
                <a:sym typeface="Times New Roman"/>
              </a:defRPr>
            </a:lvl3pPr>
            <a:lvl4pPr lvl="3">
              <a:spcBef>
                <a:spcPts val="0"/>
              </a:spcBef>
              <a:buClr>
                <a:srgbClr val="666666"/>
              </a:buClr>
              <a:buSzPct val="100000"/>
              <a:buFont typeface="Times New Roman"/>
              <a:defRPr sz="3000">
                <a:solidFill>
                  <a:srgbClr val="666666"/>
                </a:solidFill>
                <a:latin typeface="Times New Roman"/>
                <a:ea typeface="Times New Roman"/>
                <a:cs typeface="Times New Roman"/>
                <a:sym typeface="Times New Roman"/>
              </a:defRPr>
            </a:lvl4pPr>
            <a:lvl5pPr lvl="4">
              <a:spcBef>
                <a:spcPts val="0"/>
              </a:spcBef>
              <a:buClr>
                <a:srgbClr val="666666"/>
              </a:buClr>
              <a:buSzPct val="100000"/>
              <a:buFont typeface="Times New Roman"/>
              <a:defRPr sz="3000">
                <a:solidFill>
                  <a:srgbClr val="666666"/>
                </a:solidFill>
                <a:latin typeface="Times New Roman"/>
                <a:ea typeface="Times New Roman"/>
                <a:cs typeface="Times New Roman"/>
                <a:sym typeface="Times New Roman"/>
              </a:defRPr>
            </a:lvl5pPr>
            <a:lvl6pPr lvl="5">
              <a:spcBef>
                <a:spcPts val="0"/>
              </a:spcBef>
              <a:buClr>
                <a:srgbClr val="666666"/>
              </a:buClr>
              <a:buSzPct val="100000"/>
              <a:buFont typeface="Times New Roman"/>
              <a:defRPr sz="3000">
                <a:solidFill>
                  <a:srgbClr val="666666"/>
                </a:solidFill>
                <a:latin typeface="Times New Roman"/>
                <a:ea typeface="Times New Roman"/>
                <a:cs typeface="Times New Roman"/>
                <a:sym typeface="Times New Roman"/>
              </a:defRPr>
            </a:lvl6pPr>
            <a:lvl7pPr lvl="6">
              <a:spcBef>
                <a:spcPts val="0"/>
              </a:spcBef>
              <a:buClr>
                <a:srgbClr val="666666"/>
              </a:buClr>
              <a:buSzPct val="100000"/>
              <a:buFont typeface="Times New Roman"/>
              <a:defRPr sz="3000">
                <a:solidFill>
                  <a:srgbClr val="666666"/>
                </a:solidFill>
                <a:latin typeface="Times New Roman"/>
                <a:ea typeface="Times New Roman"/>
                <a:cs typeface="Times New Roman"/>
                <a:sym typeface="Times New Roman"/>
              </a:defRPr>
            </a:lvl7pPr>
            <a:lvl8pPr lvl="7">
              <a:spcBef>
                <a:spcPts val="0"/>
              </a:spcBef>
              <a:buClr>
                <a:srgbClr val="666666"/>
              </a:buClr>
              <a:buSzPct val="100000"/>
              <a:buFont typeface="Times New Roman"/>
              <a:defRPr sz="3000">
                <a:solidFill>
                  <a:srgbClr val="666666"/>
                </a:solidFill>
                <a:latin typeface="Times New Roman"/>
                <a:ea typeface="Times New Roman"/>
                <a:cs typeface="Times New Roman"/>
                <a:sym typeface="Times New Roman"/>
              </a:defRPr>
            </a:lvl8pPr>
            <a:lvl9pPr lvl="8">
              <a:spcBef>
                <a:spcPts val="0"/>
              </a:spcBef>
              <a:buClr>
                <a:srgbClr val="666666"/>
              </a:buClr>
              <a:buSzPct val="100000"/>
              <a:buFont typeface="Times New Roman"/>
              <a:defRPr sz="3000">
                <a:solidFill>
                  <a:srgbClr val="666666"/>
                </a:solidFill>
                <a:latin typeface="Times New Roman"/>
                <a:ea typeface="Times New Roman"/>
                <a:cs typeface="Times New Roman"/>
                <a:sym typeface="Times New Roman"/>
              </a:defRPr>
            </a:lvl9pPr>
          </a:lstStyle>
          <a:p>
            <a:endParaRPr/>
          </a:p>
        </p:txBody>
      </p:sp>
      <p:sp>
        <p:nvSpPr>
          <p:cNvPr id="21" name="Shape 21"/>
          <p:cNvSpPr txBox="1">
            <a:spLocks noGrp="1"/>
          </p:cNvSpPr>
          <p:nvPr>
            <p:ph type="body" idx="1"/>
          </p:nvPr>
        </p:nvSpPr>
        <p:spPr>
          <a:xfrm>
            <a:off x="609600" y="1485450"/>
            <a:ext cx="10972800" cy="4862400"/>
          </a:xfrm>
          <a:prstGeom prst="rect">
            <a:avLst/>
          </a:prstGeom>
        </p:spPr>
        <p:txBody>
          <a:bodyPr lIns="91425" tIns="91425" rIns="91425" bIns="91425" anchor="t" anchorCtr="0"/>
          <a:lstStyle>
            <a:lvl1pPr lvl="0">
              <a:lnSpc>
                <a:spcPct val="115000"/>
              </a:lnSpc>
              <a:spcBef>
                <a:spcPts val="0"/>
              </a:spcBef>
              <a:buClr>
                <a:srgbClr val="000000"/>
              </a:buClr>
              <a:buSzPct val="100000"/>
              <a:buFont typeface="Times New Roman"/>
              <a:defRPr sz="2600">
                <a:solidFill>
                  <a:srgbClr val="000000"/>
                </a:solidFill>
                <a:latin typeface="Times New Roman"/>
                <a:ea typeface="Times New Roman"/>
                <a:cs typeface="Times New Roman"/>
                <a:sym typeface="Times New Roman"/>
              </a:defRPr>
            </a:lvl1pPr>
            <a:lvl2pPr lvl="1">
              <a:lnSpc>
                <a:spcPct val="115000"/>
              </a:lnSpc>
              <a:spcBef>
                <a:spcPts val="0"/>
              </a:spcBef>
              <a:buClr>
                <a:srgbClr val="000000"/>
              </a:buClr>
              <a:buFont typeface="Times New Roman"/>
              <a:defRPr>
                <a:solidFill>
                  <a:srgbClr val="000000"/>
                </a:solidFill>
                <a:latin typeface="Times New Roman"/>
                <a:ea typeface="Times New Roman"/>
                <a:cs typeface="Times New Roman"/>
                <a:sym typeface="Times New Roman"/>
              </a:defRPr>
            </a:lvl2pPr>
            <a:lvl3pPr lvl="2">
              <a:spcBef>
                <a:spcPts val="0"/>
              </a:spcBef>
              <a:buClr>
                <a:srgbClr val="000000"/>
              </a:buClr>
              <a:buSzPct val="100000"/>
              <a:buFont typeface="Times New Roman"/>
              <a:defRPr sz="2200">
                <a:solidFill>
                  <a:srgbClr val="000000"/>
                </a:solidFill>
                <a:latin typeface="Times New Roman"/>
                <a:ea typeface="Times New Roman"/>
                <a:cs typeface="Times New Roman"/>
                <a:sym typeface="Times New Roman"/>
              </a:defRPr>
            </a:lvl3pPr>
            <a:lvl4pPr lvl="3">
              <a:spcBef>
                <a:spcPts val="0"/>
              </a:spcBef>
              <a:buClr>
                <a:srgbClr val="000000"/>
              </a:buClr>
              <a:defRPr>
                <a:solidFill>
                  <a:srgbClr val="000000"/>
                </a:solidFill>
              </a:defRPr>
            </a:lvl4pPr>
            <a:lvl5pPr lvl="4">
              <a:spcBef>
                <a:spcPts val="0"/>
              </a:spcBef>
              <a:buClr>
                <a:srgbClr val="000000"/>
              </a:buClr>
              <a:defRPr>
                <a:solidFill>
                  <a:srgbClr val="000000"/>
                </a:solidFill>
              </a:defRPr>
            </a:lvl5pPr>
            <a:lvl6pPr lvl="5">
              <a:spcBef>
                <a:spcPts val="0"/>
              </a:spcBef>
              <a:buClr>
                <a:srgbClr val="000000"/>
              </a:buClr>
              <a:defRPr>
                <a:solidFill>
                  <a:srgbClr val="000000"/>
                </a:solidFill>
              </a:defRPr>
            </a:lvl6pPr>
            <a:lvl7pPr lvl="6">
              <a:spcBef>
                <a:spcPts val="0"/>
              </a:spcBef>
              <a:buClr>
                <a:srgbClr val="000000"/>
              </a:buClr>
              <a:defRPr>
                <a:solidFill>
                  <a:srgbClr val="000000"/>
                </a:solidFill>
              </a:defRPr>
            </a:lvl7pPr>
            <a:lvl8pPr lvl="7">
              <a:spcBef>
                <a:spcPts val="0"/>
              </a:spcBef>
              <a:buClr>
                <a:srgbClr val="000000"/>
              </a:buClr>
              <a:defRPr>
                <a:solidFill>
                  <a:srgbClr val="000000"/>
                </a:solidFill>
              </a:defRPr>
            </a:lvl8pPr>
            <a:lvl9pPr lvl="8">
              <a:spcBef>
                <a:spcPts val="0"/>
              </a:spcBef>
              <a:buClr>
                <a:srgbClr val="000000"/>
              </a:buClr>
              <a:defRPr>
                <a:solidFill>
                  <a:srgbClr val="000000"/>
                </a:solidFill>
              </a:defRPr>
            </a:lvl9pPr>
          </a:lstStyle>
          <a:p>
            <a:endParaRPr/>
          </a:p>
        </p:txBody>
      </p:sp>
      <p:sp>
        <p:nvSpPr>
          <p:cNvPr id="22" name="Shape 22"/>
          <p:cNvSpPr/>
          <p:nvPr/>
        </p:nvSpPr>
        <p:spPr>
          <a:xfrm>
            <a:off x="-14700" y="6347774"/>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23" name="Shape 23"/>
          <p:cNvSpPr txBox="1"/>
          <p:nvPr/>
        </p:nvSpPr>
        <p:spPr>
          <a:xfrm>
            <a:off x="4457600" y="6431139"/>
            <a:ext cx="3276800" cy="289800"/>
          </a:xfrm>
          <a:prstGeom prst="rect">
            <a:avLst/>
          </a:prstGeom>
          <a:noFill/>
          <a:ln>
            <a:noFill/>
          </a:ln>
        </p:spPr>
        <p:txBody>
          <a:bodyPr lIns="91425" tIns="91425" rIns="91425" bIns="91425" anchor="ctr" anchorCtr="0">
            <a:noAutofit/>
          </a:bodyPr>
          <a:lstStyle/>
          <a:p>
            <a:pPr lvl="0" algn="ctr" rtl="0">
              <a:spcBef>
                <a:spcPts val="0"/>
              </a:spcBef>
              <a:buNone/>
            </a:pPr>
            <a:r>
              <a:rPr lang="en-GB" sz="1400">
                <a:solidFill>
                  <a:srgbClr val="FFFFFF"/>
                </a:solidFill>
                <a:latin typeface="Georgia"/>
                <a:ea typeface="Georgia"/>
                <a:cs typeface="Georgia"/>
                <a:sym typeface="Georgia"/>
              </a:rPr>
              <a:t>Excellence and Service</a:t>
            </a:r>
          </a:p>
        </p:txBody>
      </p:sp>
      <p:sp>
        <p:nvSpPr>
          <p:cNvPr id="24" name="Shape 24"/>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25" name="Shape 25"/>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26" name="Shape 26"/>
          <p:cNvSpPr txBox="1"/>
          <p:nvPr/>
        </p:nvSpPr>
        <p:spPr>
          <a:xfrm>
            <a:off x="9261067" y="288575"/>
            <a:ext cx="2662800" cy="231300"/>
          </a:xfrm>
          <a:prstGeom prst="rect">
            <a:avLst/>
          </a:prstGeom>
          <a:noFill/>
          <a:ln>
            <a:noFill/>
          </a:ln>
        </p:spPr>
        <p:txBody>
          <a:bodyPr lIns="91425" tIns="91425" rIns="91425" bIns="91425" anchor="ctr" anchorCtr="0">
            <a:noAutofit/>
          </a:bodyPr>
          <a:lstStyle/>
          <a:p>
            <a:pPr lvl="0" algn="ctr" rtl="0">
              <a:lnSpc>
                <a:spcPct val="120000"/>
              </a:lnSpc>
              <a:spcBef>
                <a:spcPts val="0"/>
              </a:spcBef>
              <a:buNone/>
            </a:pPr>
            <a:r>
              <a:rPr lang="en-GB" sz="1400">
                <a:solidFill>
                  <a:srgbClr val="FFFFFF"/>
                </a:solidFill>
                <a:latin typeface="Georgia"/>
                <a:ea typeface="Georgia"/>
                <a:cs typeface="Georgia"/>
                <a:sym typeface="Georgia"/>
              </a:rPr>
              <a:t>Christ University</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609600" y="614974"/>
            <a:ext cx="10972800" cy="723900"/>
          </a:xfrm>
          <a:prstGeom prst="rect">
            <a:avLst/>
          </a:prstGeom>
        </p:spPr>
        <p:txBody>
          <a:bodyPr lIns="91425" tIns="91425" rIns="91425" bIns="91425" anchor="b" anchorCtr="0"/>
          <a:lstStyle>
            <a:lvl1pPr lvl="0">
              <a:spcBef>
                <a:spcPts val="0"/>
              </a:spcBef>
              <a:buClr>
                <a:srgbClr val="434343"/>
              </a:buClr>
              <a:buSzPct val="100000"/>
              <a:buFont typeface="Times New Roman"/>
              <a:defRPr sz="2800">
                <a:solidFill>
                  <a:srgbClr val="434343"/>
                </a:solidFill>
                <a:latin typeface="Times New Roman"/>
                <a:ea typeface="Times New Roman"/>
                <a:cs typeface="Times New Roman"/>
                <a:sym typeface="Times New Roman"/>
              </a:defRPr>
            </a:lvl1pPr>
            <a:lvl2pPr lvl="1">
              <a:spcBef>
                <a:spcPts val="0"/>
              </a:spcBef>
              <a:buSzPct val="100000"/>
              <a:buFont typeface="Gentium Book Basic"/>
              <a:defRPr sz="3000">
                <a:latin typeface="Gentium Book Basic"/>
                <a:ea typeface="Gentium Book Basic"/>
                <a:cs typeface="Gentium Book Basic"/>
                <a:sym typeface="Gentium Book Basic"/>
              </a:defRPr>
            </a:lvl2pPr>
            <a:lvl3pPr lvl="2">
              <a:spcBef>
                <a:spcPts val="0"/>
              </a:spcBef>
              <a:buSzPct val="100000"/>
              <a:buFont typeface="Gentium Book Basic"/>
              <a:defRPr sz="3000">
                <a:latin typeface="Gentium Book Basic"/>
                <a:ea typeface="Gentium Book Basic"/>
                <a:cs typeface="Gentium Book Basic"/>
                <a:sym typeface="Gentium Book Basic"/>
              </a:defRPr>
            </a:lvl3pPr>
            <a:lvl4pPr lvl="3">
              <a:spcBef>
                <a:spcPts val="0"/>
              </a:spcBef>
              <a:buSzPct val="100000"/>
              <a:buFont typeface="Gentium Book Basic"/>
              <a:defRPr sz="3000">
                <a:latin typeface="Gentium Book Basic"/>
                <a:ea typeface="Gentium Book Basic"/>
                <a:cs typeface="Gentium Book Basic"/>
                <a:sym typeface="Gentium Book Basic"/>
              </a:defRPr>
            </a:lvl4pPr>
            <a:lvl5pPr lvl="4">
              <a:spcBef>
                <a:spcPts val="0"/>
              </a:spcBef>
              <a:buSzPct val="100000"/>
              <a:buFont typeface="Gentium Book Basic"/>
              <a:defRPr sz="3000">
                <a:latin typeface="Gentium Book Basic"/>
                <a:ea typeface="Gentium Book Basic"/>
                <a:cs typeface="Gentium Book Basic"/>
                <a:sym typeface="Gentium Book Basic"/>
              </a:defRPr>
            </a:lvl5pPr>
            <a:lvl6pPr lvl="5">
              <a:spcBef>
                <a:spcPts val="0"/>
              </a:spcBef>
              <a:buSzPct val="100000"/>
              <a:buFont typeface="Gentium Book Basic"/>
              <a:defRPr sz="3000">
                <a:latin typeface="Gentium Book Basic"/>
                <a:ea typeface="Gentium Book Basic"/>
                <a:cs typeface="Gentium Book Basic"/>
                <a:sym typeface="Gentium Book Basic"/>
              </a:defRPr>
            </a:lvl6pPr>
            <a:lvl7pPr lvl="6">
              <a:spcBef>
                <a:spcPts val="0"/>
              </a:spcBef>
              <a:buSzPct val="100000"/>
              <a:buFont typeface="Gentium Book Basic"/>
              <a:defRPr sz="3000">
                <a:latin typeface="Gentium Book Basic"/>
                <a:ea typeface="Gentium Book Basic"/>
                <a:cs typeface="Gentium Book Basic"/>
                <a:sym typeface="Gentium Book Basic"/>
              </a:defRPr>
            </a:lvl7pPr>
            <a:lvl8pPr lvl="7">
              <a:spcBef>
                <a:spcPts val="0"/>
              </a:spcBef>
              <a:buSzPct val="100000"/>
              <a:buFont typeface="Gentium Book Basic"/>
              <a:defRPr sz="3000">
                <a:latin typeface="Gentium Book Basic"/>
                <a:ea typeface="Gentium Book Basic"/>
                <a:cs typeface="Gentium Book Basic"/>
                <a:sym typeface="Gentium Book Basic"/>
              </a:defRPr>
            </a:lvl8pPr>
            <a:lvl9pPr lvl="8">
              <a:spcBef>
                <a:spcPts val="0"/>
              </a:spcBef>
              <a:buSzPct val="100000"/>
              <a:buFont typeface="Gentium Book Basic"/>
              <a:defRPr sz="3000">
                <a:latin typeface="Gentium Book Basic"/>
                <a:ea typeface="Gentium Book Basic"/>
                <a:cs typeface="Gentium Book Basic"/>
                <a:sym typeface="Gentium Book Basic"/>
              </a:defRPr>
            </a:lvl9pPr>
          </a:lstStyle>
          <a:p>
            <a:endParaRPr/>
          </a:p>
        </p:txBody>
      </p:sp>
      <p:sp>
        <p:nvSpPr>
          <p:cNvPr id="29" name="Shape 29"/>
          <p:cNvSpPr txBox="1">
            <a:spLocks noGrp="1"/>
          </p:cNvSpPr>
          <p:nvPr>
            <p:ph type="body" idx="1"/>
          </p:nvPr>
        </p:nvSpPr>
        <p:spPr>
          <a:xfrm>
            <a:off x="609600" y="1600200"/>
            <a:ext cx="5326000" cy="4747500"/>
          </a:xfrm>
          <a:prstGeom prst="rect">
            <a:avLst/>
          </a:prstGeom>
        </p:spPr>
        <p:txBody>
          <a:bodyPr lIns="91425" tIns="91425" rIns="91425" bIns="91425" anchor="t" anchorCtr="0"/>
          <a:lstStyle>
            <a:lvl1pPr lvl="0">
              <a:spcBef>
                <a:spcPts val="0"/>
              </a:spcBef>
              <a:buSzPct val="100000"/>
              <a:buFont typeface="Times New Roman"/>
              <a:defRPr sz="2600">
                <a:latin typeface="Times New Roman"/>
                <a:ea typeface="Times New Roman"/>
                <a:cs typeface="Times New Roman"/>
                <a:sym typeface="Times New Roman"/>
              </a:defRPr>
            </a:lvl1pPr>
            <a:lvl2pPr lvl="1">
              <a:spcBef>
                <a:spcPts val="0"/>
              </a:spcBef>
              <a:buFont typeface="Times New Roman"/>
              <a:defRPr>
                <a:latin typeface="Times New Roman"/>
                <a:ea typeface="Times New Roman"/>
                <a:cs typeface="Times New Roman"/>
                <a:sym typeface="Times New Roman"/>
              </a:defRPr>
            </a:lvl2pPr>
            <a:lvl3pPr lvl="2">
              <a:spcBef>
                <a:spcPts val="0"/>
              </a:spcBef>
              <a:buSzPct val="100000"/>
              <a:buFont typeface="Times New Roman"/>
              <a:defRPr sz="2200">
                <a:latin typeface="Times New Roman"/>
                <a:ea typeface="Times New Roman"/>
                <a:cs typeface="Times New Roman"/>
                <a:sym typeface="Times New Roman"/>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body" idx="2"/>
          </p:nvPr>
        </p:nvSpPr>
        <p:spPr>
          <a:xfrm>
            <a:off x="6256367" y="1600200"/>
            <a:ext cx="5326000" cy="4747500"/>
          </a:xfrm>
          <a:prstGeom prst="rect">
            <a:avLst/>
          </a:prstGeom>
        </p:spPr>
        <p:txBody>
          <a:bodyPr lIns="91425" tIns="91425" rIns="91425" bIns="91425" anchor="t" anchorCtr="0"/>
          <a:lstStyle>
            <a:lvl1pPr lvl="0">
              <a:spcBef>
                <a:spcPts val="0"/>
              </a:spcBef>
              <a:buSzPct val="100000"/>
              <a:buFont typeface="Times New Roman"/>
              <a:defRPr sz="2600">
                <a:latin typeface="Times New Roman"/>
                <a:ea typeface="Times New Roman"/>
                <a:cs typeface="Times New Roman"/>
                <a:sym typeface="Times New Roman"/>
              </a:defRPr>
            </a:lvl1pPr>
            <a:lvl2pPr lvl="1">
              <a:spcBef>
                <a:spcPts val="0"/>
              </a:spcBef>
              <a:buFont typeface="Times New Roman"/>
              <a:defRPr>
                <a:latin typeface="Times New Roman"/>
                <a:ea typeface="Times New Roman"/>
                <a:cs typeface="Times New Roman"/>
                <a:sym typeface="Times New Roman"/>
              </a:defRPr>
            </a:lvl2pPr>
            <a:lvl3pPr lvl="2">
              <a:spcBef>
                <a:spcPts val="0"/>
              </a:spcBef>
              <a:buSzPct val="100000"/>
              <a:buFont typeface="Times New Roman"/>
              <a:defRPr sz="2200">
                <a:latin typeface="Times New Roman"/>
                <a:ea typeface="Times New Roman"/>
                <a:cs typeface="Times New Roman"/>
                <a:sym typeface="Times New Roman"/>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11409055" y="6333135"/>
            <a:ext cx="731599" cy="524699"/>
          </a:xfrm>
          <a:prstGeom prst="rect">
            <a:avLst/>
          </a:prstGeom>
        </p:spPr>
        <p:txBody>
          <a:bodyPr lIns="91425" tIns="91425" rIns="91425" bIns="91425" anchor="ctr" anchorCtr="0">
            <a:noAutofit/>
          </a:bodyPr>
          <a:lstStyle/>
          <a:p>
            <a:fld id="{00000000-1234-1234-1234-123412341234}" type="slidenum">
              <a:rPr lang="en-GB" smtClean="0"/>
              <a:pPr/>
              <a:t>‹#›</a:t>
            </a:fld>
            <a:endParaRPr lang="en-GB"/>
          </a:p>
        </p:txBody>
      </p:sp>
      <p:sp>
        <p:nvSpPr>
          <p:cNvPr id="32" name="Shape 32"/>
          <p:cNvSpPr/>
          <p:nvPr/>
        </p:nvSpPr>
        <p:spPr>
          <a:xfrm>
            <a:off x="-14700" y="6347774"/>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33" name="Shape 33"/>
          <p:cNvSpPr txBox="1"/>
          <p:nvPr/>
        </p:nvSpPr>
        <p:spPr>
          <a:xfrm>
            <a:off x="4457600" y="6431139"/>
            <a:ext cx="3276800" cy="289800"/>
          </a:xfrm>
          <a:prstGeom prst="rect">
            <a:avLst/>
          </a:prstGeom>
          <a:noFill/>
          <a:ln>
            <a:noFill/>
          </a:ln>
        </p:spPr>
        <p:txBody>
          <a:bodyPr lIns="91425" tIns="91425" rIns="91425" bIns="91425" anchor="ctr" anchorCtr="0">
            <a:noAutofit/>
          </a:bodyPr>
          <a:lstStyle/>
          <a:p>
            <a:pPr lvl="0" algn="ctr" rtl="0">
              <a:spcBef>
                <a:spcPts val="0"/>
              </a:spcBef>
              <a:buNone/>
            </a:pPr>
            <a:r>
              <a:rPr lang="en-GB" sz="1400">
                <a:solidFill>
                  <a:srgbClr val="FFFFFF"/>
                </a:solidFill>
                <a:latin typeface="Georgia"/>
                <a:ea typeface="Georgia"/>
                <a:cs typeface="Georgia"/>
                <a:sym typeface="Georgia"/>
              </a:rPr>
              <a:t>Excellence and Service</a:t>
            </a:r>
          </a:p>
        </p:txBody>
      </p:sp>
      <p:sp>
        <p:nvSpPr>
          <p:cNvPr id="34" name="Shape 34"/>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35" name="Shape 35"/>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36" name="Shape 36"/>
          <p:cNvSpPr txBox="1"/>
          <p:nvPr/>
        </p:nvSpPr>
        <p:spPr>
          <a:xfrm>
            <a:off x="9261067" y="288575"/>
            <a:ext cx="2662800" cy="231300"/>
          </a:xfrm>
          <a:prstGeom prst="rect">
            <a:avLst/>
          </a:prstGeom>
          <a:noFill/>
          <a:ln>
            <a:noFill/>
          </a:ln>
        </p:spPr>
        <p:txBody>
          <a:bodyPr lIns="91425" tIns="91425" rIns="91425" bIns="91425" anchor="ctr" anchorCtr="0">
            <a:noAutofit/>
          </a:bodyPr>
          <a:lstStyle/>
          <a:p>
            <a:pPr lvl="0" algn="ctr" rtl="0">
              <a:lnSpc>
                <a:spcPct val="120000"/>
              </a:lnSpc>
              <a:spcBef>
                <a:spcPts val="0"/>
              </a:spcBef>
              <a:buNone/>
            </a:pPr>
            <a:r>
              <a:rPr lang="en-GB" sz="1400">
                <a:solidFill>
                  <a:srgbClr val="FFFFFF"/>
                </a:solidFill>
                <a:latin typeface="Georgia"/>
                <a:ea typeface="Georgia"/>
                <a:cs typeface="Georgia"/>
                <a:sym typeface="Georgia"/>
              </a:rPr>
              <a:t>Christ University</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614975"/>
            <a:ext cx="10972800" cy="712800"/>
          </a:xfrm>
          <a:prstGeom prst="rect">
            <a:avLst/>
          </a:prstGeom>
        </p:spPr>
        <p:txBody>
          <a:bodyPr lIns="91425" tIns="91425" rIns="91425" bIns="91425" anchor="b" anchorCtr="0"/>
          <a:lstStyle>
            <a:lvl1pPr lvl="0">
              <a:spcBef>
                <a:spcPts val="0"/>
              </a:spcBef>
              <a:buClr>
                <a:srgbClr val="666666"/>
              </a:buClr>
              <a:buSzPct val="100000"/>
              <a:buFont typeface="Times New Roman"/>
              <a:defRPr sz="2800">
                <a:solidFill>
                  <a:srgbClr val="666666"/>
                </a:solidFill>
                <a:latin typeface="Times New Roman"/>
                <a:ea typeface="Times New Roman"/>
                <a:cs typeface="Times New Roman"/>
                <a:sym typeface="Times New Roman"/>
              </a:defRPr>
            </a:lvl1pPr>
            <a:lvl2pPr lvl="1">
              <a:spcBef>
                <a:spcPts val="0"/>
              </a:spcBef>
              <a:buClr>
                <a:srgbClr val="666666"/>
              </a:buClr>
              <a:buSzPct val="100000"/>
              <a:buFont typeface="Times New Roman"/>
              <a:defRPr sz="2800">
                <a:solidFill>
                  <a:srgbClr val="666666"/>
                </a:solidFill>
                <a:latin typeface="Times New Roman"/>
                <a:ea typeface="Times New Roman"/>
                <a:cs typeface="Times New Roman"/>
                <a:sym typeface="Times New Roman"/>
              </a:defRPr>
            </a:lvl2pPr>
            <a:lvl3pPr lvl="2">
              <a:spcBef>
                <a:spcPts val="0"/>
              </a:spcBef>
              <a:buClr>
                <a:srgbClr val="666666"/>
              </a:buClr>
              <a:buSzPct val="100000"/>
              <a:buFont typeface="Times New Roman"/>
              <a:defRPr sz="2800">
                <a:solidFill>
                  <a:srgbClr val="666666"/>
                </a:solidFill>
                <a:latin typeface="Times New Roman"/>
                <a:ea typeface="Times New Roman"/>
                <a:cs typeface="Times New Roman"/>
                <a:sym typeface="Times New Roman"/>
              </a:defRPr>
            </a:lvl3pPr>
            <a:lvl4pPr lvl="3">
              <a:spcBef>
                <a:spcPts val="0"/>
              </a:spcBef>
              <a:buClr>
                <a:srgbClr val="666666"/>
              </a:buClr>
              <a:buSzPct val="100000"/>
              <a:buFont typeface="Times New Roman"/>
              <a:defRPr sz="2800">
                <a:solidFill>
                  <a:srgbClr val="666666"/>
                </a:solidFill>
                <a:latin typeface="Times New Roman"/>
                <a:ea typeface="Times New Roman"/>
                <a:cs typeface="Times New Roman"/>
                <a:sym typeface="Times New Roman"/>
              </a:defRPr>
            </a:lvl4pPr>
            <a:lvl5pPr lvl="4">
              <a:spcBef>
                <a:spcPts val="0"/>
              </a:spcBef>
              <a:buClr>
                <a:srgbClr val="666666"/>
              </a:buClr>
              <a:buSzPct val="100000"/>
              <a:buFont typeface="Times New Roman"/>
              <a:defRPr sz="2800">
                <a:solidFill>
                  <a:srgbClr val="666666"/>
                </a:solidFill>
                <a:latin typeface="Times New Roman"/>
                <a:ea typeface="Times New Roman"/>
                <a:cs typeface="Times New Roman"/>
                <a:sym typeface="Times New Roman"/>
              </a:defRPr>
            </a:lvl5pPr>
            <a:lvl6pPr lvl="5">
              <a:spcBef>
                <a:spcPts val="0"/>
              </a:spcBef>
              <a:buClr>
                <a:srgbClr val="666666"/>
              </a:buClr>
              <a:buSzPct val="100000"/>
              <a:buFont typeface="Times New Roman"/>
              <a:defRPr sz="2800">
                <a:solidFill>
                  <a:srgbClr val="666666"/>
                </a:solidFill>
                <a:latin typeface="Times New Roman"/>
                <a:ea typeface="Times New Roman"/>
                <a:cs typeface="Times New Roman"/>
                <a:sym typeface="Times New Roman"/>
              </a:defRPr>
            </a:lvl6pPr>
            <a:lvl7pPr lvl="6">
              <a:spcBef>
                <a:spcPts val="0"/>
              </a:spcBef>
              <a:buClr>
                <a:srgbClr val="666666"/>
              </a:buClr>
              <a:buSzPct val="100000"/>
              <a:buFont typeface="Times New Roman"/>
              <a:defRPr sz="2800">
                <a:solidFill>
                  <a:srgbClr val="666666"/>
                </a:solidFill>
                <a:latin typeface="Times New Roman"/>
                <a:ea typeface="Times New Roman"/>
                <a:cs typeface="Times New Roman"/>
                <a:sym typeface="Times New Roman"/>
              </a:defRPr>
            </a:lvl7pPr>
            <a:lvl8pPr lvl="7">
              <a:spcBef>
                <a:spcPts val="0"/>
              </a:spcBef>
              <a:buClr>
                <a:srgbClr val="666666"/>
              </a:buClr>
              <a:buSzPct val="100000"/>
              <a:buFont typeface="Times New Roman"/>
              <a:defRPr sz="2800">
                <a:solidFill>
                  <a:srgbClr val="666666"/>
                </a:solidFill>
                <a:latin typeface="Times New Roman"/>
                <a:ea typeface="Times New Roman"/>
                <a:cs typeface="Times New Roman"/>
                <a:sym typeface="Times New Roman"/>
              </a:defRPr>
            </a:lvl8pPr>
            <a:lvl9pPr lvl="8">
              <a:spcBef>
                <a:spcPts val="0"/>
              </a:spcBef>
              <a:buClr>
                <a:srgbClr val="666666"/>
              </a:buClr>
              <a:buSzPct val="100000"/>
              <a:buFont typeface="Times New Roman"/>
              <a:defRPr sz="2800">
                <a:solidFill>
                  <a:srgbClr val="666666"/>
                </a:solidFill>
                <a:latin typeface="Times New Roman"/>
                <a:ea typeface="Times New Roman"/>
                <a:cs typeface="Times New Roman"/>
                <a:sym typeface="Times New Roman"/>
              </a:defRPr>
            </a:lvl9pPr>
          </a:lstStyle>
          <a:p>
            <a:endParaRPr/>
          </a:p>
        </p:txBody>
      </p:sp>
      <p:sp>
        <p:nvSpPr>
          <p:cNvPr id="39" name="Shape 39"/>
          <p:cNvSpPr txBox="1">
            <a:spLocks noGrp="1"/>
          </p:cNvSpPr>
          <p:nvPr>
            <p:ph type="sldNum" idx="12"/>
          </p:nvPr>
        </p:nvSpPr>
        <p:spPr>
          <a:xfrm>
            <a:off x="11409055" y="6333135"/>
            <a:ext cx="731599" cy="524699"/>
          </a:xfrm>
          <a:prstGeom prst="rect">
            <a:avLst/>
          </a:prstGeom>
        </p:spPr>
        <p:txBody>
          <a:bodyPr lIns="91425" tIns="91425" rIns="91425" bIns="91425" anchor="ctr" anchorCtr="0">
            <a:noAutofit/>
          </a:bodyPr>
          <a:lstStyle/>
          <a:p>
            <a:fld id="{00000000-1234-1234-1234-123412341234}" type="slidenum">
              <a:rPr lang="en-GB" smtClean="0"/>
              <a:pPr/>
              <a:t>‹#›</a:t>
            </a:fld>
            <a:endParaRPr lang="en-GB"/>
          </a:p>
        </p:txBody>
      </p:sp>
      <p:sp>
        <p:nvSpPr>
          <p:cNvPr id="40" name="Shape 40"/>
          <p:cNvSpPr/>
          <p:nvPr/>
        </p:nvSpPr>
        <p:spPr>
          <a:xfrm>
            <a:off x="-14700" y="6347774"/>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41" name="Shape 41"/>
          <p:cNvSpPr txBox="1"/>
          <p:nvPr/>
        </p:nvSpPr>
        <p:spPr>
          <a:xfrm>
            <a:off x="4457600" y="6431139"/>
            <a:ext cx="3276800" cy="289800"/>
          </a:xfrm>
          <a:prstGeom prst="rect">
            <a:avLst/>
          </a:prstGeom>
          <a:noFill/>
          <a:ln>
            <a:noFill/>
          </a:ln>
        </p:spPr>
        <p:txBody>
          <a:bodyPr lIns="91425" tIns="91425" rIns="91425" bIns="91425" anchor="ctr" anchorCtr="0">
            <a:noAutofit/>
          </a:bodyPr>
          <a:lstStyle/>
          <a:p>
            <a:pPr lvl="0" algn="ctr" rtl="0">
              <a:spcBef>
                <a:spcPts val="0"/>
              </a:spcBef>
              <a:buNone/>
            </a:pPr>
            <a:r>
              <a:rPr lang="en-GB" sz="1400">
                <a:solidFill>
                  <a:srgbClr val="FFFFFF"/>
                </a:solidFill>
                <a:latin typeface="Georgia"/>
                <a:ea typeface="Georgia"/>
                <a:cs typeface="Georgia"/>
                <a:sym typeface="Georgia"/>
              </a:rPr>
              <a:t>Excellence and Service</a:t>
            </a:r>
          </a:p>
        </p:txBody>
      </p:sp>
      <p:sp>
        <p:nvSpPr>
          <p:cNvPr id="42" name="Shape 42"/>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43" name="Shape 43"/>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44" name="Shape 44"/>
          <p:cNvSpPr txBox="1"/>
          <p:nvPr/>
        </p:nvSpPr>
        <p:spPr>
          <a:xfrm>
            <a:off x="9261067" y="288575"/>
            <a:ext cx="2662800" cy="231300"/>
          </a:xfrm>
          <a:prstGeom prst="rect">
            <a:avLst/>
          </a:prstGeom>
          <a:noFill/>
          <a:ln>
            <a:noFill/>
          </a:ln>
        </p:spPr>
        <p:txBody>
          <a:bodyPr lIns="91425" tIns="91425" rIns="91425" bIns="91425" anchor="ctr" anchorCtr="0">
            <a:noAutofit/>
          </a:bodyPr>
          <a:lstStyle/>
          <a:p>
            <a:pPr lvl="0" algn="ctr" rtl="0">
              <a:lnSpc>
                <a:spcPct val="120000"/>
              </a:lnSpc>
              <a:spcBef>
                <a:spcPts val="0"/>
              </a:spcBef>
              <a:buNone/>
            </a:pPr>
            <a:r>
              <a:rPr lang="en-GB" sz="1400">
                <a:solidFill>
                  <a:srgbClr val="FFFFFF"/>
                </a:solidFill>
                <a:latin typeface="Georgia"/>
                <a:ea typeface="Georgia"/>
                <a:cs typeface="Georgia"/>
                <a:sym typeface="Georgia"/>
              </a:rPr>
              <a:t>Christ University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609600" y="5770674"/>
            <a:ext cx="10972800" cy="524700"/>
          </a:xfrm>
          <a:prstGeom prst="rect">
            <a:avLst/>
          </a:prstGeom>
        </p:spPr>
        <p:txBody>
          <a:bodyPr lIns="91425" tIns="91425" rIns="91425" bIns="91425" anchor="t" anchorCtr="0"/>
          <a:lstStyle>
            <a:lvl1pPr lvl="0" algn="ctr">
              <a:spcBef>
                <a:spcPts val="360"/>
              </a:spcBef>
              <a:buSzPct val="100000"/>
              <a:buFont typeface="Times New Roman"/>
              <a:buNone/>
              <a:defRPr sz="2400">
                <a:latin typeface="Times New Roman"/>
                <a:ea typeface="Times New Roman"/>
                <a:cs typeface="Times New Roman"/>
                <a:sym typeface="Times New Roman"/>
              </a:defRPr>
            </a:lvl1pPr>
          </a:lstStyle>
          <a:p>
            <a:endParaRPr/>
          </a:p>
        </p:txBody>
      </p:sp>
      <p:sp>
        <p:nvSpPr>
          <p:cNvPr id="47" name="Shape 47"/>
          <p:cNvSpPr txBox="1">
            <a:spLocks noGrp="1"/>
          </p:cNvSpPr>
          <p:nvPr>
            <p:ph type="sldNum" idx="12"/>
          </p:nvPr>
        </p:nvSpPr>
        <p:spPr>
          <a:xfrm>
            <a:off x="11409055" y="6333135"/>
            <a:ext cx="731599" cy="524699"/>
          </a:xfrm>
          <a:prstGeom prst="rect">
            <a:avLst/>
          </a:prstGeom>
        </p:spPr>
        <p:txBody>
          <a:bodyPr lIns="91425" tIns="91425" rIns="91425" bIns="91425" anchor="ctr" anchorCtr="0">
            <a:noAutofit/>
          </a:bodyPr>
          <a:lstStyle/>
          <a:p>
            <a:fld id="{00000000-1234-1234-1234-123412341234}" type="slidenum">
              <a:rPr lang="en-GB" smtClean="0"/>
              <a:pPr/>
              <a:t>‹#›</a:t>
            </a:fld>
            <a:endParaRPr lang="en-GB"/>
          </a:p>
        </p:txBody>
      </p:sp>
      <p:sp>
        <p:nvSpPr>
          <p:cNvPr id="48" name="Shape 48"/>
          <p:cNvSpPr/>
          <p:nvPr/>
        </p:nvSpPr>
        <p:spPr>
          <a:xfrm>
            <a:off x="-14700" y="6347774"/>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49" name="Shape 49"/>
          <p:cNvSpPr txBox="1"/>
          <p:nvPr/>
        </p:nvSpPr>
        <p:spPr>
          <a:xfrm>
            <a:off x="4457600" y="6431139"/>
            <a:ext cx="3276800" cy="289800"/>
          </a:xfrm>
          <a:prstGeom prst="rect">
            <a:avLst/>
          </a:prstGeom>
          <a:noFill/>
          <a:ln>
            <a:noFill/>
          </a:ln>
        </p:spPr>
        <p:txBody>
          <a:bodyPr lIns="91425" tIns="91425" rIns="91425" bIns="91425" anchor="ctr" anchorCtr="0">
            <a:noAutofit/>
          </a:bodyPr>
          <a:lstStyle/>
          <a:p>
            <a:pPr lvl="0" algn="ctr" rtl="0">
              <a:spcBef>
                <a:spcPts val="0"/>
              </a:spcBef>
              <a:buNone/>
            </a:pPr>
            <a:r>
              <a:rPr lang="en-GB" sz="1400">
                <a:solidFill>
                  <a:srgbClr val="FFFFFF"/>
                </a:solidFill>
                <a:latin typeface="Georgia"/>
                <a:ea typeface="Georgia"/>
                <a:cs typeface="Georgia"/>
                <a:sym typeface="Georgia"/>
              </a:rPr>
              <a:t>Excellence and Service</a:t>
            </a:r>
          </a:p>
        </p:txBody>
      </p:sp>
      <p:sp>
        <p:nvSpPr>
          <p:cNvPr id="50" name="Shape 50"/>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51" name="Shape 51"/>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52" name="Shape 52"/>
          <p:cNvSpPr txBox="1"/>
          <p:nvPr/>
        </p:nvSpPr>
        <p:spPr>
          <a:xfrm>
            <a:off x="9261067" y="288575"/>
            <a:ext cx="2662800" cy="231300"/>
          </a:xfrm>
          <a:prstGeom prst="rect">
            <a:avLst/>
          </a:prstGeom>
          <a:noFill/>
          <a:ln>
            <a:noFill/>
          </a:ln>
        </p:spPr>
        <p:txBody>
          <a:bodyPr lIns="91425" tIns="91425" rIns="91425" bIns="91425" anchor="ctr" anchorCtr="0">
            <a:noAutofit/>
          </a:bodyPr>
          <a:lstStyle/>
          <a:p>
            <a:pPr lvl="0" algn="ctr" rtl="0">
              <a:lnSpc>
                <a:spcPct val="120000"/>
              </a:lnSpc>
              <a:spcBef>
                <a:spcPts val="0"/>
              </a:spcBef>
              <a:buNone/>
            </a:pPr>
            <a:r>
              <a:rPr lang="en-GB" sz="1400">
                <a:solidFill>
                  <a:srgbClr val="FFFFFF"/>
                </a:solidFill>
                <a:latin typeface="Georgia"/>
                <a:ea typeface="Georgia"/>
                <a:cs typeface="Georgia"/>
                <a:sym typeface="Georgia"/>
              </a:rPr>
              <a:t>Christ University</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p:nvPr/>
        </p:nvSpPr>
        <p:spPr>
          <a:xfrm>
            <a:off x="-14700" y="6347774"/>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55" name="Shape 55"/>
          <p:cNvSpPr txBox="1"/>
          <p:nvPr/>
        </p:nvSpPr>
        <p:spPr>
          <a:xfrm>
            <a:off x="4457600" y="6431139"/>
            <a:ext cx="3276800" cy="289800"/>
          </a:xfrm>
          <a:prstGeom prst="rect">
            <a:avLst/>
          </a:prstGeom>
          <a:noFill/>
          <a:ln>
            <a:noFill/>
          </a:ln>
        </p:spPr>
        <p:txBody>
          <a:bodyPr lIns="91425" tIns="91425" rIns="91425" bIns="91425" anchor="ctr" anchorCtr="0">
            <a:noAutofit/>
          </a:bodyPr>
          <a:lstStyle/>
          <a:p>
            <a:pPr lvl="0" algn="ctr" rtl="0">
              <a:spcBef>
                <a:spcPts val="0"/>
              </a:spcBef>
              <a:buNone/>
            </a:pPr>
            <a:r>
              <a:rPr lang="en-GB" sz="1400">
                <a:solidFill>
                  <a:srgbClr val="FFFFFF"/>
                </a:solidFill>
                <a:latin typeface="Georgia"/>
                <a:ea typeface="Georgia"/>
                <a:cs typeface="Georgia"/>
                <a:sym typeface="Georgia"/>
              </a:rPr>
              <a:t>Excellence and Service</a:t>
            </a:r>
          </a:p>
        </p:txBody>
      </p:sp>
      <p:sp>
        <p:nvSpPr>
          <p:cNvPr id="56" name="Shape 56"/>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57" name="Shape 57"/>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58" name="Shape 58"/>
          <p:cNvSpPr txBox="1"/>
          <p:nvPr/>
        </p:nvSpPr>
        <p:spPr>
          <a:xfrm>
            <a:off x="9261067" y="288575"/>
            <a:ext cx="2662800" cy="231300"/>
          </a:xfrm>
          <a:prstGeom prst="rect">
            <a:avLst/>
          </a:prstGeom>
          <a:noFill/>
          <a:ln>
            <a:noFill/>
          </a:ln>
        </p:spPr>
        <p:txBody>
          <a:bodyPr lIns="91425" tIns="91425" rIns="91425" bIns="91425" anchor="ctr" anchorCtr="0">
            <a:noAutofit/>
          </a:bodyPr>
          <a:lstStyle/>
          <a:p>
            <a:pPr lvl="0" algn="ctr" rtl="0">
              <a:lnSpc>
                <a:spcPct val="120000"/>
              </a:lnSpc>
              <a:spcBef>
                <a:spcPts val="0"/>
              </a:spcBef>
              <a:buNone/>
            </a:pPr>
            <a:r>
              <a:rPr lang="en-GB" sz="1400">
                <a:solidFill>
                  <a:srgbClr val="FFFFFF"/>
                </a:solidFill>
                <a:latin typeface="Georgia"/>
                <a:ea typeface="Georgia"/>
                <a:cs typeface="Georgia"/>
                <a:sym typeface="Georgia"/>
              </a:rPr>
              <a:t>Christ University</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09600" y="274637"/>
            <a:ext cx="10972800" cy="1143000"/>
          </a:xfrm>
          <a:prstGeom prst="rect">
            <a:avLst/>
          </a:prstGeom>
          <a:noFill/>
          <a:ln>
            <a:noFill/>
          </a:ln>
        </p:spPr>
        <p:txBody>
          <a:bodyPr lIns="91425" tIns="91425" rIns="91425" bIns="91425" anchor="b" anchorCtr="0"/>
          <a:lstStyle>
            <a:lvl1pPr lvl="0">
              <a:spcBef>
                <a:spcPts val="0"/>
              </a:spcBef>
              <a:buClr>
                <a:schemeClr val="dk1"/>
              </a:buClr>
              <a:buSzPct val="100000"/>
              <a:buNone/>
              <a:defRPr sz="3600" b="1">
                <a:solidFill>
                  <a:schemeClr val="dk1"/>
                </a:solidFill>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609600" y="1600200"/>
            <a:ext cx="10972800" cy="4967700"/>
          </a:xfrm>
          <a:prstGeom prst="rect">
            <a:avLst/>
          </a:prstGeom>
          <a:noFill/>
          <a:ln>
            <a:noFill/>
          </a:ln>
        </p:spPr>
        <p:txBody>
          <a:bodyPr lIns="91425" tIns="91425" rIns="91425" bIns="91425" anchor="t" anchorCtr="0"/>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a:endParaRPr/>
          </a:p>
        </p:txBody>
      </p:sp>
      <p:sp>
        <p:nvSpPr>
          <p:cNvPr id="8" name="Shape 8"/>
          <p:cNvSpPr txBox="1">
            <a:spLocks noGrp="1"/>
          </p:cNvSpPr>
          <p:nvPr>
            <p:ph type="sldNum" idx="12"/>
          </p:nvPr>
        </p:nvSpPr>
        <p:spPr>
          <a:xfrm>
            <a:off x="11409055" y="6333135"/>
            <a:ext cx="731599" cy="524699"/>
          </a:xfrm>
          <a:prstGeom prst="rect">
            <a:avLst/>
          </a:prstGeom>
          <a:noFill/>
          <a:ln>
            <a:noFill/>
          </a:ln>
        </p:spPr>
        <p:txBody>
          <a:bodyPr lIns="91425" tIns="91425" rIns="91425" bIns="91425" anchor="ctr" anchorCtr="0">
            <a:noAutofit/>
          </a:bodyPr>
          <a:lstStyle/>
          <a:p>
            <a:pPr algn="r"/>
            <a:fld id="{00000000-1234-1234-1234-123412341234}" type="slidenum">
              <a:rPr lang="en-GB" sz="1300" smtClean="0">
                <a:solidFill>
                  <a:schemeClr val="dk1"/>
                </a:solidFill>
              </a:rPr>
              <a:pPr algn="r"/>
              <a:t>‹#›</a:t>
            </a:fld>
            <a:endParaRPr lang="en-GB"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comments" Target="../comments/commen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2209800" y="2111123"/>
            <a:ext cx="7772400" cy="1546500"/>
          </a:xfrm>
          <a:prstGeom prst="rect">
            <a:avLst/>
          </a:prstGeom>
        </p:spPr>
        <p:txBody>
          <a:bodyPr lIns="91425" tIns="91425" rIns="91425" bIns="91425" anchor="b" anchorCtr="0">
            <a:noAutofit/>
          </a:bodyPr>
          <a:lstStyle/>
          <a:p>
            <a:r>
              <a:rPr lang="en-GB" dirty="0"/>
              <a:t>Data Analysis Using Python</a:t>
            </a:r>
            <a:r>
              <a:rPr lang="en-GB" dirty="0">
                <a:solidFill>
                  <a:schemeClr val="tx1"/>
                </a:solidFill>
              </a:rPr>
              <a:t/>
            </a:r>
            <a:br>
              <a:rPr lang="en-GB" dirty="0">
                <a:solidFill>
                  <a:schemeClr val="tx1"/>
                </a:solidFill>
              </a:rPr>
            </a:br>
            <a:r>
              <a:rPr lang="en-GB" dirty="0"/>
              <a:t>Getting Started</a:t>
            </a:r>
            <a:endParaRPr lang="en-GB" dirty="0">
              <a:solidFill>
                <a:schemeClr val="tx1"/>
              </a:solidFill>
            </a:endParaRPr>
          </a:p>
        </p:txBody>
      </p:sp>
      <p:sp>
        <p:nvSpPr>
          <p:cNvPr id="64" name="Shape 64"/>
          <p:cNvSpPr txBox="1">
            <a:spLocks noGrp="1"/>
          </p:cNvSpPr>
          <p:nvPr>
            <p:ph type="subTitle" idx="1"/>
          </p:nvPr>
        </p:nvSpPr>
        <p:spPr>
          <a:xfrm>
            <a:off x="2209800" y="3786737"/>
            <a:ext cx="7772400" cy="1046400"/>
          </a:xfrm>
          <a:prstGeom prst="rect">
            <a:avLst/>
          </a:prstGeom>
        </p:spPr>
        <p:txBody>
          <a:bodyPr lIns="91425" tIns="91425" rIns="91425" bIns="91425" anchor="t" anchorCtr="0">
            <a:noAutofit/>
          </a:bodyPr>
          <a:lstStyle/>
          <a:p>
            <a:r>
              <a:rPr lang="en-GB" dirty="0"/>
              <a:t>Centre for Advanced Research and Training (CART)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739664"/>
            <a:ext cx="8229600" cy="723900"/>
          </a:xfrm>
        </p:spPr>
        <p:txBody>
          <a:bodyPr/>
          <a:lstStyle/>
          <a:p>
            <a:pPr algn="ctr"/>
            <a:r>
              <a:rPr lang="en-US" dirty="0"/>
              <a:t>Compiler             Vs          Interpreter</a:t>
            </a:r>
          </a:p>
        </p:txBody>
      </p:sp>
      <p:sp>
        <p:nvSpPr>
          <p:cNvPr id="5" name="Text Placeholder 4"/>
          <p:cNvSpPr>
            <a:spLocks noGrp="1"/>
          </p:cNvSpPr>
          <p:nvPr>
            <p:ph type="body" idx="1"/>
          </p:nvPr>
        </p:nvSpPr>
        <p:spPr/>
        <p:txBody>
          <a:bodyPr/>
          <a:lstStyle/>
          <a:p>
            <a:pPr marL="457200" indent="-457200">
              <a:buFont typeface="Arial" panose="020B0604020202020204" pitchFamily="34" charset="0"/>
              <a:buChar char="•"/>
            </a:pPr>
            <a:r>
              <a:rPr lang="en-US" sz="2400" dirty="0"/>
              <a:t>All of  the code is converted to machine code.</a:t>
            </a:r>
          </a:p>
          <a:p>
            <a:pPr marL="457200" indent="-457200">
              <a:buFont typeface="Arial" panose="020B0604020202020204" pitchFamily="34" charset="0"/>
              <a:buChar char="•"/>
            </a:pPr>
            <a:r>
              <a:rPr lang="en-US" sz="2400" dirty="0"/>
              <a:t>Generally, faster than interpreted languages.</a:t>
            </a:r>
          </a:p>
          <a:p>
            <a:pPr marL="457200" indent="-457200">
              <a:buFont typeface="Arial" panose="020B0604020202020204" pitchFamily="34" charset="0"/>
              <a:buChar char="•"/>
            </a:pPr>
            <a:r>
              <a:rPr lang="en-US" sz="2400" dirty="0"/>
              <a:t>Debugging is comparatively harder.</a:t>
            </a:r>
          </a:p>
          <a:p>
            <a:pPr marL="457200" indent="-457200">
              <a:buFont typeface="Arial" panose="020B0604020202020204" pitchFamily="34" charset="0"/>
              <a:buChar char="•"/>
            </a:pPr>
            <a:r>
              <a:rPr lang="en-US" sz="2400" dirty="0"/>
              <a:t>Example: C/C++, Haskell</a:t>
            </a:r>
          </a:p>
        </p:txBody>
      </p:sp>
      <p:sp>
        <p:nvSpPr>
          <p:cNvPr id="6" name="Text Placeholder 5"/>
          <p:cNvSpPr>
            <a:spLocks noGrp="1"/>
          </p:cNvSpPr>
          <p:nvPr>
            <p:ph type="body" idx="2"/>
          </p:nvPr>
        </p:nvSpPr>
        <p:spPr/>
        <p:txBody>
          <a:bodyPr/>
          <a:lstStyle/>
          <a:p>
            <a:pPr marL="457200" indent="-457200">
              <a:buFont typeface="Arial" panose="020B0604020202020204" pitchFamily="34" charset="0"/>
              <a:buChar char="•"/>
            </a:pPr>
            <a:r>
              <a:rPr lang="en-US" sz="2400" dirty="0"/>
              <a:t>Code is converted to machine language one line at a time.</a:t>
            </a:r>
          </a:p>
          <a:p>
            <a:pPr marL="457200" indent="-457200">
              <a:buFont typeface="Arial" panose="020B0604020202020204" pitchFamily="34" charset="0"/>
              <a:buChar char="•"/>
            </a:pPr>
            <a:r>
              <a:rPr lang="en-US" sz="2400" dirty="0"/>
              <a:t>Slower than compiled languages.</a:t>
            </a:r>
          </a:p>
          <a:p>
            <a:pPr marL="457200" indent="-457200">
              <a:buFont typeface="Arial" panose="020B0604020202020204" pitchFamily="34" charset="0"/>
              <a:buChar char="•"/>
            </a:pPr>
            <a:r>
              <a:rPr lang="en-US" sz="2400" dirty="0"/>
              <a:t>Debugging is easier.</a:t>
            </a:r>
          </a:p>
          <a:p>
            <a:pPr marL="457200" indent="-457200">
              <a:buFont typeface="Arial" panose="020B0604020202020204" pitchFamily="34" charset="0"/>
              <a:buChar char="•"/>
            </a:pPr>
            <a:r>
              <a:rPr lang="en-US" sz="2400" dirty="0"/>
              <a:t>Example: Python, R, Lisp</a:t>
            </a:r>
          </a:p>
          <a:p>
            <a:pPr marL="457200" indent="-457200">
              <a:buFont typeface="Arial" panose="020B0604020202020204" pitchFamily="34" charset="0"/>
              <a:buChar char="•"/>
            </a:pPr>
            <a:endParaRPr lang="en-US" dirty="0"/>
          </a:p>
          <a:p>
            <a:pPr marL="457200" lvl="1" indent="-457200">
              <a:buFont typeface="Arial" panose="020B0604020202020204" pitchFamily="34" charset="0"/>
              <a:buChar char="•"/>
            </a:pPr>
            <a:endParaRPr lang="en-US" dirty="0"/>
          </a:p>
        </p:txBody>
      </p:sp>
    </p:spTree>
    <p:extLst>
      <p:ext uri="{BB962C8B-B14F-4D97-AF65-F5344CB8AC3E}">
        <p14:creationId xmlns:p14="http://schemas.microsoft.com/office/powerpoint/2010/main" xmlns="" val="3880037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366512"/>
            <a:ext cx="10972800" cy="683700"/>
          </a:xfrm>
        </p:spPr>
        <p:txBody>
          <a:bodyPr/>
          <a:lstStyle/>
          <a:p>
            <a:r>
              <a:rPr lang="en-US" dirty="0" err="1"/>
              <a:t>Spyder</a:t>
            </a:r>
            <a:r>
              <a:rPr lang="en-US" dirty="0"/>
              <a:t> Environment </a:t>
            </a:r>
          </a:p>
        </p:txBody>
      </p:sp>
      <p:sp>
        <p:nvSpPr>
          <p:cNvPr id="6" name="Text Placeholder 5"/>
          <p:cNvSpPr>
            <a:spLocks noGrp="1"/>
          </p:cNvSpPr>
          <p:nvPr>
            <p:ph type="body" idx="1"/>
          </p:nvPr>
        </p:nvSpPr>
        <p:spPr/>
        <p:txBody>
          <a:bodyPr/>
          <a:lstStyle/>
          <a:p>
            <a:endParaRPr lang="en-US" dirty="0"/>
          </a:p>
        </p:txBody>
      </p:sp>
      <p:pic>
        <p:nvPicPr>
          <p:cNvPr id="2" name="Picture 1"/>
          <p:cNvPicPr>
            <a:picLocks noChangeAspect="1"/>
          </p:cNvPicPr>
          <p:nvPr/>
        </p:nvPicPr>
        <p:blipFill>
          <a:blip r:embed="rId2"/>
          <a:stretch>
            <a:fillRect/>
          </a:stretch>
        </p:blipFill>
        <p:spPr>
          <a:xfrm>
            <a:off x="1092926" y="1050212"/>
            <a:ext cx="9187543" cy="5165471"/>
          </a:xfrm>
          <a:prstGeom prst="rect">
            <a:avLst/>
          </a:prstGeom>
        </p:spPr>
      </p:pic>
    </p:spTree>
    <p:extLst>
      <p:ext uri="{BB962C8B-B14F-4D97-AF65-F5344CB8AC3E}">
        <p14:creationId xmlns:p14="http://schemas.microsoft.com/office/powerpoint/2010/main" xmlns="" val="76754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Basic Commands : Variables</a:t>
            </a:r>
          </a:p>
        </p:txBody>
      </p:sp>
      <p:sp>
        <p:nvSpPr>
          <p:cNvPr id="6" name="Text Placeholder 5"/>
          <p:cNvSpPr>
            <a:spLocks noGrp="1"/>
          </p:cNvSpPr>
          <p:nvPr>
            <p:ph type="body" idx="1"/>
          </p:nvPr>
        </p:nvSpPr>
        <p:spPr/>
        <p:txBody>
          <a:bodyPr/>
          <a:lstStyle/>
          <a:p>
            <a:r>
              <a:rPr lang="en-US" dirty="0"/>
              <a:t>Variables</a:t>
            </a:r>
          </a:p>
          <a:p>
            <a:r>
              <a:rPr lang="en-US" dirty="0"/>
              <a:t>var1 = 5</a:t>
            </a:r>
          </a:p>
          <a:p>
            <a:r>
              <a:rPr lang="en-US" dirty="0"/>
              <a:t>var2 = “</a:t>
            </a:r>
            <a:r>
              <a:rPr lang="en-US" dirty="0" err="1"/>
              <a:t>abc</a:t>
            </a:r>
            <a:r>
              <a:rPr lang="en-US" dirty="0"/>
              <a:t>”</a:t>
            </a:r>
          </a:p>
          <a:p>
            <a:r>
              <a:rPr lang="en-US" dirty="0"/>
              <a:t>var3 = 535.67</a:t>
            </a:r>
          </a:p>
          <a:p>
            <a:r>
              <a:rPr lang="en-US" dirty="0"/>
              <a:t>var4 = True</a:t>
            </a:r>
          </a:p>
          <a:p>
            <a:r>
              <a:rPr lang="en-US" dirty="0"/>
              <a:t>print(type(var1))</a:t>
            </a:r>
          </a:p>
          <a:p>
            <a:r>
              <a:rPr lang="en-US" dirty="0"/>
              <a:t>print(type(var2))</a:t>
            </a:r>
          </a:p>
          <a:p>
            <a:r>
              <a:rPr lang="en-US" dirty="0"/>
              <a:t>print(type(var3))</a:t>
            </a:r>
          </a:p>
          <a:p>
            <a:r>
              <a:rPr lang="en-US" dirty="0"/>
              <a:t>print(type(var4))</a:t>
            </a:r>
          </a:p>
        </p:txBody>
      </p:sp>
    </p:spTree>
    <p:extLst>
      <p:ext uri="{BB962C8B-B14F-4D97-AF65-F5344CB8AC3E}">
        <p14:creationId xmlns:p14="http://schemas.microsoft.com/office/powerpoint/2010/main" xmlns="" val="3498803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Commands : Indexing and slicing</a:t>
            </a:r>
          </a:p>
        </p:txBody>
      </p:sp>
      <p:sp>
        <p:nvSpPr>
          <p:cNvPr id="3" name="Text Placeholder 2"/>
          <p:cNvSpPr>
            <a:spLocks noGrp="1"/>
          </p:cNvSpPr>
          <p:nvPr>
            <p:ph type="body" idx="1"/>
          </p:nvPr>
        </p:nvSpPr>
        <p:spPr/>
        <p:txBody>
          <a:bodyPr/>
          <a:lstStyle/>
          <a:p>
            <a:r>
              <a:rPr lang="en-US" dirty="0" err="1"/>
              <a:t>mystring</a:t>
            </a:r>
            <a:r>
              <a:rPr lang="en-US" dirty="0"/>
              <a:t> = “I am a string”</a:t>
            </a:r>
          </a:p>
          <a:p>
            <a:r>
              <a:rPr lang="en-US" dirty="0"/>
              <a:t>print(</a:t>
            </a:r>
            <a:r>
              <a:rPr lang="en-US" dirty="0" err="1"/>
              <a:t>mystring</a:t>
            </a:r>
            <a:r>
              <a:rPr lang="en-US" dirty="0"/>
              <a:t>)</a:t>
            </a:r>
          </a:p>
          <a:p>
            <a:r>
              <a:rPr lang="en-US" dirty="0"/>
              <a:t>print(</a:t>
            </a:r>
            <a:r>
              <a:rPr lang="en-US" dirty="0" err="1"/>
              <a:t>mystring</a:t>
            </a:r>
            <a:r>
              <a:rPr lang="en-US" dirty="0"/>
              <a:t>[0]) </a:t>
            </a:r>
          </a:p>
          <a:p>
            <a:r>
              <a:rPr lang="en-US" dirty="0"/>
              <a:t>print(</a:t>
            </a:r>
            <a:r>
              <a:rPr lang="en-US" dirty="0" err="1"/>
              <a:t>mystring</a:t>
            </a:r>
            <a:r>
              <a:rPr lang="en-US" dirty="0"/>
              <a:t>[3:8])</a:t>
            </a:r>
          </a:p>
          <a:p>
            <a:r>
              <a:rPr lang="en-US" dirty="0"/>
              <a:t>print(</a:t>
            </a:r>
            <a:r>
              <a:rPr lang="en-US" dirty="0" err="1"/>
              <a:t>mystring</a:t>
            </a:r>
            <a:r>
              <a:rPr lang="en-US" dirty="0"/>
              <a:t>[0:11:2])</a:t>
            </a:r>
          </a:p>
        </p:txBody>
      </p:sp>
    </p:spTree>
    <p:extLst>
      <p:ext uri="{BB962C8B-B14F-4D97-AF65-F5344CB8AC3E}">
        <p14:creationId xmlns:p14="http://schemas.microsoft.com/office/powerpoint/2010/main" xmlns="" val="821343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Scripts</a:t>
            </a:r>
          </a:p>
        </p:txBody>
      </p:sp>
      <p:sp>
        <p:nvSpPr>
          <p:cNvPr id="3" name="Text Placeholder 2"/>
          <p:cNvSpPr>
            <a:spLocks noGrp="1"/>
          </p:cNvSpPr>
          <p:nvPr>
            <p:ph type="body" idx="1"/>
          </p:nvPr>
        </p:nvSpPr>
        <p:spPr/>
        <p:txBody>
          <a:bodyPr/>
          <a:lstStyle/>
          <a:p>
            <a:pPr marL="457200" indent="-457200">
              <a:buFont typeface="Arial" panose="020B0604020202020204" pitchFamily="34" charset="0"/>
              <a:buChar char="•"/>
            </a:pPr>
            <a:r>
              <a:rPr lang="en-US" dirty="0"/>
              <a:t>Saved as .</a:t>
            </a:r>
            <a:r>
              <a:rPr lang="en-US" dirty="0" err="1"/>
              <a:t>py</a:t>
            </a:r>
            <a:r>
              <a:rPr lang="en-US" dirty="0"/>
              <a:t> files</a:t>
            </a:r>
          </a:p>
          <a:p>
            <a:pPr marL="457200" indent="-457200">
              <a:buFont typeface="Arial" panose="020B0604020202020204" pitchFamily="34" charset="0"/>
              <a:buChar char="•"/>
            </a:pPr>
            <a:r>
              <a:rPr lang="en-US" dirty="0"/>
              <a:t>Can be run over an interpreter(via a terminal or in an IDE)</a:t>
            </a:r>
          </a:p>
          <a:p>
            <a:pPr marL="457200" indent="-457200">
              <a:buFont typeface="Arial" panose="020B0604020202020204" pitchFamily="34" charset="0"/>
              <a:buChar char="•"/>
            </a:pPr>
            <a:r>
              <a:rPr lang="en-US" dirty="0"/>
              <a:t>Try running a script.</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xmlns="" val="269352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 Placeholder 2"/>
          <p:cNvSpPr>
            <a:spLocks noGrp="1"/>
          </p:cNvSpPr>
          <p:nvPr>
            <p:ph type="body" idx="1"/>
          </p:nvPr>
        </p:nvSpPr>
        <p:spPr/>
        <p:txBody>
          <a:bodyPr/>
          <a:lstStyle/>
          <a:p>
            <a:pPr marL="342900" lvl="1" indent="-342900">
              <a:buFont typeface="Arial" panose="020B0604020202020204" pitchFamily="34" charset="0"/>
              <a:buChar char="•"/>
            </a:pPr>
            <a:r>
              <a:rPr lang="en-US" dirty="0"/>
              <a:t>Why python ?</a:t>
            </a:r>
          </a:p>
          <a:p>
            <a:pPr marL="342900" lvl="1" indent="-342900">
              <a:buFont typeface="Arial" panose="020B0604020202020204" pitchFamily="34" charset="0"/>
              <a:buChar char="•"/>
            </a:pPr>
            <a:r>
              <a:rPr lang="en-US" dirty="0"/>
              <a:t>Where is it used?</a:t>
            </a:r>
          </a:p>
          <a:p>
            <a:pPr marL="342900" lvl="1" indent="-342900">
              <a:buFont typeface="Arial" panose="020B0604020202020204" pitchFamily="34" charset="0"/>
              <a:buChar char="•"/>
            </a:pPr>
            <a:r>
              <a:rPr lang="en-US" dirty="0"/>
              <a:t>History</a:t>
            </a:r>
          </a:p>
          <a:p>
            <a:pPr marL="342900" lvl="1" indent="-342900">
              <a:buFont typeface="Arial" panose="020B0604020202020204" pitchFamily="34" charset="0"/>
              <a:buChar char="•"/>
            </a:pPr>
            <a:r>
              <a:rPr lang="en-US" dirty="0"/>
              <a:t>Installation: Anaconda</a:t>
            </a:r>
          </a:p>
          <a:p>
            <a:pPr marL="342900" lvl="1" indent="-342900">
              <a:buFont typeface="Arial" panose="020B0604020202020204" pitchFamily="34" charset="0"/>
              <a:buChar char="•"/>
            </a:pPr>
            <a:r>
              <a:rPr lang="en-US" dirty="0"/>
              <a:t>Compiler Vs Interpreter</a:t>
            </a:r>
          </a:p>
          <a:p>
            <a:pPr marL="342900" lvl="1" indent="-342900">
              <a:buFont typeface="Arial" panose="020B0604020202020204" pitchFamily="34" charset="0"/>
              <a:buChar char="•"/>
            </a:pPr>
            <a:r>
              <a:rPr lang="en-US" dirty="0" err="1"/>
              <a:t>Spyder</a:t>
            </a:r>
            <a:r>
              <a:rPr lang="en-US" dirty="0"/>
              <a:t> environment</a:t>
            </a:r>
          </a:p>
          <a:p>
            <a:pPr marL="342900" lvl="1" indent="-342900">
              <a:buFont typeface="Arial" panose="020B0604020202020204" pitchFamily="34" charset="0"/>
              <a:buChar char="•"/>
            </a:pPr>
            <a:r>
              <a:rPr lang="en-US" dirty="0"/>
              <a:t>Basic commands: Variables</a:t>
            </a:r>
          </a:p>
          <a:p>
            <a:pPr marL="342900" lvl="1" indent="-342900">
              <a:buFont typeface="Arial" panose="020B0604020202020204" pitchFamily="34" charset="0"/>
              <a:buChar char="•"/>
            </a:pPr>
            <a:r>
              <a:rPr lang="en-US" dirty="0"/>
              <a:t>Basic commands: Indices and splicing</a:t>
            </a:r>
          </a:p>
          <a:p>
            <a:pPr marL="342900" lvl="1" indent="-342900">
              <a:buFont typeface="Arial" panose="020B0604020202020204" pitchFamily="34" charset="0"/>
              <a:buChar char="•"/>
            </a:pPr>
            <a:r>
              <a:rPr lang="en-US" dirty="0"/>
              <a:t>Scripts</a:t>
            </a:r>
          </a:p>
        </p:txBody>
      </p:sp>
    </p:spTree>
    <p:extLst>
      <p:ext uri="{BB962C8B-B14F-4D97-AF65-F5344CB8AC3E}">
        <p14:creationId xmlns:p14="http://schemas.microsoft.com/office/powerpoint/2010/main" xmlns="" val="2424183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1981200" y="1485450"/>
            <a:ext cx="8229600" cy="4528488"/>
          </a:xfrm>
          <a:prstGeom prst="rect">
            <a:avLst/>
          </a:prstGeom>
        </p:spPr>
        <p:txBody>
          <a:bodyPr lIns="91425" tIns="91425" rIns="91425" bIns="91425" anchor="t" anchorCtr="0">
            <a:noAutofit/>
          </a:bodyPr>
          <a:lstStyle/>
          <a:p>
            <a:pPr marL="457200" indent="-457200">
              <a:lnSpc>
                <a:spcPct val="114999"/>
              </a:lnSpc>
              <a:buFont typeface="Arial" panose="020B0604020202020204" pitchFamily="34" charset="0"/>
              <a:buChar char="•"/>
            </a:pPr>
            <a:r>
              <a:rPr lang="en-US" sz="2000" dirty="0"/>
              <a:t>Concise and simple </a:t>
            </a:r>
            <a:endParaRPr lang="en-US" sz="2000" dirty="0">
              <a:solidFill>
                <a:schemeClr val="tx1"/>
              </a:solidFill>
            </a:endParaRPr>
          </a:p>
          <a:p>
            <a:pPr marL="457200" indent="-457200">
              <a:lnSpc>
                <a:spcPct val="114999"/>
              </a:lnSpc>
              <a:buFont typeface="Arial" panose="020B0604020202020204" pitchFamily="34" charset="0"/>
              <a:buChar char="•"/>
            </a:pPr>
            <a:r>
              <a:rPr lang="en-US" sz="2000" dirty="0">
                <a:solidFill>
                  <a:schemeClr val="tx1"/>
                </a:solidFill>
                <a:latin typeface="Times New Roman" charset="0"/>
              </a:rPr>
              <a:t>Free and Open source</a:t>
            </a:r>
          </a:p>
          <a:p>
            <a:pPr marL="457200" indent="-457200">
              <a:lnSpc>
                <a:spcPct val="114999"/>
              </a:lnSpc>
              <a:buFont typeface="Arial" panose="020B0604020202020204" pitchFamily="34" charset="0"/>
              <a:buChar char="•"/>
            </a:pPr>
            <a:r>
              <a:rPr lang="en-US" sz="2000" dirty="0">
                <a:solidFill>
                  <a:schemeClr val="tx1"/>
                </a:solidFill>
                <a:latin typeface="Times New Roman" charset="0"/>
              </a:rPr>
              <a:t>Large community (Over 600k question tagged as python on stack overflow)</a:t>
            </a:r>
          </a:p>
          <a:p>
            <a:pPr marL="457200" indent="-457200">
              <a:lnSpc>
                <a:spcPct val="114999"/>
              </a:lnSpc>
              <a:buFont typeface="Arial" panose="020B0604020202020204" pitchFamily="34" charset="0"/>
              <a:buChar char="•"/>
            </a:pPr>
            <a:r>
              <a:rPr lang="en-US" sz="2000" dirty="0">
                <a:solidFill>
                  <a:schemeClr val="tx1"/>
                </a:solidFill>
                <a:latin typeface="Times New Roman" charset="0"/>
              </a:rPr>
              <a:t>Colossal documentation</a:t>
            </a:r>
          </a:p>
          <a:p>
            <a:pPr marL="457200" indent="-457200">
              <a:lnSpc>
                <a:spcPct val="114999"/>
              </a:lnSpc>
              <a:buFont typeface="Arial" panose="020B0604020202020204" pitchFamily="34" charset="0"/>
              <a:buChar char="•"/>
            </a:pPr>
            <a:r>
              <a:rPr lang="en-US" sz="2000" dirty="0">
                <a:solidFill>
                  <a:schemeClr val="tx1"/>
                </a:solidFill>
                <a:latin typeface="Times New Roman" charset="0"/>
              </a:rPr>
              <a:t>Proliferated usage (used by Rackspace, Google, NASA etc.)</a:t>
            </a:r>
          </a:p>
          <a:p>
            <a:pPr marL="457200" indent="-457200">
              <a:lnSpc>
                <a:spcPct val="114999"/>
              </a:lnSpc>
              <a:buFont typeface="Arial" panose="020B0604020202020204" pitchFamily="34" charset="0"/>
              <a:buChar char="•"/>
            </a:pPr>
            <a:r>
              <a:rPr lang="en-US" sz="2000" dirty="0">
                <a:solidFill>
                  <a:schemeClr val="tx1"/>
                </a:solidFill>
                <a:latin typeface="Times New Roman" charset="0"/>
              </a:rPr>
              <a:t>Multiple programming paradigms (procedural, object oriented, functional)</a:t>
            </a:r>
          </a:p>
          <a:p>
            <a:pPr marL="457200" indent="-457200">
              <a:lnSpc>
                <a:spcPct val="114999"/>
              </a:lnSpc>
              <a:buFont typeface="Arial" panose="020B0604020202020204" pitchFamily="34" charset="0"/>
              <a:buChar char="•"/>
            </a:pPr>
            <a:r>
              <a:rPr lang="en-US" sz="2000" dirty="0">
                <a:solidFill>
                  <a:schemeClr val="tx1"/>
                </a:solidFill>
                <a:latin typeface="Times New Roman" charset="0"/>
              </a:rPr>
              <a:t>Readability (Pseudocode like syntax) </a:t>
            </a:r>
          </a:p>
          <a:p>
            <a:pPr marL="457200" indent="-457200">
              <a:lnSpc>
                <a:spcPct val="114999"/>
              </a:lnSpc>
              <a:buFont typeface="Arial" panose="020B0604020202020204" pitchFamily="34" charset="0"/>
              <a:buChar char="•"/>
            </a:pPr>
            <a:r>
              <a:rPr lang="en-US" sz="2000" dirty="0">
                <a:solidFill>
                  <a:schemeClr val="tx1"/>
                </a:solidFill>
                <a:latin typeface="Times New Roman" charset="0"/>
              </a:rPr>
              <a:t>Availability of libraries like </a:t>
            </a:r>
            <a:r>
              <a:rPr lang="en-US" sz="2000" dirty="0" err="1">
                <a:solidFill>
                  <a:schemeClr val="tx1"/>
                </a:solidFill>
                <a:latin typeface="Times New Roman" charset="0"/>
              </a:rPr>
              <a:t>NumPy</a:t>
            </a:r>
            <a:r>
              <a:rPr lang="en-US" sz="2000" dirty="0">
                <a:solidFill>
                  <a:schemeClr val="tx1"/>
                </a:solidFill>
                <a:latin typeface="Times New Roman" charset="0"/>
              </a:rPr>
              <a:t>, </a:t>
            </a:r>
            <a:r>
              <a:rPr lang="en-US" sz="2000" dirty="0" err="1">
                <a:solidFill>
                  <a:schemeClr val="tx1"/>
                </a:solidFill>
                <a:latin typeface="Times New Roman" charset="0"/>
              </a:rPr>
              <a:t>SciPy</a:t>
            </a:r>
            <a:r>
              <a:rPr lang="en-US" sz="2000" dirty="0">
                <a:solidFill>
                  <a:schemeClr val="tx1"/>
                </a:solidFill>
                <a:latin typeface="Times New Roman" charset="0"/>
              </a:rPr>
              <a:t>, Pandas and </a:t>
            </a:r>
            <a:r>
              <a:rPr lang="en-US" sz="2000" dirty="0" err="1">
                <a:solidFill>
                  <a:schemeClr val="tx1"/>
                </a:solidFill>
                <a:latin typeface="Times New Roman" charset="0"/>
              </a:rPr>
              <a:t>Matplotlib</a:t>
            </a:r>
            <a:r>
              <a:rPr lang="en-US" sz="2000" dirty="0">
                <a:solidFill>
                  <a:schemeClr val="tx1"/>
                </a:solidFill>
                <a:latin typeface="Times New Roman" charset="0"/>
              </a:rPr>
              <a:t> makes Python a direct alternative to MATLAB and R.</a:t>
            </a:r>
          </a:p>
          <a:p>
            <a:pPr marL="457200" indent="-457200">
              <a:lnSpc>
                <a:spcPct val="114999"/>
              </a:lnSpc>
              <a:buFont typeface="Arial" panose="020B0604020202020204" pitchFamily="34" charset="0"/>
              <a:buChar char="•"/>
            </a:pPr>
            <a:r>
              <a:rPr lang="en-US" sz="2000" b="1" dirty="0">
                <a:solidFill>
                  <a:schemeClr val="tx1"/>
                </a:solidFill>
                <a:latin typeface="Times New Roman" charset="0"/>
              </a:rPr>
              <a:t>When you learn Python, technically you can speak in </a:t>
            </a:r>
            <a:r>
              <a:rPr lang="en-US" sz="2000" b="1" dirty="0" err="1">
                <a:solidFill>
                  <a:schemeClr val="tx1"/>
                </a:solidFill>
                <a:latin typeface="Times New Roman" charset="0"/>
              </a:rPr>
              <a:t>Parseltongue</a:t>
            </a:r>
            <a:r>
              <a:rPr lang="en-US" sz="2000" b="1" dirty="0">
                <a:solidFill>
                  <a:schemeClr val="tx1"/>
                </a:solidFill>
                <a:latin typeface="Times New Roman" charset="0"/>
              </a:rPr>
              <a:t>(Take that Mr. </a:t>
            </a:r>
            <a:r>
              <a:rPr lang="en-US" sz="2000" b="1" dirty="0" err="1">
                <a:solidFill>
                  <a:schemeClr val="tx1"/>
                </a:solidFill>
                <a:latin typeface="Times New Roman" charset="0"/>
              </a:rPr>
              <a:t>Voldy</a:t>
            </a:r>
            <a:r>
              <a:rPr lang="en-US" sz="2000" b="1" dirty="0">
                <a:solidFill>
                  <a:schemeClr val="tx1"/>
                </a:solidFill>
                <a:latin typeface="Times New Roman" charset="0"/>
              </a:rPr>
              <a:t>).</a:t>
            </a:r>
          </a:p>
        </p:txBody>
      </p:sp>
      <p:sp>
        <p:nvSpPr>
          <p:cNvPr id="70" name="Shape 70"/>
          <p:cNvSpPr txBox="1">
            <a:spLocks noGrp="1"/>
          </p:cNvSpPr>
          <p:nvPr>
            <p:ph type="title"/>
          </p:nvPr>
        </p:nvSpPr>
        <p:spPr>
          <a:xfrm>
            <a:off x="1981200" y="614974"/>
            <a:ext cx="8229600" cy="683700"/>
          </a:xfrm>
          <a:prstGeom prst="rect">
            <a:avLst/>
          </a:prstGeom>
        </p:spPr>
        <p:txBody>
          <a:bodyPr lIns="91425" tIns="91425" rIns="91425" bIns="91425" anchor="b" anchorCtr="0">
            <a:noAutofit/>
          </a:bodyPr>
          <a:lstStyle/>
          <a:p>
            <a:r>
              <a:rPr lang="en-US" dirty="0"/>
              <a:t>Why Python?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Text Placeholder 2"/>
          <p:cNvSpPr>
            <a:spLocks noGrp="1"/>
          </p:cNvSpPr>
          <p:nvPr>
            <p:ph type="body" idx="1"/>
          </p:nvPr>
        </p:nvSpPr>
        <p:spPr>
          <a:xfrm>
            <a:off x="1524001" y="5735783"/>
            <a:ext cx="1771673" cy="539603"/>
          </a:xfrm>
        </p:spPr>
        <p:txBody>
          <a:bodyPr/>
          <a:lstStyle/>
          <a:p>
            <a:r>
              <a:rPr lang="en-US" sz="1200" dirty="0">
                <a:solidFill>
                  <a:schemeClr val="tx1"/>
                </a:solidFill>
                <a:latin typeface="Times New Roman" charset="0"/>
              </a:rPr>
              <a:t>Image Source:</a:t>
            </a:r>
          </a:p>
          <a:p>
            <a:r>
              <a:rPr lang="en-US" sz="1200" dirty="0">
                <a:solidFill>
                  <a:schemeClr val="tx1"/>
                </a:solidFill>
                <a:latin typeface="Times New Roman" charset="0"/>
              </a:rPr>
              <a:t>http://xkcd.com/353/</a:t>
            </a:r>
          </a:p>
        </p:txBody>
      </p:sp>
      <p:pic>
        <p:nvPicPr>
          <p:cNvPr id="4" name="Picture 3"/>
          <p:cNvPicPr>
            <a:picLocks noChangeAspect="1"/>
          </p:cNvPicPr>
          <p:nvPr/>
        </p:nvPicPr>
        <p:blipFill>
          <a:blip r:embed="rId3"/>
          <a:stretch>
            <a:fillRect/>
          </a:stretch>
        </p:blipFill>
        <p:spPr>
          <a:xfrm>
            <a:off x="3113649" y="373731"/>
            <a:ext cx="5261317" cy="5963441"/>
          </a:xfrm>
          <a:prstGeom prst="rect">
            <a:avLst/>
          </a:prstGeom>
        </p:spPr>
      </p:pic>
    </p:spTree>
    <p:extLst>
      <p:ext uri="{BB962C8B-B14F-4D97-AF65-F5344CB8AC3E}">
        <p14:creationId xmlns:p14="http://schemas.microsoft.com/office/powerpoint/2010/main" xmlns="" val="196204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it used?</a:t>
            </a:r>
          </a:p>
        </p:txBody>
      </p:sp>
      <p:sp>
        <p:nvSpPr>
          <p:cNvPr id="3" name="Text Placeholder 2"/>
          <p:cNvSpPr>
            <a:spLocks noGrp="1"/>
          </p:cNvSpPr>
          <p:nvPr>
            <p:ph type="body" idx="1"/>
          </p:nvPr>
        </p:nvSpPr>
        <p:spPr/>
        <p:txBody>
          <a:bodyPr/>
          <a:lstStyle/>
          <a:p>
            <a:pPr marL="457200" indent="-457200">
              <a:lnSpc>
                <a:spcPct val="114999"/>
              </a:lnSpc>
              <a:buFont typeface="Arial" panose="020B0604020202020204" pitchFamily="34" charset="0"/>
              <a:buChar char="•"/>
            </a:pPr>
            <a:r>
              <a:rPr lang="en-US" sz="2400" dirty="0">
                <a:solidFill>
                  <a:schemeClr val="tx1"/>
                </a:solidFill>
              </a:rPr>
              <a:t>Web applications (YouTube, Dropbox, Quora, Firefox, Instagram, NASA etc.)</a:t>
            </a:r>
          </a:p>
          <a:p>
            <a:pPr marL="457200" indent="-457200">
              <a:lnSpc>
                <a:spcPct val="114999"/>
              </a:lnSpc>
              <a:buFont typeface="Arial" panose="020B0604020202020204" pitchFamily="34" charset="0"/>
              <a:buChar char="•"/>
            </a:pPr>
            <a:r>
              <a:rPr lang="en-US" sz="2400" dirty="0">
                <a:solidFill>
                  <a:schemeClr val="tx1"/>
                </a:solidFill>
              </a:rPr>
              <a:t>Network monitoring</a:t>
            </a:r>
          </a:p>
          <a:p>
            <a:pPr marL="457200" indent="-457200">
              <a:lnSpc>
                <a:spcPct val="114999"/>
              </a:lnSpc>
              <a:buFont typeface="Arial" panose="020B0604020202020204" pitchFamily="34" charset="0"/>
              <a:buChar char="•"/>
            </a:pPr>
            <a:r>
              <a:rPr lang="en-US" sz="2400" dirty="0">
                <a:solidFill>
                  <a:schemeClr val="tx1"/>
                </a:solidFill>
              </a:rPr>
              <a:t>Data Analysis (Pandas, </a:t>
            </a:r>
            <a:r>
              <a:rPr lang="en-US" sz="2400" dirty="0" err="1">
                <a:solidFill>
                  <a:schemeClr val="tx1"/>
                </a:solidFill>
              </a:rPr>
              <a:t>Scipy</a:t>
            </a:r>
            <a:r>
              <a:rPr lang="en-US" sz="2400" dirty="0">
                <a:solidFill>
                  <a:schemeClr val="tx1"/>
                </a:solidFill>
              </a:rPr>
              <a:t>, </a:t>
            </a:r>
            <a:r>
              <a:rPr lang="en-US" sz="2400" dirty="0" err="1">
                <a:solidFill>
                  <a:schemeClr val="tx1"/>
                </a:solidFill>
              </a:rPr>
              <a:t>Astropy</a:t>
            </a:r>
            <a:r>
              <a:rPr lang="en-US" sz="2400" dirty="0">
                <a:solidFill>
                  <a:schemeClr val="tx1"/>
                </a:solidFill>
              </a:rPr>
              <a:t>, </a:t>
            </a:r>
            <a:r>
              <a:rPr lang="en-US" sz="2400" dirty="0" err="1">
                <a:solidFill>
                  <a:schemeClr val="tx1"/>
                </a:solidFill>
              </a:rPr>
              <a:t>Numpy</a:t>
            </a:r>
            <a:r>
              <a:rPr lang="en-US" sz="2400" dirty="0">
                <a:solidFill>
                  <a:schemeClr val="tx1"/>
                </a:solidFill>
              </a:rPr>
              <a:t>, </a:t>
            </a:r>
            <a:r>
              <a:rPr lang="en-US" sz="2400" smtClean="0">
                <a:solidFill>
                  <a:schemeClr val="tx1"/>
                </a:solidFill>
              </a:rPr>
              <a:t>matplotlib</a:t>
            </a:r>
            <a:r>
              <a:rPr lang="en-US" sz="2400" dirty="0" smtClean="0">
                <a:solidFill>
                  <a:schemeClr val="tx1"/>
                </a:solidFill>
              </a:rPr>
              <a:t> </a:t>
            </a:r>
            <a:r>
              <a:rPr lang="en-US" sz="2400" dirty="0">
                <a:solidFill>
                  <a:schemeClr val="tx1"/>
                </a:solidFill>
              </a:rPr>
              <a:t>etc)</a:t>
            </a:r>
          </a:p>
          <a:p>
            <a:pPr marL="457200" indent="-457200">
              <a:lnSpc>
                <a:spcPct val="114999"/>
              </a:lnSpc>
              <a:buFont typeface="Arial" panose="020B0604020202020204" pitchFamily="34" charset="0"/>
              <a:buChar char="•"/>
            </a:pPr>
            <a:r>
              <a:rPr lang="en-US" sz="2400" dirty="0">
                <a:solidFill>
                  <a:schemeClr val="tx1"/>
                </a:solidFill>
              </a:rPr>
              <a:t>Web Crawling (Google's search engine is based on Python)</a:t>
            </a:r>
          </a:p>
          <a:p>
            <a:pPr marL="285750" indent="-285750">
              <a:lnSpc>
                <a:spcPct val="114999"/>
              </a:lnSpc>
              <a:buFont typeface="Arial" panose="020B0604020202020204" pitchFamily="34" charset="0"/>
              <a:buChar char="•"/>
            </a:pPr>
            <a:r>
              <a:rPr lang="en-US" sz="2400" dirty="0">
                <a:solidFill>
                  <a:schemeClr val="tx1"/>
                </a:solidFill>
                <a:latin typeface="Times New Roman" charset="0"/>
              </a:rPr>
              <a:t>   Scientific computing. (Most users are scientists first and programmers later.)</a:t>
            </a:r>
          </a:p>
          <a:p>
            <a:pPr marL="457200" indent="-457200">
              <a:lnSpc>
                <a:spcPct val="114999"/>
              </a:lnSpc>
              <a:buFont typeface="Arial" panose="020B0604020202020204" pitchFamily="34" charset="0"/>
              <a:buChar char="•"/>
            </a:pPr>
            <a:r>
              <a:rPr lang="en-US" sz="2400" dirty="0">
                <a:solidFill>
                  <a:schemeClr val="tx1"/>
                </a:solidFill>
                <a:latin typeface="Times New Roman" charset="0"/>
              </a:rPr>
              <a:t>Embedded Systems (one of the most prominent language in </a:t>
            </a:r>
            <a:r>
              <a:rPr lang="en-US" sz="2400" dirty="0" err="1">
                <a:solidFill>
                  <a:schemeClr val="tx1"/>
                </a:solidFill>
                <a:latin typeface="Times New Roman" charset="0"/>
              </a:rPr>
              <a:t>IoT</a:t>
            </a:r>
            <a:r>
              <a:rPr lang="en-US" sz="2400" dirty="0">
                <a:solidFill>
                  <a:schemeClr val="tx1"/>
                </a:solidFill>
                <a:latin typeface="Times New Roman" charset="0"/>
              </a:rPr>
              <a:t>, notably in  Raspberry Pi)</a:t>
            </a:r>
          </a:p>
          <a:p>
            <a:pPr marL="457200" indent="-457200">
              <a:lnSpc>
                <a:spcPct val="114999"/>
              </a:lnSpc>
              <a:buFont typeface="Arial" panose="020B0604020202020204" pitchFamily="34" charset="0"/>
              <a:buChar char="•"/>
            </a:pPr>
            <a:r>
              <a:rPr lang="en-US" sz="2400" dirty="0">
                <a:solidFill>
                  <a:schemeClr val="tx1"/>
                </a:solidFill>
                <a:latin typeface="Times New Roman" charset="0"/>
              </a:rPr>
              <a:t>Majority of users of python are non programmers.</a:t>
            </a:r>
          </a:p>
          <a:p>
            <a:pPr marL="457200" indent="-457200">
              <a:lnSpc>
                <a:spcPct val="114999"/>
              </a:lnSpc>
              <a:buFont typeface="Arial" panose="020B0604020202020204" pitchFamily="34" charset="0"/>
              <a:buChar char="•"/>
            </a:pPr>
            <a:endParaRPr lang="en-US" sz="1800" dirty="0">
              <a:solidFill>
                <a:schemeClr val="tx1"/>
              </a:solidFill>
            </a:endParaRPr>
          </a:p>
          <a:p>
            <a:pPr marL="457200" indent="-457200">
              <a:lnSpc>
                <a:spcPct val="114999"/>
              </a:lnSpc>
              <a:buFont typeface="Arial" panose="020B0604020202020204" pitchFamily="34" charset="0"/>
              <a:buChar char="•"/>
            </a:pP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600808" y="637880"/>
            <a:ext cx="8229600" cy="712800"/>
          </a:xfrm>
          <a:prstGeom prst="rect">
            <a:avLst/>
          </a:prstGeom>
        </p:spPr>
        <p:txBody>
          <a:bodyPr lIns="91425" tIns="91425" rIns="91425" bIns="91425" anchor="b" anchorCtr="0">
            <a:noAutofit/>
          </a:bodyPr>
          <a:lstStyle/>
          <a:p>
            <a:r>
              <a:rPr lang="en-US" sz="3000" dirty="0"/>
              <a:t>History</a:t>
            </a:r>
            <a:endParaRPr sz="3000" dirty="0">
              <a:solidFill>
                <a:schemeClr val="tx1"/>
              </a:solidFill>
            </a:endParaRPr>
          </a:p>
        </p:txBody>
      </p:sp>
      <p:sp>
        <p:nvSpPr>
          <p:cNvPr id="83" name="Shape 83"/>
          <p:cNvSpPr/>
          <p:nvPr/>
        </p:nvSpPr>
        <p:spPr>
          <a:xfrm>
            <a:off x="1512975" y="6347774"/>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91425" tIns="91425" rIns="91425" bIns="91425" anchor="ctr" anchorCtr="0">
            <a:noAutofit/>
          </a:bodyPr>
          <a:lstStyle/>
          <a:p>
            <a:endParaRPr dirty="0"/>
          </a:p>
        </p:txBody>
      </p:sp>
      <p:sp>
        <p:nvSpPr>
          <p:cNvPr id="84" name="Shape 84"/>
          <p:cNvSpPr txBox="1"/>
          <p:nvPr/>
        </p:nvSpPr>
        <p:spPr>
          <a:xfrm>
            <a:off x="4867200" y="6431139"/>
            <a:ext cx="2457600" cy="289800"/>
          </a:xfrm>
          <a:prstGeom prst="rect">
            <a:avLst/>
          </a:prstGeom>
          <a:noFill/>
          <a:ln>
            <a:noFill/>
          </a:ln>
        </p:spPr>
        <p:txBody>
          <a:bodyPr lIns="91425" tIns="91425" rIns="91425" bIns="91425" anchor="ctr" anchorCtr="0">
            <a:noAutofit/>
          </a:bodyPr>
          <a:lstStyle/>
          <a:p>
            <a:pPr algn="ctr"/>
            <a:r>
              <a:rPr lang="en-GB">
                <a:solidFill>
                  <a:srgbClr val="FFFFFF"/>
                </a:solidFill>
                <a:latin typeface="Georgia"/>
                <a:ea typeface="Georgia"/>
                <a:cs typeface="Georgia"/>
                <a:sym typeface="Georgia"/>
              </a:rPr>
              <a:t>Excellence and Service</a:t>
            </a:r>
          </a:p>
        </p:txBody>
      </p:sp>
      <p:sp>
        <p:nvSpPr>
          <p:cNvPr id="85" name="Shape 85"/>
          <p:cNvSpPr/>
          <p:nvPr/>
        </p:nvSpPr>
        <p:spPr>
          <a:xfrm rot="10800000">
            <a:off x="8469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91425" tIns="91425" rIns="91425" bIns="91425" anchor="ctr" anchorCtr="0">
            <a:noAutofit/>
          </a:bodyPr>
          <a:lstStyle/>
          <a:p>
            <a:endParaRPr/>
          </a:p>
        </p:txBody>
      </p:sp>
      <p:sp>
        <p:nvSpPr>
          <p:cNvPr id="86" name="Shape 86"/>
          <p:cNvSpPr/>
          <p:nvPr/>
        </p:nvSpPr>
        <p:spPr>
          <a:xfrm rot="10800000">
            <a:off x="15218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91425" tIns="91425" rIns="91425" bIns="91425" anchor="ctr" anchorCtr="0">
            <a:noAutofit/>
          </a:bodyPr>
          <a:lstStyle/>
          <a:p>
            <a:endParaRPr/>
          </a:p>
        </p:txBody>
      </p:sp>
      <p:sp>
        <p:nvSpPr>
          <p:cNvPr id="87" name="Shape 87"/>
          <p:cNvSpPr txBox="1"/>
          <p:nvPr/>
        </p:nvSpPr>
        <p:spPr>
          <a:xfrm>
            <a:off x="8469800" y="288575"/>
            <a:ext cx="1997100" cy="231300"/>
          </a:xfrm>
          <a:prstGeom prst="rect">
            <a:avLst/>
          </a:prstGeom>
          <a:noFill/>
          <a:ln>
            <a:noFill/>
          </a:ln>
        </p:spPr>
        <p:txBody>
          <a:bodyPr lIns="91425" tIns="91425" rIns="91425" bIns="91425" anchor="ctr" anchorCtr="0">
            <a:noAutofit/>
          </a:bodyPr>
          <a:lstStyle/>
          <a:p>
            <a:pPr algn="ctr">
              <a:lnSpc>
                <a:spcPct val="120000"/>
              </a:lnSpc>
            </a:pPr>
            <a:r>
              <a:rPr lang="en-GB">
                <a:solidFill>
                  <a:srgbClr val="FFFFFF"/>
                </a:solidFill>
                <a:latin typeface="Georgia"/>
                <a:ea typeface="Georgia"/>
                <a:cs typeface="Georgia"/>
                <a:sym typeface="Georgia"/>
              </a:rPr>
              <a:t>Christ University</a:t>
            </a:r>
          </a:p>
        </p:txBody>
      </p:sp>
      <p:sp>
        <p:nvSpPr>
          <p:cNvPr id="11" name="Text Placeholder 2"/>
          <p:cNvSpPr txBox="1">
            <a:spLocks/>
          </p:cNvSpPr>
          <p:nvPr/>
        </p:nvSpPr>
        <p:spPr>
          <a:xfrm>
            <a:off x="483327" y="1327775"/>
            <a:ext cx="5094513" cy="4676164"/>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15000"/>
              </a:lnSpc>
              <a:spcBef>
                <a:spcPts val="0"/>
              </a:spcBef>
              <a:spcAft>
                <a:spcPts val="0"/>
              </a:spcAft>
              <a:buClr>
                <a:srgbClr val="000000"/>
              </a:buClr>
              <a:buSzPct val="100000"/>
              <a:buFont typeface="Times New Roman"/>
              <a:buNone/>
              <a:defRPr sz="2600" b="0" i="0" u="none" strike="noStrike" cap="none">
                <a:solidFill>
                  <a:srgbClr val="000000"/>
                </a:solidFill>
                <a:latin typeface="Times New Roman"/>
                <a:ea typeface="Times New Roman"/>
                <a:cs typeface="Times New Roman"/>
                <a:sym typeface="Times New Roman"/>
              </a:defRPr>
            </a:lvl1pPr>
            <a:lvl2pPr marR="0" lvl="1" algn="l" rtl="0">
              <a:lnSpc>
                <a:spcPct val="115000"/>
              </a:lnSpc>
              <a:spcBef>
                <a:spcPts val="0"/>
              </a:spcBef>
              <a:spcAft>
                <a:spcPts val="0"/>
              </a:spcAft>
              <a:buClr>
                <a:srgbClr val="000000"/>
              </a:buClr>
              <a:buSzPct val="100000"/>
              <a:buFont typeface="Times New Roman"/>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ct val="100000"/>
              <a:buFont typeface="Times New Roman"/>
              <a:buNone/>
              <a:defRPr sz="2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ct val="1000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ct val="1000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ct val="1000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ct val="1000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ct val="1000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ct val="100000"/>
              <a:buNone/>
              <a:defRPr sz="1800" b="0" i="0" u="none" strike="noStrike" cap="none">
                <a:solidFill>
                  <a:srgbClr val="000000"/>
                </a:solidFill>
                <a:latin typeface="Arial"/>
                <a:ea typeface="Arial"/>
                <a:cs typeface="Arial"/>
                <a:sym typeface="Arial"/>
              </a:defRPr>
            </a:lvl9pPr>
          </a:lstStyle>
          <a:p>
            <a:pPr marL="285750" indent="-285750">
              <a:lnSpc>
                <a:spcPct val="114999"/>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History of Python started with ABC programming language (or with the end of ABC)</a:t>
            </a:r>
          </a:p>
          <a:p>
            <a:pPr marL="285750" indent="-285750">
              <a:lnSpc>
                <a:spcPct val="114999"/>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Guido Van Rossum, a </a:t>
            </a:r>
            <a:r>
              <a:rPr lang="en-US" sz="1600" dirty="0" err="1">
                <a:solidFill>
                  <a:schemeClr val="tx1"/>
                </a:solidFill>
                <a:latin typeface="Times New Roman" panose="02020603050405020304" pitchFamily="18" charset="0"/>
                <a:cs typeface="Times New Roman" panose="02020603050405020304" pitchFamily="18" charset="0"/>
              </a:rPr>
              <a:t>dutch</a:t>
            </a:r>
            <a:r>
              <a:rPr lang="en-US" sz="1600" dirty="0">
                <a:solidFill>
                  <a:schemeClr val="tx1"/>
                </a:solidFill>
                <a:latin typeface="Times New Roman" panose="02020603050405020304" pitchFamily="18" charset="0"/>
                <a:cs typeface="Times New Roman" panose="02020603050405020304" pitchFamily="18" charset="0"/>
              </a:rPr>
              <a:t> programmer who worked at </a:t>
            </a:r>
            <a:r>
              <a:rPr lang="en-US" sz="1600" dirty="0"/>
              <a:t>CWI (Centrum </a:t>
            </a:r>
            <a:r>
              <a:rPr lang="en-US" sz="1600" dirty="0" err="1"/>
              <a:t>Wiskunde</a:t>
            </a:r>
            <a:r>
              <a:rPr lang="en-US" sz="1600" dirty="0"/>
              <a:t> &amp; </a:t>
            </a:r>
            <a:r>
              <a:rPr lang="en-US" sz="1600" dirty="0" err="1"/>
              <a:t>Informatica</a:t>
            </a:r>
            <a:r>
              <a:rPr lang="en-US" sz="1600" dirty="0"/>
              <a:t>) was stuck with ABC. </a:t>
            </a:r>
          </a:p>
          <a:p>
            <a:pPr marL="285750" indent="-285750">
              <a:lnSpc>
                <a:spcPct val="114999"/>
              </a:lnSpc>
              <a:buFont typeface="Arial" panose="020B0604020202020204" pitchFamily="34" charset="0"/>
              <a:buChar char="•"/>
            </a:pPr>
            <a:r>
              <a:rPr lang="en-US" sz="1600" i="1" dirty="0"/>
              <a:t>"I remembered all my experience and some of my frustration with ABC. I decided to try to design a simple scripting language that possessed some of ABC's better properties, but without its problems.” –Guido Van Rossum(January 2003)</a:t>
            </a:r>
          </a:p>
          <a:p>
            <a:pPr marL="285750" indent="-285750">
              <a:lnSpc>
                <a:spcPct val="114999"/>
              </a:lnSpc>
              <a:buFont typeface="Arial" panose="020B0604020202020204" pitchFamily="34" charset="0"/>
              <a:buChar char="•"/>
            </a:pPr>
            <a:r>
              <a:rPr lang="en-US" sz="1400" i="1" dirty="0"/>
              <a:t>name has something to do with excellent </a:t>
            </a:r>
            <a:r>
              <a:rPr lang="en-US" sz="1400" i="1" dirty="0" err="1"/>
              <a:t>Britisch</a:t>
            </a:r>
            <a:r>
              <a:rPr lang="en-US" sz="1400" i="1" dirty="0"/>
              <a:t> </a:t>
            </a:r>
            <a:r>
              <a:rPr lang="en-US" sz="1400" i="1" dirty="0" err="1"/>
              <a:t>humour</a:t>
            </a:r>
            <a:r>
              <a:rPr lang="en-US" sz="1400" i="1" dirty="0"/>
              <a:t>. Guido van Rossum, the creator of Python, wrote in 1996 about the origin of the name of his programming language</a:t>
            </a:r>
          </a:p>
          <a:p>
            <a:pPr marL="285750" indent="-285750">
              <a:lnSpc>
                <a:spcPct val="114999"/>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Was not named after the snake species rather after the Monty Python Circus</a:t>
            </a:r>
          </a:p>
          <a:p>
            <a:pPr marL="285750" indent="-285750">
              <a:lnSpc>
                <a:spcPct val="114999"/>
              </a:lnSpc>
              <a:buFont typeface="Arial" panose="020B0604020202020204" pitchFamily="34" charset="0"/>
              <a:buChar char="•"/>
            </a:pPr>
            <a:endParaRPr lang="en-US" sz="1600" dirty="0">
              <a:solidFill>
                <a:schemeClr val="tx1"/>
              </a:solidFill>
              <a:latin typeface="Times New Roman" charset="0"/>
            </a:endParaRPr>
          </a:p>
        </p:txBody>
      </p:sp>
      <p:sp>
        <p:nvSpPr>
          <p:cNvPr id="3" name="AutoShape 2" descr="The Complete Monty Python's  Flying Circus 16 Ton Megaset"/>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695321" y="1258157"/>
            <a:ext cx="2866052" cy="4212099"/>
          </a:xfrm>
          <a:prstGeom prst="rect">
            <a:avLst/>
          </a:prstGeom>
        </p:spPr>
      </p:pic>
      <p:sp>
        <p:nvSpPr>
          <p:cNvPr id="6" name="TextBox 5"/>
          <p:cNvSpPr txBox="1"/>
          <p:nvPr/>
        </p:nvSpPr>
        <p:spPr>
          <a:xfrm>
            <a:off x="5577840" y="5553621"/>
            <a:ext cx="2760785" cy="438582"/>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Guido Van Rossum at OSCON 2006</a:t>
            </a:r>
            <a:br>
              <a:rPr lang="en-US" sz="1200" dirty="0">
                <a:latin typeface="Times New Roman" panose="02020603050405020304" pitchFamily="18" charset="0"/>
                <a:cs typeface="Times New Roman" panose="02020603050405020304" pitchFamily="18" charset="0"/>
              </a:rPr>
            </a:br>
            <a:r>
              <a:rPr lang="en-US" sz="1050" dirty="0">
                <a:latin typeface="Times New Roman" panose="02020603050405020304" pitchFamily="18" charset="0"/>
                <a:cs typeface="Times New Roman" panose="02020603050405020304" pitchFamily="18" charset="0"/>
              </a:rPr>
              <a:t>Source: en.wikipedia.org</a:t>
            </a:r>
            <a:endParaRPr lang="en-US" sz="1200" dirty="0">
              <a:latin typeface="Times New Roman" panose="02020603050405020304" pitchFamily="18" charset="0"/>
              <a:cs typeface="Times New Roman" panose="02020603050405020304" pitchFamily="18" charset="0"/>
            </a:endParaRPr>
          </a:p>
        </p:txBody>
      </p:sp>
      <p:pic>
        <p:nvPicPr>
          <p:cNvPr id="1026" name="Picture 2" descr="http://rjbuffalo.com/images/monty_python/monty_pythons_flying_circus_uk-show.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678854" y="2980620"/>
            <a:ext cx="3171825" cy="238125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923" y="409808"/>
            <a:ext cx="8229600" cy="683700"/>
          </a:xfrm>
        </p:spPr>
        <p:txBody>
          <a:bodyPr/>
          <a:lstStyle/>
          <a:p>
            <a:r>
              <a:rPr lang="en-US" dirty="0"/>
              <a:t>The Zen of Python – Tim Peters</a:t>
            </a:r>
          </a:p>
        </p:txBody>
      </p:sp>
      <p:sp>
        <p:nvSpPr>
          <p:cNvPr id="3" name="Text Placeholder 2"/>
          <p:cNvSpPr>
            <a:spLocks noGrp="1"/>
          </p:cNvSpPr>
          <p:nvPr>
            <p:ph type="body" idx="1"/>
          </p:nvPr>
        </p:nvSpPr>
        <p:spPr>
          <a:xfrm>
            <a:off x="1611924" y="1093508"/>
            <a:ext cx="8508731" cy="5180683"/>
          </a:xfrm>
        </p:spPr>
        <p:txBody>
          <a:bodyPr/>
          <a:lstStyle/>
          <a:p>
            <a:pPr>
              <a:lnSpc>
                <a:spcPct val="100000"/>
              </a:lnSpc>
            </a:pPr>
            <a:r>
              <a:rPr lang="en-US" sz="1750" dirty="0">
                <a:solidFill>
                  <a:schemeClr val="tx1"/>
                </a:solidFill>
              </a:rPr>
              <a:t>Beautiful is better than ugly.</a:t>
            </a:r>
          </a:p>
          <a:p>
            <a:pPr>
              <a:lnSpc>
                <a:spcPct val="100000"/>
              </a:lnSpc>
            </a:pPr>
            <a:r>
              <a:rPr lang="en-US" sz="1750" dirty="0">
                <a:solidFill>
                  <a:schemeClr val="tx1"/>
                </a:solidFill>
              </a:rPr>
              <a:t>Explicit is better than implicit.</a:t>
            </a:r>
          </a:p>
          <a:p>
            <a:pPr>
              <a:lnSpc>
                <a:spcPct val="100000"/>
              </a:lnSpc>
            </a:pPr>
            <a:r>
              <a:rPr lang="en-US" sz="1750" dirty="0">
                <a:solidFill>
                  <a:schemeClr val="tx1"/>
                </a:solidFill>
              </a:rPr>
              <a:t>Simple is better than complex.</a:t>
            </a:r>
          </a:p>
          <a:p>
            <a:pPr>
              <a:lnSpc>
                <a:spcPct val="100000"/>
              </a:lnSpc>
            </a:pPr>
            <a:r>
              <a:rPr lang="en-US" sz="1750" dirty="0">
                <a:solidFill>
                  <a:schemeClr val="tx1"/>
                </a:solidFill>
              </a:rPr>
              <a:t>Complex is better than complicated.</a:t>
            </a:r>
          </a:p>
          <a:p>
            <a:pPr>
              <a:lnSpc>
                <a:spcPct val="100000"/>
              </a:lnSpc>
            </a:pPr>
            <a:r>
              <a:rPr lang="en-US" sz="1750" dirty="0">
                <a:solidFill>
                  <a:schemeClr val="tx1"/>
                </a:solidFill>
              </a:rPr>
              <a:t>Flat is better than nested.</a:t>
            </a:r>
          </a:p>
          <a:p>
            <a:pPr>
              <a:lnSpc>
                <a:spcPct val="100000"/>
              </a:lnSpc>
            </a:pPr>
            <a:r>
              <a:rPr lang="en-US" sz="1750" dirty="0">
                <a:solidFill>
                  <a:schemeClr val="tx1"/>
                </a:solidFill>
              </a:rPr>
              <a:t>Sparse is better than dense.</a:t>
            </a:r>
          </a:p>
          <a:p>
            <a:pPr>
              <a:lnSpc>
                <a:spcPct val="100000"/>
              </a:lnSpc>
            </a:pPr>
            <a:r>
              <a:rPr lang="en-US" sz="1750" dirty="0">
                <a:solidFill>
                  <a:schemeClr val="tx1"/>
                </a:solidFill>
              </a:rPr>
              <a:t>Readability counts.</a:t>
            </a:r>
          </a:p>
          <a:p>
            <a:pPr>
              <a:lnSpc>
                <a:spcPct val="100000"/>
              </a:lnSpc>
            </a:pPr>
            <a:r>
              <a:rPr lang="en-US" sz="1750" dirty="0">
                <a:solidFill>
                  <a:schemeClr val="tx1"/>
                </a:solidFill>
              </a:rPr>
              <a:t>Special cases aren't special enough to break the rules.</a:t>
            </a:r>
          </a:p>
          <a:p>
            <a:pPr>
              <a:lnSpc>
                <a:spcPct val="100000"/>
              </a:lnSpc>
            </a:pPr>
            <a:r>
              <a:rPr lang="en-US" sz="1750" dirty="0">
                <a:solidFill>
                  <a:schemeClr val="tx1"/>
                </a:solidFill>
              </a:rPr>
              <a:t>Although practicality beats purity.</a:t>
            </a:r>
          </a:p>
          <a:p>
            <a:pPr>
              <a:lnSpc>
                <a:spcPct val="100000"/>
              </a:lnSpc>
            </a:pPr>
            <a:r>
              <a:rPr lang="en-US" sz="1750" dirty="0">
                <a:solidFill>
                  <a:schemeClr val="tx1"/>
                </a:solidFill>
              </a:rPr>
              <a:t>Errors should never pass silently.</a:t>
            </a:r>
          </a:p>
          <a:p>
            <a:pPr>
              <a:lnSpc>
                <a:spcPct val="100000"/>
              </a:lnSpc>
            </a:pPr>
            <a:r>
              <a:rPr lang="en-US" sz="1750" dirty="0">
                <a:solidFill>
                  <a:schemeClr val="tx1"/>
                </a:solidFill>
              </a:rPr>
              <a:t>Unless explicitly silenced.</a:t>
            </a:r>
          </a:p>
          <a:p>
            <a:pPr>
              <a:lnSpc>
                <a:spcPct val="100000"/>
              </a:lnSpc>
            </a:pPr>
            <a:r>
              <a:rPr lang="en-US" sz="1750" dirty="0">
                <a:solidFill>
                  <a:schemeClr val="tx1"/>
                </a:solidFill>
              </a:rPr>
              <a:t>In the face of ambiguity, refuse the temptation to guess.</a:t>
            </a:r>
          </a:p>
          <a:p>
            <a:pPr>
              <a:lnSpc>
                <a:spcPct val="100000"/>
              </a:lnSpc>
            </a:pPr>
            <a:r>
              <a:rPr lang="en-US" sz="1750" dirty="0">
                <a:solidFill>
                  <a:schemeClr val="tx1"/>
                </a:solidFill>
              </a:rPr>
              <a:t>There should be one-- and preferably only one --obvious way to do it.</a:t>
            </a:r>
          </a:p>
          <a:p>
            <a:pPr>
              <a:lnSpc>
                <a:spcPct val="100000"/>
              </a:lnSpc>
            </a:pPr>
            <a:r>
              <a:rPr lang="en-US" sz="1750" dirty="0">
                <a:solidFill>
                  <a:schemeClr val="tx1"/>
                </a:solidFill>
              </a:rPr>
              <a:t>Although that way may not be obvious at first unless you're Dutch.</a:t>
            </a:r>
          </a:p>
          <a:p>
            <a:pPr>
              <a:lnSpc>
                <a:spcPct val="100000"/>
              </a:lnSpc>
            </a:pPr>
            <a:r>
              <a:rPr lang="en-US" sz="1750" dirty="0">
                <a:solidFill>
                  <a:schemeClr val="tx1"/>
                </a:solidFill>
              </a:rPr>
              <a:t>Now is better than never.</a:t>
            </a:r>
          </a:p>
          <a:p>
            <a:pPr>
              <a:lnSpc>
                <a:spcPct val="100000"/>
              </a:lnSpc>
            </a:pPr>
            <a:r>
              <a:rPr lang="en-US" sz="1750" dirty="0">
                <a:solidFill>
                  <a:schemeClr val="tx1"/>
                </a:solidFill>
              </a:rPr>
              <a:t>Although never is often better than right now.</a:t>
            </a:r>
          </a:p>
          <a:p>
            <a:pPr>
              <a:lnSpc>
                <a:spcPct val="100000"/>
              </a:lnSpc>
            </a:pPr>
            <a:r>
              <a:rPr lang="en-US" sz="1750" dirty="0">
                <a:solidFill>
                  <a:schemeClr val="tx1"/>
                </a:solidFill>
              </a:rPr>
              <a:t>If the implementation is hard to explain, it's a bad idea.</a:t>
            </a:r>
          </a:p>
          <a:p>
            <a:pPr>
              <a:lnSpc>
                <a:spcPct val="100000"/>
              </a:lnSpc>
            </a:pPr>
            <a:r>
              <a:rPr lang="en-US" sz="1750" dirty="0">
                <a:solidFill>
                  <a:schemeClr val="tx1"/>
                </a:solidFill>
              </a:rPr>
              <a:t>If the implementation is easy to explain, it may be a good idea.</a:t>
            </a:r>
          </a:p>
          <a:p>
            <a:pPr>
              <a:lnSpc>
                <a:spcPct val="100000"/>
              </a:lnSpc>
            </a:pPr>
            <a:r>
              <a:rPr lang="en-US" sz="1750" dirty="0">
                <a:solidFill>
                  <a:schemeClr val="tx1"/>
                </a:solidFill>
              </a:rPr>
              <a:t>Namespaces are one honking great idea -- let's do more of those!</a:t>
            </a:r>
          </a:p>
        </p:txBody>
      </p:sp>
    </p:spTree>
    <p:extLst>
      <p:ext uri="{BB962C8B-B14F-4D97-AF65-F5344CB8AC3E}">
        <p14:creationId xmlns:p14="http://schemas.microsoft.com/office/powerpoint/2010/main" xmlns="" val="1669595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6400" y="487213"/>
            <a:ext cx="8229600" cy="723900"/>
          </a:xfrm>
        </p:spPr>
        <p:txBody>
          <a:bodyPr/>
          <a:lstStyle/>
          <a:p>
            <a:r>
              <a:rPr lang="en-US" i="1" dirty="0"/>
              <a:t>Beautiful is better than ugly</a:t>
            </a:r>
            <a:endParaRPr lang="en-US" i="1" dirty="0">
              <a:solidFill>
                <a:schemeClr val="tx1"/>
              </a:solidFill>
            </a:endParaRPr>
          </a:p>
        </p:txBody>
      </p:sp>
      <p:sp>
        <p:nvSpPr>
          <p:cNvPr id="5" name="Text Placeholder 4"/>
          <p:cNvSpPr>
            <a:spLocks noGrp="1"/>
          </p:cNvSpPr>
          <p:nvPr>
            <p:ph type="body" idx="1"/>
          </p:nvPr>
        </p:nvSpPr>
        <p:spPr>
          <a:xfrm>
            <a:off x="1676401" y="2879083"/>
            <a:ext cx="2970213" cy="1854444"/>
          </a:xfrm>
        </p:spPr>
        <p:txBody>
          <a:bodyPr/>
          <a:lstStyle/>
          <a:p>
            <a:r>
              <a:rPr lang="en-US" sz="1400" dirty="0">
                <a:solidFill>
                  <a:schemeClr val="tx1"/>
                </a:solidFill>
              </a:rPr>
              <a:t>import java.io.*;</a:t>
            </a:r>
          </a:p>
          <a:p>
            <a:r>
              <a:rPr lang="en-US" sz="1400" dirty="0">
                <a:solidFill>
                  <a:schemeClr val="tx1"/>
                </a:solidFill>
              </a:rPr>
              <a:t>class hello</a:t>
            </a:r>
          </a:p>
          <a:p>
            <a:r>
              <a:rPr lang="en-US" sz="1400" dirty="0">
                <a:solidFill>
                  <a:schemeClr val="tx1"/>
                </a:solidFill>
              </a:rPr>
              <a:t>{</a:t>
            </a:r>
          </a:p>
          <a:p>
            <a:r>
              <a:rPr lang="en-US" sz="1400" dirty="0">
                <a:solidFill>
                  <a:schemeClr val="tx1"/>
                </a:solidFill>
              </a:rPr>
              <a:t>public static void main(String </a:t>
            </a:r>
            <a:r>
              <a:rPr lang="en-US" sz="1400" dirty="0" err="1">
                <a:solidFill>
                  <a:schemeClr val="tx1"/>
                </a:solidFill>
              </a:rPr>
              <a:t>args</a:t>
            </a:r>
            <a:r>
              <a:rPr lang="en-US" sz="1400" dirty="0">
                <a:solidFill>
                  <a:schemeClr val="tx1"/>
                </a:solidFill>
              </a:rPr>
              <a:t>[])</a:t>
            </a:r>
          </a:p>
          <a:p>
            <a:r>
              <a:rPr lang="en-US" sz="1400" dirty="0">
                <a:solidFill>
                  <a:schemeClr val="tx1"/>
                </a:solidFill>
              </a:rPr>
              <a:t>    {</a:t>
            </a:r>
          </a:p>
          <a:p>
            <a:r>
              <a:rPr lang="en-US" sz="1400" dirty="0">
                <a:solidFill>
                  <a:schemeClr val="tx1"/>
                </a:solidFill>
              </a:rPr>
              <a:t>     </a:t>
            </a:r>
            <a:r>
              <a:rPr lang="en-US" sz="1400" dirty="0" err="1">
                <a:solidFill>
                  <a:schemeClr val="tx1"/>
                </a:solidFill>
              </a:rPr>
              <a:t>System.out.println</a:t>
            </a:r>
            <a:r>
              <a:rPr lang="en-US" sz="1400" dirty="0">
                <a:solidFill>
                  <a:schemeClr val="tx1"/>
                </a:solidFill>
              </a:rPr>
              <a:t>("Hello World!")</a:t>
            </a:r>
          </a:p>
          <a:p>
            <a:r>
              <a:rPr lang="en-US" sz="1400" dirty="0">
                <a:solidFill>
                  <a:schemeClr val="tx1"/>
                </a:solidFill>
              </a:rPr>
              <a:t>     }</a:t>
            </a:r>
          </a:p>
          <a:p>
            <a:r>
              <a:rPr lang="en-US" sz="1400" dirty="0">
                <a:solidFill>
                  <a:schemeClr val="tx1"/>
                </a:solidFill>
              </a:rPr>
              <a:t>}</a:t>
            </a:r>
          </a:p>
        </p:txBody>
      </p:sp>
      <p:sp>
        <p:nvSpPr>
          <p:cNvPr id="7" name="TextBox 6"/>
          <p:cNvSpPr txBox="1"/>
          <p:nvPr/>
        </p:nvSpPr>
        <p:spPr>
          <a:xfrm>
            <a:off x="1676400" y="2308654"/>
            <a:ext cx="2116015" cy="400110"/>
          </a:xfrm>
          <a:prstGeom prst="rect">
            <a:avLst/>
          </a:prstGeom>
        </p:spPr>
        <p:txBody>
          <a:bodyPr wrap="square" rtlCol="0">
            <a:spAutoFit/>
          </a:bodyPr>
          <a:lstStyle/>
          <a:p>
            <a:pPr algn="ctr"/>
            <a:r>
              <a:rPr lang="en-US" sz="2000" dirty="0">
                <a:solidFill>
                  <a:schemeClr val="tx1"/>
                </a:solidFill>
              </a:rPr>
              <a:t>Java</a:t>
            </a:r>
          </a:p>
        </p:txBody>
      </p:sp>
      <p:sp>
        <p:nvSpPr>
          <p:cNvPr id="9" name="Text Placeholder 4"/>
          <p:cNvSpPr>
            <a:spLocks noGrp="1"/>
          </p:cNvSpPr>
          <p:nvPr>
            <p:ph type="body" idx="1"/>
          </p:nvPr>
        </p:nvSpPr>
        <p:spPr>
          <a:xfrm>
            <a:off x="4907570" y="2879084"/>
            <a:ext cx="2794610" cy="2320437"/>
          </a:xfrm>
        </p:spPr>
        <p:txBody>
          <a:bodyPr/>
          <a:lstStyle/>
          <a:p>
            <a:r>
              <a:rPr lang="en-US" sz="1600" dirty="0"/>
              <a:t>#include&lt;stdio.h&gt;</a:t>
            </a:r>
            <a:endParaRPr lang="en-US" sz="1600" dirty="0">
              <a:solidFill>
                <a:schemeClr val="tx1"/>
              </a:solidFill>
            </a:endParaRPr>
          </a:p>
          <a:p>
            <a:r>
              <a:rPr lang="en-US" sz="1600" dirty="0"/>
              <a:t>int main() </a:t>
            </a:r>
          </a:p>
          <a:p>
            <a:r>
              <a:rPr lang="en-US" sz="1600" dirty="0">
                <a:solidFill>
                  <a:schemeClr val="tx1"/>
                </a:solidFill>
              </a:rPr>
              <a:t>{</a:t>
            </a:r>
          </a:p>
          <a:p>
            <a:r>
              <a:rPr lang="en-US" sz="1600" dirty="0">
                <a:solidFill>
                  <a:schemeClr val="tx1"/>
                </a:solidFill>
              </a:rPr>
              <a:t>    </a:t>
            </a:r>
            <a:r>
              <a:rPr lang="en-US" sz="1600" dirty="0" err="1">
                <a:solidFill>
                  <a:schemeClr val="tx1"/>
                </a:solidFill>
              </a:rPr>
              <a:t>printf</a:t>
            </a:r>
            <a:r>
              <a:rPr lang="en-US" sz="1600" dirty="0">
                <a:solidFill>
                  <a:schemeClr val="tx1"/>
                </a:solidFill>
              </a:rPr>
              <a:t>("Hello World!") ;</a:t>
            </a:r>
          </a:p>
          <a:p>
            <a:r>
              <a:rPr lang="en-US" sz="1600" dirty="0">
                <a:solidFill>
                  <a:schemeClr val="tx1"/>
                </a:solidFill>
              </a:rPr>
              <a:t>    return 0; </a:t>
            </a:r>
          </a:p>
          <a:p>
            <a:r>
              <a:rPr lang="en-US" sz="1600" dirty="0">
                <a:solidFill>
                  <a:schemeClr val="tx1"/>
                </a:solidFill>
              </a:rPr>
              <a:t>}</a:t>
            </a:r>
          </a:p>
        </p:txBody>
      </p:sp>
      <p:sp>
        <p:nvSpPr>
          <p:cNvPr id="10" name="Text Placeholder 4"/>
          <p:cNvSpPr>
            <a:spLocks noGrp="1"/>
          </p:cNvSpPr>
          <p:nvPr>
            <p:ph type="body" idx="1"/>
          </p:nvPr>
        </p:nvSpPr>
        <p:spPr>
          <a:xfrm>
            <a:off x="7824789" y="2883837"/>
            <a:ext cx="2449619" cy="1590675"/>
          </a:xfrm>
        </p:spPr>
        <p:txBody>
          <a:bodyPr/>
          <a:lstStyle/>
          <a:p>
            <a:r>
              <a:rPr lang="en-US" sz="1600" dirty="0"/>
              <a:t>print("Hello World!")</a:t>
            </a:r>
            <a:endParaRPr lang="en-US" sz="1600" dirty="0">
              <a:solidFill>
                <a:schemeClr val="tx1"/>
              </a:solidFill>
            </a:endParaRPr>
          </a:p>
        </p:txBody>
      </p:sp>
      <p:sp>
        <p:nvSpPr>
          <p:cNvPr id="11" name="TextBox 10"/>
          <p:cNvSpPr txBox="1"/>
          <p:nvPr/>
        </p:nvSpPr>
        <p:spPr>
          <a:xfrm>
            <a:off x="4646614" y="2308654"/>
            <a:ext cx="3055567" cy="400110"/>
          </a:xfrm>
          <a:prstGeom prst="rect">
            <a:avLst/>
          </a:prstGeom>
        </p:spPr>
        <p:txBody>
          <a:bodyPr wrap="square" rtlCol="0">
            <a:spAutoFit/>
          </a:bodyPr>
          <a:lstStyle/>
          <a:p>
            <a:pPr algn="ctr"/>
            <a:r>
              <a:rPr lang="en-US" sz="2000" dirty="0">
                <a:solidFill>
                  <a:schemeClr val="tx1"/>
                </a:solidFill>
              </a:rPr>
              <a:t>C/C++ </a:t>
            </a:r>
          </a:p>
        </p:txBody>
      </p:sp>
      <p:sp>
        <p:nvSpPr>
          <p:cNvPr id="12" name="TextBox 11"/>
          <p:cNvSpPr txBox="1"/>
          <p:nvPr/>
        </p:nvSpPr>
        <p:spPr>
          <a:xfrm>
            <a:off x="7963138" y="2308654"/>
            <a:ext cx="2172920" cy="400110"/>
          </a:xfrm>
          <a:prstGeom prst="rect">
            <a:avLst/>
          </a:prstGeom>
        </p:spPr>
        <p:txBody>
          <a:bodyPr wrap="square" rtlCol="0">
            <a:spAutoFit/>
          </a:bodyPr>
          <a:lstStyle/>
          <a:p>
            <a:pPr algn="ctr"/>
            <a:r>
              <a:rPr lang="en-US" sz="2000" dirty="0">
                <a:solidFill>
                  <a:schemeClr val="tx1"/>
                </a:solidFill>
              </a:rPr>
              <a:t>Python</a:t>
            </a:r>
          </a:p>
        </p:txBody>
      </p:sp>
      <p:sp>
        <p:nvSpPr>
          <p:cNvPr id="2" name="TextBox 1"/>
          <p:cNvSpPr txBox="1"/>
          <p:nvPr/>
        </p:nvSpPr>
        <p:spPr>
          <a:xfrm>
            <a:off x="1902069" y="1390552"/>
            <a:ext cx="760534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Comparison of the traditional “Hello world” program between Python, Java and C/C++</a:t>
            </a:r>
          </a:p>
        </p:txBody>
      </p:sp>
    </p:spTree>
    <p:extLst>
      <p:ext uri="{BB962C8B-B14F-4D97-AF65-F5344CB8AC3E}">
        <p14:creationId xmlns:p14="http://schemas.microsoft.com/office/powerpoint/2010/main" xmlns="" val="216387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91"/>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p>
        </p:txBody>
      </p:sp>
      <p:sp>
        <p:nvSpPr>
          <p:cNvPr id="92" name="Shape 92"/>
          <p:cNvSpPr txBox="1">
            <a:spLocks noGrp="1"/>
          </p:cNvSpPr>
          <p:nvPr>
            <p:ph type="body" idx="1"/>
          </p:nvPr>
        </p:nvSpPr>
        <p:spPr>
          <a:prstGeom prst="rect">
            <a:avLst/>
          </a:prstGeom>
        </p:spPr>
        <p:txBody>
          <a:bodyPr lIns="91425" tIns="91425" rIns="91425" bIns="91425" anchor="t" anchorCtr="0">
            <a:noAutofit/>
          </a:bodyPr>
          <a:lstStyle/>
          <a:p>
            <a:pPr marL="342900" indent="-342900">
              <a:buFont typeface="Arial" panose="020B0604020202020204" pitchFamily="34" charset="0"/>
              <a:buChar char="•"/>
            </a:pPr>
            <a:r>
              <a:rPr lang="en-US" sz="2400" dirty="0"/>
              <a:t>Linux:</a:t>
            </a:r>
          </a:p>
          <a:p>
            <a:r>
              <a:rPr lang="en-US" sz="2400" dirty="0"/>
              <a:t>The interpreter is preinstalled. To access the command line interface of python, just type “python” in the terminal.</a:t>
            </a:r>
          </a:p>
          <a:p>
            <a:pPr marL="342900" indent="-342900">
              <a:buFont typeface="Arial" panose="020B0604020202020204" pitchFamily="34" charset="0"/>
              <a:buChar char="•"/>
            </a:pPr>
            <a:r>
              <a:rPr lang="en-US" sz="2400" dirty="0"/>
              <a:t>Windows</a:t>
            </a:r>
          </a:p>
          <a:p>
            <a:pPr marL="342900" indent="-342900">
              <a:buFont typeface="Arial" panose="020B0604020202020204" pitchFamily="34" charset="0"/>
              <a:buChar char="•"/>
            </a:pPr>
            <a:r>
              <a:rPr lang="en-US" sz="2400" dirty="0"/>
              <a:t>Mac</a:t>
            </a:r>
            <a:endParaRPr sz="2400" dirty="0"/>
          </a:p>
        </p:txBody>
      </p:sp>
      <p:sp>
        <p:nvSpPr>
          <p:cNvPr id="93" name="Shape 93"/>
          <p:cNvSpPr/>
          <p:nvPr/>
        </p:nvSpPr>
        <p:spPr>
          <a:xfrm>
            <a:off x="1512975" y="6347774"/>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91425" tIns="91425" rIns="91425" bIns="91425" anchor="ctr" anchorCtr="0">
            <a:noAutofit/>
          </a:bodyPr>
          <a:lstStyle/>
          <a:p>
            <a:endParaRPr/>
          </a:p>
        </p:txBody>
      </p:sp>
      <p:sp>
        <p:nvSpPr>
          <p:cNvPr id="94" name="Shape 94"/>
          <p:cNvSpPr txBox="1"/>
          <p:nvPr/>
        </p:nvSpPr>
        <p:spPr>
          <a:xfrm>
            <a:off x="4867200" y="6431139"/>
            <a:ext cx="2457600" cy="289800"/>
          </a:xfrm>
          <a:prstGeom prst="rect">
            <a:avLst/>
          </a:prstGeom>
          <a:noFill/>
          <a:ln>
            <a:noFill/>
          </a:ln>
        </p:spPr>
        <p:txBody>
          <a:bodyPr lIns="91425" tIns="91425" rIns="91425" bIns="91425" anchor="ctr" anchorCtr="0">
            <a:noAutofit/>
          </a:bodyPr>
          <a:lstStyle/>
          <a:p>
            <a:pPr algn="ctr"/>
            <a:r>
              <a:rPr lang="en-GB">
                <a:solidFill>
                  <a:srgbClr val="FFFFFF"/>
                </a:solidFill>
                <a:latin typeface="Georgia"/>
                <a:ea typeface="Georgia"/>
                <a:cs typeface="Georgia"/>
                <a:sym typeface="Georgia"/>
              </a:rPr>
              <a:t>Excellence and Service</a:t>
            </a:r>
          </a:p>
        </p:txBody>
      </p:sp>
      <p:sp>
        <p:nvSpPr>
          <p:cNvPr id="95" name="Shape 95"/>
          <p:cNvSpPr/>
          <p:nvPr/>
        </p:nvSpPr>
        <p:spPr>
          <a:xfrm rot="10800000">
            <a:off x="8469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91425" tIns="91425" rIns="91425" bIns="91425" anchor="ctr" anchorCtr="0">
            <a:noAutofit/>
          </a:bodyPr>
          <a:lstStyle/>
          <a:p>
            <a:endParaRPr/>
          </a:p>
        </p:txBody>
      </p:sp>
      <p:sp>
        <p:nvSpPr>
          <p:cNvPr id="96" name="Shape 96"/>
          <p:cNvSpPr/>
          <p:nvPr/>
        </p:nvSpPr>
        <p:spPr>
          <a:xfrm rot="10800000">
            <a:off x="15218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91425" tIns="91425" rIns="91425" bIns="91425" anchor="ctr" anchorCtr="0">
            <a:noAutofit/>
          </a:bodyPr>
          <a:lstStyle/>
          <a:p>
            <a:endParaRPr/>
          </a:p>
        </p:txBody>
      </p:sp>
      <p:sp>
        <p:nvSpPr>
          <p:cNvPr id="97" name="Shape 97"/>
          <p:cNvSpPr txBox="1"/>
          <p:nvPr/>
        </p:nvSpPr>
        <p:spPr>
          <a:xfrm>
            <a:off x="8469800" y="288575"/>
            <a:ext cx="1997100" cy="231300"/>
          </a:xfrm>
          <a:prstGeom prst="rect">
            <a:avLst/>
          </a:prstGeom>
          <a:noFill/>
          <a:ln>
            <a:noFill/>
          </a:ln>
        </p:spPr>
        <p:txBody>
          <a:bodyPr lIns="91425" tIns="91425" rIns="91425" bIns="91425" anchor="ctr" anchorCtr="0">
            <a:noAutofit/>
          </a:bodyPr>
          <a:lstStyle/>
          <a:p>
            <a:pPr algn="ctr">
              <a:lnSpc>
                <a:spcPct val="120000"/>
              </a:lnSpc>
            </a:pPr>
            <a:r>
              <a:rPr lang="en-GB">
                <a:solidFill>
                  <a:srgbClr val="FFFFFF"/>
                </a:solidFill>
                <a:latin typeface="Georgia"/>
                <a:ea typeface="Georgia"/>
                <a:cs typeface="Georgia"/>
                <a:sym typeface="Georgia"/>
              </a:rPr>
              <a:t>Christ University</a:t>
            </a:r>
          </a:p>
        </p:txBody>
      </p:sp>
    </p:spTree>
  </p:cSld>
  <p:clrMapOvr>
    <a:masterClrMapping/>
  </p:clrMapOvr>
  <p:transition/>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16816</TotalTime>
  <Words>773</Words>
  <Application>Microsoft Office PowerPoint</Application>
  <PresentationFormat>Custom</PresentationFormat>
  <Paragraphs>118</Paragraphs>
  <Slides>14</Slides>
  <Notes>9</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Georgia</vt:lpstr>
      <vt:lpstr>Gentium Book Basic</vt:lpstr>
      <vt:lpstr>simple-light</vt:lpstr>
      <vt:lpstr>Data Analysis Using Python Getting Started</vt:lpstr>
      <vt:lpstr>Outline</vt:lpstr>
      <vt:lpstr>Why Python?</vt:lpstr>
      <vt:lpstr>Slide 4</vt:lpstr>
      <vt:lpstr>Where is it used?</vt:lpstr>
      <vt:lpstr>History</vt:lpstr>
      <vt:lpstr>The Zen of Python – Tim Peters</vt:lpstr>
      <vt:lpstr>Beautiful is better than ugly</vt:lpstr>
      <vt:lpstr>Installation</vt:lpstr>
      <vt:lpstr>Compiler             Vs          Interpreter</vt:lpstr>
      <vt:lpstr>Spyder Environment </vt:lpstr>
      <vt:lpstr>Basic Commands : Variables</vt:lpstr>
      <vt:lpstr>Basic Commands : Indexing and slicing</vt:lpstr>
      <vt:lpstr>Python Scripts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Using Python Getting Started</dc:title>
  <dc:creator>Chetan Mandloi</dc:creator>
  <cp:lastModifiedBy>Sameer and Dad</cp:lastModifiedBy>
  <cp:revision>50</cp:revision>
  <dcterms:modified xsi:type="dcterms:W3CDTF">2017-02-08T17:19:45Z</dcterms:modified>
</cp:coreProperties>
</file>