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2"/>
    <p:restoredTop sz="94709"/>
  </p:normalViewPr>
  <p:slideViewPr>
    <p:cSldViewPr snapToGrid="0" snapToObjects="1">
      <p:cViewPr varScale="1">
        <p:scale>
          <a:sx n="97" d="100"/>
          <a:sy n="97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A2DAED-AA80-EF4F-AED0-65D4F6443CFE}" type="doc">
      <dgm:prSet loTypeId="urn:microsoft.com/office/officeart/2005/8/layout/orgChar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C70AEC80-73E3-C947-94B4-397B6E8CAADD}">
      <dgm:prSet phldrT="[文字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altLang="zh-TW" sz="2800" dirty="0" smtClean="0">
              <a:latin typeface="Times New Roman" charset="0"/>
              <a:ea typeface="Times New Roman" charset="0"/>
              <a:cs typeface="Times New Roman" charset="0"/>
            </a:rPr>
            <a:t>Goals</a:t>
          </a:r>
          <a:endParaRPr lang="zh-TW" altLang="en-US" sz="2800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CBC2FF3A-37E7-BE40-B27A-445075C27AE7}" type="parTrans" cxnId="{A7307495-B726-FD4D-ADF7-C43C0BE7F5F6}">
      <dgm:prSet/>
      <dgm:spPr/>
      <dgm:t>
        <a:bodyPr/>
        <a:lstStyle/>
        <a:p>
          <a:endParaRPr lang="zh-TW" altLang="en-US"/>
        </a:p>
      </dgm:t>
    </dgm:pt>
    <dgm:pt modelId="{F7CC09F4-4A2D-A041-8184-D2BC0BAAE98C}" type="sibTrans" cxnId="{A7307495-B726-FD4D-ADF7-C43C0BE7F5F6}">
      <dgm:prSet/>
      <dgm:spPr/>
      <dgm:t>
        <a:bodyPr/>
        <a:lstStyle/>
        <a:p>
          <a:endParaRPr lang="zh-TW" altLang="en-US"/>
        </a:p>
      </dgm:t>
    </dgm:pt>
    <dgm:pt modelId="{79E0CB0C-1F22-5743-9069-F1AC6D52021E}">
      <dgm:prSet phldrT="[文字]" custT="1"/>
      <dgm:spPr/>
      <dgm:t>
        <a:bodyPr/>
        <a:lstStyle/>
        <a:p>
          <a:r>
            <a:rPr lang="en-US" altLang="zh-TW" sz="2800" dirty="0" smtClean="0">
              <a:latin typeface="Times New Roman" charset="0"/>
              <a:ea typeface="Times New Roman" charset="0"/>
              <a:cs typeface="Times New Roman" charset="0"/>
            </a:rPr>
            <a:t>Find out the unknown mass particle</a:t>
          </a:r>
          <a:endParaRPr lang="zh-TW" altLang="en-US" sz="2800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B61636F2-1DB5-DA45-9FBA-70E7C41D99DD}" type="parTrans" cxnId="{A4C23279-2993-284B-8C6C-1872257E7849}">
      <dgm:prSet/>
      <dgm:spPr>
        <a:solidFill>
          <a:srgbClr val="00B0F0"/>
        </a:solidFill>
        <a:ln w="285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B0108C66-D250-C64E-AA60-D729F2366A66}" type="sibTrans" cxnId="{A4C23279-2993-284B-8C6C-1872257E7849}">
      <dgm:prSet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0A81F80-F686-0A47-8C53-C722C1BAD4C5}">
          <dgm:prSet phldrT="[文字]" custT="1"/>
          <dgm:spPr/>
          <dgm:t>
            <a:bodyPr/>
            <a:lstStyle/>
            <a:p>
              <a:r>
                <a:rPr lang="en-US" altLang="zh-TW" sz="2800" dirty="0" smtClean="0">
                  <a:latin typeface="Times New Roman" charset="0"/>
                  <a:ea typeface="Times New Roman" charset="0"/>
                  <a:cs typeface="Times New Roman" charset="0"/>
                </a:rPr>
                <a:t>Plot </a:t>
              </a:r>
              <a14:m>
                <m:oMath xmlns:m="http://schemas.openxmlformats.org/officeDocument/2006/math">
                  <m:sSub>
                    <m:sSubPr>
                      <m:ctrlPr>
                        <a:rPr kumimoji="1" lang="en-US" altLang="zh-TW" sz="280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</m:ctrlPr>
                    </m:sSubPr>
                    <m:e>
                      <m:r>
                        <a:rPr kumimoji="1" lang="en-US" altLang="zh-TW" sz="28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𝑝</m:t>
                      </m:r>
                    </m:e>
                    <m:sub>
                      <m:r>
                        <a:rPr kumimoji="1" lang="en-US" altLang="zh-TW" sz="28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𝑇</m:t>
                      </m:r>
                    </m:sub>
                  </m:sSub>
                </m:oMath>
              </a14:m>
              <a:r>
                <a:rPr kumimoji="1" lang="en-US" altLang="zh-TW" sz="2800" dirty="0" smtClean="0">
                  <a:latin typeface="Times New Roman" panose="02020603050405020304" charset="0"/>
                  <a:ea typeface="Times New Roman" charset="0"/>
                  <a:cs typeface="Times New Roman" charset="0"/>
                </a:rPr>
                <a:t> distribution of </a:t>
              </a:r>
            </a:p>
            <a:p>
              <a:r>
                <a:rPr kumimoji="1" lang="en-US" altLang="zh-TW" sz="2800" dirty="0" smtClean="0">
                  <a:latin typeface="Times New Roman" panose="02020603050405020304" charset="0"/>
                  <a:ea typeface="Times New Roman" charset="0"/>
                  <a:cs typeface="Times New Roman" charset="0"/>
                </a:rPr>
                <a:t>pure signal</a:t>
              </a:r>
              <a:r>
                <a:rPr lang="en-US" altLang="zh-TW" sz="28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endParaRPr lang="zh-TW" altLang="en-US" sz="2800" dirty="0">
                <a:latin typeface="Times New Roman" charset="0"/>
                <a:ea typeface="Times New Roman" charset="0"/>
                <a:cs typeface="Times New Roman" charset="0"/>
              </a:endParaRPr>
            </a:p>
          </dgm:t>
        </dgm:pt>
      </mc:Choice>
      <mc:Fallback xmlns="">
        <dgm:pt modelId="{F0A81F80-F686-0A47-8C53-C722C1BAD4C5}">
          <dgm:prSet phldrT="[文字]" custT="1"/>
          <dgm:spPr/>
          <dgm:t>
            <a:bodyPr/>
            <a:lstStyle/>
            <a:p>
              <a:r>
                <a:rPr lang="en-US" altLang="zh-TW" sz="2800" dirty="0" smtClean="0">
                  <a:latin typeface="Times New Roman" charset="0"/>
                  <a:ea typeface="Times New Roman" charset="0"/>
                  <a:cs typeface="Times New Roman" charset="0"/>
                </a:rPr>
                <a:t>Plot </a:t>
              </a:r>
              <a:r>
                <a:rPr kumimoji="1" lang="en-US" altLang="zh-TW" sz="2800" b="0" i="0" smtClean="0">
                  <a:latin typeface="Times New Roman" charset="0"/>
                  <a:ea typeface="Times New Roman" charset="0"/>
                  <a:cs typeface="Times New Roman" charset="0"/>
                </a:rPr>
                <a:t>𝑝</a:t>
              </a:r>
              <a:r>
                <a:rPr kumimoji="1" lang="en-US" altLang="zh-TW" sz="2800" b="0" i="0" smtClean="0">
                  <a:latin typeface="Times New Roman" charset="0"/>
                  <a:ea typeface="Times New Roman" charset="0"/>
                  <a:cs typeface="Times New Roman" charset="0"/>
                </a:rPr>
                <a:t>_</a:t>
              </a:r>
              <a:r>
                <a:rPr kumimoji="1" lang="en-US" altLang="zh-TW" sz="2800" b="0" i="0" smtClean="0">
                  <a:latin typeface="Times New Roman" charset="0"/>
                  <a:ea typeface="Times New Roman" charset="0"/>
                  <a:cs typeface="Times New Roman" charset="0"/>
                </a:rPr>
                <a:t>𝑇</a:t>
              </a:r>
              <a:r>
                <a:rPr kumimoji="1" lang="en-US" altLang="zh-TW" sz="2800" dirty="0" smtClean="0">
                  <a:latin typeface="Times New Roman" panose="02020603050405020304" charset="0"/>
                  <a:ea typeface="Times New Roman" charset="0"/>
                  <a:cs typeface="Times New Roman" charset="0"/>
                </a:rPr>
                <a:t> distribution of </a:t>
              </a:r>
              <a:endParaRPr kumimoji="1" lang="en-US" altLang="zh-TW" sz="2800" dirty="0" smtClean="0">
                <a:latin typeface="Times New Roman" panose="02020603050405020304" charset="0"/>
                <a:ea typeface="Times New Roman" charset="0"/>
                <a:cs typeface="Times New Roman" charset="0"/>
              </a:endParaRPr>
            </a:p>
            <a:p>
              <a:r>
                <a:rPr kumimoji="1" lang="en-US" altLang="zh-TW" sz="2800" dirty="0" smtClean="0">
                  <a:latin typeface="Times New Roman" panose="02020603050405020304" charset="0"/>
                  <a:ea typeface="Times New Roman" charset="0"/>
                  <a:cs typeface="Times New Roman" charset="0"/>
                </a:rPr>
                <a:t>pure </a:t>
              </a:r>
              <a:r>
                <a:rPr kumimoji="1" lang="en-US" altLang="zh-TW" sz="2800" dirty="0" smtClean="0">
                  <a:latin typeface="Times New Roman" panose="02020603050405020304" charset="0"/>
                  <a:ea typeface="Times New Roman" charset="0"/>
                  <a:cs typeface="Times New Roman" charset="0"/>
                </a:rPr>
                <a:t>signal</a:t>
              </a:r>
              <a:r>
                <a:rPr lang="en-US" altLang="zh-TW" sz="28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endParaRPr lang="zh-TW" altLang="en-US" sz="2800" dirty="0">
                <a:latin typeface="Times New Roman" charset="0"/>
                <a:ea typeface="Times New Roman" charset="0"/>
                <a:cs typeface="Times New Roman" charset="0"/>
              </a:endParaRPr>
            </a:p>
          </dgm:t>
        </dgm:pt>
      </mc:Fallback>
    </mc:AlternateContent>
    <dgm:pt modelId="{6970CC01-A41C-5D47-93D9-F4FF843C2059}" type="parTrans" cxnId="{1467F2D3-1CE8-7246-9CE2-46129B16AC5A}">
      <dgm:prSet/>
      <dgm:spPr>
        <a:solidFill>
          <a:srgbClr val="00B0F0"/>
        </a:solidFill>
        <a:ln w="285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64CBD1F6-81C7-A84B-832B-1CE04E4011D7}" type="sibTrans" cxnId="{1467F2D3-1CE8-7246-9CE2-46129B16AC5A}">
      <dgm:prSet/>
      <dgm:spPr/>
      <dgm:t>
        <a:bodyPr/>
        <a:lstStyle/>
        <a:p>
          <a:endParaRPr lang="zh-TW" altLang="en-US"/>
        </a:p>
      </dgm:t>
    </dgm:pt>
    <dgm:pt modelId="{8424AB6F-784D-C747-B8C2-D403C6B93C12}" type="pres">
      <dgm:prSet presAssocID="{DCA2DAED-AA80-EF4F-AED0-65D4F6443CF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5D2FD04A-BC98-6243-8DFB-9848C957D301}" type="pres">
      <dgm:prSet presAssocID="{C70AEC80-73E3-C947-94B4-397B6E8CAADD}" presName="hierRoot1" presStyleCnt="0">
        <dgm:presLayoutVars>
          <dgm:hierBranch val="init"/>
        </dgm:presLayoutVars>
      </dgm:prSet>
      <dgm:spPr/>
    </dgm:pt>
    <dgm:pt modelId="{6F8AB641-A232-2F47-96C5-59552EF206AD}" type="pres">
      <dgm:prSet presAssocID="{C70AEC80-73E3-C947-94B4-397B6E8CAADD}" presName="rootComposite1" presStyleCnt="0"/>
      <dgm:spPr/>
    </dgm:pt>
    <dgm:pt modelId="{9EFE5941-22E9-C142-ACCB-347574433C20}" type="pres">
      <dgm:prSet presAssocID="{C70AEC80-73E3-C947-94B4-397B6E8CAAD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6BFC2A3-FF24-704F-BB66-85208358563A}" type="pres">
      <dgm:prSet presAssocID="{C70AEC80-73E3-C947-94B4-397B6E8CAADD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9F76AB15-FF7B-4343-9C39-A5EB950FE253}" type="pres">
      <dgm:prSet presAssocID="{C70AEC80-73E3-C947-94B4-397B6E8CAADD}" presName="hierChild2" presStyleCnt="0"/>
      <dgm:spPr/>
    </dgm:pt>
    <dgm:pt modelId="{75D53156-483C-804C-BF8B-B0BA1AB77B22}" type="pres">
      <dgm:prSet presAssocID="{B61636F2-1DB5-DA45-9FBA-70E7C41D99DD}" presName="Name37" presStyleLbl="parChTrans1D2" presStyleIdx="0" presStyleCnt="2"/>
      <dgm:spPr/>
      <dgm:t>
        <a:bodyPr/>
        <a:lstStyle/>
        <a:p>
          <a:endParaRPr lang="zh-TW" altLang="en-US"/>
        </a:p>
      </dgm:t>
    </dgm:pt>
    <dgm:pt modelId="{BF6558D3-E173-0148-9C18-5800787E574B}" type="pres">
      <dgm:prSet presAssocID="{79E0CB0C-1F22-5743-9069-F1AC6D52021E}" presName="hierRoot2" presStyleCnt="0">
        <dgm:presLayoutVars>
          <dgm:hierBranch val="init"/>
        </dgm:presLayoutVars>
      </dgm:prSet>
      <dgm:spPr/>
    </dgm:pt>
    <dgm:pt modelId="{3D776F9A-B04C-2E45-A786-9AD8BF4A5561}" type="pres">
      <dgm:prSet presAssocID="{79E0CB0C-1F22-5743-9069-F1AC6D52021E}" presName="rootComposite" presStyleCnt="0"/>
      <dgm:spPr/>
    </dgm:pt>
    <dgm:pt modelId="{784F8B06-7D3A-5749-A93C-CEC6B9A14E44}" type="pres">
      <dgm:prSet presAssocID="{79E0CB0C-1F22-5743-9069-F1AC6D52021E}" presName="rootText" presStyleLbl="node2" presStyleIdx="0" presStyleCnt="2" custScaleX="400102" custScaleY="20106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73F3586-3075-7C46-A145-2A661F7C54BC}" type="pres">
      <dgm:prSet presAssocID="{79E0CB0C-1F22-5743-9069-F1AC6D52021E}" presName="rootConnector" presStyleLbl="node2" presStyleIdx="0" presStyleCnt="2"/>
      <dgm:spPr/>
      <dgm:t>
        <a:bodyPr/>
        <a:lstStyle/>
        <a:p>
          <a:endParaRPr lang="zh-TW" altLang="en-US"/>
        </a:p>
      </dgm:t>
    </dgm:pt>
    <dgm:pt modelId="{1C7D4EDA-8D94-9A4E-92AA-C2E0A3177D67}" type="pres">
      <dgm:prSet presAssocID="{79E0CB0C-1F22-5743-9069-F1AC6D52021E}" presName="hierChild4" presStyleCnt="0"/>
      <dgm:spPr/>
    </dgm:pt>
    <dgm:pt modelId="{505A18C7-E2A6-A447-B118-1849F91337C2}" type="pres">
      <dgm:prSet presAssocID="{79E0CB0C-1F22-5743-9069-F1AC6D52021E}" presName="hierChild5" presStyleCnt="0"/>
      <dgm:spPr/>
    </dgm:pt>
    <dgm:pt modelId="{17CDED42-B3DB-7D4A-943E-BF665B0F32E1}" type="pres">
      <dgm:prSet presAssocID="{6970CC01-A41C-5D47-93D9-F4FF843C2059}" presName="Name37" presStyleLbl="parChTrans1D2" presStyleIdx="1" presStyleCnt="2"/>
      <dgm:spPr/>
      <dgm:t>
        <a:bodyPr/>
        <a:lstStyle/>
        <a:p>
          <a:endParaRPr lang="zh-TW" altLang="en-US"/>
        </a:p>
      </dgm:t>
    </dgm:pt>
    <dgm:pt modelId="{E9071446-D80E-4448-A6C1-6268C00C86C8}" type="pres">
      <dgm:prSet presAssocID="{F0A81F80-F686-0A47-8C53-C722C1BAD4C5}" presName="hierRoot2" presStyleCnt="0">
        <dgm:presLayoutVars>
          <dgm:hierBranch val="init"/>
        </dgm:presLayoutVars>
      </dgm:prSet>
      <dgm:spPr/>
    </dgm:pt>
    <dgm:pt modelId="{AB3E3274-2A86-8748-B614-090036107A30}" type="pres">
      <dgm:prSet presAssocID="{F0A81F80-F686-0A47-8C53-C722C1BAD4C5}" presName="rootComposite" presStyleCnt="0"/>
      <dgm:spPr/>
    </dgm:pt>
    <dgm:pt modelId="{B386B86E-AC40-D649-8312-B1355A3C9B1B}" type="pres">
      <dgm:prSet presAssocID="{F0A81F80-F686-0A47-8C53-C722C1BAD4C5}" presName="rootText" presStyleLbl="node2" presStyleIdx="1" presStyleCnt="2" custScaleX="405903" custScaleY="20106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BBF1FAE-558A-754E-92E5-4B12792EA274}" type="pres">
      <dgm:prSet presAssocID="{F0A81F80-F686-0A47-8C53-C722C1BAD4C5}" presName="rootConnector" presStyleLbl="node2" presStyleIdx="1" presStyleCnt="2"/>
      <dgm:spPr/>
      <dgm:t>
        <a:bodyPr/>
        <a:lstStyle/>
        <a:p>
          <a:endParaRPr lang="zh-TW" altLang="en-US"/>
        </a:p>
      </dgm:t>
    </dgm:pt>
    <dgm:pt modelId="{27C2471E-5968-404A-A15C-F300EDC6F133}" type="pres">
      <dgm:prSet presAssocID="{F0A81F80-F686-0A47-8C53-C722C1BAD4C5}" presName="hierChild4" presStyleCnt="0"/>
      <dgm:spPr/>
    </dgm:pt>
    <dgm:pt modelId="{2C90ACA8-E4B3-6845-B03E-C732137F5F21}" type="pres">
      <dgm:prSet presAssocID="{F0A81F80-F686-0A47-8C53-C722C1BAD4C5}" presName="hierChild5" presStyleCnt="0"/>
      <dgm:spPr/>
    </dgm:pt>
    <dgm:pt modelId="{70FEAC46-01D8-7247-B9C7-74EF0C5F7583}" type="pres">
      <dgm:prSet presAssocID="{C70AEC80-73E3-C947-94B4-397B6E8CAADD}" presName="hierChild3" presStyleCnt="0"/>
      <dgm:spPr/>
    </dgm:pt>
  </dgm:ptLst>
  <dgm:cxnLst>
    <dgm:cxn modelId="{A4C23279-2993-284B-8C6C-1872257E7849}" srcId="{C70AEC80-73E3-C947-94B4-397B6E8CAADD}" destId="{79E0CB0C-1F22-5743-9069-F1AC6D52021E}" srcOrd="0" destOrd="0" parTransId="{B61636F2-1DB5-DA45-9FBA-70E7C41D99DD}" sibTransId="{B0108C66-D250-C64E-AA60-D729F2366A66}"/>
    <dgm:cxn modelId="{7B3389F0-4E0C-B84F-B3C6-737E8669D7AD}" type="presOf" srcId="{F0A81F80-F686-0A47-8C53-C722C1BAD4C5}" destId="{B386B86E-AC40-D649-8312-B1355A3C9B1B}" srcOrd="0" destOrd="0" presId="urn:microsoft.com/office/officeart/2005/8/layout/orgChart1"/>
    <dgm:cxn modelId="{283637B1-50BB-A14A-9E6A-C2ABF7101A62}" type="presOf" srcId="{C70AEC80-73E3-C947-94B4-397B6E8CAADD}" destId="{9EFE5941-22E9-C142-ACCB-347574433C20}" srcOrd="0" destOrd="0" presId="urn:microsoft.com/office/officeart/2005/8/layout/orgChart1"/>
    <dgm:cxn modelId="{0B0D79C9-605A-D04E-935D-701E1D83A3E7}" type="presOf" srcId="{C70AEC80-73E3-C947-94B4-397B6E8CAADD}" destId="{66BFC2A3-FF24-704F-BB66-85208358563A}" srcOrd="1" destOrd="0" presId="urn:microsoft.com/office/officeart/2005/8/layout/orgChart1"/>
    <dgm:cxn modelId="{C94F6329-3F21-5A42-8E40-C7C2284962C7}" type="presOf" srcId="{79E0CB0C-1F22-5743-9069-F1AC6D52021E}" destId="{784F8B06-7D3A-5749-A93C-CEC6B9A14E44}" srcOrd="0" destOrd="0" presId="urn:microsoft.com/office/officeart/2005/8/layout/orgChart1"/>
    <dgm:cxn modelId="{A7307495-B726-FD4D-ADF7-C43C0BE7F5F6}" srcId="{DCA2DAED-AA80-EF4F-AED0-65D4F6443CFE}" destId="{C70AEC80-73E3-C947-94B4-397B6E8CAADD}" srcOrd="0" destOrd="0" parTransId="{CBC2FF3A-37E7-BE40-B27A-445075C27AE7}" sibTransId="{F7CC09F4-4A2D-A041-8184-D2BC0BAAE98C}"/>
    <dgm:cxn modelId="{1467F2D3-1CE8-7246-9CE2-46129B16AC5A}" srcId="{C70AEC80-73E3-C947-94B4-397B6E8CAADD}" destId="{F0A81F80-F686-0A47-8C53-C722C1BAD4C5}" srcOrd="1" destOrd="0" parTransId="{6970CC01-A41C-5D47-93D9-F4FF843C2059}" sibTransId="{64CBD1F6-81C7-A84B-832B-1CE04E4011D7}"/>
    <dgm:cxn modelId="{550C0742-958B-5340-B6F0-24E3BF609464}" type="presOf" srcId="{DCA2DAED-AA80-EF4F-AED0-65D4F6443CFE}" destId="{8424AB6F-784D-C747-B8C2-D403C6B93C12}" srcOrd="0" destOrd="0" presId="urn:microsoft.com/office/officeart/2005/8/layout/orgChart1"/>
    <dgm:cxn modelId="{E0B4D5C1-C62F-E542-BD92-AF8ACE0472B8}" type="presOf" srcId="{F0A81F80-F686-0A47-8C53-C722C1BAD4C5}" destId="{9BBF1FAE-558A-754E-92E5-4B12792EA274}" srcOrd="1" destOrd="0" presId="urn:microsoft.com/office/officeart/2005/8/layout/orgChart1"/>
    <dgm:cxn modelId="{8AA59DE9-595B-624B-8676-89082CD4429F}" type="presOf" srcId="{79E0CB0C-1F22-5743-9069-F1AC6D52021E}" destId="{F73F3586-3075-7C46-A145-2A661F7C54BC}" srcOrd="1" destOrd="0" presId="urn:microsoft.com/office/officeart/2005/8/layout/orgChart1"/>
    <dgm:cxn modelId="{8748C593-1FBD-4540-9348-647205401534}" type="presOf" srcId="{6970CC01-A41C-5D47-93D9-F4FF843C2059}" destId="{17CDED42-B3DB-7D4A-943E-BF665B0F32E1}" srcOrd="0" destOrd="0" presId="urn:microsoft.com/office/officeart/2005/8/layout/orgChart1"/>
    <dgm:cxn modelId="{38F4790C-D8E0-BD43-8FE2-9146268F2297}" type="presOf" srcId="{B61636F2-1DB5-DA45-9FBA-70E7C41D99DD}" destId="{75D53156-483C-804C-BF8B-B0BA1AB77B22}" srcOrd="0" destOrd="0" presId="urn:microsoft.com/office/officeart/2005/8/layout/orgChart1"/>
    <dgm:cxn modelId="{6D327367-58C4-F940-84D8-01308ACED47C}" type="presParOf" srcId="{8424AB6F-784D-C747-B8C2-D403C6B93C12}" destId="{5D2FD04A-BC98-6243-8DFB-9848C957D301}" srcOrd="0" destOrd="0" presId="urn:microsoft.com/office/officeart/2005/8/layout/orgChart1"/>
    <dgm:cxn modelId="{2A95A5F1-5646-434D-B75F-6FF4C8F16160}" type="presParOf" srcId="{5D2FD04A-BC98-6243-8DFB-9848C957D301}" destId="{6F8AB641-A232-2F47-96C5-59552EF206AD}" srcOrd="0" destOrd="0" presId="urn:microsoft.com/office/officeart/2005/8/layout/orgChart1"/>
    <dgm:cxn modelId="{1D8FEFC0-F7B8-794F-AE32-7257EF20D507}" type="presParOf" srcId="{6F8AB641-A232-2F47-96C5-59552EF206AD}" destId="{9EFE5941-22E9-C142-ACCB-347574433C20}" srcOrd="0" destOrd="0" presId="urn:microsoft.com/office/officeart/2005/8/layout/orgChart1"/>
    <dgm:cxn modelId="{A894DE6A-B3FB-9C4B-AEC4-1539847BFC31}" type="presParOf" srcId="{6F8AB641-A232-2F47-96C5-59552EF206AD}" destId="{66BFC2A3-FF24-704F-BB66-85208358563A}" srcOrd="1" destOrd="0" presId="urn:microsoft.com/office/officeart/2005/8/layout/orgChart1"/>
    <dgm:cxn modelId="{311A5E5A-E827-2441-9539-661284FD319F}" type="presParOf" srcId="{5D2FD04A-BC98-6243-8DFB-9848C957D301}" destId="{9F76AB15-FF7B-4343-9C39-A5EB950FE253}" srcOrd="1" destOrd="0" presId="urn:microsoft.com/office/officeart/2005/8/layout/orgChart1"/>
    <dgm:cxn modelId="{1B8B8108-FA4E-0A40-A88F-92C134F73480}" type="presParOf" srcId="{9F76AB15-FF7B-4343-9C39-A5EB950FE253}" destId="{75D53156-483C-804C-BF8B-B0BA1AB77B22}" srcOrd="0" destOrd="0" presId="urn:microsoft.com/office/officeart/2005/8/layout/orgChart1"/>
    <dgm:cxn modelId="{06719B22-2646-4344-A32B-2B57DCDD967D}" type="presParOf" srcId="{9F76AB15-FF7B-4343-9C39-A5EB950FE253}" destId="{BF6558D3-E173-0148-9C18-5800787E574B}" srcOrd="1" destOrd="0" presId="urn:microsoft.com/office/officeart/2005/8/layout/orgChart1"/>
    <dgm:cxn modelId="{10A9B98D-9319-7E48-93C8-2AB47F449179}" type="presParOf" srcId="{BF6558D3-E173-0148-9C18-5800787E574B}" destId="{3D776F9A-B04C-2E45-A786-9AD8BF4A5561}" srcOrd="0" destOrd="0" presId="urn:microsoft.com/office/officeart/2005/8/layout/orgChart1"/>
    <dgm:cxn modelId="{5739F47E-F3E4-B749-9E43-D2D835151D92}" type="presParOf" srcId="{3D776F9A-B04C-2E45-A786-9AD8BF4A5561}" destId="{784F8B06-7D3A-5749-A93C-CEC6B9A14E44}" srcOrd="0" destOrd="0" presId="urn:microsoft.com/office/officeart/2005/8/layout/orgChart1"/>
    <dgm:cxn modelId="{00BE658C-4D04-1E45-809E-223EF9D732D1}" type="presParOf" srcId="{3D776F9A-B04C-2E45-A786-9AD8BF4A5561}" destId="{F73F3586-3075-7C46-A145-2A661F7C54BC}" srcOrd="1" destOrd="0" presId="urn:microsoft.com/office/officeart/2005/8/layout/orgChart1"/>
    <dgm:cxn modelId="{9F624FBD-589E-8B4E-9B46-FE9FCB9ABE22}" type="presParOf" srcId="{BF6558D3-E173-0148-9C18-5800787E574B}" destId="{1C7D4EDA-8D94-9A4E-92AA-C2E0A3177D67}" srcOrd="1" destOrd="0" presId="urn:microsoft.com/office/officeart/2005/8/layout/orgChart1"/>
    <dgm:cxn modelId="{BF12340F-1CED-B64D-9E02-59B26DD94FD4}" type="presParOf" srcId="{BF6558D3-E173-0148-9C18-5800787E574B}" destId="{505A18C7-E2A6-A447-B118-1849F91337C2}" srcOrd="2" destOrd="0" presId="urn:microsoft.com/office/officeart/2005/8/layout/orgChart1"/>
    <dgm:cxn modelId="{4D554628-34E6-284F-BE39-A858D7C8C492}" type="presParOf" srcId="{9F76AB15-FF7B-4343-9C39-A5EB950FE253}" destId="{17CDED42-B3DB-7D4A-943E-BF665B0F32E1}" srcOrd="2" destOrd="0" presId="urn:microsoft.com/office/officeart/2005/8/layout/orgChart1"/>
    <dgm:cxn modelId="{38ED3714-BA4A-8343-A57A-C28A5A7B4E65}" type="presParOf" srcId="{9F76AB15-FF7B-4343-9C39-A5EB950FE253}" destId="{E9071446-D80E-4448-A6C1-6268C00C86C8}" srcOrd="3" destOrd="0" presId="urn:microsoft.com/office/officeart/2005/8/layout/orgChart1"/>
    <dgm:cxn modelId="{6A5D9406-1414-5548-B5F5-D9C607E08E33}" type="presParOf" srcId="{E9071446-D80E-4448-A6C1-6268C00C86C8}" destId="{AB3E3274-2A86-8748-B614-090036107A30}" srcOrd="0" destOrd="0" presId="urn:microsoft.com/office/officeart/2005/8/layout/orgChart1"/>
    <dgm:cxn modelId="{E1265232-A82B-C246-97AB-AD0EB80ED76F}" type="presParOf" srcId="{AB3E3274-2A86-8748-B614-090036107A30}" destId="{B386B86E-AC40-D649-8312-B1355A3C9B1B}" srcOrd="0" destOrd="0" presId="urn:microsoft.com/office/officeart/2005/8/layout/orgChart1"/>
    <dgm:cxn modelId="{94587EDC-3B7A-454C-BB21-76DFB489EB4A}" type="presParOf" srcId="{AB3E3274-2A86-8748-B614-090036107A30}" destId="{9BBF1FAE-558A-754E-92E5-4B12792EA274}" srcOrd="1" destOrd="0" presId="urn:microsoft.com/office/officeart/2005/8/layout/orgChart1"/>
    <dgm:cxn modelId="{A589F286-28A3-4247-8CEB-B2CFD9B357B0}" type="presParOf" srcId="{E9071446-D80E-4448-A6C1-6268C00C86C8}" destId="{27C2471E-5968-404A-A15C-F300EDC6F133}" srcOrd="1" destOrd="0" presId="urn:microsoft.com/office/officeart/2005/8/layout/orgChart1"/>
    <dgm:cxn modelId="{E898C68B-D024-A645-A77C-744F7508655D}" type="presParOf" srcId="{E9071446-D80E-4448-A6C1-6268C00C86C8}" destId="{2C90ACA8-E4B3-6845-B03E-C732137F5F21}" srcOrd="2" destOrd="0" presId="urn:microsoft.com/office/officeart/2005/8/layout/orgChart1"/>
    <dgm:cxn modelId="{BF6FF901-9A3B-9B4C-87E7-AAD1C8AAE4D7}" type="presParOf" srcId="{5D2FD04A-BC98-6243-8DFB-9848C957D301}" destId="{70FEAC46-01D8-7247-B9C7-74EF0C5F758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A2DAED-AA80-EF4F-AED0-65D4F6443CFE}" type="doc">
      <dgm:prSet loTypeId="urn:microsoft.com/office/officeart/2005/8/layout/orgChar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C70AEC80-73E3-C947-94B4-397B6E8CAADD}">
      <dgm:prSet phldrT="[文字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altLang="zh-TW" sz="2800" dirty="0" smtClean="0">
              <a:latin typeface="Times New Roman" charset="0"/>
              <a:ea typeface="Times New Roman" charset="0"/>
              <a:cs typeface="Times New Roman" charset="0"/>
            </a:rPr>
            <a:t>Goals</a:t>
          </a:r>
          <a:endParaRPr lang="zh-TW" altLang="en-US" sz="2800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CBC2FF3A-37E7-BE40-B27A-445075C27AE7}" type="parTrans" cxnId="{A7307495-B726-FD4D-ADF7-C43C0BE7F5F6}">
      <dgm:prSet/>
      <dgm:spPr/>
      <dgm:t>
        <a:bodyPr/>
        <a:lstStyle/>
        <a:p>
          <a:endParaRPr lang="zh-TW" altLang="en-US"/>
        </a:p>
      </dgm:t>
    </dgm:pt>
    <dgm:pt modelId="{F7CC09F4-4A2D-A041-8184-D2BC0BAAE98C}" type="sibTrans" cxnId="{A7307495-B726-FD4D-ADF7-C43C0BE7F5F6}">
      <dgm:prSet/>
      <dgm:spPr/>
      <dgm:t>
        <a:bodyPr/>
        <a:lstStyle/>
        <a:p>
          <a:endParaRPr lang="zh-TW" altLang="en-US"/>
        </a:p>
      </dgm:t>
    </dgm:pt>
    <dgm:pt modelId="{79E0CB0C-1F22-5743-9069-F1AC6D52021E}">
      <dgm:prSet phldrT="[文字]" custT="1"/>
      <dgm:spPr/>
      <dgm:t>
        <a:bodyPr/>
        <a:lstStyle/>
        <a:p>
          <a:r>
            <a:rPr lang="en-US" altLang="zh-TW" sz="2800" dirty="0" smtClean="0">
              <a:latin typeface="Times New Roman" charset="0"/>
              <a:ea typeface="Times New Roman" charset="0"/>
              <a:cs typeface="Times New Roman" charset="0"/>
            </a:rPr>
            <a:t>Find out the unknown </a:t>
          </a:r>
          <a:r>
            <a:rPr lang="en-US" altLang="zh-TW" sz="2800" dirty="0" smtClean="0">
              <a:latin typeface="Times New Roman" charset="0"/>
              <a:ea typeface="Times New Roman" charset="0"/>
              <a:cs typeface="Times New Roman" charset="0"/>
            </a:rPr>
            <a:t>mass </a:t>
          </a:r>
          <a:r>
            <a:rPr lang="en-US" altLang="zh-TW" sz="2800" dirty="0" smtClean="0">
              <a:latin typeface="Times New Roman" charset="0"/>
              <a:ea typeface="Times New Roman" charset="0"/>
              <a:cs typeface="Times New Roman" charset="0"/>
            </a:rPr>
            <a:t>particle</a:t>
          </a:r>
          <a:endParaRPr lang="zh-TW" altLang="en-US" sz="2800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B61636F2-1DB5-DA45-9FBA-70E7C41D99DD}" type="parTrans" cxnId="{A4C23279-2993-284B-8C6C-1872257E7849}">
      <dgm:prSet/>
      <dgm:spPr>
        <a:solidFill>
          <a:srgbClr val="00B0F0"/>
        </a:solidFill>
        <a:ln w="285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B0108C66-D250-C64E-AA60-D729F2366A66}" type="sibTrans" cxnId="{A4C23279-2993-284B-8C6C-1872257E7849}">
      <dgm:prSet/>
      <dgm:spPr/>
      <dgm:t>
        <a:bodyPr/>
        <a:lstStyle/>
        <a:p>
          <a:endParaRPr lang="zh-TW" altLang="en-US"/>
        </a:p>
      </dgm:t>
    </dgm:pt>
    <dgm:pt modelId="{F0A81F80-F686-0A47-8C53-C722C1BAD4C5}">
      <dgm:prSet phldrT="[文字]" custT="1"/>
      <dgm:spPr>
        <a:blipFill rotWithShape="0">
          <a:blip xmlns:r="http://schemas.openxmlformats.org/officeDocument/2006/relationships" r:embed="rId1"/>
          <a:stretch>
            <a:fillRect t="-12658" b="-21519"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6970CC01-A41C-5D47-93D9-F4FF843C2059}" type="parTrans" cxnId="{1467F2D3-1CE8-7246-9CE2-46129B16AC5A}">
      <dgm:prSet/>
      <dgm:spPr>
        <a:solidFill>
          <a:srgbClr val="00B0F0"/>
        </a:solidFill>
        <a:ln w="285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64CBD1F6-81C7-A84B-832B-1CE04E4011D7}" type="sibTrans" cxnId="{1467F2D3-1CE8-7246-9CE2-46129B16AC5A}">
      <dgm:prSet/>
      <dgm:spPr/>
      <dgm:t>
        <a:bodyPr/>
        <a:lstStyle/>
        <a:p>
          <a:endParaRPr lang="zh-TW" altLang="en-US"/>
        </a:p>
      </dgm:t>
    </dgm:pt>
    <dgm:pt modelId="{8424AB6F-784D-C747-B8C2-D403C6B93C12}" type="pres">
      <dgm:prSet presAssocID="{DCA2DAED-AA80-EF4F-AED0-65D4F6443CF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D2FD04A-BC98-6243-8DFB-9848C957D301}" type="pres">
      <dgm:prSet presAssocID="{C70AEC80-73E3-C947-94B4-397B6E8CAADD}" presName="hierRoot1" presStyleCnt="0">
        <dgm:presLayoutVars>
          <dgm:hierBranch val="init"/>
        </dgm:presLayoutVars>
      </dgm:prSet>
      <dgm:spPr/>
    </dgm:pt>
    <dgm:pt modelId="{6F8AB641-A232-2F47-96C5-59552EF206AD}" type="pres">
      <dgm:prSet presAssocID="{C70AEC80-73E3-C947-94B4-397B6E8CAADD}" presName="rootComposite1" presStyleCnt="0"/>
      <dgm:spPr/>
    </dgm:pt>
    <dgm:pt modelId="{9EFE5941-22E9-C142-ACCB-347574433C20}" type="pres">
      <dgm:prSet presAssocID="{C70AEC80-73E3-C947-94B4-397B6E8CAADD}" presName="rootText1" presStyleLbl="node0" presStyleIdx="0" presStyleCnt="1">
        <dgm:presLayoutVars>
          <dgm:chPref val="3"/>
        </dgm:presLayoutVars>
      </dgm:prSet>
      <dgm:spPr/>
    </dgm:pt>
    <dgm:pt modelId="{66BFC2A3-FF24-704F-BB66-85208358563A}" type="pres">
      <dgm:prSet presAssocID="{C70AEC80-73E3-C947-94B4-397B6E8CAADD}" presName="rootConnector1" presStyleLbl="node1" presStyleIdx="0" presStyleCnt="0"/>
      <dgm:spPr/>
    </dgm:pt>
    <dgm:pt modelId="{9F76AB15-FF7B-4343-9C39-A5EB950FE253}" type="pres">
      <dgm:prSet presAssocID="{C70AEC80-73E3-C947-94B4-397B6E8CAADD}" presName="hierChild2" presStyleCnt="0"/>
      <dgm:spPr/>
    </dgm:pt>
    <dgm:pt modelId="{75D53156-483C-804C-BF8B-B0BA1AB77B22}" type="pres">
      <dgm:prSet presAssocID="{B61636F2-1DB5-DA45-9FBA-70E7C41D99DD}" presName="Name37" presStyleLbl="parChTrans1D2" presStyleIdx="0" presStyleCnt="2"/>
      <dgm:spPr/>
    </dgm:pt>
    <dgm:pt modelId="{BF6558D3-E173-0148-9C18-5800787E574B}" type="pres">
      <dgm:prSet presAssocID="{79E0CB0C-1F22-5743-9069-F1AC6D52021E}" presName="hierRoot2" presStyleCnt="0">
        <dgm:presLayoutVars>
          <dgm:hierBranch val="init"/>
        </dgm:presLayoutVars>
      </dgm:prSet>
      <dgm:spPr/>
    </dgm:pt>
    <dgm:pt modelId="{3D776F9A-B04C-2E45-A786-9AD8BF4A5561}" type="pres">
      <dgm:prSet presAssocID="{79E0CB0C-1F22-5743-9069-F1AC6D52021E}" presName="rootComposite" presStyleCnt="0"/>
      <dgm:spPr/>
    </dgm:pt>
    <dgm:pt modelId="{784F8B06-7D3A-5749-A93C-CEC6B9A14E44}" type="pres">
      <dgm:prSet presAssocID="{79E0CB0C-1F22-5743-9069-F1AC6D52021E}" presName="rootText" presStyleLbl="node2" presStyleIdx="0" presStyleCnt="2" custScaleX="400102" custScaleY="20106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73F3586-3075-7C46-A145-2A661F7C54BC}" type="pres">
      <dgm:prSet presAssocID="{79E0CB0C-1F22-5743-9069-F1AC6D52021E}" presName="rootConnector" presStyleLbl="node2" presStyleIdx="0" presStyleCnt="2"/>
      <dgm:spPr/>
    </dgm:pt>
    <dgm:pt modelId="{1C7D4EDA-8D94-9A4E-92AA-C2E0A3177D67}" type="pres">
      <dgm:prSet presAssocID="{79E0CB0C-1F22-5743-9069-F1AC6D52021E}" presName="hierChild4" presStyleCnt="0"/>
      <dgm:spPr/>
    </dgm:pt>
    <dgm:pt modelId="{505A18C7-E2A6-A447-B118-1849F91337C2}" type="pres">
      <dgm:prSet presAssocID="{79E0CB0C-1F22-5743-9069-F1AC6D52021E}" presName="hierChild5" presStyleCnt="0"/>
      <dgm:spPr/>
    </dgm:pt>
    <dgm:pt modelId="{17CDED42-B3DB-7D4A-943E-BF665B0F32E1}" type="pres">
      <dgm:prSet presAssocID="{6970CC01-A41C-5D47-93D9-F4FF843C2059}" presName="Name37" presStyleLbl="parChTrans1D2" presStyleIdx="1" presStyleCnt="2"/>
      <dgm:spPr/>
    </dgm:pt>
    <dgm:pt modelId="{E9071446-D80E-4448-A6C1-6268C00C86C8}" type="pres">
      <dgm:prSet presAssocID="{F0A81F80-F686-0A47-8C53-C722C1BAD4C5}" presName="hierRoot2" presStyleCnt="0">
        <dgm:presLayoutVars>
          <dgm:hierBranch val="init"/>
        </dgm:presLayoutVars>
      </dgm:prSet>
      <dgm:spPr/>
    </dgm:pt>
    <dgm:pt modelId="{AB3E3274-2A86-8748-B614-090036107A30}" type="pres">
      <dgm:prSet presAssocID="{F0A81F80-F686-0A47-8C53-C722C1BAD4C5}" presName="rootComposite" presStyleCnt="0"/>
      <dgm:spPr/>
    </dgm:pt>
    <dgm:pt modelId="{B386B86E-AC40-D649-8312-B1355A3C9B1B}" type="pres">
      <dgm:prSet presAssocID="{F0A81F80-F686-0A47-8C53-C722C1BAD4C5}" presName="rootText" presStyleLbl="node2" presStyleIdx="1" presStyleCnt="2" custScaleX="405903" custScaleY="20106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BBF1FAE-558A-754E-92E5-4B12792EA274}" type="pres">
      <dgm:prSet presAssocID="{F0A81F80-F686-0A47-8C53-C722C1BAD4C5}" presName="rootConnector" presStyleLbl="node2" presStyleIdx="1" presStyleCnt="2"/>
      <dgm:spPr/>
    </dgm:pt>
    <dgm:pt modelId="{27C2471E-5968-404A-A15C-F300EDC6F133}" type="pres">
      <dgm:prSet presAssocID="{F0A81F80-F686-0A47-8C53-C722C1BAD4C5}" presName="hierChild4" presStyleCnt="0"/>
      <dgm:spPr/>
    </dgm:pt>
    <dgm:pt modelId="{2C90ACA8-E4B3-6845-B03E-C732137F5F21}" type="pres">
      <dgm:prSet presAssocID="{F0A81F80-F686-0A47-8C53-C722C1BAD4C5}" presName="hierChild5" presStyleCnt="0"/>
      <dgm:spPr/>
    </dgm:pt>
    <dgm:pt modelId="{70FEAC46-01D8-7247-B9C7-74EF0C5F7583}" type="pres">
      <dgm:prSet presAssocID="{C70AEC80-73E3-C947-94B4-397B6E8CAADD}" presName="hierChild3" presStyleCnt="0"/>
      <dgm:spPr/>
    </dgm:pt>
  </dgm:ptLst>
  <dgm:cxnLst>
    <dgm:cxn modelId="{6ED98378-447A-FF41-B36C-30B1620DCEF1}" type="presOf" srcId="{DCA2DAED-AA80-EF4F-AED0-65D4F6443CFE}" destId="{8424AB6F-784D-C747-B8C2-D403C6B93C12}" srcOrd="0" destOrd="0" presId="urn:microsoft.com/office/officeart/2005/8/layout/orgChart1"/>
    <dgm:cxn modelId="{86C10B81-161F-9D4F-900B-75544201C614}" type="presOf" srcId="{79E0CB0C-1F22-5743-9069-F1AC6D52021E}" destId="{F73F3586-3075-7C46-A145-2A661F7C54BC}" srcOrd="1" destOrd="0" presId="urn:microsoft.com/office/officeart/2005/8/layout/orgChart1"/>
    <dgm:cxn modelId="{A4C23279-2993-284B-8C6C-1872257E7849}" srcId="{C70AEC80-73E3-C947-94B4-397B6E8CAADD}" destId="{79E0CB0C-1F22-5743-9069-F1AC6D52021E}" srcOrd="0" destOrd="0" parTransId="{B61636F2-1DB5-DA45-9FBA-70E7C41D99DD}" sibTransId="{B0108C66-D250-C64E-AA60-D729F2366A66}"/>
    <dgm:cxn modelId="{1467F2D3-1CE8-7246-9CE2-46129B16AC5A}" srcId="{C70AEC80-73E3-C947-94B4-397B6E8CAADD}" destId="{F0A81F80-F686-0A47-8C53-C722C1BAD4C5}" srcOrd="1" destOrd="0" parTransId="{6970CC01-A41C-5D47-93D9-F4FF843C2059}" sibTransId="{64CBD1F6-81C7-A84B-832B-1CE04E4011D7}"/>
    <dgm:cxn modelId="{7B053990-140A-B140-BFC1-A557891C4D56}" type="presOf" srcId="{F0A81F80-F686-0A47-8C53-C722C1BAD4C5}" destId="{9BBF1FAE-558A-754E-92E5-4B12792EA274}" srcOrd="1" destOrd="0" presId="urn:microsoft.com/office/officeart/2005/8/layout/orgChart1"/>
    <dgm:cxn modelId="{648D5551-348E-8149-9432-30859AF4832C}" type="presOf" srcId="{B61636F2-1DB5-DA45-9FBA-70E7C41D99DD}" destId="{75D53156-483C-804C-BF8B-B0BA1AB77B22}" srcOrd="0" destOrd="0" presId="urn:microsoft.com/office/officeart/2005/8/layout/orgChart1"/>
    <dgm:cxn modelId="{536C792E-9008-E645-9DB9-98625861CD05}" type="presOf" srcId="{6970CC01-A41C-5D47-93D9-F4FF843C2059}" destId="{17CDED42-B3DB-7D4A-943E-BF665B0F32E1}" srcOrd="0" destOrd="0" presId="urn:microsoft.com/office/officeart/2005/8/layout/orgChart1"/>
    <dgm:cxn modelId="{ABB75140-81E4-8643-99E2-966F16BFE1F1}" type="presOf" srcId="{C70AEC80-73E3-C947-94B4-397B6E8CAADD}" destId="{9EFE5941-22E9-C142-ACCB-347574433C20}" srcOrd="0" destOrd="0" presId="urn:microsoft.com/office/officeart/2005/8/layout/orgChart1"/>
    <dgm:cxn modelId="{58F83F88-FAF4-8F44-B69C-A5BD0E02E580}" type="presOf" srcId="{C70AEC80-73E3-C947-94B4-397B6E8CAADD}" destId="{66BFC2A3-FF24-704F-BB66-85208358563A}" srcOrd="1" destOrd="0" presId="urn:microsoft.com/office/officeart/2005/8/layout/orgChart1"/>
    <dgm:cxn modelId="{5091233C-1B8E-FD48-9BFD-916F3FA1271E}" type="presOf" srcId="{F0A81F80-F686-0A47-8C53-C722C1BAD4C5}" destId="{B386B86E-AC40-D649-8312-B1355A3C9B1B}" srcOrd="0" destOrd="0" presId="urn:microsoft.com/office/officeart/2005/8/layout/orgChart1"/>
    <dgm:cxn modelId="{A7307495-B726-FD4D-ADF7-C43C0BE7F5F6}" srcId="{DCA2DAED-AA80-EF4F-AED0-65D4F6443CFE}" destId="{C70AEC80-73E3-C947-94B4-397B6E8CAADD}" srcOrd="0" destOrd="0" parTransId="{CBC2FF3A-37E7-BE40-B27A-445075C27AE7}" sibTransId="{F7CC09F4-4A2D-A041-8184-D2BC0BAAE98C}"/>
    <dgm:cxn modelId="{CB865FD1-5082-524B-A117-62091F589D4B}" type="presOf" srcId="{79E0CB0C-1F22-5743-9069-F1AC6D52021E}" destId="{784F8B06-7D3A-5749-A93C-CEC6B9A14E44}" srcOrd="0" destOrd="0" presId="urn:microsoft.com/office/officeart/2005/8/layout/orgChart1"/>
    <dgm:cxn modelId="{2871DC9B-83C7-4042-BD14-43D3F5BD05D1}" type="presParOf" srcId="{8424AB6F-784D-C747-B8C2-D403C6B93C12}" destId="{5D2FD04A-BC98-6243-8DFB-9848C957D301}" srcOrd="0" destOrd="0" presId="urn:microsoft.com/office/officeart/2005/8/layout/orgChart1"/>
    <dgm:cxn modelId="{A1AAD459-7CEC-1243-8BEB-453A25BB96D6}" type="presParOf" srcId="{5D2FD04A-BC98-6243-8DFB-9848C957D301}" destId="{6F8AB641-A232-2F47-96C5-59552EF206AD}" srcOrd="0" destOrd="0" presId="urn:microsoft.com/office/officeart/2005/8/layout/orgChart1"/>
    <dgm:cxn modelId="{DB1F37C0-6E41-854F-AE25-20F6B385ABC4}" type="presParOf" srcId="{6F8AB641-A232-2F47-96C5-59552EF206AD}" destId="{9EFE5941-22E9-C142-ACCB-347574433C20}" srcOrd="0" destOrd="0" presId="urn:microsoft.com/office/officeart/2005/8/layout/orgChart1"/>
    <dgm:cxn modelId="{456D6038-6AD3-C04A-9DE6-851354005B8A}" type="presParOf" srcId="{6F8AB641-A232-2F47-96C5-59552EF206AD}" destId="{66BFC2A3-FF24-704F-BB66-85208358563A}" srcOrd="1" destOrd="0" presId="urn:microsoft.com/office/officeart/2005/8/layout/orgChart1"/>
    <dgm:cxn modelId="{6132F89D-B10C-034C-8922-0C35B1C72D00}" type="presParOf" srcId="{5D2FD04A-BC98-6243-8DFB-9848C957D301}" destId="{9F76AB15-FF7B-4343-9C39-A5EB950FE253}" srcOrd="1" destOrd="0" presId="urn:microsoft.com/office/officeart/2005/8/layout/orgChart1"/>
    <dgm:cxn modelId="{272F0CFF-FB8D-5C46-8EB2-9F2C3270F43B}" type="presParOf" srcId="{9F76AB15-FF7B-4343-9C39-A5EB950FE253}" destId="{75D53156-483C-804C-BF8B-B0BA1AB77B22}" srcOrd="0" destOrd="0" presId="urn:microsoft.com/office/officeart/2005/8/layout/orgChart1"/>
    <dgm:cxn modelId="{19342528-E339-D342-8681-485F2CC6AFB5}" type="presParOf" srcId="{9F76AB15-FF7B-4343-9C39-A5EB950FE253}" destId="{BF6558D3-E173-0148-9C18-5800787E574B}" srcOrd="1" destOrd="0" presId="urn:microsoft.com/office/officeart/2005/8/layout/orgChart1"/>
    <dgm:cxn modelId="{606B58D8-688B-0947-AA64-D2E0C2F7AE6C}" type="presParOf" srcId="{BF6558D3-E173-0148-9C18-5800787E574B}" destId="{3D776F9A-B04C-2E45-A786-9AD8BF4A5561}" srcOrd="0" destOrd="0" presId="urn:microsoft.com/office/officeart/2005/8/layout/orgChart1"/>
    <dgm:cxn modelId="{5FAFB6C4-3CB7-BF4A-B445-15F11659BD88}" type="presParOf" srcId="{3D776F9A-B04C-2E45-A786-9AD8BF4A5561}" destId="{784F8B06-7D3A-5749-A93C-CEC6B9A14E44}" srcOrd="0" destOrd="0" presId="urn:microsoft.com/office/officeart/2005/8/layout/orgChart1"/>
    <dgm:cxn modelId="{22A2918B-9AD1-034F-B775-BD00B4D85712}" type="presParOf" srcId="{3D776F9A-B04C-2E45-A786-9AD8BF4A5561}" destId="{F73F3586-3075-7C46-A145-2A661F7C54BC}" srcOrd="1" destOrd="0" presId="urn:microsoft.com/office/officeart/2005/8/layout/orgChart1"/>
    <dgm:cxn modelId="{BB98EB90-B41C-BD49-9559-D81AD611BF04}" type="presParOf" srcId="{BF6558D3-E173-0148-9C18-5800787E574B}" destId="{1C7D4EDA-8D94-9A4E-92AA-C2E0A3177D67}" srcOrd="1" destOrd="0" presId="urn:microsoft.com/office/officeart/2005/8/layout/orgChart1"/>
    <dgm:cxn modelId="{4F76887A-1BC9-0E47-83CC-3805E31CA4FF}" type="presParOf" srcId="{BF6558D3-E173-0148-9C18-5800787E574B}" destId="{505A18C7-E2A6-A447-B118-1849F91337C2}" srcOrd="2" destOrd="0" presId="urn:microsoft.com/office/officeart/2005/8/layout/orgChart1"/>
    <dgm:cxn modelId="{C45612E1-87EB-6D43-A76D-25EF688F76E1}" type="presParOf" srcId="{9F76AB15-FF7B-4343-9C39-A5EB950FE253}" destId="{17CDED42-B3DB-7D4A-943E-BF665B0F32E1}" srcOrd="2" destOrd="0" presId="urn:microsoft.com/office/officeart/2005/8/layout/orgChart1"/>
    <dgm:cxn modelId="{395416AA-7912-0F4C-8D12-6D5DD46C23B2}" type="presParOf" srcId="{9F76AB15-FF7B-4343-9C39-A5EB950FE253}" destId="{E9071446-D80E-4448-A6C1-6268C00C86C8}" srcOrd="3" destOrd="0" presId="urn:microsoft.com/office/officeart/2005/8/layout/orgChart1"/>
    <dgm:cxn modelId="{893B063F-A506-244B-8A30-D61E47AE9B9C}" type="presParOf" srcId="{E9071446-D80E-4448-A6C1-6268C00C86C8}" destId="{AB3E3274-2A86-8748-B614-090036107A30}" srcOrd="0" destOrd="0" presId="urn:microsoft.com/office/officeart/2005/8/layout/orgChart1"/>
    <dgm:cxn modelId="{09647BDD-2023-1441-8321-FA9EBDFE5418}" type="presParOf" srcId="{AB3E3274-2A86-8748-B614-090036107A30}" destId="{B386B86E-AC40-D649-8312-B1355A3C9B1B}" srcOrd="0" destOrd="0" presId="urn:microsoft.com/office/officeart/2005/8/layout/orgChart1"/>
    <dgm:cxn modelId="{D04FFBD2-56C1-A543-9582-FD2C20C888C3}" type="presParOf" srcId="{AB3E3274-2A86-8748-B614-090036107A30}" destId="{9BBF1FAE-558A-754E-92E5-4B12792EA274}" srcOrd="1" destOrd="0" presId="urn:microsoft.com/office/officeart/2005/8/layout/orgChart1"/>
    <dgm:cxn modelId="{D67314E8-166A-0D40-81F4-3AC1B0D0CF6A}" type="presParOf" srcId="{E9071446-D80E-4448-A6C1-6268C00C86C8}" destId="{27C2471E-5968-404A-A15C-F300EDC6F133}" srcOrd="1" destOrd="0" presId="urn:microsoft.com/office/officeart/2005/8/layout/orgChart1"/>
    <dgm:cxn modelId="{0C08A52F-FCA2-3E4F-87DC-C3ED3EB1FB5F}" type="presParOf" srcId="{E9071446-D80E-4448-A6C1-6268C00C86C8}" destId="{2C90ACA8-E4B3-6845-B03E-C732137F5F21}" srcOrd="2" destOrd="0" presId="urn:microsoft.com/office/officeart/2005/8/layout/orgChart1"/>
    <dgm:cxn modelId="{764F3882-C9A3-B94B-A045-9E11500381C5}" type="presParOf" srcId="{5D2FD04A-BC98-6243-8DFB-9848C957D301}" destId="{70FEAC46-01D8-7247-B9C7-74EF0C5F758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DED42-B3DB-7D4A-943E-BF665B0F32E1}">
      <dsp:nvSpPr>
        <dsp:cNvPr id="0" name=""/>
        <dsp:cNvSpPr/>
      </dsp:nvSpPr>
      <dsp:spPr>
        <a:xfrm>
          <a:off x="3940313" y="720851"/>
          <a:ext cx="2005225" cy="199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998"/>
              </a:lnTo>
              <a:lnTo>
                <a:pt x="2005225" y="99998"/>
              </a:lnTo>
              <a:lnTo>
                <a:pt x="2005225" y="199997"/>
              </a:lnTo>
            </a:path>
          </a:pathLst>
        </a:custGeom>
        <a:noFill/>
        <a:ln w="28575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53156-483C-804C-BF8B-B0BA1AB77B22}">
      <dsp:nvSpPr>
        <dsp:cNvPr id="0" name=""/>
        <dsp:cNvSpPr/>
      </dsp:nvSpPr>
      <dsp:spPr>
        <a:xfrm>
          <a:off x="1907463" y="720851"/>
          <a:ext cx="2032849" cy="199997"/>
        </a:xfrm>
        <a:custGeom>
          <a:avLst/>
          <a:gdLst/>
          <a:ahLst/>
          <a:cxnLst/>
          <a:rect l="0" t="0" r="0" b="0"/>
          <a:pathLst>
            <a:path>
              <a:moveTo>
                <a:pt x="2032849" y="0"/>
              </a:moveTo>
              <a:lnTo>
                <a:pt x="2032849" y="99998"/>
              </a:lnTo>
              <a:lnTo>
                <a:pt x="0" y="99998"/>
              </a:lnTo>
              <a:lnTo>
                <a:pt x="0" y="199997"/>
              </a:lnTo>
            </a:path>
          </a:pathLst>
        </a:custGeom>
        <a:noFill/>
        <a:ln w="28575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E5941-22E9-C142-ACCB-347574433C20}">
      <dsp:nvSpPr>
        <dsp:cNvPr id="0" name=""/>
        <dsp:cNvSpPr/>
      </dsp:nvSpPr>
      <dsp:spPr>
        <a:xfrm>
          <a:off x="3464127" y="244665"/>
          <a:ext cx="952370" cy="476185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Times New Roman" charset="0"/>
              <a:ea typeface="Times New Roman" charset="0"/>
              <a:cs typeface="Times New Roman" charset="0"/>
            </a:rPr>
            <a:t>Goals</a:t>
          </a:r>
          <a:endParaRPr lang="zh-TW" altLang="en-US" sz="28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3464127" y="244665"/>
        <a:ext cx="952370" cy="476185"/>
      </dsp:txXfrm>
    </dsp:sp>
    <dsp:sp modelId="{784F8B06-7D3A-5749-A93C-CEC6B9A14E44}">
      <dsp:nvSpPr>
        <dsp:cNvPr id="0" name=""/>
        <dsp:cNvSpPr/>
      </dsp:nvSpPr>
      <dsp:spPr>
        <a:xfrm>
          <a:off x="2236" y="920848"/>
          <a:ext cx="3810453" cy="9574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Times New Roman" charset="0"/>
              <a:ea typeface="Times New Roman" charset="0"/>
              <a:cs typeface="Times New Roman" charset="0"/>
            </a:rPr>
            <a:t>Find out the unknown mass particle</a:t>
          </a:r>
          <a:endParaRPr lang="zh-TW" altLang="en-US" sz="28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2236" y="920848"/>
        <a:ext cx="3810453" cy="957456"/>
      </dsp:txXfrm>
    </dsp:sp>
    <dsp:sp modelId="{B386B86E-AC40-D649-8312-B1355A3C9B1B}">
      <dsp:nvSpPr>
        <dsp:cNvPr id="0" name=""/>
        <dsp:cNvSpPr/>
      </dsp:nvSpPr>
      <dsp:spPr>
        <a:xfrm>
          <a:off x="4012688" y="920848"/>
          <a:ext cx="3865700" cy="9574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Times New Roman" charset="0"/>
              <a:ea typeface="Times New Roman" charset="0"/>
              <a:cs typeface="Times New Roman" charset="0"/>
            </a:rPr>
            <a:t>Plot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kumimoji="1" lang="en-US" altLang="zh-TW" sz="2800" i="1" kern="1200" smtClean="0">
                      <a:latin typeface="Cambria Math" charset="0"/>
                      <a:ea typeface="Times New Roman" charset="0"/>
                      <a:cs typeface="Times New Roman" charset="0"/>
                    </a:rPr>
                  </m:ctrlPr>
                </m:sSubPr>
                <m:e>
                  <m:r>
                    <a:rPr kumimoji="1" lang="en-US" altLang="zh-TW" sz="2800" b="0" i="1" kern="1200" smtClean="0">
                      <a:latin typeface="Cambria Math" charset="0"/>
                      <a:ea typeface="Times New Roman" charset="0"/>
                      <a:cs typeface="Times New Roman" charset="0"/>
                    </a:rPr>
                    <m:t>𝑝</m:t>
                  </m:r>
                </m:e>
                <m:sub>
                  <m:r>
                    <a:rPr kumimoji="1" lang="en-US" altLang="zh-TW" sz="2800" b="0" i="1" kern="1200" smtClean="0">
                      <a:latin typeface="Cambria Math" charset="0"/>
                      <a:ea typeface="Times New Roman" charset="0"/>
                      <a:cs typeface="Times New Roman" charset="0"/>
                    </a:rPr>
                    <m:t>𝑇</m:t>
                  </m:r>
                </m:sub>
              </m:sSub>
            </m:oMath>
          </a14:m>
          <a:r>
            <a:rPr kumimoji="1" lang="en-US" altLang="zh-TW" sz="2800" kern="1200" dirty="0" smtClean="0">
              <a:latin typeface="Times New Roman" panose="02020603050405020304" charset="0"/>
              <a:ea typeface="Times New Roman" charset="0"/>
              <a:cs typeface="Times New Roman" charset="0"/>
            </a:rPr>
            <a:t> distribution of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TW" sz="2800" kern="1200" dirty="0" smtClean="0">
              <a:latin typeface="Times New Roman" panose="02020603050405020304" charset="0"/>
              <a:ea typeface="Times New Roman" charset="0"/>
              <a:cs typeface="Times New Roman" charset="0"/>
            </a:rPr>
            <a:t>pure signal</a:t>
          </a:r>
          <a:r>
            <a:rPr lang="en-US" altLang="zh-TW" sz="2800" kern="1200" dirty="0" smtClean="0">
              <a:latin typeface="Times New Roman" charset="0"/>
              <a:ea typeface="Times New Roman" charset="0"/>
              <a:cs typeface="Times New Roman" charset="0"/>
            </a:rPr>
            <a:t> </a:t>
          </a:r>
          <a:endParaRPr lang="zh-TW" altLang="en-US" sz="28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4012688" y="920848"/>
        <a:ext cx="3865700" cy="957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D5A37-7DCD-B14D-9DD1-5E5E82CCB92F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DE7F2-DA99-484C-B369-8E337011FB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743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7685F-3736-5741-A774-BE378D5E0116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562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70C0-7F38-EF47-9343-3552CD2E77AB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0C-95EE-9843-B560-0E0FDDD415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865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70C0-7F38-EF47-9343-3552CD2E77AB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0C-95EE-9843-B560-0E0FDDD415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423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70C0-7F38-EF47-9343-3552CD2E77AB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0C-95EE-9843-B560-0E0FDDD415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138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70C0-7F38-EF47-9343-3552CD2E77AB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0C-95EE-9843-B560-0E0FDDD415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322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70C0-7F38-EF47-9343-3552CD2E77AB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0C-95EE-9843-B560-0E0FDDD415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507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70C0-7F38-EF47-9343-3552CD2E77AB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0C-95EE-9843-B560-0E0FDDD415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16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70C0-7F38-EF47-9343-3552CD2E77AB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0C-95EE-9843-B560-0E0FDDD415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648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70C0-7F38-EF47-9343-3552CD2E77AB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0C-95EE-9843-B560-0E0FDDD415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534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70C0-7F38-EF47-9343-3552CD2E77AB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0C-95EE-9843-B560-0E0FDDD415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313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70C0-7F38-EF47-9343-3552CD2E77AB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0C-95EE-9843-B560-0E0FDDD415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654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70C0-7F38-EF47-9343-3552CD2E77AB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0C-95EE-9843-B560-0E0FDDD415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498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A70C0-7F38-EF47-9343-3552CD2E77AB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8B60C-95EE-9843-B560-0E0FDDD415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957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9.png"/><Relationship Id="rId5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11.png"/><Relationship Id="rId7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799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281542" y="2594690"/>
            <a:ext cx="9628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dirty="0">
                <a:latin typeface="Times New Roman" charset="0"/>
                <a:ea typeface="Times New Roman" charset="0"/>
                <a:cs typeface="Times New Roman" charset="0"/>
              </a:rPr>
              <a:t>Toy Monte Carlo: </a:t>
            </a:r>
            <a:r>
              <a:rPr kumimoji="1" lang="en-US" altLang="zh-TW" sz="4800" dirty="0" err="1">
                <a:latin typeface="Times New Roman" charset="0"/>
                <a:ea typeface="Times New Roman" charset="0"/>
                <a:cs typeface="Times New Roman" charset="0"/>
              </a:rPr>
              <a:t>Dimuon</a:t>
            </a:r>
            <a:r>
              <a:rPr kumimoji="1" lang="en-US" altLang="zh-TW" sz="4800" dirty="0">
                <a:latin typeface="Times New Roman" charset="0"/>
                <a:ea typeface="Times New Roman" charset="0"/>
                <a:cs typeface="Times New Roman" charset="0"/>
              </a:rPr>
              <a:t> Decay</a:t>
            </a:r>
            <a:r>
              <a:rPr kumimoji="1" lang="en-US" altLang="zh-TW" sz="4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4800" b="1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endParaRPr kumimoji="1" lang="en-US" altLang="zh-TW" sz="4800" b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47997" y="355371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kumimoji="1" lang="en-US" altLang="zh-TW" sz="2800" dirty="0" smtClean="0">
                <a:latin typeface="Times New Roman" charset="0"/>
                <a:ea typeface="Times New Roman" charset="0"/>
                <a:cs typeface="Times New Roman" charset="0"/>
              </a:rPr>
              <a:t>Department of physics, NCKU</a:t>
            </a:r>
          </a:p>
          <a:p>
            <a:pPr algn="ctr"/>
            <a:r>
              <a:rPr kumimoji="1" lang="en-US" altLang="zh-TW" sz="2800" dirty="0" smtClean="0">
                <a:latin typeface="Times New Roman" charset="0"/>
                <a:ea typeface="Times New Roman" charset="0"/>
                <a:cs typeface="Times New Roman" charset="0"/>
              </a:rPr>
              <a:t>Chao Tsung Wu</a:t>
            </a:r>
          </a:p>
          <a:p>
            <a:pPr algn="ctr"/>
            <a:r>
              <a:rPr kumimoji="1" lang="en-US" altLang="zh-TW" sz="2800" dirty="0" smtClean="0">
                <a:latin typeface="Times New Roman" charset="0"/>
                <a:ea typeface="Times New Roman" charset="0"/>
                <a:cs typeface="Times New Roman" charset="0"/>
              </a:rPr>
              <a:t>Yi Yang</a:t>
            </a:r>
          </a:p>
          <a:p>
            <a:pPr algn="ctr"/>
            <a:r>
              <a:rPr kumimoji="1" lang="en-US" altLang="zh-TW" sz="2800" dirty="0">
                <a:latin typeface="Times New Roman" charset="0"/>
                <a:ea typeface="Times New Roman" charset="0"/>
                <a:cs typeface="Times New Roman" charset="0"/>
              </a:rPr>
              <a:t>Date : </a:t>
            </a:r>
            <a:r>
              <a:rPr kumimoji="1" lang="en-US" altLang="zh-TW" sz="2800" dirty="0" smtClean="0">
                <a:latin typeface="Times New Roman" charset="0"/>
                <a:ea typeface="Times New Roman" charset="0"/>
                <a:cs typeface="Times New Roman" charset="0"/>
              </a:rPr>
              <a:t>2021/07/05</a:t>
            </a:r>
          </a:p>
        </p:txBody>
      </p:sp>
    </p:spTree>
    <p:extLst>
      <p:ext uri="{BB962C8B-B14F-4D97-AF65-F5344CB8AC3E}">
        <p14:creationId xmlns:p14="http://schemas.microsoft.com/office/powerpoint/2010/main" val="139249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1E8A-803D-294B-B248-D2512FFD4BE1}" type="slidenum">
              <a:rPr kumimoji="1" lang="zh-TW" altLang="en-US" smtClean="0"/>
              <a:t>10</a:t>
            </a:fld>
            <a:endParaRPr kumimoji="1"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58424" y="442742"/>
            <a:ext cx="12033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400" b="1" dirty="0" smtClean="0">
                <a:latin typeface="Times New Roman" charset="0"/>
                <a:ea typeface="Times New Roman" charset="0"/>
                <a:cs typeface="Times New Roman" charset="0"/>
              </a:rPr>
              <a:t>Fitting Method</a:t>
            </a:r>
            <a:endParaRPr kumimoji="1" lang="zh-TW" altLang="en-US" sz="4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73" y="2198951"/>
            <a:ext cx="4966854" cy="2994995"/>
          </a:xfrm>
          <a:prstGeom prst="rect">
            <a:avLst/>
          </a:prstGeom>
        </p:spPr>
      </p:pic>
      <p:sp>
        <p:nvSpPr>
          <p:cNvPr id="16" name="向右箭號 15"/>
          <p:cNvSpPr/>
          <p:nvPr/>
        </p:nvSpPr>
        <p:spPr>
          <a:xfrm>
            <a:off x="5379674" y="3534345"/>
            <a:ext cx="928534" cy="324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04554" y="5193944"/>
                <a:ext cx="54862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Choose</a:t>
                </a:r>
                <a:r>
                  <a:rPr kumimoji="1" lang="en-US" altLang="zh-TW" sz="2800" dirty="0" smtClean="0">
                    <a:cs typeface="Times New Roman" panose="020206030504050203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i="1">
                            <a:latin typeface="Cambria Math" charset="0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kumimoji="1" lang="en-US" altLang="zh-TW" sz="2800" i="1">
                            <a:latin typeface="Cambria Math" charset="0"/>
                            <a:cs typeface="Times New Roman" panose="02020603050405020304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800" i="1">
                            <a:latin typeface="Cambria Math" charset="0"/>
                            <a:cs typeface="Times New Roman" panose="02020603050405020304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kumimoji="1" lang="en-US" altLang="zh-TW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range from 7 ~ 36 </a:t>
                </a:r>
                <a:r>
                  <a:rPr kumimoji="1" lang="en-US" altLang="zh-TW" sz="2800" dirty="0" err="1" smtClean="0">
                    <a:latin typeface="Times New Roman" panose="02020603050405020304" charset="0"/>
                    <a:cs typeface="Times New Roman" panose="02020603050405020304" charset="0"/>
                  </a:rPr>
                  <a:t>GeV</a:t>
                </a:r>
                <a:r>
                  <a:rPr kumimoji="1" lang="en-US" altLang="zh-TW" sz="2800" dirty="0" smtClean="0">
                    <a:latin typeface="Times New Roman" panose="02020603050405020304" charset="0"/>
                    <a:cs typeface="Times New Roman" panose="02020603050405020304" charset="0"/>
                  </a:rPr>
                  <a:t>/c</a:t>
                </a:r>
                <a:endParaRPr kumimoji="1" lang="en-US" altLang="zh-TW" sz="28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54" y="5193944"/>
                <a:ext cx="5486291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2333" t="-12791" r="-111" b="-302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7"/>
          <a:stretch/>
        </p:blipFill>
        <p:spPr>
          <a:xfrm>
            <a:off x="6351655" y="2594354"/>
            <a:ext cx="5431689" cy="30271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6735526" y="1589759"/>
                <a:ext cx="466394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Cut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i="1">
                            <a:latin typeface="Cambria Math" charset="0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kumimoji="1" lang="en-US" altLang="zh-TW" sz="2800" i="1">
                            <a:latin typeface="Cambria Math" charset="0"/>
                            <a:cs typeface="Times New Roman" panose="02020603050405020304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800" i="1">
                            <a:latin typeface="Cambria Math" charset="0"/>
                            <a:cs typeface="Times New Roman" panose="02020603050405020304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kumimoji="1" lang="en-US" altLang="zh-TW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at range </a:t>
                </a:r>
                <a:r>
                  <a:rPr kumimoji="1" lang="en-US" altLang="zh-TW" sz="28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 </a:t>
                </a:r>
                <a:r>
                  <a:rPr kumimoji="1" lang="en-US" altLang="zh-TW" sz="2800" dirty="0" err="1" smtClean="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GeV</a:t>
                </a:r>
                <a:r>
                  <a:rPr kumimoji="1" lang="en-US" altLang="zh-TW" sz="2800" dirty="0" smtClean="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/c</a:t>
                </a:r>
                <a:r>
                  <a:rPr kumimoji="1" lang="en-US" altLang="zh-TW" sz="2800" dirty="0" smtClean="0">
                    <a:latin typeface="Times New Roman" panose="02020603050405020304" charset="0"/>
                    <a:cs typeface="Times New Roman" panose="02020603050405020304" charset="0"/>
                  </a:rPr>
                  <a:t>:</a:t>
                </a:r>
              </a:p>
              <a:p>
                <a:r>
                  <a:rPr kumimoji="1" lang="en-US" altLang="zh-TW" sz="2800" dirty="0" smtClean="0">
                    <a:latin typeface="Times New Roman" panose="02020603050405020304" charset="0"/>
                    <a:cs typeface="Times New Roman" panose="02020603050405020304" charset="0"/>
                  </a:rPr>
                  <a:t>7~8, ......, 35~36 </a:t>
                </a:r>
                <a:r>
                  <a:rPr kumimoji="1" lang="en-US" altLang="zh-TW" sz="2800" dirty="0" err="1" smtClean="0">
                    <a:latin typeface="Times New Roman" panose="02020603050405020304" charset="0"/>
                    <a:cs typeface="Times New Roman" panose="02020603050405020304" charset="0"/>
                  </a:rPr>
                  <a:t>GeV</a:t>
                </a:r>
                <a:r>
                  <a:rPr kumimoji="1" lang="en-US" altLang="zh-TW" sz="2800" dirty="0" smtClean="0">
                    <a:latin typeface="Times New Roman" panose="02020603050405020304" charset="0"/>
                    <a:cs typeface="Times New Roman" panose="02020603050405020304" charset="0"/>
                  </a:rPr>
                  <a:t>/c</a:t>
                </a:r>
                <a:endParaRPr kumimoji="1" lang="en-US" altLang="zh-TW" sz="28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526" y="1589759"/>
                <a:ext cx="4663948" cy="954107"/>
              </a:xfrm>
              <a:prstGeom prst="rect">
                <a:avLst/>
              </a:prstGeom>
              <a:blipFill rotWithShape="0">
                <a:blip r:embed="rId5"/>
                <a:stretch>
                  <a:fillRect l="-2745" t="-7051" b="-173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7708984" y="5455554"/>
            <a:ext cx="282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smtClean="0">
                <a:latin typeface="Times New Roman" panose="02020603050405020304" charset="0"/>
                <a:cs typeface="Times New Roman" panose="02020603050405020304" charset="0"/>
              </a:rPr>
              <a:t>Mass distributions</a:t>
            </a:r>
            <a:endParaRPr kumimoji="1" lang="en-US" altLang="zh-TW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32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1E8A-803D-294B-B248-D2512FFD4BE1}" type="slidenum">
              <a:rPr kumimoji="1" lang="zh-TW" altLang="en-US" smtClean="0"/>
              <a:t>11</a:t>
            </a:fld>
            <a:endParaRPr kumimoji="1"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58424" y="296293"/>
            <a:ext cx="12033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400" b="1" dirty="0" smtClean="0">
                <a:latin typeface="Times New Roman" charset="0"/>
                <a:ea typeface="Times New Roman" charset="0"/>
                <a:cs typeface="Times New Roman" charset="0"/>
              </a:rPr>
              <a:t>Fitting Method</a:t>
            </a:r>
            <a:endParaRPr kumimoji="1" lang="zh-TW" altLang="en-US" sz="4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6036061" y="3519880"/>
            <a:ext cx="798026" cy="324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9"/>
          <a:stretch/>
        </p:blipFill>
        <p:spPr>
          <a:xfrm>
            <a:off x="1401805" y="2296768"/>
            <a:ext cx="4196458" cy="2770427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2820092" y="1650746"/>
            <a:ext cx="1359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 smtClean="0">
                <a:latin typeface="Times New Roman" panose="02020603050405020304" charset="0"/>
                <a:cs typeface="Times New Roman" panose="02020603050405020304" charset="0"/>
              </a:rPr>
              <a:t>Fittings</a:t>
            </a:r>
            <a:endParaRPr kumimoji="1" lang="en-US" altLang="zh-TW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204019" y="3411848"/>
                <a:ext cx="8320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TW" sz="280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kumimoji="1" lang="en-US" altLang="zh-TW" sz="2800" dirty="0" smtClean="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</a:t>
                </a:r>
                <a:endParaRPr kumimoji="1" lang="en-US" altLang="zh-TW" sz="2800" dirty="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019" y="3411848"/>
                <a:ext cx="832042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7015973" y="4065600"/>
                <a:ext cx="441960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TW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# of events of </a:t>
                </a:r>
                <a:r>
                  <a:rPr kumimoji="1" lang="en-US" altLang="zh-TW" sz="2800" dirty="0">
                    <a:latin typeface="Times New Roman" charset="0"/>
                    <a:ea typeface="Times New Roman" charset="0"/>
                    <a:cs typeface="Times New Roman" charset="0"/>
                  </a:rPr>
                  <a:t>pure </a:t>
                </a:r>
                <a:r>
                  <a:rPr kumimoji="1" lang="en-US" altLang="zh-TW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signal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8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TW" sz="28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TW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in array:</a:t>
                </a:r>
                <a:endParaRPr kumimoji="1" lang="en-US" altLang="zh-TW" sz="28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8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𝑌</m:t>
                      </m:r>
                      <m:r>
                        <a:rPr kumimoji="1" lang="en-US" altLang="zh-TW" sz="28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kumimoji="1" lang="en-US" altLang="zh-TW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#1,…,#</m:t>
                          </m:r>
                          <m:r>
                            <a:rPr kumimoji="1" lang="en-US" altLang="zh-TW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𝑁</m:t>
                          </m:r>
                        </m:e>
                      </m:d>
                      <m:r>
                        <a:rPr kumimoji="1" lang="en-US" altLang="zh-TW" sz="28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⟶</m:t>
                      </m:r>
                      <m:r>
                        <a:rPr kumimoji="1" lang="en-US" altLang="zh-TW" sz="28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𝑌𝑎𝑥𝑖𝑠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73" y="4065600"/>
                <a:ext cx="4419600" cy="1384995"/>
              </a:xfrm>
              <a:prstGeom prst="rect">
                <a:avLst/>
              </a:prstGeom>
              <a:blipFill rotWithShape="0">
                <a:blip r:embed="rId4"/>
                <a:stretch>
                  <a:fillRect t="-4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7053056" y="5377261"/>
                <a:ext cx="4419600" cy="1344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TW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Middle points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i="1">
                            <a:latin typeface="Cambria Math" charset="0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kumimoji="1" lang="en-US" altLang="zh-TW" sz="2800" i="1">
                            <a:latin typeface="Cambria Math" charset="0"/>
                            <a:cs typeface="Times New Roman" panose="02020603050405020304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800" i="1">
                            <a:latin typeface="Cambria Math" charset="0"/>
                            <a:cs typeface="Times New Roman" panose="02020603050405020304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kumimoji="1" lang="en-US" altLang="zh-TW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2800" dirty="0">
                    <a:latin typeface="Times New Roman" charset="0"/>
                    <a:ea typeface="Times New Roman" charset="0"/>
                    <a:cs typeface="Times New Roman" charset="0"/>
                  </a:rPr>
                  <a:t>range </a:t>
                </a:r>
                <a:r>
                  <a:rPr kumimoji="1" lang="en-US" altLang="zh-TW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  <a:endParaRPr kumimoji="1" lang="en-US" altLang="zh-TW" sz="28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8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𝑋</m:t>
                      </m:r>
                      <m:r>
                        <a:rPr kumimoji="1" lang="en-US" altLang="zh-TW" sz="28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bg-BG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zh-TW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𝑗</m:t>
                          </m:r>
                          <m:r>
                            <a:rPr kumimoji="1" lang="en-US" altLang="zh-TW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(</m:t>
                          </m:r>
                          <m:r>
                            <a:rPr kumimoji="1" lang="en-US" altLang="zh-TW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𝑗</m:t>
                          </m:r>
                          <m:r>
                            <a:rPr kumimoji="1" lang="en-US" altLang="zh-TW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+1)</m:t>
                          </m:r>
                        </m:e>
                      </m:d>
                      <m:r>
                        <a:rPr kumimoji="1" lang="en-US" altLang="zh-TW" sz="28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⟶</m:t>
                      </m:r>
                      <m:r>
                        <a:rPr kumimoji="1" lang="en-US" altLang="zh-TW" sz="28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𝑋𝑎𝑥𝑖𝑠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056" y="5377261"/>
                <a:ext cx="4419600" cy="1344214"/>
              </a:xfrm>
              <a:prstGeom prst="rect">
                <a:avLst/>
              </a:prstGeom>
              <a:blipFill rotWithShape="0">
                <a:blip r:embed="rId5"/>
                <a:stretch>
                  <a:fillRect t="-45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圖片 25" descr="../root/ToyTree_binW1/c2.png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6"/>
          <a:stretch/>
        </p:blipFill>
        <p:spPr bwMode="auto">
          <a:xfrm>
            <a:off x="7090138" y="1650746"/>
            <a:ext cx="4345436" cy="245563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8033807" y="1062793"/>
                <a:ext cx="238393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i="1">
                            <a:latin typeface="Cambria Math" charset="0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kumimoji="1" lang="en-US" altLang="zh-TW" sz="2800" i="1">
                            <a:latin typeface="Cambria Math" charset="0"/>
                            <a:cs typeface="Times New Roman" panose="02020603050405020304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800" i="1">
                            <a:latin typeface="Cambria Math" charset="0"/>
                            <a:cs typeface="Times New Roman" panose="02020603050405020304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kumimoji="1" lang="en-US" altLang="zh-TW" sz="2800" dirty="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kumimoji="1" lang="en-US" altLang="zh-TW" sz="2800" dirty="0" smtClean="0">
                    <a:latin typeface="Times New Roman" panose="02020603050405020304" charset="0"/>
                    <a:cs typeface="Times New Roman" panose="02020603050405020304" charset="0"/>
                  </a:rPr>
                  <a:t>distribution</a:t>
                </a:r>
                <a:endParaRPr kumimoji="1" lang="zh-TW" altLang="en-US" sz="28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807" y="1062793"/>
                <a:ext cx="2383931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11628" r="-767" b="-313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向右箭號 26"/>
          <p:cNvSpPr/>
          <p:nvPr/>
        </p:nvSpPr>
        <p:spPr>
          <a:xfrm>
            <a:off x="347729" y="3511355"/>
            <a:ext cx="798026" cy="324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0816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1E8A-803D-294B-B248-D2512FFD4BE1}" type="slidenum">
              <a:rPr kumimoji="1" lang="zh-TW" altLang="en-US" smtClean="0"/>
              <a:t>12</a:t>
            </a:fld>
            <a:endParaRPr kumimoji="1"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58424" y="296293"/>
            <a:ext cx="12033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400" b="1" dirty="0" smtClean="0">
                <a:latin typeface="Times New Roman" charset="0"/>
                <a:ea typeface="Times New Roman" charset="0"/>
                <a:cs typeface="Times New Roman" charset="0"/>
              </a:rPr>
              <a:t>Comparing Two Results </a:t>
            </a:r>
            <a:r>
              <a:rPr kumimoji="1" lang="en-US" altLang="zh-TW" sz="4400" b="1" dirty="0">
                <a:latin typeface="Times New Roman" charset="0"/>
                <a:ea typeface="Times New Roman" charset="0"/>
                <a:cs typeface="Times New Roman" charset="0"/>
              </a:rPr>
              <a:t>of </a:t>
            </a:r>
            <a:r>
              <a:rPr kumimoji="1" lang="en-US" altLang="zh-TW" sz="4400" b="1" dirty="0" smtClean="0">
                <a:latin typeface="Times New Roman" charset="0"/>
                <a:ea typeface="Times New Roman" charset="0"/>
                <a:cs typeface="Times New Roman" charset="0"/>
              </a:rPr>
              <a:t>Methods</a:t>
            </a:r>
            <a:endParaRPr kumimoji="1" lang="zh-TW" altLang="en-US" sz="4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4" name="圖片 13" descr="../root/ToyTree_binW1/c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98" y="2745042"/>
            <a:ext cx="5867194" cy="3611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圖片 14" descr="../Desktop/c4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840" y="2745042"/>
            <a:ext cx="4030690" cy="373527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997432" y="1274872"/>
                <a:ext cx="1102229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TW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:r>
                  <a:rPr lang="en-US" altLang="zh-TW" sz="2800" dirty="0">
                    <a:latin typeface="Times New Roman" charset="0"/>
                    <a:ea typeface="Times New Roman" charset="0"/>
                    <a:cs typeface="Times New Roman" charset="0"/>
                  </a:rPr>
                  <a:t>Monte </a:t>
                </a:r>
                <a:r>
                  <a:rPr lang="en-US" altLang="zh-TW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Carlo data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i="1">
                            <a:latin typeface="Cambria Math" charset="0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kumimoji="1" lang="en-US" altLang="zh-TW" sz="2800" i="1">
                            <a:latin typeface="Cambria Math" charset="0"/>
                            <a:cs typeface="Times New Roman" panose="02020603050405020304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800" i="1">
                            <a:latin typeface="Cambria Math" charset="0"/>
                            <a:cs typeface="Times New Roman" panose="02020603050405020304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TW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dependence.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They are pretty match from the ratio comparison.  </a:t>
                </a:r>
                <a:r>
                  <a:rPr kumimoji="1" lang="en-US" altLang="zh-TW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endParaRPr kumimoji="1" lang="zh-TW" altLang="en-US" sz="28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432" y="1274872"/>
                <a:ext cx="11022290" cy="1384995"/>
              </a:xfrm>
              <a:prstGeom prst="rect">
                <a:avLst/>
              </a:prstGeom>
              <a:blipFill rotWithShape="0">
                <a:blip r:embed="rId4"/>
                <a:stretch>
                  <a:fillRect l="-996" b="-61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接點 2"/>
          <p:cNvCxnSpPr/>
          <p:nvPr/>
        </p:nvCxnSpPr>
        <p:spPr>
          <a:xfrm>
            <a:off x="6822840" y="5075583"/>
            <a:ext cx="4030690" cy="1325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25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997432" y="1274872"/>
            <a:ext cx="104789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charset="0"/>
                <a:ea typeface="Times New Roman" charset="0"/>
                <a:cs typeface="Times New Roman" charset="0"/>
              </a:rPr>
              <a:t>Monte Carlo </a:t>
            </a:r>
            <a:r>
              <a:rPr lang="en-US" altLang="zh-TW" sz="2800" dirty="0" smtClean="0">
                <a:latin typeface="Times New Roman" charset="0"/>
                <a:ea typeface="Times New Roman" charset="0"/>
                <a:cs typeface="Times New Roman" charset="0"/>
              </a:rPr>
              <a:t>method : a computational algorithm use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randomness</a:t>
            </a:r>
            <a:r>
              <a:rPr lang="en-US" altLang="zh-TW" sz="2800" dirty="0" smtClean="0">
                <a:latin typeface="Times New Roman" charset="0"/>
                <a:ea typeface="Times New Roman" charset="0"/>
                <a:cs typeface="Times New Roman" charset="0"/>
              </a:rPr>
              <a:t> to solve</a:t>
            </a:r>
            <a:r>
              <a:rPr lang="zh-TW" altLang="zh-TW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800" dirty="0" smtClean="0">
                <a:latin typeface="Times New Roman" charset="0"/>
                <a:ea typeface="Times New Roman" charset="0"/>
                <a:cs typeface="Times New Roman" charset="0"/>
              </a:rPr>
              <a:t>problems that might be deterministic in principle.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800" dirty="0" smtClean="0">
                <a:latin typeface="Times New Roman" charset="0"/>
                <a:ea typeface="Times New Roman" charset="0"/>
                <a:cs typeface="Times New Roman" charset="0"/>
              </a:rPr>
              <a:t>We use it to </a:t>
            </a:r>
            <a:r>
              <a:rPr kumimoji="1" lang="en-US" altLang="zh-TW" sz="2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simulate</a:t>
            </a:r>
            <a:r>
              <a:rPr kumimoji="1" lang="en-US" altLang="zh-TW" sz="2800" dirty="0" smtClean="0">
                <a:latin typeface="Times New Roman" charset="0"/>
                <a:ea typeface="Times New Roman" charset="0"/>
                <a:cs typeface="Times New Roman" charset="0"/>
              </a:rPr>
              <a:t> the process during particle scattering from the high energy collision </a:t>
            </a:r>
            <a:r>
              <a:rPr kumimoji="1" lang="en-US" altLang="zh-TW" sz="2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statistically</a:t>
            </a:r>
            <a:r>
              <a:rPr kumimoji="1" lang="en-US" altLang="zh-TW" sz="28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1E8A-803D-294B-B248-D2512FFD4BE1}" type="slidenum">
              <a:rPr kumimoji="1" lang="zh-TW" altLang="en-US" smtClean="0"/>
              <a:t>2</a:t>
            </a:fld>
            <a:endParaRPr kumimoji="1"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95746" y="429490"/>
            <a:ext cx="107580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400" b="1" dirty="0" smtClean="0">
                <a:latin typeface="Times New Roman" charset="0"/>
                <a:ea typeface="Times New Roman" charset="0"/>
                <a:cs typeface="Times New Roman" charset="0"/>
              </a:rPr>
              <a:t>Toy Monte Carlo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04" y="3479215"/>
            <a:ext cx="2683047" cy="268304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97432" y="3844395"/>
            <a:ext cx="76131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800" dirty="0">
                <a:latin typeface="Times New Roman" charset="0"/>
                <a:ea typeface="Times New Roman" charset="0"/>
                <a:cs typeface="Times New Roman" charset="0"/>
              </a:rPr>
              <a:t>I analysis the data (analogy with </a:t>
            </a:r>
            <a:r>
              <a:rPr kumimoji="1" lang="en-US" altLang="zh-TW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 process of </a:t>
            </a:r>
            <a:r>
              <a:rPr kumimoji="1" lang="en-US" altLang="zh-TW" sz="2800" dirty="0" err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muons</a:t>
            </a:r>
            <a:r>
              <a:rPr kumimoji="1" lang="en-US" altLang="zh-TW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decay from specific particle after the collision</a:t>
            </a:r>
            <a:r>
              <a:rPr kumimoji="1" lang="en-US" altLang="zh-TW" sz="2800" dirty="0">
                <a:latin typeface="Times New Roman" charset="0"/>
                <a:ea typeface="Times New Roman" charset="0"/>
                <a:cs typeface="Times New Roman" charset="0"/>
              </a:rPr>
              <a:t>) constructed by </a:t>
            </a:r>
            <a:r>
              <a:rPr kumimoji="1" lang="en-US" altLang="zh-TW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some</a:t>
            </a:r>
            <a:r>
              <a:rPr kumimoji="1" lang="en-US" altLang="zh-TW" sz="2800" dirty="0">
                <a:latin typeface="Times New Roman" charset="0"/>
                <a:ea typeface="Times New Roman" charset="0"/>
                <a:cs typeface="Times New Roman" charset="0"/>
              </a:rPr>
              <a:t> random variables obeys </a:t>
            </a:r>
            <a:r>
              <a:rPr kumimoji="1" lang="en-US" altLang="zh-TW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some</a:t>
            </a:r>
            <a:r>
              <a:rPr kumimoji="1" lang="en-US" altLang="zh-TW" sz="2800" dirty="0">
                <a:latin typeface="Times New Roman" charset="0"/>
                <a:ea typeface="Times New Roman" charset="0"/>
                <a:cs typeface="Times New Roman" charset="0"/>
              </a:rPr>
              <a:t> particular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42662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997432" y="1274872"/>
            <a:ext cx="104789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charset="0"/>
                <a:ea typeface="Times New Roman" charset="0"/>
                <a:cs typeface="Times New Roman" charset="0"/>
              </a:rPr>
              <a:t>Here, a “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event</a:t>
            </a:r>
            <a:r>
              <a:rPr lang="en-US" altLang="zh-TW" sz="2800" dirty="0" smtClean="0">
                <a:latin typeface="Times New Roman" charset="0"/>
                <a:ea typeface="Times New Roman" charset="0"/>
                <a:cs typeface="Times New Roman" charset="0"/>
              </a:rPr>
              <a:t>” is defined by each unknown (for me) mass particle decays into two </a:t>
            </a:r>
            <a:r>
              <a:rPr lang="en-US" altLang="zh-TW" sz="2800" dirty="0" err="1" smtClean="0">
                <a:latin typeface="Times New Roman" charset="0"/>
                <a:ea typeface="Times New Roman" charset="0"/>
                <a:cs typeface="Times New Roman" charset="0"/>
              </a:rPr>
              <a:t>muons</a:t>
            </a:r>
            <a:r>
              <a:rPr lang="en-US" altLang="zh-TW" sz="28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1E8A-803D-294B-B248-D2512FFD4BE1}" type="slidenum">
              <a:rPr kumimoji="1" lang="zh-TW" altLang="en-US" smtClean="0"/>
              <a:t>3</a:t>
            </a:fld>
            <a:endParaRPr kumimoji="1"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95746" y="429490"/>
            <a:ext cx="107580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400" b="1" dirty="0" smtClean="0">
                <a:latin typeface="Times New Roman" charset="0"/>
                <a:ea typeface="Times New Roman" charset="0"/>
                <a:cs typeface="Times New Roman" charset="0"/>
              </a:rPr>
              <a:t>Toy Monte Carlo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資料圖表 2"/>
              <p:cNvGraphicFramePr/>
              <p:nvPr>
                <p:extLst/>
              </p:nvPr>
            </p:nvGraphicFramePr>
            <p:xfrm>
              <a:off x="2058506" y="4757530"/>
              <a:ext cx="7880626" cy="212297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3" name="資料圖表 2"/>
              <p:cNvGraphicFramePr/>
              <p:nvPr>
                <p:extLst>
                  <p:ext uri="{D42A27DB-BD31-4B8C-83A1-F6EECF244321}">
                    <p14:modId xmlns:p14="http://schemas.microsoft.com/office/powerpoint/2010/main" val="1858658090"/>
                  </p:ext>
                </p:extLst>
              </p:nvPr>
            </p:nvGraphicFramePr>
            <p:xfrm>
              <a:off x="2058506" y="4757530"/>
              <a:ext cx="7880626" cy="212297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4" name="橢圓 3"/>
          <p:cNvSpPr/>
          <p:nvPr/>
        </p:nvSpPr>
        <p:spPr>
          <a:xfrm>
            <a:off x="2862469" y="3089072"/>
            <a:ext cx="1285461" cy="127220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299790" y="3463566"/>
            <a:ext cx="636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 smtClean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endParaRPr kumimoji="1" lang="zh-TW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向右箭號 7"/>
          <p:cNvSpPr/>
          <p:nvPr/>
        </p:nvSpPr>
        <p:spPr>
          <a:xfrm rot="20468199">
            <a:off x="4387867" y="3227261"/>
            <a:ext cx="1029253" cy="26161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向右箭號 12"/>
          <p:cNvSpPr/>
          <p:nvPr/>
        </p:nvSpPr>
        <p:spPr>
          <a:xfrm rot="644343">
            <a:off x="4388577" y="3777990"/>
            <a:ext cx="1029253" cy="26161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657057" y="2731110"/>
            <a:ext cx="640522" cy="6139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5657057" y="3747343"/>
            <a:ext cx="640522" cy="6139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5698213" y="2719103"/>
                <a:ext cx="599366" cy="523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28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zh-TW" sz="28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TW" altLang="en-US" sz="28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213" y="2719103"/>
                <a:ext cx="599366" cy="52341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698213" y="3739760"/>
                <a:ext cx="599366" cy="523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28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zh-TW" sz="28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TW" altLang="en-US" sz="28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213" y="3739760"/>
                <a:ext cx="599366" cy="52341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6522863" y="2689592"/>
                <a:ext cx="2642501" cy="565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(</m:t>
                        </m:r>
                        <m:r>
                          <a:rPr kumimoji="1" lang="en-US" altLang="zh-TW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TW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  <m:r>
                          <a:rPr kumimoji="1" lang="en-US" altLang="zh-TW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</m:t>
                        </m:r>
                        <m:r>
                          <a:rPr kumimoji="1" lang="en-US" altLang="zh-TW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𝑚𝑢</m:t>
                        </m:r>
                        <m:r>
                          <a:rPr kumimoji="1" lang="en-US" altLang="zh-TW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kumimoji="1" lang="en-US" altLang="zh-TW" sz="28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,</m:t>
                    </m:r>
                    <m:sSub>
                      <m:sSubPr>
                        <m:ctrlPr>
                          <a:rPr lang="zh-TW" altLang="zh-TW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en-US" altLang="zh-TW" sz="28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TW" sz="28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zh-TW" altLang="zh-TW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charset="0"/>
                          </a:rPr>
                          <m:t>𝜙</m:t>
                        </m:r>
                      </m:e>
                      <m:sub>
                        <m:r>
                          <a:rPr lang="en-US" altLang="zh-TW" sz="28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TW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  <a:endParaRPr kumimoji="1" lang="zh-TW" altLang="en-US" sz="28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863" y="2689592"/>
                <a:ext cx="2642501" cy="565348"/>
              </a:xfrm>
              <a:prstGeom prst="rect">
                <a:avLst/>
              </a:prstGeom>
              <a:blipFill rotWithShape="0">
                <a:blip r:embed="rId13"/>
                <a:stretch>
                  <a:fillRect t="-10753" b="-215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6546036" y="3753545"/>
                <a:ext cx="2642501" cy="565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(</m:t>
                        </m:r>
                        <m:r>
                          <a:rPr kumimoji="1" lang="en-US" altLang="zh-TW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TW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  <m:r>
                          <a:rPr kumimoji="1" lang="en-US" altLang="zh-TW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</m:t>
                        </m:r>
                        <m:r>
                          <a:rPr kumimoji="1" lang="en-US" altLang="zh-TW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𝑚𝑢</m:t>
                        </m:r>
                        <m:r>
                          <a:rPr kumimoji="1" lang="en-US" altLang="zh-TW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kumimoji="1" lang="en-US" altLang="zh-TW" sz="28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,</m:t>
                    </m:r>
                    <m:sSub>
                      <m:sSubPr>
                        <m:ctrlPr>
                          <a:rPr lang="zh-TW" altLang="zh-TW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TW" sz="28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zh-TW" altLang="zh-TW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charset="0"/>
                          </a:rPr>
                          <m:t>𝜙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TW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  <a:endParaRPr kumimoji="1" lang="zh-TW" altLang="en-US" sz="28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036" y="3753545"/>
                <a:ext cx="2642501" cy="565348"/>
              </a:xfrm>
              <a:prstGeom prst="rect">
                <a:avLst/>
              </a:prstGeom>
              <a:blipFill rotWithShape="0">
                <a:blip r:embed="rId14"/>
                <a:stretch>
                  <a:fillRect t="-11957" b="-228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9318306" y="3256990"/>
            <a:ext cx="2191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Dimuon</a:t>
            </a:r>
            <a:r>
              <a:rPr kumimoji="1" lang="en-US" altLang="zh-TW" sz="2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pairs</a:t>
            </a:r>
            <a:endParaRPr kumimoji="1" lang="zh-TW" altLang="en-US" sz="28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997431" y="4586104"/>
            <a:ext cx="104789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charset="0"/>
                <a:ea typeface="Times New Roman" charset="0"/>
                <a:cs typeface="Times New Roman" charset="0"/>
              </a:rPr>
              <a:t>Goals</a:t>
            </a:r>
          </a:p>
        </p:txBody>
      </p:sp>
      <p:sp>
        <p:nvSpPr>
          <p:cNvPr id="22" name="框架 21"/>
          <p:cNvSpPr/>
          <p:nvPr/>
        </p:nvSpPr>
        <p:spPr>
          <a:xfrm>
            <a:off x="5504115" y="2530095"/>
            <a:ext cx="3661249" cy="1965705"/>
          </a:xfrm>
          <a:prstGeom prst="frame">
            <a:avLst>
              <a:gd name="adj1" fmla="val 0"/>
            </a:avLst>
          </a:prstGeom>
          <a:solidFill>
            <a:srgbClr val="FF0000"/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2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1E8A-803D-294B-B248-D2512FFD4BE1}" type="slidenum">
              <a:rPr kumimoji="1" lang="zh-TW" altLang="en-US" smtClean="0"/>
              <a:t>4</a:t>
            </a:fld>
            <a:endParaRPr kumimoji="1"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95746" y="429490"/>
            <a:ext cx="107580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400" b="1" dirty="0" smtClean="0">
                <a:latin typeface="Times New Roman" charset="0"/>
                <a:ea typeface="Times New Roman" charset="0"/>
                <a:cs typeface="Times New Roman" charset="0"/>
              </a:rPr>
              <a:t>Toy Monte Carlo : Steps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3074503" y="1472754"/>
            <a:ext cx="45057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 smtClean="0">
                <a:latin typeface="Times New Roman" charset="0"/>
                <a:ea typeface="Times New Roman" charset="0"/>
                <a:cs typeface="Times New Roman" charset="0"/>
              </a:rPr>
              <a:t>Reconstruct Mass distribution</a:t>
            </a:r>
            <a:endParaRPr kumimoji="1" lang="zh-TW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向右箭號 38"/>
          <p:cNvSpPr/>
          <p:nvPr/>
        </p:nvSpPr>
        <p:spPr>
          <a:xfrm rot="5400000">
            <a:off x="5125065" y="2140258"/>
            <a:ext cx="404612" cy="324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7479812" y="1348253"/>
            <a:ext cx="40978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TW" sz="2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Find out the unknown mass particle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17771" y="2608747"/>
            <a:ext cx="120148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 smtClean="0">
                <a:latin typeface="Times New Roman" charset="0"/>
                <a:ea typeface="Times New Roman" charset="0"/>
                <a:cs typeface="Times New Roman" charset="0"/>
              </a:rPr>
              <a:t>Fitting</a:t>
            </a:r>
            <a:endParaRPr kumimoji="1" lang="zh-TW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245468" y="2608747"/>
            <a:ext cx="3283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Get the mass window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476884" y="3990638"/>
                <a:ext cx="5768584" cy="13849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2800" dirty="0" smtClean="0">
                    <a:latin typeface="Times New Roman" panose="02020603050405020304" charset="0"/>
                    <a:cs typeface="Times New Roman" panose="02020603050405020304" charset="0"/>
                  </a:rPr>
                  <a:t>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i="1" smtClean="0">
                            <a:latin typeface="Cambria Math" charset="0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kumimoji="1" lang="en-US" altLang="zh-TW" sz="2800" b="0" i="1" smtClean="0">
                            <a:latin typeface="Cambria Math" charset="0"/>
                            <a:cs typeface="Times New Roman" panose="02020603050405020304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TW" sz="2800" b="0" i="1" smtClean="0">
                            <a:latin typeface="Cambria Math" charset="0"/>
                            <a:cs typeface="Times New Roman" panose="02020603050405020304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kumimoji="1" lang="en-US" altLang="zh-TW" sz="2800" dirty="0" smtClean="0">
                    <a:latin typeface="Times New Roman" panose="02020603050405020304" charset="0"/>
                    <a:cs typeface="Times New Roman" panose="02020603050405020304" charset="0"/>
                  </a:rPr>
                  <a:t> distribution of total signal (under the mass window) &amp; background (outside the mass window)</a:t>
                </a:r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84" y="3990638"/>
                <a:ext cx="5768584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2002" t="-4367" r="-2002" b="-109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向右箭號 43"/>
          <p:cNvSpPr/>
          <p:nvPr/>
        </p:nvSpPr>
        <p:spPr>
          <a:xfrm rot="7523317">
            <a:off x="4440804" y="3399200"/>
            <a:ext cx="544745" cy="324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858098" y="3168024"/>
            <a:ext cx="33842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dirty="0" smtClean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Sideband Subtraction</a:t>
            </a:r>
            <a:endParaRPr lang="zh-TW" altLang="en-US" sz="2800" dirty="0">
              <a:solidFill>
                <a:srgbClr val="00206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351257" y="3257191"/>
            <a:ext cx="23471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dirty="0" smtClean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Fitting Method</a:t>
            </a:r>
            <a:endParaRPr lang="zh-TW" alt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7133828" y="3891016"/>
                <a:ext cx="4781976" cy="9541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i="1" smtClean="0">
                            <a:latin typeface="Cambria Math" charset="0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kumimoji="1" lang="en-US" altLang="zh-TW" sz="2800" b="0" i="1" smtClean="0">
                            <a:latin typeface="Cambria Math" charset="0"/>
                            <a:cs typeface="Times New Roman" panose="02020603050405020304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TW" sz="2800" b="0" i="1" smtClean="0">
                            <a:latin typeface="Cambria Math" charset="0"/>
                            <a:cs typeface="Times New Roman" panose="02020603050405020304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kumimoji="1" lang="en-US" altLang="zh-TW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ranges:</a:t>
                </a:r>
              </a:p>
              <a:p>
                <a:pPr algn="ctr"/>
                <a:r>
                  <a:rPr kumimoji="1" lang="en-US" altLang="zh-TW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Reconstruct Mass distribution</a:t>
                </a:r>
                <a:endParaRPr kumimoji="1" lang="zh-TW" altLang="en-US" sz="28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828" y="3891016"/>
                <a:ext cx="4781976" cy="954107"/>
              </a:xfrm>
              <a:prstGeom prst="rect">
                <a:avLst/>
              </a:prstGeom>
              <a:blipFill rotWithShape="0">
                <a:blip r:embed="rId3"/>
                <a:stretch>
                  <a:fillRect t="-5660" b="-157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向右箭號 47"/>
          <p:cNvSpPr/>
          <p:nvPr/>
        </p:nvSpPr>
        <p:spPr>
          <a:xfrm rot="5400000">
            <a:off x="9322510" y="4995932"/>
            <a:ext cx="404612" cy="324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8948739" y="5470946"/>
            <a:ext cx="120148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 smtClean="0">
                <a:latin typeface="Times New Roman" charset="0"/>
                <a:ea typeface="Times New Roman" charset="0"/>
                <a:cs typeface="Times New Roman" charset="0"/>
              </a:rPr>
              <a:t>Fitting</a:t>
            </a:r>
            <a:endParaRPr kumimoji="1" lang="zh-TW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0" name="直線接點 49"/>
          <p:cNvCxnSpPr/>
          <p:nvPr/>
        </p:nvCxnSpPr>
        <p:spPr>
          <a:xfrm>
            <a:off x="6599582" y="3131967"/>
            <a:ext cx="13253" cy="253996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4901932" y="5802719"/>
                <a:ext cx="3111186" cy="9541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i="1" smtClean="0">
                            <a:latin typeface="Cambria Math" charset="0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kumimoji="1" lang="en-US" altLang="zh-TW" sz="2800" b="0" i="1" smtClean="0">
                            <a:latin typeface="Cambria Math" charset="0"/>
                            <a:cs typeface="Times New Roman" panose="02020603050405020304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TW" sz="2800" b="0" i="1" smtClean="0">
                            <a:latin typeface="Cambria Math" charset="0"/>
                            <a:cs typeface="Times New Roman" panose="02020603050405020304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kumimoji="1" lang="en-US" altLang="zh-TW" sz="2800" dirty="0" smtClean="0">
                    <a:latin typeface="Times New Roman" panose="02020603050405020304" charset="0"/>
                    <a:cs typeface="Times New Roman" panose="02020603050405020304" charset="0"/>
                  </a:rPr>
                  <a:t> distribution of pure signal</a:t>
                </a:r>
                <a:endParaRPr kumimoji="1" lang="zh-TW" altLang="en-US" sz="28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932" y="5802719"/>
                <a:ext cx="3111186" cy="954107"/>
              </a:xfrm>
              <a:prstGeom prst="rect">
                <a:avLst/>
              </a:prstGeom>
              <a:blipFill rotWithShape="0">
                <a:blip r:embed="rId4"/>
                <a:stretch>
                  <a:fillRect t="-6329" b="-164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向右箭號 52"/>
          <p:cNvSpPr/>
          <p:nvPr/>
        </p:nvSpPr>
        <p:spPr>
          <a:xfrm rot="1903558">
            <a:off x="3687395" y="5696101"/>
            <a:ext cx="1000896" cy="324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4" name="向右箭號 53"/>
          <p:cNvSpPr/>
          <p:nvPr/>
        </p:nvSpPr>
        <p:spPr>
          <a:xfrm rot="9638500">
            <a:off x="8138912" y="5708377"/>
            <a:ext cx="684032" cy="324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008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45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1E8A-803D-294B-B248-D2512FFD4BE1}" type="slidenum">
              <a:rPr kumimoji="1" lang="zh-TW" altLang="en-US" smtClean="0"/>
              <a:t>5</a:t>
            </a:fld>
            <a:endParaRPr kumimoji="1"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58424" y="442742"/>
            <a:ext cx="12033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400" b="1" dirty="0" smtClean="0">
                <a:latin typeface="Times New Roman" charset="0"/>
                <a:ea typeface="Times New Roman" charset="0"/>
                <a:cs typeface="Times New Roman" charset="0"/>
              </a:rPr>
              <a:t>Reconstruct </a:t>
            </a:r>
            <a:r>
              <a:rPr kumimoji="1" lang="en-US" altLang="zh-TW" sz="4400" b="1" dirty="0">
                <a:latin typeface="Times New Roman" charset="0"/>
                <a:ea typeface="Times New Roman" charset="0"/>
                <a:cs typeface="Times New Roman" charset="0"/>
              </a:rPr>
              <a:t>Mass D</a:t>
            </a:r>
            <a:r>
              <a:rPr kumimoji="1" lang="en-US" altLang="zh-TW" sz="4400" b="1" dirty="0" smtClean="0">
                <a:latin typeface="Times New Roman" charset="0"/>
                <a:ea typeface="Times New Roman" charset="0"/>
                <a:cs typeface="Times New Roman" charset="0"/>
              </a:rPr>
              <a:t>istribution</a:t>
            </a:r>
            <a:endParaRPr kumimoji="1" lang="zh-TW" altLang="en-US" sz="4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997432" y="1274872"/>
                <a:ext cx="11022290" cy="5547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TW" sz="2800" dirty="0" smtClean="0">
                    <a:latin typeface="Times New Roman" panose="02020603050405020304" charset="0"/>
                    <a:cs typeface="Times New Roman" panose="02020603050405020304" charset="0"/>
                  </a:rPr>
                  <a:t>Conservation of Relativistic Energy</a:t>
                </a:r>
                <a:endParaRPr kumimoji="1" lang="en-US" altLang="zh-TW" sz="2800" i="1" dirty="0" smtClean="0">
                  <a:latin typeface="Cambria Math" charset="0"/>
                  <a:cs typeface="Times New Roman" panose="020206030504050203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2800" i="1">
                              <a:latin typeface="Cambria Math" charset="0"/>
                              <a:cs typeface="Times New Roman" panose="02020603050405020304" charset="0"/>
                            </a:rPr>
                          </m:ctrlPr>
                        </m:sSubPr>
                        <m:e>
                          <m:r>
                            <a:rPr kumimoji="1" lang="en-US" altLang="zh-TW" sz="2800" i="1">
                              <a:latin typeface="Cambria Math" charset="0"/>
                              <a:cs typeface="Times New Roman" panose="02020603050405020304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zh-TW" sz="2800" i="1">
                              <a:latin typeface="Cambria Math" charset="0"/>
                              <a:cs typeface="Times New Roman" panose="02020603050405020304" charset="0"/>
                            </a:rPr>
                            <m:t>𝑡𝑜𝑡𝑎𝑙</m:t>
                          </m:r>
                        </m:sub>
                      </m:sSub>
                      <m:r>
                        <a:rPr kumimoji="1" lang="en-US" altLang="zh-TW" sz="2800" i="1">
                          <a:latin typeface="Cambria Math" charset="0"/>
                          <a:cs typeface="Times New Roman" panose="0202060305040502030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zh-TW" sz="2800" i="1">
                              <a:latin typeface="Cambria Math" charset="0"/>
                              <a:cs typeface="Times New Roman" panose="0202060305040502030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1" lang="en-US" altLang="zh-TW" sz="2800" i="1">
                                  <a:latin typeface="Cambria Math" charset="0"/>
                                  <a:cs typeface="Times New Roman" panose="0202060305040502030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800">
                                  <a:latin typeface="Cambria Math" charset="0"/>
                                  <a:cs typeface="Times New Roman" panose="0202060305040502030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TW" sz="2800" i="1">
                                      <a:latin typeface="Cambria Math" charset="0"/>
                                      <a:cs typeface="Times New Roman" panose="0202060305040502030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800" i="1">
                                      <a:latin typeface="Cambria Math" charset="0"/>
                                      <a:cs typeface="Times New Roman" panose="0202060305040502030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TW" sz="2800" i="1">
                                      <a:latin typeface="Cambria Math" charset="0"/>
                                      <a:cs typeface="Times New Roman" panose="02020603050405020304" charset="0"/>
                                    </a:rPr>
                                    <m:t>𝑧</m:t>
                                  </m:r>
                                  <m:r>
                                    <a:rPr kumimoji="1" lang="en-US" altLang="zh-TW" sz="2800" i="1">
                                      <a:latin typeface="Cambria Math" charset="0"/>
                                      <a:cs typeface="Times New Roman" panose="02020603050405020304" charset="0"/>
                                    </a:rPr>
                                    <m:t> </m:t>
                                  </m:r>
                                  <m:r>
                                    <a:rPr kumimoji="1" lang="en-US" altLang="zh-TW" sz="2800" i="1">
                                      <a:latin typeface="Cambria Math" charset="0"/>
                                      <a:cs typeface="Times New Roman" panose="02020603050405020304" charset="0"/>
                                    </a:rPr>
                                    <m:t>𝑚𝑢</m:t>
                                  </m:r>
                                  <m:r>
                                    <a:rPr kumimoji="1" lang="en-US" altLang="zh-TW" sz="2800" i="1">
                                      <a:latin typeface="Cambria Math" charset="0"/>
                                      <a:cs typeface="Times New Roman" panose="020206030504050203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TW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𝑠𝑖𝑛h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800" dirty="0"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TW" sz="2800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TW" sz="2800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kumimoji="1" lang="en-US" altLang="zh-TW" sz="2800" dirty="0">
                                  <a:latin typeface="Times New Roman" panose="02020603050405020304" charset="0"/>
                                  <a:cs typeface="Times New Roman" panose="02020603050405020304" charset="0"/>
                                </a:rPr>
                                <m:t> </m:t>
                              </m:r>
                              <m:r>
                                <a:rPr kumimoji="1" lang="en-US" altLang="zh-TW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zh-TW" sz="2800" i="1">
                                  <a:latin typeface="Cambria Math" charset="0"/>
                                  <a:cs typeface="Times New Roman" panose="020206030504050203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TW" sz="2800">
                              <a:latin typeface="Cambria Math" charset="0"/>
                              <a:cs typeface="Times New Roman" panose="0202060305040502030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zh-TW" sz="2800" i="1">
                                  <a:latin typeface="Cambria Math" charset="0"/>
                                  <a:cs typeface="Times New Roman" panose="0202060305040502030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zh-TW" sz="2800" i="1">
                                      <a:latin typeface="Cambria Math" charset="0"/>
                                      <a:cs typeface="Times New Roman" panose="0202060305040502030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800" i="1">
                                      <a:latin typeface="Cambria Math" charset="0"/>
                                      <a:cs typeface="Times New Roman" panose="0202060305040502030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TW" sz="2800" i="1">
                                      <a:latin typeface="Cambria Math" charset="0"/>
                                      <a:cs typeface="Times New Roman" panose="02020603050405020304" charset="0"/>
                                    </a:rPr>
                                    <m:t>𝑇</m:t>
                                  </m:r>
                                  <m:r>
                                    <a:rPr kumimoji="1" lang="en-US" altLang="zh-TW" sz="2800" i="1">
                                      <a:latin typeface="Cambria Math" charset="0"/>
                                      <a:cs typeface="Times New Roman" panose="02020603050405020304" charset="0"/>
                                    </a:rPr>
                                    <m:t> </m:t>
                                  </m:r>
                                  <m:r>
                                    <a:rPr kumimoji="1" lang="en-US" altLang="zh-TW" sz="2800" i="1">
                                      <a:latin typeface="Cambria Math" charset="0"/>
                                      <a:cs typeface="Times New Roman" panose="02020603050405020304" charset="0"/>
                                    </a:rPr>
                                    <m:t>𝑚𝑢</m:t>
                                  </m:r>
                                  <m:r>
                                    <a:rPr kumimoji="1" lang="en-US" altLang="zh-TW" sz="2800" i="1">
                                      <a:latin typeface="Cambria Math" charset="0"/>
                                      <a:cs typeface="Times New Roman" panose="0202060305040502030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zh-TW" sz="2800" i="1">
                                  <a:latin typeface="Cambria Math" charset="0"/>
                                  <a:cs typeface="Times New Roman" panose="020206030504050203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TW" sz="2800" i="1">
                              <a:latin typeface="Cambria Math" charset="0"/>
                              <a:cs typeface="Times New Roman" panose="0202060305040502030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zh-TW" sz="2800" i="1">
                                  <a:latin typeface="Cambria Math" charset="0"/>
                                  <a:cs typeface="Times New Roman" panose="0202060305040502030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zh-TW" sz="2800" i="1">
                                      <a:latin typeface="Cambria Math" charset="0"/>
                                      <a:cs typeface="Times New Roman" panose="0202060305040502030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800" i="1">
                                      <a:latin typeface="Cambria Math" charset="0"/>
                                      <a:cs typeface="Times New Roman" panose="0202060305040502030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1" lang="en-US" altLang="zh-TW" sz="2800" i="1">
                                      <a:latin typeface="Cambria Math" charset="0"/>
                                      <a:cs typeface="Times New Roman" panose="02020603050405020304" charset="0"/>
                                    </a:rPr>
                                    <m:t>𝑚𝑢</m:t>
                                  </m:r>
                                  <m:r>
                                    <a:rPr kumimoji="1" lang="en-US" altLang="zh-TW" sz="2800" i="1">
                                      <a:latin typeface="Cambria Math" charset="0"/>
                                      <a:cs typeface="Times New Roman" panose="0202060305040502030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zh-TW" sz="2800" i="1">
                                  <a:latin typeface="Cambria Math" charset="0"/>
                                  <a:cs typeface="Times New Roman" panose="0202060305040502030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kumimoji="1" lang="en-US" altLang="zh-TW" sz="2800" b="0" i="1" smtClean="0">
                          <a:latin typeface="Cambria Math" charset="0"/>
                          <a:cs typeface="Times New Roman" panose="02020603050405020304" charset="0"/>
                        </a:rPr>
                        <m:t>             </m:t>
                      </m:r>
                    </m:oMath>
                  </m:oMathPara>
                </a14:m>
                <a:endParaRPr kumimoji="1" lang="en-US" altLang="zh-TW" sz="2800" dirty="0" smtClean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800" b="0" i="1" smtClean="0">
                          <a:latin typeface="Cambria Math" charset="0"/>
                          <a:cs typeface="Times New Roman" panose="02020603050405020304" charset="0"/>
                        </a:rPr>
                        <m:t>                     </m:t>
                      </m:r>
                      <m:r>
                        <a:rPr kumimoji="1" lang="en-US" altLang="zh-TW" sz="2800" i="1">
                          <a:latin typeface="Cambria Math" charset="0"/>
                          <a:cs typeface="Times New Roman" panose="02020603050405020304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kumimoji="1" lang="en-US" altLang="zh-TW" sz="2800" i="1">
                              <a:latin typeface="Cambria Math" charset="0"/>
                              <a:cs typeface="Times New Roman" panose="0202060305040502030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1" lang="en-US" altLang="zh-TW" sz="2800" i="1">
                                  <a:latin typeface="Cambria Math" charset="0"/>
                                  <a:cs typeface="Times New Roman" panose="0202060305040502030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800">
                                  <a:latin typeface="Cambria Math" charset="0"/>
                                  <a:cs typeface="Times New Roman" panose="0202060305040502030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TW" sz="2800" i="1">
                                      <a:latin typeface="Cambria Math" charset="0"/>
                                      <a:cs typeface="Times New Roman" panose="0202060305040502030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800" i="1">
                                      <a:latin typeface="Cambria Math" charset="0"/>
                                      <a:cs typeface="Times New Roman" panose="0202060305040502030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TW" sz="2800" i="1">
                                      <a:latin typeface="Cambria Math" charset="0"/>
                                      <a:cs typeface="Times New Roman" panose="02020603050405020304" charset="0"/>
                                    </a:rPr>
                                    <m:t>𝑧</m:t>
                                  </m:r>
                                  <m:r>
                                    <a:rPr kumimoji="1" lang="en-US" altLang="zh-TW" sz="2800" i="1">
                                      <a:latin typeface="Cambria Math" charset="0"/>
                                      <a:cs typeface="Times New Roman" panose="02020603050405020304" charset="0"/>
                                    </a:rPr>
                                    <m:t> </m:t>
                                  </m:r>
                                  <m:r>
                                    <a:rPr kumimoji="1" lang="en-US" altLang="zh-TW" sz="2800" i="1">
                                      <a:latin typeface="Cambria Math" charset="0"/>
                                      <a:cs typeface="Times New Roman" panose="02020603050405020304" charset="0"/>
                                    </a:rPr>
                                    <m:t>𝑚𝑢</m:t>
                                  </m:r>
                                  <m:r>
                                    <a:rPr kumimoji="1" lang="en-US" altLang="zh-TW" sz="2800" i="1">
                                      <a:latin typeface="Cambria Math" charset="0"/>
                                      <a:cs typeface="Times New Roman" panose="0202060305040502030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TW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𝑠𝑖𝑛h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800" dirty="0"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TW" sz="2800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TW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kumimoji="1" lang="en-US" altLang="zh-TW" sz="2800" dirty="0">
                                  <a:latin typeface="Times New Roman" panose="02020603050405020304" charset="0"/>
                                  <a:cs typeface="Times New Roman" panose="02020603050405020304" charset="0"/>
                                </a:rPr>
                                <m:t> </m:t>
                              </m:r>
                              <m:r>
                                <a:rPr kumimoji="1" lang="en-US" altLang="zh-TW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zh-TW" sz="2800" i="1">
                                  <a:latin typeface="Cambria Math" charset="0"/>
                                  <a:cs typeface="Times New Roman" panose="020206030504050203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TW" sz="2800">
                              <a:latin typeface="Cambria Math" charset="0"/>
                              <a:cs typeface="Times New Roman" panose="0202060305040502030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zh-TW" sz="2800" i="1">
                                  <a:latin typeface="Cambria Math" charset="0"/>
                                  <a:cs typeface="Times New Roman" panose="0202060305040502030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zh-TW" sz="2800" i="1">
                                      <a:latin typeface="Cambria Math" charset="0"/>
                                      <a:cs typeface="Times New Roman" panose="0202060305040502030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800" i="1">
                                      <a:latin typeface="Cambria Math" charset="0"/>
                                      <a:cs typeface="Times New Roman" panose="0202060305040502030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TW" sz="2800" i="1">
                                      <a:latin typeface="Cambria Math" charset="0"/>
                                      <a:cs typeface="Times New Roman" panose="02020603050405020304" charset="0"/>
                                    </a:rPr>
                                    <m:t>𝑇</m:t>
                                  </m:r>
                                  <m:r>
                                    <a:rPr kumimoji="1" lang="en-US" altLang="zh-TW" sz="2800" i="1">
                                      <a:latin typeface="Cambria Math" charset="0"/>
                                      <a:cs typeface="Times New Roman" panose="02020603050405020304" charset="0"/>
                                    </a:rPr>
                                    <m:t> </m:t>
                                  </m:r>
                                  <m:r>
                                    <a:rPr kumimoji="1" lang="en-US" altLang="zh-TW" sz="2800" i="1">
                                      <a:latin typeface="Cambria Math" charset="0"/>
                                      <a:cs typeface="Times New Roman" panose="02020603050405020304" charset="0"/>
                                    </a:rPr>
                                    <m:t>𝑚𝑢</m:t>
                                  </m:r>
                                  <m:r>
                                    <a:rPr kumimoji="1" lang="en-US" altLang="zh-TW" sz="2800" i="1">
                                      <a:latin typeface="Cambria Math" charset="0"/>
                                      <a:cs typeface="Times New Roman" panose="0202060305040502030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zh-TW" sz="2800" i="1">
                                  <a:latin typeface="Cambria Math" charset="0"/>
                                  <a:cs typeface="Times New Roman" panose="020206030504050203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TW" sz="2800" i="1">
                              <a:latin typeface="Cambria Math" charset="0"/>
                              <a:cs typeface="Times New Roman" panose="0202060305040502030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zh-TW" sz="2800" i="1">
                                  <a:latin typeface="Cambria Math" charset="0"/>
                                  <a:cs typeface="Times New Roman" panose="0202060305040502030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zh-TW" sz="2800" i="1">
                                      <a:latin typeface="Cambria Math" charset="0"/>
                                      <a:cs typeface="Times New Roman" panose="0202060305040502030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800" i="1">
                                      <a:latin typeface="Cambria Math" charset="0"/>
                                      <a:cs typeface="Times New Roman" panose="0202060305040502030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1" lang="en-US" altLang="zh-TW" sz="2800" i="1">
                                      <a:latin typeface="Cambria Math" charset="0"/>
                                      <a:cs typeface="Times New Roman" panose="02020603050405020304" charset="0"/>
                                    </a:rPr>
                                    <m:t>𝑚𝑢</m:t>
                                  </m:r>
                                  <m:r>
                                    <a:rPr kumimoji="1" lang="en-US" altLang="zh-TW" sz="2800" i="1">
                                      <a:latin typeface="Cambria Math" charset="0"/>
                                      <a:cs typeface="Times New Roman" panose="0202060305040502030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zh-TW" sz="2800" i="1">
                                  <a:latin typeface="Cambria Math" charset="0"/>
                                  <a:cs typeface="Times New Roman" panose="0202060305040502030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kumimoji="1" lang="en-US" altLang="zh-TW" sz="2800" dirty="0" smtClean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TW" sz="2800" dirty="0">
                    <a:latin typeface="Times New Roman" panose="02020603050405020304" charset="0"/>
                    <a:cs typeface="Times New Roman" panose="02020603050405020304" charset="0"/>
                  </a:rPr>
                  <a:t>Conservation of Relativistic </a:t>
                </a:r>
                <a:r>
                  <a:rPr kumimoji="1" lang="en-US" altLang="zh-TW" sz="2800" dirty="0" smtClean="0">
                    <a:latin typeface="Times New Roman" panose="02020603050405020304" charset="0"/>
                    <a:cs typeface="Times New Roman" panose="02020603050405020304" charset="0"/>
                  </a:rPr>
                  <a:t>Momentum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800" i="1">
                            <a:latin typeface="Cambria Math" charset="0"/>
                          </a:rPr>
                          <m:t>𝑡𝑜𝑡𝑎𝑙</m:t>
                        </m:r>
                      </m:sub>
                    </m:sSub>
                    <m:r>
                      <a:rPr lang="en-US" altLang="zh-TW" sz="2800" i="1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TW" altLang="zh-TW" sz="2800" i="1">
                            <a:latin typeface="Cambria Math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zh-TW" altLang="zh-TW" sz="2800" i="1">
                                <a:latin typeface="Cambria Math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2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28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800" i="1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zh-TW" altLang="zh-TW" sz="2800" i="1">
                                <a:latin typeface="Cambria Math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2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28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800" i="1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zh-TW" altLang="zh-TW" sz="2800" i="1">
                                <a:latin typeface="Cambria Math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2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28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TW" sz="2800" dirty="0" smtClean="0">
                    <a:effectLst/>
                  </a:rPr>
                  <a:t> </a:t>
                </a:r>
                <a:r>
                  <a:rPr lang="en-US" altLang="zh-TW" sz="2800" dirty="0" smtClean="0">
                    <a:effectLst/>
                    <a:latin typeface="Times New Roman" charset="0"/>
                    <a:ea typeface="Times New Roman" charset="0"/>
                    <a:cs typeface="Times New Roman" charset="0"/>
                  </a:rPr>
                  <a:t>with</a:t>
                </a:r>
                <a:r>
                  <a:rPr lang="zh-TW" altLang="zh-TW" sz="280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TW" altLang="zh-TW" sz="2800" i="1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TW" altLang="zh-TW" sz="2800" i="1">
                                <a:latin typeface="Cambria Math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TW" altLang="zh-TW" sz="2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TW" sz="2800" i="1">
                                <a:latin typeface="Cambria Math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TW" altLang="zh-TW" sz="2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𝑇</m:t>
                                </m:r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𝑚𝑢</m:t>
                                </m:r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800" i="1">
                                <a:latin typeface="Cambria Math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zh-TW" altLang="zh-TW" sz="2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800" i="1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TW" altLang="zh-TW" sz="2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𝑇</m:t>
                                </m:r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𝑚𝑢</m:t>
                                </m:r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800" i="1">
                                <a:latin typeface="Cambria Math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zh-TW" altLang="zh-TW" sz="2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TW" altLang="zh-TW" sz="2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TW" sz="2800" i="1">
                                <a:latin typeface="Cambria Math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TW" altLang="zh-TW" sz="2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𝑇</m:t>
                                </m:r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𝑚𝑢</m:t>
                                </m:r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800" i="1">
                                <a:latin typeface="Cambria Math" charset="0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zh-TW" altLang="zh-TW" sz="2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800" i="1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TW" altLang="zh-TW" sz="2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𝑇</m:t>
                                </m:r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𝑚𝑢</m:t>
                                </m:r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800" i="1">
                                <a:latin typeface="Cambria Math" charset="0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zh-TW" altLang="zh-TW" sz="2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TW" altLang="zh-TW" sz="2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altLang="zh-TW" sz="2800" i="1">
                                <a:latin typeface="Cambria Math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TW" altLang="zh-TW" sz="2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𝑇</m:t>
                                </m:r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𝑚𝑢</m:t>
                                </m:r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800" i="1">
                                <a:latin typeface="Cambria Math" charset="0"/>
                              </a:rPr>
                              <m:t>𝑠𝑖𝑛h</m:t>
                            </m:r>
                            <m:r>
                              <m:rPr>
                                <m:nor/>
                              </m:rPr>
                              <a:rPr lang="en-US" altLang="zh-TW" sz="2800" i="1"/>
                              <m:t> </m:t>
                            </m:r>
                            <m:sSub>
                              <m:sSubPr>
                                <m:ctrlPr>
                                  <a:rPr lang="zh-TW" altLang="zh-TW" sz="2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800" i="1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TW" altLang="zh-TW" sz="2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𝑇</m:t>
                                </m:r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𝑚𝑢</m:t>
                                </m:r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800" i="1">
                                <a:latin typeface="Cambria Math" charset="0"/>
                              </a:rPr>
                              <m:t>𝑠𝑖𝑛h</m:t>
                            </m:r>
                            <m:r>
                              <m:rPr>
                                <m:nor/>
                              </m:rPr>
                              <a:rPr lang="en-US" altLang="zh-TW" sz="2800" i="1"/>
                              <m:t> </m:t>
                            </m:r>
                            <m:sSub>
                              <m:sSubPr>
                                <m:ctrlPr>
                                  <a:rPr lang="zh-TW" altLang="zh-TW" sz="2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kumimoji="1" lang="en-US" altLang="zh-TW" sz="2800" dirty="0" smtClean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TW" sz="2800" dirty="0">
                    <a:latin typeface="Times New Roman" panose="02020603050405020304" charset="0"/>
                    <a:cs typeface="Times New Roman" panose="02020603050405020304" charset="0"/>
                  </a:rPr>
                  <a:t>Conservation of Relativistic Momentum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m</m:t>
                      </m:r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TW" altLang="zh-TW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sz="28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𝑡𝑜𝑡𝑎𝑙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sz="28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𝑡𝑜𝑡𝑎𝑙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TW" sz="2800" i="1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kumimoji="1" lang="en-US" altLang="zh-TW" sz="28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432" y="1274872"/>
                <a:ext cx="11022290" cy="5547288"/>
              </a:xfrm>
              <a:prstGeom prst="rect">
                <a:avLst/>
              </a:prstGeom>
              <a:blipFill rotWithShape="0">
                <a:blip r:embed="rId2"/>
                <a:stretch>
                  <a:fillRect l="-9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18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1E8A-803D-294B-B248-D2512FFD4BE1}" type="slidenum">
              <a:rPr kumimoji="1" lang="zh-TW" altLang="en-US" smtClean="0"/>
              <a:t>6</a:t>
            </a:fld>
            <a:endParaRPr kumimoji="1"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58424" y="442742"/>
            <a:ext cx="12033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400" b="1" dirty="0" smtClean="0">
                <a:latin typeface="Times New Roman" charset="0"/>
                <a:ea typeface="Times New Roman" charset="0"/>
                <a:cs typeface="Times New Roman" charset="0"/>
              </a:rPr>
              <a:t>The Results of </a:t>
            </a:r>
            <a:r>
              <a:rPr kumimoji="1" lang="en-US" altLang="zh-TW" sz="4400" b="1" dirty="0">
                <a:latin typeface="Times New Roman" charset="0"/>
                <a:ea typeface="Times New Roman" charset="0"/>
                <a:cs typeface="Times New Roman" charset="0"/>
              </a:rPr>
              <a:t>Mass Distribution</a:t>
            </a:r>
            <a:endParaRPr kumimoji="1" lang="zh-TW" altLang="en-US" sz="4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圖片 4" descr="../root/ToyTree_binW1/Results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489" y="1482165"/>
            <a:ext cx="5905985" cy="415362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橢圓 15"/>
          <p:cNvSpPr/>
          <p:nvPr/>
        </p:nvSpPr>
        <p:spPr>
          <a:xfrm>
            <a:off x="5062330" y="5449267"/>
            <a:ext cx="1285461" cy="127220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5499651" y="5823761"/>
            <a:ext cx="636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 smtClean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endParaRPr kumimoji="1" lang="zh-TW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" name="直線箭頭接點 2"/>
          <p:cNvCxnSpPr/>
          <p:nvPr/>
        </p:nvCxnSpPr>
        <p:spPr>
          <a:xfrm flipH="1">
            <a:off x="5685183" y="2120348"/>
            <a:ext cx="13253" cy="30877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6460968" y="5833130"/>
                <a:ext cx="10182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i="1" smtClean="0">
                        <a:solidFill>
                          <a:srgbClr val="FF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M</m:t>
                    </m:r>
                  </m:oMath>
                </a14:m>
                <a:r>
                  <a:rPr lang="en-US" altLang="zh-TW" sz="28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?</a:t>
                </a:r>
                <a:endParaRPr lang="zh-TW" altLang="en-US" sz="28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968" y="5833130"/>
                <a:ext cx="1018227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2791" r="-11377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7076099" y="4203916"/>
                <a:ext cx="32740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zh-TW" altLang="en-US" sz="2800" i="0">
                            <a:latin typeface="Cambria Math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zh-TW" altLang="en-US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latin typeface="Cambria Math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zh-TW" altLang="en-US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TW" altLang="en-US" sz="2800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TW" altLang="en-US" sz="2800" i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zh-TW" altLang="en-US" sz="2800" i="1">
                            <a:latin typeface="Cambria Math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TW" sz="2800" dirty="0" smtClean="0"/>
                  <a:t> </a:t>
                </a:r>
                <a:r>
                  <a:rPr lang="en-US" altLang="zh-TW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: </a:t>
                </a:r>
                <a:r>
                  <a:rPr lang="en-US" altLang="zh-TW" sz="2800" dirty="0">
                    <a:latin typeface="Times New Roman" charset="0"/>
                    <a:ea typeface="Times New Roman" charset="0"/>
                    <a:cs typeface="Times New Roman" charset="0"/>
                  </a:rPr>
                  <a:t>background</a:t>
                </a:r>
                <a:r>
                  <a:rPr lang="zh-TW" altLang="zh-TW" sz="28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endParaRPr lang="zh-TW" altLang="en-US" sz="28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099" y="4203916"/>
                <a:ext cx="3274038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4118" b="-317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107421" y="2120348"/>
                <a:ext cx="4475264" cy="9775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280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TW" altLang="en-US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TW" altLang="en-US" sz="2800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TW" altLang="en-US" sz="2800" i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zh-TW" altLang="en-US" sz="2800" i="1">
                            <a:latin typeface="Cambria Math" charset="0"/>
                          </a:rPr>
                          <m:t>𝐵𝑖𝑛𝑊</m:t>
                        </m:r>
                      </m:num>
                      <m:den>
                        <m:sSub>
                          <m:sSubPr>
                            <m:ctrlPr>
                              <a:rPr lang="zh-TW" altLang="en-US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TW" altLang="en-US" sz="2800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TW" altLang="en-US" sz="2800" i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zh-TW" altLang="en-US" sz="2800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zh-TW" altLang="en-US" sz="2800" i="0">
                                <a:latin typeface="Cambria Math" charset="0"/>
                              </a:rPr>
                              <m:t>2</m:t>
                            </m:r>
                            <m:r>
                              <a:rPr lang="zh-TW" altLang="en-US" sz="2800" i="1">
                                <a:latin typeface="Cambria Math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zh-TW" altLang="en-US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zh-TW" altLang="en-US" sz="2800" i="0">
                            <a:latin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lang="zh-TW" altLang="en-US" sz="2800" i="1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TW" altLang="en-US" sz="28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TW" altLang="en-US" sz="28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2800" i="1">
                                        <a:latin typeface="Cambria Math" charset="0"/>
                                      </a:rPr>
                                      <m:t>𝑥</m:t>
                                    </m:r>
                                    <m:r>
                                      <a:rPr lang="zh-TW" altLang="en-US" sz="2800" i="0">
                                        <a:latin typeface="Cambria Math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TW" altLang="en-US" sz="2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2800" i="1">
                                            <a:latin typeface="Cambria Math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zh-TW" altLang="en-US" sz="2800" i="0"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zh-TW" altLang="en-US" sz="2800" i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zh-TW" altLang="en-US" sz="2800" i="0">
                                <a:latin typeface="Cambria Math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zh-TW" altLang="en-US" sz="28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TW" altLang="en-US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800" i="1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zh-TW" altLang="en-US" sz="2800" i="0"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zh-TW" altLang="en-US" sz="2800" i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r>
                  <a:rPr lang="en-US" altLang="zh-TW" sz="2800" dirty="0" smtClean="0"/>
                  <a:t> </a:t>
                </a:r>
                <a:r>
                  <a:rPr lang="en-US" altLang="zh-TW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: </a:t>
                </a:r>
                <a:r>
                  <a:rPr lang="en-US" altLang="zh-TW" sz="2800" dirty="0">
                    <a:latin typeface="Times New Roman" charset="0"/>
                    <a:ea typeface="Times New Roman" charset="0"/>
                    <a:cs typeface="Times New Roman" charset="0"/>
                  </a:rPr>
                  <a:t>pure signal</a:t>
                </a:r>
                <a:r>
                  <a:rPr lang="zh-TW" altLang="zh-TW" sz="28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endParaRPr lang="zh-TW" altLang="en-US" sz="28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421" y="2120348"/>
                <a:ext cx="4475264" cy="977575"/>
              </a:xfrm>
              <a:prstGeom prst="rect">
                <a:avLst/>
              </a:prstGeom>
              <a:blipFill rotWithShape="0">
                <a:blip r:embed="rId5"/>
                <a:stretch>
                  <a:fillRect b="-18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弧線 22"/>
          <p:cNvSpPr/>
          <p:nvPr/>
        </p:nvSpPr>
        <p:spPr>
          <a:xfrm rot="11696393">
            <a:off x="3888677" y="2161130"/>
            <a:ext cx="5498039" cy="2813504"/>
          </a:xfrm>
          <a:prstGeom prst="arc">
            <a:avLst>
              <a:gd name="adj1" fmla="val 13083600"/>
              <a:gd name="adj2" fmla="val 21183160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手繪多邊形 26"/>
          <p:cNvSpPr/>
          <p:nvPr/>
        </p:nvSpPr>
        <p:spPr>
          <a:xfrm>
            <a:off x="5380383" y="2120276"/>
            <a:ext cx="589966" cy="1696350"/>
          </a:xfrm>
          <a:custGeom>
            <a:avLst/>
            <a:gdLst>
              <a:gd name="connsiteX0" fmla="*/ 0 w 589966"/>
              <a:gd name="connsiteY0" fmla="*/ 1312037 h 1352531"/>
              <a:gd name="connsiteX1" fmla="*/ 66260 w 589966"/>
              <a:gd name="connsiteY1" fmla="*/ 861463 h 1352531"/>
              <a:gd name="connsiteX2" fmla="*/ 172278 w 589966"/>
              <a:gd name="connsiteY2" fmla="*/ 424141 h 1352531"/>
              <a:gd name="connsiteX3" fmla="*/ 238539 w 589966"/>
              <a:gd name="connsiteY3" fmla="*/ 119341 h 1352531"/>
              <a:gd name="connsiteX4" fmla="*/ 318052 w 589966"/>
              <a:gd name="connsiteY4" fmla="*/ 72 h 1352531"/>
              <a:gd name="connsiteX5" fmla="*/ 397565 w 589966"/>
              <a:gd name="connsiteY5" fmla="*/ 106089 h 1352531"/>
              <a:gd name="connsiteX6" fmla="*/ 450574 w 589966"/>
              <a:gd name="connsiteY6" fmla="*/ 357881 h 1352531"/>
              <a:gd name="connsiteX7" fmla="*/ 490330 w 589966"/>
              <a:gd name="connsiteY7" fmla="*/ 636176 h 1352531"/>
              <a:gd name="connsiteX8" fmla="*/ 583095 w 589966"/>
              <a:gd name="connsiteY8" fmla="*/ 1298785 h 1352531"/>
              <a:gd name="connsiteX9" fmla="*/ 583095 w 589966"/>
              <a:gd name="connsiteY9" fmla="*/ 1312037 h 1352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9966" h="1352531">
                <a:moveTo>
                  <a:pt x="0" y="1312037"/>
                </a:moveTo>
                <a:cubicBezTo>
                  <a:pt x="18773" y="1160741"/>
                  <a:pt x="37547" y="1009446"/>
                  <a:pt x="66260" y="861463"/>
                </a:cubicBezTo>
                <a:cubicBezTo>
                  <a:pt x="94973" y="713480"/>
                  <a:pt x="143565" y="547828"/>
                  <a:pt x="172278" y="424141"/>
                </a:cubicBezTo>
                <a:cubicBezTo>
                  <a:pt x="200991" y="300454"/>
                  <a:pt x="214243" y="190019"/>
                  <a:pt x="238539" y="119341"/>
                </a:cubicBezTo>
                <a:cubicBezTo>
                  <a:pt x="262835" y="48663"/>
                  <a:pt x="291548" y="2281"/>
                  <a:pt x="318052" y="72"/>
                </a:cubicBezTo>
                <a:cubicBezTo>
                  <a:pt x="344556" y="-2137"/>
                  <a:pt x="375478" y="46454"/>
                  <a:pt x="397565" y="106089"/>
                </a:cubicBezTo>
                <a:cubicBezTo>
                  <a:pt x="419652" y="165724"/>
                  <a:pt x="435113" y="269533"/>
                  <a:pt x="450574" y="357881"/>
                </a:cubicBezTo>
                <a:cubicBezTo>
                  <a:pt x="466035" y="446229"/>
                  <a:pt x="468243" y="479359"/>
                  <a:pt x="490330" y="636176"/>
                </a:cubicBezTo>
                <a:cubicBezTo>
                  <a:pt x="512417" y="792993"/>
                  <a:pt x="567634" y="1186141"/>
                  <a:pt x="583095" y="1298785"/>
                </a:cubicBezTo>
                <a:cubicBezTo>
                  <a:pt x="598556" y="1411429"/>
                  <a:pt x="583095" y="1312037"/>
                  <a:pt x="583095" y="1312037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722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0" grpId="0"/>
      <p:bldP spid="21" grpId="0"/>
      <p:bldP spid="22" grpId="0"/>
      <p:bldP spid="23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1E8A-803D-294B-B248-D2512FFD4BE1}" type="slidenum">
              <a:rPr kumimoji="1" lang="zh-TW" altLang="en-US" smtClean="0"/>
              <a:t>7</a:t>
            </a:fld>
            <a:endParaRPr kumimoji="1"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58424" y="442742"/>
            <a:ext cx="12033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400" b="1" dirty="0" smtClean="0">
                <a:latin typeface="Times New Roman" charset="0"/>
                <a:ea typeface="Times New Roman" charset="0"/>
                <a:cs typeface="Times New Roman" charset="0"/>
              </a:rPr>
              <a:t>Fitting</a:t>
            </a:r>
            <a:endParaRPr kumimoji="1" lang="zh-TW" altLang="en-US" sz="4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04" y="1249914"/>
            <a:ext cx="6385409" cy="3982224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592" y="5257622"/>
            <a:ext cx="6309321" cy="146385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302248" y="6213233"/>
            <a:ext cx="5846722" cy="48275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6" name="直線箭頭接點 15"/>
          <p:cNvCxnSpPr/>
          <p:nvPr/>
        </p:nvCxnSpPr>
        <p:spPr>
          <a:xfrm flipH="1">
            <a:off x="5698435" y="1802295"/>
            <a:ext cx="26506" cy="30214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6225608" y="3613149"/>
                <a:ext cx="5858235" cy="9638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28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Mass 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= </a:t>
                </a:r>
                <a:r>
                  <a:rPr lang="en-US" altLang="zh-TW" sz="28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87.649</a:t>
                </a:r>
                <a14:m>
                  <m:oMath xmlns:m="http://schemas.openxmlformats.org/officeDocument/2006/math">
                    <m:r>
                      <a:rPr kumimoji="1" lang="en-US" altLang="zh-TW" sz="2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</m:oMath>
                </a14:m>
                <a:r>
                  <a:rPr kumimoji="1" lang="en-US" altLang="zh-TW" sz="28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0.011GeV/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sz="2800" i="1">
                            <a:solidFill>
                              <a:schemeClr val="tx1"/>
                            </a:solidFill>
                            <a:latin typeface="Cambria Math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kumimoji="1" lang="en-US" altLang="zh-TW" sz="2800" i="1">
                            <a:solidFill>
                              <a:schemeClr val="tx1"/>
                            </a:solidFill>
                            <a:latin typeface="Cambria Math" charset="0"/>
                            <a:cs typeface="Times New Roman" panose="02020603050405020304" charset="0"/>
                          </a:rPr>
                          <m:t>𝑐</m:t>
                        </m:r>
                      </m:e>
                      <m:sup>
                        <m:r>
                          <a:rPr kumimoji="1" lang="en-US" altLang="zh-TW" sz="2800" i="1">
                            <a:solidFill>
                              <a:schemeClr val="tx1"/>
                            </a:solidFill>
                            <a:latin typeface="Cambria Math" charset="0"/>
                            <a:cs typeface="Times New Roman" panose="02020603050405020304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zh-TW" sz="2800" i="1" dirty="0" smtClean="0">
                  <a:solidFill>
                    <a:srgbClr val="FF0000"/>
                  </a:solidFill>
                  <a:latin typeface="Cambria Math" charset="0"/>
                  <a:cs typeface="Times New Roman" panose="0202060305040502030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zh-TW" sz="280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kumimoji="1" lang="en-US" altLang="zh-TW" sz="28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Z boson </a:t>
                </a:r>
                <a:r>
                  <a:rPr kumimoji="1" lang="en-US" altLang="zh-TW" sz="28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= </a:t>
                </a:r>
                <a:r>
                  <a:rPr lang="en-US" altLang="zh-TW" sz="28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91.1876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±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0.0021 </a:t>
                </a:r>
                <a:r>
                  <a:rPr lang="en-US" altLang="zh-TW" sz="2800" dirty="0" err="1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GeV</a:t>
                </a:r>
                <a:r>
                  <a:rPr lang="en-US" altLang="zh-TW" sz="28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800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zh-TW" sz="2800" dirty="0">
                    <a:effectLst/>
                  </a:rPr>
                  <a:t> </a:t>
                </a:r>
                <a:endParaRPr kumimoji="1" lang="en-US" altLang="zh-TW" sz="28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608" y="3613149"/>
                <a:ext cx="5858235" cy="963854"/>
              </a:xfrm>
              <a:prstGeom prst="rect">
                <a:avLst/>
              </a:prstGeom>
              <a:blipFill rotWithShape="0">
                <a:blip r:embed="rId4"/>
                <a:stretch>
                  <a:fillRect t="-6962" b="-164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94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1E8A-803D-294B-B248-D2512FFD4BE1}" type="slidenum">
              <a:rPr kumimoji="1" lang="zh-TW" altLang="en-US" smtClean="0"/>
              <a:t>8</a:t>
            </a:fld>
            <a:endParaRPr kumimoji="1"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58424" y="442742"/>
            <a:ext cx="12033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400" b="1" dirty="0" smtClean="0">
                <a:latin typeface="Times New Roman" charset="0"/>
                <a:ea typeface="Times New Roman" charset="0"/>
                <a:cs typeface="Times New Roman" charset="0"/>
              </a:rPr>
              <a:t>Sideband Subtraction</a:t>
            </a:r>
            <a:endParaRPr kumimoji="1" lang="zh-TW" altLang="en-US" sz="4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997432" y="1274872"/>
                <a:ext cx="1102229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TW" sz="2800" dirty="0" smtClean="0">
                    <a:latin typeface="Times New Roman" panose="02020603050405020304" charset="0"/>
                    <a:cs typeface="Times New Roman" panose="02020603050405020304" charset="0"/>
                  </a:rPr>
                  <a:t>Draw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i="1">
                            <a:latin typeface="Cambria Math" charset="0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kumimoji="1" lang="en-US" altLang="zh-TW" sz="2800" i="1">
                            <a:latin typeface="Cambria Math" charset="0"/>
                            <a:cs typeface="Times New Roman" panose="02020603050405020304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TW" sz="2800" i="1">
                            <a:latin typeface="Cambria Math" charset="0"/>
                            <a:cs typeface="Times New Roman" panose="02020603050405020304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kumimoji="1" lang="en-US" altLang="zh-TW" sz="2800" dirty="0">
                    <a:latin typeface="Times New Roman" panose="02020603050405020304" charset="0"/>
                    <a:cs typeface="Times New Roman" panose="02020603050405020304" charset="0"/>
                  </a:rPr>
                  <a:t> distribution of pure </a:t>
                </a:r>
                <a:r>
                  <a:rPr kumimoji="1" lang="en-US" altLang="zh-TW" sz="2800" dirty="0" smtClean="0">
                    <a:latin typeface="Times New Roman" panose="02020603050405020304" charset="0"/>
                    <a:cs typeface="Times New Roman" panose="02020603050405020304" charset="0"/>
                  </a:rPr>
                  <a:t>signal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i="1">
                            <a:latin typeface="Cambria Math" charset="0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kumimoji="1" lang="en-US" altLang="zh-TW" sz="2800" i="1">
                            <a:latin typeface="Cambria Math" charset="0"/>
                            <a:cs typeface="Times New Roman" panose="02020603050405020304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TW" sz="2800" i="1">
                            <a:latin typeface="Cambria Math" charset="0"/>
                            <a:cs typeface="Times New Roman" panose="02020603050405020304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kumimoji="1" lang="en-US" altLang="zh-TW" sz="2800" dirty="0">
                    <a:latin typeface="Times New Roman" panose="02020603050405020304" charset="0"/>
                    <a:cs typeface="Times New Roman" panose="02020603050405020304" charset="0"/>
                  </a:rPr>
                  <a:t> distribution of </a:t>
                </a:r>
                <a:r>
                  <a:rPr kumimoji="1" lang="en-US" altLang="zh-TW" sz="2800" dirty="0" smtClean="0">
                    <a:latin typeface="Times New Roman" panose="02020603050405020304" charset="0"/>
                    <a:cs typeface="Times New Roman" panose="02020603050405020304" charset="0"/>
                  </a:rPr>
                  <a:t>      </a:t>
                </a:r>
                <a:r>
                  <a:rPr lang="en-US" altLang="zh-TW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signal </a:t>
                </a:r>
                <a:r>
                  <a:rPr lang="en-US" altLang="zh-TW" sz="2800" dirty="0">
                    <a:latin typeface="Times New Roman" charset="0"/>
                    <a:ea typeface="Times New Roman" charset="0"/>
                    <a:cs typeface="Times New Roman" charset="0"/>
                  </a:rPr>
                  <a:t>+ </a:t>
                </a:r>
                <a:r>
                  <a:rPr lang="en-US" altLang="zh-TW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background and background</a:t>
                </a:r>
                <a:r>
                  <a:rPr lang="en-US" altLang="zh-TW" sz="2800" dirty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  <a:endParaRPr kumimoji="1" lang="zh-TW" altLang="en-US" sz="28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432" y="1274872"/>
                <a:ext cx="11022290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996" b="-61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 descr="../Desktop/螢幕快照%202021-06-07%20下午7.30.3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32" y="2774398"/>
            <a:ext cx="5286762" cy="358195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532243" y="3732774"/>
                <a:ext cx="7659757" cy="16234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65200" algn="ctr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 kern="100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TW" sz="2800" i="1" kern="100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800" i="1" kern="100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TW" sz="2800" kern="100" dirty="0">
                    <a:effectLst/>
                    <a:latin typeface="Times New Roman" charset="0"/>
                    <a:ea typeface="Times New Roman" charset="0"/>
                    <a:cs typeface="Times New Roman" charset="0"/>
                  </a:rPr>
                  <a:t>_pure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 kern="100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TW" sz="2800" i="1" kern="100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800" i="1" kern="100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TW" sz="2800" kern="100" dirty="0">
                    <a:effectLst/>
                    <a:latin typeface="Times New Roman" charset="0"/>
                    <a:ea typeface="Times New Roman" charset="0"/>
                    <a:cs typeface="Times New Roman" charset="0"/>
                  </a:rPr>
                  <a:t>_signal</a:t>
                </a:r>
                <a14:m>
                  <m:oMath xmlns:m="http://schemas.openxmlformats.org/officeDocument/2006/math">
                    <m:r>
                      <a:rPr lang="en-US" altLang="zh-TW" sz="2800" i="1" kern="100">
                        <a:effectLst/>
                        <a:latin typeface="Cambria Math" charset="0"/>
                        <a:ea typeface="Times New Roman" charset="0"/>
                        <a:cs typeface="Times New Roman" charset="0"/>
                      </a:rPr>
                      <m:t> − </m:t>
                    </m:r>
                    <m:sSub>
                      <m:sSubPr>
                        <m:ctrlPr>
                          <a:rPr lang="zh-TW" altLang="zh-TW" sz="2800" i="1" kern="100" smtClean="0">
                            <a:solidFill>
                              <a:srgbClr val="002060"/>
                            </a:solidFill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TW" sz="2800" i="1" kern="100">
                            <a:solidFill>
                              <a:srgbClr val="002060"/>
                            </a:solidFill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800" i="1" kern="100">
                            <a:solidFill>
                              <a:srgbClr val="002060"/>
                            </a:solidFill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TW" sz="2800" kern="100" dirty="0">
                    <a:solidFill>
                      <a:srgbClr val="002060"/>
                    </a:solidFill>
                    <a:effectLst/>
                    <a:latin typeface="Times New Roman" charset="0"/>
                    <a:ea typeface="Times New Roman" charset="0"/>
                    <a:cs typeface="Times New Roman" charset="0"/>
                  </a:rPr>
                  <a:t>_</a:t>
                </a:r>
                <a:r>
                  <a:rPr lang="en-US" altLang="zh-TW" sz="2800" kern="100" dirty="0" err="1" smtClean="0">
                    <a:solidFill>
                      <a:srgbClr val="002060"/>
                    </a:solidFill>
                    <a:effectLst/>
                    <a:latin typeface="Times New Roman" charset="0"/>
                    <a:ea typeface="Times New Roman" charset="0"/>
                    <a:cs typeface="Times New Roman" charset="0"/>
                  </a:rPr>
                  <a:t>BG_normalized</a:t>
                </a:r>
                <a:endParaRPr lang="en-US" altLang="zh-TW" sz="2800" kern="100" dirty="0" smtClean="0">
                  <a:effectLst/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965200" algn="ctr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 kern="100" smtClean="0">
                            <a:solidFill>
                              <a:srgbClr val="00206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TW" sz="2800" i="1" kern="100">
                            <a:solidFill>
                              <a:srgbClr val="00206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800" i="1" kern="100">
                            <a:solidFill>
                              <a:srgbClr val="00206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TW" sz="2800" kern="100" dirty="0">
                    <a:solidFill>
                      <a:srgbClr val="00206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_</a:t>
                </a:r>
                <a:r>
                  <a:rPr lang="en-US" altLang="zh-TW" sz="2800" kern="100" dirty="0" err="1">
                    <a:solidFill>
                      <a:srgbClr val="00206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BG_normalized</a:t>
                </a:r>
                <a:r>
                  <a:rPr lang="en-US" altLang="zh-TW" sz="2800" kern="100" dirty="0">
                    <a:solidFill>
                      <a:srgbClr val="00206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TW" sz="28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TW" sz="2800" i="1" kern="100">
                        <a:solidFill>
                          <a:srgbClr val="FF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𝑓𝑎𝑐𝑡𝑜𝑟</m:t>
                    </m:r>
                    <m:r>
                      <a:rPr lang="en-US" altLang="zh-TW" sz="28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 ×</m:t>
                    </m:r>
                    <m:r>
                      <m:rPr>
                        <m:nor/>
                      </m:rPr>
                      <a:rPr lang="en-US" altLang="zh-TW" sz="2800" i="1" kern="100">
                        <a:latin typeface="Times New Roman" charset="0"/>
                        <a:ea typeface="Times New Roman" charset="0"/>
                        <a:cs typeface="Times New Roman" charset="0"/>
                      </a:rPr>
                      <m:t> </m:t>
                    </m:r>
                    <m:r>
                      <a:rPr lang="en-US" altLang="zh-TW" sz="2800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sSub>
                      <m:sSubPr>
                        <m:ctrlPr>
                          <a:rPr lang="zh-TW" altLang="zh-TW" sz="28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TW" sz="28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8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800" kern="100">
                        <a:latin typeface="Times New Roman" charset="0"/>
                        <a:ea typeface="Times New Roman" charset="0"/>
                        <a:cs typeface="Times New Roman" charset="0"/>
                      </a:rPr>
                      <m:t>_</m:t>
                    </m:r>
                    <m:r>
                      <m:rPr>
                        <m:nor/>
                      </m:rPr>
                      <a:rPr lang="en-US" altLang="zh-TW" sz="2800" kern="100">
                        <a:latin typeface="Times New Roman" charset="0"/>
                        <a:ea typeface="Times New Roman" charset="0"/>
                        <a:cs typeface="Times New Roman" charset="0"/>
                      </a:rPr>
                      <m:t>BG</m:t>
                    </m:r>
                  </m:oMath>
                </a14:m>
                <a:endParaRPr lang="zh-TW" altLang="zh-TW" sz="28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FF0000"/>
                        </a:solidFill>
                        <a:effectLst/>
                        <a:latin typeface="Cambria Math" charset="0"/>
                        <a:ea typeface="Times New Roman" charset="0"/>
                        <a:cs typeface="Times New Roman" charset="0"/>
                      </a:rPr>
                      <m:t>𝑓𝑎𝑐𝑡𝑜𝑟</m:t>
                    </m:r>
                    <m:r>
                      <a:rPr lang="en-US" altLang="zh-TW" sz="2800" i="1">
                        <a:effectLst/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</m:oMath>
                </a14:m>
                <a:r>
                  <a:rPr lang="zh-TW" altLang="en-US" sz="28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28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𝐶</m:t>
                        </m:r>
                      </m:num>
                      <m:den>
                        <m:r>
                          <a:rPr lang="zh-TW" altLang="en-US" sz="28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  <m:r>
                          <a:rPr lang="zh-TW" altLang="en-US" sz="28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+</m:t>
                        </m:r>
                        <m:r>
                          <a:rPr lang="zh-TW" altLang="en-US" sz="28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𝐵</m:t>
                        </m:r>
                      </m:den>
                    </m:f>
                  </m:oMath>
                </a14:m>
                <a:endParaRPr lang="zh-TW" altLang="en-US" sz="28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243" y="3732774"/>
                <a:ext cx="7659757" cy="1623458"/>
              </a:xfrm>
              <a:prstGeom prst="rect">
                <a:avLst/>
              </a:prstGeom>
              <a:blipFill rotWithShape="0">
                <a:blip r:embed="rId4"/>
                <a:stretch>
                  <a:fillRect t="-37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9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1E8A-803D-294B-B248-D2512FFD4BE1}" type="slidenum">
              <a:rPr kumimoji="1" lang="zh-TW" altLang="en-US" smtClean="0"/>
              <a:t>9</a:t>
            </a:fld>
            <a:endParaRPr kumimoji="1"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58424" y="442742"/>
            <a:ext cx="12033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400" b="1" dirty="0">
                <a:latin typeface="Times New Roman" charset="0"/>
                <a:ea typeface="Times New Roman" charset="0"/>
                <a:cs typeface="Times New Roman" charset="0"/>
              </a:rPr>
              <a:t>The Results of </a:t>
            </a:r>
            <a:r>
              <a:rPr kumimoji="1" lang="en-US" altLang="zh-TW" sz="4400" b="1" dirty="0" smtClean="0">
                <a:latin typeface="Times New Roman" charset="0"/>
                <a:ea typeface="Times New Roman" charset="0"/>
                <a:cs typeface="Times New Roman" charset="0"/>
              </a:rPr>
              <a:t>Sideband Subtraction</a:t>
            </a:r>
            <a:endParaRPr kumimoji="1" lang="zh-TW" altLang="en-US" sz="4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8" name="圖片 7" descr="../root/ToyTree_binW1/Results_final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873" y="1746047"/>
            <a:ext cx="6346678" cy="40764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434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297</Words>
  <Application>Microsoft Macintosh PowerPoint</Application>
  <PresentationFormat>寬螢幕</PresentationFormat>
  <Paragraphs>84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Calibri</vt:lpstr>
      <vt:lpstr>Calibri Light</vt:lpstr>
      <vt:lpstr>Cambria Math</vt:lpstr>
      <vt:lpstr>Times New Roman</vt:lpstr>
      <vt:lpstr>新細明體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2</cp:revision>
  <dcterms:created xsi:type="dcterms:W3CDTF">2022-02-07T12:28:16Z</dcterms:created>
  <dcterms:modified xsi:type="dcterms:W3CDTF">2022-02-07T12:29:33Z</dcterms:modified>
</cp:coreProperties>
</file>