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1" r:id="rId1"/>
  </p:sldMasterIdLst>
  <p:notesMasterIdLst>
    <p:notesMasterId r:id="rId18"/>
  </p:notesMasterIdLst>
  <p:handoutMasterIdLst>
    <p:handoutMasterId r:id="rId19"/>
  </p:handoutMasterIdLst>
  <p:sldIdLst>
    <p:sldId id="291" r:id="rId2"/>
    <p:sldId id="267" r:id="rId3"/>
    <p:sldId id="287" r:id="rId4"/>
    <p:sldId id="269" r:id="rId5"/>
    <p:sldId id="270" r:id="rId6"/>
    <p:sldId id="271" r:id="rId7"/>
    <p:sldId id="288" r:id="rId8"/>
    <p:sldId id="268" r:id="rId9"/>
    <p:sldId id="272" r:id="rId10"/>
    <p:sldId id="273" r:id="rId11"/>
    <p:sldId id="274" r:id="rId12"/>
    <p:sldId id="275" r:id="rId13"/>
    <p:sldId id="285" r:id="rId14"/>
    <p:sldId id="289" r:id="rId15"/>
    <p:sldId id="286" r:id="rId16"/>
    <p:sldId id="292" r:id="rId1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accent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urier New" panose="02070309020205020404" pitchFamily="49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accent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urier New" panose="02070309020205020404" pitchFamily="49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accent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urier New" panose="02070309020205020404" pitchFamily="49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accent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urier New" panose="02070309020205020404" pitchFamily="49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accent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urier New" panose="02070309020205020404" pitchFamily="49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accent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urier New" panose="02070309020205020404" pitchFamily="49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accent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urier New" panose="02070309020205020404" pitchFamily="49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accent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urier New" panose="02070309020205020404" pitchFamily="49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accent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urier New" panose="02070309020205020404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D6EA16"/>
    <a:srgbClr val="EF11B5"/>
    <a:srgbClr val="DAF6F8"/>
    <a:srgbClr val="FFC6A9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5" d="100"/>
          <a:sy n="65" d="100"/>
        </p:scale>
        <p:origin x="39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2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 altLang="en-US"/>
          </a:p>
        </p:txBody>
      </p:sp>
      <p:sp>
        <p:nvSpPr>
          <p:cNvPr id="15872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 altLang="en-US"/>
          </a:p>
        </p:txBody>
      </p:sp>
      <p:sp>
        <p:nvSpPr>
          <p:cNvPr id="15872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 altLang="en-US"/>
          </a:p>
        </p:txBody>
      </p:sp>
      <p:sp>
        <p:nvSpPr>
          <p:cNvPr id="15872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1CB2F50F-5987-4127-B189-4B3AB92EDD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 altLang="en-US"/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 altLang="en-US"/>
          </a:p>
        </p:txBody>
      </p:sp>
      <p:sp>
        <p:nvSpPr>
          <p:cNvPr id="14438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43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43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 altLang="en-US"/>
          </a:p>
        </p:txBody>
      </p:sp>
      <p:sp>
        <p:nvSpPr>
          <p:cNvPr id="1443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0A863CAE-52FD-44DE-B9C8-EF4F7AD107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33B48-7193-44A6-8F27-AFE6A1F9926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0B035-5137-4F75-BB2F-77305BA85EC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BF235-F4D4-42BA-B6C5-184F1DF8B0F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57129-8682-4E51-98D4-BD0BD8DBB3E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628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6B2116-4633-4F0A-9025-FCD8FCEE660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638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02CFC5-FC94-4F94-8E24-3A3C29FBC62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648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F1590D-A950-4E94-95B9-E72C24D5FB2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72E69D-F35A-461D-8DAF-7104C0ADB5E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6589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FE3994-B87C-41B0-A5E0-087371C97FF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669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90A043-4C30-4362-8A13-3D590DF5E7DE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679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5D5A2F-1D5F-4944-AC58-8E591D14AE6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D7EC-C486-4BC7-A7EE-A434DD5D192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663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D7AD-A77E-4C59-A84E-DB5CCBF4862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208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CB72-D840-4636-87C7-606777EC8CE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23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4726-CB55-457C-999C-E8CAFB9023E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305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BDE4E-5771-4841-ACAB-AC3C7002415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027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A6CC-0894-4C7B-8B06-70148A2BB75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04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FB60-2789-4842-886F-EF6496933F9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85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868A-C0B0-4575-9B2D-C8E86F3204C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714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DB6E-D3CB-4FEA-BA10-CD9A177A96E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799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68FF-4993-4C72-91F0-02548071B7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26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58A3-F934-4480-A4F9-4091832EE19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053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F3322-F278-4ACB-8DB3-9DF342CAB3F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7528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Arrays require that all elements be of the same data type.  Many times it is necessary to group information of different data types.  An example is a materials list for a product.  The list typically includes a name for each item, a part number, dimensions, weight, and cost.  </a:t>
            </a:r>
          </a:p>
          <a:p>
            <a:pPr>
              <a:lnSpc>
                <a:spcPct val="90000"/>
              </a:lnSpc>
            </a:pPr>
            <a:r>
              <a:rPr lang="en-US" altLang="en-US"/>
              <a:t>C and C++ support data structures that can store combinations of character, integer floating point and enumerated type data.  They are called a </a:t>
            </a:r>
            <a:r>
              <a:rPr lang="en-US" altLang="en-US" i="1" u="sng">
                <a:solidFill>
                  <a:srgbClr val="FF0000"/>
                </a:solidFill>
              </a:rPr>
              <a:t>structs</a:t>
            </a:r>
            <a:r>
              <a:rPr lang="en-US" alt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957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4000"/>
              <a:t>Example of Same Member Names</a:t>
            </a:r>
            <a:br>
              <a:rPr lang="en-US" altLang="en-US" sz="4000"/>
            </a:br>
            <a:r>
              <a:rPr lang="en-US" altLang="en-US" sz="4000"/>
              <a:t> in Different Structures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/>
              <a:t>		</a:t>
            </a:r>
            <a:r>
              <a:rPr lang="en-US" altLang="en-US" sz="1800" dirty="0" err="1">
                <a:solidFill>
                  <a:schemeClr val="accent1"/>
                </a:solidFill>
              </a:rPr>
              <a:t>struct</a:t>
            </a:r>
            <a:r>
              <a:rPr lang="en-US" altLang="en-US" sz="1800" dirty="0">
                <a:solidFill>
                  <a:schemeClr val="accent1"/>
                </a:solidFill>
              </a:rPr>
              <a:t> fruit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rgbClr val="FF9966"/>
                </a:solidFill>
              </a:rPr>
              <a:t>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rgbClr val="FF9966"/>
                </a:solidFill>
              </a:rPr>
              <a:t>		   char  name[15];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rgbClr val="FF9966"/>
                </a:solidFill>
              </a:rPr>
              <a:t>		   </a:t>
            </a:r>
            <a:r>
              <a:rPr lang="en-US" altLang="en-US" sz="1800" dirty="0" err="1">
                <a:solidFill>
                  <a:srgbClr val="FF9966"/>
                </a:solidFill>
              </a:rPr>
              <a:t>int</a:t>
            </a:r>
            <a:r>
              <a:rPr lang="en-US" altLang="en-US" sz="1800" dirty="0">
                <a:solidFill>
                  <a:srgbClr val="FF9966"/>
                </a:solidFill>
              </a:rPr>
              <a:t>   calories;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rgbClr val="FF9966"/>
                </a:solidFill>
              </a:rPr>
              <a:t>		};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en-US" sz="1800" dirty="0"/>
              <a:t>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/>
              <a:t>		</a:t>
            </a:r>
            <a:r>
              <a:rPr lang="en-US" altLang="en-US" sz="1800" dirty="0" err="1">
                <a:solidFill>
                  <a:schemeClr val="accent1"/>
                </a:solidFill>
              </a:rPr>
              <a:t>struct</a:t>
            </a:r>
            <a:r>
              <a:rPr lang="en-US" altLang="en-US" sz="1800" dirty="0">
                <a:solidFill>
                  <a:schemeClr val="accent1"/>
                </a:solidFill>
              </a:rPr>
              <a:t> vegetable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rgbClr val="FF9966"/>
                </a:solidFill>
              </a:rPr>
              <a:t>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rgbClr val="FF9966"/>
                </a:solidFill>
              </a:rPr>
              <a:t>		   char name[15];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rgbClr val="FF9966"/>
                </a:solidFill>
              </a:rPr>
              <a:t>		   </a:t>
            </a:r>
            <a:r>
              <a:rPr lang="en-US" altLang="en-US" sz="1800" dirty="0" err="1">
                <a:solidFill>
                  <a:srgbClr val="FF9966"/>
                </a:solidFill>
              </a:rPr>
              <a:t>int</a:t>
            </a:r>
            <a:r>
              <a:rPr lang="en-US" altLang="en-US" sz="1800" dirty="0">
                <a:solidFill>
                  <a:srgbClr val="FF9966"/>
                </a:solidFill>
              </a:rPr>
              <a:t> calories;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rgbClr val="FF9966"/>
                </a:solidFill>
              </a:rPr>
              <a:t>		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1200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/>
              <a:t>		</a:t>
            </a:r>
            <a:r>
              <a:rPr lang="en-US" altLang="en-US" sz="1800" dirty="0" err="1">
                <a:solidFill>
                  <a:schemeClr val="accent1"/>
                </a:solidFill>
              </a:rPr>
              <a:t>struct</a:t>
            </a:r>
            <a:r>
              <a:rPr lang="en-US" altLang="en-US" sz="1800" dirty="0">
                <a:solidFill>
                  <a:schemeClr val="accent1"/>
                </a:solidFill>
              </a:rPr>
              <a:t> fruit</a:t>
            </a:r>
            <a:r>
              <a:rPr lang="en-US" altLang="en-US" sz="1800" dirty="0"/>
              <a:t>      </a:t>
            </a:r>
            <a:r>
              <a:rPr lang="en-US" altLang="en-US" sz="1800" dirty="0">
                <a:solidFill>
                  <a:srgbClr val="FF9966"/>
                </a:solidFill>
              </a:rPr>
              <a:t>a</a:t>
            </a:r>
            <a:r>
              <a:rPr lang="en-US" altLang="en-US" sz="1800" dirty="0"/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/>
              <a:t>		</a:t>
            </a:r>
            <a:r>
              <a:rPr lang="en-US" altLang="en-US" sz="1800" dirty="0" err="1">
                <a:solidFill>
                  <a:schemeClr val="accent1"/>
                </a:solidFill>
              </a:rPr>
              <a:t>struct</a:t>
            </a:r>
            <a:r>
              <a:rPr lang="en-US" altLang="en-US" sz="1800" dirty="0">
                <a:solidFill>
                  <a:schemeClr val="accent1"/>
                </a:solidFill>
              </a:rPr>
              <a:t> vegetable</a:t>
            </a:r>
            <a:r>
              <a:rPr lang="en-US" altLang="en-US" sz="1800" dirty="0"/>
              <a:t>  </a:t>
            </a:r>
            <a:r>
              <a:rPr lang="en-US" altLang="en-US" sz="1800" dirty="0">
                <a:solidFill>
                  <a:srgbClr val="FF9966"/>
                </a:solidFill>
              </a:rPr>
              <a:t>b</a:t>
            </a:r>
            <a:r>
              <a:rPr lang="en-US" altLang="en-US" sz="1800" dirty="0"/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/>
              <a:t>	We can access </a:t>
            </a:r>
            <a:r>
              <a:rPr lang="en-US" altLang="en-US" sz="1800" dirty="0" err="1">
                <a:solidFill>
                  <a:srgbClr val="FF9966"/>
                </a:solidFill>
              </a:rPr>
              <a:t>a.calories</a:t>
            </a:r>
            <a:r>
              <a:rPr lang="en-US" altLang="en-US" sz="1800" dirty="0"/>
              <a:t> and </a:t>
            </a:r>
            <a:r>
              <a:rPr lang="en-US" altLang="en-US" sz="1800" dirty="0" err="1">
                <a:solidFill>
                  <a:srgbClr val="FF9966"/>
                </a:solidFill>
              </a:rPr>
              <a:t>b.calories</a:t>
            </a:r>
            <a:r>
              <a:rPr lang="en-US" altLang="en-US" sz="1800" dirty="0"/>
              <a:t> without ambiguity.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3600"/>
              <a:t>Declaration of Variables During</a:t>
            </a:r>
            <a:br>
              <a:rPr lang="en-US" altLang="en-US" sz="3600"/>
            </a:br>
            <a:r>
              <a:rPr lang="en-US" altLang="en-US" sz="3600"/>
              <a:t>the Creation of a Structure Type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It is possible to </a:t>
            </a:r>
            <a:r>
              <a:rPr lang="en-US" altLang="en-US" sz="2400" dirty="0">
                <a:solidFill>
                  <a:srgbClr val="FF9966"/>
                </a:solidFill>
              </a:rPr>
              <a:t>create a structure type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rgbClr val="FF9966"/>
                </a:solidFill>
              </a:rPr>
              <a:t>declare variables</a:t>
            </a:r>
            <a:r>
              <a:rPr lang="en-US" altLang="en-US" sz="2400" dirty="0"/>
              <a:t> of that type at the </a:t>
            </a:r>
            <a:r>
              <a:rPr lang="en-US" altLang="en-US" sz="2400" dirty="0">
                <a:solidFill>
                  <a:srgbClr val="FF9966"/>
                </a:solidFill>
              </a:rPr>
              <a:t>same time</a:t>
            </a:r>
            <a:r>
              <a:rPr lang="en-US" altLang="en-US" sz="2400" dirty="0"/>
              <a:t>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 err="1">
                <a:solidFill>
                  <a:schemeClr val="accent1"/>
                </a:solidFill>
              </a:rPr>
              <a:t>struct</a:t>
            </a:r>
            <a:r>
              <a:rPr lang="en-US" altLang="en-US" dirty="0">
                <a:solidFill>
                  <a:schemeClr val="accent1"/>
                </a:solidFill>
              </a:rPr>
              <a:t> card</a:t>
            </a:r>
            <a:r>
              <a:rPr lang="en-US" altLang="en-US" dirty="0"/>
              <a:t>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/>
              <a:t>	   </a:t>
            </a:r>
            <a:r>
              <a:rPr lang="en-US" altLang="en-US" dirty="0" err="1"/>
              <a:t>int</a:t>
            </a:r>
            <a:r>
              <a:rPr lang="en-US" altLang="en-US" dirty="0"/>
              <a:t>   pips;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/>
              <a:t>	   char  suit;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  } </a:t>
            </a:r>
            <a:r>
              <a:rPr lang="en-US" altLang="en-US" dirty="0">
                <a:solidFill>
                  <a:schemeClr val="accent1"/>
                </a:solidFill>
              </a:rPr>
              <a:t>c</a:t>
            </a:r>
            <a:r>
              <a:rPr lang="en-US" altLang="en-US" dirty="0"/>
              <a:t>,</a:t>
            </a:r>
            <a:r>
              <a:rPr lang="en-US" altLang="en-US" dirty="0">
                <a:solidFill>
                  <a:srgbClr val="FF9966"/>
                </a:solidFill>
              </a:rPr>
              <a:t> </a:t>
            </a:r>
            <a:r>
              <a:rPr lang="en-US" altLang="en-US" dirty="0">
                <a:solidFill>
                  <a:schemeClr val="accent1"/>
                </a:solidFill>
              </a:rPr>
              <a:t>deck[52]</a:t>
            </a:r>
            <a:r>
              <a:rPr lang="en-US" altLang="en-US" dirty="0"/>
              <a:t>; </a:t>
            </a:r>
            <a:r>
              <a:rPr lang="en-US" altLang="en-US" sz="2000" dirty="0">
                <a:solidFill>
                  <a:srgbClr val="FFC6A9"/>
                </a:solidFill>
              </a:rPr>
              <a:t>/* </a:t>
            </a:r>
            <a:r>
              <a:rPr lang="en-US" altLang="en-US" sz="2000" dirty="0">
                <a:solidFill>
                  <a:schemeClr val="accent1"/>
                </a:solidFill>
              </a:rPr>
              <a:t>c </a:t>
            </a:r>
            <a:r>
              <a:rPr lang="en-US" altLang="en-US" sz="2000" dirty="0">
                <a:solidFill>
                  <a:srgbClr val="FFC6A9"/>
                </a:solidFill>
              </a:rPr>
              <a:t>is a </a:t>
            </a:r>
            <a:r>
              <a:rPr lang="en-US" altLang="en-US" sz="2000" dirty="0">
                <a:solidFill>
                  <a:srgbClr val="FF9966"/>
                </a:solidFill>
              </a:rPr>
              <a:t>variable</a:t>
            </a:r>
            <a:r>
              <a:rPr lang="en-US" altLang="en-US" sz="2000" dirty="0">
                <a:solidFill>
                  <a:srgbClr val="FFC6A9"/>
                </a:solidFill>
              </a:rPr>
              <a:t> that can  */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rgbClr val="FFC6A9"/>
                </a:solidFill>
              </a:rPr>
              <a:t>				  /* store a single card. </a:t>
            </a:r>
            <a:r>
              <a:rPr lang="en-US" altLang="en-US" sz="2000" dirty="0">
                <a:solidFill>
                  <a:schemeClr val="accent1"/>
                </a:solidFill>
              </a:rPr>
              <a:t>deck</a:t>
            </a:r>
            <a:r>
              <a:rPr lang="en-US" altLang="en-US" sz="2000" dirty="0">
                <a:solidFill>
                  <a:srgbClr val="FFC6A9"/>
                </a:solidFill>
              </a:rPr>
              <a:t> */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rgbClr val="FFC6A9"/>
                </a:solidFill>
              </a:rPr>
              <a:t>				  /* is the name of an </a:t>
            </a:r>
            <a:r>
              <a:rPr lang="en-US" altLang="en-US" sz="2000" dirty="0">
                <a:solidFill>
                  <a:srgbClr val="FF9966"/>
                </a:solidFill>
              </a:rPr>
              <a:t>array</a:t>
            </a:r>
            <a:r>
              <a:rPr lang="en-US" altLang="en-US" sz="2000" dirty="0">
                <a:solidFill>
                  <a:srgbClr val="FFC6A9"/>
                </a:solidFill>
              </a:rPr>
              <a:t>   */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rgbClr val="FFC6A9"/>
                </a:solidFill>
              </a:rPr>
              <a:t>				  /* that can store a deck of  */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rgbClr val="FFC6A9"/>
                </a:solidFill>
              </a:rPr>
              <a:t>				  /* cards.                    */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Omission of the Tag Name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/>
              <a:t>	</a:t>
            </a:r>
            <a:r>
              <a:rPr lang="en-US" altLang="en-US" sz="1800" dirty="0" err="1">
                <a:solidFill>
                  <a:schemeClr val="accent1"/>
                </a:solidFill>
              </a:rPr>
              <a:t>struct</a:t>
            </a:r>
            <a:r>
              <a:rPr lang="en-US" altLang="en-US" sz="1800" dirty="0"/>
              <a:t> {			</a:t>
            </a:r>
            <a:r>
              <a:rPr lang="en-US" altLang="en-US" sz="1800" dirty="0">
                <a:solidFill>
                  <a:srgbClr val="FF9966"/>
                </a:solidFill>
              </a:rPr>
              <a:t>/* Since no tag name is   */</a:t>
            </a:r>
            <a:endParaRPr lang="en-US" altLang="en-US" sz="1800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/>
              <a:t>	   char </a:t>
            </a:r>
            <a:r>
              <a:rPr lang="en-US" altLang="en-US" sz="1800" dirty="0" err="1"/>
              <a:t>last_name</a:t>
            </a:r>
            <a:r>
              <a:rPr lang="en-US" altLang="en-US" sz="1800" dirty="0"/>
              <a:t>[30];	</a:t>
            </a:r>
            <a:r>
              <a:rPr lang="en-US" altLang="en-US" sz="1800" dirty="0">
                <a:solidFill>
                  <a:srgbClr val="FF9966"/>
                </a:solidFill>
              </a:rPr>
              <a:t>/* used, no variables can */</a:t>
            </a:r>
            <a:endParaRPr lang="en-US" altLang="en-US" sz="1800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/>
              <a:t>	   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 </a:t>
            </a:r>
            <a:r>
              <a:rPr lang="en-US" altLang="en-US" sz="1800" dirty="0" err="1"/>
              <a:t>student_id</a:t>
            </a:r>
            <a:r>
              <a:rPr lang="en-US" altLang="en-US" sz="1800" dirty="0"/>
              <a:t>;     </a:t>
            </a:r>
            <a:r>
              <a:rPr lang="en-US" altLang="en-US" sz="1800" dirty="0">
                <a:solidFill>
                  <a:srgbClr val="FF9966"/>
                </a:solidFill>
              </a:rPr>
              <a:t>/* be declared later in   */</a:t>
            </a:r>
            <a:endParaRPr lang="en-US" altLang="en-US" sz="1800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/>
              <a:t>	   char grade;		</a:t>
            </a:r>
            <a:r>
              <a:rPr lang="en-US" altLang="en-US" sz="1800" dirty="0">
                <a:solidFill>
                  <a:srgbClr val="FF9966"/>
                </a:solidFill>
              </a:rPr>
              <a:t>/* the program.           */</a:t>
            </a:r>
            <a:endParaRPr lang="en-US" altLang="en-US" sz="1800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/>
              <a:t>	} </a:t>
            </a:r>
            <a:r>
              <a:rPr lang="en-US" altLang="en-US" sz="1800" dirty="0">
                <a:solidFill>
                  <a:schemeClr val="accent1"/>
                </a:solidFill>
              </a:rPr>
              <a:t>s1</a:t>
            </a:r>
            <a:r>
              <a:rPr lang="en-US" altLang="en-US" sz="1800" dirty="0"/>
              <a:t>, </a:t>
            </a:r>
            <a:r>
              <a:rPr lang="en-US" altLang="en-US" sz="1800" dirty="0">
                <a:solidFill>
                  <a:schemeClr val="accent1"/>
                </a:solidFill>
              </a:rPr>
              <a:t>s2</a:t>
            </a:r>
            <a:r>
              <a:rPr lang="en-US" altLang="en-US" sz="1800" dirty="0"/>
              <a:t>, </a:t>
            </a:r>
            <a:r>
              <a:rPr lang="en-US" altLang="en-US" sz="1800" dirty="0">
                <a:solidFill>
                  <a:schemeClr val="accent1"/>
                </a:solidFill>
              </a:rPr>
              <a:t>s3</a:t>
            </a:r>
            <a:r>
              <a:rPr lang="en-US" altLang="en-US" sz="1800" dirty="0"/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en-US" sz="1800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/>
              <a:t>	</a:t>
            </a:r>
            <a:r>
              <a:rPr lang="en-US" altLang="en-US" sz="1800" dirty="0" err="1">
                <a:solidFill>
                  <a:schemeClr val="accent1"/>
                </a:solidFill>
              </a:rPr>
              <a:t>struct</a:t>
            </a:r>
            <a:r>
              <a:rPr lang="en-US" altLang="en-US" sz="1800" dirty="0">
                <a:solidFill>
                  <a:schemeClr val="accent1"/>
                </a:solidFill>
              </a:rPr>
              <a:t> student</a:t>
            </a:r>
            <a:r>
              <a:rPr lang="en-US" altLang="en-US" sz="1800" dirty="0"/>
              <a:t> {        </a:t>
            </a:r>
            <a:r>
              <a:rPr lang="en-US" altLang="en-US" sz="1800" dirty="0">
                <a:solidFill>
                  <a:srgbClr val="FF9966"/>
                </a:solidFill>
              </a:rPr>
              <a:t>/* Variables can now be   */</a:t>
            </a:r>
            <a:endParaRPr lang="en-US" altLang="en-US" sz="1800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/>
              <a:t>	   char </a:t>
            </a:r>
            <a:r>
              <a:rPr lang="en-US" altLang="en-US" sz="1800" dirty="0" err="1"/>
              <a:t>last_name</a:t>
            </a:r>
            <a:r>
              <a:rPr lang="en-US" altLang="en-US" sz="1800" dirty="0"/>
              <a:t>[30];	</a:t>
            </a:r>
            <a:r>
              <a:rPr lang="en-US" altLang="en-US" sz="1800" dirty="0">
                <a:solidFill>
                  <a:srgbClr val="FF9966"/>
                </a:solidFill>
              </a:rPr>
              <a:t>/* be declared later in   */</a:t>
            </a:r>
            <a:endParaRPr lang="en-US" altLang="en-US" sz="1800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/>
              <a:t>	   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 </a:t>
            </a:r>
            <a:r>
              <a:rPr lang="en-US" altLang="en-US" sz="1800" dirty="0" err="1"/>
              <a:t>student_id</a:t>
            </a:r>
            <a:r>
              <a:rPr lang="en-US" altLang="en-US" sz="1800" dirty="0"/>
              <a:t>;	</a:t>
            </a:r>
            <a:r>
              <a:rPr lang="en-US" altLang="en-US" sz="1800" dirty="0">
                <a:solidFill>
                  <a:srgbClr val="FF9966"/>
                </a:solidFill>
              </a:rPr>
              <a:t>/* the program as shown   */</a:t>
            </a:r>
            <a:endParaRPr lang="en-US" altLang="en-US" sz="1800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/>
              <a:t>	   char grade;		</a:t>
            </a:r>
            <a:r>
              <a:rPr lang="en-US" altLang="en-US" sz="1800" dirty="0">
                <a:solidFill>
                  <a:srgbClr val="FF9966"/>
                </a:solidFill>
              </a:rPr>
              <a:t>/* below.  </a:t>
            </a:r>
            <a:r>
              <a:rPr lang="en-US" altLang="en-US" sz="1800" dirty="0">
                <a:solidFill>
                  <a:srgbClr val="D6EA16"/>
                </a:solidFill>
              </a:rPr>
              <a:t>Until</a:t>
            </a:r>
            <a:r>
              <a:rPr lang="en-US" altLang="en-US" sz="1800" dirty="0">
                <a:solidFill>
                  <a:srgbClr val="FF9966"/>
                </a:solidFill>
              </a:rPr>
              <a:t> the      */</a:t>
            </a:r>
            <a:endParaRPr lang="en-US" altLang="en-US" sz="1800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/>
              <a:t>	};				</a:t>
            </a:r>
            <a:r>
              <a:rPr lang="en-US" altLang="en-US" sz="1800" dirty="0">
                <a:solidFill>
                  <a:srgbClr val="FF9966"/>
                </a:solidFill>
              </a:rPr>
              <a:t>/* declaration below, </a:t>
            </a:r>
            <a:r>
              <a:rPr lang="en-US" altLang="en-US" sz="1800" dirty="0">
                <a:solidFill>
                  <a:srgbClr val="D6EA16"/>
                </a:solidFill>
              </a:rPr>
              <a:t>no</a:t>
            </a:r>
            <a:r>
              <a:rPr lang="en-US" altLang="en-US" sz="1800" dirty="0">
                <a:solidFill>
                  <a:srgbClr val="FF9966"/>
                </a:solidFill>
              </a:rPr>
              <a:t>  */</a:t>
            </a:r>
            <a:endParaRPr lang="en-US" altLang="en-US" sz="1800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/>
              <a:t>                           </a:t>
            </a:r>
            <a:r>
              <a:rPr lang="en-US" altLang="en-US" sz="1800" dirty="0">
                <a:solidFill>
                  <a:srgbClr val="FF9966"/>
                </a:solidFill>
              </a:rPr>
              <a:t>/* </a:t>
            </a:r>
            <a:r>
              <a:rPr lang="en-US" altLang="en-US" sz="1800" dirty="0">
                <a:solidFill>
                  <a:srgbClr val="D6EA16"/>
                </a:solidFill>
              </a:rPr>
              <a:t>storage is allocated.</a:t>
            </a:r>
            <a:r>
              <a:rPr lang="en-US" altLang="en-US" sz="1800" dirty="0">
                <a:solidFill>
                  <a:srgbClr val="FF9966"/>
                </a:solidFill>
              </a:rPr>
              <a:t>  */</a:t>
            </a:r>
            <a:endParaRPr lang="en-US" altLang="en-US" sz="1800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en-US" sz="1800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dirty="0"/>
              <a:t>	</a:t>
            </a:r>
            <a:r>
              <a:rPr lang="en-US" altLang="en-US" sz="1800" dirty="0" err="1">
                <a:solidFill>
                  <a:schemeClr val="accent1"/>
                </a:solidFill>
              </a:rPr>
              <a:t>struct</a:t>
            </a:r>
            <a:r>
              <a:rPr lang="en-US" altLang="en-US" sz="1800" dirty="0">
                <a:solidFill>
                  <a:schemeClr val="accent1"/>
                </a:solidFill>
              </a:rPr>
              <a:t> student</a:t>
            </a:r>
            <a:r>
              <a:rPr lang="en-US" altLang="en-US" sz="1800" dirty="0"/>
              <a:t>   temp, class[100];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80000"/>
              </a:lnSpc>
            </a:pPr>
            <a:r>
              <a:rPr lang="en-US" altLang="en-US"/>
              <a:t>Example of Initializing</a:t>
            </a:r>
            <a:br>
              <a:rPr lang="en-US" altLang="en-US"/>
            </a:br>
            <a:r>
              <a:rPr lang="en-US" altLang="en-US"/>
              <a:t> Automatic Structure Variables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/>
              <a:t> 	struct card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/>
              <a:t>		int  pips;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/>
              <a:t>		char suit;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/>
              <a:t>	};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/>
              <a:t>	struct fruit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/>
              <a:t>		char  name[15];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/>
              <a:t>		int   calories;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/>
              <a:t>	};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/>
              <a:t>	. . 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/>
              <a:t>	</a:t>
            </a:r>
            <a:r>
              <a:rPr lang="en-US" altLang="en-US" sz="2400">
                <a:solidFill>
                  <a:srgbClr val="FF9966"/>
                </a:solidFill>
              </a:rPr>
              <a:t>struct card</a:t>
            </a:r>
            <a:r>
              <a:rPr lang="en-US" altLang="en-US" sz="2400"/>
              <a:t>   </a:t>
            </a:r>
            <a:r>
              <a:rPr lang="en-US" altLang="en-US" sz="2400">
                <a:solidFill>
                  <a:srgbClr val="FF5050"/>
                </a:solidFill>
              </a:rPr>
              <a:t>c = {12, ‘s’}</a:t>
            </a:r>
            <a:r>
              <a:rPr lang="en-US" altLang="en-US" sz="2400">
                <a:solidFill>
                  <a:srgbClr val="FF9966"/>
                </a:solidFill>
              </a:rPr>
              <a:t>;</a:t>
            </a:r>
            <a:endParaRPr lang="en-US" altLang="en-US" sz="2400">
              <a:solidFill>
                <a:srgbClr val="FF5050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/>
              <a:t>	</a:t>
            </a:r>
            <a:r>
              <a:rPr lang="en-US" altLang="en-US" sz="2400">
                <a:solidFill>
                  <a:srgbClr val="FF9966"/>
                </a:solidFill>
              </a:rPr>
              <a:t>struct fruit</a:t>
            </a:r>
            <a:r>
              <a:rPr lang="en-US" altLang="en-US" sz="2400"/>
              <a:t>  </a:t>
            </a:r>
            <a:r>
              <a:rPr lang="en-US" altLang="en-US" sz="2400">
                <a:solidFill>
                  <a:srgbClr val="FF5050"/>
                </a:solidFill>
              </a:rPr>
              <a:t>frt = {“plum”, 150}</a:t>
            </a:r>
            <a:r>
              <a:rPr lang="en-US" altLang="en-US" sz="2400">
                <a:solidFill>
                  <a:srgbClr val="FF9966"/>
                </a:solidFill>
              </a:rPr>
              <a:t>;</a:t>
            </a:r>
            <a:endParaRPr lang="en-US" alt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en-US" dirty="0"/>
              <a:t>Declaring </a:t>
            </a:r>
            <a:r>
              <a:rPr lang="en-US" dirty="0" err="1"/>
              <a:t>Struct</a:t>
            </a:r>
            <a:r>
              <a:rPr lang="en-US" dirty="0"/>
              <a:t> in 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981950" cy="51816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Global declaration </a:t>
            </a:r>
          </a:p>
          <a:p>
            <a:r>
              <a:rPr lang="en-US" dirty="0"/>
              <a:t>Save separately as header file and include it in source file</a:t>
            </a:r>
          </a:p>
          <a:p>
            <a:r>
              <a:rPr lang="en-US" dirty="0"/>
              <a:t>// </a:t>
            </a:r>
            <a:r>
              <a:rPr lang="en-US" dirty="0" err="1"/>
              <a:t>Student.h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Student {</a:t>
            </a:r>
          </a:p>
          <a:p>
            <a:r>
              <a:rPr lang="en-US" dirty="0"/>
              <a:t>         </a:t>
            </a:r>
            <a:r>
              <a:rPr lang="en-US" dirty="0" err="1"/>
              <a:t>int</a:t>
            </a:r>
            <a:r>
              <a:rPr lang="en-US" dirty="0"/>
              <a:t> no;          // student number </a:t>
            </a:r>
          </a:p>
          <a:p>
            <a:r>
              <a:rPr lang="en-US" dirty="0"/>
              <a:t>         float grade[4];  // grades</a:t>
            </a:r>
          </a:p>
          <a:p>
            <a:r>
              <a:rPr lang="en-US" dirty="0"/>
              <a:t> }; </a:t>
            </a:r>
          </a:p>
          <a:p>
            <a:r>
              <a:rPr lang="en-US" dirty="0"/>
              <a:t>// </a:t>
            </a:r>
            <a:r>
              <a:rPr lang="en-US" dirty="0" err="1"/>
              <a:t>main.c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#include "</a:t>
            </a:r>
            <a:r>
              <a:rPr lang="en-US" dirty="0" err="1"/>
              <a:t>Student.h</a:t>
            </a:r>
            <a:r>
              <a:rPr lang="en-US" dirty="0"/>
              <a:t>" // includes the description of a Student </a:t>
            </a:r>
          </a:p>
          <a:p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main(void)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       </a:t>
            </a:r>
            <a:r>
              <a:rPr lang="en-US" dirty="0" err="1"/>
              <a:t>struct</a:t>
            </a:r>
            <a:r>
              <a:rPr lang="en-US" dirty="0"/>
              <a:t> Student harry; // allocates memory for harry </a:t>
            </a:r>
          </a:p>
          <a:p>
            <a:r>
              <a:rPr lang="en-US" dirty="0"/>
              <a:t>         // ...</a:t>
            </a:r>
          </a:p>
          <a:p>
            <a:r>
              <a:rPr lang="en-US" dirty="0"/>
              <a:t>         return 0;</a:t>
            </a:r>
          </a:p>
          <a:p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41574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The Use of </a:t>
            </a:r>
            <a:r>
              <a:rPr lang="en-US" altLang="en-US">
                <a:solidFill>
                  <a:schemeClr val="accent1"/>
                </a:solidFill>
              </a:rPr>
              <a:t>typedef</a:t>
            </a:r>
            <a:endParaRPr lang="en-US" alt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typedef facility is often used to rename a structure type.</a:t>
            </a:r>
          </a:p>
          <a:p>
            <a:pPr lvl="1"/>
            <a:r>
              <a:rPr lang="en-US" altLang="en-US"/>
              <a:t>We will see examples of this when we look at linked lists.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8A9F-E9AC-452F-8623-DF6C984E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DF2B8-C044-4C13-BB59-B6EE575E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material In this document </a:t>
            </a:r>
            <a:r>
              <a:rPr lang="en-CA"/>
              <a:t>is taken from </a:t>
            </a:r>
            <a:r>
              <a:rPr lang="en-CA" dirty="0"/>
              <a:t>different sources </a:t>
            </a:r>
          </a:p>
        </p:txBody>
      </p:sp>
    </p:spTree>
    <p:extLst>
      <p:ext uri="{BB962C8B-B14F-4D97-AF65-F5344CB8AC3E}">
        <p14:creationId xmlns:p14="http://schemas.microsoft.com/office/powerpoint/2010/main" val="359149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The Structure Type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FF5050"/>
                </a:solidFill>
              </a:rPr>
              <a:t>structure type</a:t>
            </a:r>
            <a:r>
              <a:rPr lang="en-US" altLang="en-US" sz="2400" dirty="0"/>
              <a:t> allows the programmer to </a:t>
            </a:r>
            <a:r>
              <a:rPr lang="en-US" altLang="en-US" sz="2400" dirty="0">
                <a:solidFill>
                  <a:srgbClr val="FF9966"/>
                </a:solidFill>
              </a:rPr>
              <a:t>aggregate components into a single, named variable</a:t>
            </a:r>
            <a:r>
              <a:rPr lang="en-US" altLang="en-US" sz="24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 structure has </a:t>
            </a:r>
            <a:r>
              <a:rPr lang="en-US" altLang="en-US" sz="2000" dirty="0">
                <a:solidFill>
                  <a:srgbClr val="FF9966"/>
                </a:solidFill>
              </a:rPr>
              <a:t>components</a:t>
            </a:r>
            <a:r>
              <a:rPr lang="en-US" altLang="en-US" sz="2000" dirty="0"/>
              <a:t> that </a:t>
            </a:r>
            <a:r>
              <a:rPr lang="en-US" altLang="en-US" sz="2000" dirty="0">
                <a:solidFill>
                  <a:srgbClr val="FF9966"/>
                </a:solidFill>
              </a:rPr>
              <a:t>are individually named</a:t>
            </a:r>
            <a:r>
              <a:rPr lang="en-US" altLang="en-US" sz="2000" dirty="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These components are called </a:t>
            </a:r>
            <a:r>
              <a:rPr lang="en-US" altLang="en-US" sz="1800" dirty="0">
                <a:solidFill>
                  <a:srgbClr val="FF5050"/>
                </a:solidFill>
              </a:rPr>
              <a:t>members</a:t>
            </a:r>
            <a:r>
              <a:rPr lang="en-US" altLang="en-US" sz="18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members of a structure can be of various types.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This allows the programmer to create aggregates of data that are suitable for each specific problem.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Structures are considered a </a:t>
            </a:r>
            <a:r>
              <a:rPr lang="en-US" altLang="en-US" sz="2000" dirty="0">
                <a:solidFill>
                  <a:srgbClr val="FF9966"/>
                </a:solidFill>
              </a:rPr>
              <a:t>derived type</a:t>
            </a:r>
            <a:r>
              <a:rPr lang="en-US" altLang="en-US" sz="2000" dirty="0"/>
              <a:t>. Also called as compound user type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r>
              <a:rPr lang="en-US" dirty="0"/>
              <a:t> Tag {</a:t>
            </a:r>
          </a:p>
          <a:p>
            <a:r>
              <a:rPr lang="en-US" dirty="0"/>
              <a:t>    //... declarations here</a:t>
            </a:r>
          </a:p>
          <a:p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dirty="0" err="1"/>
              <a:t>E.g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043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Declaring Structures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756750" y="1690689"/>
            <a:ext cx="7630500" cy="4114799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Example Using Playing Cards</a:t>
            </a:r>
          </a:p>
          <a:p>
            <a:pPr lvl="1"/>
            <a:r>
              <a:rPr lang="en-US" altLang="en-US" sz="2000" dirty="0"/>
              <a:t>Playing cards have what is known as a pip value and a suit value.</a:t>
            </a:r>
          </a:p>
          <a:p>
            <a:pPr lvl="2"/>
            <a:r>
              <a:rPr lang="en-US" altLang="en-US" sz="1800" dirty="0"/>
              <a:t>The three of spades has a pip value, 3 and a suit value, spades.</a:t>
            </a:r>
          </a:p>
          <a:p>
            <a:r>
              <a:rPr lang="en-US" altLang="en-US" sz="2400" dirty="0"/>
              <a:t>We can declare the structure type: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4000" dirty="0"/>
              <a:t>	 </a:t>
            </a:r>
            <a:r>
              <a:rPr lang="en-US" altLang="en-US" sz="3200" dirty="0" err="1">
                <a:solidFill>
                  <a:srgbClr val="FF9966"/>
                </a:solidFill>
              </a:rPr>
              <a:t>struct</a:t>
            </a:r>
            <a:r>
              <a:rPr lang="en-US" altLang="en-US" sz="3200" dirty="0">
                <a:solidFill>
                  <a:srgbClr val="FF9966"/>
                </a:solidFill>
              </a:rPr>
              <a:t> card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3200" dirty="0">
                <a:solidFill>
                  <a:srgbClr val="FF9966"/>
                </a:solidFill>
              </a:rPr>
              <a:t>      </a:t>
            </a:r>
            <a:r>
              <a:rPr lang="en-US" altLang="en-US" sz="3200" dirty="0" err="1">
                <a:solidFill>
                  <a:srgbClr val="FF9966"/>
                </a:solidFill>
              </a:rPr>
              <a:t>int</a:t>
            </a:r>
            <a:r>
              <a:rPr lang="en-US" altLang="en-US" sz="3200" dirty="0">
                <a:solidFill>
                  <a:srgbClr val="FF9966"/>
                </a:solidFill>
              </a:rPr>
              <a:t>    pips;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3200" dirty="0">
                <a:solidFill>
                  <a:srgbClr val="FF9966"/>
                </a:solidFill>
              </a:rPr>
              <a:t>      char   suit;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3200" dirty="0">
                <a:solidFill>
                  <a:srgbClr val="FF9966"/>
                </a:solidFill>
              </a:rPr>
              <a:t>   };</a:t>
            </a:r>
            <a:endParaRPr lang="en-US" altLang="en-US" sz="2400" dirty="0">
              <a:solidFill>
                <a:srgbClr val="FF9966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000" dirty="0"/>
              <a:t>  to capture the information needed to represent a playing card.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84710" y="452718"/>
            <a:ext cx="8049690" cy="918882"/>
          </a:xfrm>
        </p:spPr>
        <p:txBody>
          <a:bodyPr/>
          <a:lstStyle/>
          <a:p>
            <a:pPr algn="ctr"/>
            <a:r>
              <a:rPr lang="en-US" altLang="en-US" dirty="0"/>
              <a:t>The Derived Type </a:t>
            </a:r>
            <a:r>
              <a:rPr lang="en-US" altLang="en-US" dirty="0" err="1">
                <a:solidFill>
                  <a:schemeClr val="accent1"/>
                </a:solidFill>
              </a:rPr>
              <a:t>struct</a:t>
            </a:r>
            <a:r>
              <a:rPr lang="en-US" altLang="en-US" dirty="0">
                <a:solidFill>
                  <a:schemeClr val="accent1"/>
                </a:solidFill>
              </a:rPr>
              <a:t> card</a:t>
            </a:r>
            <a:endParaRPr lang="en-US" altLang="en-US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827700" y="1447800"/>
            <a:ext cx="7935300" cy="525779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/>
              <a:t>		</a:t>
            </a:r>
            <a:r>
              <a:rPr lang="en-US" altLang="en-US" sz="2800" dirty="0" err="1"/>
              <a:t>struct</a:t>
            </a:r>
            <a:r>
              <a:rPr lang="en-US" altLang="en-US" sz="2800" dirty="0"/>
              <a:t> </a:t>
            </a:r>
            <a:r>
              <a:rPr lang="en-US" altLang="en-US" dirty="0"/>
              <a:t>c</a:t>
            </a:r>
            <a:r>
              <a:rPr lang="en-US" altLang="en-US" sz="2800" dirty="0"/>
              <a:t>ard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/>
              <a:t>		  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  pips;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/>
              <a:t>		   char  suit;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/>
              <a:t>		};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 err="1"/>
              <a:t>struct</a:t>
            </a:r>
            <a:r>
              <a:rPr lang="en-US" altLang="en-US" sz="2800" dirty="0"/>
              <a:t> is a keyword.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card is the structure </a:t>
            </a:r>
            <a:r>
              <a:rPr lang="en-US" altLang="en-US" sz="2800" b="1" dirty="0"/>
              <a:t>tag</a:t>
            </a:r>
            <a:r>
              <a:rPr lang="en-US" altLang="en-US" sz="2800" dirty="0"/>
              <a:t> name.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pips is a </a:t>
            </a:r>
            <a:r>
              <a:rPr lang="en-US" altLang="en-US" sz="2800" b="1" dirty="0"/>
              <a:t>member</a:t>
            </a:r>
            <a:r>
              <a:rPr lang="en-US" altLang="en-US" sz="2800" dirty="0"/>
              <a:t> variable that will take values from 1 to 13.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suit is a </a:t>
            </a:r>
            <a:r>
              <a:rPr lang="en-US" altLang="en-US" sz="2800" b="1" dirty="0"/>
              <a:t>member</a:t>
            </a:r>
            <a:r>
              <a:rPr lang="en-US" altLang="en-US" sz="2800" dirty="0"/>
              <a:t> variable that will take values from ‘c’, ‘d’, ‘h’, and ‘</a:t>
            </a:r>
            <a:r>
              <a:rPr lang="en-US" altLang="en-US" sz="2800" dirty="0" err="1"/>
              <a:t>s’,representing</a:t>
            </a:r>
            <a:r>
              <a:rPr lang="en-US" altLang="en-US" sz="2800" dirty="0"/>
              <a:t> clubs, diamonds, hearts, and spades.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309091" y="327660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85491" y="2971800"/>
            <a:ext cx="4929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9966"/>
                </a:solidFill>
              </a:rPr>
              <a:t>End of </a:t>
            </a:r>
            <a:r>
              <a:rPr lang="en-US" b="0" dirty="0" err="1">
                <a:solidFill>
                  <a:srgbClr val="FF9966"/>
                </a:solidFill>
              </a:rPr>
              <a:t>struct</a:t>
            </a:r>
            <a:r>
              <a:rPr lang="en-US" b="0" dirty="0">
                <a:solidFill>
                  <a:srgbClr val="FF9966"/>
                </a:solidFill>
              </a:rPr>
              <a:t> definition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86200" y="17526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81600" y="1433945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9966"/>
                </a:solidFill>
              </a:rPr>
              <a:t>Struct</a:t>
            </a:r>
            <a:r>
              <a:rPr lang="en-US" dirty="0">
                <a:solidFill>
                  <a:srgbClr val="FF9966"/>
                </a:solidFill>
              </a:rPr>
              <a:t> card is new derived type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4000"/>
              <a:t>Declaring Variables of the </a:t>
            </a:r>
            <a:br>
              <a:rPr lang="en-US" altLang="en-US" sz="4000"/>
            </a:br>
            <a:r>
              <a:rPr lang="en-US" altLang="en-US" sz="4000"/>
              <a:t>Derived Type </a:t>
            </a:r>
            <a:r>
              <a:rPr lang="en-US" altLang="en-US" sz="4000">
                <a:solidFill>
                  <a:schemeClr val="accent1"/>
                </a:solidFill>
              </a:rPr>
              <a:t>struct card</a:t>
            </a:r>
            <a:endParaRPr lang="en-US" altLang="en-US" sz="400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665595" y="2286000"/>
            <a:ext cx="7886700" cy="2974975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We can now use it like type and declare </a:t>
            </a:r>
            <a:r>
              <a:rPr lang="en-US" altLang="en-US" sz="3200" dirty="0" err="1"/>
              <a:t>variabes</a:t>
            </a:r>
            <a:r>
              <a:rPr lang="en-US" altLang="en-US" sz="3200" dirty="0"/>
              <a:t> of </a:t>
            </a:r>
            <a:r>
              <a:rPr lang="en-US" altLang="en-US" sz="3200" dirty="0" err="1"/>
              <a:t>struct</a:t>
            </a:r>
            <a:r>
              <a:rPr lang="en-US" altLang="en-US" sz="3200" dirty="0"/>
              <a:t> card type . The declaration</a:t>
            </a:r>
          </a:p>
          <a:p>
            <a:pPr lvl="1"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3600" dirty="0" err="1">
                <a:solidFill>
                  <a:schemeClr val="accent1"/>
                </a:solidFill>
              </a:rPr>
              <a:t>struct</a:t>
            </a:r>
            <a:r>
              <a:rPr lang="en-US" altLang="en-US" sz="3600" dirty="0">
                <a:solidFill>
                  <a:schemeClr val="accent1"/>
                </a:solidFill>
              </a:rPr>
              <a:t> card</a:t>
            </a:r>
            <a:r>
              <a:rPr lang="en-US" altLang="en-US" sz="3600" dirty="0"/>
              <a:t>   </a:t>
            </a:r>
            <a:r>
              <a:rPr lang="en-US" altLang="en-US" sz="3600" dirty="0">
                <a:solidFill>
                  <a:srgbClr val="FF9966"/>
                </a:solidFill>
              </a:rPr>
              <a:t>c1, c2;</a:t>
            </a:r>
            <a:endParaRPr lang="en-US" altLang="en-US" sz="3600" dirty="0"/>
          </a:p>
          <a:p>
            <a:pPr>
              <a:buFont typeface="Monotype Sorts" pitchFamily="2" charset="2"/>
              <a:buNone/>
            </a:pPr>
            <a:r>
              <a:rPr lang="en-US" altLang="en-US" sz="3200" dirty="0"/>
              <a:t>	allocates space for the identifiers </a:t>
            </a:r>
            <a:r>
              <a:rPr lang="en-US" altLang="en-US" sz="3200" dirty="0">
                <a:solidFill>
                  <a:srgbClr val="FF9966"/>
                </a:solidFill>
              </a:rPr>
              <a:t>c1</a:t>
            </a:r>
            <a:r>
              <a:rPr lang="en-US" altLang="en-US" sz="3200" dirty="0"/>
              <a:t> and </a:t>
            </a:r>
            <a:r>
              <a:rPr lang="en-US" altLang="en-US" sz="3200" dirty="0">
                <a:solidFill>
                  <a:srgbClr val="FF9966"/>
                </a:solidFill>
              </a:rPr>
              <a:t>c2</a:t>
            </a:r>
            <a:r>
              <a:rPr lang="en-US" altLang="en-US" sz="3200" dirty="0"/>
              <a:t>, which are of type </a:t>
            </a:r>
            <a:r>
              <a:rPr lang="en-US" altLang="en-US" sz="3200" dirty="0" err="1">
                <a:solidFill>
                  <a:schemeClr val="accent1"/>
                </a:solidFill>
              </a:rPr>
              <a:t>struct</a:t>
            </a:r>
            <a:r>
              <a:rPr lang="en-US" altLang="en-US" sz="3200" dirty="0">
                <a:solidFill>
                  <a:schemeClr val="accent1"/>
                </a:solidFill>
              </a:rPr>
              <a:t> card</a:t>
            </a:r>
            <a:r>
              <a:rPr lang="en-US" altLang="en-US" sz="320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4038600"/>
            <a:ext cx="7886700" cy="21397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0" y="2063650"/>
            <a:ext cx="82105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err="1"/>
              <a:t>struct</a:t>
            </a:r>
            <a:r>
              <a:rPr lang="en-US" dirty="0"/>
              <a:t> Student {</a:t>
            </a:r>
          </a:p>
          <a:p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no;          // student number</a:t>
            </a:r>
          </a:p>
          <a:p>
            <a:pPr algn="l"/>
            <a:r>
              <a:rPr lang="en-US" dirty="0"/>
              <a:t>     float grade[4];  // grades</a:t>
            </a:r>
          </a:p>
          <a:p>
            <a:pPr algn="l"/>
            <a:r>
              <a:rPr lang="en-US" dirty="0"/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11536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4000" dirty="0"/>
              <a:t>Accessing Members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Members of structures are accessed using either:</a:t>
            </a:r>
          </a:p>
          <a:p>
            <a:pPr lvl="1"/>
            <a:r>
              <a:rPr lang="en-US" altLang="en-US" sz="2800" dirty="0"/>
              <a:t>the </a:t>
            </a:r>
            <a:r>
              <a:rPr lang="en-US" altLang="en-US" sz="2800" dirty="0">
                <a:solidFill>
                  <a:srgbClr val="FF5050"/>
                </a:solidFill>
              </a:rPr>
              <a:t>member operator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chemeClr val="accent1"/>
                </a:solidFill>
              </a:rPr>
              <a:t>.</a:t>
            </a:r>
            <a:r>
              <a:rPr lang="en-US" altLang="en-US" sz="2800" dirty="0"/>
              <a:t> (dot operator)</a:t>
            </a:r>
          </a:p>
          <a:p>
            <a:pPr lvl="1"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800" dirty="0">
                <a:solidFill>
                  <a:srgbClr val="FF9966"/>
                </a:solidFill>
              </a:rPr>
              <a:t>c1</a:t>
            </a:r>
            <a:r>
              <a:rPr lang="en-US" altLang="en-US" sz="2800" dirty="0">
                <a:solidFill>
                  <a:schemeClr val="accent1"/>
                </a:solidFill>
              </a:rPr>
              <a:t>.</a:t>
            </a:r>
            <a:r>
              <a:rPr lang="en-US" altLang="en-US" sz="2800" dirty="0">
                <a:solidFill>
                  <a:srgbClr val="FF9966"/>
                </a:solidFill>
              </a:rPr>
              <a:t>pips = 5;   </a:t>
            </a:r>
            <a:r>
              <a:rPr lang="en-US" altLang="en-US" sz="2000" dirty="0">
                <a:solidFill>
                  <a:srgbClr val="FFC6A9"/>
                </a:solidFill>
              </a:rPr>
              <a:t>/* a construct of the form        */</a:t>
            </a:r>
            <a:endParaRPr lang="en-US" altLang="en-US" sz="2800" dirty="0">
              <a:solidFill>
                <a:srgbClr val="FF9966"/>
              </a:solidFill>
            </a:endParaRPr>
          </a:p>
          <a:p>
            <a:pPr lvl="1">
              <a:buFontTx/>
              <a:buNone/>
            </a:pPr>
            <a:r>
              <a:rPr lang="en-US" altLang="en-US" sz="2800" dirty="0">
                <a:solidFill>
                  <a:srgbClr val="FF9966"/>
                </a:solidFill>
              </a:rPr>
              <a:t>	c1</a:t>
            </a:r>
            <a:r>
              <a:rPr lang="en-US" altLang="en-US" sz="2800" dirty="0">
                <a:solidFill>
                  <a:schemeClr val="accent1"/>
                </a:solidFill>
              </a:rPr>
              <a:t>.</a:t>
            </a:r>
            <a:r>
              <a:rPr lang="en-US" altLang="en-US" sz="2800" dirty="0">
                <a:solidFill>
                  <a:srgbClr val="FF9966"/>
                </a:solidFill>
              </a:rPr>
              <a:t>suit = ‘d’; </a:t>
            </a:r>
            <a:r>
              <a:rPr lang="en-US" altLang="en-US" sz="2000" dirty="0">
                <a:solidFill>
                  <a:srgbClr val="FFC6A9"/>
                </a:solidFill>
              </a:rPr>
              <a:t>/*</a:t>
            </a:r>
            <a:r>
              <a:rPr lang="en-US" altLang="en-US" dirty="0">
                <a:solidFill>
                  <a:srgbClr val="FF9966"/>
                </a:solidFill>
              </a:rPr>
              <a:t> </a:t>
            </a:r>
            <a:r>
              <a:rPr lang="en-US" altLang="en-US" sz="2000" dirty="0" err="1">
                <a:solidFill>
                  <a:schemeClr val="accent1"/>
                </a:solidFill>
              </a:rPr>
              <a:t>structure_variable</a:t>
            </a:r>
            <a:r>
              <a:rPr lang="en-US" altLang="en-US" sz="2000" dirty="0" err="1">
                <a:solidFill>
                  <a:srgbClr val="FF5050"/>
                </a:solidFill>
              </a:rPr>
              <a:t>.</a:t>
            </a:r>
            <a:r>
              <a:rPr lang="en-US" altLang="en-US" sz="2000" dirty="0" err="1">
                <a:solidFill>
                  <a:schemeClr val="accent1"/>
                </a:solidFill>
              </a:rPr>
              <a:t>member_name</a:t>
            </a:r>
            <a:r>
              <a:rPr lang="en-US" altLang="en-US" sz="2000" dirty="0">
                <a:solidFill>
                  <a:srgbClr val="FF9966"/>
                </a:solidFill>
              </a:rPr>
              <a:t> </a:t>
            </a:r>
            <a:r>
              <a:rPr lang="en-US" altLang="en-US" sz="2000" dirty="0">
                <a:solidFill>
                  <a:srgbClr val="FFC6A9"/>
                </a:solidFill>
              </a:rPr>
              <a:t>*/</a:t>
            </a:r>
            <a:endParaRPr lang="en-US" altLang="en-US" sz="2000" dirty="0">
              <a:solidFill>
                <a:srgbClr val="FF9966"/>
              </a:solidFill>
            </a:endParaRPr>
          </a:p>
          <a:p>
            <a:pPr lvl="1">
              <a:buFontTx/>
              <a:buNone/>
            </a:pPr>
            <a:r>
              <a:rPr lang="en-US" altLang="en-US" sz="2800" dirty="0">
                <a:solidFill>
                  <a:srgbClr val="FF9966"/>
                </a:solidFill>
              </a:rPr>
              <a:t>	c2</a:t>
            </a:r>
            <a:r>
              <a:rPr lang="en-US" altLang="en-US" sz="2800" dirty="0">
                <a:solidFill>
                  <a:schemeClr val="accent1"/>
                </a:solidFill>
              </a:rPr>
              <a:t>.</a:t>
            </a:r>
            <a:r>
              <a:rPr lang="en-US" altLang="en-US" sz="2800" dirty="0">
                <a:solidFill>
                  <a:srgbClr val="FF9966"/>
                </a:solidFill>
              </a:rPr>
              <a:t>pips = 12;  </a:t>
            </a:r>
            <a:r>
              <a:rPr lang="en-US" altLang="en-US" sz="2000" dirty="0">
                <a:solidFill>
                  <a:srgbClr val="FFC6A9"/>
                </a:solidFill>
              </a:rPr>
              <a:t>/* is used as a variable in the   */</a:t>
            </a:r>
            <a:endParaRPr lang="en-US" altLang="en-US" dirty="0">
              <a:solidFill>
                <a:srgbClr val="FFC6A9"/>
              </a:solidFill>
            </a:endParaRPr>
          </a:p>
          <a:p>
            <a:pPr lvl="1">
              <a:buFontTx/>
              <a:buNone/>
            </a:pPr>
            <a:r>
              <a:rPr lang="en-US" altLang="en-US" sz="2800" dirty="0">
                <a:solidFill>
                  <a:srgbClr val="FF9966"/>
                </a:solidFill>
              </a:rPr>
              <a:t>	c2</a:t>
            </a:r>
            <a:r>
              <a:rPr lang="en-US" altLang="en-US" sz="2800" dirty="0">
                <a:solidFill>
                  <a:schemeClr val="accent1"/>
                </a:solidFill>
              </a:rPr>
              <a:t>.</a:t>
            </a:r>
            <a:r>
              <a:rPr lang="en-US" altLang="en-US" sz="2800" dirty="0">
                <a:solidFill>
                  <a:srgbClr val="FF9966"/>
                </a:solidFill>
              </a:rPr>
              <a:t>suit = ‘s’; </a:t>
            </a:r>
            <a:r>
              <a:rPr lang="en-US" altLang="en-US" sz="2000" dirty="0">
                <a:solidFill>
                  <a:srgbClr val="FFC6A9"/>
                </a:solidFill>
              </a:rPr>
              <a:t>/* same way a simple variable or  */</a:t>
            </a:r>
            <a:endParaRPr lang="en-US" altLang="en-US" sz="2000" dirty="0">
              <a:solidFill>
                <a:srgbClr val="FF9966"/>
              </a:solidFill>
            </a:endParaRPr>
          </a:p>
          <a:p>
            <a:pPr lvl="1">
              <a:buFontTx/>
              <a:buNone/>
            </a:pPr>
            <a:r>
              <a:rPr lang="en-US" altLang="en-US" sz="2000" dirty="0">
                <a:solidFill>
                  <a:srgbClr val="FF9966"/>
                </a:solidFill>
              </a:rPr>
              <a:t>				  </a:t>
            </a:r>
            <a:r>
              <a:rPr lang="en-US" altLang="en-US" sz="2000" dirty="0">
                <a:solidFill>
                  <a:srgbClr val="FFC6A9"/>
                </a:solidFill>
              </a:rPr>
              <a:t>/* an element of an array is used.*/</a:t>
            </a:r>
            <a:endParaRPr lang="en-US" altLang="en-US" sz="2800" dirty="0">
              <a:solidFill>
                <a:srgbClr val="FF9966"/>
              </a:solidFill>
            </a:endParaRPr>
          </a:p>
          <a:p>
            <a:pPr marL="0" indent="0">
              <a:buNone/>
            </a:pPr>
            <a:endParaRPr lang="en-US" alt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Uniqueness of Member Names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A </a:t>
            </a:r>
            <a:r>
              <a:rPr lang="en-US" altLang="en-US" dirty="0">
                <a:solidFill>
                  <a:srgbClr val="FF9966"/>
                </a:solidFill>
              </a:rPr>
              <a:t>member name</a:t>
            </a:r>
            <a:r>
              <a:rPr lang="en-US" altLang="en-US" dirty="0"/>
              <a:t> must be </a:t>
            </a:r>
            <a:r>
              <a:rPr lang="en-US" altLang="en-US" dirty="0">
                <a:solidFill>
                  <a:srgbClr val="FF9966"/>
                </a:solidFill>
              </a:rPr>
              <a:t>unique within a specified structure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Since the member must </a:t>
            </a:r>
            <a:r>
              <a:rPr lang="en-US" altLang="en-US" dirty="0">
                <a:solidFill>
                  <a:srgbClr val="FF9966"/>
                </a:solidFill>
              </a:rPr>
              <a:t>always</a:t>
            </a:r>
            <a:r>
              <a:rPr lang="en-US" altLang="en-US" dirty="0"/>
              <a:t> be prefaced or accessed through a unique structure variable identifier, there is </a:t>
            </a:r>
            <a:r>
              <a:rPr lang="en-US" altLang="en-US" dirty="0">
                <a:solidFill>
                  <a:srgbClr val="FF9966"/>
                </a:solidFill>
              </a:rPr>
              <a:t>no confusion between members of different structures having the same name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It means different </a:t>
            </a:r>
            <a:r>
              <a:rPr lang="en-US" altLang="en-US" dirty="0" err="1"/>
              <a:t>struct</a:t>
            </a:r>
            <a:r>
              <a:rPr lang="en-US" altLang="en-US" dirty="0"/>
              <a:t> type can have same member variable.</a:t>
            </a:r>
          </a:p>
          <a:p>
            <a:r>
              <a:rPr lang="en-US" altLang="en-US" dirty="0"/>
              <a:t>Tag is identifiers and same rules applies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3702</TotalTime>
  <Words>1114</Words>
  <Application>Microsoft Office PowerPoint</Application>
  <PresentationFormat>On-screen Show (4:3)</PresentationFormat>
  <Paragraphs>144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Monotype Sorts</vt:lpstr>
      <vt:lpstr>Times New Roman</vt:lpstr>
      <vt:lpstr>Office Theme</vt:lpstr>
      <vt:lpstr>Structures</vt:lpstr>
      <vt:lpstr>The Structure Type</vt:lpstr>
      <vt:lpstr>Structure declaration</vt:lpstr>
      <vt:lpstr>Declaring Structures</vt:lpstr>
      <vt:lpstr>The Derived Type struct card</vt:lpstr>
      <vt:lpstr>Declaring Variables of the  Derived Type struct card</vt:lpstr>
      <vt:lpstr>Memory Allocation</vt:lpstr>
      <vt:lpstr>Accessing Members</vt:lpstr>
      <vt:lpstr>Uniqueness of Member Names</vt:lpstr>
      <vt:lpstr>Example of Same Member Names  in Different Structures</vt:lpstr>
      <vt:lpstr>Declaration of Variables During the Creation of a Structure Type</vt:lpstr>
      <vt:lpstr>Omission of the Tag Name</vt:lpstr>
      <vt:lpstr>Example of Initializing  Automatic Structure Variables</vt:lpstr>
      <vt:lpstr>Declaring Struct in C </vt:lpstr>
      <vt:lpstr>The Use of typedef</vt:lpstr>
      <vt:lpstr>PowerPoint Presentation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Paul Higbee</dc:creator>
  <cp:lastModifiedBy>Moona Kanwal</cp:lastModifiedBy>
  <cp:revision>96</cp:revision>
  <dcterms:created xsi:type="dcterms:W3CDTF">1999-01-13T01:58:24Z</dcterms:created>
  <dcterms:modified xsi:type="dcterms:W3CDTF">2021-10-05T15:05:19Z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>phigbee@unf.edu</vt:lpwstr>
  </property>
  <property fmtid="{D5CDD505-2E9C-101B-9397-08002B2CF9AE}" pid="8" name="HomePage">
    <vt:lpwstr>http://www.unf.edu/faculty/phigbee/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C:\cop2220_sp99\html.lectures</vt:lpwstr>
  </property>
</Properties>
</file>