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sldIdLst>
    <p:sldId id="726" r:id="rId2"/>
    <p:sldId id="728" r:id="rId3"/>
    <p:sldId id="734" r:id="rId4"/>
    <p:sldId id="729" r:id="rId5"/>
    <p:sldId id="727" r:id="rId6"/>
    <p:sldId id="735" r:id="rId7"/>
    <p:sldId id="736" r:id="rId8"/>
    <p:sldId id="730" r:id="rId9"/>
    <p:sldId id="737" r:id="rId10"/>
    <p:sldId id="738" r:id="rId11"/>
    <p:sldId id="739" r:id="rId12"/>
    <p:sldId id="740" r:id="rId13"/>
    <p:sldId id="741" r:id="rId14"/>
    <p:sldId id="742" r:id="rId15"/>
    <p:sldId id="743" r:id="rId16"/>
    <p:sldId id="744" r:id="rId17"/>
    <p:sldId id="731" r:id="rId18"/>
    <p:sldId id="732" r:id="rId19"/>
    <p:sldId id="733" r:id="rId20"/>
    <p:sldId id="745" r:id="rId21"/>
    <p:sldId id="746" r:id="rId22"/>
    <p:sldId id="747" r:id="rId23"/>
    <p:sldId id="748" r:id="rId24"/>
    <p:sldId id="749" r:id="rId25"/>
    <p:sldId id="750" r:id="rId26"/>
    <p:sldId id="751" r:id="rId27"/>
    <p:sldId id="752" r:id="rId28"/>
    <p:sldId id="754" r:id="rId29"/>
    <p:sldId id="755" r:id="rId30"/>
    <p:sldId id="756" r:id="rId31"/>
    <p:sldId id="758" r:id="rId32"/>
    <p:sldId id="759" r:id="rId33"/>
    <p:sldId id="763" r:id="rId34"/>
    <p:sldId id="761" r:id="rId35"/>
    <p:sldId id="762" r:id="rId36"/>
    <p:sldId id="760" r:id="rId37"/>
    <p:sldId id="757" r:id="rId38"/>
  </p:sldIdLst>
  <p:sldSz cx="9144000" cy="6858000" type="screen4x3"/>
  <p:notesSz cx="6858000" cy="9144000"/>
  <p:defaultTextStyle>
    <a:defPPr>
      <a:defRPr lang="en-US"/>
    </a:defPPr>
    <a:lvl1pPr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949494"/>
    <a:srgbClr val="339966"/>
    <a:srgbClr val="FFFF66"/>
    <a:srgbClr val="D7EB15"/>
    <a:srgbClr val="33CC33"/>
    <a:srgbClr val="99FF3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80" autoAdjust="0"/>
  </p:normalViewPr>
  <p:slideViewPr>
    <p:cSldViewPr>
      <p:cViewPr varScale="1">
        <p:scale>
          <a:sx n="77" d="100"/>
          <a:sy n="77" d="100"/>
        </p:scale>
        <p:origin x="120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smtClean="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smtClean="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fld id="{8C08D68C-0C9A-4059-9773-78FE1E943CE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5A22C-A67B-432E-8097-FC5378A82495}" type="slidenum">
              <a:rPr lang="en-US" altLang="en-US"/>
              <a:pPr/>
              <a:t>9</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9009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E18BF-FE9A-4E99-A9AE-1BCBFE1DA023}" type="slidenum">
              <a:rPr lang="en-US" altLang="en-US"/>
              <a:pPr/>
              <a:t>21</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458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843BB-E9FA-41D7-B35B-C6A99FBDE57E}" type="slidenum">
              <a:rPr lang="en-US" altLang="en-US"/>
              <a:pPr/>
              <a:t>22</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583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1F5FB-665B-40FF-9373-A94278470CC5}" type="slidenum">
              <a:rPr lang="en-US" altLang="en-US"/>
              <a:pPr/>
              <a:t>23</a:t>
            </a:fld>
            <a:endParaRPr lang="en-US" alt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83968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88A37-0D6A-41FC-B8C2-ECC45D8915E9}" type="slidenum">
              <a:rPr lang="en-US" altLang="en-US"/>
              <a:pPr/>
              <a:t>24</a:t>
            </a:fld>
            <a:endParaRPr lang="en-US" alt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942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77988-D2D3-4991-A8D5-8D5AA904C0FB}" type="slidenum">
              <a:rPr lang="en-US" altLang="en-US"/>
              <a:pPr/>
              <a:t>25</a:t>
            </a:fld>
            <a:endParaRPr lang="en-US" alt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35078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0269A-BD70-41CF-805A-546886A36A3E}" type="slidenum">
              <a:rPr lang="en-US" altLang="en-US"/>
              <a:pPr/>
              <a:t>26</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4987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B6B0C-561B-44DE-8E82-754BABC22E22}" type="slidenum">
              <a:rPr lang="en-US" altLang="en-US"/>
              <a:pPr/>
              <a:t>27</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141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036BC-04DC-4F61-9140-612C244436E4}" type="slidenum">
              <a:rPr lang="en-US" altLang="en-US"/>
              <a:pPr/>
              <a:t>28</a:t>
            </a:fld>
            <a:endParaRPr lang="en-US" altLang="en-US"/>
          </a:p>
        </p:txBody>
      </p:sp>
      <p:sp>
        <p:nvSpPr>
          <p:cNvPr id="921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634449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AC5DC0-CA44-4EFE-884D-097838F8FDE5}" type="slidenum">
              <a:rPr lang="en-US" altLang="en-US"/>
              <a:pPr/>
              <a:t>31</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527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06809-60CD-4C9A-8965-8FA09CF0A509}" type="slidenum">
              <a:rPr lang="en-US" altLang="en-US"/>
              <a:pPr/>
              <a:t>32</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altLang="en-US"/>
              <a:t>The above example is silly.  No one would ever do this.  It just illustrates scope.</a:t>
            </a:r>
          </a:p>
        </p:txBody>
      </p:sp>
    </p:spTree>
    <p:extLst>
      <p:ext uri="{BB962C8B-B14F-4D97-AF65-F5344CB8AC3E}">
        <p14:creationId xmlns:p14="http://schemas.microsoft.com/office/powerpoint/2010/main" val="33635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7F802-A990-4257-8FE7-B0248A6916FC}" type="slidenum">
              <a:rPr lang="en-US" altLang="en-US"/>
              <a:pPr/>
              <a:t>10</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9390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9CEA1-D047-4749-86D1-D04680F7212E}" type="slidenum">
              <a:rPr lang="en-US" altLang="en-US"/>
              <a:pPr/>
              <a:t>35</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ltLang="en-US"/>
              <a:t>Header files are usually not necessary, merely a convenience.  For program #2, you will break your functions into several files and use a header file just to get the experience.  </a:t>
            </a:r>
          </a:p>
        </p:txBody>
      </p:sp>
    </p:spTree>
    <p:extLst>
      <p:ext uri="{BB962C8B-B14F-4D97-AF65-F5344CB8AC3E}">
        <p14:creationId xmlns:p14="http://schemas.microsoft.com/office/powerpoint/2010/main" val="3777825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9CEA1-D047-4749-86D1-D04680F7212E}" type="slidenum">
              <a:rPr lang="en-US" altLang="en-US"/>
              <a:pPr/>
              <a:t>36</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ltLang="en-US"/>
              <a:t>Header files are usually not necessary, merely a convenience.  For program #2, you will break your functions into several files and use a header file just to get the experience.  </a:t>
            </a:r>
          </a:p>
        </p:txBody>
      </p:sp>
    </p:spTree>
    <p:extLst>
      <p:ext uri="{BB962C8B-B14F-4D97-AF65-F5344CB8AC3E}">
        <p14:creationId xmlns:p14="http://schemas.microsoft.com/office/powerpoint/2010/main" val="414928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E66D6-A8C4-4CA9-9E0F-01433F7B3DF5}" type="slidenum">
              <a:rPr lang="en-US" altLang="en-US"/>
              <a:pPr/>
              <a:t>11</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308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00848-C01C-45B9-875F-4AC8D0DF6746}" type="slidenum">
              <a:rPr lang="en-US" altLang="en-US"/>
              <a:pPr/>
              <a:t>12</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837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0AA49-2A27-4D7C-B16D-B493257FD9D3}" type="slidenum">
              <a:rPr lang="en-US" altLang="en-US"/>
              <a:pPr/>
              <a:t>13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441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6889A-4379-4CB9-825E-A2EE0230D9C9}" type="slidenum">
              <a:rPr lang="en-US" altLang="en-US"/>
              <a:pPr/>
              <a:t>14</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447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5C42F-A6D9-4643-BD63-72C094EBC227}" type="slidenum">
              <a:rPr lang="en-US" altLang="en-US"/>
              <a:pPr/>
              <a:t>15</a:t>
            </a:fld>
            <a:endParaRPr lang="en-US" altLang="en-US"/>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12735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871E9-A95E-48CE-847E-B5290013CA99}" type="slidenum">
              <a:rPr lang="en-US" altLang="en-US"/>
              <a:pPr/>
              <a:t>16</a:t>
            </a:fld>
            <a:endParaRPr lang="en-US" alt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90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3E39D-D560-4AC0-B3EA-15B4E2439981}" type="slidenum">
              <a:rPr lang="en-US" altLang="en-US"/>
              <a:pPr/>
              <a:t>20</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5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eaLnBrk="1" hangingPunct="1">
              <a:spcBef>
                <a:spcPct val="50000"/>
              </a:spcBef>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smtClean="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smtClean="0">
                <a:solidFill>
                  <a:schemeClr val="bg2"/>
                </a:solidFill>
              </a:defRPr>
            </a:lvl1pPr>
          </a:lstStyle>
          <a:p>
            <a:pPr>
              <a:defRPr/>
            </a:pPr>
            <a:r>
              <a:rPr lang="en-US"/>
              <a:t>Computer Science: A Structured Programming Approach Using C</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fld id="{EA1FD196-75C0-4782-862B-C34488A5E627}" type="slidenum">
              <a:rPr lang="en-US" altLang="en-US"/>
              <a:pPr/>
              <a:t>‹#›</a:t>
            </a:fld>
            <a:endParaRPr lang="en-US" altLang="en-US"/>
          </a:p>
        </p:txBody>
      </p:sp>
    </p:spTree>
    <p:extLst>
      <p:ext uri="{BB962C8B-B14F-4D97-AF65-F5344CB8AC3E}">
        <p14:creationId xmlns:p14="http://schemas.microsoft.com/office/powerpoint/2010/main" val="234028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p:cNvSpPr>
            <a:spLocks noGrp="1" noChangeArrowheads="1"/>
          </p:cNvSpPr>
          <p:nvPr>
            <p:ph type="sldNum" sz="quarter" idx="11"/>
          </p:nvPr>
        </p:nvSpPr>
        <p:spPr>
          <a:ln/>
        </p:spPr>
        <p:txBody>
          <a:bodyPr/>
          <a:lstStyle>
            <a:lvl1pPr>
              <a:defRPr/>
            </a:lvl1pPr>
          </a:lstStyle>
          <a:p>
            <a:fld id="{04BD5596-2971-459D-A665-CDB71706AD26}" type="slidenum">
              <a:rPr lang="en-US" altLang="en-US"/>
              <a:pPr/>
              <a:t>‹#›</a:t>
            </a:fld>
            <a:endParaRPr lang="en-US" altLang="en-US"/>
          </a:p>
        </p:txBody>
      </p:sp>
    </p:spTree>
    <p:extLst>
      <p:ext uri="{BB962C8B-B14F-4D97-AF65-F5344CB8AC3E}">
        <p14:creationId xmlns:p14="http://schemas.microsoft.com/office/powerpoint/2010/main" val="208930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p:cNvSpPr>
            <a:spLocks noGrp="1" noChangeArrowheads="1"/>
          </p:cNvSpPr>
          <p:nvPr>
            <p:ph type="sldNum" sz="quarter" idx="11"/>
          </p:nvPr>
        </p:nvSpPr>
        <p:spPr>
          <a:ln/>
        </p:spPr>
        <p:txBody>
          <a:bodyPr/>
          <a:lstStyle>
            <a:lvl1pPr>
              <a:defRPr/>
            </a:lvl1pPr>
          </a:lstStyle>
          <a:p>
            <a:fld id="{93768C6A-E6C6-4178-A7ED-1369AB4F5321}" type="slidenum">
              <a:rPr lang="en-US" altLang="en-US"/>
              <a:pPr/>
              <a:t>‹#›</a:t>
            </a:fld>
            <a:endParaRPr lang="en-US" altLang="en-US"/>
          </a:p>
        </p:txBody>
      </p:sp>
    </p:spTree>
    <p:extLst>
      <p:ext uri="{BB962C8B-B14F-4D97-AF65-F5344CB8AC3E}">
        <p14:creationId xmlns:p14="http://schemas.microsoft.com/office/powerpoint/2010/main" val="411818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1C5DA7C-528A-4DB8-A54F-255C45CAC694}" type="slidenum">
              <a:rPr lang="en-US" altLang="en-US"/>
              <a:pPr/>
              <a:t>‹#›</a:t>
            </a:fld>
            <a:endParaRPr lang="en-US" altLang="en-US"/>
          </a:p>
        </p:txBody>
      </p:sp>
    </p:spTree>
    <p:extLst>
      <p:ext uri="{BB962C8B-B14F-4D97-AF65-F5344CB8AC3E}">
        <p14:creationId xmlns:p14="http://schemas.microsoft.com/office/powerpoint/2010/main" val="263870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p:cNvSpPr>
            <a:spLocks noGrp="1" noChangeArrowheads="1"/>
          </p:cNvSpPr>
          <p:nvPr>
            <p:ph type="sldNum" sz="quarter" idx="11"/>
          </p:nvPr>
        </p:nvSpPr>
        <p:spPr>
          <a:ln/>
        </p:spPr>
        <p:txBody>
          <a:bodyPr/>
          <a:lstStyle>
            <a:lvl1pPr>
              <a:defRPr/>
            </a:lvl1pPr>
          </a:lstStyle>
          <a:p>
            <a:fld id="{D0A125FF-8C28-4154-8687-8854E693AE3D}" type="slidenum">
              <a:rPr lang="en-US" altLang="en-US"/>
              <a:pPr/>
              <a:t>‹#›</a:t>
            </a:fld>
            <a:endParaRPr lang="en-US" altLang="en-US"/>
          </a:p>
        </p:txBody>
      </p:sp>
    </p:spTree>
    <p:extLst>
      <p:ext uri="{BB962C8B-B14F-4D97-AF65-F5344CB8AC3E}">
        <p14:creationId xmlns:p14="http://schemas.microsoft.com/office/powerpoint/2010/main" val="423072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p:cNvSpPr>
            <a:spLocks noGrp="1" noChangeArrowheads="1"/>
          </p:cNvSpPr>
          <p:nvPr>
            <p:ph type="sldNum" sz="quarter" idx="11"/>
          </p:nvPr>
        </p:nvSpPr>
        <p:spPr>
          <a:ln/>
        </p:spPr>
        <p:txBody>
          <a:bodyPr/>
          <a:lstStyle>
            <a:lvl1pPr>
              <a:defRPr/>
            </a:lvl1pPr>
          </a:lstStyle>
          <a:p>
            <a:fld id="{E31D2808-6895-43B0-A6F3-773225DF8389}" type="slidenum">
              <a:rPr lang="en-US" altLang="en-US"/>
              <a:pPr/>
              <a:t>‹#›</a:t>
            </a:fld>
            <a:endParaRPr lang="en-US" altLang="en-US"/>
          </a:p>
        </p:txBody>
      </p:sp>
    </p:spTree>
    <p:extLst>
      <p:ext uri="{BB962C8B-B14F-4D97-AF65-F5344CB8AC3E}">
        <p14:creationId xmlns:p14="http://schemas.microsoft.com/office/powerpoint/2010/main" val="217666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p:cNvSpPr>
            <a:spLocks noGrp="1" noChangeArrowheads="1"/>
          </p:cNvSpPr>
          <p:nvPr>
            <p:ph type="sldNum" sz="quarter" idx="11"/>
          </p:nvPr>
        </p:nvSpPr>
        <p:spPr>
          <a:ln/>
        </p:spPr>
        <p:txBody>
          <a:bodyPr/>
          <a:lstStyle>
            <a:lvl1pPr>
              <a:defRPr/>
            </a:lvl1pPr>
          </a:lstStyle>
          <a:p>
            <a:fld id="{BA889DA5-98BE-490D-BDED-55A9175907F6}" type="slidenum">
              <a:rPr lang="en-US" altLang="en-US"/>
              <a:pPr/>
              <a:t>‹#›</a:t>
            </a:fld>
            <a:endParaRPr lang="en-US" altLang="en-US"/>
          </a:p>
        </p:txBody>
      </p:sp>
    </p:spTree>
    <p:extLst>
      <p:ext uri="{BB962C8B-B14F-4D97-AF65-F5344CB8AC3E}">
        <p14:creationId xmlns:p14="http://schemas.microsoft.com/office/powerpoint/2010/main" val="8165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p:cNvSpPr>
            <a:spLocks noGrp="1" noChangeArrowheads="1"/>
          </p:cNvSpPr>
          <p:nvPr>
            <p:ph type="sldNum" sz="quarter" idx="11"/>
          </p:nvPr>
        </p:nvSpPr>
        <p:spPr>
          <a:ln/>
        </p:spPr>
        <p:txBody>
          <a:bodyPr/>
          <a:lstStyle>
            <a:lvl1pPr>
              <a:defRPr/>
            </a:lvl1pPr>
          </a:lstStyle>
          <a:p>
            <a:fld id="{E6F3EBEF-E86D-4E0B-BC98-434A6858C02F}" type="slidenum">
              <a:rPr lang="en-US" altLang="en-US"/>
              <a:pPr/>
              <a:t>‹#›</a:t>
            </a:fld>
            <a:endParaRPr lang="en-US" altLang="en-US"/>
          </a:p>
        </p:txBody>
      </p:sp>
    </p:spTree>
    <p:extLst>
      <p:ext uri="{BB962C8B-B14F-4D97-AF65-F5344CB8AC3E}">
        <p14:creationId xmlns:p14="http://schemas.microsoft.com/office/powerpoint/2010/main" val="61066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p:cNvSpPr>
            <a:spLocks noGrp="1" noChangeArrowheads="1"/>
          </p:cNvSpPr>
          <p:nvPr>
            <p:ph type="sldNum" sz="quarter" idx="11"/>
          </p:nvPr>
        </p:nvSpPr>
        <p:spPr>
          <a:ln/>
        </p:spPr>
        <p:txBody>
          <a:bodyPr/>
          <a:lstStyle>
            <a:lvl1pPr>
              <a:defRPr/>
            </a:lvl1pPr>
          </a:lstStyle>
          <a:p>
            <a:fld id="{A6B61A20-5248-4B8E-B7A2-5C317E89798D}" type="slidenum">
              <a:rPr lang="en-US" altLang="en-US"/>
              <a:pPr/>
              <a:t>‹#›</a:t>
            </a:fld>
            <a:endParaRPr lang="en-US" altLang="en-US"/>
          </a:p>
        </p:txBody>
      </p:sp>
    </p:spTree>
    <p:extLst>
      <p:ext uri="{BB962C8B-B14F-4D97-AF65-F5344CB8AC3E}">
        <p14:creationId xmlns:p14="http://schemas.microsoft.com/office/powerpoint/2010/main" val="278734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p:cNvSpPr>
            <a:spLocks noGrp="1" noChangeArrowheads="1"/>
          </p:cNvSpPr>
          <p:nvPr>
            <p:ph type="sldNum" sz="quarter" idx="11"/>
          </p:nvPr>
        </p:nvSpPr>
        <p:spPr>
          <a:ln/>
        </p:spPr>
        <p:txBody>
          <a:bodyPr/>
          <a:lstStyle>
            <a:lvl1pPr>
              <a:defRPr/>
            </a:lvl1pPr>
          </a:lstStyle>
          <a:p>
            <a:fld id="{0858D67C-312E-41B4-8F1B-7978D439D60F}" type="slidenum">
              <a:rPr lang="en-US" altLang="en-US"/>
              <a:pPr/>
              <a:t>‹#›</a:t>
            </a:fld>
            <a:endParaRPr lang="en-US" altLang="en-US"/>
          </a:p>
        </p:txBody>
      </p:sp>
    </p:spTree>
    <p:extLst>
      <p:ext uri="{BB962C8B-B14F-4D97-AF65-F5344CB8AC3E}">
        <p14:creationId xmlns:p14="http://schemas.microsoft.com/office/powerpoint/2010/main" val="247319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p:cNvSpPr>
            <a:spLocks noGrp="1" noChangeArrowheads="1"/>
          </p:cNvSpPr>
          <p:nvPr>
            <p:ph type="sldNum" sz="quarter" idx="11"/>
          </p:nvPr>
        </p:nvSpPr>
        <p:spPr>
          <a:ln/>
        </p:spPr>
        <p:txBody>
          <a:bodyPr/>
          <a:lstStyle>
            <a:lvl1pPr>
              <a:defRPr/>
            </a:lvl1pPr>
          </a:lstStyle>
          <a:p>
            <a:fld id="{CA5487AE-41E9-4BB2-8BC0-163F1552C4E9}" type="slidenum">
              <a:rPr lang="en-US" altLang="en-US"/>
              <a:pPr/>
              <a:t>‹#›</a:t>
            </a:fld>
            <a:endParaRPr lang="en-US" altLang="en-US"/>
          </a:p>
        </p:txBody>
      </p:sp>
    </p:spTree>
    <p:extLst>
      <p:ext uri="{BB962C8B-B14F-4D97-AF65-F5344CB8AC3E}">
        <p14:creationId xmlns:p14="http://schemas.microsoft.com/office/powerpoint/2010/main" val="306066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p:cNvSpPr>
            <a:spLocks noGrp="1" noChangeArrowheads="1"/>
          </p:cNvSpPr>
          <p:nvPr>
            <p:ph type="sldNum" sz="quarter" idx="11"/>
          </p:nvPr>
        </p:nvSpPr>
        <p:spPr>
          <a:ln/>
        </p:spPr>
        <p:txBody>
          <a:bodyPr/>
          <a:lstStyle>
            <a:lvl1pPr>
              <a:defRPr/>
            </a:lvl1pPr>
          </a:lstStyle>
          <a:p>
            <a:fld id="{E90FBAC7-31E8-4E7D-A353-19D91C6E3C47}" type="slidenum">
              <a:rPr lang="en-US" altLang="en-US"/>
              <a:pPr/>
              <a:t>‹#›</a:t>
            </a:fld>
            <a:endParaRPr lang="en-US" altLang="en-US"/>
          </a:p>
        </p:txBody>
      </p:sp>
    </p:spTree>
    <p:extLst>
      <p:ext uri="{BB962C8B-B14F-4D97-AF65-F5344CB8AC3E}">
        <p14:creationId xmlns:p14="http://schemas.microsoft.com/office/powerpoint/2010/main" val="30791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smtClean="0">
                <a:latin typeface="+mn-lt"/>
              </a:defRPr>
            </a:lvl1pPr>
          </a:lstStyle>
          <a:p>
            <a:pPr>
              <a:defRPr/>
            </a:pPr>
            <a:r>
              <a:rPr lang="en-US"/>
              <a:t>Computer Science: A Structured Programming Approach Using C</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defRPr>
            </a:lvl1pPr>
          </a:lstStyle>
          <a:p>
            <a:fld id="{4DADB51F-29AA-4683-B7F3-1E19100C42DF}" type="slidenum">
              <a:rPr lang="en-US" altLang="en-US"/>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endParaRPr lang="en-US" altLang="en-US" b="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unf.edu/cop2220/phigbee/higbee_lectu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C31CF9E-28EB-46E8-81BC-14031FD83DCA}" type="slidenum">
              <a:rPr lang="en-US" altLang="en-US" sz="1000">
                <a:latin typeface="Tahoma" panose="020B0604030504040204" pitchFamily="34" charset="0"/>
              </a:rPr>
              <a:pPr/>
              <a:t>1</a:t>
            </a:fld>
            <a:endParaRPr lang="en-US" altLang="en-US" sz="1000">
              <a:latin typeface="Tahoma" panose="020B0604030504040204" pitchFamily="34" charset="0"/>
            </a:endParaRPr>
          </a:p>
        </p:txBody>
      </p:sp>
      <p:sp>
        <p:nvSpPr>
          <p:cNvPr id="6148"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6149" name="Text Box 3"/>
          <p:cNvSpPr txBox="1">
            <a:spLocks noChangeArrowheads="1"/>
          </p:cNvSpPr>
          <p:nvPr/>
        </p:nvSpPr>
        <p:spPr bwMode="auto">
          <a:xfrm>
            <a:off x="228600" y="0"/>
            <a:ext cx="7497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dirty="0">
                <a:latin typeface="Arial" panose="020B0604020202020204" pitchFamily="34" charset="0"/>
              </a:rPr>
              <a:t>  Programming Example—</a:t>
            </a:r>
            <a:br>
              <a:rPr lang="en-US" altLang="en-US" sz="4000" dirty="0">
                <a:latin typeface="Arial" panose="020B0604020202020204" pitchFamily="34" charset="0"/>
              </a:rPr>
            </a:br>
            <a:r>
              <a:rPr lang="en-US" altLang="en-US" sz="4000" dirty="0">
                <a:latin typeface="Arial" panose="020B0604020202020204" pitchFamily="34" charset="0"/>
              </a:rPr>
              <a:t>        Incremental Development</a:t>
            </a:r>
          </a:p>
        </p:txBody>
      </p:sp>
      <p:sp>
        <p:nvSpPr>
          <p:cNvPr id="615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648197" name="Rectangle 5"/>
          <p:cNvSpPr>
            <a:spLocks noChangeArrowheads="1"/>
          </p:cNvSpPr>
          <p:nvPr/>
        </p:nvSpPr>
        <p:spPr bwMode="auto">
          <a:xfrm>
            <a:off x="304800" y="159385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rPr>
              <a:t>Top–down development, a concept inherent to modular programming, allows us to develop programs incrementally. By writing and debugging each function separately, we are able to solve the program in smaller steps, making the whole process easier.</a:t>
            </a:r>
          </a:p>
        </p:txBody>
      </p:sp>
      <p:sp>
        <p:nvSpPr>
          <p:cNvPr id="6152" name="Rectangle 6"/>
          <p:cNvSpPr>
            <a:spLocks noChangeArrowheads="1"/>
          </p:cNvSpPr>
          <p:nvPr/>
        </p:nvSpPr>
        <p:spPr bwMode="auto">
          <a:xfrm>
            <a:off x="152400" y="4043363"/>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buClr>
                <a:schemeClr val="tx1"/>
              </a:buClr>
              <a:buSzPct val="117000"/>
              <a:buFont typeface="Wingdings" panose="05000000000000000000" pitchFamily="2" charset="2"/>
              <a:buNone/>
            </a:pPr>
            <a:r>
              <a:rPr lang="en-US" altLang="en-US" dirty="0">
                <a:solidFill>
                  <a:schemeClr val="hlink"/>
                </a:solidFill>
              </a:rPr>
              <a:t>First Increment: </a:t>
            </a:r>
            <a:r>
              <a:rPr lang="en-US" altLang="en-US" i="1" dirty="0">
                <a:solidFill>
                  <a:schemeClr val="hlink"/>
                </a:solidFill>
              </a:rPr>
              <a:t>main</a:t>
            </a:r>
            <a:r>
              <a:rPr lang="en-US" altLang="en-US" dirty="0">
                <a:solidFill>
                  <a:schemeClr val="hlink"/>
                </a:solidFill>
              </a:rPr>
              <a:t> and </a:t>
            </a:r>
            <a:r>
              <a:rPr lang="en-US" altLang="en-US" dirty="0" err="1">
                <a:solidFill>
                  <a:schemeClr val="hlink"/>
                </a:solidFill>
              </a:rPr>
              <a:t>getData</a:t>
            </a:r>
            <a:endParaRPr lang="fr-FR" altLang="en-US" dirty="0">
              <a:solidFill>
                <a:schemeClr val="hlink"/>
              </a:solidFill>
            </a:endParaRPr>
          </a:p>
          <a:p>
            <a:pPr algn="l">
              <a:buClr>
                <a:schemeClr val="folHlink"/>
              </a:buClr>
              <a:buSzPct val="117000"/>
              <a:buFont typeface="Wingdings" panose="05000000000000000000" pitchFamily="2" charset="2"/>
              <a:buNone/>
            </a:pPr>
            <a:r>
              <a:rPr lang="fr-FR" altLang="en-US" dirty="0">
                <a:solidFill>
                  <a:schemeClr val="hlink"/>
                </a:solidFill>
              </a:rPr>
              <a:t>Second </a:t>
            </a:r>
            <a:r>
              <a:rPr lang="fr-FR" altLang="en-US" dirty="0" err="1">
                <a:solidFill>
                  <a:schemeClr val="hlink"/>
                </a:solidFill>
              </a:rPr>
              <a:t>Increment</a:t>
            </a:r>
            <a:r>
              <a:rPr lang="fr-FR" altLang="en-US" dirty="0">
                <a:solidFill>
                  <a:schemeClr val="hlink"/>
                </a:solidFill>
              </a:rPr>
              <a:t>: </a:t>
            </a:r>
            <a:r>
              <a:rPr lang="fr-FR" altLang="en-US" dirty="0" err="1">
                <a:solidFill>
                  <a:schemeClr val="hlink"/>
                </a:solidFill>
              </a:rPr>
              <a:t>add</a:t>
            </a:r>
            <a:endParaRPr lang="fr-FR" altLang="en-US" dirty="0">
              <a:solidFill>
                <a:schemeClr val="hlink"/>
              </a:solidFill>
            </a:endParaRPr>
          </a:p>
          <a:p>
            <a:pPr algn="l">
              <a:buClr>
                <a:schemeClr val="folHlink"/>
              </a:buClr>
              <a:buSzPct val="117000"/>
              <a:buFont typeface="Wingdings" panose="05000000000000000000" pitchFamily="2" charset="2"/>
              <a:buNone/>
            </a:pPr>
            <a:r>
              <a:rPr lang="en-US" altLang="en-US" dirty="0">
                <a:solidFill>
                  <a:schemeClr val="hlink"/>
                </a:solidFill>
              </a:rPr>
              <a:t>Final Increment: Print </a:t>
            </a:r>
            <a:r>
              <a:rPr lang="en-US" altLang="en-US" dirty="0" err="1">
                <a:solidFill>
                  <a:schemeClr val="hlink"/>
                </a:solidFill>
              </a:rPr>
              <a:t>ResultsThe</a:t>
            </a:r>
            <a:endParaRPr lang="en-US" altLang="en-US" dirty="0">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US" altLang="en-US" sz="4000"/>
              <a:t>Top-Down Design Using Functions</a:t>
            </a:r>
          </a:p>
        </p:txBody>
      </p:sp>
      <p:sp>
        <p:nvSpPr>
          <p:cNvPr id="49155" name="Rectangle 3"/>
          <p:cNvSpPr>
            <a:spLocks noGrp="1" noChangeArrowheads="1"/>
          </p:cNvSpPr>
          <p:nvPr>
            <p:ph type="body" idx="1"/>
          </p:nvPr>
        </p:nvSpPr>
        <p:spPr/>
        <p:txBody>
          <a:bodyPr/>
          <a:lstStyle/>
          <a:p>
            <a:r>
              <a:rPr lang="en-US" altLang="en-US"/>
              <a:t>C programs normally consist of a collection of </a:t>
            </a:r>
            <a:r>
              <a:rPr lang="en-US" altLang="en-US">
                <a:solidFill>
                  <a:srgbClr val="FF9966"/>
                </a:solidFill>
              </a:rPr>
              <a:t>user-defined</a:t>
            </a:r>
            <a:r>
              <a:rPr lang="en-US" altLang="en-US"/>
              <a:t> functions.</a:t>
            </a:r>
          </a:p>
          <a:p>
            <a:pPr lvl="1"/>
            <a:r>
              <a:rPr lang="en-US" altLang="en-US"/>
              <a:t>Each function solves one of the small problems obtained using top-down design.</a:t>
            </a:r>
          </a:p>
          <a:p>
            <a:pPr lvl="1"/>
            <a:r>
              <a:rPr lang="en-US" altLang="en-US"/>
              <a:t>Functions </a:t>
            </a:r>
            <a:r>
              <a:rPr lang="en-US" altLang="en-US">
                <a:solidFill>
                  <a:srgbClr val="FF0000"/>
                </a:solidFill>
              </a:rPr>
              <a:t>call</a:t>
            </a:r>
            <a:r>
              <a:rPr lang="en-US" altLang="en-US"/>
              <a:t> or </a:t>
            </a:r>
            <a:r>
              <a:rPr lang="en-US" altLang="en-US">
                <a:solidFill>
                  <a:srgbClr val="FF0000"/>
                </a:solidFill>
              </a:rPr>
              <a:t>invoke</a:t>
            </a:r>
            <a:r>
              <a:rPr lang="en-US" altLang="en-US"/>
              <a:t> other functions as needed.</a:t>
            </a:r>
          </a:p>
        </p:txBody>
      </p:sp>
    </p:spTree>
    <p:extLst>
      <p:ext uri="{BB962C8B-B14F-4D97-AF65-F5344CB8AC3E}">
        <p14:creationId xmlns:p14="http://schemas.microsoft.com/office/powerpoint/2010/main" val="14462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lnSpc>
                <a:spcPct val="80000"/>
              </a:lnSpc>
            </a:pPr>
            <a:r>
              <a:rPr lang="en-US" altLang="en-US"/>
              <a:t>Function Definitions, </a:t>
            </a:r>
            <a:br>
              <a:rPr lang="en-US" altLang="en-US"/>
            </a:br>
            <a:r>
              <a:rPr lang="en-US" altLang="en-US"/>
              <a:t>Prototypes, and Calls </a:t>
            </a:r>
          </a:p>
        </p:txBody>
      </p:sp>
      <p:sp>
        <p:nvSpPr>
          <p:cNvPr id="50179" name="Text Box 3"/>
          <p:cNvSpPr txBox="1">
            <a:spLocks noChangeArrowheads="1"/>
          </p:cNvSpPr>
          <p:nvPr/>
        </p:nvSpPr>
        <p:spPr bwMode="auto">
          <a:xfrm>
            <a:off x="1127125" y="2005013"/>
            <a:ext cx="79720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lang="en-US" altLang="en-US" dirty="0"/>
              <a:t>#include &lt;</a:t>
            </a:r>
            <a:r>
              <a:rPr lang="en-US" altLang="en-US" dirty="0" err="1"/>
              <a:t>stdio.h</a:t>
            </a:r>
            <a:r>
              <a:rPr lang="en-US" altLang="en-US" dirty="0"/>
              <a:t>&gt;</a:t>
            </a:r>
          </a:p>
          <a:p>
            <a:pPr algn="l">
              <a:lnSpc>
                <a:spcPct val="80000"/>
              </a:lnSpc>
            </a:pPr>
            <a:endParaRPr lang="en-US" altLang="en-US" dirty="0"/>
          </a:p>
          <a:p>
            <a:pPr algn="l">
              <a:lnSpc>
                <a:spcPct val="80000"/>
              </a:lnSpc>
            </a:pPr>
            <a:r>
              <a:rPr lang="en-US" altLang="en-US" dirty="0">
                <a:solidFill>
                  <a:srgbClr val="002060"/>
                </a:solidFill>
              </a:rPr>
              <a:t>void   </a:t>
            </a:r>
            <a:r>
              <a:rPr lang="en-US" altLang="en-US" dirty="0" err="1">
                <a:solidFill>
                  <a:srgbClr val="002060"/>
                </a:solidFill>
              </a:rPr>
              <a:t>prn_message</a:t>
            </a:r>
            <a:r>
              <a:rPr lang="en-US" altLang="en-US" dirty="0">
                <a:solidFill>
                  <a:srgbClr val="002060"/>
                </a:solidFill>
              </a:rPr>
              <a:t>(void);		/* function prototype */</a:t>
            </a:r>
          </a:p>
          <a:p>
            <a:pPr algn="l">
              <a:lnSpc>
                <a:spcPct val="80000"/>
              </a:lnSpc>
            </a:pPr>
            <a:r>
              <a:rPr lang="en-US" altLang="en-US" dirty="0">
                <a:solidFill>
                  <a:srgbClr val="002060"/>
                </a:solidFill>
              </a:rPr>
              <a:t>			/* tells the compiler that this     */</a:t>
            </a:r>
          </a:p>
          <a:p>
            <a:pPr algn="l">
              <a:lnSpc>
                <a:spcPct val="80000"/>
              </a:lnSpc>
            </a:pPr>
            <a:r>
              <a:rPr lang="en-US" altLang="en-US" dirty="0">
                <a:solidFill>
                  <a:srgbClr val="002060"/>
                </a:solidFill>
              </a:rPr>
              <a:t>			/* function takes no arguments */</a:t>
            </a:r>
          </a:p>
          <a:p>
            <a:pPr algn="l">
              <a:lnSpc>
                <a:spcPct val="80000"/>
              </a:lnSpc>
            </a:pPr>
            <a:r>
              <a:rPr lang="en-US" altLang="en-US" dirty="0" err="1"/>
              <a:t>int</a:t>
            </a:r>
            <a:r>
              <a:rPr lang="en-US" altLang="en-US" dirty="0"/>
              <a:t> main(void)             </a:t>
            </a:r>
            <a:r>
              <a:rPr lang="en-US" altLang="en-US" dirty="0">
                <a:solidFill>
                  <a:srgbClr val="002060"/>
                </a:solidFill>
              </a:rPr>
              <a:t>/* and returns no value.             */</a:t>
            </a:r>
          </a:p>
          <a:p>
            <a:pPr algn="l">
              <a:lnSpc>
                <a:spcPct val="80000"/>
              </a:lnSpc>
            </a:pPr>
            <a:r>
              <a:rPr lang="en-US" altLang="en-US" dirty="0"/>
              <a:t>{</a:t>
            </a:r>
          </a:p>
          <a:p>
            <a:pPr algn="l">
              <a:lnSpc>
                <a:spcPct val="80000"/>
              </a:lnSpc>
            </a:pPr>
            <a:r>
              <a:rPr lang="en-US" altLang="en-US" dirty="0"/>
              <a:t>   </a:t>
            </a:r>
            <a:r>
              <a:rPr lang="en-US" altLang="en-US" dirty="0" err="1">
                <a:solidFill>
                  <a:srgbClr val="FF0000"/>
                </a:solidFill>
              </a:rPr>
              <a:t>prn_message</a:t>
            </a:r>
            <a:r>
              <a:rPr lang="en-US" altLang="en-US" dirty="0">
                <a:solidFill>
                  <a:srgbClr val="FF0000"/>
                </a:solidFill>
              </a:rPr>
              <a:t>();</a:t>
            </a:r>
            <a:r>
              <a:rPr lang="en-US" altLang="en-US" dirty="0"/>
              <a:t>			/* function </a:t>
            </a:r>
            <a:r>
              <a:rPr lang="en-US" altLang="en-US" dirty="0">
                <a:solidFill>
                  <a:srgbClr val="FF0000"/>
                </a:solidFill>
              </a:rPr>
              <a:t>invocation</a:t>
            </a:r>
            <a:r>
              <a:rPr lang="en-US" altLang="en-US" dirty="0"/>
              <a:t> */</a:t>
            </a:r>
          </a:p>
          <a:p>
            <a:pPr algn="l">
              <a:lnSpc>
                <a:spcPct val="80000"/>
              </a:lnSpc>
            </a:pPr>
            <a:r>
              <a:rPr lang="en-US" altLang="en-US" dirty="0"/>
              <a:t>}</a:t>
            </a:r>
          </a:p>
          <a:p>
            <a:pPr algn="l">
              <a:lnSpc>
                <a:spcPct val="80000"/>
              </a:lnSpc>
            </a:pPr>
            <a:endParaRPr lang="en-US" altLang="en-US" dirty="0"/>
          </a:p>
          <a:p>
            <a:pPr algn="l">
              <a:lnSpc>
                <a:spcPct val="80000"/>
              </a:lnSpc>
            </a:pPr>
            <a:r>
              <a:rPr lang="en-US" altLang="en-US" dirty="0">
                <a:solidFill>
                  <a:schemeClr val="accent5">
                    <a:lumMod val="25000"/>
                  </a:schemeClr>
                </a:solidFill>
              </a:rPr>
              <a:t>void </a:t>
            </a:r>
            <a:r>
              <a:rPr lang="en-US" altLang="en-US" dirty="0" err="1">
                <a:solidFill>
                  <a:schemeClr val="accent5">
                    <a:lumMod val="25000"/>
                  </a:schemeClr>
                </a:solidFill>
              </a:rPr>
              <a:t>prn_message</a:t>
            </a:r>
            <a:r>
              <a:rPr lang="en-US" altLang="en-US" dirty="0">
                <a:solidFill>
                  <a:schemeClr val="accent5">
                    <a:lumMod val="25000"/>
                  </a:schemeClr>
                </a:solidFill>
              </a:rPr>
              <a:t>(void)      		/* function definition */</a:t>
            </a:r>
          </a:p>
          <a:p>
            <a:pPr algn="l">
              <a:lnSpc>
                <a:spcPct val="80000"/>
              </a:lnSpc>
            </a:pPr>
            <a:r>
              <a:rPr lang="en-US" altLang="en-US" dirty="0">
                <a:solidFill>
                  <a:schemeClr val="accent5">
                    <a:lumMod val="25000"/>
                  </a:schemeClr>
                </a:solidFill>
              </a:rPr>
              <a:t>{</a:t>
            </a:r>
          </a:p>
          <a:p>
            <a:pPr algn="l">
              <a:lnSpc>
                <a:spcPct val="80000"/>
              </a:lnSpc>
            </a:pPr>
            <a:r>
              <a:rPr lang="en-US" altLang="en-US" dirty="0">
                <a:solidFill>
                  <a:schemeClr val="accent5">
                    <a:lumMod val="25000"/>
                  </a:schemeClr>
                </a:solidFill>
              </a:rPr>
              <a:t>   </a:t>
            </a:r>
            <a:r>
              <a:rPr lang="en-US" altLang="en-US" dirty="0" err="1">
                <a:solidFill>
                  <a:schemeClr val="accent5">
                    <a:lumMod val="25000"/>
                  </a:schemeClr>
                </a:solidFill>
              </a:rPr>
              <a:t>printf</a:t>
            </a:r>
            <a:r>
              <a:rPr lang="en-US" altLang="en-US" dirty="0">
                <a:solidFill>
                  <a:schemeClr val="accent5">
                    <a:lumMod val="25000"/>
                  </a:schemeClr>
                </a:solidFill>
              </a:rPr>
              <a:t>(“A message for you: “);</a:t>
            </a:r>
          </a:p>
          <a:p>
            <a:pPr algn="l">
              <a:lnSpc>
                <a:spcPct val="80000"/>
              </a:lnSpc>
            </a:pPr>
            <a:r>
              <a:rPr lang="en-US" altLang="en-US" dirty="0">
                <a:solidFill>
                  <a:schemeClr val="accent5">
                    <a:lumMod val="25000"/>
                  </a:schemeClr>
                </a:solidFill>
              </a:rPr>
              <a:t>   </a:t>
            </a:r>
            <a:r>
              <a:rPr lang="en-US" altLang="en-US" dirty="0" err="1">
                <a:solidFill>
                  <a:schemeClr val="accent5">
                    <a:lumMod val="25000"/>
                  </a:schemeClr>
                </a:solidFill>
              </a:rPr>
              <a:t>printf</a:t>
            </a:r>
            <a:r>
              <a:rPr lang="en-US" altLang="en-US" dirty="0">
                <a:solidFill>
                  <a:schemeClr val="accent5">
                    <a:lumMod val="25000"/>
                  </a:schemeClr>
                </a:solidFill>
              </a:rPr>
              <a:t>(“Have a nice day!\n”);</a:t>
            </a:r>
          </a:p>
          <a:p>
            <a:pPr algn="l">
              <a:lnSpc>
                <a:spcPct val="80000"/>
              </a:lnSpc>
            </a:pPr>
            <a:r>
              <a:rPr lang="en-US" altLang="en-US" dirty="0">
                <a:solidFill>
                  <a:schemeClr val="accent5">
                    <a:lumMod val="25000"/>
                  </a:schemeClr>
                </a:solidFill>
              </a:rPr>
              <a:t>}</a:t>
            </a:r>
          </a:p>
        </p:txBody>
      </p:sp>
    </p:spTree>
    <p:extLst>
      <p:ext uri="{BB962C8B-B14F-4D97-AF65-F5344CB8AC3E}">
        <p14:creationId xmlns:p14="http://schemas.microsoft.com/office/powerpoint/2010/main" val="335769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ltLang="en-US"/>
              <a:t>Form of a Function Definition</a:t>
            </a:r>
          </a:p>
        </p:txBody>
      </p:sp>
      <p:sp>
        <p:nvSpPr>
          <p:cNvPr id="51204" name="Text Box 4"/>
          <p:cNvSpPr txBox="1">
            <a:spLocks noChangeArrowheads="1"/>
          </p:cNvSpPr>
          <p:nvPr/>
        </p:nvSpPr>
        <p:spPr bwMode="auto">
          <a:xfrm>
            <a:off x="1431925" y="2022475"/>
            <a:ext cx="81625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type </a:t>
            </a:r>
            <a:r>
              <a:rPr lang="en-US" altLang="en-US" dirty="0" err="1"/>
              <a:t>function_name</a:t>
            </a:r>
            <a:r>
              <a:rPr lang="en-US" altLang="en-US" dirty="0"/>
              <a:t> ( parameter type list )</a:t>
            </a:r>
          </a:p>
          <a:p>
            <a:pPr algn="l"/>
            <a:r>
              <a:rPr lang="en-US" altLang="en-US" dirty="0"/>
              <a:t>{</a:t>
            </a:r>
          </a:p>
          <a:p>
            <a:pPr algn="l"/>
            <a:r>
              <a:rPr lang="en-US" altLang="en-US" dirty="0"/>
              <a:t>    declarations</a:t>
            </a:r>
          </a:p>
          <a:p>
            <a:pPr algn="l"/>
            <a:r>
              <a:rPr lang="en-US" altLang="en-US" dirty="0"/>
              <a:t>    statements</a:t>
            </a:r>
          </a:p>
          <a:p>
            <a:pPr algn="l"/>
            <a:r>
              <a:rPr lang="en-US" altLang="en-US" dirty="0"/>
              <a:t>} </a:t>
            </a:r>
            <a:r>
              <a:rPr lang="en-US" altLang="en-US" dirty="0">
                <a:solidFill>
                  <a:srgbClr val="FF9966"/>
                </a:solidFill>
              </a:rPr>
              <a:t>		</a:t>
            </a:r>
          </a:p>
          <a:p>
            <a:pPr algn="l"/>
            <a:r>
              <a:rPr lang="en-US" altLang="en-US" dirty="0">
                <a:solidFill>
                  <a:srgbClr val="FF9966"/>
                </a:solidFill>
              </a:rPr>
              <a:t>		Some Terminology</a:t>
            </a:r>
          </a:p>
          <a:p>
            <a:pPr algn="l"/>
            <a:r>
              <a:rPr lang="en-US" altLang="en-US" dirty="0">
                <a:solidFill>
                  <a:schemeClr val="accent5">
                    <a:lumMod val="25000"/>
                  </a:schemeClr>
                </a:solidFill>
              </a:rPr>
              <a:t>Header:</a:t>
            </a:r>
            <a:r>
              <a:rPr lang="en-US" altLang="en-US" dirty="0"/>
              <a:t>  	Everything before the first brace.</a:t>
            </a:r>
          </a:p>
          <a:p>
            <a:pPr algn="l"/>
            <a:r>
              <a:rPr lang="en-US" altLang="en-US" dirty="0">
                <a:solidFill>
                  <a:schemeClr val="accent5">
                    <a:lumMod val="25000"/>
                  </a:schemeClr>
                </a:solidFill>
              </a:rPr>
              <a:t>Body:	</a:t>
            </a:r>
            <a:r>
              <a:rPr lang="en-US" altLang="en-US" dirty="0"/>
              <a:t>	Everything between the braces.</a:t>
            </a:r>
          </a:p>
          <a:p>
            <a:pPr algn="l"/>
            <a:r>
              <a:rPr lang="en-US" altLang="en-US" dirty="0">
                <a:solidFill>
                  <a:schemeClr val="accent5">
                    <a:lumMod val="25000"/>
                  </a:schemeClr>
                </a:solidFill>
              </a:rPr>
              <a:t>Type:	</a:t>
            </a:r>
            <a:r>
              <a:rPr lang="en-US" altLang="en-US" dirty="0"/>
              <a:t>	Type of the value returned by the function.</a:t>
            </a:r>
          </a:p>
          <a:p>
            <a:pPr algn="l"/>
            <a:r>
              <a:rPr lang="en-US" altLang="en-US" dirty="0">
                <a:solidFill>
                  <a:schemeClr val="accent5">
                    <a:lumMod val="25000"/>
                  </a:schemeClr>
                </a:solidFill>
              </a:rPr>
              <a:t>Parameter List:  </a:t>
            </a:r>
            <a:r>
              <a:rPr lang="en-US" altLang="en-US" dirty="0"/>
              <a:t>A list of identifiers that provide information</a:t>
            </a:r>
          </a:p>
          <a:p>
            <a:pPr algn="l"/>
            <a:r>
              <a:rPr lang="en-US" altLang="en-US" dirty="0"/>
              <a:t>		   for use within the body of the function.</a:t>
            </a:r>
          </a:p>
          <a:p>
            <a:pPr algn="l"/>
            <a:r>
              <a:rPr lang="en-US" altLang="en-US" dirty="0"/>
              <a:t>		   Also called </a:t>
            </a:r>
            <a:r>
              <a:rPr lang="en-US" altLang="en-US" dirty="0">
                <a:solidFill>
                  <a:srgbClr val="FF0000"/>
                </a:solidFill>
              </a:rPr>
              <a:t>formal parameters</a:t>
            </a:r>
            <a:r>
              <a:rPr lang="en-US" altLang="en-US" dirty="0"/>
              <a:t>.</a:t>
            </a:r>
          </a:p>
        </p:txBody>
      </p:sp>
    </p:spTree>
    <p:extLst>
      <p:ext uri="{BB962C8B-B14F-4D97-AF65-F5344CB8AC3E}">
        <p14:creationId xmlns:p14="http://schemas.microsoft.com/office/powerpoint/2010/main" val="292539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US" altLang="en-US" sz="5400" dirty="0"/>
              <a:t>The </a:t>
            </a:r>
            <a:r>
              <a:rPr lang="en-US" altLang="en-US" sz="5400" dirty="0">
                <a:solidFill>
                  <a:schemeClr val="accent5">
                    <a:lumMod val="25000"/>
                  </a:schemeClr>
                </a:solidFill>
              </a:rPr>
              <a:t>return</a:t>
            </a:r>
            <a:r>
              <a:rPr lang="en-US" altLang="en-US" sz="5400" dirty="0"/>
              <a:t> Statement</a:t>
            </a:r>
          </a:p>
        </p:txBody>
      </p:sp>
      <p:sp>
        <p:nvSpPr>
          <p:cNvPr id="54275" name="Rectangle 3"/>
          <p:cNvSpPr>
            <a:spLocks noGrp="1" noChangeArrowheads="1"/>
          </p:cNvSpPr>
          <p:nvPr>
            <p:ph type="body" idx="1"/>
          </p:nvPr>
        </p:nvSpPr>
        <p:spPr/>
        <p:txBody>
          <a:bodyPr/>
          <a:lstStyle/>
          <a:p>
            <a:pPr>
              <a:lnSpc>
                <a:spcPct val="90000"/>
              </a:lnSpc>
            </a:pPr>
            <a:r>
              <a:rPr lang="en-US" altLang="en-US" sz="2800" dirty="0"/>
              <a:t>When a return statement is executed, program control is immediately passed back to the calling environment.</a:t>
            </a:r>
          </a:p>
          <a:p>
            <a:pPr lvl="1">
              <a:lnSpc>
                <a:spcPct val="90000"/>
              </a:lnSpc>
            </a:pPr>
            <a:r>
              <a:rPr lang="en-US" altLang="en-US" sz="2400" dirty="0"/>
              <a:t>If an expression follows the keyword </a:t>
            </a:r>
            <a:r>
              <a:rPr lang="en-US" altLang="en-US" sz="2400" dirty="0">
                <a:solidFill>
                  <a:schemeClr val="accent5">
                    <a:lumMod val="25000"/>
                  </a:schemeClr>
                </a:solidFill>
              </a:rPr>
              <a:t>return</a:t>
            </a:r>
            <a:r>
              <a:rPr lang="en-US" altLang="en-US" sz="2400" dirty="0"/>
              <a:t>, the value of the expression is returned to the calling environment as well.</a:t>
            </a:r>
          </a:p>
          <a:p>
            <a:pPr lvl="1">
              <a:lnSpc>
                <a:spcPct val="90000"/>
              </a:lnSpc>
              <a:buFontTx/>
              <a:buNone/>
            </a:pPr>
            <a:r>
              <a:rPr lang="en-US" altLang="en-US" sz="2400" dirty="0"/>
              <a:t>			</a:t>
            </a:r>
            <a:r>
              <a:rPr lang="en-US" altLang="en-US" dirty="0">
                <a:solidFill>
                  <a:schemeClr val="accent5">
                    <a:lumMod val="25000"/>
                  </a:schemeClr>
                </a:solidFill>
              </a:rPr>
              <a:t>return;</a:t>
            </a:r>
          </a:p>
          <a:p>
            <a:pPr lvl="1">
              <a:lnSpc>
                <a:spcPct val="90000"/>
              </a:lnSpc>
              <a:buFontTx/>
              <a:buNone/>
            </a:pPr>
            <a:r>
              <a:rPr lang="en-US" altLang="en-US" dirty="0">
                <a:solidFill>
                  <a:schemeClr val="accent5">
                    <a:lumMod val="25000"/>
                  </a:schemeClr>
                </a:solidFill>
              </a:rPr>
              <a:t>			return expression;</a:t>
            </a:r>
          </a:p>
        </p:txBody>
      </p:sp>
    </p:spTree>
    <p:extLst>
      <p:ext uri="{BB962C8B-B14F-4D97-AF65-F5344CB8AC3E}">
        <p14:creationId xmlns:p14="http://schemas.microsoft.com/office/powerpoint/2010/main" val="257935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altLang="en-US"/>
              <a:t>If There is </a:t>
            </a:r>
            <a:r>
              <a:rPr lang="en-US" altLang="en-US" u="sng"/>
              <a:t>No return</a:t>
            </a:r>
            <a:endParaRPr lang="en-US" altLang="en-US"/>
          </a:p>
        </p:txBody>
      </p:sp>
      <p:sp>
        <p:nvSpPr>
          <p:cNvPr id="55299" name="Rectangle 3"/>
          <p:cNvSpPr>
            <a:spLocks noGrp="1" noChangeArrowheads="1"/>
          </p:cNvSpPr>
          <p:nvPr>
            <p:ph type="body" idx="1"/>
          </p:nvPr>
        </p:nvSpPr>
        <p:spPr/>
        <p:txBody>
          <a:bodyPr/>
          <a:lstStyle/>
          <a:p>
            <a:r>
              <a:rPr lang="en-US" altLang="en-US" dirty="0"/>
              <a:t>Control is passed back to the calling environment when the </a:t>
            </a:r>
            <a:r>
              <a:rPr lang="en-US" altLang="en-US" dirty="0">
                <a:solidFill>
                  <a:srgbClr val="002060"/>
                </a:solidFill>
              </a:rPr>
              <a:t>closing brace of the body</a:t>
            </a:r>
            <a:r>
              <a:rPr lang="en-US" altLang="en-US" dirty="0"/>
              <a:t> is encountered.</a:t>
            </a:r>
          </a:p>
          <a:p>
            <a:pPr lvl="1"/>
            <a:r>
              <a:rPr lang="en-US" altLang="en-US" dirty="0"/>
              <a:t>Known as “</a:t>
            </a:r>
            <a:r>
              <a:rPr lang="en-US" altLang="en-US" dirty="0">
                <a:solidFill>
                  <a:srgbClr val="FF0000"/>
                </a:solidFill>
              </a:rPr>
              <a:t>falling of the end</a:t>
            </a:r>
            <a:r>
              <a:rPr lang="en-US" altLang="en-US" dirty="0"/>
              <a:t>.”</a:t>
            </a:r>
          </a:p>
        </p:txBody>
      </p:sp>
    </p:spTree>
    <p:extLst>
      <p:ext uri="{BB962C8B-B14F-4D97-AF65-F5344CB8AC3E}">
        <p14:creationId xmlns:p14="http://schemas.microsoft.com/office/powerpoint/2010/main" val="245717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ctr"/>
            <a:r>
              <a:rPr lang="en-US" altLang="en-US" sz="4000" dirty="0"/>
              <a:t>Exit Status and </a:t>
            </a:r>
            <a:r>
              <a:rPr lang="en-US" altLang="en-US" sz="4000" dirty="0">
                <a:solidFill>
                  <a:schemeClr val="accent5">
                    <a:lumMod val="25000"/>
                  </a:schemeClr>
                </a:solidFill>
              </a:rPr>
              <a:t>return</a:t>
            </a:r>
            <a:r>
              <a:rPr lang="en-US" altLang="en-US" sz="4000" dirty="0"/>
              <a:t> Vs </a:t>
            </a:r>
            <a:r>
              <a:rPr lang="en-US" altLang="en-US" sz="4000" dirty="0">
                <a:solidFill>
                  <a:schemeClr val="accent5">
                    <a:lumMod val="25000"/>
                  </a:schemeClr>
                </a:solidFill>
              </a:rPr>
              <a:t>exit( )</a:t>
            </a:r>
          </a:p>
        </p:txBody>
      </p:sp>
      <p:sp>
        <p:nvSpPr>
          <p:cNvPr id="95235" name="Rectangle 3"/>
          <p:cNvSpPr>
            <a:spLocks noGrp="1" noChangeArrowheads="1"/>
          </p:cNvSpPr>
          <p:nvPr>
            <p:ph type="body" idx="1"/>
          </p:nvPr>
        </p:nvSpPr>
        <p:spPr/>
        <p:txBody>
          <a:bodyPr/>
          <a:lstStyle/>
          <a:p>
            <a:r>
              <a:rPr lang="en-US" altLang="en-US" sz="2800" dirty="0"/>
              <a:t>In main() </a:t>
            </a:r>
            <a:r>
              <a:rPr lang="en-US" altLang="en-US" sz="2800" dirty="0">
                <a:solidFill>
                  <a:srgbClr val="FF5050"/>
                </a:solidFill>
              </a:rPr>
              <a:t>either</a:t>
            </a:r>
            <a:r>
              <a:rPr lang="en-US" altLang="en-US" sz="2800" dirty="0"/>
              <a:t> </a:t>
            </a:r>
          </a:p>
          <a:p>
            <a:pPr lvl="1">
              <a:buFontTx/>
              <a:buNone/>
            </a:pPr>
            <a:r>
              <a:rPr lang="en-US" altLang="en-US" sz="2400" dirty="0"/>
              <a:t>return expr;</a:t>
            </a:r>
          </a:p>
          <a:p>
            <a:pPr lvl="1">
              <a:buFontTx/>
              <a:buNone/>
            </a:pPr>
            <a:r>
              <a:rPr lang="en-US" altLang="en-US" sz="2400" dirty="0"/>
              <a:t>   or</a:t>
            </a:r>
          </a:p>
          <a:p>
            <a:pPr lvl="1">
              <a:buFontTx/>
              <a:buNone/>
            </a:pPr>
            <a:r>
              <a:rPr lang="en-US" altLang="en-US" sz="2400" dirty="0"/>
              <a:t>exit(expr);</a:t>
            </a:r>
          </a:p>
          <a:p>
            <a:pPr lvl="1">
              <a:buFontTx/>
              <a:buNone/>
            </a:pPr>
            <a:r>
              <a:rPr lang="en-US" altLang="en-US" sz="2400" dirty="0">
                <a:solidFill>
                  <a:srgbClr val="FF0000"/>
                </a:solidFill>
              </a:rPr>
              <a:t> will return an integer value to the operating system</a:t>
            </a:r>
            <a:r>
              <a:rPr lang="en-US" altLang="en-US" sz="2400" dirty="0">
                <a:solidFill>
                  <a:srgbClr val="FFC6A9"/>
                </a:solidFill>
              </a:rPr>
              <a:t>.</a:t>
            </a:r>
          </a:p>
          <a:p>
            <a:r>
              <a:rPr lang="en-US" altLang="en-US" sz="2800" dirty="0"/>
              <a:t>In functions other than main(), the effects of </a:t>
            </a:r>
            <a:r>
              <a:rPr lang="en-US" altLang="en-US" sz="2800" dirty="0">
                <a:solidFill>
                  <a:schemeClr val="tx2"/>
                </a:solidFill>
              </a:rPr>
              <a:t>return</a:t>
            </a:r>
            <a:r>
              <a:rPr lang="en-US" altLang="en-US" sz="2800" dirty="0"/>
              <a:t> and </a:t>
            </a:r>
            <a:r>
              <a:rPr lang="en-US" altLang="en-US" sz="2800" dirty="0">
                <a:solidFill>
                  <a:schemeClr val="tx2"/>
                </a:solidFill>
              </a:rPr>
              <a:t>exit</a:t>
            </a:r>
            <a:r>
              <a:rPr lang="en-US" altLang="en-US" sz="2800" dirty="0"/>
              <a:t> are </a:t>
            </a:r>
            <a:r>
              <a:rPr lang="en-US" altLang="en-US" sz="2800" dirty="0">
                <a:solidFill>
                  <a:srgbClr val="FF5050"/>
                </a:solidFill>
              </a:rPr>
              <a:t>different</a:t>
            </a:r>
            <a:r>
              <a:rPr lang="en-US" altLang="en-US" sz="2800" dirty="0"/>
              <a:t>.</a:t>
            </a:r>
          </a:p>
        </p:txBody>
      </p:sp>
    </p:spTree>
    <p:extLst>
      <p:ext uri="{BB962C8B-B14F-4D97-AF65-F5344CB8AC3E}">
        <p14:creationId xmlns:p14="http://schemas.microsoft.com/office/powerpoint/2010/main" val="376549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a:solidFill>
                  <a:schemeClr val="accent5">
                    <a:lumMod val="25000"/>
                  </a:schemeClr>
                </a:solidFill>
              </a:rPr>
              <a:t>return expr </a:t>
            </a:r>
            <a:r>
              <a:rPr lang="en-US" altLang="en-US" dirty="0"/>
              <a:t>Versus </a:t>
            </a:r>
            <a:r>
              <a:rPr lang="en-US" altLang="en-US" dirty="0">
                <a:solidFill>
                  <a:schemeClr val="accent5">
                    <a:lumMod val="25000"/>
                  </a:schemeClr>
                </a:solidFill>
              </a:rPr>
              <a:t>exit(expr)</a:t>
            </a:r>
          </a:p>
        </p:txBody>
      </p:sp>
      <p:sp>
        <p:nvSpPr>
          <p:cNvPr id="97283" name="Rectangle 3"/>
          <p:cNvSpPr>
            <a:spLocks noGrp="1" noChangeArrowheads="1"/>
          </p:cNvSpPr>
          <p:nvPr>
            <p:ph type="body" idx="1"/>
          </p:nvPr>
        </p:nvSpPr>
        <p:spPr/>
        <p:txBody>
          <a:bodyPr/>
          <a:lstStyle/>
          <a:p>
            <a:r>
              <a:rPr lang="en-US" altLang="en-US" dirty="0">
                <a:solidFill>
                  <a:schemeClr val="accent5">
                    <a:lumMod val="25000"/>
                  </a:schemeClr>
                </a:solidFill>
              </a:rPr>
              <a:t>return expr </a:t>
            </a:r>
            <a:r>
              <a:rPr lang="en-US" altLang="en-US" dirty="0"/>
              <a:t>returns the value of </a:t>
            </a:r>
            <a:r>
              <a:rPr lang="en-US" altLang="en-US" dirty="0">
                <a:solidFill>
                  <a:schemeClr val="accent5">
                    <a:lumMod val="25000"/>
                  </a:schemeClr>
                </a:solidFill>
              </a:rPr>
              <a:t>expr</a:t>
            </a:r>
            <a:r>
              <a:rPr lang="en-US" altLang="en-US" dirty="0"/>
              <a:t> to the </a:t>
            </a:r>
            <a:r>
              <a:rPr lang="en-US" altLang="en-US" dirty="0">
                <a:solidFill>
                  <a:srgbClr val="FF5050"/>
                </a:solidFill>
              </a:rPr>
              <a:t>calling function</a:t>
            </a:r>
            <a:r>
              <a:rPr lang="en-US" altLang="en-US" dirty="0"/>
              <a:t>.</a:t>
            </a:r>
          </a:p>
          <a:p>
            <a:r>
              <a:rPr lang="en-US" altLang="en-US" dirty="0">
                <a:solidFill>
                  <a:schemeClr val="accent5">
                    <a:lumMod val="25000"/>
                  </a:schemeClr>
                </a:solidFill>
              </a:rPr>
              <a:t>exit(expr) </a:t>
            </a:r>
            <a:r>
              <a:rPr lang="en-US" altLang="en-US" dirty="0"/>
              <a:t>always causes the </a:t>
            </a:r>
            <a:r>
              <a:rPr lang="en-US" altLang="en-US" dirty="0">
                <a:solidFill>
                  <a:srgbClr val="FF5050"/>
                </a:solidFill>
              </a:rPr>
              <a:t>program to terminate</a:t>
            </a:r>
            <a:r>
              <a:rPr lang="en-US" altLang="en-US" dirty="0"/>
              <a:t> and returns an </a:t>
            </a:r>
            <a:r>
              <a:rPr lang="en-US" altLang="en-US" i="1" dirty="0">
                <a:solidFill>
                  <a:schemeClr val="accent5">
                    <a:lumMod val="25000"/>
                  </a:schemeClr>
                </a:solidFill>
              </a:rPr>
              <a:t>exit status</a:t>
            </a:r>
            <a:r>
              <a:rPr lang="en-US" altLang="en-US" dirty="0">
                <a:solidFill>
                  <a:schemeClr val="accent5">
                    <a:lumMod val="25000"/>
                  </a:schemeClr>
                </a:solidFill>
              </a:rPr>
              <a:t> </a:t>
            </a:r>
            <a:r>
              <a:rPr lang="en-US" altLang="en-US" dirty="0"/>
              <a:t>to the </a:t>
            </a:r>
            <a:r>
              <a:rPr lang="en-US" altLang="en-US" dirty="0">
                <a:solidFill>
                  <a:srgbClr val="FF5050"/>
                </a:solidFill>
              </a:rPr>
              <a:t>operating system</a:t>
            </a:r>
            <a:r>
              <a:rPr lang="en-US" altLang="en-US" dirty="0"/>
              <a:t>. The value in </a:t>
            </a:r>
            <a:r>
              <a:rPr lang="en-US" altLang="en-US" dirty="0">
                <a:solidFill>
                  <a:schemeClr val="accent5">
                    <a:lumMod val="25000"/>
                  </a:schemeClr>
                </a:solidFill>
              </a:rPr>
              <a:t>expr</a:t>
            </a:r>
            <a:r>
              <a:rPr lang="en-US" altLang="en-US" dirty="0"/>
              <a:t> is the </a:t>
            </a:r>
            <a:r>
              <a:rPr lang="en-US" altLang="en-US" i="1" dirty="0">
                <a:solidFill>
                  <a:schemeClr val="accent5">
                    <a:lumMod val="25000"/>
                  </a:schemeClr>
                </a:solidFill>
              </a:rPr>
              <a:t>exit status</a:t>
            </a:r>
            <a:r>
              <a:rPr lang="en-US" altLang="en-US" dirty="0">
                <a:solidFill>
                  <a:schemeClr val="accent5">
                    <a:lumMod val="25000"/>
                  </a:schemeClr>
                </a:solidFill>
              </a:rPr>
              <a:t>.</a:t>
            </a:r>
          </a:p>
        </p:txBody>
      </p:sp>
    </p:spTree>
    <p:extLst>
      <p:ext uri="{BB962C8B-B14F-4D97-AF65-F5344CB8AC3E}">
        <p14:creationId xmlns:p14="http://schemas.microsoft.com/office/powerpoint/2010/main" val="182074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9084" y="152400"/>
            <a:ext cx="8229600" cy="1143000"/>
          </a:xfrm>
        </p:spPr>
        <p:txBody>
          <a:bodyPr/>
          <a:lstStyle/>
          <a:p>
            <a:r>
              <a:rPr lang="en-US" altLang="en-US" dirty="0"/>
              <a:t>Corresponding Structured Program</a:t>
            </a:r>
          </a:p>
        </p:txBody>
      </p:sp>
      <p:sp>
        <p:nvSpPr>
          <p:cNvPr id="9219" name="Rectangle 3"/>
          <p:cNvSpPr>
            <a:spLocks noGrp="1" noChangeArrowheads="1"/>
          </p:cNvSpPr>
          <p:nvPr>
            <p:ph type="body" idx="1"/>
          </p:nvPr>
        </p:nvSpPr>
        <p:spPr/>
        <p:txBody>
          <a:bodyPr/>
          <a:lstStyle/>
          <a:p>
            <a:pPr>
              <a:buFontTx/>
              <a:buNone/>
            </a:pPr>
            <a:r>
              <a:rPr lang="en-US" altLang="en-US" sz="2400"/>
              <a:t>int main( void ) {</a:t>
            </a:r>
          </a:p>
          <a:p>
            <a:pPr>
              <a:buFontTx/>
              <a:buNone/>
            </a:pPr>
            <a:r>
              <a:rPr lang="en-US" altLang="en-US" sz="2400"/>
              <a:t>  GetData(</a:t>
            </a:r>
            <a:r>
              <a:rPr lang="en-US" altLang="en-US" sz="2400" i="1"/>
              <a:t>parameters</a:t>
            </a:r>
            <a:r>
              <a:rPr lang="en-US" altLang="en-US" sz="2400"/>
              <a:t>);    /* procedure calls */</a:t>
            </a:r>
          </a:p>
          <a:p>
            <a:pPr>
              <a:buFontTx/>
              <a:buNone/>
            </a:pPr>
            <a:r>
              <a:rPr lang="en-US" altLang="en-US" sz="2400"/>
              <a:t>  Compute(</a:t>
            </a:r>
            <a:r>
              <a:rPr lang="en-US" altLang="en-US" sz="2400" i="1"/>
              <a:t>parameters</a:t>
            </a:r>
            <a:r>
              <a:rPr lang="en-US" altLang="en-US" sz="2400"/>
              <a:t>);</a:t>
            </a:r>
          </a:p>
          <a:p>
            <a:pPr>
              <a:buFontTx/>
              <a:buNone/>
            </a:pPr>
            <a:r>
              <a:rPr lang="en-US" altLang="en-US" sz="2400"/>
              <a:t>  Print(</a:t>
            </a:r>
            <a:r>
              <a:rPr lang="en-US" altLang="en-US" sz="2400" i="1"/>
              <a:t>parameters</a:t>
            </a:r>
            <a:r>
              <a:rPr lang="en-US" altLang="en-US" sz="2400"/>
              <a:t>);</a:t>
            </a:r>
          </a:p>
          <a:p>
            <a:pPr>
              <a:buFontTx/>
              <a:buNone/>
            </a:pPr>
            <a:r>
              <a:rPr lang="en-US" altLang="en-US" sz="2400"/>
              <a:t>}</a:t>
            </a:r>
          </a:p>
          <a:p>
            <a:pPr>
              <a:buFontTx/>
              <a:buNone/>
            </a:pPr>
            <a:endParaRPr lang="en-US" altLang="en-US" sz="2400"/>
          </a:p>
          <a:p>
            <a:r>
              <a:rPr lang="en-US" altLang="en-US" sz="2800"/>
              <a:t>Subprograms (functions) defined after main</a:t>
            </a:r>
          </a:p>
          <a:p>
            <a:r>
              <a:rPr lang="en-US" altLang="en-US" sz="2800"/>
              <a:t>Program more </a:t>
            </a:r>
            <a:r>
              <a:rPr lang="en-US" altLang="en-US" sz="2800" i="1"/>
              <a:t>readable</a:t>
            </a:r>
            <a:r>
              <a:rPr lang="en-US" altLang="en-US" sz="2800"/>
              <a:t>, function names give an idea of what is being done</a:t>
            </a:r>
            <a:endParaRPr lang="en-US" altLang="en-US" sz="2400"/>
          </a:p>
        </p:txBody>
      </p:sp>
    </p:spTree>
    <p:extLst>
      <p:ext uri="{BB962C8B-B14F-4D97-AF65-F5344CB8AC3E}">
        <p14:creationId xmlns:p14="http://schemas.microsoft.com/office/powerpoint/2010/main" val="324176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Flow through Structured Program</a:t>
            </a:r>
          </a:p>
        </p:txBody>
      </p:sp>
      <p:sp>
        <p:nvSpPr>
          <p:cNvPr id="10243" name="Rectangle 3"/>
          <p:cNvSpPr>
            <a:spLocks noGrp="1" noChangeArrowheads="1"/>
          </p:cNvSpPr>
          <p:nvPr>
            <p:ph type="body" idx="1"/>
          </p:nvPr>
        </p:nvSpPr>
        <p:spPr/>
        <p:txBody>
          <a:bodyPr/>
          <a:lstStyle/>
          <a:p>
            <a:pPr>
              <a:lnSpc>
                <a:spcPct val="80000"/>
              </a:lnSpc>
              <a:buFontTx/>
              <a:buNone/>
            </a:pPr>
            <a:r>
              <a:rPr lang="en-US" altLang="en-US" sz="2400">
                <a:latin typeface="Courier New" panose="02070309020205020404" pitchFamily="49" charset="0"/>
              </a:rPr>
              <a:t>GetData -- call --&gt;  statement1;</a:t>
            </a:r>
          </a:p>
          <a:p>
            <a:pPr>
              <a:lnSpc>
                <a:spcPct val="80000"/>
              </a:lnSpc>
              <a:buFontTx/>
              <a:buNone/>
            </a:pPr>
            <a:r>
              <a:rPr lang="en-US" altLang="en-US" sz="2400">
                <a:latin typeface="Courier New" panose="02070309020205020404" pitchFamily="49" charset="0"/>
              </a:rPr>
              <a:t>                     statement2;</a:t>
            </a:r>
          </a:p>
          <a:p>
            <a:pPr>
              <a:lnSpc>
                <a:spcPct val="80000"/>
              </a:lnSpc>
              <a:buFontTx/>
              <a:buNone/>
            </a:pPr>
            <a:r>
              <a:rPr lang="en-US" altLang="en-US" sz="2400">
                <a:latin typeface="Courier New" panose="02070309020205020404" pitchFamily="49" charset="0"/>
              </a:rPr>
              <a:t>                     statement3;</a:t>
            </a:r>
          </a:p>
          <a:p>
            <a:pPr>
              <a:lnSpc>
                <a:spcPct val="80000"/>
              </a:lnSpc>
              <a:buFontTx/>
              <a:buNone/>
            </a:pPr>
            <a:r>
              <a:rPr lang="en-US" altLang="en-US" sz="2400">
                <a:latin typeface="Courier New" panose="02070309020205020404" pitchFamily="49" charset="0"/>
              </a:rPr>
              <a:t>        &lt;- return -</a:t>
            </a:r>
          </a:p>
          <a:p>
            <a:pPr>
              <a:lnSpc>
                <a:spcPct val="80000"/>
              </a:lnSpc>
              <a:buFontTx/>
              <a:buNone/>
            </a:pPr>
            <a:r>
              <a:rPr lang="en-US" altLang="en-US" sz="2400">
                <a:latin typeface="Courier New" panose="02070309020205020404" pitchFamily="49" charset="0"/>
              </a:rPr>
              <a:t>Compute -- call --&gt;  statement4;</a:t>
            </a:r>
          </a:p>
          <a:p>
            <a:pPr>
              <a:lnSpc>
                <a:spcPct val="80000"/>
              </a:lnSpc>
              <a:buFontTx/>
              <a:buNone/>
            </a:pPr>
            <a:r>
              <a:rPr lang="en-US" altLang="en-US" sz="2400">
                <a:latin typeface="Courier New" panose="02070309020205020404" pitchFamily="49" charset="0"/>
              </a:rPr>
              <a:t>                     statement5;</a:t>
            </a:r>
          </a:p>
          <a:p>
            <a:pPr>
              <a:lnSpc>
                <a:spcPct val="80000"/>
              </a:lnSpc>
              <a:buFontTx/>
              <a:buNone/>
            </a:pPr>
            <a:r>
              <a:rPr lang="en-US" altLang="en-US" sz="2400">
                <a:latin typeface="Courier New" panose="02070309020205020404" pitchFamily="49" charset="0"/>
              </a:rPr>
              <a:t>                     statement6;</a:t>
            </a:r>
          </a:p>
          <a:p>
            <a:pPr>
              <a:lnSpc>
                <a:spcPct val="80000"/>
              </a:lnSpc>
              <a:buFontTx/>
              <a:buNone/>
            </a:pPr>
            <a:r>
              <a:rPr lang="en-US" altLang="en-US" sz="2400">
                <a:latin typeface="Courier New" panose="02070309020205020404" pitchFamily="49" charset="0"/>
              </a:rPr>
              <a:t>                     statement7;</a:t>
            </a:r>
          </a:p>
          <a:p>
            <a:pPr>
              <a:lnSpc>
                <a:spcPct val="80000"/>
              </a:lnSpc>
              <a:buFontTx/>
              <a:buNone/>
            </a:pPr>
            <a:r>
              <a:rPr lang="en-US" altLang="en-US" sz="2400">
                <a:latin typeface="Courier New" panose="02070309020205020404" pitchFamily="49" charset="0"/>
              </a:rPr>
              <a:t>        &lt;- return -</a:t>
            </a:r>
          </a:p>
          <a:p>
            <a:pPr>
              <a:lnSpc>
                <a:spcPct val="80000"/>
              </a:lnSpc>
              <a:buFontTx/>
              <a:buNone/>
            </a:pPr>
            <a:r>
              <a:rPr lang="en-US" altLang="en-US" sz="2400">
                <a:latin typeface="Courier New" panose="02070309020205020404" pitchFamily="49" charset="0"/>
              </a:rPr>
              <a:t>Print   -- call --&gt;  statement8;</a:t>
            </a:r>
          </a:p>
          <a:p>
            <a:pPr>
              <a:lnSpc>
                <a:spcPct val="80000"/>
              </a:lnSpc>
              <a:buFontTx/>
              <a:buNone/>
            </a:pPr>
            <a:r>
              <a:rPr lang="en-US" altLang="en-US" sz="2400">
                <a:latin typeface="Courier New" panose="02070309020205020404" pitchFamily="49" charset="0"/>
              </a:rPr>
              <a:t>                     statement9;</a:t>
            </a:r>
          </a:p>
          <a:p>
            <a:pPr>
              <a:lnSpc>
                <a:spcPct val="80000"/>
              </a:lnSpc>
              <a:buFontTx/>
              <a:buNone/>
            </a:pPr>
            <a:r>
              <a:rPr lang="en-US" altLang="en-US" sz="2400">
                <a:latin typeface="Courier New" panose="02070309020205020404" pitchFamily="49" charset="0"/>
              </a:rPr>
              <a:t>        &lt;- return -</a:t>
            </a:r>
            <a:r>
              <a:rPr lang="en-US" altLang="en-US"/>
              <a:t>                            </a:t>
            </a:r>
          </a:p>
        </p:txBody>
      </p:sp>
    </p:spTree>
    <p:extLst>
      <p:ext uri="{BB962C8B-B14F-4D97-AF65-F5344CB8AC3E}">
        <p14:creationId xmlns:p14="http://schemas.microsoft.com/office/powerpoint/2010/main" val="4172290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Reusability</a:t>
            </a:r>
          </a:p>
        </p:txBody>
      </p:sp>
      <p:sp>
        <p:nvSpPr>
          <p:cNvPr id="11267" name="Rectangle 3"/>
          <p:cNvSpPr>
            <a:spLocks noGrp="1" noChangeArrowheads="1"/>
          </p:cNvSpPr>
          <p:nvPr>
            <p:ph type="body" idx="1"/>
          </p:nvPr>
        </p:nvSpPr>
        <p:spPr>
          <a:xfrm>
            <a:off x="424343" y="1219200"/>
            <a:ext cx="8077200" cy="4114800"/>
          </a:xfrm>
        </p:spPr>
        <p:txBody>
          <a:bodyPr/>
          <a:lstStyle/>
          <a:p>
            <a:r>
              <a:rPr lang="en-US" altLang="en-US" dirty="0"/>
              <a:t>Subprograms can be reused (no rewriting)</a:t>
            </a:r>
          </a:p>
          <a:p>
            <a:pPr>
              <a:buFontTx/>
              <a:buNone/>
            </a:pPr>
            <a:r>
              <a:rPr lang="en-US" altLang="en-US" sz="2400" dirty="0">
                <a:latin typeface="Courier New" panose="02070309020205020404" pitchFamily="49" charset="0"/>
              </a:rPr>
              <a:t>{</a:t>
            </a:r>
          </a:p>
          <a:p>
            <a:pPr>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funcA</a:t>
            </a:r>
            <a:r>
              <a:rPr lang="en-US" altLang="en-US" sz="2400" dirty="0">
                <a:latin typeface="Courier New" panose="02070309020205020404" pitchFamily="49" charset="0"/>
              </a:rPr>
              <a:t>();  /* Statements in A executed */</a:t>
            </a:r>
          </a:p>
          <a:p>
            <a:pPr>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funcB</a:t>
            </a:r>
            <a:r>
              <a:rPr lang="en-US" altLang="en-US" sz="2400" dirty="0">
                <a:latin typeface="Courier New" panose="02070309020205020404" pitchFamily="49" charset="0"/>
              </a:rPr>
              <a:t>();  /* Statements in B executed */</a:t>
            </a:r>
          </a:p>
          <a:p>
            <a:pPr>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funcA</a:t>
            </a:r>
            <a:r>
              <a:rPr lang="en-US" altLang="en-US" sz="2400" dirty="0">
                <a:latin typeface="Courier New" panose="02070309020205020404" pitchFamily="49" charset="0"/>
              </a:rPr>
              <a:t>();  /* A executed again */</a:t>
            </a:r>
          </a:p>
          <a:p>
            <a:pPr>
              <a:buFontTx/>
              <a:buNone/>
            </a:pPr>
            <a:r>
              <a:rPr lang="en-US" altLang="en-US" sz="2400" dirty="0">
                <a:latin typeface="Courier New" panose="02070309020205020404" pitchFamily="49" charset="0"/>
              </a:rPr>
              <a:t>}</a:t>
            </a:r>
          </a:p>
          <a:p>
            <a:r>
              <a:rPr lang="en-US" altLang="en-US" dirty="0"/>
              <a:t>But what if two versions of A differ slightly?</a:t>
            </a:r>
          </a:p>
          <a:p>
            <a:pPr lvl="1"/>
            <a:r>
              <a:rPr lang="en-US" altLang="en-US" dirty="0"/>
              <a:t>(e.g., print 1st person data, 2nd person data)</a:t>
            </a:r>
          </a:p>
        </p:txBody>
      </p:sp>
    </p:spTree>
    <p:extLst>
      <p:ext uri="{BB962C8B-B14F-4D97-AF65-F5344CB8AC3E}">
        <p14:creationId xmlns:p14="http://schemas.microsoft.com/office/powerpoint/2010/main" val="326426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Modularity</a:t>
            </a:r>
          </a:p>
        </p:txBody>
      </p:sp>
      <p:sp>
        <p:nvSpPr>
          <p:cNvPr id="5123" name="Rectangle 3"/>
          <p:cNvSpPr>
            <a:spLocks noGrp="1" noChangeArrowheads="1"/>
          </p:cNvSpPr>
          <p:nvPr>
            <p:ph type="body" sz="half" idx="2"/>
          </p:nvPr>
        </p:nvSpPr>
        <p:spPr>
          <a:xfrm>
            <a:off x="685800" y="4953000"/>
            <a:ext cx="7772400" cy="1676400"/>
          </a:xfrm>
        </p:spPr>
        <p:txBody>
          <a:bodyPr/>
          <a:lstStyle/>
          <a:p>
            <a:r>
              <a:rPr lang="en-US" altLang="en-US" sz="2800"/>
              <a:t>Subtasks captured by Modules of program</a:t>
            </a:r>
          </a:p>
          <a:p>
            <a:r>
              <a:rPr lang="en-US" altLang="en-US" sz="2800"/>
              <a:t>Should be able to design, code, test each module independently</a:t>
            </a:r>
          </a:p>
        </p:txBody>
      </p:sp>
      <p:graphicFrame>
        <p:nvGraphicFramePr>
          <p:cNvPr id="5125" name="Object 5"/>
          <p:cNvGraphicFramePr>
            <a:graphicFrameLocks noGrp="1" noChangeAspect="1"/>
          </p:cNvGraphicFramePr>
          <p:nvPr>
            <p:ph sz="half" idx="1"/>
          </p:nvPr>
        </p:nvGraphicFramePr>
        <p:xfrm>
          <a:off x="1143000" y="1828800"/>
          <a:ext cx="6781800" cy="3054350"/>
        </p:xfrm>
        <a:graphic>
          <a:graphicData uri="http://schemas.openxmlformats.org/presentationml/2006/ole">
            <mc:AlternateContent xmlns:mc="http://schemas.openxmlformats.org/markup-compatibility/2006">
              <mc:Choice xmlns:v="urn:schemas-microsoft-com:vml" Requires="v">
                <p:oleObj spid="_x0000_s1026" name="VISIO" r:id="rId3" imgW="3951360" imgH="1779480" progId="Visio.Drawing.4">
                  <p:embed/>
                </p:oleObj>
              </mc:Choice>
              <mc:Fallback>
                <p:oleObj name="VISIO" r:id="rId3" imgW="3951360" imgH="1779480" progId="Visio.Drawing.4">
                  <p:embed/>
                  <p:pic>
                    <p:nvPicPr>
                      <p:cNvPr id="5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28800"/>
                        <a:ext cx="6781800" cy="3054350"/>
                      </a:xfrm>
                      <a:prstGeom prst="rect">
                        <a:avLst/>
                      </a:prstGeom>
                    </p:spPr>
                  </p:pic>
                </p:oleObj>
              </mc:Fallback>
            </mc:AlternateContent>
          </a:graphicData>
        </a:graphic>
      </p:graphicFrame>
    </p:spTree>
    <p:extLst>
      <p:ext uri="{BB962C8B-B14F-4D97-AF65-F5344CB8AC3E}">
        <p14:creationId xmlns:p14="http://schemas.microsoft.com/office/powerpoint/2010/main" val="255498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US" altLang="en-US"/>
              <a:t>Function Prototypes</a:t>
            </a:r>
          </a:p>
        </p:txBody>
      </p:sp>
      <p:sp>
        <p:nvSpPr>
          <p:cNvPr id="29699" name="Rectangle 3"/>
          <p:cNvSpPr>
            <a:spLocks noGrp="1" noChangeArrowheads="1"/>
          </p:cNvSpPr>
          <p:nvPr>
            <p:ph type="body" idx="1"/>
          </p:nvPr>
        </p:nvSpPr>
        <p:spPr/>
        <p:txBody>
          <a:bodyPr/>
          <a:lstStyle/>
          <a:p>
            <a:pPr>
              <a:lnSpc>
                <a:spcPct val="90000"/>
              </a:lnSpc>
            </a:pPr>
            <a:r>
              <a:rPr lang="en-US" altLang="en-US" sz="2800" dirty="0"/>
              <a:t>A function prototype tells the compiler:</a:t>
            </a:r>
          </a:p>
          <a:p>
            <a:pPr lvl="1">
              <a:lnSpc>
                <a:spcPct val="90000"/>
              </a:lnSpc>
            </a:pPr>
            <a:r>
              <a:rPr lang="en-US" altLang="en-US" sz="2400" dirty="0"/>
              <a:t>The number and type of arguments that are to be passed to the function.</a:t>
            </a:r>
          </a:p>
          <a:p>
            <a:pPr lvl="1">
              <a:lnSpc>
                <a:spcPct val="90000"/>
              </a:lnSpc>
            </a:pPr>
            <a:r>
              <a:rPr lang="en-US" altLang="en-US" sz="2400" dirty="0"/>
              <a:t>The type of the value that is to be returned by the function.</a:t>
            </a:r>
          </a:p>
          <a:p>
            <a:pPr>
              <a:lnSpc>
                <a:spcPct val="90000"/>
              </a:lnSpc>
            </a:pPr>
            <a:r>
              <a:rPr lang="en-US" altLang="en-US" sz="2800" dirty="0"/>
              <a:t>General Form of a Function Prototype</a:t>
            </a:r>
          </a:p>
          <a:p>
            <a:pPr>
              <a:lnSpc>
                <a:spcPct val="90000"/>
              </a:lnSpc>
              <a:buFont typeface="Monotype Sorts" pitchFamily="2" charset="2"/>
              <a:buNone/>
            </a:pPr>
            <a:r>
              <a:rPr lang="en-US" altLang="en-US" sz="2400" dirty="0">
                <a:solidFill>
                  <a:schemeClr val="accent5">
                    <a:lumMod val="25000"/>
                  </a:schemeClr>
                </a:solidFill>
              </a:rPr>
              <a:t>type </a:t>
            </a:r>
            <a:r>
              <a:rPr lang="en-US" altLang="en-US" sz="2400" dirty="0" err="1">
                <a:solidFill>
                  <a:schemeClr val="accent5">
                    <a:lumMod val="25000"/>
                  </a:schemeClr>
                </a:solidFill>
              </a:rPr>
              <a:t>function_name</a:t>
            </a:r>
            <a:r>
              <a:rPr lang="en-US" altLang="en-US" sz="2400" dirty="0">
                <a:solidFill>
                  <a:schemeClr val="accent5">
                    <a:lumMod val="25000"/>
                  </a:schemeClr>
                </a:solidFill>
              </a:rPr>
              <a:t>( parameter type list);</a:t>
            </a:r>
          </a:p>
        </p:txBody>
      </p:sp>
    </p:spTree>
    <p:extLst>
      <p:ext uri="{BB962C8B-B14F-4D97-AF65-F5344CB8AC3E}">
        <p14:creationId xmlns:p14="http://schemas.microsoft.com/office/powerpoint/2010/main" val="764190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en-US"/>
              <a:t>Examples of Function Prototypes</a:t>
            </a:r>
          </a:p>
        </p:txBody>
      </p:sp>
      <p:sp>
        <p:nvSpPr>
          <p:cNvPr id="30723" name="Rectangle 3"/>
          <p:cNvSpPr>
            <a:spLocks noGrp="1" noChangeArrowheads="1"/>
          </p:cNvSpPr>
          <p:nvPr>
            <p:ph type="body" idx="1"/>
          </p:nvPr>
        </p:nvSpPr>
        <p:spPr/>
        <p:txBody>
          <a:bodyPr/>
          <a:lstStyle/>
          <a:p>
            <a:pPr>
              <a:buFont typeface="Monotype Sorts" pitchFamily="2" charset="2"/>
              <a:buNone/>
            </a:pPr>
            <a:r>
              <a:rPr lang="en-US" altLang="en-US" dirty="0"/>
              <a:t> </a:t>
            </a:r>
            <a:r>
              <a:rPr lang="en-US" altLang="en-US" dirty="0">
                <a:solidFill>
                  <a:srgbClr val="FF5050"/>
                </a:solidFill>
              </a:rPr>
              <a:t>double</a:t>
            </a:r>
            <a:r>
              <a:rPr lang="en-US" altLang="en-US" dirty="0"/>
              <a:t> </a:t>
            </a:r>
            <a:r>
              <a:rPr lang="en-US" altLang="en-US" dirty="0" err="1">
                <a:solidFill>
                  <a:schemeClr val="accent5">
                    <a:lumMod val="25000"/>
                  </a:schemeClr>
                </a:solidFill>
              </a:rPr>
              <a:t>sqrt</a:t>
            </a:r>
            <a:r>
              <a:rPr lang="en-US" altLang="en-US" dirty="0"/>
              <a:t>(</a:t>
            </a:r>
            <a:r>
              <a:rPr lang="en-US" altLang="en-US" dirty="0">
                <a:solidFill>
                  <a:srgbClr val="FF5050"/>
                </a:solidFill>
              </a:rPr>
              <a:t>double</a:t>
            </a:r>
            <a:r>
              <a:rPr lang="en-US" altLang="en-US" dirty="0"/>
              <a:t>);</a:t>
            </a:r>
          </a:p>
          <a:p>
            <a:pPr>
              <a:buFont typeface="Monotype Sorts" pitchFamily="2" charset="2"/>
              <a:buNone/>
            </a:pPr>
            <a:endParaRPr lang="en-US" altLang="en-US" dirty="0"/>
          </a:p>
          <a:p>
            <a:pPr>
              <a:lnSpc>
                <a:spcPct val="90000"/>
              </a:lnSpc>
            </a:pPr>
            <a:r>
              <a:rPr lang="en-US" altLang="en-US" sz="2800" dirty="0"/>
              <a:t>The parameter list is typically a comma-separated list of types.  </a:t>
            </a:r>
            <a:r>
              <a:rPr lang="en-US" altLang="en-US" sz="2800" dirty="0">
                <a:solidFill>
                  <a:schemeClr val="accent5">
                    <a:lumMod val="25000"/>
                  </a:schemeClr>
                </a:solidFill>
              </a:rPr>
              <a:t>Identifiers are optional.</a:t>
            </a:r>
          </a:p>
          <a:p>
            <a:pPr>
              <a:lnSpc>
                <a:spcPct val="90000"/>
              </a:lnSpc>
              <a:buFont typeface="Monotype Sorts" pitchFamily="2" charset="2"/>
              <a:buNone/>
            </a:pPr>
            <a:r>
              <a:rPr lang="en-US" altLang="en-US" sz="2800" dirty="0"/>
              <a:t>  </a:t>
            </a:r>
            <a:r>
              <a:rPr lang="en-US" altLang="en-US" sz="2800" dirty="0">
                <a:solidFill>
                  <a:srgbClr val="FF5050"/>
                </a:solidFill>
              </a:rPr>
              <a:t>void</a:t>
            </a:r>
            <a:r>
              <a:rPr lang="en-US" altLang="en-US" sz="2800" dirty="0"/>
              <a:t> f(</a:t>
            </a:r>
            <a:r>
              <a:rPr lang="en-US" altLang="en-US" sz="2800" dirty="0">
                <a:solidFill>
                  <a:srgbClr val="FF5050"/>
                </a:solidFill>
              </a:rPr>
              <a:t>char </a:t>
            </a:r>
            <a:r>
              <a:rPr lang="en-US" altLang="en-US" sz="2800" dirty="0">
                <a:solidFill>
                  <a:schemeClr val="accent1"/>
                </a:solidFill>
              </a:rPr>
              <a:t>c</a:t>
            </a:r>
            <a:r>
              <a:rPr lang="en-US" altLang="en-US" sz="2800" dirty="0"/>
              <a:t>, </a:t>
            </a:r>
            <a:r>
              <a:rPr lang="en-US" altLang="en-US" sz="2800" dirty="0" err="1">
                <a:solidFill>
                  <a:srgbClr val="FF5050"/>
                </a:solidFill>
              </a:rPr>
              <a:t>int</a:t>
            </a:r>
            <a:r>
              <a:rPr lang="en-US" altLang="en-US" sz="2800" dirty="0">
                <a:solidFill>
                  <a:srgbClr val="FF5050"/>
                </a:solidFill>
              </a:rPr>
              <a:t> </a:t>
            </a:r>
            <a:r>
              <a:rPr lang="en-US" altLang="en-US" sz="2800" dirty="0" err="1">
                <a:solidFill>
                  <a:schemeClr val="accent1"/>
                </a:solidFill>
              </a:rPr>
              <a:t>i</a:t>
            </a:r>
            <a:r>
              <a:rPr lang="en-US" altLang="en-US" sz="2800" dirty="0"/>
              <a:t>);</a:t>
            </a:r>
          </a:p>
          <a:p>
            <a:pPr>
              <a:lnSpc>
                <a:spcPct val="90000"/>
              </a:lnSpc>
              <a:buFont typeface="Monotype Sorts" pitchFamily="2" charset="2"/>
              <a:buNone/>
            </a:pPr>
            <a:r>
              <a:rPr lang="en-US" altLang="en-US" sz="2800" dirty="0"/>
              <a:t>     is equivalent to</a:t>
            </a:r>
          </a:p>
          <a:p>
            <a:pPr>
              <a:lnSpc>
                <a:spcPct val="90000"/>
              </a:lnSpc>
              <a:buFont typeface="Monotype Sorts" pitchFamily="2" charset="2"/>
              <a:buNone/>
            </a:pPr>
            <a:r>
              <a:rPr lang="en-US" altLang="en-US" sz="2800" dirty="0"/>
              <a:t>  </a:t>
            </a:r>
            <a:r>
              <a:rPr lang="en-US" altLang="en-US" sz="2800" dirty="0">
                <a:solidFill>
                  <a:srgbClr val="FF5050"/>
                </a:solidFill>
              </a:rPr>
              <a:t>void</a:t>
            </a:r>
            <a:r>
              <a:rPr lang="en-US" altLang="en-US" sz="2800" dirty="0"/>
              <a:t> f(</a:t>
            </a:r>
            <a:r>
              <a:rPr lang="en-US" altLang="en-US" sz="2800" dirty="0">
                <a:solidFill>
                  <a:srgbClr val="FF5050"/>
                </a:solidFill>
              </a:rPr>
              <a:t>char</a:t>
            </a:r>
            <a:r>
              <a:rPr lang="en-US" altLang="en-US" sz="2800" dirty="0"/>
              <a:t>, </a:t>
            </a:r>
            <a:r>
              <a:rPr lang="en-US" altLang="en-US" sz="2800" dirty="0" err="1">
                <a:solidFill>
                  <a:srgbClr val="FF5050"/>
                </a:solidFill>
              </a:rPr>
              <a:t>int</a:t>
            </a:r>
            <a:r>
              <a:rPr lang="en-US" altLang="en-US" sz="2800" dirty="0"/>
              <a:t>);</a:t>
            </a:r>
          </a:p>
        </p:txBody>
      </p:sp>
    </p:spTree>
    <p:extLst>
      <p:ext uri="{BB962C8B-B14F-4D97-AF65-F5344CB8AC3E}">
        <p14:creationId xmlns:p14="http://schemas.microsoft.com/office/powerpoint/2010/main" val="261162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533400"/>
            <a:ext cx="7772400" cy="838200"/>
          </a:xfrm>
        </p:spPr>
        <p:txBody>
          <a:bodyPr/>
          <a:lstStyle/>
          <a:p>
            <a:pPr algn="ctr"/>
            <a:r>
              <a:rPr lang="en-US" altLang="en-US"/>
              <a:t>The Keyword void </a:t>
            </a:r>
          </a:p>
        </p:txBody>
      </p:sp>
      <p:sp>
        <p:nvSpPr>
          <p:cNvPr id="31747" name="Rectangle 3"/>
          <p:cNvSpPr>
            <a:spLocks noGrp="1" noChangeArrowheads="1"/>
          </p:cNvSpPr>
          <p:nvPr>
            <p:ph type="body" idx="1"/>
          </p:nvPr>
        </p:nvSpPr>
        <p:spPr/>
        <p:txBody>
          <a:bodyPr/>
          <a:lstStyle/>
          <a:p>
            <a:pPr>
              <a:lnSpc>
                <a:spcPct val="80000"/>
              </a:lnSpc>
            </a:pPr>
            <a:r>
              <a:rPr lang="en-US" altLang="en-US" dirty="0">
                <a:solidFill>
                  <a:srgbClr val="FF5050"/>
                </a:solidFill>
              </a:rPr>
              <a:t>void</a:t>
            </a:r>
            <a:r>
              <a:rPr lang="en-US" altLang="en-US" dirty="0"/>
              <a:t> is used if:</a:t>
            </a:r>
          </a:p>
          <a:p>
            <a:pPr lvl="1">
              <a:lnSpc>
                <a:spcPct val="80000"/>
              </a:lnSpc>
            </a:pPr>
            <a:r>
              <a:rPr lang="en-US" altLang="en-US" dirty="0"/>
              <a:t>A function takes </a:t>
            </a:r>
            <a:r>
              <a:rPr lang="en-US" altLang="en-US" dirty="0">
                <a:solidFill>
                  <a:schemeClr val="accent5">
                    <a:lumMod val="25000"/>
                  </a:schemeClr>
                </a:solidFill>
              </a:rPr>
              <a:t>no arguments</a:t>
            </a:r>
            <a:r>
              <a:rPr lang="en-US" altLang="en-US" dirty="0"/>
              <a:t>.</a:t>
            </a:r>
          </a:p>
          <a:p>
            <a:pPr lvl="1">
              <a:lnSpc>
                <a:spcPct val="80000"/>
              </a:lnSpc>
            </a:pPr>
            <a:r>
              <a:rPr lang="en-US" altLang="en-US" dirty="0"/>
              <a:t>If </a:t>
            </a:r>
            <a:r>
              <a:rPr lang="en-US" altLang="en-US" dirty="0">
                <a:solidFill>
                  <a:schemeClr val="accent5">
                    <a:lumMod val="25000"/>
                  </a:schemeClr>
                </a:solidFill>
              </a:rPr>
              <a:t>no value is returned </a:t>
            </a:r>
            <a:r>
              <a:rPr lang="en-US" altLang="en-US" dirty="0"/>
              <a:t>by the function.</a:t>
            </a:r>
          </a:p>
        </p:txBody>
      </p:sp>
    </p:spTree>
    <p:extLst>
      <p:ext uri="{BB962C8B-B14F-4D97-AF65-F5344CB8AC3E}">
        <p14:creationId xmlns:p14="http://schemas.microsoft.com/office/powerpoint/2010/main" val="79026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ctr"/>
            <a:r>
              <a:rPr lang="en-US" altLang="en-US"/>
              <a:t>Function Invocation</a:t>
            </a:r>
          </a:p>
        </p:txBody>
      </p:sp>
      <p:sp>
        <p:nvSpPr>
          <p:cNvPr id="84995" name="Rectangle 3"/>
          <p:cNvSpPr>
            <a:spLocks noGrp="1" noChangeArrowheads="1"/>
          </p:cNvSpPr>
          <p:nvPr>
            <p:ph type="body" idx="1"/>
          </p:nvPr>
        </p:nvSpPr>
        <p:spPr>
          <a:xfrm>
            <a:off x="1219200" y="2044700"/>
            <a:ext cx="7924800" cy="4356100"/>
          </a:xfrm>
        </p:spPr>
        <p:txBody>
          <a:bodyPr/>
          <a:lstStyle/>
          <a:p>
            <a:r>
              <a:rPr lang="en-US" altLang="en-US" dirty="0"/>
              <a:t>As we have seen, a function is </a:t>
            </a:r>
            <a:r>
              <a:rPr lang="en-US" altLang="en-US" dirty="0">
                <a:solidFill>
                  <a:srgbClr val="FF5050"/>
                </a:solidFill>
              </a:rPr>
              <a:t>invoked</a:t>
            </a:r>
            <a:r>
              <a:rPr lang="en-US" altLang="en-US" dirty="0"/>
              <a:t> (or </a:t>
            </a:r>
            <a:r>
              <a:rPr lang="en-US" altLang="en-US" dirty="0">
                <a:solidFill>
                  <a:srgbClr val="FF5050"/>
                </a:solidFill>
              </a:rPr>
              <a:t>called</a:t>
            </a:r>
            <a:r>
              <a:rPr lang="en-US" altLang="en-US" dirty="0"/>
              <a:t>) by writing its name and an appropriate list of arguments within parentheses.</a:t>
            </a:r>
          </a:p>
          <a:p>
            <a:pPr lvl="1"/>
            <a:r>
              <a:rPr lang="en-US" altLang="en-US" dirty="0"/>
              <a:t>The </a:t>
            </a:r>
            <a:r>
              <a:rPr lang="en-US" altLang="en-US" dirty="0">
                <a:solidFill>
                  <a:schemeClr val="accent5">
                    <a:lumMod val="25000"/>
                  </a:schemeClr>
                </a:solidFill>
              </a:rPr>
              <a:t>arguments must match </a:t>
            </a:r>
            <a:r>
              <a:rPr lang="en-US" altLang="en-US" dirty="0"/>
              <a:t>in </a:t>
            </a:r>
            <a:r>
              <a:rPr lang="en-US" altLang="en-US" dirty="0">
                <a:solidFill>
                  <a:schemeClr val="accent5">
                    <a:lumMod val="25000"/>
                  </a:schemeClr>
                </a:solidFill>
              </a:rPr>
              <a:t>number</a:t>
            </a:r>
            <a:r>
              <a:rPr lang="en-US" altLang="en-US" dirty="0"/>
              <a:t> and </a:t>
            </a:r>
            <a:r>
              <a:rPr lang="en-US" altLang="en-US" dirty="0">
                <a:solidFill>
                  <a:schemeClr val="accent5">
                    <a:lumMod val="25000"/>
                  </a:schemeClr>
                </a:solidFill>
              </a:rPr>
              <a:t>type</a:t>
            </a:r>
            <a:r>
              <a:rPr lang="en-US" altLang="en-US" dirty="0"/>
              <a:t> the parameters in the parameter list of the function definition.</a:t>
            </a:r>
          </a:p>
        </p:txBody>
      </p:sp>
    </p:spTree>
    <p:extLst>
      <p:ext uri="{BB962C8B-B14F-4D97-AF65-F5344CB8AC3E}">
        <p14:creationId xmlns:p14="http://schemas.microsoft.com/office/powerpoint/2010/main" val="168783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ltLang="en-US"/>
              <a:t>Call-by-Value</a:t>
            </a:r>
          </a:p>
        </p:txBody>
      </p:sp>
      <p:sp>
        <p:nvSpPr>
          <p:cNvPr id="87043" name="Rectangle 3"/>
          <p:cNvSpPr>
            <a:spLocks noGrp="1" noChangeArrowheads="1"/>
          </p:cNvSpPr>
          <p:nvPr>
            <p:ph type="body" idx="1"/>
          </p:nvPr>
        </p:nvSpPr>
        <p:spPr/>
        <p:txBody>
          <a:bodyPr/>
          <a:lstStyle/>
          <a:p>
            <a:r>
              <a:rPr lang="en-US" altLang="en-US" dirty="0"/>
              <a:t>In C, all arguments are passed call-by-value.</a:t>
            </a:r>
          </a:p>
          <a:p>
            <a:pPr lvl="1"/>
            <a:r>
              <a:rPr lang="en-US" altLang="en-US" dirty="0"/>
              <a:t>This means that each argument is evaluated, and its </a:t>
            </a:r>
            <a:r>
              <a:rPr lang="en-US" altLang="en-US" dirty="0">
                <a:solidFill>
                  <a:srgbClr val="FF9966"/>
                </a:solidFill>
              </a:rPr>
              <a:t>value</a:t>
            </a:r>
            <a:r>
              <a:rPr lang="en-US" altLang="en-US" dirty="0"/>
              <a:t> is used in place of the corresponding </a:t>
            </a:r>
            <a:r>
              <a:rPr lang="en-US" altLang="en-US" dirty="0">
                <a:solidFill>
                  <a:schemeClr val="accent5">
                    <a:lumMod val="25000"/>
                  </a:schemeClr>
                </a:solidFill>
              </a:rPr>
              <a:t>formal parameter </a:t>
            </a:r>
            <a:r>
              <a:rPr lang="en-US" altLang="en-US" dirty="0"/>
              <a:t>in the </a:t>
            </a:r>
            <a:r>
              <a:rPr lang="en-US" altLang="en-US" dirty="0">
                <a:solidFill>
                  <a:schemeClr val="accent5">
                    <a:lumMod val="25000"/>
                  </a:schemeClr>
                </a:solidFill>
              </a:rPr>
              <a:t>called</a:t>
            </a:r>
            <a:r>
              <a:rPr lang="en-US" altLang="en-US" dirty="0"/>
              <a:t> function.</a:t>
            </a:r>
          </a:p>
        </p:txBody>
      </p:sp>
    </p:spTree>
    <p:extLst>
      <p:ext uri="{BB962C8B-B14F-4D97-AF65-F5344CB8AC3E}">
        <p14:creationId xmlns:p14="http://schemas.microsoft.com/office/powerpoint/2010/main" val="150126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524000" y="76200"/>
            <a:ext cx="6675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5050"/>
                </a:solidFill>
              </a:rPr>
              <a:t>Demonstration Program for Call-by-Value</a:t>
            </a:r>
          </a:p>
        </p:txBody>
      </p:sp>
      <p:sp>
        <p:nvSpPr>
          <p:cNvPr id="89091" name="Text Box 3"/>
          <p:cNvSpPr txBox="1">
            <a:spLocks noChangeArrowheads="1"/>
          </p:cNvSpPr>
          <p:nvPr/>
        </p:nvSpPr>
        <p:spPr bwMode="auto">
          <a:xfrm>
            <a:off x="685800" y="609600"/>
            <a:ext cx="8566150" cy="589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lang="en-US" altLang="en-US" sz="2000" b="1">
                <a:latin typeface="Courier New" panose="02070309020205020404" pitchFamily="49" charset="0"/>
              </a:rPr>
              <a:t>#include &lt;stdio.h&gt;</a:t>
            </a:r>
          </a:p>
          <a:p>
            <a:pPr algn="l">
              <a:lnSpc>
                <a:spcPct val="70000"/>
              </a:lnSpc>
            </a:pPr>
            <a:endParaRPr lang="en-US" altLang="en-US" sz="2000" b="1">
              <a:latin typeface="Courier New" panose="02070309020205020404" pitchFamily="49" charset="0"/>
            </a:endParaRPr>
          </a:p>
          <a:p>
            <a:pPr algn="l">
              <a:lnSpc>
                <a:spcPct val="80000"/>
              </a:lnSpc>
            </a:pPr>
            <a:r>
              <a:rPr lang="en-US" altLang="en-US" sz="2000" b="1">
                <a:solidFill>
                  <a:schemeClr val="accent1"/>
                </a:solidFill>
                <a:latin typeface="Courier New" panose="02070309020205020404" pitchFamily="49" charset="0"/>
              </a:rPr>
              <a:t>int  compute_sum(</a:t>
            </a:r>
            <a:r>
              <a:rPr lang="en-US" altLang="en-US" sz="2000" b="1">
                <a:solidFill>
                  <a:srgbClr val="FF3300"/>
                </a:solidFill>
                <a:latin typeface="Courier New" panose="02070309020205020404" pitchFamily="49" charset="0"/>
              </a:rPr>
              <a:t>int n</a:t>
            </a:r>
            <a:r>
              <a:rPr lang="en-US" altLang="en-US" sz="2000" b="1">
                <a:solidFill>
                  <a:schemeClr val="accent1"/>
                </a:solidFill>
                <a:latin typeface="Courier New" panose="02070309020205020404" pitchFamily="49" charset="0"/>
              </a:rPr>
              <a:t>);</a:t>
            </a:r>
            <a:endParaRPr lang="en-US" altLang="en-US" sz="2000" b="1">
              <a:latin typeface="Courier New" panose="02070309020205020404" pitchFamily="49" charset="0"/>
            </a:endParaRPr>
          </a:p>
          <a:p>
            <a:pPr algn="l">
              <a:lnSpc>
                <a:spcPct val="70000"/>
              </a:lnSpc>
            </a:pPr>
            <a:endParaRPr lang="en-US" altLang="en-US" sz="2000" b="1">
              <a:latin typeface="Courier New" panose="02070309020205020404" pitchFamily="49" charset="0"/>
            </a:endParaRPr>
          </a:p>
          <a:p>
            <a:pPr algn="l">
              <a:lnSpc>
                <a:spcPct val="80000"/>
              </a:lnSpc>
            </a:pPr>
            <a:r>
              <a:rPr lang="en-US" altLang="en-US" sz="2000" b="1">
                <a:latin typeface="Courier New" panose="02070309020205020404" pitchFamily="49" charset="0"/>
              </a:rPr>
              <a:t>int main(void)</a:t>
            </a:r>
          </a:p>
          <a:p>
            <a:pPr algn="l">
              <a:lnSpc>
                <a:spcPct val="80000"/>
              </a:lnSpc>
            </a:pPr>
            <a:r>
              <a:rPr lang="en-US" altLang="en-US" sz="2000" b="1">
                <a:latin typeface="Courier New" panose="02070309020205020404" pitchFamily="49" charset="0"/>
              </a:rPr>
              <a:t>{</a:t>
            </a:r>
          </a:p>
          <a:p>
            <a:pPr algn="l">
              <a:lnSpc>
                <a:spcPct val="80000"/>
              </a:lnSpc>
            </a:pPr>
            <a:r>
              <a:rPr lang="en-US" altLang="en-US" sz="2000" b="1">
                <a:latin typeface="Courier New" panose="02070309020205020404" pitchFamily="49" charset="0"/>
              </a:rPr>
              <a:t>   int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 3, sum;</a:t>
            </a:r>
          </a:p>
          <a:p>
            <a:pPr algn="l">
              <a:lnSpc>
                <a:spcPct val="70000"/>
              </a:lnSpc>
            </a:pPr>
            <a:r>
              <a:rPr lang="en-US" altLang="en-US" sz="2000" b="1">
                <a:latin typeface="Courier New" panose="02070309020205020404" pitchFamily="49" charset="0"/>
              </a:rPr>
              <a:t>   </a:t>
            </a:r>
          </a:p>
          <a:p>
            <a:pPr algn="l">
              <a:lnSpc>
                <a:spcPct val="80000"/>
              </a:lnSpc>
            </a:pPr>
            <a:r>
              <a:rPr lang="en-US" altLang="en-US" sz="2000" b="1">
                <a:latin typeface="Courier New" panose="02070309020205020404" pitchFamily="49" charset="0"/>
              </a:rPr>
              <a:t>   printf(“%d\n”,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 3 is printed */</a:t>
            </a:r>
          </a:p>
          <a:p>
            <a:pPr algn="l">
              <a:lnSpc>
                <a:spcPct val="80000"/>
              </a:lnSpc>
            </a:pPr>
            <a:r>
              <a:rPr lang="en-US" altLang="en-US" sz="2000" b="1">
                <a:latin typeface="Courier New" panose="02070309020205020404" pitchFamily="49" charset="0"/>
              </a:rPr>
              <a:t>   sum = </a:t>
            </a:r>
            <a:r>
              <a:rPr lang="en-US" altLang="en-US" sz="2000" b="1">
                <a:solidFill>
                  <a:schemeClr val="accent1"/>
                </a:solidFill>
                <a:latin typeface="Courier New" panose="02070309020205020404" pitchFamily="49" charset="0"/>
              </a:rPr>
              <a:t>compute_sum(</a:t>
            </a:r>
            <a:r>
              <a:rPr lang="en-US" altLang="en-US" sz="2000" b="1">
                <a:solidFill>
                  <a:srgbClr val="FF3300"/>
                </a:solidFill>
                <a:latin typeface="Courier New" panose="02070309020205020404" pitchFamily="49" charset="0"/>
              </a:rPr>
              <a:t>n</a:t>
            </a:r>
            <a:r>
              <a:rPr lang="en-US" altLang="en-US" sz="2000" b="1">
                <a:solidFill>
                  <a:schemeClr val="accent1"/>
                </a:solidFill>
                <a:latin typeface="Courier New" panose="02070309020205020404" pitchFamily="49" charset="0"/>
              </a:rPr>
              <a:t>);</a:t>
            </a:r>
            <a:endParaRPr lang="en-US" altLang="en-US" sz="2000" b="1">
              <a:latin typeface="Courier New" panose="02070309020205020404" pitchFamily="49" charset="0"/>
            </a:endParaRPr>
          </a:p>
          <a:p>
            <a:pPr algn="l">
              <a:lnSpc>
                <a:spcPct val="80000"/>
              </a:lnSpc>
            </a:pPr>
            <a:r>
              <a:rPr lang="en-US" altLang="en-US" sz="2000" b="1">
                <a:latin typeface="Courier New" panose="02070309020205020404" pitchFamily="49" charset="0"/>
              </a:rPr>
              <a:t>   printf(“%d\n”,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 3 is printed */</a:t>
            </a:r>
          </a:p>
          <a:p>
            <a:pPr algn="l">
              <a:lnSpc>
                <a:spcPct val="80000"/>
              </a:lnSpc>
            </a:pPr>
            <a:r>
              <a:rPr lang="en-US" altLang="en-US" sz="2000" b="1">
                <a:latin typeface="Courier New" panose="02070309020205020404" pitchFamily="49" charset="0"/>
              </a:rPr>
              <a:t>   printf(“%d\n”, sum);</a:t>
            </a:r>
          </a:p>
          <a:p>
            <a:pPr algn="l">
              <a:lnSpc>
                <a:spcPct val="80000"/>
              </a:lnSpc>
            </a:pPr>
            <a:r>
              <a:rPr lang="en-US" altLang="en-US" sz="2000" b="1">
                <a:latin typeface="Courier New" panose="02070309020205020404" pitchFamily="49" charset="0"/>
              </a:rPr>
              <a:t>   return 0;</a:t>
            </a:r>
          </a:p>
          <a:p>
            <a:pPr algn="l">
              <a:lnSpc>
                <a:spcPct val="80000"/>
              </a:lnSpc>
            </a:pPr>
            <a:r>
              <a:rPr lang="en-US" altLang="en-US" sz="2000" b="1">
                <a:latin typeface="Courier New" panose="02070309020205020404" pitchFamily="49" charset="0"/>
              </a:rPr>
              <a:t>}</a:t>
            </a:r>
          </a:p>
          <a:p>
            <a:pPr algn="l">
              <a:lnSpc>
                <a:spcPct val="80000"/>
              </a:lnSpc>
            </a:pPr>
            <a:endParaRPr lang="en-US" altLang="en-US" sz="2000" b="1">
              <a:latin typeface="Courier New" panose="02070309020205020404" pitchFamily="49" charset="0"/>
            </a:endParaRPr>
          </a:p>
          <a:p>
            <a:pPr algn="l">
              <a:lnSpc>
                <a:spcPct val="80000"/>
              </a:lnSpc>
            </a:pPr>
            <a:r>
              <a:rPr lang="en-US" altLang="en-US" sz="2000" b="1">
                <a:solidFill>
                  <a:schemeClr val="accent1"/>
                </a:solidFill>
                <a:latin typeface="Courier New" panose="02070309020205020404" pitchFamily="49" charset="0"/>
              </a:rPr>
              <a:t>int compute_sum(</a:t>
            </a:r>
            <a:r>
              <a:rPr lang="en-US" altLang="en-US" sz="2000" b="1">
                <a:solidFill>
                  <a:srgbClr val="FF3300"/>
                </a:solidFill>
                <a:latin typeface="Courier New" panose="02070309020205020404" pitchFamily="49" charset="0"/>
              </a:rPr>
              <a:t>int n</a:t>
            </a:r>
            <a:r>
              <a:rPr lang="en-US" altLang="en-US" sz="2000" b="1">
                <a:solidFill>
                  <a:schemeClr val="accent1"/>
                </a:solidFill>
                <a:latin typeface="Courier New" panose="02070309020205020404" pitchFamily="49" charset="0"/>
              </a:rPr>
              <a:t>)</a:t>
            </a:r>
            <a:endParaRPr lang="en-US" altLang="en-US" sz="2000" b="1">
              <a:latin typeface="Courier New" panose="02070309020205020404" pitchFamily="49" charset="0"/>
            </a:endParaRPr>
          </a:p>
          <a:p>
            <a:pPr algn="l">
              <a:lnSpc>
                <a:spcPct val="80000"/>
              </a:lnSpc>
            </a:pPr>
            <a:r>
              <a:rPr lang="en-US" altLang="en-US" sz="2000" b="1">
                <a:latin typeface="Courier New" panose="02070309020205020404" pitchFamily="49" charset="0"/>
              </a:rPr>
              <a:t>{</a:t>
            </a:r>
          </a:p>
          <a:p>
            <a:pPr algn="l">
              <a:lnSpc>
                <a:spcPct val="80000"/>
              </a:lnSpc>
            </a:pPr>
            <a:r>
              <a:rPr lang="en-US" altLang="en-US" sz="2000" b="1">
                <a:latin typeface="Courier New" panose="02070309020205020404" pitchFamily="49" charset="0"/>
              </a:rPr>
              <a:t>   int    sum = 0;</a:t>
            </a:r>
          </a:p>
          <a:p>
            <a:pPr algn="l">
              <a:lnSpc>
                <a:spcPct val="70000"/>
              </a:lnSpc>
            </a:pPr>
            <a:endParaRPr lang="en-US" altLang="en-US" sz="2000" b="1">
              <a:latin typeface="Courier New" panose="02070309020205020404" pitchFamily="49" charset="0"/>
            </a:endParaRPr>
          </a:p>
          <a:p>
            <a:pPr algn="l">
              <a:lnSpc>
                <a:spcPct val="80000"/>
              </a:lnSpc>
            </a:pPr>
            <a:r>
              <a:rPr lang="en-US" altLang="en-US" sz="2000" b="1">
                <a:latin typeface="Courier New" panose="02070309020205020404" pitchFamily="49" charset="0"/>
              </a:rPr>
              <a:t>   for (;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&gt; 0;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 </a:t>
            </a:r>
            <a:r>
              <a:rPr lang="en-US" altLang="en-US" sz="2000" b="1">
                <a:solidFill>
                  <a:srgbClr val="FF9966"/>
                </a:solidFill>
                <a:latin typeface="Courier New" panose="02070309020205020404" pitchFamily="49" charset="0"/>
              </a:rPr>
              <a:t>in main(), n is unchanged</a:t>
            </a:r>
            <a:r>
              <a:rPr lang="en-US" altLang="en-US" sz="2000" b="1">
                <a:latin typeface="Courier New" panose="02070309020205020404" pitchFamily="49" charset="0"/>
              </a:rPr>
              <a:t> */</a:t>
            </a:r>
          </a:p>
          <a:p>
            <a:pPr algn="l">
              <a:lnSpc>
                <a:spcPct val="80000"/>
              </a:lnSpc>
            </a:pPr>
            <a:r>
              <a:rPr lang="en-US" altLang="en-US" sz="2000" b="1">
                <a:latin typeface="Courier New" panose="02070309020205020404" pitchFamily="49" charset="0"/>
              </a:rPr>
              <a:t>      sum +=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a:t>
            </a:r>
          </a:p>
          <a:p>
            <a:pPr algn="l">
              <a:lnSpc>
                <a:spcPct val="80000"/>
              </a:lnSpc>
            </a:pPr>
            <a:r>
              <a:rPr lang="en-US" altLang="en-US" sz="2000" b="1">
                <a:latin typeface="Courier New" panose="02070309020205020404" pitchFamily="49" charset="0"/>
              </a:rPr>
              <a:t>   printf(“%d\n”, </a:t>
            </a:r>
            <a:r>
              <a:rPr lang="en-US" altLang="en-US" sz="2000" b="1">
                <a:solidFill>
                  <a:srgbClr val="FF9966"/>
                </a:solidFill>
                <a:latin typeface="Courier New" panose="02070309020205020404" pitchFamily="49" charset="0"/>
              </a:rPr>
              <a:t>n</a:t>
            </a:r>
            <a:r>
              <a:rPr lang="en-US" altLang="en-US" sz="2000" b="1">
                <a:latin typeface="Courier New" panose="02070309020205020404" pitchFamily="49" charset="0"/>
              </a:rPr>
              <a:t>);         /* 0 is printed */</a:t>
            </a:r>
          </a:p>
          <a:p>
            <a:pPr algn="l">
              <a:lnSpc>
                <a:spcPct val="80000"/>
              </a:lnSpc>
            </a:pPr>
            <a:r>
              <a:rPr lang="en-US" altLang="en-US" sz="2000" b="1">
                <a:latin typeface="Courier New" panose="02070309020205020404" pitchFamily="49" charset="0"/>
              </a:rPr>
              <a:t>   return sum;</a:t>
            </a:r>
          </a:p>
          <a:p>
            <a:pPr algn="l">
              <a:lnSpc>
                <a:spcPct val="80000"/>
              </a:lnSpc>
            </a:pPr>
            <a:r>
              <a:rPr lang="en-US" altLang="en-US" sz="2000" b="1">
                <a:latin typeface="Courier New" panose="02070309020205020404" pitchFamily="49" charset="0"/>
              </a:rPr>
              <a:t>}</a:t>
            </a:r>
          </a:p>
        </p:txBody>
      </p:sp>
    </p:spTree>
    <p:extLst>
      <p:ext uri="{BB962C8B-B14F-4D97-AF65-F5344CB8AC3E}">
        <p14:creationId xmlns:p14="http://schemas.microsoft.com/office/powerpoint/2010/main" val="175186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1487624" y="814388"/>
            <a:ext cx="3886064" cy="539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lang="en-US" altLang="en-US" sz="2000" b="1" dirty="0">
                <a:solidFill>
                  <a:schemeClr val="accent5">
                    <a:lumMod val="25000"/>
                  </a:schemeClr>
                </a:solidFill>
              </a:rPr>
              <a:t>#include &lt;</a:t>
            </a:r>
            <a:r>
              <a:rPr lang="en-US" altLang="en-US" sz="2000" b="1" dirty="0" err="1">
                <a:solidFill>
                  <a:schemeClr val="accent5">
                    <a:lumMod val="25000"/>
                  </a:schemeClr>
                </a:solidFill>
              </a:rPr>
              <a:t>stdio.h</a:t>
            </a:r>
            <a:r>
              <a:rPr lang="en-US" altLang="en-US" sz="2000" b="1" dirty="0">
                <a:solidFill>
                  <a:schemeClr val="accent5">
                    <a:lumMod val="25000"/>
                  </a:schemeClr>
                </a:solidFill>
              </a:rPr>
              <a:t>&gt;</a:t>
            </a:r>
          </a:p>
          <a:p>
            <a:pPr algn="l">
              <a:lnSpc>
                <a:spcPct val="90000"/>
              </a:lnSpc>
            </a:pPr>
            <a:r>
              <a:rPr lang="en-US" altLang="en-US" sz="2000" b="1" dirty="0">
                <a:solidFill>
                  <a:schemeClr val="accent5">
                    <a:lumMod val="25000"/>
                  </a:schemeClr>
                </a:solidFill>
              </a:rPr>
              <a:t>#include &lt;</a:t>
            </a:r>
            <a:r>
              <a:rPr lang="en-US" altLang="en-US" sz="2000" b="1" dirty="0" err="1">
                <a:solidFill>
                  <a:schemeClr val="accent5">
                    <a:lumMod val="25000"/>
                  </a:schemeClr>
                </a:solidFill>
              </a:rPr>
              <a:t>stdlib.h</a:t>
            </a:r>
            <a:r>
              <a:rPr lang="en-US" altLang="en-US" sz="2000" b="1" dirty="0">
                <a:solidFill>
                  <a:schemeClr val="accent5">
                    <a:lumMod val="25000"/>
                  </a:schemeClr>
                </a:solidFill>
              </a:rPr>
              <a:t>&gt;</a:t>
            </a:r>
          </a:p>
          <a:p>
            <a:pPr algn="l">
              <a:lnSpc>
                <a:spcPct val="70000"/>
              </a:lnSpc>
            </a:pPr>
            <a:endParaRPr lang="en-US" altLang="en-US" sz="2000" b="1" dirty="0">
              <a:solidFill>
                <a:schemeClr val="accent5">
                  <a:lumMod val="25000"/>
                </a:schemeClr>
              </a:solidFill>
            </a:endParaRPr>
          </a:p>
          <a:p>
            <a:pPr algn="l">
              <a:lnSpc>
                <a:spcPct val="70000"/>
              </a:lnSpc>
            </a:pPr>
            <a:r>
              <a:rPr lang="en-US" altLang="en-US" sz="2000" b="1" dirty="0">
                <a:solidFill>
                  <a:schemeClr val="accent5">
                    <a:lumMod val="25000"/>
                  </a:schemeClr>
                </a:solidFill>
              </a:rPr>
              <a:t>list of function prototypes</a:t>
            </a:r>
          </a:p>
          <a:p>
            <a:pPr algn="l">
              <a:lnSpc>
                <a:spcPct val="70000"/>
              </a:lnSpc>
            </a:pPr>
            <a:endParaRPr lang="en-US" altLang="en-US" sz="2000" b="1" dirty="0">
              <a:solidFill>
                <a:schemeClr val="accent5">
                  <a:lumMod val="25000"/>
                </a:schemeClr>
              </a:solidFill>
            </a:endParaRPr>
          </a:p>
          <a:p>
            <a:pPr algn="l">
              <a:lnSpc>
                <a:spcPct val="70000"/>
              </a:lnSpc>
            </a:pPr>
            <a:r>
              <a:rPr lang="en-US" altLang="en-US" sz="2000" b="1" dirty="0" err="1">
                <a:solidFill>
                  <a:schemeClr val="accent5">
                    <a:lumMod val="25000"/>
                  </a:schemeClr>
                </a:solidFill>
              </a:rPr>
              <a:t>int</a:t>
            </a:r>
            <a:r>
              <a:rPr lang="en-US" altLang="en-US" sz="2000" b="1" dirty="0">
                <a:solidFill>
                  <a:schemeClr val="accent5">
                    <a:lumMod val="25000"/>
                  </a:schemeClr>
                </a:solidFill>
              </a:rPr>
              <a:t> main(void)</a:t>
            </a:r>
          </a:p>
          <a:p>
            <a:pPr algn="l">
              <a:lnSpc>
                <a:spcPct val="70000"/>
              </a:lnSpc>
            </a:pPr>
            <a:r>
              <a:rPr lang="en-US" altLang="en-US" sz="2000" b="1" dirty="0">
                <a:solidFill>
                  <a:schemeClr val="accent5">
                    <a:lumMod val="25000"/>
                  </a:schemeClr>
                </a:solidFill>
              </a:rPr>
              <a:t>{</a:t>
            </a:r>
          </a:p>
          <a:p>
            <a:pPr algn="l">
              <a:lnSpc>
                <a:spcPct val="70000"/>
              </a:lnSpc>
            </a:pPr>
            <a:r>
              <a:rPr lang="en-US" altLang="en-US" sz="2000" b="1" dirty="0">
                <a:solidFill>
                  <a:schemeClr val="accent5">
                    <a:lumMod val="25000"/>
                  </a:schemeClr>
                </a:solidFill>
              </a:rPr>
              <a:t>   . . .</a:t>
            </a:r>
          </a:p>
          <a:p>
            <a:pPr algn="l">
              <a:lnSpc>
                <a:spcPct val="70000"/>
              </a:lnSpc>
            </a:pPr>
            <a:r>
              <a:rPr lang="en-US" altLang="en-US" sz="2000" b="1" dirty="0">
                <a:solidFill>
                  <a:schemeClr val="accent5">
                    <a:lumMod val="25000"/>
                  </a:schemeClr>
                </a:solidFill>
              </a:rPr>
              <a:t>}</a:t>
            </a:r>
          </a:p>
          <a:p>
            <a:pPr algn="l">
              <a:lnSpc>
                <a:spcPct val="70000"/>
              </a:lnSpc>
            </a:pPr>
            <a:endParaRPr lang="en-US" altLang="en-US" sz="2000" b="1" dirty="0">
              <a:solidFill>
                <a:schemeClr val="accent5">
                  <a:lumMod val="25000"/>
                </a:schemeClr>
              </a:solidFill>
            </a:endParaRPr>
          </a:p>
          <a:p>
            <a:pPr algn="l">
              <a:lnSpc>
                <a:spcPct val="70000"/>
              </a:lnSpc>
            </a:pPr>
            <a:r>
              <a:rPr lang="en-US" altLang="en-US" sz="2000" b="1" dirty="0" err="1">
                <a:solidFill>
                  <a:schemeClr val="accent5">
                    <a:lumMod val="25000"/>
                  </a:schemeClr>
                </a:solidFill>
              </a:rPr>
              <a:t>int</a:t>
            </a:r>
            <a:r>
              <a:rPr lang="en-US" altLang="en-US" sz="2000" b="1" dirty="0">
                <a:solidFill>
                  <a:schemeClr val="accent5">
                    <a:lumMod val="25000"/>
                  </a:schemeClr>
                </a:solidFill>
              </a:rPr>
              <a:t> max(</a:t>
            </a:r>
            <a:r>
              <a:rPr lang="en-US" altLang="en-US" sz="2000" b="1" dirty="0" err="1">
                <a:solidFill>
                  <a:schemeClr val="accent5">
                    <a:lumMod val="25000"/>
                  </a:schemeClr>
                </a:solidFill>
              </a:rPr>
              <a:t>int</a:t>
            </a:r>
            <a:r>
              <a:rPr lang="en-US" altLang="en-US" sz="2000" b="1" dirty="0">
                <a:solidFill>
                  <a:schemeClr val="accent5">
                    <a:lumMod val="25000"/>
                  </a:schemeClr>
                </a:solidFill>
              </a:rPr>
              <a:t> a, </a:t>
            </a:r>
            <a:r>
              <a:rPr lang="en-US" altLang="en-US" sz="2000" b="1" dirty="0" err="1">
                <a:solidFill>
                  <a:schemeClr val="accent5">
                    <a:lumMod val="25000"/>
                  </a:schemeClr>
                </a:solidFill>
              </a:rPr>
              <a:t>int</a:t>
            </a:r>
            <a:r>
              <a:rPr lang="en-US" altLang="en-US" sz="2000" b="1" dirty="0">
                <a:solidFill>
                  <a:schemeClr val="accent5">
                    <a:lumMod val="25000"/>
                  </a:schemeClr>
                </a:solidFill>
              </a:rPr>
              <a:t> b)</a:t>
            </a:r>
          </a:p>
          <a:p>
            <a:pPr algn="l">
              <a:lnSpc>
                <a:spcPct val="70000"/>
              </a:lnSpc>
            </a:pPr>
            <a:r>
              <a:rPr lang="en-US" altLang="en-US" sz="2000" b="1" dirty="0">
                <a:solidFill>
                  <a:schemeClr val="accent5">
                    <a:lumMod val="25000"/>
                  </a:schemeClr>
                </a:solidFill>
              </a:rPr>
              <a:t>{</a:t>
            </a:r>
          </a:p>
          <a:p>
            <a:pPr algn="l">
              <a:lnSpc>
                <a:spcPct val="70000"/>
              </a:lnSpc>
            </a:pPr>
            <a:r>
              <a:rPr lang="en-US" altLang="en-US" sz="2000" b="1" dirty="0">
                <a:solidFill>
                  <a:schemeClr val="accent5">
                    <a:lumMod val="25000"/>
                  </a:schemeClr>
                </a:solidFill>
              </a:rPr>
              <a:t>   . . .</a:t>
            </a:r>
          </a:p>
          <a:p>
            <a:pPr algn="l">
              <a:lnSpc>
                <a:spcPct val="70000"/>
              </a:lnSpc>
            </a:pPr>
            <a:r>
              <a:rPr lang="en-US" altLang="en-US" sz="2000" b="1" dirty="0">
                <a:solidFill>
                  <a:schemeClr val="accent5">
                    <a:lumMod val="25000"/>
                  </a:schemeClr>
                </a:solidFill>
              </a:rPr>
              <a:t>}</a:t>
            </a:r>
          </a:p>
          <a:p>
            <a:pPr algn="l">
              <a:lnSpc>
                <a:spcPct val="70000"/>
              </a:lnSpc>
            </a:pPr>
            <a:endParaRPr lang="en-US" altLang="en-US" sz="2000" b="1" dirty="0">
              <a:solidFill>
                <a:schemeClr val="accent5">
                  <a:lumMod val="25000"/>
                </a:schemeClr>
              </a:solidFill>
            </a:endParaRPr>
          </a:p>
          <a:p>
            <a:pPr algn="l">
              <a:lnSpc>
                <a:spcPct val="70000"/>
              </a:lnSpc>
            </a:pPr>
            <a:r>
              <a:rPr lang="en-US" altLang="en-US" sz="2000" b="1" dirty="0" err="1">
                <a:solidFill>
                  <a:schemeClr val="accent5">
                    <a:lumMod val="25000"/>
                  </a:schemeClr>
                </a:solidFill>
              </a:rPr>
              <a:t>int</a:t>
            </a:r>
            <a:r>
              <a:rPr lang="en-US" altLang="en-US" sz="2000" b="1" dirty="0">
                <a:solidFill>
                  <a:schemeClr val="accent5">
                    <a:lumMod val="25000"/>
                  </a:schemeClr>
                </a:solidFill>
              </a:rPr>
              <a:t> min(</a:t>
            </a:r>
            <a:r>
              <a:rPr lang="en-US" altLang="en-US" sz="2000" b="1" dirty="0" err="1">
                <a:solidFill>
                  <a:schemeClr val="accent5">
                    <a:lumMod val="25000"/>
                  </a:schemeClr>
                </a:solidFill>
              </a:rPr>
              <a:t>int</a:t>
            </a:r>
            <a:r>
              <a:rPr lang="en-US" altLang="en-US" sz="2000" b="1" dirty="0">
                <a:solidFill>
                  <a:schemeClr val="accent5">
                    <a:lumMod val="25000"/>
                  </a:schemeClr>
                </a:solidFill>
              </a:rPr>
              <a:t> a, </a:t>
            </a:r>
            <a:r>
              <a:rPr lang="en-US" altLang="en-US" sz="2000" b="1" dirty="0" err="1">
                <a:solidFill>
                  <a:schemeClr val="accent5">
                    <a:lumMod val="25000"/>
                  </a:schemeClr>
                </a:solidFill>
              </a:rPr>
              <a:t>int</a:t>
            </a:r>
            <a:r>
              <a:rPr lang="en-US" altLang="en-US" sz="2000" b="1" dirty="0">
                <a:solidFill>
                  <a:schemeClr val="accent5">
                    <a:lumMod val="25000"/>
                  </a:schemeClr>
                </a:solidFill>
              </a:rPr>
              <a:t> b)</a:t>
            </a:r>
          </a:p>
          <a:p>
            <a:pPr algn="l">
              <a:lnSpc>
                <a:spcPct val="70000"/>
              </a:lnSpc>
            </a:pPr>
            <a:r>
              <a:rPr lang="en-US" altLang="en-US" sz="2000" b="1" dirty="0">
                <a:solidFill>
                  <a:schemeClr val="accent5">
                    <a:lumMod val="25000"/>
                  </a:schemeClr>
                </a:solidFill>
              </a:rPr>
              <a:t>{</a:t>
            </a:r>
          </a:p>
          <a:p>
            <a:pPr algn="l">
              <a:lnSpc>
                <a:spcPct val="70000"/>
              </a:lnSpc>
            </a:pPr>
            <a:r>
              <a:rPr lang="en-US" altLang="en-US" sz="2000" b="1" dirty="0">
                <a:solidFill>
                  <a:schemeClr val="accent5">
                    <a:lumMod val="25000"/>
                  </a:schemeClr>
                </a:solidFill>
              </a:rPr>
              <a:t>   . . .</a:t>
            </a:r>
          </a:p>
          <a:p>
            <a:pPr algn="l">
              <a:lnSpc>
                <a:spcPct val="70000"/>
              </a:lnSpc>
            </a:pPr>
            <a:r>
              <a:rPr lang="en-US" altLang="en-US" sz="2000" b="1" dirty="0">
                <a:solidFill>
                  <a:schemeClr val="accent5">
                    <a:lumMod val="25000"/>
                  </a:schemeClr>
                </a:solidFill>
              </a:rPr>
              <a:t>}</a:t>
            </a:r>
          </a:p>
          <a:p>
            <a:pPr algn="l">
              <a:lnSpc>
                <a:spcPct val="70000"/>
              </a:lnSpc>
            </a:pPr>
            <a:endParaRPr lang="en-US" altLang="en-US" sz="2000" b="1" dirty="0">
              <a:solidFill>
                <a:schemeClr val="accent5">
                  <a:lumMod val="25000"/>
                </a:schemeClr>
              </a:solidFill>
            </a:endParaRPr>
          </a:p>
          <a:p>
            <a:pPr algn="l">
              <a:lnSpc>
                <a:spcPct val="70000"/>
              </a:lnSpc>
            </a:pPr>
            <a:r>
              <a:rPr lang="en-US" altLang="en-US" sz="2000" b="1" dirty="0">
                <a:solidFill>
                  <a:schemeClr val="accent5">
                    <a:lumMod val="25000"/>
                  </a:schemeClr>
                </a:solidFill>
              </a:rPr>
              <a:t>void </a:t>
            </a:r>
            <a:r>
              <a:rPr lang="en-US" altLang="en-US" sz="2000" b="1" dirty="0" err="1">
                <a:solidFill>
                  <a:schemeClr val="accent5">
                    <a:lumMod val="25000"/>
                  </a:schemeClr>
                </a:solidFill>
              </a:rPr>
              <a:t>prn_random_numbers</a:t>
            </a:r>
            <a:r>
              <a:rPr lang="en-US" altLang="en-US" sz="2000" b="1" dirty="0">
                <a:solidFill>
                  <a:schemeClr val="accent5">
                    <a:lumMod val="25000"/>
                  </a:schemeClr>
                </a:solidFill>
              </a:rPr>
              <a:t>(</a:t>
            </a:r>
            <a:r>
              <a:rPr lang="en-US" altLang="en-US" sz="2000" b="1" dirty="0" err="1">
                <a:solidFill>
                  <a:schemeClr val="accent5">
                    <a:lumMod val="25000"/>
                  </a:schemeClr>
                </a:solidFill>
              </a:rPr>
              <a:t>int</a:t>
            </a:r>
            <a:r>
              <a:rPr lang="en-US" altLang="en-US" sz="2000" b="1" dirty="0">
                <a:solidFill>
                  <a:schemeClr val="accent5">
                    <a:lumMod val="25000"/>
                  </a:schemeClr>
                </a:solidFill>
              </a:rPr>
              <a:t> k)</a:t>
            </a:r>
          </a:p>
          <a:p>
            <a:pPr algn="l">
              <a:lnSpc>
                <a:spcPct val="70000"/>
              </a:lnSpc>
            </a:pPr>
            <a:r>
              <a:rPr lang="en-US" altLang="en-US" sz="2000" b="1" dirty="0">
                <a:solidFill>
                  <a:schemeClr val="accent5">
                    <a:lumMod val="25000"/>
                  </a:schemeClr>
                </a:solidFill>
              </a:rPr>
              <a:t>{</a:t>
            </a:r>
          </a:p>
          <a:p>
            <a:pPr algn="l">
              <a:lnSpc>
                <a:spcPct val="70000"/>
              </a:lnSpc>
            </a:pPr>
            <a:r>
              <a:rPr lang="en-US" altLang="en-US" sz="2000" b="1" dirty="0">
                <a:solidFill>
                  <a:schemeClr val="accent5">
                    <a:lumMod val="25000"/>
                  </a:schemeClr>
                </a:solidFill>
              </a:rPr>
              <a:t>   . . .</a:t>
            </a:r>
          </a:p>
          <a:p>
            <a:pPr algn="l">
              <a:lnSpc>
                <a:spcPct val="70000"/>
              </a:lnSpc>
            </a:pPr>
            <a:r>
              <a:rPr lang="en-US" altLang="en-US" sz="2000" b="1" dirty="0">
                <a:solidFill>
                  <a:schemeClr val="accent5">
                    <a:lumMod val="25000"/>
                  </a:schemeClr>
                </a:solidFill>
              </a:rPr>
              <a:t>}</a:t>
            </a:r>
          </a:p>
        </p:txBody>
      </p:sp>
      <p:sp>
        <p:nvSpPr>
          <p:cNvPr id="44037" name="Text Box 5"/>
          <p:cNvSpPr txBox="1">
            <a:spLocks noChangeArrowheads="1"/>
          </p:cNvSpPr>
          <p:nvPr/>
        </p:nvSpPr>
        <p:spPr bwMode="auto">
          <a:xfrm>
            <a:off x="838200" y="228600"/>
            <a:ext cx="8069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5050"/>
                </a:solidFill>
              </a:rPr>
              <a:t>Standard Style for Function Definition Order</a:t>
            </a:r>
          </a:p>
        </p:txBody>
      </p:sp>
    </p:spTree>
    <p:extLst>
      <p:ext uri="{BB962C8B-B14F-4D97-AF65-F5344CB8AC3E}">
        <p14:creationId xmlns:p14="http://schemas.microsoft.com/office/powerpoint/2010/main" val="356092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0" y="814388"/>
            <a:ext cx="3886000" cy="517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lang="en-US" altLang="en-US" sz="2000" b="1"/>
              <a:t>#include &lt;stdio.h&gt;</a:t>
            </a:r>
          </a:p>
          <a:p>
            <a:pPr algn="l">
              <a:lnSpc>
                <a:spcPct val="90000"/>
              </a:lnSpc>
            </a:pPr>
            <a:r>
              <a:rPr lang="en-US" altLang="en-US" sz="2000" b="1"/>
              <a:t>#include &lt;stdlib.h&gt;</a:t>
            </a:r>
          </a:p>
          <a:p>
            <a:pPr algn="l">
              <a:lnSpc>
                <a:spcPct val="70000"/>
              </a:lnSpc>
            </a:pPr>
            <a:endParaRPr lang="en-US" altLang="en-US" sz="2000" b="1"/>
          </a:p>
          <a:p>
            <a:pPr algn="l">
              <a:lnSpc>
                <a:spcPct val="70000"/>
              </a:lnSpc>
            </a:pPr>
            <a:endParaRPr lang="en-US" altLang="en-US" sz="2000" b="1"/>
          </a:p>
          <a:p>
            <a:pPr algn="l">
              <a:lnSpc>
                <a:spcPct val="70000"/>
              </a:lnSpc>
            </a:pPr>
            <a:r>
              <a:rPr lang="en-US" altLang="en-US" sz="2000" b="1"/>
              <a:t>int max(int a, int b)</a:t>
            </a:r>
          </a:p>
          <a:p>
            <a:pPr algn="l">
              <a:lnSpc>
                <a:spcPct val="70000"/>
              </a:lnSpc>
            </a:pPr>
            <a:r>
              <a:rPr lang="en-US" altLang="en-US" sz="2000" b="1"/>
              <a:t>{</a:t>
            </a:r>
          </a:p>
          <a:p>
            <a:pPr algn="l">
              <a:lnSpc>
                <a:spcPct val="70000"/>
              </a:lnSpc>
            </a:pPr>
            <a:r>
              <a:rPr lang="en-US" altLang="en-US" sz="2000" b="1"/>
              <a:t>   . . .</a:t>
            </a:r>
          </a:p>
          <a:p>
            <a:pPr algn="l">
              <a:lnSpc>
                <a:spcPct val="70000"/>
              </a:lnSpc>
            </a:pPr>
            <a:r>
              <a:rPr lang="en-US" altLang="en-US" sz="2000" b="1"/>
              <a:t>}</a:t>
            </a:r>
          </a:p>
          <a:p>
            <a:pPr algn="l">
              <a:lnSpc>
                <a:spcPct val="70000"/>
              </a:lnSpc>
            </a:pPr>
            <a:endParaRPr lang="en-US" altLang="en-US" sz="2000" b="1"/>
          </a:p>
          <a:p>
            <a:pPr algn="l">
              <a:lnSpc>
                <a:spcPct val="70000"/>
              </a:lnSpc>
            </a:pPr>
            <a:r>
              <a:rPr lang="en-US" altLang="en-US" sz="2000" b="1"/>
              <a:t>int min(int a, int b)</a:t>
            </a:r>
          </a:p>
          <a:p>
            <a:pPr algn="l">
              <a:lnSpc>
                <a:spcPct val="70000"/>
              </a:lnSpc>
            </a:pPr>
            <a:r>
              <a:rPr lang="en-US" altLang="en-US" sz="2000" b="1"/>
              <a:t>{</a:t>
            </a:r>
          </a:p>
          <a:p>
            <a:pPr algn="l">
              <a:lnSpc>
                <a:spcPct val="70000"/>
              </a:lnSpc>
            </a:pPr>
            <a:r>
              <a:rPr lang="en-US" altLang="en-US" sz="2000" b="1"/>
              <a:t>   . . .</a:t>
            </a:r>
          </a:p>
          <a:p>
            <a:pPr algn="l">
              <a:lnSpc>
                <a:spcPct val="70000"/>
              </a:lnSpc>
            </a:pPr>
            <a:r>
              <a:rPr lang="en-US" altLang="en-US" sz="2000" b="1"/>
              <a:t>}</a:t>
            </a:r>
          </a:p>
          <a:p>
            <a:pPr algn="l">
              <a:lnSpc>
                <a:spcPct val="70000"/>
              </a:lnSpc>
            </a:pPr>
            <a:endParaRPr lang="en-US" altLang="en-US" sz="2000" b="1"/>
          </a:p>
          <a:p>
            <a:pPr algn="l">
              <a:lnSpc>
                <a:spcPct val="70000"/>
              </a:lnSpc>
            </a:pPr>
            <a:r>
              <a:rPr lang="en-US" altLang="en-US" sz="2000" b="1"/>
              <a:t>void prn_random_numbers(int k)</a:t>
            </a:r>
          </a:p>
          <a:p>
            <a:pPr algn="l">
              <a:lnSpc>
                <a:spcPct val="70000"/>
              </a:lnSpc>
            </a:pPr>
            <a:r>
              <a:rPr lang="en-US" altLang="en-US" sz="2000" b="1"/>
              <a:t>{</a:t>
            </a:r>
          </a:p>
          <a:p>
            <a:pPr algn="l">
              <a:lnSpc>
                <a:spcPct val="70000"/>
              </a:lnSpc>
            </a:pPr>
            <a:r>
              <a:rPr lang="en-US" altLang="en-US" sz="2000" b="1"/>
              <a:t>   . . .</a:t>
            </a:r>
          </a:p>
          <a:p>
            <a:pPr algn="l">
              <a:lnSpc>
                <a:spcPct val="70000"/>
              </a:lnSpc>
            </a:pPr>
            <a:r>
              <a:rPr lang="en-US" altLang="en-US" sz="2000" b="1"/>
              <a:t>}</a:t>
            </a:r>
          </a:p>
          <a:p>
            <a:pPr algn="l">
              <a:lnSpc>
                <a:spcPct val="70000"/>
              </a:lnSpc>
            </a:pPr>
            <a:endParaRPr lang="en-US" altLang="en-US" sz="2000" b="1"/>
          </a:p>
          <a:p>
            <a:pPr algn="l">
              <a:lnSpc>
                <a:spcPct val="70000"/>
              </a:lnSpc>
            </a:pPr>
            <a:r>
              <a:rPr lang="en-US" altLang="en-US" sz="2000" b="1"/>
              <a:t>int main(void)</a:t>
            </a:r>
          </a:p>
          <a:p>
            <a:pPr algn="l">
              <a:lnSpc>
                <a:spcPct val="70000"/>
              </a:lnSpc>
            </a:pPr>
            <a:r>
              <a:rPr lang="en-US" altLang="en-US" sz="2000" b="1"/>
              <a:t>{</a:t>
            </a:r>
          </a:p>
          <a:p>
            <a:pPr algn="l">
              <a:lnSpc>
                <a:spcPct val="70000"/>
              </a:lnSpc>
            </a:pPr>
            <a:r>
              <a:rPr lang="en-US" altLang="en-US" sz="2000" b="1"/>
              <a:t>   . . .</a:t>
            </a:r>
          </a:p>
          <a:p>
            <a:pPr algn="l">
              <a:lnSpc>
                <a:spcPct val="70000"/>
              </a:lnSpc>
            </a:pPr>
            <a:r>
              <a:rPr lang="en-US" altLang="en-US" sz="2000" b="1"/>
              <a:t>}</a:t>
            </a:r>
          </a:p>
        </p:txBody>
      </p:sp>
      <p:sp>
        <p:nvSpPr>
          <p:cNvPr id="47107" name="Text Box 3"/>
          <p:cNvSpPr txBox="1">
            <a:spLocks noChangeArrowheads="1"/>
          </p:cNvSpPr>
          <p:nvPr/>
        </p:nvSpPr>
        <p:spPr bwMode="auto">
          <a:xfrm>
            <a:off x="838200" y="228600"/>
            <a:ext cx="7756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5050"/>
                </a:solidFill>
              </a:rPr>
              <a:t>“Alternate Style for Function Definition Order</a:t>
            </a:r>
          </a:p>
        </p:txBody>
      </p:sp>
      <p:sp>
        <p:nvSpPr>
          <p:cNvPr id="47108" name="Text Box 4"/>
          <p:cNvSpPr txBox="1">
            <a:spLocks noChangeArrowheads="1"/>
          </p:cNvSpPr>
          <p:nvPr/>
        </p:nvSpPr>
        <p:spPr bwMode="auto">
          <a:xfrm>
            <a:off x="5638800" y="2362200"/>
            <a:ext cx="27257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5050"/>
                </a:solidFill>
              </a:rPr>
              <a:t>We will use the</a:t>
            </a:r>
          </a:p>
          <a:p>
            <a:r>
              <a:rPr lang="en-US" altLang="en-US" sz="3200">
                <a:solidFill>
                  <a:srgbClr val="FF5050"/>
                </a:solidFill>
              </a:rPr>
              <a:t>standard style.</a:t>
            </a:r>
          </a:p>
        </p:txBody>
      </p:sp>
    </p:spTree>
    <p:extLst>
      <p:ext uri="{BB962C8B-B14F-4D97-AF65-F5344CB8AC3E}">
        <p14:creationId xmlns:p14="http://schemas.microsoft.com/office/powerpoint/2010/main" val="204824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a:r>
              <a:rPr lang="en-US" altLang="en-US"/>
              <a:t>Style</a:t>
            </a:r>
          </a:p>
        </p:txBody>
      </p:sp>
      <p:sp>
        <p:nvSpPr>
          <p:cNvPr id="91139" name="Rectangle 3"/>
          <p:cNvSpPr>
            <a:spLocks noGrp="1" noChangeArrowheads="1"/>
          </p:cNvSpPr>
          <p:nvPr>
            <p:ph type="body" idx="1"/>
          </p:nvPr>
        </p:nvSpPr>
        <p:spPr/>
        <p:txBody>
          <a:bodyPr/>
          <a:lstStyle/>
          <a:p>
            <a:pPr>
              <a:lnSpc>
                <a:spcPct val="80000"/>
              </a:lnSpc>
            </a:pPr>
            <a:r>
              <a:rPr lang="en-US" altLang="en-US" sz="2800"/>
              <a:t>Avoid naming functions you write with the same name as system functions.</a:t>
            </a:r>
          </a:p>
          <a:p>
            <a:pPr lvl="1">
              <a:lnSpc>
                <a:spcPct val="80000"/>
              </a:lnSpc>
            </a:pPr>
            <a:r>
              <a:rPr lang="en-US" altLang="en-US" sz="2400"/>
              <a:t>Example:  read, write, print</a:t>
            </a:r>
          </a:p>
          <a:p>
            <a:pPr>
              <a:lnSpc>
                <a:spcPct val="80000"/>
              </a:lnSpc>
            </a:pPr>
            <a:r>
              <a:rPr lang="en-US" altLang="en-US" sz="2800"/>
              <a:t>Minimize the number of return statements in a given function.</a:t>
            </a:r>
          </a:p>
          <a:p>
            <a:pPr>
              <a:lnSpc>
                <a:spcPct val="80000"/>
              </a:lnSpc>
            </a:pPr>
            <a:r>
              <a:rPr lang="en-US" altLang="en-US" sz="2800"/>
              <a:t>Use names for parameters that clearly identify their purpose.</a:t>
            </a:r>
          </a:p>
        </p:txBody>
      </p:sp>
    </p:spTree>
    <p:extLst>
      <p:ext uri="{BB962C8B-B14F-4D97-AF65-F5344CB8AC3E}">
        <p14:creationId xmlns:p14="http://schemas.microsoft.com/office/powerpoint/2010/main" val="3037766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Terms to remember</a:t>
            </a:r>
          </a:p>
        </p:txBody>
      </p:sp>
      <p:sp>
        <p:nvSpPr>
          <p:cNvPr id="3" name="Content Placeholder 2"/>
          <p:cNvSpPr>
            <a:spLocks noGrp="1"/>
          </p:cNvSpPr>
          <p:nvPr>
            <p:ph idx="1"/>
          </p:nvPr>
        </p:nvSpPr>
        <p:spPr/>
        <p:txBody>
          <a:bodyPr/>
          <a:lstStyle/>
          <a:p>
            <a:r>
              <a:rPr lang="en-US" sz="2400" dirty="0">
                <a:solidFill>
                  <a:schemeClr val="accent5">
                    <a:lumMod val="25000"/>
                  </a:schemeClr>
                </a:solidFill>
              </a:rPr>
              <a:t>Cohesion</a:t>
            </a:r>
            <a:r>
              <a:rPr lang="en-US" sz="2400" dirty="0"/>
              <a:t> : Function is highly cohesive if it performs specific task only. Only task which are related or dependent are included in a function. Independent or unrelated task within module  are excluded</a:t>
            </a:r>
          </a:p>
          <a:p>
            <a:r>
              <a:rPr lang="en-US" sz="2400" dirty="0">
                <a:solidFill>
                  <a:schemeClr val="accent5">
                    <a:lumMod val="25000"/>
                  </a:schemeClr>
                </a:solidFill>
              </a:rPr>
              <a:t>Coupling: Tightly coupled means highly dependent. Loosely coupled means not that much dependent. This term is used for any 2 elements. Here it means modules dependent on each other.</a:t>
            </a:r>
          </a:p>
          <a:p>
            <a:pPr marL="0" indent="0">
              <a:buNone/>
            </a:pPr>
            <a:endParaRPr lang="en-US" sz="2400" dirty="0">
              <a:solidFill>
                <a:schemeClr val="accent5">
                  <a:lumMod val="25000"/>
                </a:schemeClr>
              </a:solidFill>
            </a:endParaRPr>
          </a:p>
          <a:p>
            <a:r>
              <a:rPr lang="en-US" sz="2400" dirty="0">
                <a:solidFill>
                  <a:srgbClr val="FF0000"/>
                </a:solidFill>
              </a:rPr>
              <a:t>Coupling should be avoided and modules should be designed to be independent on information from other module and avoid transferring control</a:t>
            </a:r>
          </a:p>
        </p:txBody>
      </p:sp>
      <p:sp>
        <p:nvSpPr>
          <p:cNvPr id="5" name="Slide Number Placeholder 4"/>
          <p:cNvSpPr>
            <a:spLocks noGrp="1"/>
          </p:cNvSpPr>
          <p:nvPr>
            <p:ph type="sldNum" sz="quarter" idx="11"/>
          </p:nvPr>
        </p:nvSpPr>
        <p:spPr/>
        <p:txBody>
          <a:bodyPr/>
          <a:lstStyle/>
          <a:p>
            <a:fld id="{D0A125FF-8C28-4154-8687-8854E693AE3D}" type="slidenum">
              <a:rPr lang="en-US" altLang="en-US" smtClean="0"/>
              <a:pPr/>
              <a:t>29</a:t>
            </a:fld>
            <a:endParaRPr lang="en-US" altLang="en-US"/>
          </a:p>
        </p:txBody>
      </p:sp>
    </p:spTree>
    <p:extLst>
      <p:ext uri="{BB962C8B-B14F-4D97-AF65-F5344CB8AC3E}">
        <p14:creationId xmlns:p14="http://schemas.microsoft.com/office/powerpoint/2010/main" val="74650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programming</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1C5DA7C-528A-4DB8-A54F-255C45CAC694}" type="slidenum">
              <a:rPr lang="en-US" altLang="en-US" smtClean="0"/>
              <a:pPr/>
              <a:t>3</a:t>
            </a:fld>
            <a:endParaRPr lang="en-US" altLang="en-US"/>
          </a:p>
        </p:txBody>
      </p:sp>
      <p:pic>
        <p:nvPicPr>
          <p:cNvPr id="7" name="Picture 2" descr="Importance Of Modularity In Programming - AOSD.ne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1598" y="1981199"/>
            <a:ext cx="6716001" cy="442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671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a:t>
            </a: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fld id="{D0A125FF-8C28-4154-8687-8854E693AE3D}" type="slidenum">
              <a:rPr lang="en-US" altLang="en-US" smtClean="0"/>
              <a:pPr/>
              <a:t>30</a:t>
            </a:fld>
            <a:endParaRPr lang="en-US" altLang="en-US"/>
          </a:p>
        </p:txBody>
      </p:sp>
    </p:spTree>
    <p:extLst>
      <p:ext uri="{BB962C8B-B14F-4D97-AF65-F5344CB8AC3E}">
        <p14:creationId xmlns:p14="http://schemas.microsoft.com/office/powerpoint/2010/main" val="14526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en-US" altLang="en-US"/>
              <a:t>Scope Rules</a:t>
            </a:r>
          </a:p>
        </p:txBody>
      </p:sp>
      <p:sp>
        <p:nvSpPr>
          <p:cNvPr id="7171" name="Rectangle 3"/>
          <p:cNvSpPr>
            <a:spLocks noGrp="1" noChangeArrowheads="1"/>
          </p:cNvSpPr>
          <p:nvPr>
            <p:ph type="body" idx="1"/>
          </p:nvPr>
        </p:nvSpPr>
        <p:spPr>
          <a:xfrm>
            <a:off x="228600" y="914400"/>
            <a:ext cx="8610600" cy="5715000"/>
          </a:xfrm>
        </p:spPr>
        <p:txBody>
          <a:bodyPr/>
          <a:lstStyle/>
          <a:p>
            <a:pPr>
              <a:lnSpc>
                <a:spcPct val="90000"/>
              </a:lnSpc>
            </a:pPr>
            <a:r>
              <a:rPr lang="en-US" altLang="en-US" sz="2800" dirty="0"/>
              <a:t>Scope for a variable (or a function) are the locations within a program where that variable (or function) can be accessed</a:t>
            </a:r>
          </a:p>
          <a:p>
            <a:pPr>
              <a:lnSpc>
                <a:spcPct val="90000"/>
              </a:lnSpc>
            </a:pPr>
            <a:r>
              <a:rPr lang="en-US" altLang="en-US" sz="2800" dirty="0"/>
              <a:t>There are generally two types of scope:  local and global</a:t>
            </a:r>
          </a:p>
          <a:p>
            <a:pPr lvl="1">
              <a:lnSpc>
                <a:spcPct val="90000"/>
              </a:lnSpc>
            </a:pPr>
            <a:r>
              <a:rPr lang="en-US" altLang="en-US" sz="2400" dirty="0"/>
              <a:t>A local variable is defined within the local environment:  the current block or the current function</a:t>
            </a:r>
          </a:p>
          <a:p>
            <a:pPr lvl="2">
              <a:lnSpc>
                <a:spcPct val="90000"/>
              </a:lnSpc>
            </a:pPr>
            <a:r>
              <a:rPr lang="en-US" altLang="en-US" sz="2000" dirty="0"/>
              <a:t>Variables declared within { } are local to that block, whether the block is a block within a function or the function itself</a:t>
            </a:r>
          </a:p>
          <a:p>
            <a:pPr lvl="2">
              <a:lnSpc>
                <a:spcPct val="90000"/>
              </a:lnSpc>
            </a:pPr>
            <a:r>
              <a:rPr lang="en-US" altLang="en-US" sz="2000" dirty="0"/>
              <a:t>Variables declared within a for-loop are local to that for-loop</a:t>
            </a:r>
          </a:p>
          <a:p>
            <a:pPr lvl="2">
              <a:lnSpc>
                <a:spcPct val="90000"/>
              </a:lnSpc>
            </a:pPr>
            <a:r>
              <a:rPr lang="en-US" altLang="en-US" sz="2000" dirty="0"/>
              <a:t>Parameters in a function header are local to that function</a:t>
            </a:r>
          </a:p>
          <a:p>
            <a:pPr lvl="2">
              <a:lnSpc>
                <a:spcPct val="90000"/>
              </a:lnSpc>
            </a:pPr>
            <a:r>
              <a:rPr lang="en-US" altLang="en-US" sz="2000" dirty="0"/>
              <a:t>Note that if two variables share the same name but are in different blocks or functions, then the variable declared in this environment will be the one used in a reference</a:t>
            </a:r>
          </a:p>
          <a:p>
            <a:pPr lvl="1">
              <a:lnSpc>
                <a:spcPct val="90000"/>
              </a:lnSpc>
            </a:pPr>
            <a:r>
              <a:rPr lang="en-US" altLang="en-US" sz="2400" dirty="0"/>
              <a:t>A global variable is defined outside of the local environment and available anywhere within the file, or in other files by using extern</a:t>
            </a:r>
          </a:p>
        </p:txBody>
      </p:sp>
    </p:spTree>
    <p:extLst>
      <p:ext uri="{BB962C8B-B14F-4D97-AF65-F5344CB8AC3E}">
        <p14:creationId xmlns:p14="http://schemas.microsoft.com/office/powerpoint/2010/main" val="70626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en-US" altLang="en-US"/>
              <a:t>Scope Example with Blocks</a:t>
            </a:r>
          </a:p>
        </p:txBody>
      </p:sp>
      <p:sp>
        <p:nvSpPr>
          <p:cNvPr id="16387" name="Text Box 3"/>
          <p:cNvSpPr txBox="1">
            <a:spLocks noChangeArrowheads="1"/>
          </p:cNvSpPr>
          <p:nvPr/>
        </p:nvSpPr>
        <p:spPr bwMode="auto">
          <a:xfrm>
            <a:off x="152400" y="898525"/>
            <a:ext cx="5056192" cy="550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dirty="0"/>
              <a:t>#include &lt;</a:t>
            </a:r>
            <a:r>
              <a:rPr lang="en-US" altLang="en-US" sz="1600" dirty="0" err="1"/>
              <a:t>stdio.h</a:t>
            </a:r>
            <a:r>
              <a:rPr lang="en-US" altLang="en-US" sz="1600" dirty="0"/>
              <a:t>&gt;</a:t>
            </a:r>
          </a:p>
          <a:p>
            <a:pPr algn="l"/>
            <a:endParaRPr lang="en-US" altLang="en-US" sz="1600" dirty="0"/>
          </a:p>
          <a:p>
            <a:pPr algn="l"/>
            <a:r>
              <a:rPr lang="en-US" altLang="en-US" sz="1600" dirty="0"/>
              <a:t>void func1(</a:t>
            </a:r>
            <a:r>
              <a:rPr lang="en-US" altLang="en-US" sz="1600" dirty="0" err="1"/>
              <a:t>int</a:t>
            </a:r>
            <a:r>
              <a:rPr lang="en-US" altLang="en-US" sz="1600" dirty="0"/>
              <a:t>, </a:t>
            </a:r>
            <a:r>
              <a:rPr lang="en-US" altLang="en-US" sz="1600" dirty="0" err="1"/>
              <a:t>int</a:t>
            </a:r>
            <a:r>
              <a:rPr lang="en-US" altLang="en-US" sz="1600" dirty="0"/>
              <a:t>);</a:t>
            </a:r>
          </a:p>
          <a:p>
            <a:pPr algn="l"/>
            <a:r>
              <a:rPr lang="en-US" altLang="en-US" sz="1600" dirty="0"/>
              <a:t>void func2(</a:t>
            </a:r>
            <a:r>
              <a:rPr lang="en-US" altLang="en-US" sz="1600" dirty="0" err="1"/>
              <a:t>int</a:t>
            </a:r>
            <a:r>
              <a:rPr lang="en-US" altLang="en-US" sz="1600" dirty="0"/>
              <a:t>, </a:t>
            </a:r>
            <a:r>
              <a:rPr lang="en-US" altLang="en-US" sz="1600" dirty="0" err="1"/>
              <a:t>int</a:t>
            </a:r>
            <a:r>
              <a:rPr lang="en-US" altLang="en-US" sz="1600" dirty="0"/>
              <a:t>);</a:t>
            </a:r>
          </a:p>
          <a:p>
            <a:pPr algn="l"/>
            <a:endParaRPr lang="en-US" altLang="en-US" sz="1600" dirty="0"/>
          </a:p>
          <a:p>
            <a:pPr algn="l"/>
            <a:r>
              <a:rPr lang="en-US" altLang="en-US" sz="1600" dirty="0"/>
              <a:t>void main()</a:t>
            </a:r>
          </a:p>
          <a:p>
            <a:pPr algn="l"/>
            <a:r>
              <a:rPr lang="en-US" altLang="en-US" sz="1600" dirty="0"/>
              <a:t>{</a:t>
            </a:r>
          </a:p>
          <a:p>
            <a:pPr algn="l"/>
            <a:r>
              <a:rPr lang="en-US" altLang="en-US" sz="1600" dirty="0"/>
              <a:t>	</a:t>
            </a:r>
            <a:r>
              <a:rPr lang="en-US" altLang="en-US" sz="1600" dirty="0" err="1"/>
              <a:t>int</a:t>
            </a:r>
            <a:r>
              <a:rPr lang="en-US" altLang="en-US" sz="1600" dirty="0"/>
              <a:t> x = 5, y = 10;//main x, main y</a:t>
            </a:r>
          </a:p>
          <a:p>
            <a:pPr algn="l"/>
            <a:r>
              <a:rPr lang="en-US" altLang="en-US" sz="1600" dirty="0"/>
              <a:t>	</a:t>
            </a:r>
            <a:r>
              <a:rPr lang="en-US" altLang="en-US" sz="1600" dirty="0" err="1"/>
              <a:t>printf</a:t>
            </a:r>
            <a:r>
              <a:rPr lang="en-US" altLang="en-US" sz="1600" dirty="0"/>
              <a:t>("Values before first function </a:t>
            </a:r>
          </a:p>
          <a:p>
            <a:pPr algn="l"/>
            <a:r>
              <a:rPr lang="en-US" altLang="en-US" sz="1600" dirty="0"/>
              <a:t>		call:  %d %d\n", x, y);</a:t>
            </a:r>
          </a:p>
          <a:p>
            <a:pPr algn="l"/>
            <a:r>
              <a:rPr lang="en-US" altLang="en-US" sz="1600" dirty="0"/>
              <a:t>	func1(x, y);// 5, 10</a:t>
            </a:r>
          </a:p>
          <a:p>
            <a:pPr algn="l"/>
            <a:r>
              <a:rPr lang="en-US" altLang="en-US" sz="1600" dirty="0"/>
              <a:t>	{</a:t>
            </a:r>
          </a:p>
          <a:p>
            <a:pPr algn="l"/>
            <a:r>
              <a:rPr lang="en-US" altLang="en-US" sz="1600" dirty="0"/>
              <a:t>		</a:t>
            </a:r>
            <a:r>
              <a:rPr lang="en-US" altLang="en-US" sz="1600" dirty="0" err="1"/>
              <a:t>int</a:t>
            </a:r>
            <a:r>
              <a:rPr lang="en-US" altLang="en-US" sz="1600" dirty="0"/>
              <a:t> x = 15, y = 20;//</a:t>
            </a:r>
            <a:r>
              <a:rPr lang="en-US" altLang="en-US" sz="1600" dirty="0" err="1"/>
              <a:t>anym</a:t>
            </a:r>
            <a:r>
              <a:rPr lang="en-US" altLang="en-US" sz="1600" dirty="0"/>
              <a:t> x, </a:t>
            </a:r>
            <a:r>
              <a:rPr lang="en-US" altLang="en-US" sz="1600" dirty="0" err="1"/>
              <a:t>anym</a:t>
            </a:r>
            <a:r>
              <a:rPr lang="en-US" altLang="en-US" sz="1600" dirty="0"/>
              <a:t> y</a:t>
            </a:r>
          </a:p>
          <a:p>
            <a:pPr algn="l"/>
            <a:r>
              <a:rPr lang="en-US" altLang="en-US" sz="1600" dirty="0"/>
              <a:t>		</a:t>
            </a:r>
            <a:r>
              <a:rPr lang="en-US" altLang="en-US" sz="1600" dirty="0" err="1"/>
              <a:t>printf</a:t>
            </a:r>
            <a:r>
              <a:rPr lang="en-US" altLang="en-US" sz="1600" dirty="0"/>
              <a:t>("Values inside </a:t>
            </a:r>
          </a:p>
          <a:p>
            <a:pPr algn="l"/>
            <a:r>
              <a:rPr lang="en-US" altLang="en-US" sz="1600" dirty="0"/>
              <a:t>		     block:  %d %d\n", x, y);</a:t>
            </a:r>
          </a:p>
          <a:p>
            <a:pPr algn="l"/>
            <a:r>
              <a:rPr lang="en-US" altLang="en-US" sz="1600" dirty="0"/>
              <a:t>		func2( x,  y);15, 20</a:t>
            </a:r>
          </a:p>
          <a:p>
            <a:pPr algn="l"/>
            <a:r>
              <a:rPr lang="en-US" altLang="en-US" sz="1600" dirty="0"/>
              <a:t>	}</a:t>
            </a:r>
          </a:p>
          <a:p>
            <a:pPr algn="l"/>
            <a:r>
              <a:rPr lang="en-US" altLang="en-US" sz="1600" dirty="0"/>
              <a:t>	</a:t>
            </a:r>
            <a:r>
              <a:rPr lang="en-US" altLang="en-US" sz="1600" dirty="0" err="1"/>
              <a:t>printf</a:t>
            </a:r>
            <a:r>
              <a:rPr lang="en-US" altLang="en-US" sz="1600" dirty="0"/>
              <a:t>("Values before after block:  </a:t>
            </a:r>
          </a:p>
          <a:p>
            <a:pPr algn="l"/>
            <a:r>
              <a:rPr lang="en-US" altLang="en-US" sz="1600" dirty="0"/>
              <a:t>		%d %d\n", x, y);</a:t>
            </a:r>
          </a:p>
          <a:p>
            <a:pPr algn="l"/>
            <a:endParaRPr lang="en-US" altLang="en-US" sz="1600" dirty="0"/>
          </a:p>
          <a:p>
            <a:pPr algn="l"/>
            <a:r>
              <a:rPr lang="en-US" altLang="en-US" sz="1600" dirty="0"/>
              <a:t>}</a:t>
            </a:r>
          </a:p>
          <a:p>
            <a:pPr algn="l"/>
            <a:endParaRPr lang="en-US" altLang="en-US" sz="1600" dirty="0"/>
          </a:p>
        </p:txBody>
      </p:sp>
      <p:sp>
        <p:nvSpPr>
          <p:cNvPr id="16389" name="Text Box 5"/>
          <p:cNvSpPr txBox="1">
            <a:spLocks noChangeArrowheads="1"/>
          </p:cNvSpPr>
          <p:nvPr/>
        </p:nvSpPr>
        <p:spPr bwMode="auto">
          <a:xfrm>
            <a:off x="4551100" y="963613"/>
            <a:ext cx="4453463" cy="4524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t>void func1(</a:t>
            </a:r>
            <a:r>
              <a:rPr lang="en-US" altLang="en-US" sz="1600" dirty="0" err="1"/>
              <a:t>int</a:t>
            </a:r>
            <a:r>
              <a:rPr lang="en-US" altLang="en-US" sz="1600" dirty="0"/>
              <a:t>  x, </a:t>
            </a:r>
            <a:r>
              <a:rPr lang="en-US" altLang="en-US" sz="1600" dirty="0" err="1"/>
              <a:t>int</a:t>
            </a:r>
            <a:r>
              <a:rPr lang="en-US" altLang="en-US" sz="1600" dirty="0"/>
              <a:t> y)</a:t>
            </a:r>
          </a:p>
          <a:p>
            <a:pPr algn="ctr"/>
            <a:r>
              <a:rPr lang="en-US" altLang="en-US" sz="1600" dirty="0"/>
              <a:t>{</a:t>
            </a:r>
          </a:p>
          <a:p>
            <a:pPr algn="ctr"/>
            <a:r>
              <a:rPr lang="en-US" altLang="en-US" sz="1600" dirty="0"/>
              <a:t>	x++;  y--;</a:t>
            </a:r>
          </a:p>
          <a:p>
            <a:pPr algn="ctr"/>
            <a:r>
              <a:rPr lang="en-US" altLang="en-US" sz="1600" dirty="0"/>
              <a:t>	</a:t>
            </a:r>
            <a:r>
              <a:rPr lang="en-US" altLang="en-US" sz="1600" dirty="0" err="1"/>
              <a:t>printf</a:t>
            </a:r>
            <a:r>
              <a:rPr lang="en-US" altLang="en-US" sz="1600" dirty="0"/>
              <a:t>("Values inside func1: </a:t>
            </a:r>
          </a:p>
          <a:p>
            <a:pPr algn="ctr"/>
            <a:r>
              <a:rPr lang="en-US" altLang="en-US" sz="1600" dirty="0"/>
              <a:t>		 %d %d\n", x, y);</a:t>
            </a:r>
          </a:p>
          <a:p>
            <a:pPr algn="ctr"/>
            <a:r>
              <a:rPr lang="en-US" altLang="en-US" sz="1600" dirty="0"/>
              <a:t>}</a:t>
            </a:r>
          </a:p>
          <a:p>
            <a:pPr algn="ctr"/>
            <a:r>
              <a:rPr lang="en-US" altLang="en-US" sz="1600" dirty="0"/>
              <a:t>void func2(</a:t>
            </a:r>
            <a:r>
              <a:rPr lang="en-US" altLang="en-US" sz="1600" dirty="0" err="1"/>
              <a:t>int</a:t>
            </a:r>
            <a:r>
              <a:rPr lang="en-US" altLang="en-US" sz="1600" dirty="0"/>
              <a:t> x, </a:t>
            </a:r>
            <a:r>
              <a:rPr lang="en-US" altLang="en-US" sz="1600" dirty="0" err="1"/>
              <a:t>int</a:t>
            </a:r>
            <a:r>
              <a:rPr lang="en-US" altLang="en-US" sz="1600" dirty="0"/>
              <a:t> y)</a:t>
            </a:r>
          </a:p>
          <a:p>
            <a:pPr algn="ctr"/>
            <a:r>
              <a:rPr lang="en-US" altLang="en-US" sz="1600" dirty="0"/>
              <a:t>{</a:t>
            </a:r>
          </a:p>
          <a:p>
            <a:pPr algn="ctr"/>
            <a:r>
              <a:rPr lang="en-US" altLang="en-US" sz="1600" dirty="0"/>
              <a:t>	x+=2;  y-=2;</a:t>
            </a:r>
          </a:p>
          <a:p>
            <a:pPr algn="ctr"/>
            <a:r>
              <a:rPr lang="en-US" altLang="en-US" sz="1600" dirty="0"/>
              <a:t>	</a:t>
            </a:r>
            <a:r>
              <a:rPr lang="en-US" altLang="en-US" sz="1600" dirty="0" err="1"/>
              <a:t>printf</a:t>
            </a:r>
            <a:r>
              <a:rPr lang="en-US" altLang="en-US" sz="1600" dirty="0"/>
              <a:t>("Values inside func2:  </a:t>
            </a:r>
          </a:p>
          <a:p>
            <a:pPr algn="ctr"/>
            <a:r>
              <a:rPr lang="en-US" altLang="en-US" sz="1600" dirty="0"/>
              <a:t>		%d %d\n", x, y);</a:t>
            </a:r>
          </a:p>
          <a:p>
            <a:pPr algn="ctr"/>
            <a:r>
              <a:rPr lang="en-US" altLang="en-US" sz="1600" dirty="0"/>
              <a:t>	{</a:t>
            </a:r>
          </a:p>
          <a:p>
            <a:pPr algn="ctr"/>
            <a:r>
              <a:rPr lang="en-US" altLang="en-US" sz="1600" dirty="0"/>
              <a:t>		</a:t>
            </a:r>
            <a:r>
              <a:rPr lang="en-US" altLang="en-US" sz="1600" dirty="0" err="1"/>
              <a:t>int</a:t>
            </a:r>
            <a:r>
              <a:rPr lang="en-US" altLang="en-US" sz="1600" dirty="0"/>
              <a:t> a = 0, b = 1;</a:t>
            </a:r>
          </a:p>
          <a:p>
            <a:pPr algn="ctr"/>
            <a:r>
              <a:rPr lang="en-US" altLang="en-US" sz="1600" dirty="0"/>
              <a:t>		</a:t>
            </a:r>
            <a:r>
              <a:rPr lang="en-US" altLang="en-US" sz="1600" dirty="0" err="1"/>
              <a:t>printf</a:t>
            </a:r>
            <a:r>
              <a:rPr lang="en-US" altLang="en-US" sz="1600" dirty="0"/>
              <a:t>("Values inside func2's </a:t>
            </a:r>
          </a:p>
          <a:p>
            <a:pPr algn="ctr"/>
            <a:r>
              <a:rPr lang="en-US" altLang="en-US" sz="1600" dirty="0"/>
              <a:t>		       block:  %d %d\n", x, y);</a:t>
            </a:r>
          </a:p>
          <a:p>
            <a:pPr algn="ctr"/>
            <a:r>
              <a:rPr lang="en-US" altLang="en-US" sz="1600" dirty="0"/>
              <a:t>	}</a:t>
            </a:r>
          </a:p>
          <a:p>
            <a:pPr algn="ctr"/>
            <a:r>
              <a:rPr lang="en-US" altLang="en-US" sz="1600" dirty="0"/>
              <a:t>//a++;</a:t>
            </a:r>
          </a:p>
          <a:p>
            <a:pPr algn="ctr"/>
            <a:r>
              <a:rPr lang="en-US" altLang="en-US" sz="1600" dirty="0"/>
              <a:t>}</a:t>
            </a:r>
            <a:endParaRPr lang="en-US" altLang="en-US" dirty="0"/>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r="50000" b="69336"/>
          <a:stretch>
            <a:fillRect/>
          </a:stretch>
        </p:blipFill>
        <p:spPr bwMode="auto">
          <a:xfrm>
            <a:off x="4648200" y="5334000"/>
            <a:ext cx="41910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95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1"/>
          </p:nvPr>
        </p:nvSpPr>
        <p:spPr/>
        <p:txBody>
          <a:bodyPr/>
          <a:lstStyle/>
          <a:p>
            <a:fld id="{A6B61A20-5248-4B8E-B7A2-5C317E89798D}" type="slidenum">
              <a:rPr lang="en-US" altLang="en-US" smtClean="0"/>
              <a:pPr/>
              <a:t>33</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036585655"/>
              </p:ext>
            </p:extLst>
          </p:nvPr>
        </p:nvGraphicFramePr>
        <p:xfrm>
          <a:off x="1524000" y="139700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70120773"/>
                    </a:ext>
                  </a:extLst>
                </a:gridCol>
                <a:gridCol w="2032000">
                  <a:extLst>
                    <a:ext uri="{9D8B030D-6E8A-4147-A177-3AD203B41FA5}">
                      <a16:colId xmlns:a16="http://schemas.microsoft.com/office/drawing/2014/main" val="2379617799"/>
                    </a:ext>
                  </a:extLst>
                </a:gridCol>
                <a:gridCol w="2032000">
                  <a:extLst>
                    <a:ext uri="{9D8B030D-6E8A-4147-A177-3AD203B41FA5}">
                      <a16:colId xmlns:a16="http://schemas.microsoft.com/office/drawing/2014/main" val="2400226431"/>
                    </a:ext>
                  </a:extLst>
                </a:gridCol>
              </a:tblGrid>
              <a:tr h="370840">
                <a:tc>
                  <a:txBody>
                    <a:bodyPr/>
                    <a:lstStyle/>
                    <a:p>
                      <a:r>
                        <a:rPr lang="en-US" dirty="0"/>
                        <a:t>x</a:t>
                      </a:r>
                    </a:p>
                  </a:txBody>
                  <a:tcPr/>
                </a:tc>
                <a:tc>
                  <a:txBody>
                    <a:bodyPr/>
                    <a:lstStyle/>
                    <a:p>
                      <a:r>
                        <a:rPr lang="en-US" dirty="0"/>
                        <a:t>5</a:t>
                      </a:r>
                    </a:p>
                  </a:txBody>
                  <a:tcPr/>
                </a:tc>
                <a:tc>
                  <a:txBody>
                    <a:bodyPr/>
                    <a:lstStyle/>
                    <a:p>
                      <a:r>
                        <a:rPr lang="en-US" dirty="0"/>
                        <a:t>main</a:t>
                      </a:r>
                    </a:p>
                  </a:txBody>
                  <a:tcPr/>
                </a:tc>
                <a:extLst>
                  <a:ext uri="{0D108BD9-81ED-4DB2-BD59-A6C34878D82A}">
                    <a16:rowId xmlns:a16="http://schemas.microsoft.com/office/drawing/2014/main" val="4060216013"/>
                  </a:ext>
                </a:extLst>
              </a:tr>
              <a:tr h="370840">
                <a:tc>
                  <a:txBody>
                    <a:bodyPr/>
                    <a:lstStyle/>
                    <a:p>
                      <a:r>
                        <a:rPr lang="en-US" dirty="0"/>
                        <a:t>y</a:t>
                      </a:r>
                    </a:p>
                  </a:txBody>
                  <a:tcPr/>
                </a:tc>
                <a:tc>
                  <a:txBody>
                    <a:bodyPr/>
                    <a:lstStyle/>
                    <a:p>
                      <a:r>
                        <a:rPr lang="en-US" dirty="0"/>
                        <a:t>10</a:t>
                      </a:r>
                    </a:p>
                  </a:txBody>
                  <a:tcPr/>
                </a:tc>
                <a:tc>
                  <a:txBody>
                    <a:bodyPr/>
                    <a:lstStyle/>
                    <a:p>
                      <a:r>
                        <a:rPr lang="en-US" dirty="0"/>
                        <a:t>main</a:t>
                      </a:r>
                    </a:p>
                  </a:txBody>
                  <a:tcPr/>
                </a:tc>
                <a:extLst>
                  <a:ext uri="{0D108BD9-81ED-4DB2-BD59-A6C34878D82A}">
                    <a16:rowId xmlns:a16="http://schemas.microsoft.com/office/drawing/2014/main" val="3700140044"/>
                  </a:ext>
                </a:extLst>
              </a:tr>
              <a:tr h="370840">
                <a:tc>
                  <a:txBody>
                    <a:bodyPr/>
                    <a:lstStyle/>
                    <a:p>
                      <a:r>
                        <a:rPr lang="en-US" dirty="0"/>
                        <a:t>x</a:t>
                      </a:r>
                    </a:p>
                  </a:txBody>
                  <a:tcPr/>
                </a:tc>
                <a:tc>
                  <a:txBody>
                    <a:bodyPr/>
                    <a:lstStyle/>
                    <a:p>
                      <a:r>
                        <a:rPr lang="en-US" dirty="0"/>
                        <a:t>6</a:t>
                      </a:r>
                    </a:p>
                  </a:txBody>
                  <a:tcPr/>
                </a:tc>
                <a:tc>
                  <a:txBody>
                    <a:bodyPr/>
                    <a:lstStyle/>
                    <a:p>
                      <a:r>
                        <a:rPr lang="en-US" dirty="0"/>
                        <a:t>func1</a:t>
                      </a:r>
                    </a:p>
                  </a:txBody>
                  <a:tcPr/>
                </a:tc>
                <a:extLst>
                  <a:ext uri="{0D108BD9-81ED-4DB2-BD59-A6C34878D82A}">
                    <a16:rowId xmlns:a16="http://schemas.microsoft.com/office/drawing/2014/main" val="781996410"/>
                  </a:ext>
                </a:extLst>
              </a:tr>
              <a:tr h="370840">
                <a:tc>
                  <a:txBody>
                    <a:bodyPr/>
                    <a:lstStyle/>
                    <a:p>
                      <a:r>
                        <a:rPr lang="en-US" dirty="0"/>
                        <a:t>y</a:t>
                      </a:r>
                    </a:p>
                  </a:txBody>
                  <a:tcPr/>
                </a:tc>
                <a:tc>
                  <a:txBody>
                    <a:bodyPr/>
                    <a:lstStyle/>
                    <a:p>
                      <a:r>
                        <a:rPr lang="en-US" dirty="0"/>
                        <a:t>9</a:t>
                      </a:r>
                    </a:p>
                  </a:txBody>
                  <a:tcPr/>
                </a:tc>
                <a:tc>
                  <a:txBody>
                    <a:bodyPr/>
                    <a:lstStyle/>
                    <a:p>
                      <a:r>
                        <a:rPr lang="en-US" dirty="0"/>
                        <a:t>func1</a:t>
                      </a:r>
                    </a:p>
                  </a:txBody>
                  <a:tcPr/>
                </a:tc>
                <a:extLst>
                  <a:ext uri="{0D108BD9-81ED-4DB2-BD59-A6C34878D82A}">
                    <a16:rowId xmlns:a16="http://schemas.microsoft.com/office/drawing/2014/main" val="3454323995"/>
                  </a:ext>
                </a:extLst>
              </a:tr>
              <a:tr h="370840">
                <a:tc>
                  <a:txBody>
                    <a:bodyPr/>
                    <a:lstStyle/>
                    <a:p>
                      <a:r>
                        <a:rPr lang="en-US" dirty="0"/>
                        <a:t>x</a:t>
                      </a:r>
                    </a:p>
                  </a:txBody>
                  <a:tcPr/>
                </a:tc>
                <a:tc>
                  <a:txBody>
                    <a:bodyPr/>
                    <a:lstStyle/>
                    <a:p>
                      <a:r>
                        <a:rPr lang="en-US" dirty="0"/>
                        <a:t>15</a:t>
                      </a:r>
                    </a:p>
                  </a:txBody>
                  <a:tcPr/>
                </a:tc>
                <a:tc>
                  <a:txBody>
                    <a:bodyPr/>
                    <a:lstStyle/>
                    <a:p>
                      <a:r>
                        <a:rPr lang="en-US" dirty="0"/>
                        <a:t>anonym</a:t>
                      </a:r>
                    </a:p>
                  </a:txBody>
                  <a:tcPr/>
                </a:tc>
                <a:extLst>
                  <a:ext uri="{0D108BD9-81ED-4DB2-BD59-A6C34878D82A}">
                    <a16:rowId xmlns:a16="http://schemas.microsoft.com/office/drawing/2014/main" val="724080846"/>
                  </a:ext>
                </a:extLst>
              </a:tr>
              <a:tr h="370840">
                <a:tc>
                  <a:txBody>
                    <a:bodyPr/>
                    <a:lstStyle/>
                    <a:p>
                      <a:r>
                        <a:rPr lang="en-US" dirty="0"/>
                        <a:t>y</a:t>
                      </a:r>
                    </a:p>
                  </a:txBody>
                  <a:tcPr/>
                </a:tc>
                <a:tc>
                  <a:txBody>
                    <a:bodyPr/>
                    <a:lstStyle/>
                    <a:p>
                      <a:r>
                        <a:rPr lang="en-US" dirty="0"/>
                        <a:t>20</a:t>
                      </a:r>
                    </a:p>
                  </a:txBody>
                  <a:tcPr/>
                </a:tc>
                <a:tc>
                  <a:txBody>
                    <a:bodyPr/>
                    <a:lstStyle/>
                    <a:p>
                      <a:r>
                        <a:rPr lang="en-US" dirty="0"/>
                        <a:t>anonym</a:t>
                      </a:r>
                    </a:p>
                  </a:txBody>
                  <a:tcPr/>
                </a:tc>
                <a:extLst>
                  <a:ext uri="{0D108BD9-81ED-4DB2-BD59-A6C34878D82A}">
                    <a16:rowId xmlns:a16="http://schemas.microsoft.com/office/drawing/2014/main" val="310061462"/>
                  </a:ext>
                </a:extLst>
              </a:tr>
              <a:tr h="370840">
                <a:tc>
                  <a:txBody>
                    <a:bodyPr/>
                    <a:lstStyle/>
                    <a:p>
                      <a:r>
                        <a:rPr lang="en-US" dirty="0"/>
                        <a:t>x</a:t>
                      </a:r>
                    </a:p>
                  </a:txBody>
                  <a:tcPr/>
                </a:tc>
                <a:tc>
                  <a:txBody>
                    <a:bodyPr/>
                    <a:lstStyle/>
                    <a:p>
                      <a:r>
                        <a:rPr lang="en-US" dirty="0"/>
                        <a:t>17</a:t>
                      </a:r>
                    </a:p>
                  </a:txBody>
                  <a:tcPr/>
                </a:tc>
                <a:tc>
                  <a:txBody>
                    <a:bodyPr/>
                    <a:lstStyle/>
                    <a:p>
                      <a:r>
                        <a:rPr lang="en-US" dirty="0"/>
                        <a:t>func2</a:t>
                      </a:r>
                    </a:p>
                  </a:txBody>
                  <a:tcPr/>
                </a:tc>
                <a:extLst>
                  <a:ext uri="{0D108BD9-81ED-4DB2-BD59-A6C34878D82A}">
                    <a16:rowId xmlns:a16="http://schemas.microsoft.com/office/drawing/2014/main" val="2679630395"/>
                  </a:ext>
                </a:extLst>
              </a:tr>
              <a:tr h="370840">
                <a:tc>
                  <a:txBody>
                    <a:bodyPr/>
                    <a:lstStyle/>
                    <a:p>
                      <a:r>
                        <a:rPr lang="en-US" dirty="0"/>
                        <a:t>y</a:t>
                      </a:r>
                    </a:p>
                  </a:txBody>
                  <a:tcPr/>
                </a:tc>
                <a:tc>
                  <a:txBody>
                    <a:bodyPr/>
                    <a:lstStyle/>
                    <a:p>
                      <a:r>
                        <a:rPr lang="en-US" dirty="0"/>
                        <a:t>18</a:t>
                      </a:r>
                    </a:p>
                  </a:txBody>
                  <a:tcPr/>
                </a:tc>
                <a:tc>
                  <a:txBody>
                    <a:bodyPr/>
                    <a:lstStyle/>
                    <a:p>
                      <a:r>
                        <a:rPr lang="en-US" dirty="0"/>
                        <a:t>func2</a:t>
                      </a:r>
                    </a:p>
                  </a:txBody>
                  <a:tcPr/>
                </a:tc>
                <a:extLst>
                  <a:ext uri="{0D108BD9-81ED-4DB2-BD59-A6C34878D82A}">
                    <a16:rowId xmlns:a16="http://schemas.microsoft.com/office/drawing/2014/main" val="251098171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83095906"/>
                  </a:ext>
                </a:extLst>
              </a:tr>
            </a:tbl>
          </a:graphicData>
        </a:graphic>
      </p:graphicFrame>
    </p:spTree>
    <p:extLst>
      <p:ext uri="{BB962C8B-B14F-4D97-AF65-F5344CB8AC3E}">
        <p14:creationId xmlns:p14="http://schemas.microsoft.com/office/powerpoint/2010/main" val="250409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 </a:t>
            </a:r>
          </a:p>
        </p:txBody>
      </p:sp>
      <p:sp>
        <p:nvSpPr>
          <p:cNvPr id="4" name="Slide Number Placeholder 3"/>
          <p:cNvSpPr>
            <a:spLocks noGrp="1"/>
          </p:cNvSpPr>
          <p:nvPr>
            <p:ph type="sldNum" sz="quarter" idx="11"/>
          </p:nvPr>
        </p:nvSpPr>
        <p:spPr/>
        <p:txBody>
          <a:bodyPr/>
          <a:lstStyle/>
          <a:p>
            <a:fld id="{A6B61A20-5248-4B8E-B7A2-5C317E89798D}" type="slidenum">
              <a:rPr lang="en-US" altLang="en-US" smtClean="0"/>
              <a:pPr/>
              <a:t>34</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30213538"/>
              </p:ext>
            </p:extLst>
          </p:nvPr>
        </p:nvGraphicFramePr>
        <p:xfrm>
          <a:off x="1524000" y="1460193"/>
          <a:ext cx="6096000" cy="21996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77379153"/>
                    </a:ext>
                  </a:extLst>
                </a:gridCol>
                <a:gridCol w="2032000">
                  <a:extLst>
                    <a:ext uri="{9D8B030D-6E8A-4147-A177-3AD203B41FA5}">
                      <a16:colId xmlns:a16="http://schemas.microsoft.com/office/drawing/2014/main" val="114672429"/>
                    </a:ext>
                  </a:extLst>
                </a:gridCol>
                <a:gridCol w="2032000">
                  <a:extLst>
                    <a:ext uri="{9D8B030D-6E8A-4147-A177-3AD203B41FA5}">
                      <a16:colId xmlns:a16="http://schemas.microsoft.com/office/drawing/2014/main" val="790113822"/>
                    </a:ext>
                  </a:extLst>
                </a:gridCol>
              </a:tblGrid>
              <a:tr h="370840">
                <a:tc gridSpan="3">
                  <a:txBody>
                    <a:bodyPr/>
                    <a:lstStyle/>
                    <a:p>
                      <a:pPr algn="ctr"/>
                      <a:r>
                        <a:rPr lang="en-US" dirty="0"/>
                        <a:t>GLOBAL SCOPE </a:t>
                      </a:r>
                      <a:r>
                        <a:rPr lang="en-US" dirty="0" err="1"/>
                        <a:t>const</a:t>
                      </a:r>
                      <a:r>
                        <a:rPr lang="en-US" dirty="0"/>
                        <a:t> </a:t>
                      </a:r>
                      <a:r>
                        <a:rPr lang="en-US" dirty="0" err="1"/>
                        <a:t>int</a:t>
                      </a:r>
                      <a:r>
                        <a:rPr lang="en-US" dirty="0"/>
                        <a:t> </a:t>
                      </a:r>
                      <a:r>
                        <a:rPr lang="en-US" dirty="0" err="1"/>
                        <a:t>taxrate</a:t>
                      </a:r>
                      <a:endParaRPr lang="en-US" dirty="0"/>
                    </a:p>
                  </a:txBody>
                  <a:tcPr>
                    <a:solidFill>
                      <a:schemeClr val="accent2"/>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42362598"/>
                  </a:ext>
                </a:extLst>
              </a:tr>
              <a:tr h="370840">
                <a:tc gridSpan="2">
                  <a:txBody>
                    <a:bodyPr/>
                    <a:lstStyle/>
                    <a:p>
                      <a:pPr algn="ctr"/>
                      <a:r>
                        <a:rPr lang="en-US" dirty="0"/>
                        <a:t>Function Scope</a:t>
                      </a:r>
                    </a:p>
                    <a:p>
                      <a:pPr algn="ctr"/>
                      <a:r>
                        <a:rPr lang="en-US" dirty="0"/>
                        <a:t>{</a:t>
                      </a:r>
                      <a:r>
                        <a:rPr lang="en-US" dirty="0" err="1"/>
                        <a:t>Int</a:t>
                      </a:r>
                      <a:r>
                        <a:rPr lang="en-US" dirty="0"/>
                        <a:t> </a:t>
                      </a:r>
                      <a:r>
                        <a:rPr lang="en-US" dirty="0" err="1"/>
                        <a:t>x,g,h</a:t>
                      </a:r>
                      <a:endParaRPr lang="en-US" dirty="0"/>
                    </a:p>
                    <a:p>
                      <a:pPr algn="ctr"/>
                      <a:r>
                        <a:rPr lang="en-US" dirty="0"/>
                        <a:t>V=9</a:t>
                      </a:r>
                    </a:p>
                    <a:p>
                      <a:pPr algn="ctr"/>
                      <a:r>
                        <a:rPr lang="en-US" dirty="0"/>
                        <a:t>b=0}</a:t>
                      </a:r>
                    </a:p>
                  </a:txBody>
                  <a:tcPr>
                    <a:solidFill>
                      <a:srgbClr val="92D050"/>
                    </a:solidFill>
                  </a:tcPr>
                </a:tc>
                <a:tc h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Function Scope</a:t>
                      </a:r>
                    </a:p>
                    <a:p>
                      <a:r>
                        <a:rPr lang="en-US" dirty="0" err="1"/>
                        <a:t>Int</a:t>
                      </a:r>
                      <a:r>
                        <a:rPr lang="en-US" dirty="0"/>
                        <a:t> x, a, b</a:t>
                      </a:r>
                    </a:p>
                    <a:p>
                      <a:r>
                        <a:rPr lang="en-US" dirty="0" err="1"/>
                        <a:t>taxrate</a:t>
                      </a:r>
                      <a:r>
                        <a:rPr lang="en-US" dirty="0"/>
                        <a:t>=10</a:t>
                      </a:r>
                    </a:p>
                  </a:txBody>
                  <a:tcPr>
                    <a:solidFill>
                      <a:schemeClr val="accent5">
                        <a:lumMod val="75000"/>
                      </a:schemeClr>
                    </a:solidFill>
                  </a:tcPr>
                </a:tc>
                <a:extLst>
                  <a:ext uri="{0D108BD9-81ED-4DB2-BD59-A6C34878D82A}">
                    <a16:rowId xmlns:a16="http://schemas.microsoft.com/office/drawing/2014/main" val="643597894"/>
                  </a:ext>
                </a:extLst>
              </a:tr>
              <a:tr h="370840">
                <a:tc>
                  <a:txBody>
                    <a:bodyPr/>
                    <a:lstStyle/>
                    <a:p>
                      <a:r>
                        <a:rPr lang="en-US" dirty="0"/>
                        <a:t>Block</a:t>
                      </a:r>
                      <a:r>
                        <a:rPr lang="en-US" baseline="0" dirty="0"/>
                        <a:t> Scope{</a:t>
                      </a:r>
                    </a:p>
                    <a:p>
                      <a:r>
                        <a:rPr lang="en-US" baseline="0" dirty="0" err="1"/>
                        <a:t>Int</a:t>
                      </a:r>
                      <a:r>
                        <a:rPr lang="en-US" baseline="0" dirty="0"/>
                        <a:t> a}</a:t>
                      </a:r>
                      <a:endParaRPr lang="en-US" dirty="0"/>
                    </a:p>
                  </a:txBody>
                  <a:tcPr>
                    <a:solidFill>
                      <a:schemeClr val="tx2">
                        <a:lumMod val="40000"/>
                        <a:lumOff val="60000"/>
                      </a:schemeClr>
                    </a:solidFill>
                  </a:tcPr>
                </a:tc>
                <a:tc>
                  <a:txBody>
                    <a:bodyPr/>
                    <a:lstStyle/>
                    <a:p>
                      <a:r>
                        <a:rPr lang="en-US" dirty="0"/>
                        <a:t>Block Scope</a:t>
                      </a:r>
                    </a:p>
                  </a:txBody>
                  <a:tcPr>
                    <a:solidFill>
                      <a:schemeClr val="bg1">
                        <a:lumMod val="65000"/>
                      </a:schemeClr>
                    </a:solidFill>
                  </a:tcPr>
                </a:tc>
                <a:tc>
                  <a:txBody>
                    <a:bodyPr/>
                    <a:lstStyle/>
                    <a:p>
                      <a:r>
                        <a:rPr lang="en-US" dirty="0"/>
                        <a:t>Block Scope{</a:t>
                      </a:r>
                      <a:r>
                        <a:rPr lang="en-US" dirty="0" err="1"/>
                        <a:t>int</a:t>
                      </a:r>
                      <a:r>
                        <a:rPr lang="en-US" dirty="0"/>
                        <a:t> c}</a:t>
                      </a:r>
                    </a:p>
                  </a:txBody>
                  <a:tcPr>
                    <a:solidFill>
                      <a:schemeClr val="accent2">
                        <a:lumMod val="40000"/>
                        <a:lumOff val="60000"/>
                      </a:schemeClr>
                    </a:solidFill>
                  </a:tcPr>
                </a:tc>
                <a:extLst>
                  <a:ext uri="{0D108BD9-81ED-4DB2-BD59-A6C34878D82A}">
                    <a16:rowId xmlns:a16="http://schemas.microsoft.com/office/drawing/2014/main" val="3022407014"/>
                  </a:ext>
                </a:extLst>
              </a:tr>
            </a:tbl>
          </a:graphicData>
        </a:graphic>
      </p:graphicFrame>
      <p:sp>
        <p:nvSpPr>
          <p:cNvPr id="6" name="TextBox 5"/>
          <p:cNvSpPr txBox="1"/>
          <p:nvPr/>
        </p:nvSpPr>
        <p:spPr>
          <a:xfrm>
            <a:off x="685800" y="4038600"/>
            <a:ext cx="7696200" cy="1200329"/>
          </a:xfrm>
          <a:prstGeom prst="rect">
            <a:avLst/>
          </a:prstGeom>
          <a:noFill/>
        </p:spPr>
        <p:txBody>
          <a:bodyPr wrap="square" rtlCol="0">
            <a:spAutoFit/>
          </a:bodyPr>
          <a:lstStyle/>
          <a:p>
            <a:pPr algn="l"/>
            <a:r>
              <a:rPr lang="en-US" dirty="0"/>
              <a:t>Each scope sets the boundary . Each variable in a scope has separate memory.</a:t>
            </a:r>
          </a:p>
          <a:p>
            <a:pPr algn="l"/>
            <a:r>
              <a:rPr lang="en-US" dirty="0"/>
              <a:t>Variable outside the boundary are not visible or useable .</a:t>
            </a:r>
          </a:p>
        </p:txBody>
      </p:sp>
      <p:cxnSp>
        <p:nvCxnSpPr>
          <p:cNvPr id="8" name="Straight Arrow Connector 7"/>
          <p:cNvCxnSpPr>
            <a:endCxn id="5" idx="1"/>
          </p:cNvCxnSpPr>
          <p:nvPr/>
        </p:nvCxnSpPr>
        <p:spPr bwMode="auto">
          <a:xfrm>
            <a:off x="1143000" y="2151073"/>
            <a:ext cx="381000" cy="408940"/>
          </a:xfrm>
          <a:prstGeom prst="straightConnector1">
            <a:avLst/>
          </a:prstGeom>
          <a:solidFill>
            <a:schemeClr val="accent1"/>
          </a:solidFill>
          <a:ln w="76200" cap="flat" cmpd="sng" algn="ctr">
            <a:solidFill>
              <a:schemeClr val="folHlink"/>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990600" y="3200400"/>
            <a:ext cx="381000" cy="0"/>
          </a:xfrm>
          <a:prstGeom prst="straightConnector1">
            <a:avLst/>
          </a:prstGeom>
          <a:solidFill>
            <a:schemeClr val="accent1"/>
          </a:solidFill>
          <a:ln w="76200" cap="flat" cmpd="sng" algn="ctr">
            <a:solidFill>
              <a:schemeClr val="folHlink"/>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291053" y="2434560"/>
            <a:ext cx="990600" cy="461665"/>
          </a:xfrm>
          <a:prstGeom prst="rect">
            <a:avLst/>
          </a:prstGeom>
          <a:noFill/>
        </p:spPr>
        <p:txBody>
          <a:bodyPr wrap="square" rtlCol="0">
            <a:spAutoFit/>
          </a:bodyPr>
          <a:lstStyle/>
          <a:p>
            <a:pPr algn="l"/>
            <a:r>
              <a:rPr lang="en-US" dirty="0"/>
              <a:t>Local</a:t>
            </a:r>
          </a:p>
        </p:txBody>
      </p:sp>
    </p:spTree>
    <p:extLst>
      <p:ext uri="{BB962C8B-B14F-4D97-AF65-F5344CB8AC3E}">
        <p14:creationId xmlns:p14="http://schemas.microsoft.com/office/powerpoint/2010/main" val="341507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r>
              <a:rPr lang="en-US" altLang="en-US" dirty="0"/>
              <a:t>Overlapping Names</a:t>
            </a:r>
          </a:p>
        </p:txBody>
      </p:sp>
      <p:sp>
        <p:nvSpPr>
          <p:cNvPr id="3" name="Rectangle 2"/>
          <p:cNvSpPr/>
          <p:nvPr/>
        </p:nvSpPr>
        <p:spPr>
          <a:xfrm>
            <a:off x="97410" y="1143000"/>
            <a:ext cx="9067800" cy="4216539"/>
          </a:xfrm>
          <a:prstGeom prst="rect">
            <a:avLst/>
          </a:prstGeom>
        </p:spPr>
        <p:txBody>
          <a:bodyPr wrap="square">
            <a:spAutoFit/>
          </a:bodyPr>
          <a:lstStyle/>
          <a:p>
            <a:pPr lvl="0" algn="l"/>
            <a:r>
              <a:rPr lang="en-US" altLang="en-US" sz="2000" dirty="0">
                <a:solidFill>
                  <a:srgbClr val="000080"/>
                </a:solidFill>
                <a:latin typeface="Courier New" panose="02070309020205020404" pitchFamily="49" charset="0"/>
                <a:cs typeface="Courier New" panose="02070309020205020404" pitchFamily="49" charset="0"/>
              </a:rPr>
              <a:t>/* Avoid Variables of the Same Name * </a:t>
            </a:r>
            <a:r>
              <a:rPr lang="en-US" altLang="en-US" sz="2000" dirty="0" err="1">
                <a:solidFill>
                  <a:srgbClr val="000080"/>
                </a:solidFill>
                <a:latin typeface="Courier New" panose="02070309020205020404" pitchFamily="49" charset="0"/>
                <a:cs typeface="Courier New" panose="02070309020205020404" pitchFamily="49" charset="0"/>
              </a:rPr>
              <a:t>lifetime.c</a:t>
            </a:r>
            <a:r>
              <a:rPr lang="en-US" altLang="en-US" sz="2000" dirty="0">
                <a:solidFill>
                  <a:srgbClr val="000080"/>
                </a:solidFill>
                <a:latin typeface="Courier New" panose="02070309020205020404" pitchFamily="49" charset="0"/>
                <a:cs typeface="Courier New" panose="02070309020205020404" pitchFamily="49" charset="0"/>
              </a:rPr>
              <a:t> */ </a:t>
            </a:r>
          </a:p>
          <a:p>
            <a:pPr lvl="0" algn="l"/>
            <a:r>
              <a:rPr lang="en-US" altLang="en-US" sz="2000" dirty="0">
                <a:solidFill>
                  <a:srgbClr val="000080"/>
                </a:solidFill>
                <a:latin typeface="Courier New" panose="02070309020205020404" pitchFamily="49" charset="0"/>
                <a:cs typeface="Courier New" panose="02070309020205020404" pitchFamily="49" charset="0"/>
              </a:rPr>
              <a:t>#include &lt;</a:t>
            </a:r>
            <a:r>
              <a:rPr lang="en-US" altLang="en-US" sz="2000" dirty="0" err="1">
                <a:solidFill>
                  <a:srgbClr val="000080"/>
                </a:solidFill>
                <a:latin typeface="Courier New" panose="02070309020205020404" pitchFamily="49" charset="0"/>
                <a:cs typeface="Courier New" panose="02070309020205020404" pitchFamily="49" charset="0"/>
              </a:rPr>
              <a:t>stdio.h</a:t>
            </a:r>
            <a:r>
              <a:rPr lang="en-US" altLang="en-US" sz="2000" dirty="0">
                <a:solidFill>
                  <a:srgbClr val="000080"/>
                </a:solidFill>
                <a:latin typeface="Courier New" panose="02070309020205020404" pitchFamily="49" charset="0"/>
                <a:cs typeface="Courier New" panose="02070309020205020404" pitchFamily="49" charset="0"/>
              </a:rPr>
              <a:t>&gt; </a:t>
            </a:r>
          </a:p>
          <a:p>
            <a:pPr lvl="0" algn="l"/>
            <a:r>
              <a:rPr lang="en-US" altLang="en-US" sz="2000" dirty="0">
                <a:solidFill>
                  <a:srgbClr val="000080"/>
                </a:solidFill>
                <a:latin typeface="Courier New" panose="02070309020205020404" pitchFamily="49" charset="0"/>
                <a:cs typeface="Courier New" panose="02070309020205020404" pitchFamily="49" charset="0"/>
              </a:rPr>
              <a:t>void foo(</a:t>
            </a:r>
            <a:r>
              <a:rPr lang="en-US" altLang="en-US" sz="2000" dirty="0" err="1">
                <a:solidFill>
                  <a:srgbClr val="FF0000"/>
                </a:solidFill>
                <a:latin typeface="Courier New" panose="02070309020205020404" pitchFamily="49" charset="0"/>
                <a:cs typeface="Courier New" panose="02070309020205020404" pitchFamily="49" charset="0"/>
              </a:rPr>
              <a:t>int</a:t>
            </a:r>
            <a:r>
              <a:rPr lang="en-US" altLang="en-US" sz="2000" dirty="0">
                <a:solidFill>
                  <a:srgbClr val="FF0000"/>
                </a:solidFill>
                <a:latin typeface="Courier New" panose="02070309020205020404" pitchFamily="49" charset="0"/>
                <a:cs typeface="Courier New" panose="02070309020205020404" pitchFamily="49" charset="0"/>
              </a:rPr>
              <a:t> x</a:t>
            </a:r>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err="1">
                <a:solidFill>
                  <a:srgbClr val="000080"/>
                </a:solidFill>
                <a:latin typeface="Courier New" panose="02070309020205020404" pitchFamily="49" charset="0"/>
                <a:cs typeface="Courier New" panose="02070309020205020404" pitchFamily="49" charset="0"/>
              </a:rPr>
              <a:t>int</a:t>
            </a:r>
            <a:r>
              <a:rPr lang="en-US" altLang="en-US" sz="2000"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80"/>
                </a:solidFill>
                <a:latin typeface="Courier New" panose="02070309020205020404" pitchFamily="49" charset="0"/>
                <a:cs typeface="Courier New" panose="02070309020205020404" pitchFamily="49" charset="0"/>
              </a:rPr>
              <a:t>i</a:t>
            </a:r>
            <a:r>
              <a:rPr lang="en-US" altLang="en-US" sz="2000" dirty="0">
                <a:solidFill>
                  <a:srgbClr val="000080"/>
                </a:solidFill>
                <a:latin typeface="Courier New" panose="02070309020205020404" pitchFamily="49" charset="0"/>
                <a:cs typeface="Courier New" panose="02070309020205020404" pitchFamily="49" charset="0"/>
              </a:rPr>
              <a:t> = 4; </a:t>
            </a:r>
          </a:p>
          <a:p>
            <a:pPr lvl="0" algn="l"/>
            <a:r>
              <a:rPr lang="en-US" altLang="en-US" sz="2000" dirty="0">
                <a:solidFill>
                  <a:srgbClr val="000080"/>
                </a:solidFill>
                <a:latin typeface="Courier New" panose="02070309020205020404" pitchFamily="49" charset="0"/>
                <a:cs typeface="Courier New" panose="02070309020205020404" pitchFamily="49" charset="0"/>
              </a:rPr>
              <a:t>do { </a:t>
            </a:r>
          </a:p>
          <a:p>
            <a:pPr lvl="0" algn="l"/>
            <a:r>
              <a:rPr lang="en-US" altLang="en-US" sz="2000"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int</a:t>
            </a:r>
            <a:r>
              <a:rPr lang="en-US" altLang="en-US" sz="2000" dirty="0">
                <a:solidFill>
                  <a:srgbClr val="FF0000"/>
                </a:solidFill>
                <a:latin typeface="Courier New" panose="02070309020205020404" pitchFamily="49" charset="0"/>
                <a:cs typeface="Courier New" panose="02070309020205020404" pitchFamily="49" charset="0"/>
              </a:rPr>
              <a:t> x = </a:t>
            </a:r>
            <a:r>
              <a:rPr lang="en-US" altLang="en-US" sz="2000" dirty="0" err="1">
                <a:solidFill>
                  <a:srgbClr val="FF0000"/>
                </a:solidFill>
                <a:latin typeface="Courier New" panose="02070309020205020404" pitchFamily="49" charset="0"/>
                <a:cs typeface="Courier New" panose="02070309020205020404" pitchFamily="49" charset="0"/>
              </a:rPr>
              <a:t>i</a:t>
            </a:r>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80"/>
                </a:solidFill>
                <a:latin typeface="Courier New" panose="02070309020205020404" pitchFamily="49" charset="0"/>
                <a:cs typeface="Courier New" panose="02070309020205020404" pitchFamily="49" charset="0"/>
              </a:rPr>
              <a:t>printf</a:t>
            </a:r>
            <a:r>
              <a:rPr lang="en-US" altLang="en-US" sz="2000" dirty="0">
                <a:solidFill>
                  <a:srgbClr val="000080"/>
                </a:solidFill>
                <a:latin typeface="Courier New" panose="02070309020205020404" pitchFamily="49" charset="0"/>
                <a:cs typeface="Courier New" panose="02070309020205020404" pitchFamily="49" charset="0"/>
              </a:rPr>
              <a:t>("%d ", </a:t>
            </a:r>
            <a:r>
              <a:rPr lang="en-US" altLang="en-US" sz="2000" dirty="0">
                <a:solidFill>
                  <a:srgbClr val="800000"/>
                </a:solidFill>
                <a:latin typeface="Courier New" panose="02070309020205020404" pitchFamily="49" charset="0"/>
                <a:cs typeface="Courier New" panose="02070309020205020404" pitchFamily="49" charset="0"/>
              </a:rPr>
              <a:t>x</a:t>
            </a:r>
            <a:r>
              <a:rPr lang="en-US" altLang="en-US" sz="2000" dirty="0">
                <a:solidFill>
                  <a:srgbClr val="000080"/>
                </a:solidFill>
                <a:latin typeface="Courier New" panose="02070309020205020404" pitchFamily="49" charset="0"/>
                <a:cs typeface="Courier New" panose="02070309020205020404" pitchFamily="49" charset="0"/>
              </a:rPr>
              <a:t>); // </a:t>
            </a:r>
            <a:r>
              <a:rPr lang="en-US" altLang="en-US" sz="2000" dirty="0">
                <a:solidFill>
                  <a:srgbClr val="FF0000"/>
                </a:solidFill>
                <a:latin typeface="Courier New" panose="02070309020205020404" pitchFamily="49" charset="0"/>
                <a:cs typeface="Courier New" panose="02070309020205020404" pitchFamily="49" charset="0"/>
              </a:rPr>
              <a:t>Which value will print?</a:t>
            </a:r>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80"/>
                </a:solidFill>
                <a:latin typeface="Courier New" panose="02070309020205020404" pitchFamily="49" charset="0"/>
                <a:cs typeface="Courier New" panose="02070309020205020404" pitchFamily="49" charset="0"/>
              </a:rPr>
              <a:t>i</a:t>
            </a:r>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a:solidFill>
                  <a:srgbClr val="000080"/>
                </a:solidFill>
                <a:latin typeface="Courier New" panose="02070309020205020404" pitchFamily="49" charset="0"/>
                <a:cs typeface="Courier New" panose="02070309020205020404" pitchFamily="49" charset="0"/>
              </a:rPr>
              <a:t>} while(</a:t>
            </a:r>
            <a:r>
              <a:rPr lang="en-US" altLang="en-US" sz="2000" dirty="0" err="1">
                <a:solidFill>
                  <a:srgbClr val="000080"/>
                </a:solidFill>
                <a:latin typeface="Courier New" panose="02070309020205020404" pitchFamily="49" charset="0"/>
                <a:cs typeface="Courier New" panose="02070309020205020404" pitchFamily="49" charset="0"/>
              </a:rPr>
              <a:t>i</a:t>
            </a:r>
            <a:r>
              <a:rPr lang="en-US" altLang="en-US" sz="2000" dirty="0">
                <a:solidFill>
                  <a:srgbClr val="000080"/>
                </a:solidFill>
                <a:latin typeface="Courier New" panose="02070309020205020404" pitchFamily="49" charset="0"/>
                <a:cs typeface="Courier New" panose="02070309020205020404" pitchFamily="49" charset="0"/>
              </a:rPr>
              <a:t> &gt; 0);</a:t>
            </a:r>
          </a:p>
          <a:p>
            <a:pPr lvl="0" algn="l"/>
            <a:r>
              <a:rPr lang="en-US" altLang="en-US" sz="2000"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80"/>
                </a:solidFill>
                <a:latin typeface="Courier New" panose="02070309020205020404" pitchFamily="49" charset="0"/>
                <a:cs typeface="Courier New" panose="02070309020205020404" pitchFamily="49" charset="0"/>
              </a:rPr>
              <a:t>printf</a:t>
            </a:r>
            <a:r>
              <a:rPr lang="en-US" altLang="en-US" sz="2000" dirty="0">
                <a:solidFill>
                  <a:srgbClr val="000080"/>
                </a:solidFill>
                <a:latin typeface="Courier New" panose="02070309020205020404" pitchFamily="49" charset="0"/>
                <a:cs typeface="Courier New" panose="02070309020205020404" pitchFamily="49" charset="0"/>
              </a:rPr>
              <a:t>("%d ", x); //</a:t>
            </a:r>
            <a:r>
              <a:rPr lang="en-US" altLang="en-US" sz="2000" dirty="0">
                <a:solidFill>
                  <a:srgbClr val="FF0000"/>
                </a:solidFill>
                <a:latin typeface="Courier New" panose="02070309020205020404" pitchFamily="49" charset="0"/>
                <a:cs typeface="Courier New" panose="02070309020205020404" pitchFamily="49" charset="0"/>
              </a:rPr>
              <a:t>which value will print?</a:t>
            </a:r>
          </a:p>
          <a:p>
            <a:pPr lvl="0" algn="l"/>
            <a:r>
              <a:rPr lang="en-US" altLang="en-US" sz="2000" dirty="0">
                <a:solidFill>
                  <a:srgbClr val="000080"/>
                </a:solidFill>
                <a:latin typeface="Courier New" panose="02070309020205020404" pitchFamily="49" charset="0"/>
                <a:cs typeface="Courier New" panose="02070309020205020404" pitchFamily="49" charset="0"/>
              </a:rPr>
              <a:t>} </a:t>
            </a:r>
          </a:p>
          <a:p>
            <a:pPr lvl="0" algn="l"/>
            <a:r>
              <a:rPr lang="en-US" altLang="en-US" sz="2000" dirty="0" err="1">
                <a:solidFill>
                  <a:srgbClr val="000080"/>
                </a:solidFill>
                <a:latin typeface="Courier New" panose="02070309020205020404" pitchFamily="49" charset="0"/>
                <a:cs typeface="Courier New" panose="02070309020205020404" pitchFamily="49" charset="0"/>
              </a:rPr>
              <a:t>int</a:t>
            </a:r>
            <a:r>
              <a:rPr lang="en-US" altLang="en-US" sz="2000" dirty="0">
                <a:solidFill>
                  <a:srgbClr val="000080"/>
                </a:solidFill>
                <a:latin typeface="Courier New" panose="02070309020205020404" pitchFamily="49" charset="0"/>
                <a:cs typeface="Courier New" panose="02070309020205020404" pitchFamily="49" charset="0"/>
              </a:rPr>
              <a:t> main(void) { foo(6); return 0; }</a:t>
            </a:r>
            <a:r>
              <a:rPr lang="en-US" altLang="en-US" sz="700" b="0" dirty="0"/>
              <a:t> </a:t>
            </a:r>
            <a:endParaRPr lang="en-US" altLang="en-US" sz="4400" b="0" dirty="0">
              <a:latin typeface="Arial" panose="020B0604020202020204" pitchFamily="34" charset="0"/>
            </a:endParaRPr>
          </a:p>
        </p:txBody>
      </p:sp>
    </p:spTree>
    <p:extLst>
      <p:ext uri="{BB962C8B-B14F-4D97-AF65-F5344CB8AC3E}">
        <p14:creationId xmlns:p14="http://schemas.microsoft.com/office/powerpoint/2010/main" val="2202914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r>
              <a:rPr lang="en-US" altLang="en-US"/>
              <a:t>Header Files</a:t>
            </a:r>
          </a:p>
        </p:txBody>
      </p:sp>
      <p:sp>
        <p:nvSpPr>
          <p:cNvPr id="9219" name="Rectangle 3"/>
          <p:cNvSpPr>
            <a:spLocks noGrp="1" noChangeArrowheads="1"/>
          </p:cNvSpPr>
          <p:nvPr>
            <p:ph type="body" idx="1"/>
          </p:nvPr>
        </p:nvSpPr>
        <p:spPr>
          <a:xfrm>
            <a:off x="152400" y="914400"/>
            <a:ext cx="8686800" cy="5181600"/>
          </a:xfrm>
        </p:spPr>
        <p:txBody>
          <a:bodyPr/>
          <a:lstStyle/>
          <a:p>
            <a:pPr>
              <a:lnSpc>
                <a:spcPct val="90000"/>
              </a:lnSpc>
            </a:pPr>
            <a:r>
              <a:rPr lang="en-US" altLang="en-US" sz="2800" dirty="0"/>
              <a:t>In order to call upon functions compiled in separate files, you need to include their definition as a declaration or a prototype</a:t>
            </a:r>
          </a:p>
          <a:p>
            <a:pPr lvl="1">
              <a:lnSpc>
                <a:spcPct val="90000"/>
              </a:lnSpc>
            </a:pPr>
            <a:r>
              <a:rPr lang="en-US" altLang="en-US" sz="2400" dirty="0"/>
              <a:t>for simplicity, if you have functions in several files, each of which call upon some of the same functions, you can place the prototypes in a single file, called a header file</a:t>
            </a:r>
          </a:p>
          <a:p>
            <a:pPr lvl="2">
              <a:lnSpc>
                <a:spcPct val="90000"/>
              </a:lnSpc>
            </a:pPr>
            <a:r>
              <a:rPr lang="en-US" altLang="en-US" sz="2000" dirty="0"/>
              <a:t>all other shared definitions and declarations can go here as well</a:t>
            </a:r>
          </a:p>
          <a:p>
            <a:pPr>
              <a:lnSpc>
                <a:spcPct val="90000"/>
              </a:lnSpc>
            </a:pPr>
            <a:r>
              <a:rPr lang="en-US" altLang="en-US" sz="2800" dirty="0"/>
              <a:t>A header files typically </a:t>
            </a:r>
            <a:r>
              <a:rPr lang="en-US" altLang="en-US" sz="2800" i="1" dirty="0"/>
              <a:t>only </a:t>
            </a:r>
            <a:r>
              <a:rPr lang="en-US" altLang="en-US" sz="2800" dirty="0"/>
              <a:t>contain definitions and declarations, not executable code</a:t>
            </a:r>
          </a:p>
          <a:p>
            <a:pPr lvl="1">
              <a:lnSpc>
                <a:spcPct val="90000"/>
              </a:lnSpc>
            </a:pPr>
            <a:r>
              <a:rPr lang="en-US" altLang="en-US" sz="2400" dirty="0"/>
              <a:t>Consider Assignment1 now . </a:t>
            </a:r>
            <a:r>
              <a:rPr lang="en-US" altLang="en-US" sz="2400" dirty="0" err="1"/>
              <a:t>Contact.h</a:t>
            </a:r>
            <a:r>
              <a:rPr lang="en-US" altLang="en-US" sz="2400" dirty="0"/>
              <a:t> consist of functions prototype only .</a:t>
            </a:r>
          </a:p>
          <a:p>
            <a:pPr lvl="1">
              <a:lnSpc>
                <a:spcPct val="90000"/>
              </a:lnSpc>
            </a:pPr>
            <a:r>
              <a:rPr lang="en-US" altLang="en-US" sz="2400" dirty="0" err="1"/>
              <a:t>Contact.c</a:t>
            </a:r>
            <a:r>
              <a:rPr lang="en-US" altLang="en-US" sz="2400" dirty="0"/>
              <a:t> is module that consist of definitions of all the functions of .h </a:t>
            </a:r>
          </a:p>
          <a:p>
            <a:pPr marL="457200" lvl="1" indent="0">
              <a:lnSpc>
                <a:spcPct val="90000"/>
              </a:lnSpc>
              <a:buNone/>
            </a:pPr>
            <a:endParaRPr lang="en-US" altLang="en-US" sz="2000" dirty="0"/>
          </a:p>
        </p:txBody>
      </p:sp>
    </p:spTree>
    <p:extLst>
      <p:ext uri="{BB962C8B-B14F-4D97-AF65-F5344CB8AC3E}">
        <p14:creationId xmlns:p14="http://schemas.microsoft.com/office/powerpoint/2010/main" val="230431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idx="1"/>
          </p:nvPr>
        </p:nvSpPr>
        <p:spPr/>
        <p:txBody>
          <a:bodyPr/>
          <a:lstStyle/>
          <a:p>
            <a:r>
              <a:rPr lang="en-US" dirty="0"/>
              <a:t>All the material is taken from following</a:t>
            </a:r>
          </a:p>
          <a:p>
            <a:r>
              <a:rPr lang="en-US" dirty="0">
                <a:hlinkClick r:id="rId2"/>
              </a:rPr>
              <a:t>https://www.unf.edu/cop2220/phigbee/higbee_lectures/</a:t>
            </a:r>
            <a:endParaRPr lang="en-US" dirty="0"/>
          </a:p>
          <a:p>
            <a:r>
              <a:rPr lang="en-US" dirty="0"/>
              <a:t>Richard Fox , Northern Kentucky University</a:t>
            </a:r>
          </a:p>
          <a:p>
            <a:pPr marL="0" indent="0">
              <a:buNone/>
            </a:pPr>
            <a:r>
              <a:rPr lang="en-US" dirty="0"/>
              <a:t>http://sappho.nku.edu/~foxr/home.html</a:t>
            </a:r>
          </a:p>
          <a:p>
            <a:endParaRPr lang="en-US" dirty="0"/>
          </a:p>
        </p:txBody>
      </p:sp>
      <p:sp>
        <p:nvSpPr>
          <p:cNvPr id="4" name="Footer Placeholder 3"/>
          <p:cNvSpPr>
            <a:spLocks noGrp="1"/>
          </p:cNvSpPr>
          <p:nvPr>
            <p:ph type="ftr" sz="quarter" idx="10"/>
          </p:nvPr>
        </p:nvSpPr>
        <p:spPr/>
        <p:txBody>
          <a:bodyPr/>
          <a:lstStyle/>
          <a:p>
            <a:pPr>
              <a:defRPr/>
            </a:pPr>
            <a:r>
              <a:rPr lang="en-US"/>
              <a:t>Computer Science: A Structured Programming Approach Using C</a:t>
            </a:r>
          </a:p>
        </p:txBody>
      </p:sp>
      <p:sp>
        <p:nvSpPr>
          <p:cNvPr id="5" name="Slide Number Placeholder 4"/>
          <p:cNvSpPr>
            <a:spLocks noGrp="1"/>
          </p:cNvSpPr>
          <p:nvPr>
            <p:ph type="sldNum" sz="quarter" idx="11"/>
          </p:nvPr>
        </p:nvSpPr>
        <p:spPr/>
        <p:txBody>
          <a:bodyPr/>
          <a:lstStyle/>
          <a:p>
            <a:fld id="{D0A125FF-8C28-4154-8687-8854E693AE3D}" type="slidenum">
              <a:rPr lang="en-US" altLang="en-US" smtClean="0"/>
              <a:pPr/>
              <a:t>37</a:t>
            </a:fld>
            <a:endParaRPr lang="en-US" altLang="en-US"/>
          </a:p>
        </p:txBody>
      </p:sp>
    </p:spTree>
    <p:extLst>
      <p:ext uri="{BB962C8B-B14F-4D97-AF65-F5344CB8AC3E}">
        <p14:creationId xmlns:p14="http://schemas.microsoft.com/office/powerpoint/2010/main" val="182871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Structured Programming</a:t>
            </a:r>
          </a:p>
        </p:txBody>
      </p:sp>
      <p:graphicFrame>
        <p:nvGraphicFramePr>
          <p:cNvPr id="6147" name="Object 3"/>
          <p:cNvGraphicFramePr>
            <a:graphicFrameLocks noGrp="1" noChangeAspect="1"/>
          </p:cNvGraphicFramePr>
          <p:nvPr>
            <p:ph sz="half" idx="1"/>
          </p:nvPr>
        </p:nvGraphicFramePr>
        <p:xfrm>
          <a:off x="685800" y="1900238"/>
          <a:ext cx="7848600" cy="2828925"/>
        </p:xfrm>
        <a:graphic>
          <a:graphicData uri="http://schemas.openxmlformats.org/presentationml/2006/ole">
            <mc:AlternateContent xmlns:mc="http://schemas.openxmlformats.org/markup-compatibility/2006">
              <mc:Choice xmlns:v="urn:schemas-microsoft-com:vml" Requires="v">
                <p:oleObj spid="_x0000_s2050" name="VISIO" r:id="rId3" imgW="5151600" imgH="1857960" progId="Visio.Drawing.4">
                  <p:embed/>
                </p:oleObj>
              </mc:Choice>
              <mc:Fallback>
                <p:oleObj name="VISIO" r:id="rId3" imgW="5151600" imgH="1857960" progId="Visio.Drawing.4">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0238"/>
                        <a:ext cx="7848600" cy="2828925"/>
                      </a:xfrm>
                      <a:prstGeom prst="rect">
                        <a:avLst/>
                      </a:prstGeom>
                    </p:spPr>
                  </p:pic>
                </p:oleObj>
              </mc:Fallback>
            </mc:AlternateContent>
          </a:graphicData>
        </a:graphic>
      </p:graphicFrame>
      <p:sp>
        <p:nvSpPr>
          <p:cNvPr id="6148" name="Rectangle 4"/>
          <p:cNvSpPr>
            <a:spLocks noGrp="1" noChangeArrowheads="1"/>
          </p:cNvSpPr>
          <p:nvPr>
            <p:ph type="body" sz="half" idx="2"/>
          </p:nvPr>
        </p:nvSpPr>
        <p:spPr>
          <a:xfrm>
            <a:off x="762000" y="4876800"/>
            <a:ext cx="7772400" cy="1447800"/>
          </a:xfrm>
        </p:spPr>
        <p:txBody>
          <a:bodyPr/>
          <a:lstStyle/>
          <a:p>
            <a:r>
              <a:rPr lang="en-US" altLang="en-US" sz="2800"/>
              <a:t>Structured programs lend themselves to Bottom-Up Testing</a:t>
            </a:r>
          </a:p>
          <a:p>
            <a:r>
              <a:rPr lang="en-US" altLang="en-US" sz="2800"/>
              <a:t>Large programs can be written by teams</a:t>
            </a:r>
          </a:p>
        </p:txBody>
      </p:sp>
    </p:spTree>
    <p:extLst>
      <p:ext uri="{BB962C8B-B14F-4D97-AF65-F5344CB8AC3E}">
        <p14:creationId xmlns:p14="http://schemas.microsoft.com/office/powerpoint/2010/main" val="193198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4E161CC-F21B-4C1B-8E58-99E5F87E00CA}" type="slidenum">
              <a:rPr lang="en-US" altLang="en-US" sz="1000">
                <a:latin typeface="Tahoma" panose="020B0604030504040204" pitchFamily="34" charset="0"/>
              </a:rPr>
              <a:pPr/>
              <a:t>5</a:t>
            </a:fld>
            <a:endParaRPr lang="en-US" altLang="en-US" sz="1000">
              <a:latin typeface="Tahoma" panose="020B0604030504040204" pitchFamily="34" charset="0"/>
            </a:endParaRPr>
          </a:p>
        </p:txBody>
      </p:sp>
      <p:sp>
        <p:nvSpPr>
          <p:cNvPr id="7172" name="Line 2"/>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3"/>
          <p:cNvSpPr>
            <a:spLocks noChangeArrowheads="1"/>
          </p:cNvSpPr>
          <p:nvPr/>
        </p:nvSpPr>
        <p:spPr bwMode="auto">
          <a:xfrm>
            <a:off x="152400" y="5791200"/>
            <a:ext cx="481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4-33</a:t>
            </a:r>
            <a:r>
              <a:rPr lang="en-US" altLang="en-US" sz="2000"/>
              <a:t>  Calculator Program Design</a:t>
            </a:r>
          </a:p>
        </p:txBody>
      </p:sp>
      <p:grpSp>
        <p:nvGrpSpPr>
          <p:cNvPr id="7174" name="Group 4"/>
          <p:cNvGrpSpPr>
            <a:grpSpLocks/>
          </p:cNvGrpSpPr>
          <p:nvPr/>
        </p:nvGrpSpPr>
        <p:grpSpPr bwMode="auto">
          <a:xfrm>
            <a:off x="228600" y="252413"/>
            <a:ext cx="8610600" cy="5995987"/>
            <a:chOff x="336" y="159"/>
            <a:chExt cx="5232" cy="3777"/>
          </a:xfrm>
        </p:grpSpPr>
        <p:sp>
          <p:nvSpPr>
            <p:cNvPr id="7176" name="Line 5"/>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6"/>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7"/>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717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87566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858D67C-312E-41B4-8F1B-7978D439D60F}" type="slidenum">
              <a:rPr lang="en-US" altLang="en-US" smtClean="0"/>
              <a:pPr/>
              <a:t>6</a:t>
            </a:fld>
            <a:endParaRPr lang="en-US" altLang="en-US"/>
          </a:p>
        </p:txBody>
      </p:sp>
      <p:pic>
        <p:nvPicPr>
          <p:cNvPr id="38914" name="Picture 2" descr="Hierarchy or Structure Chart - Programming Fundamentals - A Modular  Structured Approach using C++ - OpenStax C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156325" cy="4617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609600"/>
            <a:ext cx="4953000" cy="830997"/>
          </a:xfrm>
          <a:prstGeom prst="rect">
            <a:avLst/>
          </a:prstGeom>
          <a:noFill/>
        </p:spPr>
        <p:txBody>
          <a:bodyPr wrap="square" rtlCol="0">
            <a:spAutoFit/>
          </a:bodyPr>
          <a:lstStyle/>
          <a:p>
            <a:pPr algn="l"/>
            <a:r>
              <a:rPr lang="en-US" dirty="0"/>
              <a:t>Functional Decomposition (Factoring)</a:t>
            </a:r>
          </a:p>
        </p:txBody>
      </p:sp>
    </p:spTree>
    <p:extLst>
      <p:ext uri="{BB962C8B-B14F-4D97-AF65-F5344CB8AC3E}">
        <p14:creationId xmlns:p14="http://schemas.microsoft.com/office/powerpoint/2010/main" val="9170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0A125FF-8C28-4154-8687-8854E693AE3D}" type="slidenum">
              <a:rPr lang="en-US" altLang="en-US" smtClean="0"/>
              <a:pPr/>
              <a:t>7</a:t>
            </a:fld>
            <a:endParaRPr lang="en-US" altLang="en-US"/>
          </a:p>
        </p:txBody>
      </p:sp>
      <p:pic>
        <p:nvPicPr>
          <p:cNvPr id="40962" name="Picture 2" descr="A principles, concepts and practice on C and C++ function programming with  source code examples for computer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423150" cy="533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72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Unstructured Program</a:t>
            </a:r>
          </a:p>
        </p:txBody>
      </p:sp>
      <p:sp>
        <p:nvSpPr>
          <p:cNvPr id="8195" name="Rectangle 3"/>
          <p:cNvSpPr>
            <a:spLocks noGrp="1" noChangeArrowheads="1"/>
          </p:cNvSpPr>
          <p:nvPr>
            <p:ph type="body" idx="1"/>
          </p:nvPr>
        </p:nvSpPr>
        <p:spPr/>
        <p:txBody>
          <a:bodyPr/>
          <a:lstStyle/>
          <a:p>
            <a:pPr>
              <a:lnSpc>
                <a:spcPct val="70000"/>
              </a:lnSpc>
              <a:buFontTx/>
              <a:buNone/>
            </a:pPr>
            <a:r>
              <a:rPr lang="en-US" altLang="en-US" sz="2400"/>
              <a:t>int main( void ) {</a:t>
            </a:r>
          </a:p>
          <a:p>
            <a:pPr>
              <a:lnSpc>
                <a:spcPct val="70000"/>
              </a:lnSpc>
              <a:buFontTx/>
              <a:buNone/>
            </a:pPr>
            <a:r>
              <a:rPr lang="en-US" altLang="en-US" sz="2400"/>
              <a:t>  /* Get data from user */</a:t>
            </a:r>
          </a:p>
          <a:p>
            <a:pPr>
              <a:lnSpc>
                <a:spcPct val="70000"/>
              </a:lnSpc>
              <a:buFontTx/>
              <a:buNone/>
            </a:pPr>
            <a:r>
              <a:rPr lang="en-US" altLang="en-US" sz="2400"/>
              <a:t>  statement1;</a:t>
            </a:r>
          </a:p>
          <a:p>
            <a:pPr>
              <a:lnSpc>
                <a:spcPct val="70000"/>
              </a:lnSpc>
              <a:buFontTx/>
              <a:buNone/>
            </a:pPr>
            <a:r>
              <a:rPr lang="en-US" altLang="en-US" sz="2400"/>
              <a:t>  statement2;</a:t>
            </a:r>
          </a:p>
          <a:p>
            <a:pPr>
              <a:lnSpc>
                <a:spcPct val="70000"/>
              </a:lnSpc>
              <a:buFontTx/>
              <a:buNone/>
            </a:pPr>
            <a:r>
              <a:rPr lang="en-US" altLang="en-US" sz="2400"/>
              <a:t>  statement3;</a:t>
            </a:r>
          </a:p>
          <a:p>
            <a:pPr>
              <a:lnSpc>
                <a:spcPct val="70000"/>
              </a:lnSpc>
              <a:buFontTx/>
              <a:buNone/>
            </a:pPr>
            <a:r>
              <a:rPr lang="en-US" altLang="en-US" sz="2400"/>
              <a:t>  /* Perform computations */</a:t>
            </a:r>
          </a:p>
          <a:p>
            <a:pPr>
              <a:lnSpc>
                <a:spcPct val="70000"/>
              </a:lnSpc>
              <a:buFontTx/>
              <a:buNone/>
            </a:pPr>
            <a:r>
              <a:rPr lang="en-US" altLang="en-US" sz="2400"/>
              <a:t>  statement4;</a:t>
            </a:r>
          </a:p>
          <a:p>
            <a:pPr>
              <a:lnSpc>
                <a:spcPct val="70000"/>
              </a:lnSpc>
              <a:buFontTx/>
              <a:buNone/>
            </a:pPr>
            <a:r>
              <a:rPr lang="en-US" altLang="en-US" sz="2400"/>
              <a:t>  statement5;</a:t>
            </a:r>
          </a:p>
          <a:p>
            <a:pPr>
              <a:lnSpc>
                <a:spcPct val="70000"/>
              </a:lnSpc>
              <a:buFontTx/>
              <a:buNone/>
            </a:pPr>
            <a:r>
              <a:rPr lang="en-US" altLang="en-US" sz="2400"/>
              <a:t>  statement6;</a:t>
            </a:r>
          </a:p>
          <a:p>
            <a:pPr>
              <a:lnSpc>
                <a:spcPct val="70000"/>
              </a:lnSpc>
              <a:buFontTx/>
              <a:buNone/>
            </a:pPr>
            <a:r>
              <a:rPr lang="en-US" altLang="en-US" sz="2400"/>
              <a:t>  statement7;</a:t>
            </a:r>
          </a:p>
          <a:p>
            <a:pPr>
              <a:lnSpc>
                <a:spcPct val="70000"/>
              </a:lnSpc>
              <a:buFontTx/>
              <a:buNone/>
            </a:pPr>
            <a:r>
              <a:rPr lang="en-US" altLang="en-US" sz="2400"/>
              <a:t>  /* Print results */</a:t>
            </a:r>
          </a:p>
          <a:p>
            <a:pPr>
              <a:lnSpc>
                <a:spcPct val="70000"/>
              </a:lnSpc>
              <a:buFontTx/>
              <a:buNone/>
            </a:pPr>
            <a:r>
              <a:rPr lang="en-US" altLang="en-US" sz="2400"/>
              <a:t>  statement8;</a:t>
            </a:r>
          </a:p>
          <a:p>
            <a:pPr>
              <a:lnSpc>
                <a:spcPct val="70000"/>
              </a:lnSpc>
              <a:buFontTx/>
              <a:buNone/>
            </a:pPr>
            <a:r>
              <a:rPr lang="en-US" altLang="en-US" sz="2400"/>
              <a:t>  statement9;</a:t>
            </a:r>
          </a:p>
          <a:p>
            <a:pPr>
              <a:lnSpc>
                <a:spcPct val="70000"/>
              </a:lnSpc>
              <a:buFontTx/>
              <a:buNone/>
            </a:pPr>
            <a:r>
              <a:rPr lang="en-US" altLang="en-US" sz="2400"/>
              <a:t>}</a:t>
            </a:r>
          </a:p>
        </p:txBody>
      </p:sp>
    </p:spTree>
    <p:extLst>
      <p:ext uri="{BB962C8B-B14F-4D97-AF65-F5344CB8AC3E}">
        <p14:creationId xmlns:p14="http://schemas.microsoft.com/office/powerpoint/2010/main" val="23315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altLang="en-US"/>
              <a:t>Structured Programming</a:t>
            </a:r>
          </a:p>
        </p:txBody>
      </p:sp>
      <p:sp>
        <p:nvSpPr>
          <p:cNvPr id="48131" name="Rectangle 3"/>
          <p:cNvSpPr>
            <a:spLocks noGrp="1" noChangeArrowheads="1"/>
          </p:cNvSpPr>
          <p:nvPr>
            <p:ph type="body" idx="1"/>
          </p:nvPr>
        </p:nvSpPr>
        <p:spPr/>
        <p:txBody>
          <a:bodyPr/>
          <a:lstStyle/>
          <a:p>
            <a:pPr>
              <a:lnSpc>
                <a:spcPct val="90000"/>
              </a:lnSpc>
            </a:pPr>
            <a:r>
              <a:rPr lang="en-US" altLang="en-US"/>
              <a:t>Keep the flow of control in a program as simple as possible.</a:t>
            </a:r>
          </a:p>
          <a:p>
            <a:pPr>
              <a:lnSpc>
                <a:spcPct val="90000"/>
              </a:lnSpc>
            </a:pPr>
            <a:r>
              <a:rPr lang="en-US" altLang="en-US"/>
              <a:t>Use </a:t>
            </a:r>
            <a:r>
              <a:rPr lang="en-US" altLang="en-US">
                <a:solidFill>
                  <a:srgbClr val="FF9966"/>
                </a:solidFill>
              </a:rPr>
              <a:t>top-down design</a:t>
            </a:r>
            <a:r>
              <a:rPr lang="en-US" altLang="en-US"/>
              <a:t>.</a:t>
            </a:r>
          </a:p>
          <a:p>
            <a:pPr lvl="1">
              <a:lnSpc>
                <a:spcPct val="90000"/>
              </a:lnSpc>
            </a:pPr>
            <a:r>
              <a:rPr lang="en-US" altLang="en-US"/>
              <a:t>Keep </a:t>
            </a:r>
            <a:r>
              <a:rPr lang="en-US" altLang="en-US">
                <a:solidFill>
                  <a:srgbClr val="FF9966"/>
                </a:solidFill>
              </a:rPr>
              <a:t>decomposing</a:t>
            </a:r>
            <a:r>
              <a:rPr lang="en-US" altLang="en-US"/>
              <a:t> (also known as </a:t>
            </a:r>
            <a:r>
              <a:rPr lang="en-US" altLang="en-US">
                <a:solidFill>
                  <a:srgbClr val="FF9966"/>
                </a:solidFill>
              </a:rPr>
              <a:t>factoring</a:t>
            </a:r>
            <a:r>
              <a:rPr lang="en-US" altLang="en-US"/>
              <a:t>) a problem into smaller problems until you have a collection of small problems that you can easily solve.</a:t>
            </a:r>
          </a:p>
        </p:txBody>
      </p:sp>
    </p:spTree>
    <p:extLst>
      <p:ext uri="{BB962C8B-B14F-4D97-AF65-F5344CB8AC3E}">
        <p14:creationId xmlns:p14="http://schemas.microsoft.com/office/powerpoint/2010/main" val="2159515453"/>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3969</TotalTime>
  <Words>2335</Words>
  <Application>Microsoft Office PowerPoint</Application>
  <PresentationFormat>On-screen Show (4:3)</PresentationFormat>
  <Paragraphs>375</Paragraphs>
  <Slides>37</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Courier New</vt:lpstr>
      <vt:lpstr>McGrawHill-Italic</vt:lpstr>
      <vt:lpstr>Monotype Sorts</vt:lpstr>
      <vt:lpstr>Tahoma</vt:lpstr>
      <vt:lpstr>Times New Roman</vt:lpstr>
      <vt:lpstr>Wingdings</vt:lpstr>
      <vt:lpstr>Blends</vt:lpstr>
      <vt:lpstr>VISIO</vt:lpstr>
      <vt:lpstr>PowerPoint Presentation</vt:lpstr>
      <vt:lpstr>Modularity</vt:lpstr>
      <vt:lpstr>Modular programming</vt:lpstr>
      <vt:lpstr>Structured Programming</vt:lpstr>
      <vt:lpstr>PowerPoint Presentation</vt:lpstr>
      <vt:lpstr>PowerPoint Presentation</vt:lpstr>
      <vt:lpstr>PowerPoint Presentation</vt:lpstr>
      <vt:lpstr>Unstructured Program</vt:lpstr>
      <vt:lpstr>Structured Programming</vt:lpstr>
      <vt:lpstr>Top-Down Design Using Functions</vt:lpstr>
      <vt:lpstr>Function Definitions,  Prototypes, and Calls </vt:lpstr>
      <vt:lpstr>Form of a Function Definition</vt:lpstr>
      <vt:lpstr>The return Statement</vt:lpstr>
      <vt:lpstr>If There is No return</vt:lpstr>
      <vt:lpstr>Exit Status and return Vs exit( )</vt:lpstr>
      <vt:lpstr>return expr Versus exit(expr)</vt:lpstr>
      <vt:lpstr>Corresponding Structured Program</vt:lpstr>
      <vt:lpstr>Flow through Structured Program</vt:lpstr>
      <vt:lpstr>Reusability</vt:lpstr>
      <vt:lpstr>Function Prototypes</vt:lpstr>
      <vt:lpstr>Examples of Function Prototypes</vt:lpstr>
      <vt:lpstr>The Keyword void </vt:lpstr>
      <vt:lpstr>Function Invocation</vt:lpstr>
      <vt:lpstr>Call-by-Value</vt:lpstr>
      <vt:lpstr>PowerPoint Presentation</vt:lpstr>
      <vt:lpstr>PowerPoint Presentation</vt:lpstr>
      <vt:lpstr>PowerPoint Presentation</vt:lpstr>
      <vt:lpstr>Style</vt:lpstr>
      <vt:lpstr>Some Terms to remember</vt:lpstr>
      <vt:lpstr>Walkthroughs</vt:lpstr>
      <vt:lpstr>Scope Rules</vt:lpstr>
      <vt:lpstr>Scope Example with Blocks</vt:lpstr>
      <vt:lpstr>PowerPoint Presentation</vt:lpstr>
      <vt:lpstr>Variable Scope </vt:lpstr>
      <vt:lpstr>Overlapping Names</vt:lpstr>
      <vt:lpstr>Header Files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Moona Kanwal</cp:lastModifiedBy>
  <cp:revision>175</cp:revision>
  <dcterms:created xsi:type="dcterms:W3CDTF">2000-01-15T04:50:39Z</dcterms:created>
  <dcterms:modified xsi:type="dcterms:W3CDTF">2021-10-13T06:06:23Z</dcterms:modified>
</cp:coreProperties>
</file>