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38"/>
  </p:notesMasterIdLst>
  <p:sldIdLst>
    <p:sldId id="396" r:id="rId3"/>
    <p:sldId id="457" r:id="rId4"/>
    <p:sldId id="419" r:id="rId5"/>
    <p:sldId id="260" r:id="rId6"/>
    <p:sldId id="472" r:id="rId7"/>
    <p:sldId id="484" r:id="rId8"/>
    <p:sldId id="481" r:id="rId9"/>
    <p:sldId id="482" r:id="rId10"/>
    <p:sldId id="483" r:id="rId11"/>
    <p:sldId id="486" r:id="rId12"/>
    <p:sldId id="458" r:id="rId13"/>
    <p:sldId id="461" r:id="rId14"/>
    <p:sldId id="462" r:id="rId15"/>
    <p:sldId id="469" r:id="rId16"/>
    <p:sldId id="471" r:id="rId17"/>
    <p:sldId id="465" r:id="rId18"/>
    <p:sldId id="459" r:id="rId19"/>
    <p:sldId id="474" r:id="rId20"/>
    <p:sldId id="487" r:id="rId21"/>
    <p:sldId id="475" r:id="rId22"/>
    <p:sldId id="478" r:id="rId23"/>
    <p:sldId id="479" r:id="rId24"/>
    <p:sldId id="477" r:id="rId25"/>
    <p:sldId id="480" r:id="rId26"/>
    <p:sldId id="476" r:id="rId27"/>
    <p:sldId id="441" r:id="rId28"/>
    <p:sldId id="488" r:id="rId29"/>
    <p:sldId id="468" r:id="rId30"/>
    <p:sldId id="438" r:id="rId31"/>
    <p:sldId id="456" r:id="rId32"/>
    <p:sldId id="439" r:id="rId33"/>
    <p:sldId id="440" r:id="rId34"/>
    <p:sldId id="467" r:id="rId35"/>
    <p:sldId id="455" r:id="rId36"/>
    <p:sldId id="48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8A72"/>
    <a:srgbClr val="C5D7BD"/>
    <a:srgbClr val="C5D8A4"/>
    <a:srgbClr val="A6CF98"/>
    <a:srgbClr val="FCECE8"/>
    <a:srgbClr val="F9D7CD"/>
    <a:srgbClr val="D0615F"/>
    <a:srgbClr val="F3D6D6"/>
    <a:srgbClr val="557C55"/>
    <a:srgbClr val="5584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72"/>
    <p:restoredTop sz="57410" autoAdjust="0"/>
  </p:normalViewPr>
  <p:slideViewPr>
    <p:cSldViewPr snapToGrid="0" snapToObjects="1">
      <p:cViewPr varScale="1">
        <p:scale>
          <a:sx n="50" d="100"/>
          <a:sy n="50" d="100"/>
        </p:scale>
        <p:origin x="1159" y="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372AE-F0B6-614C-A9D0-D8CD22AA2D8E}" type="datetimeFigureOut">
              <a:rPr lang="en-US" smtClean="0"/>
              <a:t>7/16/2023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E8451D-00DF-A04E-A3C5-61B45F3C0B7C}" type="slidenum">
              <a:rPr lang="en-US" smtClean="0"/>
              <a:t>‹#›</a:t>
            </a:fld>
            <a:endParaRPr lang="en-US"/>
          </a:p>
        </p:txBody>
      </p:sp>
    </p:spTree>
    <p:extLst>
      <p:ext uri="{BB962C8B-B14F-4D97-AF65-F5344CB8AC3E}">
        <p14:creationId xmlns:p14="http://schemas.microsoft.com/office/powerpoint/2010/main" val="3396186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u="none" strike="noStrike" dirty="0" smtClean="0">
                <a:solidFill>
                  <a:srgbClr val="000000"/>
                </a:solidFill>
                <a:latin typeface="Calibri" panose="020F0502020204030204" pitchFamily="34" charset="0"/>
                <a:ea typeface="Helvetica Neue"/>
                <a:cs typeface="Calibri" panose="020F0502020204030204" pitchFamily="34" charset="0"/>
                <a:sym typeface="Helvetica Neue"/>
              </a:rPr>
              <a:t>This is joint work with students </a:t>
            </a:r>
            <a:r>
              <a:rPr lang="en-US" sz="1800" u="none" strike="noStrike" baseline="0" dirty="0" smtClean="0">
                <a:solidFill>
                  <a:srgbClr val="000000"/>
                </a:solidFill>
                <a:latin typeface="Calibri" panose="020F0502020204030204" pitchFamily="34" charset="0"/>
                <a:ea typeface="Helvetica Neue"/>
                <a:cs typeface="Calibri" panose="020F0502020204030204" pitchFamily="34" charset="0"/>
                <a:sym typeface="Helvetica Neue"/>
              </a:rPr>
              <a:t>who couldn’t be here and that’s why I am presenting.</a:t>
            </a:r>
            <a:endParaRPr sz="1800" u="none" strike="noStrike" dirty="0">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5" name="Google Shape;5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dirty="0" smtClean="0">
                <a:solidFill>
                  <a:srgbClr val="000000"/>
                </a:solidFill>
              </a:rPr>
              <a:t>There</a:t>
            </a:r>
            <a:r>
              <a:rPr lang="en-US" sz="1800" baseline="0" dirty="0" smtClean="0">
                <a:solidFill>
                  <a:srgbClr val="000000"/>
                </a:solidFill>
              </a:rPr>
              <a:t> are prior work on testing individual fairness, certifying individual fairness, and certifying dataset bias fairness. However, they are not for KNN, which is the machine learning technique that we focus on. Also, we cannot handle both individual fairness and dataset bias at the same time.</a:t>
            </a:r>
          </a:p>
        </p:txBody>
      </p:sp>
      <p:sp>
        <p:nvSpPr>
          <p:cNvPr id="556" name="Google Shape;5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4860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t>Next, we will briefly</a:t>
            </a:r>
            <a:r>
              <a:rPr lang="en-US" altLang="en-US" sz="1800" baseline="0" dirty="0" smtClean="0"/>
              <a:t> explain KNN, the machine learning techniques that we want to certify.</a:t>
            </a:r>
            <a:endParaRPr lang="en-US" altLang="en-US" sz="1800" baseline="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91AA7-B35A-8D44-93FF-E356044B38E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259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4" name="Google Shape;30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dirty="0" smtClean="0"/>
              <a:t>KNN stands for k nearest neighbors.</a:t>
            </a:r>
            <a:r>
              <a:rPr lang="en-US" baseline="0" dirty="0" smtClean="0"/>
              <a:t> It </a:t>
            </a:r>
            <a:r>
              <a:rPr lang="en-US" dirty="0" smtClean="0"/>
              <a:t>is </a:t>
            </a:r>
            <a:r>
              <a:rPr lang="en-US" dirty="0"/>
              <a:t>a popular supervised learning </a:t>
            </a:r>
            <a:r>
              <a:rPr lang="en-US" dirty="0" smtClean="0"/>
              <a:t>algorithm </a:t>
            </a:r>
            <a:r>
              <a:rPr lang="en-US" dirty="0"/>
              <a:t>widely used in real-world applications, including </a:t>
            </a:r>
            <a:r>
              <a:rPr lang="en-US" dirty="0" smtClean="0"/>
              <a:t>video recommendation, </a:t>
            </a:r>
            <a:r>
              <a:rPr lang="en-US" dirty="0"/>
              <a:t>document search, fraud detection, and medical diagnosis.</a:t>
            </a:r>
            <a:endParaRPr dirty="0"/>
          </a:p>
        </p:txBody>
      </p:sp>
      <p:sp>
        <p:nvSpPr>
          <p:cNvPr id="305" name="Google Shape;305;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4421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To understand how it works, think of the “training</a:t>
            </a:r>
            <a:r>
              <a:rPr lang="en-US" baseline="0" dirty="0" smtClean="0"/>
              <a:t> data elements in the</a:t>
            </a:r>
            <a:r>
              <a:rPr lang="en-US" b="0" i="0" u="none" strike="noStrike" dirty="0" smtClean="0">
                <a:solidFill>
                  <a:srgbClr val="ECECF1"/>
                </a:solidFill>
                <a:effectLst/>
                <a:latin typeface="Söhne"/>
              </a:rPr>
              <a:t> table” as “points in the Attribute space”. </a:t>
            </a:r>
            <a:r>
              <a:rPr lang="en-US" b="0" i="0" u="none" strike="noStrike" baseline="0" dirty="0" smtClean="0">
                <a:solidFill>
                  <a:srgbClr val="ECECF1"/>
                </a:solidFill>
                <a:effectLst/>
                <a:latin typeface="Söhne"/>
              </a:rPr>
              <a:t> </a:t>
            </a:r>
            <a:r>
              <a:rPr lang="en-US" b="0" i="0" u="none" strike="noStrike" dirty="0" smtClean="0">
                <a:solidFill>
                  <a:srgbClr val="ECECF1"/>
                </a:solidFill>
                <a:effectLst/>
                <a:latin typeface="Söhne"/>
              </a:rPr>
              <a:t>Different </a:t>
            </a:r>
            <a:r>
              <a:rPr lang="en-US" b="0" i="0" u="none" strike="noStrike" dirty="0">
                <a:solidFill>
                  <a:srgbClr val="ECECF1"/>
                </a:solidFill>
                <a:effectLst/>
                <a:latin typeface="Söhne"/>
              </a:rPr>
              <a:t>locations represent different </a:t>
            </a:r>
            <a:r>
              <a:rPr lang="en-US" b="0" i="0" u="none" strike="noStrike" dirty="0" smtClean="0">
                <a:solidFill>
                  <a:srgbClr val="ECECF1"/>
                </a:solidFill>
                <a:effectLst/>
                <a:latin typeface="Söhne"/>
              </a:rPr>
              <a:t>inputs, </a:t>
            </a:r>
            <a:r>
              <a:rPr lang="en-US" b="0" i="0" u="none" strike="noStrike" dirty="0">
                <a:solidFill>
                  <a:srgbClr val="ECECF1"/>
                </a:solidFill>
                <a:effectLst/>
                <a:latin typeface="Söhne"/>
              </a:rPr>
              <a:t>and different shapes represent different </a:t>
            </a:r>
            <a:r>
              <a:rPr lang="en-US" b="0" i="0" u="none" strike="noStrike" dirty="0" smtClean="0">
                <a:solidFill>
                  <a:srgbClr val="ECECF1"/>
                </a:solidFill>
                <a:effectLst/>
                <a:latin typeface="Söhne"/>
              </a:rPr>
              <a:t>outputs.</a:t>
            </a:r>
            <a:r>
              <a:rPr lang="en-US" b="0" i="0" u="none" strike="noStrike" baseline="0" dirty="0">
                <a:solidFill>
                  <a:srgbClr val="ECECF1"/>
                </a:solidFill>
                <a:effectLst/>
                <a:latin typeface="Söhne"/>
              </a:rPr>
              <a:t> </a:t>
            </a:r>
            <a:r>
              <a:rPr lang="en-US" b="0" i="0" u="none" strike="noStrike" baseline="0" dirty="0" smtClean="0">
                <a:solidFill>
                  <a:srgbClr val="ECECF1"/>
                </a:solidFill>
                <a:effectLst/>
                <a:latin typeface="Söhne"/>
              </a:rPr>
              <a:t> If the question mark is a new input for which we want to predict the output label, KNN works as wells.</a:t>
            </a:r>
          </a:p>
          <a:p>
            <a:pPr marL="0" lvl="0" indent="0" algn="l" rtl="0">
              <a:spcBef>
                <a:spcPts val="0"/>
              </a:spcBef>
              <a:spcAft>
                <a:spcPts val="0"/>
              </a:spcAft>
              <a:buNone/>
            </a:pPr>
            <a:r>
              <a:rPr lang="en-US" sz="1200" dirty="0" smtClean="0">
                <a:solidFill>
                  <a:schemeClr val="dk1"/>
                </a:solidFill>
                <a:latin typeface="Calibri"/>
                <a:ea typeface="Calibri"/>
                <a:cs typeface="Calibri"/>
                <a:sym typeface="Calibri"/>
              </a:rPr>
              <a:t>(</a:t>
            </a:r>
            <a:r>
              <a:rPr lang="en-US" sz="1200" dirty="0">
                <a:solidFill>
                  <a:schemeClr val="dk1"/>
                </a:solidFill>
                <a:latin typeface="Calibri"/>
                <a:ea typeface="Calibri"/>
                <a:cs typeface="Calibri"/>
                <a:sym typeface="Calibri"/>
              </a:rPr>
              <a:t>click) </a:t>
            </a:r>
            <a:r>
              <a:rPr lang="en-US" sz="1200" dirty="0" smtClean="0">
                <a:solidFill>
                  <a:schemeClr val="dk1"/>
                </a:solidFill>
                <a:latin typeface="Calibri"/>
                <a:ea typeface="Calibri"/>
                <a:cs typeface="Calibri"/>
                <a:sym typeface="Calibri"/>
              </a:rPr>
              <a:t>Assuming </a:t>
            </a:r>
            <a:r>
              <a:rPr lang="en-US" sz="1200" dirty="0">
                <a:solidFill>
                  <a:schemeClr val="dk1"/>
                </a:solidFill>
                <a:latin typeface="Calibri"/>
                <a:ea typeface="Calibri"/>
                <a:cs typeface="Calibri"/>
                <a:sym typeface="Calibri"/>
              </a:rPr>
              <a:t>“K equals 3”, which means KNN will check the 3 nearest neighbors of x.</a:t>
            </a:r>
            <a:endParaRPr dirty="0"/>
          </a:p>
          <a:p>
            <a:pPr marL="0" lvl="0" indent="0" algn="l" rtl="0">
              <a:spcBef>
                <a:spcPts val="0"/>
              </a:spcBef>
              <a:spcAft>
                <a:spcPts val="0"/>
              </a:spcAft>
              <a:buNone/>
            </a:pPr>
            <a:r>
              <a:rPr lang="en-US" sz="1200" dirty="0">
                <a:solidFill>
                  <a:schemeClr val="dk1"/>
                </a:solidFill>
                <a:latin typeface="Calibri"/>
                <a:ea typeface="Calibri"/>
                <a:cs typeface="Calibri"/>
                <a:sym typeface="Calibri"/>
              </a:rPr>
              <a:t>(click) </a:t>
            </a:r>
            <a:r>
              <a:rPr lang="en-US" sz="1200" dirty="0" smtClean="0">
                <a:solidFill>
                  <a:schemeClr val="dk1"/>
                </a:solidFill>
                <a:latin typeface="Calibri"/>
                <a:ea typeface="Calibri"/>
                <a:cs typeface="Calibri"/>
                <a:sym typeface="Calibri"/>
              </a:rPr>
              <a:t>since the </a:t>
            </a:r>
            <a:r>
              <a:rPr lang="en-US" sz="1200" dirty="0">
                <a:solidFill>
                  <a:schemeClr val="dk1"/>
                </a:solidFill>
                <a:latin typeface="Calibri"/>
                <a:ea typeface="Calibri"/>
                <a:cs typeface="Calibri"/>
                <a:sym typeface="Calibri"/>
              </a:rPr>
              <a:t>3 nearest neighbors have 2 squares and 1 star.</a:t>
            </a:r>
            <a:endParaRPr dirty="0"/>
          </a:p>
          <a:p>
            <a:pPr marL="0" lvl="0" indent="0" algn="l" rtl="0">
              <a:spcBef>
                <a:spcPts val="0"/>
              </a:spcBef>
              <a:spcAft>
                <a:spcPts val="0"/>
              </a:spcAft>
              <a:buNone/>
            </a:pPr>
            <a:r>
              <a:rPr lang="en-US" sz="1200" dirty="0">
                <a:solidFill>
                  <a:schemeClr val="dk1"/>
                </a:solidFill>
                <a:latin typeface="Calibri"/>
                <a:ea typeface="Calibri"/>
                <a:cs typeface="Calibri"/>
                <a:sym typeface="Calibri"/>
              </a:rPr>
              <a:t>(click) </a:t>
            </a:r>
            <a:r>
              <a:rPr lang="en-US" sz="1200" dirty="0" smtClean="0">
                <a:solidFill>
                  <a:schemeClr val="dk1"/>
                </a:solidFill>
                <a:latin typeface="Calibri"/>
                <a:ea typeface="Calibri"/>
                <a:cs typeface="Calibri"/>
                <a:sym typeface="Calibri"/>
              </a:rPr>
              <a:t>the</a:t>
            </a:r>
            <a:r>
              <a:rPr lang="en-US" sz="1200" baseline="0" dirty="0" smtClean="0">
                <a:solidFill>
                  <a:schemeClr val="dk1"/>
                </a:solidFill>
                <a:latin typeface="Calibri"/>
                <a:ea typeface="Calibri"/>
                <a:cs typeface="Calibri"/>
                <a:sym typeface="Calibri"/>
              </a:rPr>
              <a:t> m</a:t>
            </a:r>
            <a:r>
              <a:rPr lang="en-US" sz="1200" dirty="0" smtClean="0">
                <a:solidFill>
                  <a:schemeClr val="dk1"/>
                </a:solidFill>
                <a:latin typeface="Calibri"/>
                <a:ea typeface="Calibri"/>
                <a:cs typeface="Calibri"/>
                <a:sym typeface="Calibri"/>
              </a:rPr>
              <a:t>ost </a:t>
            </a:r>
            <a:r>
              <a:rPr lang="en-US" sz="1200" dirty="0">
                <a:solidFill>
                  <a:schemeClr val="dk1"/>
                </a:solidFill>
                <a:latin typeface="Calibri"/>
                <a:ea typeface="Calibri"/>
                <a:cs typeface="Calibri"/>
                <a:sym typeface="Calibri"/>
              </a:rPr>
              <a:t>frequent label, which is </a:t>
            </a:r>
            <a:r>
              <a:rPr lang="en-US" sz="1200" dirty="0" smtClean="0">
                <a:solidFill>
                  <a:schemeClr val="dk1"/>
                </a:solidFill>
                <a:latin typeface="Calibri"/>
                <a:ea typeface="Calibri"/>
                <a:cs typeface="Calibri"/>
                <a:sym typeface="Calibri"/>
              </a:rPr>
              <a:t>square, will be the predicted label. </a:t>
            </a:r>
          </a:p>
          <a:p>
            <a:pPr marL="0" lvl="0" indent="0" algn="l" rtl="0">
              <a:spcBef>
                <a:spcPts val="0"/>
              </a:spcBef>
              <a:spcAft>
                <a:spcPts val="0"/>
              </a:spcAft>
              <a:buNone/>
            </a:pPr>
            <a:endParaRPr sz="1200" dirty="0">
              <a:solidFill>
                <a:schemeClr val="dk1"/>
              </a:solidFill>
              <a:latin typeface="Calibri"/>
              <a:ea typeface="Calibri"/>
              <a:cs typeface="Calibri"/>
              <a:sym typeface="Calibri"/>
            </a:endParaRPr>
          </a:p>
          <a:p>
            <a:pPr marL="0" lvl="0" indent="0" algn="l" rtl="0">
              <a:spcBef>
                <a:spcPts val="0"/>
              </a:spcBef>
              <a:spcAft>
                <a:spcPts val="0"/>
              </a:spcAft>
              <a:buNone/>
            </a:pPr>
            <a:r>
              <a:rPr lang="en-US" sz="1200" dirty="0">
                <a:solidFill>
                  <a:schemeClr val="dk1"/>
                </a:solidFill>
                <a:latin typeface="Calibri"/>
                <a:ea typeface="Calibri"/>
                <a:cs typeface="Calibri"/>
                <a:sym typeface="Calibri"/>
              </a:rPr>
              <a:t>In this example, we have assumed K = 3 but, in general, </a:t>
            </a:r>
            <a:endParaRPr dirty="0"/>
          </a:p>
          <a:p>
            <a:pPr marL="0" lvl="0" indent="0" algn="l" rtl="0">
              <a:spcBef>
                <a:spcPts val="0"/>
              </a:spcBef>
              <a:spcAft>
                <a:spcPts val="0"/>
              </a:spcAft>
              <a:buNone/>
            </a:pPr>
            <a:r>
              <a:rPr lang="en-US" sz="1200" dirty="0">
                <a:solidFill>
                  <a:schemeClr val="dk1"/>
                </a:solidFill>
                <a:latin typeface="Calibri"/>
                <a:ea typeface="Calibri"/>
                <a:cs typeface="Calibri"/>
                <a:sym typeface="Calibri"/>
              </a:rPr>
              <a:t>(click) the k value must be computed during parameter tuning. </a:t>
            </a:r>
            <a:endParaRPr lang="en-US" sz="1200" dirty="0" smtClean="0">
              <a:solidFill>
                <a:schemeClr val="dk1"/>
              </a:solidFill>
              <a:latin typeface="Calibri"/>
              <a:ea typeface="Calibri"/>
              <a:cs typeface="Calibri"/>
              <a:sym typeface="Calibri"/>
            </a:endParaRPr>
          </a:p>
          <a:p>
            <a:pPr marL="0" lvl="0" indent="0" algn="l" rtl="0">
              <a:spcBef>
                <a:spcPts val="0"/>
              </a:spcBef>
              <a:spcAft>
                <a:spcPts val="0"/>
              </a:spcAft>
              <a:buNone/>
            </a:pPr>
            <a:r>
              <a:rPr lang="en-US" sz="1200" dirty="0" smtClean="0">
                <a:solidFill>
                  <a:schemeClr val="dk1"/>
                </a:solidFill>
                <a:latin typeface="Calibri"/>
                <a:ea typeface="Calibri"/>
                <a:cs typeface="Calibri"/>
                <a:sym typeface="Calibri"/>
              </a:rPr>
              <a:t>(</a:t>
            </a:r>
            <a:r>
              <a:rPr lang="en-US" sz="1200" dirty="0">
                <a:solidFill>
                  <a:schemeClr val="dk1"/>
                </a:solidFill>
                <a:latin typeface="Calibri"/>
                <a:ea typeface="Calibri"/>
                <a:cs typeface="Calibri"/>
                <a:sym typeface="Calibri"/>
              </a:rPr>
              <a:t>click) </a:t>
            </a:r>
            <a:r>
              <a:rPr lang="en-US" sz="1200" dirty="0" smtClean="0">
                <a:solidFill>
                  <a:schemeClr val="dk1"/>
                </a:solidFill>
                <a:latin typeface="Calibri"/>
                <a:ea typeface="Calibri"/>
                <a:cs typeface="Calibri"/>
                <a:sym typeface="Calibri"/>
              </a:rPr>
              <a:t>Here </a:t>
            </a:r>
            <a:r>
              <a:rPr lang="en-US" sz="1200" dirty="0">
                <a:solidFill>
                  <a:schemeClr val="dk1"/>
                </a:solidFill>
                <a:latin typeface="Calibri"/>
                <a:ea typeface="Calibri"/>
                <a:cs typeface="Calibri"/>
                <a:sym typeface="Calibri"/>
              </a:rPr>
              <a:t>is how the parameter tuning </a:t>
            </a:r>
            <a:r>
              <a:rPr lang="en-US" sz="1200" dirty="0" smtClean="0">
                <a:solidFill>
                  <a:schemeClr val="dk1"/>
                </a:solidFill>
                <a:latin typeface="Calibri"/>
                <a:ea typeface="Calibri"/>
                <a:cs typeface="Calibri"/>
                <a:sym typeface="Calibri"/>
              </a:rPr>
              <a:t>step </a:t>
            </a:r>
            <a:r>
              <a:rPr lang="en-US" sz="1200" dirty="0">
                <a:solidFill>
                  <a:schemeClr val="dk1"/>
                </a:solidFill>
                <a:latin typeface="Calibri"/>
                <a:ea typeface="Calibri"/>
                <a:cs typeface="Calibri"/>
                <a:sym typeface="Calibri"/>
              </a:rPr>
              <a:t>works: </a:t>
            </a:r>
            <a:endParaRPr lang="en-US" sz="1200" dirty="0" smtClean="0">
              <a:solidFill>
                <a:schemeClr val="dk1"/>
              </a:solidFill>
              <a:latin typeface="Calibri"/>
              <a:ea typeface="Calibri"/>
              <a:cs typeface="Calibri"/>
              <a:sym typeface="Calibri"/>
            </a:endParaRPr>
          </a:p>
          <a:p>
            <a:pPr marL="0" lvl="0" indent="0" algn="l" rtl="0">
              <a:spcBef>
                <a:spcPts val="0"/>
              </a:spcBef>
              <a:spcAft>
                <a:spcPts val="0"/>
              </a:spcAft>
              <a:buNone/>
            </a:pPr>
            <a:r>
              <a:rPr lang="en-US" sz="1200" dirty="0" smtClean="0">
                <a:solidFill>
                  <a:schemeClr val="dk1"/>
                </a:solidFill>
                <a:latin typeface="Calibri"/>
                <a:ea typeface="Calibri"/>
                <a:cs typeface="Calibri"/>
                <a:sym typeface="Calibri"/>
              </a:rPr>
              <a:t>(</a:t>
            </a:r>
            <a:r>
              <a:rPr lang="en-US" sz="1200" dirty="0">
                <a:solidFill>
                  <a:schemeClr val="dk1"/>
                </a:solidFill>
                <a:latin typeface="Calibri"/>
                <a:ea typeface="Calibri"/>
                <a:cs typeface="Calibri"/>
                <a:sym typeface="Calibri"/>
              </a:rPr>
              <a:t>click) given some candidate k values,  we will calculate the </a:t>
            </a:r>
            <a:r>
              <a:rPr lang="en-US" sz="1200" dirty="0" smtClean="0">
                <a:solidFill>
                  <a:schemeClr val="dk1"/>
                </a:solidFill>
                <a:latin typeface="Calibri"/>
                <a:ea typeface="Calibri"/>
                <a:cs typeface="Calibri"/>
                <a:sym typeface="Calibri"/>
              </a:rPr>
              <a:t>classification </a:t>
            </a:r>
            <a:r>
              <a:rPr lang="en-US" sz="1200" dirty="0">
                <a:solidFill>
                  <a:schemeClr val="dk1"/>
                </a:solidFill>
                <a:latin typeface="Calibri"/>
                <a:ea typeface="Calibri"/>
                <a:cs typeface="Calibri"/>
                <a:sym typeface="Calibri"/>
              </a:rPr>
              <a:t>error on the training set for each k value, and then we will pick (click) K value with the minimal error.</a:t>
            </a:r>
            <a:endParaRPr dirty="0"/>
          </a:p>
          <a:p>
            <a:pPr marL="0" lvl="0" indent="0" algn="l" rtl="0">
              <a:spcBef>
                <a:spcPts val="0"/>
              </a:spcBef>
              <a:spcAft>
                <a:spcPts val="0"/>
              </a:spcAft>
              <a:buNone/>
            </a:pPr>
            <a:endParaRPr dirty="0"/>
          </a:p>
        </p:txBody>
      </p:sp>
      <p:sp>
        <p:nvSpPr>
          <p:cNvPr id="319" name="Google Shape;31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6440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2" name="Google Shape;41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dirty="0"/>
              <a:t>Here is a summary of the KNN </a:t>
            </a:r>
            <a:r>
              <a:rPr lang="en-US" dirty="0" smtClean="0"/>
              <a:t>process.</a:t>
            </a:r>
            <a:endParaRPr lang="en-US" dirty="0"/>
          </a:p>
          <a:p>
            <a:pPr marL="0" marR="0" lvl="0" indent="0" algn="l" rtl="0">
              <a:lnSpc>
                <a:spcPct val="100000"/>
              </a:lnSpc>
              <a:spcBef>
                <a:spcPts val="0"/>
              </a:spcBef>
              <a:spcAft>
                <a:spcPts val="0"/>
              </a:spcAft>
              <a:buClr>
                <a:schemeClr val="dk1"/>
              </a:buClr>
              <a:buSzPts val="1200"/>
              <a:buFont typeface="Calibri"/>
              <a:buNone/>
            </a:pPr>
            <a:r>
              <a:rPr lang="en-US" sz="1200" dirty="0">
                <a:solidFill>
                  <a:schemeClr val="dk1"/>
                </a:solidFill>
                <a:latin typeface="Calibri"/>
                <a:ea typeface="Calibri"/>
                <a:cs typeface="Calibri"/>
                <a:sym typeface="Calibri"/>
              </a:rPr>
              <a:t>(click) giving a training set, first compute the optimal K and </a:t>
            </a:r>
            <a:endParaRPr lang="en-US" dirty="0"/>
          </a:p>
          <a:p>
            <a:pPr marL="0" marR="0" lvl="0" indent="0" algn="l" rtl="0">
              <a:lnSpc>
                <a:spcPct val="100000"/>
              </a:lnSpc>
              <a:spcBef>
                <a:spcPts val="0"/>
              </a:spcBef>
              <a:spcAft>
                <a:spcPts val="0"/>
              </a:spcAft>
              <a:buClr>
                <a:schemeClr val="dk1"/>
              </a:buClr>
              <a:buSzPts val="1200"/>
              <a:buFont typeface="Calibri"/>
              <a:buNone/>
            </a:pPr>
            <a:r>
              <a:rPr lang="en-US" sz="1200" dirty="0">
                <a:solidFill>
                  <a:schemeClr val="dk1"/>
                </a:solidFill>
                <a:latin typeface="Calibri"/>
                <a:ea typeface="Calibri"/>
                <a:cs typeface="Calibri"/>
                <a:sym typeface="Calibri"/>
              </a:rPr>
              <a:t>(click) then use the optimal K and (click) the training data to predict the label of test input X (click)</a:t>
            </a:r>
            <a:endParaRPr lang="en-US" dirty="0"/>
          </a:p>
          <a:p>
            <a:pPr marL="0" lvl="0" indent="0" algn="l" rtl="0">
              <a:spcBef>
                <a:spcPts val="0"/>
              </a:spcBef>
              <a:spcAft>
                <a:spcPts val="0"/>
              </a:spcAft>
              <a:buNone/>
            </a:pPr>
            <a:endParaRPr dirty="0"/>
          </a:p>
        </p:txBody>
      </p:sp>
      <p:sp>
        <p:nvSpPr>
          <p:cNvPr id="413" name="Google Shape;413;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1915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4" name="Google Shape;444;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dirty="0" smtClean="0"/>
              <a:t>There are two ways that dataset bias may affect the predicted labels.</a:t>
            </a:r>
            <a:r>
              <a:rPr lang="en-US" baseline="0" dirty="0" smtClean="0"/>
              <a:t> T</a:t>
            </a:r>
            <a:r>
              <a:rPr lang="en-US" dirty="0" smtClean="0"/>
              <a:t>he </a:t>
            </a:r>
            <a:r>
              <a:rPr lang="en-US" dirty="0"/>
              <a:t>first one is called direct influence, which means the </a:t>
            </a:r>
            <a:r>
              <a:rPr lang="en-US" dirty="0" smtClean="0"/>
              <a:t>biased element</a:t>
            </a:r>
            <a:r>
              <a:rPr lang="en-US" baseline="0" dirty="0" smtClean="0"/>
              <a:t> </a:t>
            </a:r>
            <a:r>
              <a:rPr lang="en-US" dirty="0" smtClean="0"/>
              <a:t>may </a:t>
            </a:r>
            <a:r>
              <a:rPr lang="en-US" dirty="0"/>
              <a:t>change the </a:t>
            </a:r>
            <a:r>
              <a:rPr lang="en-US" dirty="0" smtClean="0"/>
              <a:t>majority vote of the neighbors </a:t>
            </a:r>
            <a:r>
              <a:rPr lang="en-US" dirty="0"/>
              <a:t>of </a:t>
            </a:r>
            <a:r>
              <a:rPr lang="en-US" dirty="0" smtClean="0"/>
              <a:t>the</a:t>
            </a:r>
            <a:r>
              <a:rPr lang="en-US" baseline="0" dirty="0" smtClean="0"/>
              <a:t> tes</a:t>
            </a:r>
            <a:r>
              <a:rPr lang="en-US" dirty="0" smtClean="0"/>
              <a:t>t </a:t>
            </a:r>
            <a:r>
              <a:rPr lang="en-US" dirty="0"/>
              <a:t>input. </a:t>
            </a:r>
            <a:endParaRPr lang="en-US" dirty="0" smtClean="0"/>
          </a:p>
          <a:p>
            <a:endParaRPr lang="en-US" dirty="0" smtClean="0"/>
          </a:p>
          <a:p>
            <a:r>
              <a:rPr lang="en-US" dirty="0" smtClean="0"/>
              <a:t>The second one is called indirect influence, which means</a:t>
            </a:r>
            <a:r>
              <a:rPr lang="en-US" baseline="0" dirty="0" smtClean="0"/>
              <a:t> the biased element is so far away that it’s not one of the closest neighbors, but its existence changes the value of the parameter K, from 3 to 5, for example, which indirectly changes the majority vote.</a:t>
            </a:r>
          </a:p>
          <a:p>
            <a:pPr marL="0" lvl="0" indent="0" algn="l" rtl="0">
              <a:spcBef>
                <a:spcPts val="0"/>
              </a:spcBef>
              <a:spcAft>
                <a:spcPts val="0"/>
              </a:spcAft>
              <a:buNone/>
            </a:pPr>
            <a:endParaRPr dirty="0"/>
          </a:p>
        </p:txBody>
      </p:sp>
      <p:sp>
        <p:nvSpPr>
          <p:cNvPr id="445" name="Google Shape;445;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26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sz="1200" dirty="0" smtClean="0">
                <a:solidFill>
                  <a:schemeClr val="dk1"/>
                </a:solidFill>
                <a:latin typeface="Calibri"/>
                <a:ea typeface="Calibri"/>
                <a:cs typeface="Calibri"/>
                <a:sym typeface="Calibri"/>
              </a:rPr>
              <a:t>In order to account for all the possible cases where the predicted label may be affected, a</a:t>
            </a:r>
            <a:r>
              <a:rPr lang="en-US" sz="1200" baseline="0" dirty="0" smtClean="0">
                <a:solidFill>
                  <a:schemeClr val="dk1"/>
                </a:solidFill>
                <a:latin typeface="Calibri"/>
                <a:ea typeface="Calibri"/>
                <a:cs typeface="Calibri"/>
                <a:sym typeface="Calibri"/>
              </a:rPr>
              <a:t> naïve solution is to enumerate all the possible clean training datasets. For each of the dataset T’, lean an optimal K value, and then predict the output label for x.  If all of the predicted labels are the same, then we can say the result is fair. However, this leads to combinatorial explosion.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E8451D-00DF-A04E-A3C5-61B45F3C0B7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7387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t>Next, we explain how our method works.</a:t>
            </a:r>
            <a:endParaRPr lang="en-US" altLang="en-US" sz="1800" baseline="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91AA7-B35A-8D44-93FF-E356044B38E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025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latin typeface="LinLibertineT"/>
              </a:rPr>
              <a:t>Our method relies on “abstract interpretation” to soundly approximate the</a:t>
            </a:r>
            <a:r>
              <a:rPr lang="en-US" sz="1800" baseline="0" dirty="0" smtClean="0">
                <a:effectLst/>
                <a:latin typeface="LinLibertineT"/>
              </a:rPr>
              <a:t> entire KNN algorithm.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aseline="0" dirty="0" smtClean="0">
              <a:effectLst/>
              <a:latin typeface="LinLibertine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effectLst/>
                <a:latin typeface="LinLibertineT"/>
              </a:rPr>
              <a:t>First, we approximate the set of nearest neighbors for a given K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effectLst/>
                <a:latin typeface="LinLibertineT"/>
              </a:rPr>
              <a:t>Second, we approximate the set of possible output labels.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effectLst/>
                <a:latin typeface="LinLibertineT"/>
              </a:rPr>
              <a:t>Third, we approximate the computation of the optimal K values.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aseline="0" dirty="0" smtClean="0">
              <a:effectLst/>
              <a:latin typeface="LinLibertine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latin typeface="LinLibertineT"/>
              </a:rPr>
              <a:t>These </a:t>
            </a:r>
            <a:r>
              <a:rPr lang="en-US" sz="1800" dirty="0">
                <a:effectLst/>
                <a:latin typeface="LinLibertineT"/>
              </a:rPr>
              <a:t>three </a:t>
            </a:r>
            <a:r>
              <a:rPr lang="en-US" sz="1800" dirty="0" smtClean="0">
                <a:effectLst/>
                <a:latin typeface="LinLibertineT"/>
              </a:rPr>
              <a:t>components </a:t>
            </a:r>
            <a:r>
              <a:rPr lang="en-US" sz="1800" dirty="0">
                <a:effectLst/>
                <a:latin typeface="LinLibertineT"/>
              </a:rPr>
              <a:t>are our main contributions.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LinLibertineT"/>
            </a:endParaRPr>
          </a:p>
        </p:txBody>
      </p:sp>
      <p:sp>
        <p:nvSpPr>
          <p:cNvPr id="4" name="Slide Number Placeholder 3"/>
          <p:cNvSpPr>
            <a:spLocks noGrp="1"/>
          </p:cNvSpPr>
          <p:nvPr>
            <p:ph type="sldNum" sz="quarter" idx="5"/>
          </p:nvPr>
        </p:nvSpPr>
        <p:spPr/>
        <p:txBody>
          <a:bodyPr/>
          <a:lstStyle/>
          <a:p>
            <a:fld id="{06A91AA7-B35A-8D44-93FF-E356044B38E2}" type="slidenum">
              <a:rPr lang="en-US" smtClean="0"/>
              <a:t>18</a:t>
            </a:fld>
            <a:endParaRPr lang="en-US"/>
          </a:p>
        </p:txBody>
      </p:sp>
    </p:spTree>
    <p:extLst>
      <p:ext uri="{BB962C8B-B14F-4D97-AF65-F5344CB8AC3E}">
        <p14:creationId xmlns:p14="http://schemas.microsoft.com/office/powerpoint/2010/main" val="21188072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2" name="Google Shape;41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Here is the overview of </a:t>
            </a:r>
            <a:r>
              <a:rPr lang="en-US" dirty="0" smtClean="0"/>
              <a:t>our </a:t>
            </a:r>
            <a:r>
              <a:rPr lang="en-US" dirty="0"/>
              <a:t>proposed </a:t>
            </a:r>
            <a:r>
              <a:rPr lang="en-US" dirty="0" smtClean="0"/>
              <a:t>method, where the three innovative components are clearly marked.</a:t>
            </a:r>
          </a:p>
          <a:p>
            <a:pPr marL="0" lvl="0" indent="0" algn="l" rtl="0">
              <a:spcBef>
                <a:spcPts val="0"/>
              </a:spcBef>
              <a:spcAft>
                <a:spcPts val="0"/>
              </a:spcAft>
              <a:buNone/>
            </a:pPr>
            <a:endParaRPr dirty="0"/>
          </a:p>
        </p:txBody>
      </p:sp>
      <p:sp>
        <p:nvSpPr>
          <p:cNvPr id="413" name="Google Shape;413;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5218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t>My</a:t>
            </a:r>
            <a:r>
              <a:rPr lang="en-US" altLang="en-US" sz="1800" baseline="0" dirty="0" smtClean="0"/>
              <a:t> presentation consists of four parts. First, I will explain what kind of fairness properties that we want to certify. Next, I will explain the machine learning algorithm that we want to certify. After that, I will present our method, which is based on abstract interpretation. Finally, I will present the evaluation results.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91AA7-B35A-8D44-93FF-E356044B38E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16515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LinLibertineT"/>
              </a:rPr>
              <a:t>Now, let’s take a closer look at </a:t>
            </a:r>
            <a:r>
              <a:rPr lang="en-US" sz="1800" dirty="0" smtClean="0">
                <a:effectLst/>
                <a:latin typeface="LinLibertineT"/>
              </a:rPr>
              <a:t>our method for “abstracting the neighbors”.</a:t>
            </a:r>
          </a:p>
        </p:txBody>
      </p:sp>
      <p:sp>
        <p:nvSpPr>
          <p:cNvPr id="4" name="Slide Number Placeholder 3"/>
          <p:cNvSpPr>
            <a:spLocks noGrp="1"/>
          </p:cNvSpPr>
          <p:nvPr>
            <p:ph type="sldNum" sz="quarter" idx="5"/>
          </p:nvPr>
        </p:nvSpPr>
        <p:spPr/>
        <p:txBody>
          <a:bodyPr/>
          <a:lstStyle/>
          <a:p>
            <a:fld id="{06A91AA7-B35A-8D44-93FF-E356044B38E2}" type="slidenum">
              <a:rPr lang="en-US" smtClean="0"/>
              <a:t>20</a:t>
            </a:fld>
            <a:endParaRPr lang="en-US"/>
          </a:p>
        </p:txBody>
      </p:sp>
    </p:spTree>
    <p:extLst>
      <p:ext uri="{BB962C8B-B14F-4D97-AF65-F5344CB8AC3E}">
        <p14:creationId xmlns:p14="http://schemas.microsoft.com/office/powerpoint/2010/main" val="3880806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2"/>
        <p:cNvGrpSpPr/>
        <p:nvPr/>
      </p:nvGrpSpPr>
      <p:grpSpPr>
        <a:xfrm>
          <a:off x="0" y="0"/>
          <a:ext cx="0" cy="0"/>
          <a:chOff x="0" y="0"/>
          <a:chExt cx="0" cy="0"/>
        </a:xfrm>
      </p:grpSpPr>
      <p:sp>
        <p:nvSpPr>
          <p:cNvPr id="1283" name="Google Shape;1283;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lgn="l"/>
            <a:r>
              <a:rPr lang="en-US" b="0" i="0" u="none" strike="noStrike" dirty="0" smtClean="0">
                <a:solidFill>
                  <a:srgbClr val="D1D5DB"/>
                </a:solidFill>
                <a:effectLst/>
                <a:latin typeface="Söhne"/>
              </a:rPr>
              <a:t>First, recall how the </a:t>
            </a:r>
            <a:r>
              <a:rPr lang="en-US" b="0" i="0" u="none" strike="noStrike" dirty="0">
                <a:solidFill>
                  <a:srgbClr val="D1D5DB"/>
                </a:solidFill>
                <a:effectLst/>
                <a:latin typeface="Söhne"/>
              </a:rPr>
              <a:t>original </a:t>
            </a:r>
            <a:r>
              <a:rPr lang="en-US" b="0" i="0" u="none" strike="noStrike" dirty="0" smtClean="0">
                <a:solidFill>
                  <a:srgbClr val="D1D5DB"/>
                </a:solidFill>
                <a:effectLst/>
                <a:latin typeface="Söhne"/>
              </a:rPr>
              <a:t>KNN finds the nearest n</a:t>
            </a:r>
            <a:r>
              <a:rPr lang="en-US" b="0" i="0" u="none" strike="noStrike" baseline="0" dirty="0" smtClean="0">
                <a:solidFill>
                  <a:srgbClr val="D1D5DB"/>
                </a:solidFill>
                <a:effectLst/>
                <a:latin typeface="Söhne"/>
              </a:rPr>
              <a:t>eighbors of a test input x. </a:t>
            </a:r>
          </a:p>
          <a:p>
            <a:pPr algn="l"/>
            <a:endParaRPr lang="en-US" b="0" i="0" u="none" strike="noStrike" baseline="0" dirty="0" smtClean="0">
              <a:solidFill>
                <a:srgbClr val="D1D5DB"/>
              </a:solidFill>
              <a:effectLst/>
              <a:latin typeface="Söhne"/>
            </a:endParaRPr>
          </a:p>
          <a:p>
            <a:pPr algn="l"/>
            <a:r>
              <a:rPr lang="en-US" b="0" i="0" u="none" strike="noStrike" baseline="0" dirty="0" smtClean="0">
                <a:solidFill>
                  <a:srgbClr val="D1D5DB"/>
                </a:solidFill>
                <a:effectLst/>
                <a:latin typeface="Söhne"/>
              </a:rPr>
              <a:t>Assuming that K equals to 3, the predicted label of x should be the most frequent label of the 3 nearest neighbors. Since there are two triangles and one star, the predicted label is triangle.</a:t>
            </a:r>
          </a:p>
          <a:p>
            <a:pPr algn="l"/>
            <a:endParaRPr lang="en-US" b="0" i="0" u="none" strike="noStrike" baseline="0" dirty="0" smtClean="0">
              <a:solidFill>
                <a:srgbClr val="D1D5DB"/>
              </a:solidFill>
              <a:effectLst/>
              <a:latin typeface="Söhne"/>
            </a:endParaRPr>
          </a:p>
          <a:p>
            <a:pPr algn="l"/>
            <a:r>
              <a:rPr lang="en-US" b="0" i="0" u="none" strike="noStrike" dirty="0" smtClean="0">
                <a:solidFill>
                  <a:srgbClr val="D1D5DB"/>
                </a:solidFill>
                <a:effectLst/>
                <a:latin typeface="Söhne"/>
              </a:rPr>
              <a:t>To </a:t>
            </a:r>
            <a:r>
              <a:rPr lang="en-US" b="0" i="0" u="none" strike="noStrike" dirty="0">
                <a:solidFill>
                  <a:srgbClr val="D1D5DB"/>
                </a:solidFill>
                <a:effectLst/>
                <a:latin typeface="Söhne"/>
              </a:rPr>
              <a:t>find the three nearest neighbors, we </a:t>
            </a:r>
            <a:r>
              <a:rPr lang="en-US" b="0" i="0" u="none" strike="noStrike" dirty="0" smtClean="0">
                <a:solidFill>
                  <a:srgbClr val="D1D5DB"/>
                </a:solidFill>
                <a:effectLst/>
                <a:latin typeface="Söhne"/>
              </a:rPr>
              <a:t>compute</a:t>
            </a:r>
            <a:r>
              <a:rPr lang="en-US" b="0" i="0" u="none" strike="noStrike" baseline="0" dirty="0" smtClean="0">
                <a:solidFill>
                  <a:srgbClr val="D1D5DB"/>
                </a:solidFill>
                <a:effectLst/>
                <a:latin typeface="Söhne"/>
              </a:rPr>
              <a:t> the Euclidian distance between </a:t>
            </a:r>
            <a:r>
              <a:rPr lang="en-US" b="0" i="0" u="none" strike="noStrike" dirty="0" smtClean="0">
                <a:solidFill>
                  <a:srgbClr val="D1D5DB"/>
                </a:solidFill>
                <a:effectLst/>
                <a:latin typeface="Söhne"/>
              </a:rPr>
              <a:t>X </a:t>
            </a:r>
            <a:r>
              <a:rPr lang="en-US" b="0" i="0" u="none" strike="noStrike" dirty="0">
                <a:solidFill>
                  <a:srgbClr val="D1D5DB"/>
                </a:solidFill>
                <a:effectLst/>
                <a:latin typeface="Söhne"/>
              </a:rPr>
              <a:t>and </a:t>
            </a:r>
            <a:r>
              <a:rPr lang="en-US" b="0" i="0" u="none" strike="noStrike" dirty="0" smtClean="0">
                <a:solidFill>
                  <a:srgbClr val="D1D5DB"/>
                </a:solidFill>
                <a:effectLst/>
                <a:latin typeface="Söhne"/>
              </a:rPr>
              <a:t>elements in the dataset</a:t>
            </a:r>
            <a:r>
              <a:rPr lang="en-US" b="0" i="0" u="none" strike="noStrike" baseline="0" dirty="0" smtClean="0">
                <a:solidFill>
                  <a:srgbClr val="D1D5DB"/>
                </a:solidFill>
                <a:effectLst/>
                <a:latin typeface="Söhne"/>
              </a:rPr>
              <a:t> T, and </a:t>
            </a:r>
            <a:r>
              <a:rPr lang="en-US" b="0" i="0" u="none" strike="noStrike" dirty="0" smtClean="0">
                <a:solidFill>
                  <a:srgbClr val="D1D5DB"/>
                </a:solidFill>
                <a:effectLst/>
                <a:latin typeface="Söhne"/>
              </a:rPr>
              <a:t>pick </a:t>
            </a:r>
            <a:r>
              <a:rPr lang="en-US" b="0" i="0" u="none" strike="noStrike" dirty="0">
                <a:solidFill>
                  <a:srgbClr val="D1D5DB"/>
                </a:solidFill>
                <a:effectLst/>
                <a:latin typeface="Söhne"/>
              </a:rPr>
              <a:t>the three with the smallest distances. </a:t>
            </a:r>
          </a:p>
          <a:p>
            <a:pPr marL="0" lvl="0" indent="0" algn="l" rtl="0">
              <a:spcBef>
                <a:spcPts val="0"/>
              </a:spcBef>
              <a:spcAft>
                <a:spcPts val="0"/>
              </a:spcAft>
              <a:buNone/>
            </a:pPr>
            <a:endParaRPr dirty="0"/>
          </a:p>
        </p:txBody>
      </p:sp>
      <p:sp>
        <p:nvSpPr>
          <p:cNvPr id="1284" name="Google Shape;1284;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57631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2"/>
        <p:cNvGrpSpPr/>
        <p:nvPr/>
      </p:nvGrpSpPr>
      <p:grpSpPr>
        <a:xfrm>
          <a:off x="0" y="0"/>
          <a:ext cx="0" cy="0"/>
          <a:chOff x="0" y="0"/>
          <a:chExt cx="0" cy="0"/>
        </a:xfrm>
      </p:grpSpPr>
      <p:sp>
        <p:nvSpPr>
          <p:cNvPr id="1283" name="Google Shape;1283;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0" i="0" u="none" strike="noStrike" dirty="0">
                <a:solidFill>
                  <a:srgbClr val="D1D5DB"/>
                </a:solidFill>
                <a:effectLst/>
                <a:latin typeface="Söhne"/>
              </a:rPr>
              <a:t>When considering </a:t>
            </a:r>
            <a:r>
              <a:rPr lang="el-GR" b="0" i="0" u="none" strike="noStrike" dirty="0" smtClean="0">
                <a:solidFill>
                  <a:srgbClr val="D1D5DB"/>
                </a:solidFill>
                <a:effectLst/>
                <a:latin typeface="Söhne"/>
              </a:rPr>
              <a:t>ε-</a:t>
            </a:r>
            <a:r>
              <a:rPr lang="en-US" b="0" i="0" u="none" strike="noStrike" dirty="0" smtClean="0">
                <a:solidFill>
                  <a:srgbClr val="D1D5DB"/>
                </a:solidFill>
                <a:effectLst/>
                <a:latin typeface="Söhne"/>
              </a:rPr>
              <a:t>fairness</a:t>
            </a:r>
            <a:r>
              <a:rPr lang="en-US" b="0" i="0" u="none" strike="noStrike" dirty="0">
                <a:solidFill>
                  <a:srgbClr val="D1D5DB"/>
                </a:solidFill>
                <a:effectLst/>
                <a:latin typeface="Söhne"/>
              </a:rPr>
              <a:t>, the input X' may be slightly different from X, leading to </a:t>
            </a:r>
            <a:r>
              <a:rPr lang="en-US" b="0" i="0" u="none" strike="noStrike" dirty="0" smtClean="0">
                <a:solidFill>
                  <a:srgbClr val="D1D5DB"/>
                </a:solidFill>
                <a:effectLst/>
                <a:latin typeface="Söhne"/>
              </a:rPr>
              <a:t>different </a:t>
            </a:r>
            <a:r>
              <a:rPr lang="en-US" b="0" i="0" u="none" strike="noStrike" dirty="0">
                <a:solidFill>
                  <a:srgbClr val="D1D5DB"/>
                </a:solidFill>
                <a:effectLst/>
                <a:latin typeface="Söhne"/>
              </a:rPr>
              <a:t>neighbors </a:t>
            </a:r>
            <a:r>
              <a:rPr lang="en-US" b="0" i="0" u="none" strike="noStrike" dirty="0" smtClean="0">
                <a:solidFill>
                  <a:srgbClr val="D1D5DB"/>
                </a:solidFill>
                <a:effectLst/>
                <a:latin typeface="Söhne"/>
              </a:rPr>
              <a:t>and different predicted</a:t>
            </a:r>
            <a:r>
              <a:rPr lang="en-US" b="0" i="0" u="none" strike="noStrike" baseline="0" dirty="0" smtClean="0">
                <a:solidFill>
                  <a:srgbClr val="D1D5DB"/>
                </a:solidFill>
                <a:effectLst/>
                <a:latin typeface="Söhne"/>
              </a:rPr>
              <a:t> labels</a:t>
            </a:r>
            <a:r>
              <a:rPr lang="en-US" b="0" i="0" u="none" strike="noStrike" dirty="0" smtClean="0">
                <a:solidFill>
                  <a:srgbClr val="D1D5DB"/>
                </a:solidFill>
                <a:effectLst/>
                <a:latin typeface="Söhne"/>
              </a:rPr>
              <a:t>. Since there are potentially infinite many such X’, we cannot enumerate</a:t>
            </a:r>
            <a:r>
              <a:rPr lang="en-US" b="0" i="0" u="none" strike="noStrike" baseline="0" dirty="0" smtClean="0">
                <a:solidFill>
                  <a:srgbClr val="D1D5DB"/>
                </a:solidFill>
                <a:effectLst/>
                <a:latin typeface="Söhne"/>
              </a:rPr>
              <a:t> </a:t>
            </a:r>
            <a:r>
              <a:rPr lang="en-US" b="0" i="0" u="none" strike="noStrike" dirty="0" smtClean="0">
                <a:solidFill>
                  <a:srgbClr val="D1D5DB"/>
                </a:solidFill>
                <a:effectLst/>
                <a:latin typeface="Söhne"/>
              </a:rPr>
              <a:t>all </a:t>
            </a:r>
            <a:r>
              <a:rPr lang="en-US" b="0" i="0" u="none" strike="noStrike" dirty="0">
                <a:solidFill>
                  <a:srgbClr val="D1D5DB"/>
                </a:solidFill>
                <a:effectLst/>
                <a:latin typeface="Söhne"/>
              </a:rPr>
              <a:t>of them.</a:t>
            </a:r>
          </a:p>
          <a:p>
            <a:pPr marL="0" lvl="0" indent="0" algn="l" rtl="0">
              <a:spcBef>
                <a:spcPts val="0"/>
              </a:spcBef>
              <a:spcAft>
                <a:spcPts val="0"/>
              </a:spcAft>
              <a:buNone/>
            </a:pPr>
            <a:endParaRPr lang="en-US" b="0" i="0" u="none" strike="noStrike" dirty="0">
              <a:solidFill>
                <a:srgbClr val="D1D5DB"/>
              </a:solidFill>
              <a:effectLst/>
              <a:latin typeface="Söhne"/>
            </a:endParaRPr>
          </a:p>
          <a:p>
            <a:pPr marL="0" lvl="0" indent="0" algn="l" rtl="0">
              <a:spcBef>
                <a:spcPts val="0"/>
              </a:spcBef>
              <a:spcAft>
                <a:spcPts val="0"/>
              </a:spcAft>
              <a:buNone/>
            </a:pPr>
            <a:r>
              <a:rPr lang="en-US" b="0" i="0" u="none" strike="noStrike" dirty="0" smtClean="0">
                <a:solidFill>
                  <a:srgbClr val="D1D5DB"/>
                </a:solidFill>
                <a:effectLst/>
                <a:latin typeface="Söhne"/>
              </a:rPr>
              <a:t>Instead, we approximate </a:t>
            </a:r>
            <a:r>
              <a:rPr lang="en-US" b="0" i="0" u="none" strike="noStrike" dirty="0">
                <a:solidFill>
                  <a:srgbClr val="D1D5DB"/>
                </a:solidFill>
                <a:effectLst/>
                <a:latin typeface="Söhne"/>
              </a:rPr>
              <a:t>the </a:t>
            </a:r>
            <a:r>
              <a:rPr lang="en-US" b="0" i="0" u="none" strike="noStrike" dirty="0" smtClean="0">
                <a:solidFill>
                  <a:srgbClr val="D1D5DB"/>
                </a:solidFill>
                <a:effectLst/>
                <a:latin typeface="Söhne"/>
              </a:rPr>
              <a:t>Euclidean</a:t>
            </a:r>
            <a:r>
              <a:rPr lang="en-US" b="0" i="0" u="none" strike="noStrike" baseline="0" dirty="0" smtClean="0">
                <a:solidFill>
                  <a:srgbClr val="D1D5DB"/>
                </a:solidFill>
                <a:effectLst/>
                <a:latin typeface="Söhne"/>
              </a:rPr>
              <a:t> </a:t>
            </a:r>
            <a:r>
              <a:rPr lang="en-US" b="0" i="0" u="none" strike="noStrike" dirty="0" smtClean="0">
                <a:solidFill>
                  <a:srgbClr val="D1D5DB"/>
                </a:solidFill>
                <a:effectLst/>
                <a:latin typeface="Söhne"/>
              </a:rPr>
              <a:t>distance between X’ and every data element</a:t>
            </a:r>
            <a:r>
              <a:rPr lang="en-US" b="0" i="0" u="none" strike="noStrike" baseline="0" dirty="0" smtClean="0">
                <a:solidFill>
                  <a:srgbClr val="D1D5DB"/>
                </a:solidFill>
                <a:effectLst/>
                <a:latin typeface="Söhne"/>
              </a:rPr>
              <a:t> in T. Due to approximation, in the right figure, a single point becomes an interval, with an upper bound and a lower bound. </a:t>
            </a:r>
          </a:p>
          <a:p>
            <a:pPr marL="0" lvl="0" indent="0" algn="l" rtl="0">
              <a:spcBef>
                <a:spcPts val="0"/>
              </a:spcBef>
              <a:spcAft>
                <a:spcPts val="0"/>
              </a:spcAft>
              <a:buNone/>
            </a:pPr>
            <a:endParaRPr lang="en-US" b="0" i="0" u="none" strike="noStrike" baseline="0" dirty="0" smtClean="0">
              <a:solidFill>
                <a:srgbClr val="D1D5DB"/>
              </a:solidFill>
              <a:effectLst/>
              <a:latin typeface="Söhne"/>
            </a:endParaRPr>
          </a:p>
          <a:p>
            <a:pPr marL="0" lvl="0" indent="0" algn="l" rtl="0">
              <a:spcBef>
                <a:spcPts val="0"/>
              </a:spcBef>
              <a:spcAft>
                <a:spcPts val="0"/>
              </a:spcAft>
              <a:buNone/>
            </a:pPr>
            <a:r>
              <a:rPr lang="en-US" b="0" i="0" u="none" strike="noStrike" baseline="0" dirty="0" smtClean="0">
                <a:solidFill>
                  <a:srgbClr val="D1D5DB"/>
                </a:solidFill>
                <a:effectLst/>
                <a:latin typeface="Söhne"/>
              </a:rPr>
              <a:t>Since K equals 3, w</a:t>
            </a:r>
            <a:r>
              <a:rPr lang="en-US" b="0" i="0" u="none" strike="noStrike" dirty="0" smtClean="0">
                <a:solidFill>
                  <a:srgbClr val="D1D5DB"/>
                </a:solidFill>
                <a:effectLst/>
                <a:latin typeface="Söhne"/>
              </a:rPr>
              <a:t>e </a:t>
            </a:r>
            <a:r>
              <a:rPr lang="en-US" b="0" i="0" u="none" strike="noStrike" dirty="0">
                <a:solidFill>
                  <a:srgbClr val="D1D5DB"/>
                </a:solidFill>
                <a:effectLst/>
                <a:latin typeface="Söhne"/>
              </a:rPr>
              <a:t>pick the third minimal upper bound. </a:t>
            </a:r>
            <a:r>
              <a:rPr lang="en-US" b="0" i="0" u="none" strike="noStrike" dirty="0" smtClean="0">
                <a:solidFill>
                  <a:srgbClr val="D1D5DB"/>
                </a:solidFill>
                <a:effectLst/>
                <a:latin typeface="Söhne"/>
              </a:rPr>
              <a:t>Since X5’s </a:t>
            </a:r>
            <a:r>
              <a:rPr lang="en-US" b="0" i="0" u="none" strike="noStrike" dirty="0">
                <a:solidFill>
                  <a:srgbClr val="D1D5DB"/>
                </a:solidFill>
                <a:effectLst/>
                <a:latin typeface="Söhne"/>
              </a:rPr>
              <a:t>lower bound is larger than the third minimal upper </a:t>
            </a:r>
            <a:r>
              <a:rPr lang="en-US" b="0" i="0" u="none" strike="noStrike" dirty="0" smtClean="0">
                <a:solidFill>
                  <a:srgbClr val="D1D5DB"/>
                </a:solidFill>
                <a:effectLst/>
                <a:latin typeface="Söhne"/>
              </a:rPr>
              <a:t>bound, we can safely say that X5 </a:t>
            </a:r>
            <a:r>
              <a:rPr lang="en-US" b="0" i="0" u="none" strike="noStrike" dirty="0">
                <a:solidFill>
                  <a:srgbClr val="D1D5DB"/>
                </a:solidFill>
                <a:effectLst/>
                <a:latin typeface="Söhne"/>
              </a:rPr>
              <a:t>is </a:t>
            </a:r>
            <a:r>
              <a:rPr lang="en-US" b="0" i="0" u="none" strike="noStrike" dirty="0" smtClean="0">
                <a:solidFill>
                  <a:srgbClr val="D1D5DB"/>
                </a:solidFill>
                <a:effectLst/>
                <a:latin typeface="Söhne"/>
              </a:rPr>
              <a:t>definitely</a:t>
            </a:r>
            <a:r>
              <a:rPr lang="en-US" b="0" i="0" u="none" strike="noStrike" baseline="0" dirty="0" smtClean="0">
                <a:solidFill>
                  <a:srgbClr val="D1D5DB"/>
                </a:solidFill>
                <a:effectLst/>
                <a:latin typeface="Söhne"/>
              </a:rPr>
              <a:t> not among the 3-nearest neighbors. </a:t>
            </a:r>
          </a:p>
          <a:p>
            <a:pPr marL="0" lvl="0" indent="0" algn="l" rtl="0">
              <a:spcBef>
                <a:spcPts val="0"/>
              </a:spcBef>
              <a:spcAft>
                <a:spcPts val="0"/>
              </a:spcAft>
              <a:buNone/>
            </a:pPr>
            <a:endParaRPr lang="en-US" b="0" i="0" u="none" strike="noStrike" baseline="0" dirty="0" smtClean="0">
              <a:solidFill>
                <a:srgbClr val="D1D5DB"/>
              </a:solidFill>
              <a:effectLst/>
              <a:latin typeface="Söhne"/>
            </a:endParaRPr>
          </a:p>
          <a:p>
            <a:pPr marL="0" lvl="0" indent="0" algn="l" rtl="0">
              <a:spcBef>
                <a:spcPts val="0"/>
              </a:spcBef>
              <a:spcAft>
                <a:spcPts val="0"/>
              </a:spcAft>
              <a:buNone/>
            </a:pPr>
            <a:r>
              <a:rPr lang="en-US" b="0" i="0" u="none" strike="noStrike" dirty="0" smtClean="0">
                <a:solidFill>
                  <a:srgbClr val="D1D5DB"/>
                </a:solidFill>
                <a:effectLst/>
                <a:latin typeface="Söhne"/>
              </a:rPr>
              <a:t>After excluding</a:t>
            </a:r>
            <a:r>
              <a:rPr lang="en-US" b="0" i="0" u="none" strike="noStrike" baseline="0" dirty="0" smtClean="0">
                <a:solidFill>
                  <a:srgbClr val="D1D5DB"/>
                </a:solidFill>
                <a:effectLst/>
                <a:latin typeface="Söhne"/>
              </a:rPr>
              <a:t> these elements that are too far away, we get a superset of the </a:t>
            </a:r>
            <a:r>
              <a:rPr lang="en-US" b="0" i="0" u="none" strike="noStrike" dirty="0" smtClean="0">
                <a:solidFill>
                  <a:srgbClr val="D1D5DB"/>
                </a:solidFill>
                <a:effectLst/>
                <a:latin typeface="Söhne"/>
              </a:rPr>
              <a:t>three </a:t>
            </a:r>
            <a:r>
              <a:rPr lang="en-US" b="0" i="0" u="none" strike="noStrike" dirty="0">
                <a:solidFill>
                  <a:srgbClr val="D1D5DB"/>
                </a:solidFill>
                <a:effectLst/>
                <a:latin typeface="Söhne"/>
              </a:rPr>
              <a:t>nearest </a:t>
            </a:r>
            <a:r>
              <a:rPr lang="en-US" b="0" i="0" u="none" strike="noStrike" dirty="0" smtClean="0">
                <a:solidFill>
                  <a:srgbClr val="D1D5DB"/>
                </a:solidFill>
                <a:effectLst/>
                <a:latin typeface="Söhne"/>
              </a:rPr>
              <a:t>neighbors.</a:t>
            </a:r>
            <a:r>
              <a:rPr lang="en-US" b="0" i="0" u="none" strike="noStrike" baseline="0" dirty="0" smtClean="0">
                <a:solidFill>
                  <a:srgbClr val="D1D5DB"/>
                </a:solidFill>
                <a:effectLst/>
                <a:latin typeface="Söhne"/>
              </a:rPr>
              <a:t>  In this case, the superset has four elements.</a:t>
            </a:r>
          </a:p>
        </p:txBody>
      </p:sp>
      <p:sp>
        <p:nvSpPr>
          <p:cNvPr id="1284" name="Google Shape;1284;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04404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latin typeface="LinLibertineT"/>
              </a:rPr>
              <a:t>Next, we use the superset of the K nearest neighbors</a:t>
            </a:r>
            <a:r>
              <a:rPr lang="en-US" sz="1800" baseline="0" dirty="0" smtClean="0">
                <a:effectLst/>
                <a:latin typeface="LinLibertineT"/>
              </a:rPr>
              <a:t> to compute the predicted label and then check if the label is unique.</a:t>
            </a:r>
          </a:p>
        </p:txBody>
      </p:sp>
      <p:sp>
        <p:nvSpPr>
          <p:cNvPr id="4" name="Slide Number Placeholder 3"/>
          <p:cNvSpPr>
            <a:spLocks noGrp="1"/>
          </p:cNvSpPr>
          <p:nvPr>
            <p:ph type="sldNum" sz="quarter" idx="5"/>
          </p:nvPr>
        </p:nvSpPr>
        <p:spPr/>
        <p:txBody>
          <a:bodyPr/>
          <a:lstStyle/>
          <a:p>
            <a:fld id="{06A91AA7-B35A-8D44-93FF-E356044B38E2}" type="slidenum">
              <a:rPr lang="en-US" smtClean="0"/>
              <a:t>23</a:t>
            </a:fld>
            <a:endParaRPr lang="en-US"/>
          </a:p>
        </p:txBody>
      </p:sp>
    </p:spTree>
    <p:extLst>
      <p:ext uri="{BB962C8B-B14F-4D97-AF65-F5344CB8AC3E}">
        <p14:creationId xmlns:p14="http://schemas.microsoft.com/office/powerpoint/2010/main" val="25339023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2"/>
        <p:cNvGrpSpPr/>
        <p:nvPr/>
      </p:nvGrpSpPr>
      <p:grpSpPr>
        <a:xfrm>
          <a:off x="0" y="0"/>
          <a:ext cx="0" cy="0"/>
          <a:chOff x="0" y="0"/>
          <a:chExt cx="0" cy="0"/>
        </a:xfrm>
      </p:grpSpPr>
      <p:sp>
        <p:nvSpPr>
          <p:cNvPr id="1283" name="Google Shape;1283;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lgn="l"/>
            <a:r>
              <a:rPr lang="en-US" dirty="0"/>
              <a:t>In the original </a:t>
            </a:r>
            <a:r>
              <a:rPr lang="en-US" dirty="0" smtClean="0"/>
              <a:t>KNN, the predicted label is the most frequent label of</a:t>
            </a:r>
            <a:r>
              <a:rPr lang="en-US" baseline="0" dirty="0" smtClean="0"/>
              <a:t> the neighbors. However, </a:t>
            </a:r>
            <a:r>
              <a:rPr lang="en-US" b="0" i="0" u="none" strike="noStrike" dirty="0" smtClean="0">
                <a:solidFill>
                  <a:srgbClr val="D1D5DB"/>
                </a:solidFill>
                <a:effectLst/>
                <a:latin typeface="Söhne"/>
              </a:rPr>
              <a:t>the </a:t>
            </a:r>
            <a:r>
              <a:rPr lang="en-US" b="0" i="0" u="none" strike="noStrike" dirty="0">
                <a:solidFill>
                  <a:srgbClr val="D1D5DB"/>
                </a:solidFill>
                <a:effectLst/>
                <a:latin typeface="Söhne"/>
              </a:rPr>
              <a:t>overapproximated nearest neighbors, we need to consider </a:t>
            </a:r>
            <a:r>
              <a:rPr lang="en-US" b="0" i="0" u="none" strike="noStrike" dirty="0" smtClean="0">
                <a:solidFill>
                  <a:srgbClr val="D1D5DB"/>
                </a:solidFill>
                <a:effectLst/>
                <a:latin typeface="Söhne"/>
              </a:rPr>
              <a:t>all possible scenarios,</a:t>
            </a:r>
            <a:r>
              <a:rPr lang="en-US" b="0" i="0" u="none" strike="noStrike" baseline="0" dirty="0" smtClean="0">
                <a:solidFill>
                  <a:srgbClr val="D1D5DB"/>
                </a:solidFill>
                <a:effectLst/>
                <a:latin typeface="Söhne"/>
              </a:rPr>
              <a:t> since an</a:t>
            </a:r>
            <a:r>
              <a:rPr lang="en-US" b="0" i="0" u="none" strike="noStrike" dirty="0" smtClean="0">
                <a:solidFill>
                  <a:srgbClr val="D1D5DB"/>
                </a:solidFill>
                <a:effectLst/>
                <a:latin typeface="Söhne"/>
              </a:rPr>
              <a:t>y </a:t>
            </a:r>
            <a:r>
              <a:rPr lang="en-US" b="0" i="0" u="none" strike="noStrike" dirty="0">
                <a:solidFill>
                  <a:srgbClr val="D1D5DB"/>
                </a:solidFill>
                <a:effectLst/>
                <a:latin typeface="Söhne"/>
              </a:rPr>
              <a:t>subset of size 3 could be the </a:t>
            </a:r>
            <a:r>
              <a:rPr lang="en-US" b="0" i="0" u="none" strike="noStrike" dirty="0" smtClean="0">
                <a:solidFill>
                  <a:srgbClr val="D1D5DB"/>
                </a:solidFill>
                <a:effectLst/>
                <a:latin typeface="Söhne"/>
              </a:rPr>
              <a:t>actual </a:t>
            </a:r>
            <a:r>
              <a:rPr lang="en-US" b="0" i="0" u="none" strike="noStrike" dirty="0">
                <a:solidFill>
                  <a:srgbClr val="D1D5DB"/>
                </a:solidFill>
                <a:effectLst/>
                <a:latin typeface="Söhne"/>
              </a:rPr>
              <a:t>nearest neighbors. </a:t>
            </a:r>
            <a:r>
              <a:rPr lang="en-US" b="0" i="0" u="none" strike="noStrike" dirty="0" smtClean="0">
                <a:solidFill>
                  <a:srgbClr val="D1D5DB"/>
                </a:solidFill>
                <a:effectLst/>
                <a:latin typeface="Söhne"/>
              </a:rPr>
              <a:t>In addition, we</a:t>
            </a:r>
            <a:r>
              <a:rPr lang="en-US" b="0" i="0" u="none" strike="noStrike" baseline="0" dirty="0" smtClean="0">
                <a:solidFill>
                  <a:srgbClr val="D1D5DB"/>
                </a:solidFill>
                <a:effectLst/>
                <a:latin typeface="Söhne"/>
              </a:rPr>
              <a:t> must assume that up-to-n elements may have the labels flipped, due to dataset bias.  </a:t>
            </a:r>
          </a:p>
          <a:p>
            <a:pPr algn="l"/>
            <a:endParaRPr lang="en-US" b="0" i="0" u="none" strike="noStrike" baseline="0" dirty="0" smtClean="0">
              <a:solidFill>
                <a:srgbClr val="D1D5DB"/>
              </a:solidFill>
              <a:effectLst/>
              <a:latin typeface="Söhne"/>
            </a:endParaRPr>
          </a:p>
          <a:p>
            <a:pPr algn="l"/>
            <a:r>
              <a:rPr lang="en-US" dirty="0" smtClean="0"/>
              <a:t>Only when all of the scenarios lead to the same predicted</a:t>
            </a:r>
            <a:r>
              <a:rPr lang="en-US" baseline="0" dirty="0" smtClean="0"/>
              <a:t> label, we can say that the prediction result is fair.</a:t>
            </a:r>
          </a:p>
        </p:txBody>
      </p:sp>
      <p:sp>
        <p:nvSpPr>
          <p:cNvPr id="1284" name="Google Shape;1284;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34156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latin typeface="LinLibertineT"/>
              </a:rPr>
              <a:t>Finally, we explain how our method abstracts the learning step, to compute a superset of the optimal</a:t>
            </a:r>
            <a:r>
              <a:rPr lang="en-US" sz="1800" baseline="0" dirty="0" smtClean="0">
                <a:effectLst/>
                <a:latin typeface="LinLibertineT"/>
              </a:rPr>
              <a:t> K values.</a:t>
            </a:r>
          </a:p>
        </p:txBody>
      </p:sp>
      <p:sp>
        <p:nvSpPr>
          <p:cNvPr id="4" name="Slide Number Placeholder 3"/>
          <p:cNvSpPr>
            <a:spLocks noGrp="1"/>
          </p:cNvSpPr>
          <p:nvPr>
            <p:ph type="sldNum" sz="quarter" idx="5"/>
          </p:nvPr>
        </p:nvSpPr>
        <p:spPr/>
        <p:txBody>
          <a:bodyPr/>
          <a:lstStyle/>
          <a:p>
            <a:fld id="{06A91AA7-B35A-8D44-93FF-E356044B38E2}" type="slidenum">
              <a:rPr lang="en-US" smtClean="0"/>
              <a:t>25</a:t>
            </a:fld>
            <a:endParaRPr lang="en-US"/>
          </a:p>
        </p:txBody>
      </p:sp>
    </p:spTree>
    <p:extLst>
      <p:ext uri="{BB962C8B-B14F-4D97-AF65-F5344CB8AC3E}">
        <p14:creationId xmlns:p14="http://schemas.microsoft.com/office/powerpoint/2010/main" val="8103535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sz="1200" dirty="0" smtClean="0">
                <a:solidFill>
                  <a:schemeClr val="dk1"/>
                </a:solidFill>
                <a:latin typeface="Calibri"/>
                <a:ea typeface="Calibri"/>
                <a:cs typeface="Calibri"/>
                <a:sym typeface="Calibri"/>
              </a:rPr>
              <a:t>Recall</a:t>
            </a:r>
            <a:r>
              <a:rPr lang="en-US" sz="1200" baseline="0" dirty="0" smtClean="0">
                <a:solidFill>
                  <a:schemeClr val="dk1"/>
                </a:solidFill>
                <a:latin typeface="Calibri"/>
                <a:ea typeface="Calibri"/>
                <a:cs typeface="Calibri"/>
                <a:sym typeface="Calibri"/>
              </a:rPr>
              <a:t> that, in the original KNN, the optimal K value is the one that minimizes the classification error. However, due to approximation, the single point now becomes an interval, with an upper bound and a lower bound. To compute the superset of optimal K values, we first find the </a:t>
            </a:r>
            <a:r>
              <a:rPr lang="en-US" sz="1200" dirty="0" smtClean="0">
                <a:solidFill>
                  <a:schemeClr val="dk1"/>
                </a:solidFill>
                <a:latin typeface="Calibri"/>
                <a:ea typeface="Calibri"/>
                <a:cs typeface="Calibri"/>
                <a:sym typeface="Calibri"/>
              </a:rPr>
              <a:t>minimal </a:t>
            </a:r>
            <a:r>
              <a:rPr lang="en-US" sz="1200" dirty="0">
                <a:solidFill>
                  <a:schemeClr val="dk1"/>
                </a:solidFill>
                <a:latin typeface="Calibri"/>
                <a:ea typeface="Calibri"/>
                <a:cs typeface="Calibri"/>
                <a:sym typeface="Calibri"/>
              </a:rPr>
              <a:t>upper bound, and </a:t>
            </a:r>
            <a:r>
              <a:rPr lang="en-US" sz="1200" dirty="0" smtClean="0">
                <a:solidFill>
                  <a:schemeClr val="dk1"/>
                </a:solidFill>
                <a:latin typeface="Calibri"/>
                <a:ea typeface="Calibri"/>
                <a:cs typeface="Calibri"/>
                <a:sym typeface="Calibri"/>
              </a:rPr>
              <a:t>then use it to exclude the obviously non-optimal</a:t>
            </a:r>
            <a:r>
              <a:rPr lang="en-US" sz="1200" baseline="0" dirty="0" smtClean="0">
                <a:solidFill>
                  <a:schemeClr val="dk1"/>
                </a:solidFill>
                <a:latin typeface="Calibri"/>
                <a:ea typeface="Calibri"/>
                <a:cs typeface="Calibri"/>
                <a:sym typeface="Calibri"/>
              </a:rPr>
              <a:t> </a:t>
            </a:r>
            <a:r>
              <a:rPr lang="en-US" sz="1200" dirty="0" smtClean="0">
                <a:solidFill>
                  <a:schemeClr val="dk1"/>
                </a:solidFill>
                <a:latin typeface="Calibri"/>
                <a:ea typeface="Calibri"/>
                <a:cs typeface="Calibri"/>
                <a:sym typeface="Calibri"/>
              </a:rPr>
              <a:t>K </a:t>
            </a:r>
            <a:r>
              <a:rPr lang="en-US" sz="1200" dirty="0">
                <a:solidFill>
                  <a:schemeClr val="dk1"/>
                </a:solidFill>
                <a:latin typeface="Calibri"/>
                <a:ea typeface="Calibri"/>
                <a:cs typeface="Calibri"/>
                <a:sym typeface="Calibri"/>
              </a:rPr>
              <a:t>values </a:t>
            </a:r>
            <a:r>
              <a:rPr lang="en-US" sz="1200" dirty="0" smtClean="0">
                <a:solidFill>
                  <a:schemeClr val="dk1"/>
                </a:solidFill>
                <a:latin typeface="Calibri"/>
                <a:ea typeface="Calibri"/>
                <a:cs typeface="Calibri"/>
                <a:sym typeface="Calibri"/>
              </a:rPr>
              <a:t>.</a:t>
            </a:r>
          </a:p>
          <a:p>
            <a:pPr marL="0" lvl="0" indent="0" algn="l" rtl="0">
              <a:spcBef>
                <a:spcPts val="0"/>
              </a:spcBef>
              <a:spcAft>
                <a:spcPts val="0"/>
              </a:spcAft>
              <a:buNone/>
            </a:pPr>
            <a:endParaRPr lang="en-US" sz="1200" dirty="0" smtClean="0">
              <a:solidFill>
                <a:schemeClr val="dk1"/>
              </a:solidFill>
              <a:latin typeface="Calibri"/>
              <a:ea typeface="Calibri"/>
              <a:cs typeface="Calibri"/>
              <a:sym typeface="Calibri"/>
            </a:endParaRPr>
          </a:p>
          <a:p>
            <a:pPr marL="0" lvl="0" indent="0" algn="l" rtl="0">
              <a:spcBef>
                <a:spcPts val="0"/>
              </a:spcBef>
              <a:spcAft>
                <a:spcPts val="0"/>
              </a:spcAft>
              <a:buNone/>
            </a:pPr>
            <a:r>
              <a:rPr lang="en-US" sz="1200" dirty="0" smtClean="0">
                <a:solidFill>
                  <a:schemeClr val="dk1"/>
                </a:solidFill>
                <a:latin typeface="Calibri"/>
                <a:ea typeface="Calibri"/>
                <a:cs typeface="Calibri"/>
                <a:sym typeface="Calibri"/>
              </a:rPr>
              <a:t>Here,</a:t>
            </a:r>
            <a:r>
              <a:rPr lang="en-US" sz="1200" baseline="0" dirty="0" smtClean="0">
                <a:solidFill>
                  <a:schemeClr val="dk1"/>
                </a:solidFill>
                <a:latin typeface="Calibri"/>
                <a:ea typeface="Calibri"/>
                <a:cs typeface="Calibri"/>
                <a:sym typeface="Calibri"/>
              </a:rPr>
              <a:t> an obviously non-optimal K value is one whose lower bound error is large than the minimal upper bound.</a:t>
            </a:r>
            <a:r>
              <a:rPr lang="en-US" sz="1200" dirty="0" smtClean="0">
                <a:solidFill>
                  <a:schemeClr val="dk1"/>
                </a:solidFill>
                <a:latin typeface="Calibri"/>
                <a:ea typeface="Calibri"/>
                <a:cs typeface="Calibri"/>
                <a:sym typeface="Calibri"/>
              </a:rPr>
              <a:t> </a:t>
            </a:r>
          </a:p>
        </p:txBody>
      </p:sp>
      <p:sp>
        <p:nvSpPr>
          <p:cNvPr id="4" name="Slide Number Placeholder 3"/>
          <p:cNvSpPr>
            <a:spLocks noGrp="1"/>
          </p:cNvSpPr>
          <p:nvPr>
            <p:ph type="sldNum" sz="quarter" idx="5"/>
          </p:nvPr>
        </p:nvSpPr>
        <p:spPr/>
        <p:txBody>
          <a:bodyPr/>
          <a:lstStyle/>
          <a:p>
            <a:fld id="{F6E8451D-00DF-A04E-A3C5-61B45F3C0B7C}" type="slidenum">
              <a:rPr lang="en-US" smtClean="0"/>
              <a:t>26</a:t>
            </a:fld>
            <a:endParaRPr lang="en-US"/>
          </a:p>
        </p:txBody>
      </p:sp>
    </p:spTree>
    <p:extLst>
      <p:ext uri="{BB962C8B-B14F-4D97-AF65-F5344CB8AC3E}">
        <p14:creationId xmlns:p14="http://schemas.microsoft.com/office/powerpoint/2010/main" val="23659326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2" name="Google Shape;41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Again, here</a:t>
            </a:r>
            <a:r>
              <a:rPr lang="en-US" baseline="0" dirty="0" smtClean="0"/>
              <a:t> are highlights of the three key components of our method.  For more information, please refer to our paper.</a:t>
            </a:r>
          </a:p>
          <a:p>
            <a:pPr marL="0" lvl="0" indent="0" algn="l" rtl="0">
              <a:spcBef>
                <a:spcPts val="0"/>
              </a:spcBef>
              <a:spcAft>
                <a:spcPts val="0"/>
              </a:spcAft>
              <a:buNone/>
            </a:pPr>
            <a:endParaRPr dirty="0"/>
          </a:p>
        </p:txBody>
      </p:sp>
      <p:sp>
        <p:nvSpPr>
          <p:cNvPr id="413" name="Google Shape;413;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0286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t>Now, let’s see how our method works in practice.</a:t>
            </a:r>
            <a:endParaRPr lang="en-US" altLang="en-US" sz="1800" baseline="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91AA7-B35A-8D44-93FF-E356044B38E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25174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7" name="Google Shape;1347;p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dirty="0">
                <a:solidFill>
                  <a:schemeClr val="dk1"/>
                </a:solidFill>
                <a:latin typeface="Calibri"/>
                <a:ea typeface="Calibri"/>
                <a:cs typeface="Calibri"/>
                <a:sym typeface="Calibri"/>
              </a:rPr>
              <a:t>We evaluate our method on six </a:t>
            </a:r>
            <a:r>
              <a:rPr lang="en-US" sz="1200" dirty="0" smtClean="0">
                <a:solidFill>
                  <a:schemeClr val="dk1"/>
                </a:solidFill>
                <a:latin typeface="Calibri"/>
                <a:ea typeface="Calibri"/>
                <a:cs typeface="Calibri"/>
                <a:sym typeface="Calibri"/>
              </a:rPr>
              <a:t>popular datasets in the fairness literature. Two of</a:t>
            </a:r>
            <a:r>
              <a:rPr lang="en-US" sz="1200" baseline="0" dirty="0" smtClean="0">
                <a:solidFill>
                  <a:schemeClr val="dk1"/>
                </a:solidFill>
                <a:latin typeface="Calibri"/>
                <a:ea typeface="Calibri"/>
                <a:cs typeface="Calibri"/>
                <a:sym typeface="Calibri"/>
              </a:rPr>
              <a:t> them are small, and the other four are larger.</a:t>
            </a:r>
          </a:p>
          <a:p>
            <a:pPr marL="0" lvl="0" indent="0" algn="l" rtl="0">
              <a:spcBef>
                <a:spcPts val="0"/>
              </a:spcBef>
              <a:spcAft>
                <a:spcPts val="0"/>
              </a:spcAft>
              <a:buNone/>
            </a:pPr>
            <a:endParaRPr lang="en-US" sz="1200" baseline="0" dirty="0" smtClean="0">
              <a:solidFill>
                <a:schemeClr val="dk1"/>
              </a:solidFill>
              <a:latin typeface="Calibri"/>
              <a:ea typeface="Calibri"/>
              <a:cs typeface="Calibri"/>
              <a:sym typeface="Calibri"/>
            </a:endParaRPr>
          </a:p>
          <a:p>
            <a:pPr marL="0" lvl="0" indent="0" algn="l" rtl="0">
              <a:spcBef>
                <a:spcPts val="0"/>
              </a:spcBef>
              <a:spcAft>
                <a:spcPts val="0"/>
              </a:spcAft>
              <a:buNone/>
            </a:pPr>
            <a:r>
              <a:rPr lang="en-US" sz="1200" baseline="0" dirty="0" smtClean="0">
                <a:solidFill>
                  <a:schemeClr val="dk1"/>
                </a:solidFill>
                <a:latin typeface="Calibri"/>
                <a:ea typeface="Calibri"/>
                <a:cs typeface="Calibri"/>
                <a:sym typeface="Calibri"/>
              </a:rPr>
              <a:t>The small </a:t>
            </a:r>
            <a:r>
              <a:rPr lang="en-US" sz="1200" dirty="0" smtClean="0">
                <a:solidFill>
                  <a:schemeClr val="dk1"/>
                </a:solidFill>
                <a:latin typeface="Calibri"/>
                <a:ea typeface="Calibri"/>
                <a:cs typeface="Calibri"/>
                <a:sym typeface="Calibri"/>
              </a:rPr>
              <a:t>datasets</a:t>
            </a:r>
            <a:r>
              <a:rPr lang="en-US" sz="1200" baseline="0" dirty="0" smtClean="0">
                <a:solidFill>
                  <a:schemeClr val="dk1"/>
                </a:solidFill>
                <a:latin typeface="Calibri"/>
                <a:ea typeface="Calibri"/>
                <a:cs typeface="Calibri"/>
                <a:sym typeface="Calibri"/>
              </a:rPr>
              <a:t> are useful in the sense that even the baseline enumerative method can finish and therefore obtain the ground truth. Here, ground truth means whether a prediction result is indeed fair.</a:t>
            </a:r>
          </a:p>
          <a:p>
            <a:pPr marL="0" lvl="0" indent="0" algn="l" rtl="0">
              <a:spcBef>
                <a:spcPts val="0"/>
              </a:spcBef>
              <a:spcAft>
                <a:spcPts val="0"/>
              </a:spcAft>
              <a:buNone/>
            </a:pPr>
            <a:endParaRPr lang="en-US" sz="1200" baseline="0" dirty="0" smtClean="0">
              <a:solidFill>
                <a:schemeClr val="dk1"/>
              </a:solidFill>
              <a:latin typeface="Calibri"/>
              <a:ea typeface="Calibri"/>
              <a:cs typeface="Calibri"/>
              <a:sym typeface="Calibri"/>
            </a:endParaRPr>
          </a:p>
          <a:p>
            <a:pPr marL="0" lvl="0" indent="0" algn="l" rtl="0">
              <a:spcBef>
                <a:spcPts val="0"/>
              </a:spcBef>
              <a:spcAft>
                <a:spcPts val="0"/>
              </a:spcAft>
              <a:buNone/>
            </a:pPr>
            <a:r>
              <a:rPr lang="en-US" sz="1200" baseline="0" dirty="0" smtClean="0">
                <a:solidFill>
                  <a:schemeClr val="dk1"/>
                </a:solidFill>
                <a:latin typeface="Calibri"/>
                <a:ea typeface="Calibri"/>
                <a:cs typeface="Calibri"/>
                <a:sym typeface="Calibri"/>
              </a:rPr>
              <a:t>What we want to know is, first, whether our method is accurate in certifying individual fairness, and second, whether our method is efficient in handling the datasets.</a:t>
            </a:r>
          </a:p>
        </p:txBody>
      </p:sp>
      <p:sp>
        <p:nvSpPr>
          <p:cNvPr id="1348" name="Google Shape;1348;p4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smtClean="0">
                <a:solidFill>
                  <a:srgbClr val="D1D5DB"/>
                </a:solidFill>
                <a:effectLst/>
                <a:latin typeface="Söhne"/>
              </a:rPr>
              <a:t>Let’s start with the </a:t>
            </a:r>
            <a:r>
              <a:rPr lang="en-US" b="0" i="0" u="none" strike="noStrike" baseline="0" dirty="0" smtClean="0">
                <a:solidFill>
                  <a:srgbClr val="D1D5DB"/>
                </a:solidFill>
                <a:effectLst/>
                <a:latin typeface="Söhne"/>
              </a:rPr>
              <a:t>typical “machine learning pipeline” where you first use training data to create a learned model, and then deploy the model into </a:t>
            </a:r>
            <a:r>
              <a:rPr lang="en-US" b="0" i="0" u="none" strike="noStrike" dirty="0" smtClean="0">
                <a:solidFill>
                  <a:srgbClr val="D1D5DB"/>
                </a:solidFill>
                <a:effectLst/>
                <a:latin typeface="Söhne"/>
              </a:rPr>
              <a:t>an application.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dirty="0" smtClean="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smtClean="0">
                <a:solidFill>
                  <a:srgbClr val="D1D5DB"/>
                </a:solidFill>
                <a:effectLst/>
                <a:latin typeface="Söhne"/>
              </a:rPr>
              <a:t>The application may</a:t>
            </a:r>
            <a:r>
              <a:rPr lang="en-US" b="0" i="0" u="none" strike="noStrike" baseline="0" dirty="0" smtClean="0">
                <a:solidFill>
                  <a:srgbClr val="D1D5DB"/>
                </a:solidFill>
                <a:effectLst/>
                <a:latin typeface="Söhne"/>
              </a:rPr>
              <a:t> be a bank that decides whether to offer a loan to a customer. In this case, t</a:t>
            </a:r>
            <a:r>
              <a:rPr lang="en-US" b="0" i="0" u="none" strike="noStrike" dirty="0" smtClean="0">
                <a:solidFill>
                  <a:srgbClr val="D1D5DB"/>
                </a:solidFill>
                <a:effectLst/>
                <a:latin typeface="Söhne"/>
              </a:rPr>
              <a:t>he training data may</a:t>
            </a:r>
            <a:r>
              <a:rPr lang="en-US" b="0" i="0" u="none" strike="noStrike" baseline="0" dirty="0" smtClean="0">
                <a:solidFill>
                  <a:srgbClr val="D1D5DB"/>
                </a:solidFill>
                <a:effectLst/>
                <a:latin typeface="Söhne"/>
              </a:rPr>
              <a:t> have</a:t>
            </a:r>
            <a:r>
              <a:rPr lang="en-US" b="0" i="0" u="none" strike="noStrike" dirty="0" smtClean="0">
                <a:solidFill>
                  <a:srgbClr val="D1D5DB"/>
                </a:solidFill>
                <a:effectLst/>
                <a:latin typeface="Söhne"/>
              </a:rPr>
              <a:t> age, job, education</a:t>
            </a:r>
            <a:r>
              <a:rPr lang="en-US" b="0" i="0" u="none" strike="noStrike" baseline="0" dirty="0" smtClean="0">
                <a:solidFill>
                  <a:srgbClr val="D1D5DB"/>
                </a:solidFill>
                <a:effectLst/>
                <a:latin typeface="Söhne"/>
              </a:rPr>
              <a:t> – the so-called </a:t>
            </a:r>
            <a:r>
              <a:rPr lang="en-US" b="0" i="0" u="none" strike="noStrike" dirty="0" smtClean="0">
                <a:solidFill>
                  <a:srgbClr val="D1D5DB"/>
                </a:solidFill>
                <a:effectLst/>
                <a:latin typeface="Söhne"/>
              </a:rPr>
              <a:t>input attributes, and output label, indicating if a</a:t>
            </a:r>
            <a:r>
              <a:rPr lang="en-US" b="0" i="0" u="none" strike="noStrike" baseline="0" dirty="0" smtClean="0">
                <a:solidFill>
                  <a:srgbClr val="D1D5DB"/>
                </a:solidFill>
                <a:effectLst/>
                <a:latin typeface="Söhne"/>
              </a:rPr>
              <a:t> loan has been offered.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baseline="0" dirty="0" smtClean="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baseline="0" dirty="0" smtClean="0">
                <a:solidFill>
                  <a:srgbClr val="D1D5DB"/>
                </a:solidFill>
                <a:effectLst/>
                <a:latin typeface="Söhne"/>
              </a:rPr>
              <a:t>The learned model is a function from input attribute to output label. </a:t>
            </a:r>
          </a:p>
        </p:txBody>
      </p:sp>
      <p:sp>
        <p:nvSpPr>
          <p:cNvPr id="4" name="Slide Number Placeholder 3"/>
          <p:cNvSpPr>
            <a:spLocks noGrp="1"/>
          </p:cNvSpPr>
          <p:nvPr>
            <p:ph type="sldNum" sz="quarter" idx="5"/>
          </p:nvPr>
        </p:nvSpPr>
        <p:spPr/>
        <p:txBody>
          <a:bodyPr/>
          <a:lstStyle/>
          <a:p>
            <a:fld id="{F6E8451D-00DF-A04E-A3C5-61B45F3C0B7C}" type="slidenum">
              <a:rPr lang="en-US" smtClean="0"/>
              <a:t>3</a:t>
            </a:fld>
            <a:endParaRPr lang="en-US"/>
          </a:p>
        </p:txBody>
      </p:sp>
    </p:spTree>
    <p:extLst>
      <p:ext uri="{BB962C8B-B14F-4D97-AF65-F5344CB8AC3E}">
        <p14:creationId xmlns:p14="http://schemas.microsoft.com/office/powerpoint/2010/main" val="22036271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4" name="Google Shape;934;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dirty="0">
                <a:solidFill>
                  <a:schemeClr val="dk1"/>
                </a:solidFill>
                <a:latin typeface="Calibri"/>
                <a:ea typeface="Calibri"/>
                <a:cs typeface="Calibri"/>
                <a:sym typeface="Calibri"/>
              </a:rPr>
              <a:t>Here are the results on small datasets. </a:t>
            </a:r>
            <a:r>
              <a:rPr lang="en-US" sz="1200" dirty="0" smtClean="0">
                <a:solidFill>
                  <a:schemeClr val="dk1"/>
                </a:solidFill>
                <a:latin typeface="Calibri"/>
                <a:ea typeface="Calibri"/>
                <a:cs typeface="Calibri"/>
                <a:sym typeface="Calibri"/>
              </a:rPr>
              <a:t>In </a:t>
            </a:r>
            <a:r>
              <a:rPr lang="en-US" sz="1200" dirty="0">
                <a:solidFill>
                  <a:schemeClr val="dk1"/>
                </a:solidFill>
                <a:latin typeface="Calibri"/>
                <a:ea typeface="Calibri"/>
                <a:cs typeface="Calibri"/>
                <a:sym typeface="Calibri"/>
              </a:rPr>
              <a:t>terms of speed, our method is many times faster than the </a:t>
            </a:r>
            <a:r>
              <a:rPr lang="en-US" sz="1200" dirty="0" smtClean="0">
                <a:solidFill>
                  <a:schemeClr val="dk1"/>
                </a:solidFill>
                <a:latin typeface="Calibri"/>
                <a:ea typeface="Calibri"/>
                <a:cs typeface="Calibri"/>
                <a:sym typeface="Calibri"/>
              </a:rPr>
              <a:t>baseline. In </a:t>
            </a:r>
            <a:r>
              <a:rPr lang="en-US" sz="1200" dirty="0">
                <a:solidFill>
                  <a:schemeClr val="dk1"/>
                </a:solidFill>
                <a:latin typeface="Calibri"/>
                <a:ea typeface="Calibri"/>
                <a:cs typeface="Calibri"/>
                <a:sym typeface="Calibri"/>
              </a:rPr>
              <a:t>terms of accuracy, our method is </a:t>
            </a:r>
            <a:r>
              <a:rPr lang="en-US" sz="1200" dirty="0" smtClean="0">
                <a:solidFill>
                  <a:schemeClr val="dk1"/>
                </a:solidFill>
                <a:latin typeface="Calibri"/>
                <a:ea typeface="Calibri"/>
                <a:cs typeface="Calibri"/>
                <a:sym typeface="Calibri"/>
              </a:rPr>
              <a:t>close to the baseline. For salary, the</a:t>
            </a:r>
            <a:r>
              <a:rPr lang="en-US" sz="1200" baseline="0" dirty="0" smtClean="0">
                <a:solidFill>
                  <a:schemeClr val="dk1"/>
                </a:solidFill>
                <a:latin typeface="Calibri"/>
                <a:ea typeface="Calibri"/>
                <a:cs typeface="Calibri"/>
                <a:sym typeface="Calibri"/>
              </a:rPr>
              <a:t> certified rate is the same as the ground truth. For student, the </a:t>
            </a:r>
            <a:r>
              <a:rPr lang="en-US" sz="1200" dirty="0" smtClean="0">
                <a:solidFill>
                  <a:schemeClr val="dk1"/>
                </a:solidFill>
                <a:latin typeface="Calibri"/>
                <a:ea typeface="Calibri"/>
                <a:cs typeface="Calibri"/>
                <a:sym typeface="Calibri"/>
              </a:rPr>
              <a:t>accuracy is 76</a:t>
            </a:r>
            <a:r>
              <a:rPr lang="en-US" sz="1200" baseline="0" dirty="0" smtClean="0">
                <a:solidFill>
                  <a:schemeClr val="dk1"/>
                </a:solidFill>
                <a:latin typeface="Calibri"/>
                <a:ea typeface="Calibri"/>
                <a:cs typeface="Calibri"/>
                <a:sym typeface="Calibri"/>
              </a:rPr>
              <a:t> percent.</a:t>
            </a:r>
            <a:endParaRPr dirty="0"/>
          </a:p>
        </p:txBody>
      </p:sp>
      <p:sp>
        <p:nvSpPr>
          <p:cNvPr id="935" name="Google Shape;935;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extLst>
      <p:ext uri="{BB962C8B-B14F-4D97-AF65-F5344CB8AC3E}">
        <p14:creationId xmlns:p14="http://schemas.microsoft.com/office/powerpoint/2010/main" val="18726386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4" name="Google Shape;934;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dirty="0" smtClean="0">
                <a:solidFill>
                  <a:schemeClr val="dk1"/>
                </a:solidFill>
                <a:latin typeface="Calibri"/>
                <a:ea typeface="Calibri"/>
                <a:cs typeface="Calibri"/>
                <a:sym typeface="Calibri"/>
              </a:rPr>
              <a:t>On the larger datasets, </a:t>
            </a:r>
            <a:r>
              <a:rPr lang="en-US" sz="1200" baseline="0" dirty="0" smtClean="0">
                <a:solidFill>
                  <a:schemeClr val="dk1"/>
                </a:solidFill>
                <a:latin typeface="Calibri"/>
                <a:ea typeface="Calibri"/>
                <a:cs typeface="Calibri"/>
                <a:sym typeface="Calibri"/>
              </a:rPr>
              <a:t>we no longer have the ground truth, but since our method is sound, the certified rate serves as a lower bound of the actually fair prediction results. </a:t>
            </a:r>
          </a:p>
          <a:p>
            <a:pPr marL="0" marR="0" lvl="0" indent="0" algn="l" rtl="0">
              <a:lnSpc>
                <a:spcPct val="100000"/>
              </a:lnSpc>
              <a:spcBef>
                <a:spcPts val="0"/>
              </a:spcBef>
              <a:spcAft>
                <a:spcPts val="0"/>
              </a:spcAft>
              <a:buClr>
                <a:schemeClr val="dk1"/>
              </a:buClr>
              <a:buSzPts val="1200"/>
              <a:buFont typeface="Calibri"/>
              <a:buNone/>
            </a:pPr>
            <a:endParaRPr lang="en-US" sz="1200" baseline="0" dirty="0" smtClean="0">
              <a:solidFill>
                <a:schemeClr val="dk1"/>
              </a:solidFill>
              <a:latin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en-US" sz="1200" baseline="0" dirty="0" smtClean="0">
                <a:solidFill>
                  <a:schemeClr val="dk1"/>
                </a:solidFill>
                <a:latin typeface="Calibri"/>
                <a:cs typeface="Calibri"/>
                <a:sym typeface="Calibri"/>
              </a:rPr>
              <a:t>Furthermore, the efficiency of our method is high in the sense that the run time is less than 6 seconds per test input, even for large datasets such as Adult.</a:t>
            </a:r>
            <a:endParaRPr dirty="0"/>
          </a:p>
        </p:txBody>
      </p:sp>
      <p:sp>
        <p:nvSpPr>
          <p:cNvPr id="935" name="Google Shape;935;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smtClean="0">
                <a:solidFill>
                  <a:srgbClr val="D1D5DB"/>
                </a:solidFill>
                <a:effectLst/>
                <a:latin typeface="Söhne"/>
              </a:rPr>
              <a:t>We also looked</a:t>
            </a:r>
            <a:r>
              <a:rPr lang="en-US" b="0" i="0" u="none" strike="noStrike" baseline="0" dirty="0" smtClean="0">
                <a:solidFill>
                  <a:srgbClr val="D1D5DB"/>
                </a:solidFill>
                <a:effectLst/>
                <a:latin typeface="Söhne"/>
              </a:rPr>
              <a:t> at the certified rate for different subgroups and here are the results for </a:t>
            </a:r>
            <a:r>
              <a:rPr lang="en-US" b="0" i="0" u="none" strike="noStrike" baseline="0" dirty="0" err="1" smtClean="0">
                <a:solidFill>
                  <a:srgbClr val="D1D5DB"/>
                </a:solidFill>
                <a:effectLst/>
                <a:latin typeface="Söhne"/>
              </a:rPr>
              <a:t>Compas</a:t>
            </a:r>
            <a:r>
              <a:rPr lang="en-US" b="0" i="0" u="none" strike="noStrike" baseline="0" dirty="0" smtClean="0">
                <a:solidFill>
                  <a:srgbClr val="D1D5DB"/>
                </a:solidFill>
                <a:effectLst/>
                <a:latin typeface="Söhne"/>
              </a:rPr>
              <a:t> and Adult. </a:t>
            </a:r>
            <a:r>
              <a:rPr lang="en-US" b="0" i="0" u="none" strike="noStrike" dirty="0" smtClean="0">
                <a:solidFill>
                  <a:srgbClr val="D1D5DB"/>
                </a:solidFill>
                <a:effectLst/>
                <a:latin typeface="Söhne"/>
              </a:rPr>
              <a:t>An </a:t>
            </a:r>
            <a:r>
              <a:rPr lang="en-US" b="0" i="0" u="none" strike="noStrike" dirty="0">
                <a:solidFill>
                  <a:srgbClr val="D1D5DB"/>
                </a:solidFill>
                <a:effectLst/>
                <a:latin typeface="Söhne"/>
              </a:rPr>
              <a:t>interesting </a:t>
            </a:r>
            <a:r>
              <a:rPr lang="en-US" b="0" i="0" u="none" strike="noStrike" dirty="0" smtClean="0">
                <a:solidFill>
                  <a:srgbClr val="D1D5DB"/>
                </a:solidFill>
                <a:effectLst/>
                <a:latin typeface="Söhne"/>
              </a:rPr>
              <a:t>observation is that the rate various among different subgroups. For example, While female has the highest certified rates in </a:t>
            </a:r>
            <a:r>
              <a:rPr lang="en-US" b="0" i="0" u="none" strike="noStrike" dirty="0" err="1" smtClean="0">
                <a:solidFill>
                  <a:srgbClr val="D1D5DB"/>
                </a:solidFill>
                <a:effectLst/>
                <a:latin typeface="Söhne"/>
              </a:rPr>
              <a:t>Compas</a:t>
            </a:r>
            <a:r>
              <a:rPr lang="en-US" b="0" i="0" u="none" strike="noStrike" dirty="0" smtClean="0">
                <a:solidFill>
                  <a:srgbClr val="D1D5DB"/>
                </a:solidFill>
                <a:effectLst/>
                <a:latin typeface="Söhne"/>
              </a:rPr>
              <a:t>, while other female has the highest certified rates in Adult.</a:t>
            </a:r>
          </a:p>
          <a:p>
            <a:pPr algn="l"/>
            <a:endParaRPr lang="en-US" b="0" i="0" u="none" strike="noStrike" dirty="0" smtClean="0">
              <a:solidFill>
                <a:srgbClr val="D1D5DB"/>
              </a:solidFill>
              <a:effectLst/>
              <a:latin typeface="Söhne"/>
            </a:endParaRPr>
          </a:p>
          <a:p>
            <a:pPr algn="l"/>
            <a:r>
              <a:rPr lang="en-US" b="0" i="0" u="none" strike="noStrike" dirty="0" smtClean="0">
                <a:solidFill>
                  <a:srgbClr val="D1D5DB"/>
                </a:solidFill>
                <a:effectLst/>
                <a:latin typeface="Söhne"/>
              </a:rPr>
              <a:t>There may be both social and technical reasons for such differences. While figuring out the reason</a:t>
            </a:r>
            <a:r>
              <a:rPr lang="en-US" b="0" i="0" u="none" strike="noStrike" baseline="0" dirty="0" smtClean="0">
                <a:solidFill>
                  <a:srgbClr val="D1D5DB"/>
                </a:solidFill>
                <a:effectLst/>
                <a:latin typeface="Söhne"/>
              </a:rPr>
              <a:t> why there are such differences is an interesting research problem on its own, it’s out of the scope of this particular work. </a:t>
            </a:r>
          </a:p>
          <a:p>
            <a:pPr algn="l"/>
            <a:endParaRPr lang="en-US" b="0" i="0" u="none" strike="noStrike" baseline="0" dirty="0" smtClean="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F6E8451D-00DF-A04E-A3C5-61B45F3C0B7C}" type="slidenum">
              <a:rPr lang="en-US" smtClean="0"/>
              <a:t>32</a:t>
            </a:fld>
            <a:endParaRPr lang="en-US"/>
          </a:p>
        </p:txBody>
      </p:sp>
    </p:spTree>
    <p:extLst>
      <p:ext uri="{BB962C8B-B14F-4D97-AF65-F5344CB8AC3E}">
        <p14:creationId xmlns:p14="http://schemas.microsoft.com/office/powerpoint/2010/main" val="42538820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6"/>
        <p:cNvGrpSpPr/>
        <p:nvPr/>
      </p:nvGrpSpPr>
      <p:grpSpPr>
        <a:xfrm>
          <a:off x="0" y="0"/>
          <a:ext cx="0" cy="0"/>
          <a:chOff x="0" y="0"/>
          <a:chExt cx="0" cy="0"/>
        </a:xfrm>
      </p:grpSpPr>
      <p:sp>
        <p:nvSpPr>
          <p:cNvPr id="1387" name="Google Shape;1387;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To conclude, we propose a</a:t>
            </a:r>
            <a:r>
              <a:rPr lang="en-US" baseline="0" dirty="0" smtClean="0"/>
              <a:t> sound formal analysis techniques for certifying the fairness of KNN prediction results under dataset bias. The method is useful in that, even if training data is potentially biased, the prediction result for a given individual may still be fair, and if we can formally certify the fairness, the result can still be considered trustworthy.</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That’s all, and I will be happy to answer your questions.</a:t>
            </a:r>
          </a:p>
        </p:txBody>
      </p:sp>
      <p:sp>
        <p:nvSpPr>
          <p:cNvPr id="1388" name="Google Shape;1388;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88759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D1D5DB"/>
                </a:solidFill>
                <a:effectLst/>
                <a:latin typeface="Söhne"/>
              </a:rPr>
              <a:t>An interesting observation during our experiments is that the certification rate varies among different demographic groups. For example, in our findings, females had a higher certification rate than males. We have attempted to explain this phenomenon,:</a:t>
            </a:r>
          </a:p>
          <a:p>
            <a:pPr algn="l">
              <a:buFont typeface="+mj-lt"/>
              <a:buAutoNum type="arabicPeriod"/>
            </a:pPr>
            <a:r>
              <a:rPr lang="en-US" b="0" i="0" u="none" strike="noStrike" dirty="0">
                <a:solidFill>
                  <a:srgbClr val="D1D5DB"/>
                </a:solidFill>
                <a:effectLst/>
                <a:latin typeface="Söhne"/>
              </a:rPr>
              <a:t>One explanation is that minority groups may have sparser neighbors, making them less influenced by delta changes. When there are fewer neighbors, it's less likely that the prediction will be significantly affected by label flipping or other adversarial manipulation.</a:t>
            </a:r>
          </a:p>
          <a:p>
            <a:pPr algn="l">
              <a:buFont typeface="+mj-lt"/>
              <a:buAutoNum type="arabicPeriod"/>
            </a:pPr>
            <a:r>
              <a:rPr lang="en-US" b="0" i="0" u="none" strike="noStrike" dirty="0">
                <a:solidFill>
                  <a:srgbClr val="D1D5DB"/>
                </a:solidFill>
                <a:effectLst/>
                <a:latin typeface="Söhne"/>
              </a:rPr>
              <a:t>Another explanation is related to the internal differences within groups. In this example, let's say blue and orange represent different labels, and the percentages represent the classification of a person. For females, if we want to change the classification from "yes" to "no" or from "no" to "yes," the probability is lower than for males</a:t>
            </a:r>
            <a:endParaRPr lang="en-US" dirty="0"/>
          </a:p>
        </p:txBody>
      </p:sp>
      <p:sp>
        <p:nvSpPr>
          <p:cNvPr id="4" name="Slide Number Placeholder 3"/>
          <p:cNvSpPr>
            <a:spLocks noGrp="1"/>
          </p:cNvSpPr>
          <p:nvPr>
            <p:ph type="sldNum" sz="quarter" idx="5"/>
          </p:nvPr>
        </p:nvSpPr>
        <p:spPr/>
        <p:txBody>
          <a:bodyPr/>
          <a:lstStyle/>
          <a:p>
            <a:fld id="{F6E8451D-00DF-A04E-A3C5-61B45F3C0B7C}" type="slidenum">
              <a:rPr lang="en-US" smtClean="0"/>
              <a:t>34</a:t>
            </a:fld>
            <a:endParaRPr lang="en-US"/>
          </a:p>
        </p:txBody>
      </p:sp>
    </p:spTree>
    <p:extLst>
      <p:ext uri="{BB962C8B-B14F-4D97-AF65-F5344CB8AC3E}">
        <p14:creationId xmlns:p14="http://schemas.microsoft.com/office/powerpoint/2010/main" val="33232882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sz="1200" dirty="0">
                <a:solidFill>
                  <a:schemeClr val="dk1"/>
                </a:solidFill>
                <a:latin typeface="Calibri"/>
                <a:ea typeface="Calibri"/>
                <a:cs typeface="Calibri"/>
                <a:sym typeface="Calibri"/>
              </a:rPr>
              <a:t>What we want to prove is a security property called “n-poisoning robustness”. Here we use an</a:t>
            </a:r>
            <a:r>
              <a:rPr lang="zh-CN" altLang="en-US" sz="1200" dirty="0">
                <a:solidFill>
                  <a:schemeClr val="dk1"/>
                </a:solidFill>
                <a:latin typeface="Calibri"/>
                <a:ea typeface="Calibri"/>
                <a:cs typeface="Calibri"/>
                <a:sym typeface="Calibri"/>
              </a:rPr>
              <a:t> </a:t>
            </a:r>
            <a:r>
              <a:rPr lang="en-US" sz="1200" dirty="0">
                <a:solidFill>
                  <a:schemeClr val="dk1"/>
                </a:solidFill>
                <a:latin typeface="Calibri"/>
                <a:ea typeface="Calibri"/>
                <a:cs typeface="Calibri"/>
                <a:sym typeface="Calibri"/>
              </a:rPr>
              <a:t>example dataset</a:t>
            </a:r>
            <a:r>
              <a:rPr lang="zh-CN" altLang="en-US" sz="1200" dirty="0">
                <a:solidFill>
                  <a:schemeClr val="dk1"/>
                </a:solidFill>
                <a:latin typeface="Calibri"/>
                <a:ea typeface="Calibri"/>
                <a:cs typeface="Calibri"/>
                <a:sym typeface="Calibri"/>
              </a:rPr>
              <a:t> </a:t>
            </a:r>
            <a:r>
              <a:rPr lang="en-US" altLang="zh-CN" sz="1200" dirty="0">
                <a:solidFill>
                  <a:schemeClr val="dk1"/>
                </a:solidFill>
                <a:latin typeface="Calibri"/>
                <a:ea typeface="Calibri"/>
                <a:cs typeface="Calibri"/>
                <a:sym typeface="Calibri"/>
              </a:rPr>
              <a:t>under</a:t>
            </a:r>
            <a:r>
              <a:rPr lang="zh-CN" altLang="en-US" sz="1200" dirty="0">
                <a:solidFill>
                  <a:schemeClr val="dk1"/>
                </a:solidFill>
                <a:latin typeface="Calibri"/>
                <a:ea typeface="Calibri"/>
                <a:cs typeface="Calibri"/>
                <a:sym typeface="Calibri"/>
              </a:rPr>
              <a:t> </a:t>
            </a:r>
            <a:r>
              <a:rPr lang="en-US" altLang="zh-CN" sz="1200" dirty="0">
                <a:solidFill>
                  <a:schemeClr val="dk1"/>
                </a:solidFill>
                <a:latin typeface="Calibri"/>
                <a:ea typeface="Calibri"/>
                <a:cs typeface="Calibri"/>
                <a:sym typeface="Calibri"/>
              </a:rPr>
              <a:t>injection</a:t>
            </a:r>
            <a:r>
              <a:rPr lang="zh-CN" altLang="en-US" sz="1200" dirty="0">
                <a:solidFill>
                  <a:schemeClr val="dk1"/>
                </a:solidFill>
                <a:latin typeface="Calibri"/>
                <a:ea typeface="Calibri"/>
                <a:cs typeface="Calibri"/>
                <a:sym typeface="Calibri"/>
              </a:rPr>
              <a:t> </a:t>
            </a:r>
            <a:r>
              <a:rPr lang="en-US" altLang="zh-CN" sz="1200" dirty="0">
                <a:solidFill>
                  <a:schemeClr val="dk1"/>
                </a:solidFill>
                <a:latin typeface="Calibri"/>
                <a:ea typeface="Calibri"/>
                <a:cs typeface="Calibri"/>
                <a:sym typeface="Calibri"/>
              </a:rPr>
              <a:t>attack</a:t>
            </a:r>
            <a:r>
              <a:rPr lang="zh-CN" altLang="en-US" sz="1200" dirty="0">
                <a:solidFill>
                  <a:schemeClr val="dk1"/>
                </a:solidFill>
                <a:latin typeface="Calibri"/>
                <a:ea typeface="Calibri"/>
                <a:cs typeface="Calibri"/>
                <a:sym typeface="Calibri"/>
              </a:rPr>
              <a:t> </a:t>
            </a:r>
            <a:r>
              <a:rPr lang="en-US" sz="1200" dirty="0">
                <a:solidFill>
                  <a:schemeClr val="dk1"/>
                </a:solidFill>
                <a:latin typeface="Calibri"/>
                <a:ea typeface="Calibri"/>
                <a:cs typeface="Calibri"/>
                <a:sym typeface="Calibri"/>
              </a:rPr>
              <a:t>to explain what it is. </a:t>
            </a:r>
            <a:endParaRPr lang="en-US" dirty="0"/>
          </a:p>
          <a:p>
            <a:pPr marL="0" lvl="0" indent="0" algn="l" rtl="0">
              <a:spcBef>
                <a:spcPts val="0"/>
              </a:spcBef>
              <a:spcAft>
                <a:spcPts val="0"/>
              </a:spcAft>
              <a:buNone/>
            </a:pPr>
            <a:endParaRPr lang="en-US" sz="1200" dirty="0">
              <a:solidFill>
                <a:schemeClr val="dk1"/>
              </a:solidFill>
              <a:latin typeface="Calibri"/>
              <a:ea typeface="Calibri"/>
              <a:cs typeface="Calibri"/>
              <a:sym typeface="Calibri"/>
            </a:endParaRPr>
          </a:p>
          <a:p>
            <a:pPr marL="0" lvl="0" indent="0" algn="l" rtl="0">
              <a:spcBef>
                <a:spcPts val="0"/>
              </a:spcBef>
              <a:spcAft>
                <a:spcPts val="0"/>
              </a:spcAft>
              <a:buNone/>
            </a:pPr>
            <a:r>
              <a:rPr lang="en-US" sz="1200" dirty="0">
                <a:solidFill>
                  <a:schemeClr val="dk1"/>
                </a:solidFill>
                <a:latin typeface="Calibri"/>
                <a:ea typeface="Calibri"/>
                <a:cs typeface="Calibri"/>
                <a:sym typeface="Calibri"/>
              </a:rPr>
              <a:t>(click).</a:t>
            </a:r>
            <a:endParaRPr lang="en-US" dirty="0"/>
          </a:p>
          <a:p>
            <a:pPr marL="0" lvl="0" indent="0" algn="l" rtl="0">
              <a:spcBef>
                <a:spcPts val="0"/>
              </a:spcBef>
              <a:spcAft>
                <a:spcPts val="0"/>
              </a:spcAft>
              <a:buNone/>
            </a:pPr>
            <a:r>
              <a:rPr lang="en-US" sz="1200" dirty="0">
                <a:solidFill>
                  <a:schemeClr val="dk1"/>
                </a:solidFill>
                <a:latin typeface="Calibri"/>
                <a:ea typeface="Calibri"/>
                <a:cs typeface="Calibri"/>
                <a:sym typeface="Calibri"/>
              </a:rPr>
              <a:t>Assume that the current training set has four elements “ABCD”.  If we use it to learn a model, we will get “M”. </a:t>
            </a:r>
            <a:endParaRPr lang="en-US" dirty="0"/>
          </a:p>
          <a:p>
            <a:pPr marL="0" lvl="0" indent="0" algn="l" rtl="0">
              <a:spcBef>
                <a:spcPts val="0"/>
              </a:spcBef>
              <a:spcAft>
                <a:spcPts val="0"/>
              </a:spcAft>
              <a:buNone/>
            </a:pPr>
            <a:r>
              <a:rPr lang="en-US" sz="1200" dirty="0">
                <a:solidFill>
                  <a:schemeClr val="dk1"/>
                </a:solidFill>
                <a:latin typeface="Calibri"/>
                <a:ea typeface="Calibri"/>
                <a:cs typeface="Calibri"/>
                <a:sym typeface="Calibri"/>
              </a:rPr>
              <a:t>(click) and if we use the model on the test input “x”, it will predict x as “Yes”.</a:t>
            </a:r>
            <a:endParaRPr lang="en-US" dirty="0"/>
          </a:p>
          <a:p>
            <a:pPr marL="0" lvl="0" indent="0" algn="l" rtl="0">
              <a:spcBef>
                <a:spcPts val="0"/>
              </a:spcBef>
              <a:spcAft>
                <a:spcPts val="0"/>
              </a:spcAft>
              <a:buNone/>
            </a:pPr>
            <a:r>
              <a:rPr lang="en-US" sz="1200" dirty="0">
                <a:solidFill>
                  <a:schemeClr val="dk1"/>
                </a:solidFill>
                <a:latin typeface="Calibri"/>
                <a:ea typeface="Calibri"/>
                <a:cs typeface="Calibri"/>
                <a:sym typeface="Calibri"/>
              </a:rPr>
              <a:t>(click) Now, assume that “n equals one”, which means at most one elements has been injected in current training set T .</a:t>
            </a:r>
            <a:endParaRPr lang="en-US" dirty="0"/>
          </a:p>
          <a:p>
            <a:pPr marL="0" lvl="0" indent="0" algn="l" rtl="0">
              <a:spcBef>
                <a:spcPts val="0"/>
              </a:spcBef>
              <a:spcAft>
                <a:spcPts val="0"/>
              </a:spcAft>
              <a:buNone/>
            </a:pPr>
            <a:r>
              <a:rPr lang="en-US" sz="1200" dirty="0">
                <a:solidFill>
                  <a:schemeClr val="dk1"/>
                </a:solidFill>
                <a:latin typeface="Calibri"/>
                <a:ea typeface="Calibri"/>
                <a:cs typeface="Calibri"/>
                <a:sym typeface="Calibri"/>
              </a:rPr>
              <a:t>Depending on which element is the poisoned element, there are four possible cases.</a:t>
            </a:r>
            <a:endParaRPr lang="en-US" dirty="0"/>
          </a:p>
          <a:p>
            <a:pPr marL="0" lvl="0" indent="0" algn="l" rtl="0">
              <a:spcBef>
                <a:spcPts val="0"/>
              </a:spcBef>
              <a:spcAft>
                <a:spcPts val="0"/>
              </a:spcAft>
              <a:buNone/>
            </a:pPr>
            <a:r>
              <a:rPr lang="en-US" sz="1200" dirty="0">
                <a:solidFill>
                  <a:schemeClr val="dk1"/>
                </a:solidFill>
                <a:latin typeface="Calibri"/>
                <a:ea typeface="Calibri"/>
                <a:cs typeface="Calibri"/>
                <a:sym typeface="Calibri"/>
              </a:rPr>
              <a:t>(click) If the clean data are “BCD” then the model should have been “M1” instead of “M”.  Let’s assume that “M1” will predict x as “No”.  </a:t>
            </a:r>
            <a:endParaRPr lang="en-US" dirty="0"/>
          </a:p>
          <a:p>
            <a:pPr marL="0" lvl="0" indent="0" algn="l" rtl="0">
              <a:spcBef>
                <a:spcPts val="0"/>
              </a:spcBef>
              <a:spcAft>
                <a:spcPts val="0"/>
              </a:spcAft>
              <a:buNone/>
            </a:pPr>
            <a:r>
              <a:rPr lang="en-US" sz="1200" dirty="0">
                <a:solidFill>
                  <a:schemeClr val="dk1"/>
                </a:solidFill>
                <a:latin typeface="Calibri"/>
                <a:ea typeface="Calibri"/>
                <a:cs typeface="Calibri"/>
                <a:sym typeface="Calibri"/>
              </a:rPr>
              <a:t>(click) In other words, the injected malicious data have caused a misclassification error.</a:t>
            </a:r>
          </a:p>
          <a:p>
            <a:pPr marL="0" lvl="0" indent="0" algn="l" rtl="0">
              <a:spcBef>
                <a:spcPts val="0"/>
              </a:spcBef>
              <a:spcAft>
                <a:spcPts val="0"/>
              </a:spcAft>
              <a:buNone/>
            </a:pPr>
            <a:r>
              <a:rPr lang="en-US" sz="1200" dirty="0">
                <a:solidFill>
                  <a:schemeClr val="dk1"/>
                </a:solidFill>
                <a:latin typeface="Calibri"/>
                <a:ea typeface="Calibri"/>
                <a:cs typeface="Calibri"/>
                <a:sym typeface="Calibri"/>
              </a:rPr>
              <a:t>(click) If the clean data are ACD or ABD or ABC,  the learned models should have been M2, M3, M4 but they may still predict x as a “Yes”.</a:t>
            </a:r>
          </a:p>
          <a:p>
            <a:pPr marL="0" lvl="0" indent="0" algn="l" rtl="0">
              <a:spcBef>
                <a:spcPts val="0"/>
              </a:spcBef>
              <a:spcAft>
                <a:spcPts val="0"/>
              </a:spcAft>
              <a:buNone/>
            </a:pPr>
            <a:endParaRPr lang="en-US" sz="1200" dirty="0">
              <a:solidFill>
                <a:schemeClr val="dk1"/>
              </a:solidFill>
              <a:latin typeface="Calibri"/>
              <a:cs typeface="Calibri"/>
              <a:sym typeface="Calibri"/>
            </a:endParaRPr>
          </a:p>
          <a:p>
            <a:pPr marL="0" lvl="0" indent="0" algn="l" rtl="0">
              <a:spcBef>
                <a:spcPts val="0"/>
              </a:spcBef>
              <a:spcAft>
                <a:spcPts val="0"/>
              </a:spcAft>
              <a:buNone/>
            </a:pPr>
            <a:r>
              <a:rPr lang="en-US" sz="1200" dirty="0">
                <a:solidFill>
                  <a:schemeClr val="dk1"/>
                </a:solidFill>
                <a:latin typeface="Calibri"/>
                <a:cs typeface="Calibri"/>
                <a:sym typeface="Calibri"/>
              </a:rPr>
              <a:t>We</a:t>
            </a:r>
            <a:r>
              <a:rPr lang="zh-CN" altLang="en-US" sz="1200" dirty="0">
                <a:solidFill>
                  <a:schemeClr val="dk1"/>
                </a:solidFill>
                <a:latin typeface="Calibri"/>
                <a:cs typeface="Calibri"/>
                <a:sym typeface="Calibri"/>
              </a:rPr>
              <a:t> </a:t>
            </a:r>
            <a:r>
              <a:rPr lang="en-US" altLang="zh-CN" sz="1200" dirty="0">
                <a:solidFill>
                  <a:schemeClr val="dk1"/>
                </a:solidFill>
                <a:latin typeface="Calibri"/>
                <a:cs typeface="Calibri"/>
                <a:sym typeface="Calibri"/>
              </a:rPr>
              <a:t>found</a:t>
            </a:r>
            <a:r>
              <a:rPr lang="zh-CN" altLang="en-US" sz="1200" dirty="0">
                <a:solidFill>
                  <a:schemeClr val="dk1"/>
                </a:solidFill>
                <a:latin typeface="Calibri"/>
                <a:cs typeface="Calibri"/>
                <a:sym typeface="Calibri"/>
              </a:rPr>
              <a:t> </a:t>
            </a:r>
            <a:r>
              <a:rPr lang="en-US" altLang="zh-CN" sz="1200" dirty="0">
                <a:solidFill>
                  <a:schemeClr val="dk1"/>
                </a:solidFill>
                <a:latin typeface="Calibri"/>
                <a:cs typeface="Calibri"/>
                <a:sym typeface="Calibri"/>
              </a:rPr>
              <a:t>that</a:t>
            </a:r>
            <a:r>
              <a:rPr lang="zh-CN" altLang="en-US" sz="1200" dirty="0">
                <a:solidFill>
                  <a:schemeClr val="dk1"/>
                </a:solidFill>
                <a:latin typeface="Calibri"/>
                <a:cs typeface="Calibri"/>
                <a:sym typeface="Calibri"/>
              </a:rPr>
              <a:t> </a:t>
            </a:r>
            <a:r>
              <a:rPr lang="en-US" altLang="zh-CN" sz="1200" dirty="0">
                <a:solidFill>
                  <a:schemeClr val="dk1"/>
                </a:solidFill>
                <a:latin typeface="Calibri"/>
                <a:cs typeface="Calibri"/>
                <a:sym typeface="Calibri"/>
              </a:rPr>
              <a:t>in</a:t>
            </a:r>
            <a:r>
              <a:rPr lang="zh-CN" altLang="en-US" sz="1200" dirty="0">
                <a:solidFill>
                  <a:schemeClr val="dk1"/>
                </a:solidFill>
                <a:latin typeface="Calibri"/>
                <a:cs typeface="Calibri"/>
                <a:sym typeface="Calibri"/>
              </a:rPr>
              <a:t> </a:t>
            </a:r>
            <a:r>
              <a:rPr lang="en-US" altLang="zh-CN" sz="1200" dirty="0">
                <a:solidFill>
                  <a:schemeClr val="dk1"/>
                </a:solidFill>
                <a:latin typeface="Calibri"/>
                <a:cs typeface="Calibri"/>
                <a:sym typeface="Calibri"/>
              </a:rPr>
              <a:t>some</a:t>
            </a:r>
            <a:r>
              <a:rPr lang="zh-CN" altLang="en-US" sz="1200" dirty="0">
                <a:solidFill>
                  <a:schemeClr val="dk1"/>
                </a:solidFill>
                <a:latin typeface="Calibri"/>
                <a:cs typeface="Calibri"/>
                <a:sym typeface="Calibri"/>
              </a:rPr>
              <a:t> </a:t>
            </a:r>
            <a:r>
              <a:rPr lang="en-US" altLang="zh-CN" sz="1200" dirty="0">
                <a:solidFill>
                  <a:schemeClr val="dk1"/>
                </a:solidFill>
                <a:latin typeface="Calibri"/>
                <a:cs typeface="Calibri"/>
                <a:sym typeface="Calibri"/>
              </a:rPr>
              <a:t>cases</a:t>
            </a:r>
            <a:r>
              <a:rPr lang="zh-CN" altLang="en-US" sz="1200" dirty="0">
                <a:solidFill>
                  <a:schemeClr val="dk1"/>
                </a:solidFill>
                <a:latin typeface="Calibri"/>
                <a:cs typeface="Calibri"/>
                <a:sym typeface="Calibri"/>
              </a:rPr>
              <a:t> </a:t>
            </a:r>
            <a:r>
              <a:rPr lang="en-US" altLang="zh-CN" sz="1200" dirty="0">
                <a:solidFill>
                  <a:schemeClr val="dk1"/>
                </a:solidFill>
                <a:latin typeface="Calibri"/>
                <a:cs typeface="Calibri"/>
                <a:sym typeface="Calibri"/>
              </a:rPr>
              <a:t>the</a:t>
            </a:r>
            <a:r>
              <a:rPr lang="zh-CN" altLang="en-US" sz="1200" dirty="0">
                <a:solidFill>
                  <a:schemeClr val="dk1"/>
                </a:solidFill>
                <a:latin typeface="Calibri"/>
                <a:cs typeface="Calibri"/>
                <a:sym typeface="Calibri"/>
              </a:rPr>
              <a:t> </a:t>
            </a:r>
            <a:r>
              <a:rPr lang="en-US" altLang="zh-CN" sz="1200" dirty="0">
                <a:solidFill>
                  <a:schemeClr val="dk1"/>
                </a:solidFill>
                <a:latin typeface="Calibri"/>
                <a:cs typeface="Calibri"/>
                <a:sym typeface="Calibri"/>
              </a:rPr>
              <a:t>prediction</a:t>
            </a:r>
            <a:r>
              <a:rPr lang="zh-CN" altLang="en-US" sz="1200" dirty="0">
                <a:solidFill>
                  <a:schemeClr val="dk1"/>
                </a:solidFill>
                <a:latin typeface="Calibri"/>
                <a:cs typeface="Calibri"/>
                <a:sym typeface="Calibri"/>
              </a:rPr>
              <a:t> </a:t>
            </a:r>
            <a:r>
              <a:rPr lang="en-US" altLang="zh-CN" sz="1200" dirty="0">
                <a:solidFill>
                  <a:schemeClr val="dk1"/>
                </a:solidFill>
                <a:latin typeface="Calibri"/>
                <a:cs typeface="Calibri"/>
                <a:sym typeface="Calibri"/>
              </a:rPr>
              <a:t>result</a:t>
            </a:r>
            <a:r>
              <a:rPr lang="zh-CN" altLang="en-US" sz="1200" dirty="0">
                <a:solidFill>
                  <a:schemeClr val="dk1"/>
                </a:solidFill>
                <a:latin typeface="Calibri"/>
                <a:cs typeface="Calibri"/>
                <a:sym typeface="Calibri"/>
              </a:rPr>
              <a:t> </a:t>
            </a:r>
            <a:r>
              <a:rPr lang="en-US" altLang="zh-CN" sz="1200" dirty="0">
                <a:solidFill>
                  <a:schemeClr val="dk1"/>
                </a:solidFill>
                <a:latin typeface="Calibri"/>
                <a:cs typeface="Calibri"/>
                <a:sym typeface="Calibri"/>
              </a:rPr>
              <a:t>may</a:t>
            </a:r>
            <a:r>
              <a:rPr lang="zh-CN" altLang="en-US" sz="1200" dirty="0">
                <a:solidFill>
                  <a:schemeClr val="dk1"/>
                </a:solidFill>
                <a:latin typeface="Calibri"/>
                <a:cs typeface="Calibri"/>
                <a:sym typeface="Calibri"/>
              </a:rPr>
              <a:t> </a:t>
            </a:r>
            <a:r>
              <a:rPr lang="en-US" altLang="zh-CN" sz="1200" dirty="0">
                <a:solidFill>
                  <a:schemeClr val="dk1"/>
                </a:solidFill>
                <a:latin typeface="Calibri"/>
                <a:cs typeface="Calibri"/>
                <a:sym typeface="Calibri"/>
              </a:rPr>
              <a:t>change,</a:t>
            </a:r>
            <a:r>
              <a:rPr lang="zh-CN" altLang="en-US" sz="1200" dirty="0">
                <a:solidFill>
                  <a:schemeClr val="dk1"/>
                </a:solidFill>
                <a:latin typeface="Calibri"/>
                <a:cs typeface="Calibri"/>
                <a:sym typeface="Calibri"/>
              </a:rPr>
              <a:t> </a:t>
            </a:r>
            <a:r>
              <a:rPr lang="en-US" altLang="zh-CN" sz="1200" dirty="0">
                <a:solidFill>
                  <a:schemeClr val="dk1"/>
                </a:solidFill>
                <a:latin typeface="Calibri"/>
                <a:cs typeface="Calibri"/>
                <a:sym typeface="Calibri"/>
              </a:rPr>
              <a:t>and</a:t>
            </a:r>
            <a:r>
              <a:rPr lang="zh-CN" altLang="en-US" sz="1200" dirty="0">
                <a:solidFill>
                  <a:schemeClr val="dk1"/>
                </a:solidFill>
                <a:latin typeface="Calibri"/>
                <a:cs typeface="Calibri"/>
                <a:sym typeface="Calibri"/>
              </a:rPr>
              <a:t> </a:t>
            </a:r>
            <a:r>
              <a:rPr lang="en-US" altLang="zh-CN" sz="1200" dirty="0">
                <a:solidFill>
                  <a:schemeClr val="dk1"/>
                </a:solidFill>
                <a:latin typeface="Calibri"/>
                <a:cs typeface="Calibri"/>
                <a:sym typeface="Calibri"/>
              </a:rPr>
              <a:t>in some</a:t>
            </a:r>
            <a:r>
              <a:rPr lang="zh-CN" altLang="en-US" sz="1200" dirty="0">
                <a:solidFill>
                  <a:schemeClr val="dk1"/>
                </a:solidFill>
                <a:latin typeface="Calibri"/>
                <a:cs typeface="Calibri"/>
                <a:sym typeface="Calibri"/>
              </a:rPr>
              <a:t> </a:t>
            </a:r>
            <a:r>
              <a:rPr lang="en-US" altLang="zh-CN" sz="1200" dirty="0">
                <a:solidFill>
                  <a:schemeClr val="dk1"/>
                </a:solidFill>
                <a:latin typeface="Calibri"/>
                <a:cs typeface="Calibri"/>
                <a:sym typeface="Calibri"/>
              </a:rPr>
              <a:t>cases</a:t>
            </a:r>
            <a:r>
              <a:rPr lang="zh-CN" altLang="en-US" sz="1200" dirty="0">
                <a:solidFill>
                  <a:schemeClr val="dk1"/>
                </a:solidFill>
                <a:latin typeface="Calibri"/>
                <a:cs typeface="Calibri"/>
                <a:sym typeface="Calibri"/>
              </a:rPr>
              <a:t> </a:t>
            </a:r>
            <a:r>
              <a:rPr lang="en-US" altLang="zh-CN" sz="1200" dirty="0">
                <a:solidFill>
                  <a:schemeClr val="dk1"/>
                </a:solidFill>
                <a:latin typeface="Calibri"/>
                <a:cs typeface="Calibri"/>
                <a:sym typeface="Calibri"/>
              </a:rPr>
              <a:t>not.</a:t>
            </a:r>
            <a:endParaRPr lang="en-US" dirty="0"/>
          </a:p>
          <a:p>
            <a:pPr marL="0" lvl="0" indent="0" algn="l" rtl="0">
              <a:spcBef>
                <a:spcPts val="0"/>
              </a:spcBef>
              <a:spcAft>
                <a:spcPts val="0"/>
              </a:spcAft>
              <a:buNone/>
            </a:pPr>
            <a:endParaRPr lang="en-US" sz="1200" dirty="0">
              <a:solidFill>
                <a:schemeClr val="dk1"/>
              </a:solidFill>
              <a:latin typeface="Calibri"/>
              <a:ea typeface="Calibri"/>
              <a:cs typeface="Calibri"/>
              <a:sym typeface="Calibri"/>
            </a:endParaRPr>
          </a:p>
          <a:p>
            <a:pPr marL="0" lvl="0" indent="0" algn="l" rtl="0">
              <a:spcBef>
                <a:spcPts val="0"/>
              </a:spcBef>
              <a:spcAft>
                <a:spcPts val="0"/>
              </a:spcAft>
              <a:buNone/>
            </a:pPr>
            <a:r>
              <a:rPr lang="en-US" sz="1200" dirty="0">
                <a:solidFill>
                  <a:schemeClr val="dk1"/>
                </a:solidFill>
                <a:latin typeface="Calibri"/>
                <a:ea typeface="Calibri"/>
                <a:cs typeface="Calibri"/>
                <a:sym typeface="Calibri"/>
              </a:rPr>
              <a:t>(click) But the bad thing is that  we don’t know which one is the real clean dataset, we have to conservatively assume it can be any of them. Therefore, only when all of these models return the same prediction results, we say the default prediction result dog satisfies n-poisoning robustness.</a:t>
            </a:r>
            <a:endParaRPr lang="en-US" dirty="0"/>
          </a:p>
          <a:p>
            <a:pPr marL="0" lvl="0" indent="0" algn="l" rtl="0">
              <a:spcBef>
                <a:spcPts val="0"/>
              </a:spcBef>
              <a:spcAft>
                <a:spcPts val="0"/>
              </a:spcAft>
              <a:buNone/>
            </a:pPr>
            <a:endParaRPr lang="en-US" sz="1200" dirty="0">
              <a:solidFill>
                <a:schemeClr val="dk1"/>
              </a:solidFill>
              <a:latin typeface="Calibri"/>
              <a:ea typeface="Calibri"/>
              <a:cs typeface="Calibri"/>
              <a:sym typeface="Calibri"/>
            </a:endParaRPr>
          </a:p>
          <a:p>
            <a:pPr marL="0" lvl="0" indent="0" algn="l" rtl="0">
              <a:spcBef>
                <a:spcPts val="0"/>
              </a:spcBef>
              <a:spcAft>
                <a:spcPts val="0"/>
              </a:spcAft>
              <a:buNone/>
            </a:pPr>
            <a:r>
              <a:rPr lang="en-US" sz="1200" dirty="0">
                <a:solidFill>
                  <a:schemeClr val="dk1"/>
                </a:solidFill>
                <a:latin typeface="Calibri"/>
                <a:ea typeface="Calibri"/>
                <a:cs typeface="Calibri"/>
                <a:sym typeface="Calibri"/>
              </a:rPr>
              <a:t>(click) However, proving is not easy because, when n = 2, which means there are at most two poisoned elements, we will have 10 possible cases.  </a:t>
            </a:r>
            <a:endParaRPr lang="en-US" dirty="0"/>
          </a:p>
          <a:p>
            <a:pPr marL="0" lvl="0" indent="0" algn="l" rtl="0">
              <a:spcBef>
                <a:spcPts val="0"/>
              </a:spcBef>
              <a:spcAft>
                <a:spcPts val="0"/>
              </a:spcAft>
              <a:buNone/>
            </a:pPr>
            <a:r>
              <a:rPr lang="en-US" sz="1200" dirty="0">
                <a:solidFill>
                  <a:schemeClr val="dk1"/>
                </a:solidFill>
                <a:latin typeface="Calibri"/>
                <a:ea typeface="Calibri"/>
                <a:cs typeface="Calibri"/>
                <a:sym typeface="Calibri"/>
              </a:rPr>
              <a:t>(click) When n=3, there will be 14 possible cases. </a:t>
            </a:r>
          </a:p>
          <a:p>
            <a:pPr marL="0" lvl="0" indent="0" algn="l" rtl="0">
              <a:spcBef>
                <a:spcPts val="0"/>
              </a:spcBef>
              <a:spcAft>
                <a:spcPts val="0"/>
              </a:spcAft>
              <a:buNone/>
            </a:pPr>
            <a:r>
              <a:rPr lang="en-US" sz="1200" dirty="0">
                <a:solidFill>
                  <a:schemeClr val="dk1"/>
                </a:solidFill>
                <a:latin typeface="Calibri"/>
                <a:ea typeface="Calibri"/>
                <a:cs typeface="Calibri"/>
                <a:sym typeface="Calibri"/>
              </a:rPr>
              <a:t>(click) In general, this leads to combinatorial explosion. </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E8451D-00DF-A04E-A3C5-61B45F3C0B7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0570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rPr>
              <a:t>The system</a:t>
            </a:r>
            <a:r>
              <a:rPr lang="en-US" sz="1800" baseline="0" dirty="0" smtClean="0">
                <a:solidFill>
                  <a:srgbClr val="000000"/>
                </a:solidFill>
              </a:rPr>
              <a:t> may not treat a certain group of people fairly because of bias in </a:t>
            </a:r>
            <a:r>
              <a:rPr lang="en-US" sz="1800" dirty="0" smtClean="0">
                <a:solidFill>
                  <a:srgbClr val="000000"/>
                </a:solidFill>
              </a:rPr>
              <a:t>training data</a:t>
            </a:r>
            <a:r>
              <a:rPr lang="en-US" sz="1800" baseline="0" dirty="0" smtClean="0">
                <a:solidFill>
                  <a:srgbClr val="000000"/>
                </a:solidFill>
              </a:rPr>
              <a:t>, or bias introduced by the machine learning algorithm.  Generally speaking, there are two ways of mitigating such bias.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aseline="0" dirty="0" smtClean="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solidFill>
                  <a:srgbClr val="000000"/>
                </a:solidFill>
              </a:rPr>
              <a:t>The first option is to find a way to detect and then remove bias from the model. However, this is not always easy. An alternative, which is also the focus of this work, is to still use the model but, for each prediction result, certify that the prediction result is indeed fair, in spite of the potential bias in the model. </a:t>
            </a:r>
          </a:p>
        </p:txBody>
      </p:sp>
      <p:sp>
        <p:nvSpPr>
          <p:cNvPr id="215" name="Google Shape;215;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7" name="Google Shape;437;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There are two related problems. The first one, called fairness certification, is to prove that for all possible cases, the predicted label of a given test</a:t>
            </a:r>
            <a:r>
              <a:rPr lang="en-US" baseline="0" dirty="0" smtClean="0"/>
              <a:t> input x remains the same. The second problem, called fairness falsification, is to find a counterexample, a possible scenario where predicted label of the test input x may be different.</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In this paper, we focus on the fairness certification problem.</a:t>
            </a:r>
          </a:p>
        </p:txBody>
      </p:sp>
      <p:sp>
        <p:nvSpPr>
          <p:cNvPr id="438" name="Google Shape;438;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2831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More specifically, we focus on “individual fairness”, which requires that similar people should be treated similarly.</a:t>
            </a:r>
            <a:r>
              <a:rPr lang="en-US" baseline="0" dirty="0" smtClean="0"/>
              <a:t> This can be practically useful because, imagine that you are applying for a bank loan but get declined. You would like to know if this particular decision is fair.</a:t>
            </a:r>
          </a:p>
        </p:txBody>
      </p:sp>
      <p:sp>
        <p:nvSpPr>
          <p:cNvPr id="1229" name="Google Shape;1229;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7734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b="0" i="0" u="none" strike="noStrike" dirty="0" smtClean="0">
                <a:solidFill>
                  <a:srgbClr val="D1D5DB"/>
                </a:solidFill>
                <a:effectLst/>
                <a:latin typeface="Söhne"/>
              </a:rPr>
              <a:t>Consider </a:t>
            </a:r>
            <a:r>
              <a:rPr lang="en-US" b="0" i="0" u="none" strike="noStrike" dirty="0">
                <a:solidFill>
                  <a:srgbClr val="D1D5DB"/>
                </a:solidFill>
                <a:effectLst/>
                <a:latin typeface="Söhne"/>
              </a:rPr>
              <a:t>an example </a:t>
            </a:r>
            <a:r>
              <a:rPr lang="en-US" b="0" i="0" u="none" strike="noStrike" dirty="0" smtClean="0">
                <a:solidFill>
                  <a:srgbClr val="D1D5DB"/>
                </a:solidFill>
                <a:effectLst/>
                <a:latin typeface="Söhne"/>
              </a:rPr>
              <a:t>where the protected attribute is either race or gender.</a:t>
            </a:r>
            <a:r>
              <a:rPr lang="en-US" b="0" i="0" u="none" strike="noStrike" baseline="0" dirty="0" smtClean="0">
                <a:solidFill>
                  <a:srgbClr val="D1D5DB"/>
                </a:solidFill>
                <a:effectLst/>
                <a:latin typeface="Söhne"/>
              </a:rPr>
              <a:t> To find out whether the person x is treated fairly, we may construct a </a:t>
            </a:r>
            <a:r>
              <a:rPr lang="en-US" b="0" i="0" u="none" strike="noStrike" dirty="0" smtClean="0">
                <a:solidFill>
                  <a:srgbClr val="D1D5DB"/>
                </a:solidFill>
                <a:effectLst/>
                <a:latin typeface="Söhne"/>
              </a:rPr>
              <a:t>"similar</a:t>
            </a:r>
            <a:r>
              <a:rPr lang="en-US" b="0" i="0" u="none" strike="noStrike" dirty="0">
                <a:solidFill>
                  <a:srgbClr val="D1D5DB"/>
                </a:solidFill>
                <a:effectLst/>
                <a:latin typeface="Söhne"/>
              </a:rPr>
              <a:t>" </a:t>
            </a:r>
            <a:r>
              <a:rPr lang="en-US" b="0" i="0" u="none" strike="noStrike" dirty="0" smtClean="0">
                <a:solidFill>
                  <a:srgbClr val="D1D5DB"/>
                </a:solidFill>
                <a:effectLst/>
                <a:latin typeface="Söhne"/>
              </a:rPr>
              <a:t>input </a:t>
            </a:r>
            <a:r>
              <a:rPr lang="en-US" b="0" i="0" u="none" strike="noStrike" dirty="0">
                <a:solidFill>
                  <a:srgbClr val="D1D5DB"/>
                </a:solidFill>
                <a:effectLst/>
                <a:latin typeface="Söhne"/>
              </a:rPr>
              <a:t>x', which has the same </a:t>
            </a:r>
            <a:r>
              <a:rPr lang="en-US" b="0" i="0" u="none" strike="noStrike" dirty="0" smtClean="0">
                <a:solidFill>
                  <a:srgbClr val="D1D5DB"/>
                </a:solidFill>
                <a:effectLst/>
                <a:latin typeface="Söhne"/>
              </a:rPr>
              <a:t>input values, except for the protected attributes.</a:t>
            </a:r>
            <a:r>
              <a:rPr lang="en-US" b="0" i="0" u="none" strike="noStrike" baseline="0" dirty="0" smtClean="0">
                <a:solidFill>
                  <a:srgbClr val="D1D5DB"/>
                </a:solidFill>
                <a:effectLst/>
                <a:latin typeface="Söhne"/>
              </a:rPr>
              <a:t>  </a:t>
            </a:r>
            <a:r>
              <a:rPr lang="en-US" b="0" i="0" u="none" strike="noStrike" dirty="0" smtClean="0">
                <a:solidFill>
                  <a:srgbClr val="D1D5DB"/>
                </a:solidFill>
                <a:effectLst/>
                <a:latin typeface="Söhne"/>
              </a:rPr>
              <a:t>What we want to see that</a:t>
            </a:r>
            <a:r>
              <a:rPr lang="en-US" b="0" i="0" u="none" strike="noStrike" baseline="0" dirty="0" smtClean="0">
                <a:solidFill>
                  <a:srgbClr val="D1D5DB"/>
                </a:solidFill>
                <a:effectLst/>
                <a:latin typeface="Söhne"/>
              </a:rPr>
              <a:t> both x and x’ have the same prediction result. This is the essence of “individual fairness”.</a:t>
            </a:r>
          </a:p>
          <a:p>
            <a:endParaRPr lang="en-US" b="0" i="0" u="none" strike="noStrike" baseline="0" dirty="0" smtClean="0">
              <a:solidFill>
                <a:srgbClr val="D1D5DB"/>
              </a:solidFill>
              <a:effectLst/>
              <a:latin typeface="Söhne"/>
            </a:endParaRPr>
          </a:p>
          <a:p>
            <a:r>
              <a:rPr lang="en-US" b="0" i="0" u="none" strike="noStrike" baseline="0" dirty="0" smtClean="0">
                <a:solidFill>
                  <a:srgbClr val="D1D5DB"/>
                </a:solidFill>
                <a:effectLst/>
                <a:latin typeface="Söhne"/>
              </a:rPr>
              <a:t>While this is useful, it may be overly restrictive.</a:t>
            </a:r>
          </a:p>
        </p:txBody>
      </p:sp>
      <p:sp>
        <p:nvSpPr>
          <p:cNvPr id="103" name="Google Shape;10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91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b="0" i="0" u="none" strike="noStrike" dirty="0" smtClean="0">
                <a:solidFill>
                  <a:srgbClr val="D1D5DB"/>
                </a:solidFill>
                <a:effectLst/>
                <a:latin typeface="Söhne"/>
              </a:rPr>
              <a:t>To overcome the limitation, we can </a:t>
            </a:r>
            <a:r>
              <a:rPr lang="en-US" b="0" i="0" u="none" strike="noStrike" dirty="0">
                <a:solidFill>
                  <a:srgbClr val="D1D5DB"/>
                </a:solidFill>
                <a:effectLst/>
                <a:latin typeface="Söhne"/>
              </a:rPr>
              <a:t>define a </a:t>
            </a:r>
            <a:r>
              <a:rPr lang="en-US" b="0" i="0" u="none" strike="noStrike" dirty="0" smtClean="0">
                <a:solidFill>
                  <a:srgbClr val="D1D5DB"/>
                </a:solidFill>
                <a:effectLst/>
                <a:latin typeface="Söhne"/>
              </a:rPr>
              <a:t>group of people,</a:t>
            </a:r>
            <a:r>
              <a:rPr lang="en-US" b="0" i="0" u="none" strike="noStrike" baseline="0" dirty="0" smtClean="0">
                <a:solidFill>
                  <a:srgbClr val="D1D5DB"/>
                </a:solidFill>
                <a:effectLst/>
                <a:latin typeface="Söhne"/>
              </a:rPr>
              <a:t> who differ from </a:t>
            </a:r>
            <a:r>
              <a:rPr lang="en-US" b="0" i="0" u="none" strike="noStrike" dirty="0" smtClean="0">
                <a:solidFill>
                  <a:srgbClr val="D1D5DB"/>
                </a:solidFill>
                <a:effectLst/>
                <a:latin typeface="Söhne"/>
              </a:rPr>
              <a:t>x </a:t>
            </a:r>
            <a:r>
              <a:rPr lang="en-US" b="0" i="0" u="none" strike="noStrike" dirty="0">
                <a:solidFill>
                  <a:srgbClr val="D1D5DB"/>
                </a:solidFill>
                <a:effectLst/>
                <a:latin typeface="Söhne"/>
              </a:rPr>
              <a:t>on the protected attributes </a:t>
            </a:r>
            <a:r>
              <a:rPr lang="en-US" b="0" i="0" u="none" strike="noStrike" dirty="0" smtClean="0">
                <a:solidFill>
                  <a:srgbClr val="D1D5DB"/>
                </a:solidFill>
                <a:effectLst/>
                <a:latin typeface="Söhne"/>
              </a:rPr>
              <a:t>and, in addition, have small perturbation on the unprotected attributes. Again, we expect that</a:t>
            </a:r>
            <a:r>
              <a:rPr lang="en-US" b="0" i="0" u="none" strike="noStrike" baseline="0" dirty="0" smtClean="0">
                <a:solidFill>
                  <a:srgbClr val="D1D5DB"/>
                </a:solidFill>
                <a:effectLst/>
                <a:latin typeface="Söhne"/>
              </a:rPr>
              <a:t> x and all these x’ have the same prediction result. This is called individual epsilon fairness.</a:t>
            </a:r>
          </a:p>
          <a:p>
            <a:endParaRPr lang="en-US" b="0" i="0" u="none" strike="noStrike" baseline="0" dirty="0" smtClean="0">
              <a:solidFill>
                <a:srgbClr val="D1D5DB"/>
              </a:solidFill>
              <a:effectLst/>
              <a:latin typeface="Söhne"/>
            </a:endParaRPr>
          </a:p>
        </p:txBody>
      </p:sp>
      <p:sp>
        <p:nvSpPr>
          <p:cNvPr id="103" name="Google Shape;10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2409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smtClean="0">
                <a:solidFill>
                  <a:srgbClr val="D1D5DB"/>
                </a:solidFill>
                <a:effectLst/>
                <a:latin typeface="Söhne"/>
              </a:rPr>
              <a:t>On</a:t>
            </a:r>
            <a:r>
              <a:rPr lang="en-US" b="0" i="0" u="none" strike="noStrike" baseline="0" dirty="0" smtClean="0">
                <a:solidFill>
                  <a:srgbClr val="D1D5DB"/>
                </a:solidFill>
                <a:effectLst/>
                <a:latin typeface="Söhne"/>
              </a:rPr>
              <a:t> the previous slides, the notion of fairness was for a fixed model and a fixed training dataset. However, if the training set has historically-biased labels, then it’s often difficult to know what should be the clean dataset. Each of the possible clean dataset may lead to a different learned model.  </a:t>
            </a:r>
          </a:p>
          <a:p>
            <a:pPr algn="l"/>
            <a:endParaRPr lang="en-US" b="0" i="0" u="none" strike="noStrike" baseline="0" dirty="0" smtClean="0">
              <a:solidFill>
                <a:srgbClr val="D1D5DB"/>
              </a:solidFill>
              <a:effectLst/>
              <a:latin typeface="Söhne"/>
            </a:endParaRPr>
          </a:p>
          <a:p>
            <a:pPr algn="l"/>
            <a:r>
              <a:rPr lang="en-US" b="0" i="0" u="none" strike="noStrike" baseline="0" dirty="0" smtClean="0">
                <a:solidFill>
                  <a:srgbClr val="D1D5DB"/>
                </a:solidFill>
                <a:effectLst/>
                <a:latin typeface="Söhne"/>
              </a:rPr>
              <a:t>To account for this, we can the definition by requiring that T and all these T’s result in the same prediction label. </a:t>
            </a:r>
          </a:p>
          <a:p>
            <a:pPr algn="l"/>
            <a:endParaRPr lang="en-US" b="0" i="0" u="none" strike="noStrike" baseline="0" dirty="0" smtClean="0">
              <a:solidFill>
                <a:srgbClr val="D1D5DB"/>
              </a:solidFill>
              <a:effectLst/>
              <a:latin typeface="Söhne"/>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E8451D-00DF-A04E-A3C5-61B45F3C0B7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7621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CB9C3-01AF-1C47-BB96-D0B7B037E9D6}"/>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5F8B4337-CF45-CB46-836F-2E414D6E43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D65487-5CC1-5D43-9096-79FBC6875131}"/>
              </a:ext>
            </a:extLst>
          </p:cNvPr>
          <p:cNvSpPr>
            <a:spLocks noGrp="1"/>
          </p:cNvSpPr>
          <p:nvPr>
            <p:ph type="dt" sz="half" idx="10"/>
          </p:nvPr>
        </p:nvSpPr>
        <p:spPr/>
        <p:txBody>
          <a:bodyPr/>
          <a:lstStyle/>
          <a:p>
            <a:fld id="{00FA8DB8-FCF9-8348-920A-C2D147C6D00A}" type="datetimeFigureOut">
              <a:rPr lang="en-US" smtClean="0"/>
              <a:t>7/16/2023</a:t>
            </a:fld>
            <a:endParaRPr lang="en-US"/>
          </a:p>
        </p:txBody>
      </p:sp>
      <p:sp>
        <p:nvSpPr>
          <p:cNvPr id="5" name="Footer Placeholder 4">
            <a:extLst>
              <a:ext uri="{FF2B5EF4-FFF2-40B4-BE49-F238E27FC236}">
                <a16:creationId xmlns:a16="http://schemas.microsoft.com/office/drawing/2014/main" id="{D724A572-5E38-4D42-8B6C-47755E6E8B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19A2DD-D3C3-8E44-9D63-53F5979FCF3C}"/>
              </a:ext>
            </a:extLst>
          </p:cNvPr>
          <p:cNvSpPr>
            <a:spLocks noGrp="1"/>
          </p:cNvSpPr>
          <p:nvPr>
            <p:ph type="sldNum" sz="quarter" idx="12"/>
          </p:nvPr>
        </p:nvSpPr>
        <p:spPr/>
        <p:txBody>
          <a:bodyPr/>
          <a:lstStyle/>
          <a:p>
            <a:fld id="{6B424A68-5C5D-334F-B4BA-52D0D37AF3D3}" type="slidenum">
              <a:rPr lang="en-US" smtClean="0"/>
              <a:t>‹#›</a:t>
            </a:fld>
            <a:endParaRPr lang="en-US"/>
          </a:p>
        </p:txBody>
      </p:sp>
    </p:spTree>
    <p:extLst>
      <p:ext uri="{BB962C8B-B14F-4D97-AF65-F5344CB8AC3E}">
        <p14:creationId xmlns:p14="http://schemas.microsoft.com/office/powerpoint/2010/main" val="1008911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49D7-60C9-784B-BE88-9CB770A688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D41E14-BEA9-A549-B542-93330FE9AA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1F7745-941C-0E47-A275-28B7AEBFFF2D}"/>
              </a:ext>
            </a:extLst>
          </p:cNvPr>
          <p:cNvSpPr>
            <a:spLocks noGrp="1"/>
          </p:cNvSpPr>
          <p:nvPr>
            <p:ph type="dt" sz="half" idx="10"/>
          </p:nvPr>
        </p:nvSpPr>
        <p:spPr/>
        <p:txBody>
          <a:bodyPr/>
          <a:lstStyle/>
          <a:p>
            <a:fld id="{00FA8DB8-FCF9-8348-920A-C2D147C6D00A}" type="datetimeFigureOut">
              <a:rPr lang="en-US" smtClean="0"/>
              <a:t>7/16/2023</a:t>
            </a:fld>
            <a:endParaRPr lang="en-US"/>
          </a:p>
        </p:txBody>
      </p:sp>
      <p:sp>
        <p:nvSpPr>
          <p:cNvPr id="5" name="Footer Placeholder 4">
            <a:extLst>
              <a:ext uri="{FF2B5EF4-FFF2-40B4-BE49-F238E27FC236}">
                <a16:creationId xmlns:a16="http://schemas.microsoft.com/office/drawing/2014/main" id="{62F83742-5711-1047-A225-BC4ED0F288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AF9F02-6B6F-E54A-A04B-F9876C885BB6}"/>
              </a:ext>
            </a:extLst>
          </p:cNvPr>
          <p:cNvSpPr>
            <a:spLocks noGrp="1"/>
          </p:cNvSpPr>
          <p:nvPr>
            <p:ph type="sldNum" sz="quarter" idx="12"/>
          </p:nvPr>
        </p:nvSpPr>
        <p:spPr/>
        <p:txBody>
          <a:bodyPr/>
          <a:lstStyle/>
          <a:p>
            <a:fld id="{6B424A68-5C5D-334F-B4BA-52D0D37AF3D3}" type="slidenum">
              <a:rPr lang="en-US" smtClean="0"/>
              <a:t>‹#›</a:t>
            </a:fld>
            <a:endParaRPr lang="en-US"/>
          </a:p>
        </p:txBody>
      </p:sp>
    </p:spTree>
    <p:extLst>
      <p:ext uri="{BB962C8B-B14F-4D97-AF65-F5344CB8AC3E}">
        <p14:creationId xmlns:p14="http://schemas.microsoft.com/office/powerpoint/2010/main" val="1602365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3331C9-BD97-664A-AC89-8C1C6DD757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FB7B4F-87ED-D441-A0FA-9F4EAB9B92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F221CF-00EE-7B47-8665-36405D20B846}"/>
              </a:ext>
            </a:extLst>
          </p:cNvPr>
          <p:cNvSpPr>
            <a:spLocks noGrp="1"/>
          </p:cNvSpPr>
          <p:nvPr>
            <p:ph type="dt" sz="half" idx="10"/>
          </p:nvPr>
        </p:nvSpPr>
        <p:spPr/>
        <p:txBody>
          <a:bodyPr/>
          <a:lstStyle/>
          <a:p>
            <a:fld id="{00FA8DB8-FCF9-8348-920A-C2D147C6D00A}" type="datetimeFigureOut">
              <a:rPr lang="en-US" smtClean="0"/>
              <a:t>7/16/2023</a:t>
            </a:fld>
            <a:endParaRPr lang="en-US"/>
          </a:p>
        </p:txBody>
      </p:sp>
      <p:sp>
        <p:nvSpPr>
          <p:cNvPr id="5" name="Footer Placeholder 4">
            <a:extLst>
              <a:ext uri="{FF2B5EF4-FFF2-40B4-BE49-F238E27FC236}">
                <a16:creationId xmlns:a16="http://schemas.microsoft.com/office/drawing/2014/main" id="{29C0F103-C7B4-624E-958F-8AEA4BD6D9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DF241B-FEAC-0F48-9008-00853BD4CF50}"/>
              </a:ext>
            </a:extLst>
          </p:cNvPr>
          <p:cNvSpPr>
            <a:spLocks noGrp="1"/>
          </p:cNvSpPr>
          <p:nvPr>
            <p:ph type="sldNum" sz="quarter" idx="12"/>
          </p:nvPr>
        </p:nvSpPr>
        <p:spPr/>
        <p:txBody>
          <a:bodyPr/>
          <a:lstStyle/>
          <a:p>
            <a:fld id="{6B424A68-5C5D-334F-B4BA-52D0D37AF3D3}" type="slidenum">
              <a:rPr lang="en-US" smtClean="0"/>
              <a:t>‹#›</a:t>
            </a:fld>
            <a:endParaRPr lang="en-US"/>
          </a:p>
        </p:txBody>
      </p:sp>
    </p:spTree>
    <p:extLst>
      <p:ext uri="{BB962C8B-B14F-4D97-AF65-F5344CB8AC3E}">
        <p14:creationId xmlns:p14="http://schemas.microsoft.com/office/powerpoint/2010/main" val="466259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8A3D8-2EFF-78AE-2037-BF457E6A24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FB1B39-FC55-D698-C785-6288011AA5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2FFA2C-D693-62A7-502C-D6A4FCF0650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4FB3D17-7B12-4143-A4C5-18BB2FB8CB3C}"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A0F4DAB-A9F1-3734-60FC-54FBD5BE8AA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641BC403-385E-32E8-C050-7D817FAD4D8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6645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2C492-ECAC-EEAB-F3D2-BE98AA7678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BDC1CB-A289-6C09-437A-3C911693E0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42257E-1702-0E6D-BE1E-4799FA91D10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45A4BA4-14A1-0D4B-A4F9-0F58AB645CE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F98A20A8-7A8A-74C1-276C-D27AC4493C1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A750C12-427A-07EB-727A-39C7DCDBFA3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646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ABE6A-5421-A220-3585-2281EB1C57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74B3BD-0273-841C-2BBE-A7568C3006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6A26DA-3923-A1E6-989F-41F798A9E2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9CD0A8B-C236-6845-B501-D7E4B0C4FE7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8BA2745E-5A2F-C9DA-48D6-A94995522EC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C56B351-BA4F-703A-1473-E46985364D3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10988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45F14-C3B0-6A06-5D26-1E82F4D033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B9E5E2-715D-445D-DE10-C68C847C97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6F76FD-3676-C5F2-C1B2-2DB5961891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F7A3F7-B9D1-5EF5-69D6-BDD41862FD2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F5A9C0-8F05-EF4E-9D0D-73F69A71C903}"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E9E08F-E5E1-15F1-78D4-8152ADBBEBA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F4963AEF-9D37-8511-30F5-7D9228B7069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9486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B2017-66F7-3739-AB4C-EBD5D0D04A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60AB43-FEE2-EA31-1984-1C1DD7985A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9BBBDA-8F6E-8E99-7E5B-DA08BAB32F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F096EE-FFEF-5E26-A7F0-DB17BF18A0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3999E0-A88F-5F31-69CC-EF486B8918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04C9DF-1094-B02E-E5FB-08ACE6CF772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AFADC61-4712-E64A-9ADF-881043A1377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AA91720E-F774-BBE6-206C-962729D5B02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7617AA7D-C790-AC2B-63AE-D9C3387978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1836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2A257-FC50-BC4C-B3CF-249771EB55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3531CC-260F-D00B-9A13-DBB4559B3E1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50CEA44-3363-5F42-B916-0882341C0EC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449039EE-A022-EA3C-FC40-D8C8CA78208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AD02D8A9-DBD0-1950-8DA7-E952ED18F6E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09257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EA9973-4907-D470-DC04-31D40106EBF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EC08F3B-F834-0741-96A7-F7973CD9918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656F4D4C-03C3-6303-D504-26177CD6373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35162B6C-543F-875E-78A5-4419BE8766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63454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86E8F-0069-9CC3-DB24-D3FFE4A46C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988B5F-520A-CB5B-BA1B-2A1D658812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8226D0-880C-F3C0-AE6A-714EEB57CE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3490BE-4E2A-3C08-79ED-D69488BF7B0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F055F85-C0CA-6348-8529-C88B966ABDA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4550E24-98DC-2AAA-B9E2-2C8509DFF0E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FB265807-90D6-A1B7-5770-B9929E1F12E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3388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10F42-1B5F-EA4B-87AB-FAC68C9CF472}"/>
              </a:ext>
            </a:extLst>
          </p:cNvPr>
          <p:cNvSpPr>
            <a:spLocks noGrp="1"/>
          </p:cNvSpPr>
          <p:nvPr>
            <p:ph type="title"/>
          </p:nvPr>
        </p:nvSpPr>
        <p:spPr/>
        <p:txBody>
          <a:bodyPr/>
          <a:lstStyle>
            <a:lvl1pPr algn="ctr">
              <a:defRPr/>
            </a:lvl1pPr>
          </a:lstStyle>
          <a:p>
            <a:r>
              <a:rPr lang="en-US" dirty="0"/>
              <a:t>Click to edit Master title style</a:t>
            </a:r>
          </a:p>
        </p:txBody>
      </p:sp>
      <p:sp>
        <p:nvSpPr>
          <p:cNvPr id="3" name="Content Placeholder 2">
            <a:extLst>
              <a:ext uri="{FF2B5EF4-FFF2-40B4-BE49-F238E27FC236}">
                <a16:creationId xmlns:a16="http://schemas.microsoft.com/office/drawing/2014/main" id="{5B7844BD-8908-5A47-965A-8D00217FB8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917CF2-5694-914B-8571-80CAA6DF13A9}"/>
              </a:ext>
            </a:extLst>
          </p:cNvPr>
          <p:cNvSpPr>
            <a:spLocks noGrp="1"/>
          </p:cNvSpPr>
          <p:nvPr>
            <p:ph type="dt" sz="half" idx="10"/>
          </p:nvPr>
        </p:nvSpPr>
        <p:spPr/>
        <p:txBody>
          <a:bodyPr/>
          <a:lstStyle/>
          <a:p>
            <a:fld id="{00FA8DB8-FCF9-8348-920A-C2D147C6D00A}" type="datetimeFigureOut">
              <a:rPr lang="en-US" smtClean="0"/>
              <a:t>7/16/2023</a:t>
            </a:fld>
            <a:endParaRPr lang="en-US"/>
          </a:p>
        </p:txBody>
      </p:sp>
      <p:sp>
        <p:nvSpPr>
          <p:cNvPr id="5" name="Footer Placeholder 4">
            <a:extLst>
              <a:ext uri="{FF2B5EF4-FFF2-40B4-BE49-F238E27FC236}">
                <a16:creationId xmlns:a16="http://schemas.microsoft.com/office/drawing/2014/main" id="{B06B2224-5EA7-3E4D-B7CF-1207F0EEE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B10A39-8651-9343-BE50-E76A8138C5FC}"/>
              </a:ext>
            </a:extLst>
          </p:cNvPr>
          <p:cNvSpPr>
            <a:spLocks noGrp="1"/>
          </p:cNvSpPr>
          <p:nvPr>
            <p:ph type="sldNum" sz="quarter" idx="12"/>
          </p:nvPr>
        </p:nvSpPr>
        <p:spPr/>
        <p:txBody>
          <a:bodyPr/>
          <a:lstStyle/>
          <a:p>
            <a:fld id="{6B424A68-5C5D-334F-B4BA-52D0D37AF3D3}" type="slidenum">
              <a:rPr lang="en-US" smtClean="0"/>
              <a:t>‹#›</a:t>
            </a:fld>
            <a:endParaRPr lang="en-US"/>
          </a:p>
        </p:txBody>
      </p:sp>
    </p:spTree>
    <p:extLst>
      <p:ext uri="{BB962C8B-B14F-4D97-AF65-F5344CB8AC3E}">
        <p14:creationId xmlns:p14="http://schemas.microsoft.com/office/powerpoint/2010/main" val="9928185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6A925-F120-E049-CD0E-DE417B9AC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2F5A14-B354-2DDF-02AD-7B016D7560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B8DF27-6B81-E6C9-5F6A-AD9159AC45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51914F-A315-8BD3-260E-9CFFB15A444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61E4EC2-8772-2648-AD1A-4B9080645914}"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492501E7-A797-827E-5C76-BA7AA466E69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48C1F1A1-AAE2-6F6B-7992-090D5BB9ADE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78070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504D0-BCC9-9AF7-4937-ACC6AE7EC1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C149D6-8E2D-36D2-8DAE-0A9A84CA4A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10985B-774E-FE9D-5664-8D03AF8C1B7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A39BD29-96C6-D44E-85C6-8C91EBC7B91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F6696D73-3913-EED3-F807-AC5556735AE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D7B45AA9-E6E0-65C3-34DE-AD8F45E768B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15768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94A546-31CA-E9FF-0627-FCB8A95F14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AB3445-0421-2FBB-09B0-B757DF8A62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9ED41F-9E7A-18C8-9B70-A4AD5507745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92F88D0-F9A4-094D-B098-853D2512C76E}"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465A8AAB-D1C9-F5DB-1673-85D54308BC9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E30DC64F-7798-58C4-638D-16C3C9AED32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9232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E7CB9-31AA-6545-BB6F-B436413D85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B26989-C7E8-4540-A4A7-4BFEE1B665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A64AE4-23F2-714B-8C51-A29F266EDE83}"/>
              </a:ext>
            </a:extLst>
          </p:cNvPr>
          <p:cNvSpPr>
            <a:spLocks noGrp="1"/>
          </p:cNvSpPr>
          <p:nvPr>
            <p:ph type="dt" sz="half" idx="10"/>
          </p:nvPr>
        </p:nvSpPr>
        <p:spPr/>
        <p:txBody>
          <a:bodyPr/>
          <a:lstStyle/>
          <a:p>
            <a:fld id="{00FA8DB8-FCF9-8348-920A-C2D147C6D00A}" type="datetimeFigureOut">
              <a:rPr lang="en-US" smtClean="0"/>
              <a:t>7/16/2023</a:t>
            </a:fld>
            <a:endParaRPr lang="en-US"/>
          </a:p>
        </p:txBody>
      </p:sp>
      <p:sp>
        <p:nvSpPr>
          <p:cNvPr id="5" name="Footer Placeholder 4">
            <a:extLst>
              <a:ext uri="{FF2B5EF4-FFF2-40B4-BE49-F238E27FC236}">
                <a16:creationId xmlns:a16="http://schemas.microsoft.com/office/drawing/2014/main" id="{80A1694A-E2A8-E94C-8B4F-B1DC61F944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DC21AC-9B30-A04D-95A8-66CCCE6AFA08}"/>
              </a:ext>
            </a:extLst>
          </p:cNvPr>
          <p:cNvSpPr>
            <a:spLocks noGrp="1"/>
          </p:cNvSpPr>
          <p:nvPr>
            <p:ph type="sldNum" sz="quarter" idx="12"/>
          </p:nvPr>
        </p:nvSpPr>
        <p:spPr/>
        <p:txBody>
          <a:bodyPr/>
          <a:lstStyle/>
          <a:p>
            <a:fld id="{6B424A68-5C5D-334F-B4BA-52D0D37AF3D3}" type="slidenum">
              <a:rPr lang="en-US" smtClean="0"/>
              <a:t>‹#›</a:t>
            </a:fld>
            <a:endParaRPr lang="en-US"/>
          </a:p>
        </p:txBody>
      </p:sp>
    </p:spTree>
    <p:extLst>
      <p:ext uri="{BB962C8B-B14F-4D97-AF65-F5344CB8AC3E}">
        <p14:creationId xmlns:p14="http://schemas.microsoft.com/office/powerpoint/2010/main" val="2598469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2289D-FAF8-9F40-BF1D-6D218860AF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AC1216-11E8-2441-969E-457F6F4F4B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F457C0-C04D-174E-821B-696DC597E8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E44F0E-1422-C940-B291-E05AA6E3961F}"/>
              </a:ext>
            </a:extLst>
          </p:cNvPr>
          <p:cNvSpPr>
            <a:spLocks noGrp="1"/>
          </p:cNvSpPr>
          <p:nvPr>
            <p:ph type="dt" sz="half" idx="10"/>
          </p:nvPr>
        </p:nvSpPr>
        <p:spPr/>
        <p:txBody>
          <a:bodyPr/>
          <a:lstStyle/>
          <a:p>
            <a:fld id="{00FA8DB8-FCF9-8348-920A-C2D147C6D00A}" type="datetimeFigureOut">
              <a:rPr lang="en-US" smtClean="0"/>
              <a:t>7/16/2023</a:t>
            </a:fld>
            <a:endParaRPr lang="en-US"/>
          </a:p>
        </p:txBody>
      </p:sp>
      <p:sp>
        <p:nvSpPr>
          <p:cNvPr id="6" name="Footer Placeholder 5">
            <a:extLst>
              <a:ext uri="{FF2B5EF4-FFF2-40B4-BE49-F238E27FC236}">
                <a16:creationId xmlns:a16="http://schemas.microsoft.com/office/drawing/2014/main" id="{94D67CA6-DE29-8246-80A4-2B644CB011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D08218-4F22-2244-A7EF-BEC1508288D1}"/>
              </a:ext>
            </a:extLst>
          </p:cNvPr>
          <p:cNvSpPr>
            <a:spLocks noGrp="1"/>
          </p:cNvSpPr>
          <p:nvPr>
            <p:ph type="sldNum" sz="quarter" idx="12"/>
          </p:nvPr>
        </p:nvSpPr>
        <p:spPr/>
        <p:txBody>
          <a:bodyPr/>
          <a:lstStyle/>
          <a:p>
            <a:fld id="{6B424A68-5C5D-334F-B4BA-52D0D37AF3D3}" type="slidenum">
              <a:rPr lang="en-US" smtClean="0"/>
              <a:t>‹#›</a:t>
            </a:fld>
            <a:endParaRPr lang="en-US"/>
          </a:p>
        </p:txBody>
      </p:sp>
    </p:spTree>
    <p:extLst>
      <p:ext uri="{BB962C8B-B14F-4D97-AF65-F5344CB8AC3E}">
        <p14:creationId xmlns:p14="http://schemas.microsoft.com/office/powerpoint/2010/main" val="4171478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6AC39-8BEC-B84F-9ACE-ABD5E4495A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32A45E-E5E8-7E4A-AA3F-98817B949F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1798F0-FCC6-0146-A4E6-6A137148CE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1731A4-C84E-B444-84E4-B838E45C14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DFA455-681D-114E-BAEC-875908A215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775722-E889-9341-94E0-C097858EEA5A}"/>
              </a:ext>
            </a:extLst>
          </p:cNvPr>
          <p:cNvSpPr>
            <a:spLocks noGrp="1"/>
          </p:cNvSpPr>
          <p:nvPr>
            <p:ph type="dt" sz="half" idx="10"/>
          </p:nvPr>
        </p:nvSpPr>
        <p:spPr/>
        <p:txBody>
          <a:bodyPr/>
          <a:lstStyle/>
          <a:p>
            <a:fld id="{00FA8DB8-FCF9-8348-920A-C2D147C6D00A}" type="datetimeFigureOut">
              <a:rPr lang="en-US" smtClean="0"/>
              <a:t>7/16/2023</a:t>
            </a:fld>
            <a:endParaRPr lang="en-US"/>
          </a:p>
        </p:txBody>
      </p:sp>
      <p:sp>
        <p:nvSpPr>
          <p:cNvPr id="8" name="Footer Placeholder 7">
            <a:extLst>
              <a:ext uri="{FF2B5EF4-FFF2-40B4-BE49-F238E27FC236}">
                <a16:creationId xmlns:a16="http://schemas.microsoft.com/office/drawing/2014/main" id="{457CFFE6-E2FC-A348-ACE7-AD44EC11D1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60F90A-A29A-4646-8DCA-B624EB9D26DB}"/>
              </a:ext>
            </a:extLst>
          </p:cNvPr>
          <p:cNvSpPr>
            <a:spLocks noGrp="1"/>
          </p:cNvSpPr>
          <p:nvPr>
            <p:ph type="sldNum" sz="quarter" idx="12"/>
          </p:nvPr>
        </p:nvSpPr>
        <p:spPr/>
        <p:txBody>
          <a:bodyPr/>
          <a:lstStyle/>
          <a:p>
            <a:fld id="{6B424A68-5C5D-334F-B4BA-52D0D37AF3D3}" type="slidenum">
              <a:rPr lang="en-US" smtClean="0"/>
              <a:t>‹#›</a:t>
            </a:fld>
            <a:endParaRPr lang="en-US"/>
          </a:p>
        </p:txBody>
      </p:sp>
    </p:spTree>
    <p:extLst>
      <p:ext uri="{BB962C8B-B14F-4D97-AF65-F5344CB8AC3E}">
        <p14:creationId xmlns:p14="http://schemas.microsoft.com/office/powerpoint/2010/main" val="2926443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55D1E-998B-244E-852F-290C93D950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2CFC7D-9AF7-5949-9175-352E6389CF0A}"/>
              </a:ext>
            </a:extLst>
          </p:cNvPr>
          <p:cNvSpPr>
            <a:spLocks noGrp="1"/>
          </p:cNvSpPr>
          <p:nvPr>
            <p:ph type="dt" sz="half" idx="10"/>
          </p:nvPr>
        </p:nvSpPr>
        <p:spPr/>
        <p:txBody>
          <a:bodyPr/>
          <a:lstStyle/>
          <a:p>
            <a:fld id="{00FA8DB8-FCF9-8348-920A-C2D147C6D00A}" type="datetimeFigureOut">
              <a:rPr lang="en-US" smtClean="0"/>
              <a:t>7/16/2023</a:t>
            </a:fld>
            <a:endParaRPr lang="en-US"/>
          </a:p>
        </p:txBody>
      </p:sp>
      <p:sp>
        <p:nvSpPr>
          <p:cNvPr id="4" name="Footer Placeholder 3">
            <a:extLst>
              <a:ext uri="{FF2B5EF4-FFF2-40B4-BE49-F238E27FC236}">
                <a16:creationId xmlns:a16="http://schemas.microsoft.com/office/drawing/2014/main" id="{645D6A01-1FA3-404D-AE9D-FC507EB871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E40C8D-C87D-2A4B-9EC3-FC072FD4D00F}"/>
              </a:ext>
            </a:extLst>
          </p:cNvPr>
          <p:cNvSpPr>
            <a:spLocks noGrp="1"/>
          </p:cNvSpPr>
          <p:nvPr>
            <p:ph type="sldNum" sz="quarter" idx="12"/>
          </p:nvPr>
        </p:nvSpPr>
        <p:spPr/>
        <p:txBody>
          <a:bodyPr/>
          <a:lstStyle/>
          <a:p>
            <a:fld id="{6B424A68-5C5D-334F-B4BA-52D0D37AF3D3}" type="slidenum">
              <a:rPr lang="en-US" smtClean="0"/>
              <a:t>‹#›</a:t>
            </a:fld>
            <a:endParaRPr lang="en-US"/>
          </a:p>
        </p:txBody>
      </p:sp>
    </p:spTree>
    <p:extLst>
      <p:ext uri="{BB962C8B-B14F-4D97-AF65-F5344CB8AC3E}">
        <p14:creationId xmlns:p14="http://schemas.microsoft.com/office/powerpoint/2010/main" val="821123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898FC5-0829-6248-93BF-0BB4C02E9CE9}"/>
              </a:ext>
            </a:extLst>
          </p:cNvPr>
          <p:cNvSpPr>
            <a:spLocks noGrp="1"/>
          </p:cNvSpPr>
          <p:nvPr>
            <p:ph type="dt" sz="half" idx="10"/>
          </p:nvPr>
        </p:nvSpPr>
        <p:spPr/>
        <p:txBody>
          <a:bodyPr/>
          <a:lstStyle/>
          <a:p>
            <a:fld id="{00FA8DB8-FCF9-8348-920A-C2D147C6D00A}" type="datetimeFigureOut">
              <a:rPr lang="en-US" smtClean="0"/>
              <a:t>7/16/2023</a:t>
            </a:fld>
            <a:endParaRPr lang="en-US"/>
          </a:p>
        </p:txBody>
      </p:sp>
      <p:sp>
        <p:nvSpPr>
          <p:cNvPr id="3" name="Footer Placeholder 2">
            <a:extLst>
              <a:ext uri="{FF2B5EF4-FFF2-40B4-BE49-F238E27FC236}">
                <a16:creationId xmlns:a16="http://schemas.microsoft.com/office/drawing/2014/main" id="{BD6BFF8C-FAC5-FF42-8069-FD894C0453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13E283-4AE1-5B49-9E75-00375322B2F9}"/>
              </a:ext>
            </a:extLst>
          </p:cNvPr>
          <p:cNvSpPr>
            <a:spLocks noGrp="1"/>
          </p:cNvSpPr>
          <p:nvPr>
            <p:ph type="sldNum" sz="quarter" idx="12"/>
          </p:nvPr>
        </p:nvSpPr>
        <p:spPr/>
        <p:txBody>
          <a:bodyPr/>
          <a:lstStyle/>
          <a:p>
            <a:fld id="{6B424A68-5C5D-334F-B4BA-52D0D37AF3D3}" type="slidenum">
              <a:rPr lang="en-US" smtClean="0"/>
              <a:t>‹#›</a:t>
            </a:fld>
            <a:endParaRPr lang="en-US"/>
          </a:p>
        </p:txBody>
      </p:sp>
    </p:spTree>
    <p:extLst>
      <p:ext uri="{BB962C8B-B14F-4D97-AF65-F5344CB8AC3E}">
        <p14:creationId xmlns:p14="http://schemas.microsoft.com/office/powerpoint/2010/main" val="619129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C265-248D-B048-A4DC-DBB3125C2A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29C671-BE10-7845-AF79-007755508B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023A5A-A941-FC40-82CF-1A531F2BB5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FC6C51-4814-9847-8314-471D2E805EE2}"/>
              </a:ext>
            </a:extLst>
          </p:cNvPr>
          <p:cNvSpPr>
            <a:spLocks noGrp="1"/>
          </p:cNvSpPr>
          <p:nvPr>
            <p:ph type="dt" sz="half" idx="10"/>
          </p:nvPr>
        </p:nvSpPr>
        <p:spPr/>
        <p:txBody>
          <a:bodyPr/>
          <a:lstStyle/>
          <a:p>
            <a:fld id="{00FA8DB8-FCF9-8348-920A-C2D147C6D00A}" type="datetimeFigureOut">
              <a:rPr lang="en-US" smtClean="0"/>
              <a:t>7/16/2023</a:t>
            </a:fld>
            <a:endParaRPr lang="en-US"/>
          </a:p>
        </p:txBody>
      </p:sp>
      <p:sp>
        <p:nvSpPr>
          <p:cNvPr id="6" name="Footer Placeholder 5">
            <a:extLst>
              <a:ext uri="{FF2B5EF4-FFF2-40B4-BE49-F238E27FC236}">
                <a16:creationId xmlns:a16="http://schemas.microsoft.com/office/drawing/2014/main" id="{CB200419-2048-634F-8353-351AFA623C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91804A-0D1D-0444-B8B9-27DC358E2206}"/>
              </a:ext>
            </a:extLst>
          </p:cNvPr>
          <p:cNvSpPr>
            <a:spLocks noGrp="1"/>
          </p:cNvSpPr>
          <p:nvPr>
            <p:ph type="sldNum" sz="quarter" idx="12"/>
          </p:nvPr>
        </p:nvSpPr>
        <p:spPr/>
        <p:txBody>
          <a:bodyPr/>
          <a:lstStyle/>
          <a:p>
            <a:fld id="{6B424A68-5C5D-334F-B4BA-52D0D37AF3D3}" type="slidenum">
              <a:rPr lang="en-US" smtClean="0"/>
              <a:t>‹#›</a:t>
            </a:fld>
            <a:endParaRPr lang="en-US"/>
          </a:p>
        </p:txBody>
      </p:sp>
    </p:spTree>
    <p:extLst>
      <p:ext uri="{BB962C8B-B14F-4D97-AF65-F5344CB8AC3E}">
        <p14:creationId xmlns:p14="http://schemas.microsoft.com/office/powerpoint/2010/main" val="3791722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6C77F-8654-7549-B0A8-D1B917E935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96BB3E-CE1D-A243-B39E-1C962D467F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A69A85-31DF-D849-92BD-F907655A3F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D78AF7-CB63-B04B-B3A2-EDC2897DE800}"/>
              </a:ext>
            </a:extLst>
          </p:cNvPr>
          <p:cNvSpPr>
            <a:spLocks noGrp="1"/>
          </p:cNvSpPr>
          <p:nvPr>
            <p:ph type="dt" sz="half" idx="10"/>
          </p:nvPr>
        </p:nvSpPr>
        <p:spPr/>
        <p:txBody>
          <a:bodyPr/>
          <a:lstStyle/>
          <a:p>
            <a:fld id="{00FA8DB8-FCF9-8348-920A-C2D147C6D00A}" type="datetimeFigureOut">
              <a:rPr lang="en-US" smtClean="0"/>
              <a:t>7/16/2023</a:t>
            </a:fld>
            <a:endParaRPr lang="en-US"/>
          </a:p>
        </p:txBody>
      </p:sp>
      <p:sp>
        <p:nvSpPr>
          <p:cNvPr id="6" name="Footer Placeholder 5">
            <a:extLst>
              <a:ext uri="{FF2B5EF4-FFF2-40B4-BE49-F238E27FC236}">
                <a16:creationId xmlns:a16="http://schemas.microsoft.com/office/drawing/2014/main" id="{053DF154-1BBC-AA4F-B42E-284A424A36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7C0E2E-0789-0948-8D9A-28D28D9A68B9}"/>
              </a:ext>
            </a:extLst>
          </p:cNvPr>
          <p:cNvSpPr>
            <a:spLocks noGrp="1"/>
          </p:cNvSpPr>
          <p:nvPr>
            <p:ph type="sldNum" sz="quarter" idx="12"/>
          </p:nvPr>
        </p:nvSpPr>
        <p:spPr/>
        <p:txBody>
          <a:bodyPr/>
          <a:lstStyle/>
          <a:p>
            <a:fld id="{6B424A68-5C5D-334F-B4BA-52D0D37AF3D3}" type="slidenum">
              <a:rPr lang="en-US" smtClean="0"/>
              <a:t>‹#›</a:t>
            </a:fld>
            <a:endParaRPr lang="en-US"/>
          </a:p>
        </p:txBody>
      </p:sp>
    </p:spTree>
    <p:extLst>
      <p:ext uri="{BB962C8B-B14F-4D97-AF65-F5344CB8AC3E}">
        <p14:creationId xmlns:p14="http://schemas.microsoft.com/office/powerpoint/2010/main" val="2801973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CE9F8B-89DD-B145-B94C-D0E84D3A1C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7119CAF-C12D-A845-9FC5-4824DD6FE2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75858B-ACFE-074C-91C3-B1E4FB3E43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A8DB8-FCF9-8348-920A-C2D147C6D00A}" type="datetimeFigureOut">
              <a:rPr lang="en-US" smtClean="0"/>
              <a:t>7/16/2023</a:t>
            </a:fld>
            <a:endParaRPr lang="en-US"/>
          </a:p>
        </p:txBody>
      </p:sp>
      <p:sp>
        <p:nvSpPr>
          <p:cNvPr id="5" name="Footer Placeholder 4">
            <a:extLst>
              <a:ext uri="{FF2B5EF4-FFF2-40B4-BE49-F238E27FC236}">
                <a16:creationId xmlns:a16="http://schemas.microsoft.com/office/drawing/2014/main" id="{C71064FA-96C9-C843-AAE0-C741D1B4CE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490ACA-CB2B-F743-BF38-D57BD3525E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424A68-5C5D-334F-B4BA-52D0D37AF3D3}" type="slidenum">
              <a:rPr lang="en-US" smtClean="0"/>
              <a:t>‹#›</a:t>
            </a:fld>
            <a:endParaRPr lang="en-US"/>
          </a:p>
        </p:txBody>
      </p:sp>
    </p:spTree>
    <p:extLst>
      <p:ext uri="{BB962C8B-B14F-4D97-AF65-F5344CB8AC3E}">
        <p14:creationId xmlns:p14="http://schemas.microsoft.com/office/powerpoint/2010/main" val="4017479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B7E1E7-C581-EB4D-54CE-0AEA82C4DE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49FD1D-D624-3A22-2648-42F0047370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8388CB-841F-A27D-B0C5-B461E594D9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E9F87253-6006-6545-8B98-DCBFA4C249C2}"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F1AB619F-5533-45A4-A5D1-D6FADB9AB4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99432F37-3911-7C5B-1EE9-2A3937C8A1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5196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5.sv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jpg"/><Relationship Id="rId5" Type="http://schemas.openxmlformats.org/officeDocument/2006/relationships/image" Target="../media/image21.png"/><Relationship Id="rId4" Type="http://schemas.openxmlformats.org/officeDocument/2006/relationships/image" Target="../media/image20.jp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70.png"/><Relationship Id="rId2" Type="http://schemas.openxmlformats.org/officeDocument/2006/relationships/notesSlide" Target="../notesSlides/notesSlide16.xml"/><Relationship Id="rId1" Type="http://schemas.openxmlformats.org/officeDocument/2006/relationships/slideLayout" Target="../slideLayouts/slideLayout2.xml"/><Relationship Id="rId11" Type="http://schemas.openxmlformats.org/officeDocument/2006/relationships/image" Target="../media/image320.png"/><Relationship Id="rId5" Type="http://schemas.openxmlformats.org/officeDocument/2006/relationships/image" Target="../media/image300.png"/><Relationship Id="rId10" Type="http://schemas.openxmlformats.org/officeDocument/2006/relationships/image" Target="../media/image310.png"/><Relationship Id="rId4" Type="http://schemas.openxmlformats.org/officeDocument/2006/relationships/image" Target="../media/image290.png"/><Relationship Id="rId9" Type="http://schemas.openxmlformats.org/officeDocument/2006/relationships/image" Target="../media/image70.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7.xml"/><Relationship Id="rId4" Type="http://schemas.openxmlformats.org/officeDocument/2006/relationships/image" Target="../media/image5.sv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image" Target="../media/image27.png"/><Relationship Id="rId5" Type="http://schemas.openxmlformats.org/officeDocument/2006/relationships/image" Target="../media/image26.png"/><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1.png"/><Relationship Id="rId4" Type="http://schemas.openxmlformats.org/officeDocument/2006/relationships/image" Target="../media/image34.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7.xml"/><Relationship Id="rId4" Type="http://schemas.openxmlformats.org/officeDocument/2006/relationships/image" Target="../media/image5.sv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0.svg"/><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35.xml.rels><?xml version="1.0" encoding="UTF-8" standalone="yes"?>
<Relationships xmlns="http://schemas.openxmlformats.org/package/2006/relationships"><Relationship Id="rId8" Type="http://schemas.openxmlformats.org/officeDocument/2006/relationships/image" Target="../media/image191.png"/><Relationship Id="rId3" Type="http://schemas.openxmlformats.org/officeDocument/2006/relationships/image" Target="../media/image341.png"/><Relationship Id="rId7" Type="http://schemas.openxmlformats.org/officeDocument/2006/relationships/image" Target="../media/image17.sv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35.png"/><Relationship Id="rId10" Type="http://schemas.openxmlformats.org/officeDocument/2006/relationships/image" Target="../media/image20.png"/><Relationship Id="rId4" Type="http://schemas.openxmlformats.org/officeDocument/2006/relationships/image" Target="../media/image170.png"/><Relationship Id="rId9" Type="http://schemas.openxmlformats.org/officeDocument/2006/relationships/image" Target="../media/image43.png"/></Relationships>
</file>

<file path=ppt/slides/_rels/slide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6.svg"/><Relationship Id="rId5" Type="http://schemas.openxmlformats.org/officeDocument/2006/relationships/image" Target="../media/image11.png"/><Relationship Id="rId10" Type="http://schemas.openxmlformats.org/officeDocument/2006/relationships/image" Target="../media/image15.png"/><Relationship Id="rId4" Type="http://schemas.openxmlformats.org/officeDocument/2006/relationships/image" Target="../media/image10.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643467" y="1481070"/>
            <a:ext cx="7624233" cy="200150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b="1" dirty="0" smtClean="0">
                <a:latin typeface="Calibri"/>
                <a:cs typeface="Calibri"/>
                <a:sym typeface="Calibri"/>
              </a:rPr>
              <a:t>Certifying the Fairness of KNN in the Presence of Dataset Bias</a:t>
            </a:r>
            <a:endParaRPr dirty="0"/>
          </a:p>
        </p:txBody>
      </p:sp>
      <p:pic>
        <p:nvPicPr>
          <p:cNvPr id="91" name="Google Shape;91;p1"/>
          <p:cNvPicPr preferRelativeResize="0"/>
          <p:nvPr/>
        </p:nvPicPr>
        <p:blipFill rotWithShape="1">
          <a:blip r:embed="rId3">
            <a:alphaModFix/>
          </a:blip>
          <a:srcRect l="174" r="1199"/>
          <a:stretch/>
        </p:blipFill>
        <p:spPr>
          <a:xfrm>
            <a:off x="643467" y="651164"/>
            <a:ext cx="2798274" cy="829906"/>
          </a:xfrm>
          <a:prstGeom prst="rect">
            <a:avLst/>
          </a:prstGeom>
          <a:noFill/>
          <a:ln>
            <a:noFill/>
          </a:ln>
        </p:spPr>
      </p:pic>
      <p:sp>
        <p:nvSpPr>
          <p:cNvPr id="2" name="Subtitle 1"/>
          <p:cNvSpPr>
            <a:spLocks noGrp="1"/>
          </p:cNvSpPr>
          <p:nvPr>
            <p:ph type="subTitle" idx="1"/>
          </p:nvPr>
        </p:nvSpPr>
        <p:spPr>
          <a:xfrm>
            <a:off x="800649" y="3944938"/>
            <a:ext cx="4913802" cy="1655762"/>
          </a:xfrm>
        </p:spPr>
        <p:txBody>
          <a:bodyPr/>
          <a:lstStyle/>
          <a:p>
            <a:r>
              <a:rPr lang="en-US" dirty="0" err="1" smtClean="0"/>
              <a:t>Yannan</a:t>
            </a:r>
            <a:r>
              <a:rPr lang="en-US" dirty="0" smtClean="0"/>
              <a:t> Li, </a:t>
            </a:r>
            <a:r>
              <a:rPr lang="en-US" dirty="0" err="1" smtClean="0"/>
              <a:t>Jingbo</a:t>
            </a:r>
            <a:r>
              <a:rPr lang="en-US" dirty="0" smtClean="0"/>
              <a:t> Wang, </a:t>
            </a:r>
            <a:r>
              <a:rPr lang="en-US" b="1" u="sng" dirty="0" smtClean="0">
                <a:effectLst>
                  <a:outerShdw blurRad="38100" dist="38100" dir="2700000" algn="tl">
                    <a:srgbClr val="000000">
                      <a:alpha val="43137"/>
                    </a:srgbClr>
                  </a:outerShdw>
                </a:effectLst>
              </a:rPr>
              <a:t>Chao Wang</a:t>
            </a:r>
            <a:endParaRPr lang="en-US" b="1" u="sng" dirty="0">
              <a:effectLst>
                <a:outerShdw blurRad="38100" dist="38100" dir="2700000" algn="tl">
                  <a:srgbClr val="000000">
                    <a:alpha val="43137"/>
                  </a:srgbClr>
                </a:outerShdw>
              </a:effectLst>
            </a:endParaRPr>
          </a:p>
        </p:txBody>
      </p:sp>
      <p:pic>
        <p:nvPicPr>
          <p:cNvPr id="8" name="Picture 2">
            <a:extLst>
              <a:ext uri="{FF2B5EF4-FFF2-40B4-BE49-F238E27FC236}">
                <a16:creationId xmlns:a16="http://schemas.microsoft.com/office/drawing/2014/main" id="{50CFF37B-29B6-1443-ACDE-AD3693F8E47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970" r="10423"/>
          <a:stretch/>
        </p:blipFill>
        <p:spPr bwMode="auto">
          <a:xfrm>
            <a:off x="2341287" y="4541081"/>
            <a:ext cx="1633786" cy="154063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Yannan Li - University of Southern California - Los Angeles, California,  United States | LinkedIn">
            <a:extLst>
              <a:ext uri="{FF2B5EF4-FFF2-40B4-BE49-F238E27FC236}">
                <a16:creationId xmlns:a16="http://schemas.microsoft.com/office/drawing/2014/main" id="{1D147D25-4F91-9B4D-9322-8AAAE12DF3F2}"/>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800649" y="4546053"/>
            <a:ext cx="1540638" cy="154063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a:extLst>
              <a:ext uri="{FF2B5EF4-FFF2-40B4-BE49-F238E27FC236}">
                <a16:creationId xmlns:a16="http://schemas.microsoft.com/office/drawing/2014/main" id="{9BB3ED52-19D0-A840-9697-B8A32F26F91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0678" r="25345"/>
          <a:stretch/>
        </p:blipFill>
        <p:spPr bwMode="auto">
          <a:xfrm>
            <a:off x="3975073" y="4536107"/>
            <a:ext cx="1739686" cy="154561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315450" y="476250"/>
            <a:ext cx="2552700" cy="40005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75000"/>
                  </a:schemeClr>
                </a:solidFill>
              </a:rPr>
              <a:t>CAV    |   July 19, 2023</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smtClean="0"/>
              <a:t>Introduction </a:t>
            </a:r>
            <a:r>
              <a:rPr lang="en-US" sz="3200" dirty="0" smtClean="0"/>
              <a:t>– Limitations </a:t>
            </a:r>
            <a:r>
              <a:rPr lang="en-US" sz="3200" dirty="0"/>
              <a:t>of Prior </a:t>
            </a:r>
            <a:r>
              <a:rPr lang="en-US" sz="3200" dirty="0" smtClean="0"/>
              <a:t>Work</a:t>
            </a:r>
            <a:endParaRPr sz="3200" dirty="0"/>
          </a:p>
        </p:txBody>
      </p:sp>
      <p:sp>
        <p:nvSpPr>
          <p:cNvPr id="559" name="Google Shape;559;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a:buClr>
                <a:schemeClr val="dk1"/>
              </a:buClr>
              <a:buSzPts val="2400"/>
            </a:pPr>
            <a:r>
              <a:rPr lang="en-US" sz="2400" dirty="0"/>
              <a:t>Testing individual fairness</a:t>
            </a:r>
            <a:endParaRPr lang="en-US" dirty="0"/>
          </a:p>
          <a:p>
            <a:pPr lvl="1">
              <a:buClr>
                <a:srgbClr val="5B8A72"/>
              </a:buClr>
              <a:buSzPts val="2000"/>
            </a:pPr>
            <a:r>
              <a:rPr lang="en-US" altLang="en-US" sz="2000" dirty="0" err="1">
                <a:solidFill>
                  <a:srgbClr val="5B8A72"/>
                </a:solidFill>
              </a:rPr>
              <a:t>Galhotra</a:t>
            </a:r>
            <a:r>
              <a:rPr lang="en-US" altLang="en-US" sz="2000" dirty="0">
                <a:solidFill>
                  <a:srgbClr val="5B8A72"/>
                </a:solidFill>
              </a:rPr>
              <a:t> et al, </a:t>
            </a:r>
            <a:r>
              <a:rPr lang="en-US" sz="2000" dirty="0">
                <a:solidFill>
                  <a:srgbClr val="5B8A72"/>
                </a:solidFill>
              </a:rPr>
              <a:t>Fairness testing: testing software for discrimination, FSE 2017.</a:t>
            </a:r>
          </a:p>
          <a:p>
            <a:pPr>
              <a:buClr>
                <a:schemeClr val="dk1"/>
              </a:buClr>
              <a:buSzPts val="2400"/>
            </a:pPr>
            <a:endParaRPr lang="en-US" sz="2400" dirty="0"/>
          </a:p>
          <a:p>
            <a:pPr>
              <a:buClr>
                <a:schemeClr val="dk1"/>
              </a:buClr>
              <a:buSzPts val="2400"/>
            </a:pPr>
            <a:r>
              <a:rPr lang="en-US" sz="2400" dirty="0"/>
              <a:t>Certifying individual fairness</a:t>
            </a:r>
            <a:endParaRPr lang="en-US" dirty="0"/>
          </a:p>
          <a:p>
            <a:pPr lvl="1">
              <a:buClr>
                <a:srgbClr val="5B8A72"/>
              </a:buClr>
              <a:buSzPts val="2000"/>
            </a:pPr>
            <a:r>
              <a:rPr lang="en-US" sz="2000" i="1" dirty="0">
                <a:solidFill>
                  <a:srgbClr val="5B8A72"/>
                </a:solidFill>
              </a:rPr>
              <a:t>John</a:t>
            </a:r>
            <a:r>
              <a:rPr lang="en-US" altLang="zh-CN" sz="2000" i="1" dirty="0">
                <a:solidFill>
                  <a:srgbClr val="5B8A72"/>
                </a:solidFill>
              </a:rPr>
              <a:t> et al</a:t>
            </a:r>
            <a:r>
              <a:rPr lang="en-US" sz="2000" i="1" dirty="0">
                <a:solidFill>
                  <a:srgbClr val="5B8A72"/>
                </a:solidFill>
              </a:rPr>
              <a:t>, Verifying individual fairness in machine learning models, PMLR 2020. </a:t>
            </a:r>
          </a:p>
          <a:p>
            <a:pPr lvl="1">
              <a:buClr>
                <a:srgbClr val="5B8A72"/>
              </a:buClr>
              <a:buSzPts val="2000"/>
            </a:pPr>
            <a:r>
              <a:rPr lang="en-US" sz="2100" i="1" dirty="0">
                <a:solidFill>
                  <a:srgbClr val="5B8A72"/>
                </a:solidFill>
              </a:rPr>
              <a:t>Biswas et al, </a:t>
            </a:r>
            <a:r>
              <a:rPr lang="en-US" sz="2100" i="1" dirty="0" err="1">
                <a:solidFill>
                  <a:srgbClr val="5B8A72"/>
                </a:solidFill>
              </a:rPr>
              <a:t>Fairify</a:t>
            </a:r>
            <a:r>
              <a:rPr lang="en-US" sz="2100" i="1" dirty="0">
                <a:solidFill>
                  <a:srgbClr val="5B8A72"/>
                </a:solidFill>
              </a:rPr>
              <a:t>: Fairness </a:t>
            </a:r>
            <a:r>
              <a:rPr lang="en-US" sz="2100" i="1" dirty="0" smtClean="0">
                <a:solidFill>
                  <a:srgbClr val="5B8A72"/>
                </a:solidFill>
              </a:rPr>
              <a:t>verification </a:t>
            </a:r>
            <a:r>
              <a:rPr lang="en-US" sz="2100" i="1" dirty="0">
                <a:solidFill>
                  <a:srgbClr val="5B8A72"/>
                </a:solidFill>
              </a:rPr>
              <a:t>of </a:t>
            </a:r>
            <a:r>
              <a:rPr lang="en-US" sz="2100" i="1" dirty="0" smtClean="0">
                <a:solidFill>
                  <a:srgbClr val="5B8A72"/>
                </a:solidFill>
              </a:rPr>
              <a:t>neural </a:t>
            </a:r>
            <a:r>
              <a:rPr lang="en-US" sz="2100" i="1" dirty="0">
                <a:solidFill>
                  <a:srgbClr val="5B8A72"/>
                </a:solidFill>
              </a:rPr>
              <a:t>n</a:t>
            </a:r>
            <a:r>
              <a:rPr lang="en-US" sz="2100" i="1" dirty="0" smtClean="0">
                <a:solidFill>
                  <a:srgbClr val="5B8A72"/>
                </a:solidFill>
              </a:rPr>
              <a:t>etworks</a:t>
            </a:r>
            <a:r>
              <a:rPr lang="en-US" sz="2100" i="1" dirty="0">
                <a:solidFill>
                  <a:srgbClr val="5B8A72"/>
                </a:solidFill>
              </a:rPr>
              <a:t>, </a:t>
            </a:r>
            <a:r>
              <a:rPr lang="en-US" sz="2100" i="1" dirty="0" smtClean="0">
                <a:solidFill>
                  <a:srgbClr val="5B8A72"/>
                </a:solidFill>
              </a:rPr>
              <a:t>ICSE 2023. </a:t>
            </a:r>
            <a:endParaRPr lang="en-US" dirty="0"/>
          </a:p>
          <a:p>
            <a:pPr marL="228600" lvl="0" indent="-228600" algn="l" rtl="0">
              <a:lnSpc>
                <a:spcPct val="90000"/>
              </a:lnSpc>
              <a:spcBef>
                <a:spcPts val="0"/>
              </a:spcBef>
              <a:spcAft>
                <a:spcPts val="0"/>
              </a:spcAft>
              <a:buClr>
                <a:schemeClr val="dk1"/>
              </a:buClr>
              <a:buSzPts val="2400"/>
              <a:buChar char="•"/>
            </a:pPr>
            <a:endParaRPr lang="en-US" sz="2400" dirty="0"/>
          </a:p>
          <a:p>
            <a:pPr marL="228600" lvl="0" indent="-228600" algn="l" rtl="0">
              <a:lnSpc>
                <a:spcPct val="90000"/>
              </a:lnSpc>
              <a:spcBef>
                <a:spcPts val="0"/>
              </a:spcBef>
              <a:spcAft>
                <a:spcPts val="0"/>
              </a:spcAft>
              <a:buClr>
                <a:schemeClr val="dk1"/>
              </a:buClr>
              <a:buSzPts val="2400"/>
              <a:buChar char="•"/>
            </a:pPr>
            <a:r>
              <a:rPr lang="en-US" sz="2400" dirty="0"/>
              <a:t>Certifying </a:t>
            </a:r>
            <a:r>
              <a:rPr lang="en-US" sz="2400" dirty="0" smtClean="0"/>
              <a:t>dataset-bias </a:t>
            </a:r>
            <a:r>
              <a:rPr lang="en-US" sz="2400" dirty="0"/>
              <a:t>fairness </a:t>
            </a:r>
            <a:r>
              <a:rPr lang="en-US" b="0" i="0" u="none" strike="noStrike" dirty="0">
                <a:effectLst/>
                <a:latin typeface="Roboto" panose="02000000000000000000" pitchFamily="2" charset="0"/>
              </a:rPr>
              <a:t> </a:t>
            </a:r>
            <a:endParaRPr lang="en-US" dirty="0"/>
          </a:p>
          <a:p>
            <a:pPr marL="685800" lvl="1" indent="-228600" algn="l" rtl="0">
              <a:lnSpc>
                <a:spcPct val="90000"/>
              </a:lnSpc>
              <a:spcBef>
                <a:spcPts val="500"/>
              </a:spcBef>
              <a:spcAft>
                <a:spcPts val="0"/>
              </a:spcAft>
              <a:buClr>
                <a:srgbClr val="5B8A72"/>
              </a:buClr>
              <a:buSzPts val="2000"/>
              <a:buChar char="•"/>
            </a:pPr>
            <a:r>
              <a:rPr lang="en-US" sz="2000" i="1" dirty="0">
                <a:solidFill>
                  <a:srgbClr val="5B8A72"/>
                </a:solidFill>
              </a:rPr>
              <a:t>Meyer et al., Certifying robustness to programmable data bias in decision trees. </a:t>
            </a:r>
            <a:r>
              <a:rPr lang="en-US" sz="2000" i="1" dirty="0" err="1">
                <a:solidFill>
                  <a:srgbClr val="5B8A72"/>
                </a:solidFill>
              </a:rPr>
              <a:t>NeurIPS</a:t>
            </a:r>
            <a:r>
              <a:rPr lang="en-US" sz="2000" i="1" dirty="0">
                <a:solidFill>
                  <a:srgbClr val="5B8A72"/>
                </a:solidFill>
              </a:rPr>
              <a:t> 2021.</a:t>
            </a:r>
          </a:p>
          <a:p>
            <a:pPr lvl="1">
              <a:buClr>
                <a:srgbClr val="5B8A72"/>
              </a:buClr>
              <a:buSzPts val="2000"/>
            </a:pPr>
            <a:r>
              <a:rPr lang="en-US" sz="2000" i="1" dirty="0">
                <a:solidFill>
                  <a:srgbClr val="5B8A72"/>
                </a:solidFill>
              </a:rPr>
              <a:t>Meyer et al., Certifying data-bias robustness in linear regression. </a:t>
            </a:r>
            <a:r>
              <a:rPr lang="en-US" sz="2000" i="1" dirty="0" err="1">
                <a:solidFill>
                  <a:srgbClr val="5B8A72"/>
                </a:solidFill>
              </a:rPr>
              <a:t>CoRR</a:t>
            </a:r>
            <a:r>
              <a:rPr lang="zh-CN" altLang="en-US" sz="2000" i="1" dirty="0">
                <a:solidFill>
                  <a:srgbClr val="5B8A72"/>
                </a:solidFill>
              </a:rPr>
              <a:t> </a:t>
            </a:r>
            <a:r>
              <a:rPr lang="en-US" altLang="zh-CN" sz="2000" i="1" dirty="0">
                <a:solidFill>
                  <a:srgbClr val="5B8A72"/>
                </a:solidFill>
              </a:rPr>
              <a:t>2022.</a:t>
            </a:r>
            <a:endParaRPr lang="en-US" sz="2000" i="1" dirty="0">
              <a:solidFill>
                <a:srgbClr val="5B8A72"/>
              </a:solidFill>
            </a:endParaRPr>
          </a:p>
          <a:p>
            <a:pPr lvl="1">
              <a:buClr>
                <a:srgbClr val="C00000"/>
              </a:buClr>
              <a:buSzPts val="2000"/>
            </a:pPr>
            <a:endParaRPr lang="en-US" sz="2000" b="1" dirty="0">
              <a:solidFill>
                <a:srgbClr val="C00000"/>
              </a:solidFill>
            </a:endParaRPr>
          </a:p>
          <a:p>
            <a:pPr>
              <a:buClr>
                <a:srgbClr val="C00000"/>
              </a:buClr>
              <a:buSzPts val="2000"/>
            </a:pPr>
            <a:r>
              <a:rPr lang="en-US" sz="3500" b="1" dirty="0">
                <a:solidFill>
                  <a:srgbClr val="C00000"/>
                </a:solidFill>
              </a:rPr>
              <a:t>Not for certifying </a:t>
            </a:r>
            <a:r>
              <a:rPr lang="en-US" sz="3500" b="1" dirty="0" smtClean="0">
                <a:solidFill>
                  <a:srgbClr val="C00000"/>
                </a:solidFill>
              </a:rPr>
              <a:t>KNN</a:t>
            </a:r>
            <a:endParaRPr lang="en-US" sz="3500" dirty="0"/>
          </a:p>
          <a:p>
            <a:pPr>
              <a:buClr>
                <a:srgbClr val="C00000"/>
              </a:buClr>
              <a:buSzPts val="2000"/>
            </a:pPr>
            <a:r>
              <a:rPr lang="en-US" sz="2400" b="1" dirty="0">
                <a:solidFill>
                  <a:srgbClr val="C00000"/>
                </a:solidFill>
              </a:rPr>
              <a:t>Cannot handle (individual fairness + dataset bias) </a:t>
            </a:r>
          </a:p>
        </p:txBody>
      </p:sp>
      <p:sp>
        <p:nvSpPr>
          <p:cNvPr id="3" name="AutoShape 2">
            <a:extLst>
              <a:ext uri="{FF2B5EF4-FFF2-40B4-BE49-F238E27FC236}">
                <a16:creationId xmlns:a16="http://schemas.microsoft.com/office/drawing/2014/main" id="{2D8AC749-8825-A342-A871-558200CC1889}"/>
              </a:ext>
            </a:extLst>
          </p:cNvPr>
          <p:cNvSpPr>
            <a:spLocks noChangeAspect="1" noChangeArrowheads="1"/>
          </p:cNvSpPr>
          <p:nvPr/>
        </p:nvSpPr>
        <p:spPr bwMode="auto">
          <a:xfrm>
            <a:off x="69850" y="-4349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AutoShape 4">
            <a:extLst>
              <a:ext uri="{FF2B5EF4-FFF2-40B4-BE49-F238E27FC236}">
                <a16:creationId xmlns:a16="http://schemas.microsoft.com/office/drawing/2014/main" id="{4A69829E-E692-C5A7-170B-0C8C7969717D}"/>
              </a:ext>
            </a:extLst>
          </p:cNvPr>
          <p:cNvSpPr>
            <a:spLocks noChangeAspect="1" noChangeArrowheads="1"/>
          </p:cNvSpPr>
          <p:nvPr/>
        </p:nvSpPr>
        <p:spPr bwMode="auto">
          <a:xfrm>
            <a:off x="222250" y="-2825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02960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4D9F0E-54FC-9A5C-3468-02F5C790E548}"/>
              </a:ext>
            </a:extLst>
          </p:cNvPr>
          <p:cNvSpPr/>
          <p:nvPr/>
        </p:nvSpPr>
        <p:spPr>
          <a:xfrm>
            <a:off x="0" y="6606791"/>
            <a:ext cx="4375052" cy="251209"/>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endParaRPr>
          </a:p>
        </p:txBody>
      </p:sp>
      <p:sp>
        <p:nvSpPr>
          <p:cNvPr id="7" name="Rectangle 6">
            <a:extLst>
              <a:ext uri="{FF2B5EF4-FFF2-40B4-BE49-F238E27FC236}">
                <a16:creationId xmlns:a16="http://schemas.microsoft.com/office/drawing/2014/main" id="{5BD7CBA2-9DF7-AD43-307F-F15F0A07CA08}"/>
              </a:ext>
            </a:extLst>
          </p:cNvPr>
          <p:cNvSpPr/>
          <p:nvPr/>
        </p:nvSpPr>
        <p:spPr>
          <a:xfrm>
            <a:off x="4375052" y="6606792"/>
            <a:ext cx="3709182" cy="251208"/>
          </a:xfrm>
          <a:prstGeom prst="rect">
            <a:avLst/>
          </a:prstGeom>
          <a:solidFill>
            <a:schemeClr val="tx2">
              <a:lumMod val="20000"/>
              <a:lumOff val="80000"/>
              <a:alpha val="6801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8" name="Rectangle 7">
            <a:extLst>
              <a:ext uri="{FF2B5EF4-FFF2-40B4-BE49-F238E27FC236}">
                <a16:creationId xmlns:a16="http://schemas.microsoft.com/office/drawing/2014/main" id="{123C0811-8E0A-8D2F-A6F3-A8583100E3EC}"/>
              </a:ext>
            </a:extLst>
          </p:cNvPr>
          <p:cNvSpPr/>
          <p:nvPr/>
        </p:nvSpPr>
        <p:spPr>
          <a:xfrm>
            <a:off x="8084234" y="6606792"/>
            <a:ext cx="4107766" cy="25120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9" name="Rectangle 8">
            <a:extLst>
              <a:ext uri="{FF2B5EF4-FFF2-40B4-BE49-F238E27FC236}">
                <a16:creationId xmlns:a16="http://schemas.microsoft.com/office/drawing/2014/main" id="{B826AC8D-2870-9605-7793-71EF6E98A4D7}"/>
              </a:ext>
            </a:extLst>
          </p:cNvPr>
          <p:cNvSpPr/>
          <p:nvPr/>
        </p:nvSpPr>
        <p:spPr>
          <a:xfrm>
            <a:off x="0" y="0"/>
            <a:ext cx="6229978" cy="140677"/>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49218091-70D3-B2BD-A8F1-3C32CE10DDE3}"/>
              </a:ext>
            </a:extLst>
          </p:cNvPr>
          <p:cNvSpPr/>
          <p:nvPr/>
        </p:nvSpPr>
        <p:spPr>
          <a:xfrm>
            <a:off x="6229978" y="-1"/>
            <a:ext cx="5962022" cy="14067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TextBox 63">
            <a:extLst>
              <a:ext uri="{FF2B5EF4-FFF2-40B4-BE49-F238E27FC236}">
                <a16:creationId xmlns:a16="http://schemas.microsoft.com/office/drawing/2014/main" id="{0A2C165E-BFF1-97F1-860E-8EB77195AF1F}"/>
              </a:ext>
            </a:extLst>
          </p:cNvPr>
          <p:cNvSpPr txBox="1"/>
          <p:nvPr/>
        </p:nvSpPr>
        <p:spPr>
          <a:xfrm>
            <a:off x="659568" y="440225"/>
            <a:ext cx="1930337"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Outline</a:t>
            </a:r>
            <a:endParaRPr kumimoji="0" lang="en-US" sz="3200" b="0" i="1" u="none" strike="noStrike" kern="1200" cap="none" spc="0" normalizeH="0" baseline="0" noProof="0" dirty="0">
              <a:ln>
                <a:noFill/>
              </a:ln>
              <a:solidFill>
                <a:prstClr val="black"/>
              </a:solidFill>
              <a:effectLst/>
              <a:uLnTx/>
              <a:uFillTx/>
              <a:latin typeface="Candara" panose="020E0502030303020204" pitchFamily="34" charset="0"/>
              <a:ea typeface="+mn-ea"/>
              <a:cs typeface="+mn-cs"/>
            </a:endParaRPr>
          </a:p>
        </p:txBody>
      </p:sp>
      <p:grpSp>
        <p:nvGrpSpPr>
          <p:cNvPr id="15" name="Group 2">
            <a:extLst>
              <a:ext uri="{FF2B5EF4-FFF2-40B4-BE49-F238E27FC236}">
                <a16:creationId xmlns:a16="http://schemas.microsoft.com/office/drawing/2014/main" id="{9A24BD25-53AB-C4BD-628B-B9724DCC47AD}"/>
              </a:ext>
            </a:extLst>
          </p:cNvPr>
          <p:cNvGrpSpPr>
            <a:grpSpLocks/>
          </p:cNvGrpSpPr>
          <p:nvPr/>
        </p:nvGrpSpPr>
        <p:grpSpPr bwMode="auto">
          <a:xfrm>
            <a:off x="2222500" y="2069258"/>
            <a:ext cx="2673350" cy="1274267"/>
            <a:chOff x="2222596" y="2069113"/>
            <a:chExt cx="2672448" cy="1274268"/>
          </a:xfrm>
        </p:grpSpPr>
        <p:sp>
          <p:nvSpPr>
            <p:cNvPr id="22" name="矩形 21">
              <a:extLst>
                <a:ext uri="{FF2B5EF4-FFF2-40B4-BE49-F238E27FC236}">
                  <a16:creationId xmlns:a16="http://schemas.microsoft.com/office/drawing/2014/main" id="{956DD675-8E63-CDBB-6D20-BB97D4512470}"/>
                </a:ext>
              </a:extLst>
            </p:cNvPr>
            <p:cNvSpPr>
              <a:spLocks noChangeArrowheads="1"/>
            </p:cNvSpPr>
            <p:nvPr/>
          </p:nvSpPr>
          <p:spPr bwMode="auto">
            <a:xfrm>
              <a:off x="2222596" y="2697049"/>
              <a:ext cx="2672448" cy="646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800" b="1" i="0" u="none" strike="noStrike" kern="1200" cap="none" spc="0" normalizeH="0" baseline="0" noProof="0" dirty="0" smtClean="0">
                  <a:ln>
                    <a:noFill/>
                  </a:ln>
                  <a:solidFill>
                    <a:srgbClr val="C00000"/>
                  </a:solidFill>
                  <a:effectLst/>
                  <a:uLnTx/>
                  <a:uFillTx/>
                  <a:latin typeface="Candara" panose="020E0502030303020204" pitchFamily="34" charset="0"/>
                  <a:ea typeface="宋体" panose="02010600030101010101" pitchFamily="2" charset="-122"/>
                  <a:cs typeface="+mn-cs"/>
                </a:rPr>
                <a:t>The K-nearest </a:t>
              </a:r>
              <a:r>
                <a:rPr lang="en-US" altLang="zh-CN" sz="1800" b="1" dirty="0" smtClean="0">
                  <a:solidFill>
                    <a:srgbClr val="C00000"/>
                  </a:solidFill>
                  <a:latin typeface="Candara" panose="020E0502030303020204" pitchFamily="34" charset="0"/>
                </a:rPr>
                <a:t>n</a:t>
              </a:r>
              <a:r>
                <a:rPr kumimoji="0" lang="en-US" altLang="zh-CN" sz="1800" b="1" i="0" u="none" strike="noStrike" kern="1200" cap="none" spc="0" normalizeH="0" baseline="0" noProof="0" dirty="0" err="1" smtClean="0">
                  <a:ln>
                    <a:noFill/>
                  </a:ln>
                  <a:solidFill>
                    <a:srgbClr val="C00000"/>
                  </a:solidFill>
                  <a:effectLst/>
                  <a:uLnTx/>
                  <a:uFillTx/>
                  <a:latin typeface="Candara" panose="020E0502030303020204" pitchFamily="34" charset="0"/>
                  <a:ea typeface="宋体" panose="02010600030101010101" pitchFamily="2" charset="-122"/>
                  <a:cs typeface="+mn-cs"/>
                </a:rPr>
                <a:t>eighbors</a:t>
              </a:r>
              <a:r>
                <a:rPr kumimoji="0" lang="en-US" altLang="zh-CN" sz="1800" b="1" i="0" u="none" strike="noStrike" kern="1200" cap="none" spc="0" normalizeH="0" baseline="0" noProof="0" dirty="0" smtClean="0">
                  <a:ln>
                    <a:noFill/>
                  </a:ln>
                  <a:solidFill>
                    <a:srgbClr val="C00000"/>
                  </a:solidFill>
                  <a:effectLst/>
                  <a:uLnTx/>
                  <a:uFillTx/>
                  <a:latin typeface="Candara" panose="020E0502030303020204" pitchFamily="34" charset="0"/>
                  <a:ea typeface="宋体" panose="02010600030101010101" pitchFamily="2" charset="-122"/>
                  <a:cs typeface="+mn-cs"/>
                </a:rPr>
                <a:t> (KNN) algorithm</a:t>
              </a:r>
              <a:endParaRPr kumimoji="0" lang="en-US" altLang="zh-CN" sz="1800" b="1" i="0" u="none" strike="noStrike" kern="1200" cap="none" spc="0" normalizeH="0" baseline="0" noProof="0" dirty="0">
                <a:ln>
                  <a:noFill/>
                </a:ln>
                <a:solidFill>
                  <a:srgbClr val="C00000"/>
                </a:solidFill>
                <a:effectLst/>
                <a:uLnTx/>
                <a:uFillTx/>
                <a:latin typeface="Candara" panose="020E0502030303020204" pitchFamily="34" charset="0"/>
                <a:ea typeface="宋体" panose="02010600030101010101" pitchFamily="2" charset="-122"/>
                <a:cs typeface="+mn-cs"/>
              </a:endParaRPr>
            </a:p>
          </p:txBody>
        </p:sp>
        <p:sp>
          <p:nvSpPr>
            <p:cNvPr id="23" name="文本框 22">
              <a:extLst>
                <a:ext uri="{FF2B5EF4-FFF2-40B4-BE49-F238E27FC236}">
                  <a16:creationId xmlns:a16="http://schemas.microsoft.com/office/drawing/2014/main" id="{1BCC20B9-097D-B865-4B0A-FC955873888A}"/>
                </a:ext>
              </a:extLst>
            </p:cNvPr>
            <p:cNvSpPr txBox="1">
              <a:spLocks noChangeArrowheads="1"/>
            </p:cNvSpPr>
            <p:nvPr/>
          </p:nvSpPr>
          <p:spPr bwMode="auto">
            <a:xfrm>
              <a:off x="2222596" y="2069113"/>
              <a:ext cx="2256663" cy="461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srgbClr val="C00000"/>
                  </a:solidFill>
                  <a:effectLst/>
                  <a:uLnTx/>
                  <a:uFillTx/>
                  <a:latin typeface="Candara" panose="020E0502030303020204" pitchFamily="34" charset="0"/>
                  <a:ea typeface="微软雅黑" panose="020B0503020204020204" pitchFamily="34" charset="-122"/>
                  <a:cs typeface="+mn-cs"/>
                </a:rPr>
                <a:t>2. Motivation</a:t>
              </a:r>
              <a:endParaRPr kumimoji="0" lang="zh-CN" altLang="en-US" sz="2400" b="1" i="0" u="none" strike="noStrike" kern="1200" cap="none" spc="0" normalizeH="0" baseline="0" noProof="0" dirty="0">
                <a:ln>
                  <a:noFill/>
                </a:ln>
                <a:solidFill>
                  <a:srgbClr val="C00000"/>
                </a:solidFill>
                <a:effectLst/>
                <a:uLnTx/>
                <a:uFillTx/>
                <a:latin typeface="Candara" panose="020E0502030303020204" pitchFamily="34" charset="0"/>
                <a:ea typeface="微软雅黑" panose="020B0503020204020204" pitchFamily="34" charset="-122"/>
                <a:cs typeface="+mn-cs"/>
              </a:endParaRPr>
            </a:p>
          </p:txBody>
        </p:sp>
      </p:grpSp>
      <p:grpSp>
        <p:nvGrpSpPr>
          <p:cNvPr id="30" name="Group 1">
            <a:extLst>
              <a:ext uri="{FF2B5EF4-FFF2-40B4-BE49-F238E27FC236}">
                <a16:creationId xmlns:a16="http://schemas.microsoft.com/office/drawing/2014/main" id="{24147A4F-8246-4A4E-45CE-947189CCC3EC}"/>
              </a:ext>
            </a:extLst>
          </p:cNvPr>
          <p:cNvGrpSpPr>
            <a:grpSpLocks/>
          </p:cNvGrpSpPr>
          <p:nvPr/>
        </p:nvGrpSpPr>
        <p:grpSpPr bwMode="auto">
          <a:xfrm>
            <a:off x="7402579" y="939800"/>
            <a:ext cx="3052571" cy="1240741"/>
            <a:chOff x="7402721" y="939656"/>
            <a:chExt cx="2957647" cy="1240741"/>
          </a:xfrm>
        </p:grpSpPr>
        <p:sp>
          <p:nvSpPr>
            <p:cNvPr id="40" name="矩形 27">
              <a:extLst>
                <a:ext uri="{FF2B5EF4-FFF2-40B4-BE49-F238E27FC236}">
                  <a16:creationId xmlns:a16="http://schemas.microsoft.com/office/drawing/2014/main" id="{A106DECC-1B3F-8DC0-C3D8-CF627C089E17}"/>
                </a:ext>
              </a:extLst>
            </p:cNvPr>
            <p:cNvSpPr>
              <a:spLocks noChangeArrowheads="1"/>
            </p:cNvSpPr>
            <p:nvPr/>
          </p:nvSpPr>
          <p:spPr bwMode="auto">
            <a:xfrm>
              <a:off x="7402722" y="1534066"/>
              <a:ext cx="29576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dirty="0" smtClean="0">
                  <a:ln>
                    <a:noFill/>
                  </a:ln>
                  <a:solidFill>
                    <a:schemeClr val="bg1">
                      <a:lumMod val="50000"/>
                    </a:schemeClr>
                  </a:solidFill>
                  <a:effectLst/>
                  <a:uLnTx/>
                  <a:uFillTx/>
                  <a:latin typeface="Candara" panose="020E0502030303020204" pitchFamily="34" charset="0"/>
                  <a:ea typeface="宋体" panose="02010600030101010101" pitchFamily="2" charset="-122"/>
                  <a:cs typeface="+mn-cs"/>
                </a:rPr>
                <a:t>Individual fairness of machine learning models</a:t>
              </a:r>
              <a:endParaRPr kumimoji="0" lang="zh-CN" altLang="en-US" sz="1800" b="1" i="0" u="none" strike="noStrike" kern="1200" cap="none" spc="0" normalizeH="0" baseline="0" noProof="0" dirty="0">
                <a:ln>
                  <a:noFill/>
                </a:ln>
                <a:solidFill>
                  <a:schemeClr val="bg1">
                    <a:lumMod val="50000"/>
                  </a:schemeClr>
                </a:solidFill>
                <a:effectLst/>
                <a:uLnTx/>
                <a:uFillTx/>
                <a:latin typeface="Candara" panose="020E0502030303020204" pitchFamily="34" charset="0"/>
                <a:ea typeface="宋体" panose="02010600030101010101" pitchFamily="2" charset="-122"/>
                <a:cs typeface="+mn-cs"/>
              </a:endParaRPr>
            </a:p>
          </p:txBody>
        </p:sp>
        <p:sp>
          <p:nvSpPr>
            <p:cNvPr id="46" name="文本框 28">
              <a:extLst>
                <a:ext uri="{FF2B5EF4-FFF2-40B4-BE49-F238E27FC236}">
                  <a16:creationId xmlns:a16="http://schemas.microsoft.com/office/drawing/2014/main" id="{25F18EB5-4A9D-6223-452C-E9DCA7C562BD}"/>
                </a:ext>
              </a:extLst>
            </p:cNvPr>
            <p:cNvSpPr txBox="1">
              <a:spLocks noChangeArrowheads="1"/>
            </p:cNvSpPr>
            <p:nvPr/>
          </p:nvSpPr>
          <p:spPr bwMode="auto">
            <a:xfrm>
              <a:off x="7402721" y="939656"/>
              <a:ext cx="21367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0" normalizeH="0" baseline="0" noProof="0" dirty="0">
                  <a:ln>
                    <a:noFill/>
                  </a:ln>
                  <a:solidFill>
                    <a:schemeClr val="bg1">
                      <a:lumMod val="50000"/>
                    </a:schemeClr>
                  </a:solidFill>
                  <a:uLnTx/>
                  <a:uFillTx/>
                  <a:latin typeface="Candara" panose="020E0502030303020204" pitchFamily="34" charset="0"/>
                  <a:ea typeface="微软雅黑" panose="020B0503020204020204" pitchFamily="34" charset="-122"/>
                  <a:cs typeface="+mn-cs"/>
                </a:rPr>
                <a:t>1. Background</a:t>
              </a:r>
              <a:endParaRPr kumimoji="0" lang="zh-CN" altLang="en-US" sz="2400" b="1" i="0" u="none" strike="noStrike" kern="1200" cap="none" spc="0" normalizeH="0" baseline="0" noProof="0" dirty="0">
                <a:ln>
                  <a:noFill/>
                </a:ln>
                <a:solidFill>
                  <a:schemeClr val="bg1">
                    <a:lumMod val="50000"/>
                  </a:schemeClr>
                </a:solidFill>
                <a:uLnTx/>
                <a:uFillTx/>
                <a:latin typeface="Candara" panose="020E0502030303020204" pitchFamily="34" charset="0"/>
                <a:ea typeface="微软雅黑" panose="020B0503020204020204" pitchFamily="34" charset="-122"/>
                <a:cs typeface="+mn-cs"/>
              </a:endParaRPr>
            </a:p>
          </p:txBody>
        </p:sp>
      </p:grpSp>
      <p:pic>
        <p:nvPicPr>
          <p:cNvPr id="51" name="Graphic 50" descr="Gears outline">
            <a:extLst>
              <a:ext uri="{FF2B5EF4-FFF2-40B4-BE49-F238E27FC236}">
                <a16:creationId xmlns:a16="http://schemas.microsoft.com/office/drawing/2014/main" id="{69A1318F-6751-D122-0ABD-5D1FBA5FE023}"/>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4138003" y="1126752"/>
            <a:ext cx="3619873" cy="3619873"/>
          </a:xfrm>
          <a:prstGeom prst="rect">
            <a:avLst/>
          </a:prstGeom>
        </p:spPr>
      </p:pic>
      <p:pic>
        <p:nvPicPr>
          <p:cNvPr id="54" name="Graphic 53" descr="Gears outline">
            <a:extLst>
              <a:ext uri="{FF2B5EF4-FFF2-40B4-BE49-F238E27FC236}">
                <a16:creationId xmlns:a16="http://schemas.microsoft.com/office/drawing/2014/main" id="{0E7EFEE2-8164-3C82-E09D-3C5B1BE10B6E}"/>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4787362" y="2853017"/>
            <a:ext cx="3619873" cy="3619873"/>
          </a:xfrm>
          <a:prstGeom prst="rect">
            <a:avLst/>
          </a:prstGeom>
        </p:spPr>
      </p:pic>
      <p:sp>
        <p:nvSpPr>
          <p:cNvPr id="55" name="Rectangle 54">
            <a:extLst>
              <a:ext uri="{FF2B5EF4-FFF2-40B4-BE49-F238E27FC236}">
                <a16:creationId xmlns:a16="http://schemas.microsoft.com/office/drawing/2014/main" id="{627AA6AF-4D17-6855-D3C5-05653EC84189}"/>
              </a:ext>
            </a:extLst>
          </p:cNvPr>
          <p:cNvSpPr/>
          <p:nvPr/>
        </p:nvSpPr>
        <p:spPr>
          <a:xfrm>
            <a:off x="6057901" y="1902467"/>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a:t>
            </a:r>
          </a:p>
        </p:txBody>
      </p:sp>
      <p:sp>
        <p:nvSpPr>
          <p:cNvPr id="57" name="Rectangle 56">
            <a:extLst>
              <a:ext uri="{FF2B5EF4-FFF2-40B4-BE49-F238E27FC236}">
                <a16:creationId xmlns:a16="http://schemas.microsoft.com/office/drawing/2014/main" id="{B65A652B-6653-99DE-9DFB-0BFCB45B2FC1}"/>
              </a:ext>
            </a:extLst>
          </p:cNvPr>
          <p:cNvSpPr/>
          <p:nvPr/>
        </p:nvSpPr>
        <p:spPr>
          <a:xfrm>
            <a:off x="5191280" y="3268482"/>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2</a:t>
            </a:r>
          </a:p>
        </p:txBody>
      </p:sp>
      <p:sp>
        <p:nvSpPr>
          <p:cNvPr id="58" name="Rectangle 57">
            <a:extLst>
              <a:ext uri="{FF2B5EF4-FFF2-40B4-BE49-F238E27FC236}">
                <a16:creationId xmlns:a16="http://schemas.microsoft.com/office/drawing/2014/main" id="{AC88FB00-C938-E5A7-2B84-B9ABFD27CB2E}"/>
              </a:ext>
            </a:extLst>
          </p:cNvPr>
          <p:cNvSpPr/>
          <p:nvPr/>
        </p:nvSpPr>
        <p:spPr>
          <a:xfrm>
            <a:off x="6726359" y="3641218"/>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3</a:t>
            </a:r>
          </a:p>
        </p:txBody>
      </p:sp>
      <p:sp>
        <p:nvSpPr>
          <p:cNvPr id="60" name="Rectangle 59">
            <a:extLst>
              <a:ext uri="{FF2B5EF4-FFF2-40B4-BE49-F238E27FC236}">
                <a16:creationId xmlns:a16="http://schemas.microsoft.com/office/drawing/2014/main" id="{78010E97-D62E-D9B7-3FBE-64B6E820C73C}"/>
              </a:ext>
            </a:extLst>
          </p:cNvPr>
          <p:cNvSpPr/>
          <p:nvPr/>
        </p:nvSpPr>
        <p:spPr>
          <a:xfrm>
            <a:off x="5833705" y="4994747"/>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4</a:t>
            </a:r>
          </a:p>
        </p:txBody>
      </p:sp>
      <p:sp>
        <p:nvSpPr>
          <p:cNvPr id="63" name="Freeform 412">
            <a:extLst>
              <a:ext uri="{FF2B5EF4-FFF2-40B4-BE49-F238E27FC236}">
                <a16:creationId xmlns:a16="http://schemas.microsoft.com/office/drawing/2014/main" id="{0D1EC4A9-9B35-A1B5-F514-C0433BABD0E6}"/>
              </a:ext>
            </a:extLst>
          </p:cNvPr>
          <p:cNvSpPr>
            <a:spLocks/>
          </p:cNvSpPr>
          <p:nvPr/>
        </p:nvSpPr>
        <p:spPr bwMode="auto">
          <a:xfrm>
            <a:off x="2149206" y="2586037"/>
            <a:ext cx="2673349" cy="910292"/>
          </a:xfrm>
          <a:custGeom>
            <a:avLst/>
            <a:gdLst>
              <a:gd name="T0" fmla="*/ 2147483646 w 757"/>
              <a:gd name="T1" fmla="*/ 2147483646 h 427"/>
              <a:gd name="T2" fmla="*/ 2147483646 w 757"/>
              <a:gd name="T3" fmla="*/ 2147483646 h 427"/>
              <a:gd name="T4" fmla="*/ 2147483646 w 757"/>
              <a:gd name="T5" fmla="*/ 2147483646 h 427"/>
              <a:gd name="T6" fmla="*/ 2147483646 w 757"/>
              <a:gd name="T7" fmla="*/ 2147483646 h 427"/>
              <a:gd name="T8" fmla="*/ 2147483646 w 757"/>
              <a:gd name="T9" fmla="*/ 2147483646 h 427"/>
              <a:gd name="T10" fmla="*/ 2147483646 w 757"/>
              <a:gd name="T11" fmla="*/ 2147483646 h 427"/>
              <a:gd name="T12" fmla="*/ 2147483646 w 757"/>
              <a:gd name="T13" fmla="*/ 2147483646 h 427"/>
              <a:gd name="T14" fmla="*/ 2147483646 w 757"/>
              <a:gd name="T15" fmla="*/ 2147483646 h 427"/>
              <a:gd name="T16" fmla="*/ 2147483646 w 757"/>
              <a:gd name="T17" fmla="*/ 2147483646 h 427"/>
              <a:gd name="T18" fmla="*/ 2147483646 w 757"/>
              <a:gd name="T19" fmla="*/ 2147483646 h 427"/>
              <a:gd name="T20" fmla="*/ 2147483646 w 757"/>
              <a:gd name="T21" fmla="*/ 2147483646 h 427"/>
              <a:gd name="T22" fmla="*/ 2147483646 w 757"/>
              <a:gd name="T23" fmla="*/ 2147483646 h 427"/>
              <a:gd name="T24" fmla="*/ 2147483646 w 757"/>
              <a:gd name="T25" fmla="*/ 2147483646 h 427"/>
              <a:gd name="T26" fmla="*/ 2147483646 w 757"/>
              <a:gd name="T27" fmla="*/ 2147483646 h 427"/>
              <a:gd name="T28" fmla="*/ 2147483646 w 757"/>
              <a:gd name="T29" fmla="*/ 2147483646 h 427"/>
              <a:gd name="T30" fmla="*/ 2147483646 w 757"/>
              <a:gd name="T31" fmla="*/ 2147483646 h 427"/>
              <a:gd name="T32" fmla="*/ 2147483646 w 757"/>
              <a:gd name="T33" fmla="*/ 2147483646 h 427"/>
              <a:gd name="T34" fmla="*/ 2147483646 w 757"/>
              <a:gd name="T35" fmla="*/ 2147483646 h 427"/>
              <a:gd name="T36" fmla="*/ 2147483646 w 757"/>
              <a:gd name="T37" fmla="*/ 2147483646 h 427"/>
              <a:gd name="T38" fmla="*/ 2147483646 w 757"/>
              <a:gd name="T39" fmla="*/ 2147483646 h 427"/>
              <a:gd name="T40" fmla="*/ 2147483646 w 757"/>
              <a:gd name="T41" fmla="*/ 2147483646 h 427"/>
              <a:gd name="T42" fmla="*/ 2147483646 w 757"/>
              <a:gd name="T43" fmla="*/ 0 h 427"/>
              <a:gd name="T44" fmla="*/ 2147483646 w 757"/>
              <a:gd name="T45" fmla="*/ 0 h 427"/>
              <a:gd name="T46" fmla="*/ 2147483646 w 757"/>
              <a:gd name="T47" fmla="*/ 0 h 427"/>
              <a:gd name="T48" fmla="*/ 2147483646 w 757"/>
              <a:gd name="T49" fmla="*/ 0 h 427"/>
              <a:gd name="T50" fmla="*/ 2147483646 w 757"/>
              <a:gd name="T51" fmla="*/ 0 h 427"/>
              <a:gd name="T52" fmla="*/ 2147483646 w 757"/>
              <a:gd name="T53" fmla="*/ 2147483646 h 427"/>
              <a:gd name="T54" fmla="*/ 2147483646 w 757"/>
              <a:gd name="T55" fmla="*/ 2147483646 h 427"/>
              <a:gd name="T56" fmla="*/ 0 w 757"/>
              <a:gd name="T57" fmla="*/ 2147483646 h 427"/>
              <a:gd name="T58" fmla="*/ 0 w 757"/>
              <a:gd name="T59" fmla="*/ 2147483646 h 427"/>
              <a:gd name="T60" fmla="*/ 0 w 757"/>
              <a:gd name="T61" fmla="*/ 2147483646 h 427"/>
              <a:gd name="T62" fmla="*/ 2147483646 w 757"/>
              <a:gd name="T63" fmla="*/ 2147483646 h 427"/>
              <a:gd name="T64" fmla="*/ 2147483646 w 757"/>
              <a:gd name="T65" fmla="*/ 2147483646 h 427"/>
              <a:gd name="T66" fmla="*/ 2147483646 w 757"/>
              <a:gd name="T67" fmla="*/ 2147483646 h 427"/>
              <a:gd name="T68" fmla="*/ 2147483646 w 757"/>
              <a:gd name="T69" fmla="*/ 2147483646 h 427"/>
              <a:gd name="T70" fmla="*/ 2147483646 w 757"/>
              <a:gd name="T71" fmla="*/ 2147483646 h 4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27">
                <a:moveTo>
                  <a:pt x="244" y="427"/>
                </a:moveTo>
                <a:cubicBezTo>
                  <a:pt x="246" y="427"/>
                  <a:pt x="247" y="424"/>
                  <a:pt x="247" y="421"/>
                </a:cubicBezTo>
                <a:cubicBezTo>
                  <a:pt x="247" y="421"/>
                  <a:pt x="247" y="421"/>
                  <a:pt x="247" y="421"/>
                </a:cubicBezTo>
                <a:cubicBezTo>
                  <a:pt x="247" y="418"/>
                  <a:pt x="246" y="415"/>
                  <a:pt x="244" y="415"/>
                </a:cubicBezTo>
                <a:cubicBezTo>
                  <a:pt x="244" y="415"/>
                  <a:pt x="244" y="415"/>
                  <a:pt x="244" y="415"/>
                </a:cubicBezTo>
                <a:cubicBezTo>
                  <a:pt x="38" y="415"/>
                  <a:pt x="38" y="415"/>
                  <a:pt x="38" y="415"/>
                </a:cubicBezTo>
                <a:cubicBezTo>
                  <a:pt x="29" y="415"/>
                  <a:pt x="22" y="412"/>
                  <a:pt x="16" y="407"/>
                </a:cubicBezTo>
                <a:cubicBezTo>
                  <a:pt x="16" y="407"/>
                  <a:pt x="16" y="407"/>
                  <a:pt x="16" y="407"/>
                </a:cubicBezTo>
                <a:cubicBezTo>
                  <a:pt x="11" y="401"/>
                  <a:pt x="8" y="395"/>
                  <a:pt x="8" y="389"/>
                </a:cubicBezTo>
                <a:cubicBezTo>
                  <a:pt x="8" y="389"/>
                  <a:pt x="8" y="389"/>
                  <a:pt x="8" y="389"/>
                </a:cubicBezTo>
                <a:cubicBezTo>
                  <a:pt x="8" y="38"/>
                  <a:pt x="8" y="38"/>
                  <a:pt x="8" y="38"/>
                </a:cubicBezTo>
                <a:cubicBezTo>
                  <a:pt x="8" y="31"/>
                  <a:pt x="11" y="25"/>
                  <a:pt x="16" y="20"/>
                </a:cubicBezTo>
                <a:cubicBezTo>
                  <a:pt x="16" y="20"/>
                  <a:pt x="16" y="20"/>
                  <a:pt x="16" y="20"/>
                </a:cubicBezTo>
                <a:cubicBezTo>
                  <a:pt x="22" y="15"/>
                  <a:pt x="29" y="11"/>
                  <a:pt x="38" y="11"/>
                </a:cubicBezTo>
                <a:cubicBezTo>
                  <a:pt x="38" y="11"/>
                  <a:pt x="38" y="11"/>
                  <a:pt x="38" y="11"/>
                </a:cubicBezTo>
                <a:cubicBezTo>
                  <a:pt x="749" y="11"/>
                  <a:pt x="749" y="11"/>
                  <a:pt x="749" y="11"/>
                </a:cubicBezTo>
                <a:cubicBezTo>
                  <a:pt x="750" y="11"/>
                  <a:pt x="751" y="11"/>
                  <a:pt x="752" y="12"/>
                </a:cubicBezTo>
                <a:cubicBezTo>
                  <a:pt x="752" y="12"/>
                  <a:pt x="752" y="12"/>
                  <a:pt x="752" y="12"/>
                </a:cubicBezTo>
                <a:cubicBezTo>
                  <a:pt x="752" y="12"/>
                  <a:pt x="752" y="12"/>
                  <a:pt x="752" y="12"/>
                </a:cubicBezTo>
                <a:cubicBezTo>
                  <a:pt x="755" y="12"/>
                  <a:pt x="756" y="9"/>
                  <a:pt x="757" y="6"/>
                </a:cubicBezTo>
                <a:cubicBezTo>
                  <a:pt x="757" y="6"/>
                  <a:pt x="757" y="6"/>
                  <a:pt x="757" y="6"/>
                </a:cubicBezTo>
                <a:cubicBezTo>
                  <a:pt x="757" y="3"/>
                  <a:pt x="755" y="0"/>
                  <a:pt x="753" y="0"/>
                </a:cubicBezTo>
                <a:cubicBezTo>
                  <a:pt x="753" y="0"/>
                  <a:pt x="753" y="0"/>
                  <a:pt x="753" y="0"/>
                </a:cubicBezTo>
                <a:cubicBezTo>
                  <a:pt x="752" y="0"/>
                  <a:pt x="750" y="0"/>
                  <a:pt x="749" y="0"/>
                </a:cubicBezTo>
                <a:cubicBezTo>
                  <a:pt x="749" y="0"/>
                  <a:pt x="749" y="0"/>
                  <a:pt x="749" y="0"/>
                </a:cubicBezTo>
                <a:cubicBezTo>
                  <a:pt x="38" y="0"/>
                  <a:pt x="38" y="0"/>
                  <a:pt x="38" y="0"/>
                </a:cubicBezTo>
                <a:cubicBezTo>
                  <a:pt x="28" y="0"/>
                  <a:pt x="19" y="4"/>
                  <a:pt x="12" y="10"/>
                </a:cubicBezTo>
                <a:cubicBezTo>
                  <a:pt x="12" y="10"/>
                  <a:pt x="12" y="10"/>
                  <a:pt x="12" y="10"/>
                </a:cubicBezTo>
                <a:cubicBezTo>
                  <a:pt x="5" y="17"/>
                  <a:pt x="0" y="26"/>
                  <a:pt x="0" y="38"/>
                </a:cubicBezTo>
                <a:cubicBezTo>
                  <a:pt x="0" y="38"/>
                  <a:pt x="0" y="38"/>
                  <a:pt x="0" y="38"/>
                </a:cubicBezTo>
                <a:cubicBezTo>
                  <a:pt x="0" y="389"/>
                  <a:pt x="0" y="389"/>
                  <a:pt x="0" y="389"/>
                </a:cubicBezTo>
                <a:cubicBezTo>
                  <a:pt x="0" y="400"/>
                  <a:pt x="5" y="410"/>
                  <a:pt x="12" y="416"/>
                </a:cubicBezTo>
                <a:cubicBezTo>
                  <a:pt x="12" y="416"/>
                  <a:pt x="12" y="416"/>
                  <a:pt x="12" y="416"/>
                </a:cubicBezTo>
                <a:cubicBezTo>
                  <a:pt x="19" y="423"/>
                  <a:pt x="28" y="427"/>
                  <a:pt x="38" y="427"/>
                </a:cubicBezTo>
                <a:cubicBezTo>
                  <a:pt x="38" y="427"/>
                  <a:pt x="38" y="427"/>
                  <a:pt x="38" y="427"/>
                </a:cubicBezTo>
                <a:cubicBezTo>
                  <a:pt x="244" y="427"/>
                  <a:pt x="244" y="427"/>
                  <a:pt x="244" y="427"/>
                </a:cubicBezTo>
                <a:close/>
              </a:path>
            </a:pathLst>
          </a:custGeom>
          <a:solidFill>
            <a:srgbClr val="C00000"/>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14">
            <a:extLst>
              <a:ext uri="{FF2B5EF4-FFF2-40B4-BE49-F238E27FC236}">
                <a16:creationId xmlns:a16="http://schemas.microsoft.com/office/drawing/2014/main" id="{5479FB77-FAA4-0797-6169-62627AC0A098}"/>
              </a:ext>
            </a:extLst>
          </p:cNvPr>
          <p:cNvSpPr>
            <a:spLocks/>
          </p:cNvSpPr>
          <p:nvPr/>
        </p:nvSpPr>
        <p:spPr bwMode="auto">
          <a:xfrm>
            <a:off x="7304980" y="1423867"/>
            <a:ext cx="3386818" cy="1035050"/>
          </a:xfrm>
          <a:custGeom>
            <a:avLst/>
            <a:gdLst>
              <a:gd name="T0" fmla="*/ 2147483646 w 757"/>
              <a:gd name="T1" fmla="*/ 2147483646 h 408"/>
              <a:gd name="T2" fmla="*/ 2147483646 w 757"/>
              <a:gd name="T3" fmla="*/ 2147483646 h 408"/>
              <a:gd name="T4" fmla="*/ 2147483646 w 757"/>
              <a:gd name="T5" fmla="*/ 2147483646 h 408"/>
              <a:gd name="T6" fmla="*/ 2147483646 w 757"/>
              <a:gd name="T7" fmla="*/ 2147483646 h 408"/>
              <a:gd name="T8" fmla="*/ 2147483646 w 757"/>
              <a:gd name="T9" fmla="*/ 2147483646 h 408"/>
              <a:gd name="T10" fmla="*/ 2147483646 w 757"/>
              <a:gd name="T11" fmla="*/ 2147483646 h 408"/>
              <a:gd name="T12" fmla="*/ 2147483646 w 757"/>
              <a:gd name="T13" fmla="*/ 2147483646 h 408"/>
              <a:gd name="T14" fmla="*/ 2147483646 w 757"/>
              <a:gd name="T15" fmla="*/ 2147483646 h 408"/>
              <a:gd name="T16" fmla="*/ 2147483646 w 757"/>
              <a:gd name="T17" fmla="*/ 2147483646 h 408"/>
              <a:gd name="T18" fmla="*/ 2147483646 w 757"/>
              <a:gd name="T19" fmla="*/ 2147483646 h 408"/>
              <a:gd name="T20" fmla="*/ 2147483646 w 757"/>
              <a:gd name="T21" fmla="*/ 2147483646 h 408"/>
              <a:gd name="T22" fmla="*/ 2147483646 w 757"/>
              <a:gd name="T23" fmla="*/ 2147483646 h 408"/>
              <a:gd name="T24" fmla="*/ 2147483646 w 757"/>
              <a:gd name="T25" fmla="*/ 2147483646 h 408"/>
              <a:gd name="T26" fmla="*/ 2147483646 w 757"/>
              <a:gd name="T27" fmla="*/ 2147483646 h 408"/>
              <a:gd name="T28" fmla="*/ 2147483646 w 757"/>
              <a:gd name="T29" fmla="*/ 2147483646 h 408"/>
              <a:gd name="T30" fmla="*/ 2147483646 w 757"/>
              <a:gd name="T31" fmla="*/ 2147483646 h 408"/>
              <a:gd name="T32" fmla="*/ 2147483646 w 757"/>
              <a:gd name="T33" fmla="*/ 2147483646 h 408"/>
              <a:gd name="T34" fmla="*/ 2147483646 w 757"/>
              <a:gd name="T35" fmla="*/ 2147483646 h 408"/>
              <a:gd name="T36" fmla="*/ 2147483646 w 757"/>
              <a:gd name="T37" fmla="*/ 2147483646 h 408"/>
              <a:gd name="T38" fmla="*/ 0 w 757"/>
              <a:gd name="T39" fmla="*/ 2147483646 h 408"/>
              <a:gd name="T40" fmla="*/ 0 w 757"/>
              <a:gd name="T41" fmla="*/ 2147483646 h 408"/>
              <a:gd name="T42" fmla="*/ 2147483646 w 757"/>
              <a:gd name="T43" fmla="*/ 0 h 408"/>
              <a:gd name="T44" fmla="*/ 2147483646 w 757"/>
              <a:gd name="T45" fmla="*/ 0 h 408"/>
              <a:gd name="T46" fmla="*/ 2147483646 w 757"/>
              <a:gd name="T47" fmla="*/ 0 h 408"/>
              <a:gd name="T48" fmla="*/ 2147483646 w 757"/>
              <a:gd name="T49" fmla="*/ 0 h 408"/>
              <a:gd name="T50" fmla="*/ 2147483646 w 757"/>
              <a:gd name="T51" fmla="*/ 0 h 408"/>
              <a:gd name="T52" fmla="*/ 2147483646 w 757"/>
              <a:gd name="T53" fmla="*/ 2147483646 h 408"/>
              <a:gd name="T54" fmla="*/ 2147483646 w 757"/>
              <a:gd name="T55" fmla="*/ 2147483646 h 408"/>
              <a:gd name="T56" fmla="*/ 2147483646 w 757"/>
              <a:gd name="T57" fmla="*/ 2147483646 h 408"/>
              <a:gd name="T58" fmla="*/ 2147483646 w 757"/>
              <a:gd name="T59" fmla="*/ 2147483646 h 408"/>
              <a:gd name="T60" fmla="*/ 2147483646 w 757"/>
              <a:gd name="T61" fmla="*/ 2147483646 h 408"/>
              <a:gd name="T62" fmla="*/ 2147483646 w 757"/>
              <a:gd name="T63" fmla="*/ 2147483646 h 408"/>
              <a:gd name="T64" fmla="*/ 2147483646 w 757"/>
              <a:gd name="T65" fmla="*/ 2147483646 h 408"/>
              <a:gd name="T66" fmla="*/ 2147483646 w 757"/>
              <a:gd name="T67" fmla="*/ 2147483646 h 408"/>
              <a:gd name="T68" fmla="*/ 2147483646 w 757"/>
              <a:gd name="T69" fmla="*/ 2147483646 h 408"/>
              <a:gd name="T70" fmla="*/ 2147483646 w 757"/>
              <a:gd name="T71" fmla="*/ 2147483646 h 4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08">
                <a:moveTo>
                  <a:pt x="513" y="408"/>
                </a:moveTo>
                <a:cubicBezTo>
                  <a:pt x="511" y="408"/>
                  <a:pt x="509" y="405"/>
                  <a:pt x="509" y="402"/>
                </a:cubicBezTo>
                <a:cubicBezTo>
                  <a:pt x="509" y="402"/>
                  <a:pt x="509" y="402"/>
                  <a:pt x="509" y="402"/>
                </a:cubicBezTo>
                <a:cubicBezTo>
                  <a:pt x="509" y="399"/>
                  <a:pt x="511" y="397"/>
                  <a:pt x="513" y="397"/>
                </a:cubicBezTo>
                <a:cubicBezTo>
                  <a:pt x="513" y="397"/>
                  <a:pt x="513" y="397"/>
                  <a:pt x="513" y="397"/>
                </a:cubicBezTo>
                <a:cubicBezTo>
                  <a:pt x="719" y="397"/>
                  <a:pt x="719" y="397"/>
                  <a:pt x="719" y="397"/>
                </a:cubicBezTo>
                <a:cubicBezTo>
                  <a:pt x="728" y="397"/>
                  <a:pt x="735" y="393"/>
                  <a:pt x="741" y="389"/>
                </a:cubicBezTo>
                <a:cubicBezTo>
                  <a:pt x="741" y="389"/>
                  <a:pt x="741" y="389"/>
                  <a:pt x="741" y="389"/>
                </a:cubicBezTo>
                <a:cubicBezTo>
                  <a:pt x="746" y="384"/>
                  <a:pt x="749" y="377"/>
                  <a:pt x="749" y="372"/>
                </a:cubicBezTo>
                <a:cubicBezTo>
                  <a:pt x="749" y="372"/>
                  <a:pt x="749" y="372"/>
                  <a:pt x="749" y="372"/>
                </a:cubicBezTo>
                <a:cubicBezTo>
                  <a:pt x="749" y="36"/>
                  <a:pt x="749" y="36"/>
                  <a:pt x="749" y="36"/>
                </a:cubicBezTo>
                <a:cubicBezTo>
                  <a:pt x="749" y="30"/>
                  <a:pt x="746" y="24"/>
                  <a:pt x="741" y="19"/>
                </a:cubicBezTo>
                <a:cubicBezTo>
                  <a:pt x="741" y="19"/>
                  <a:pt x="741" y="19"/>
                  <a:pt x="741" y="19"/>
                </a:cubicBezTo>
                <a:cubicBezTo>
                  <a:pt x="735" y="14"/>
                  <a:pt x="728" y="11"/>
                  <a:pt x="719" y="11"/>
                </a:cubicBezTo>
                <a:cubicBezTo>
                  <a:pt x="719" y="11"/>
                  <a:pt x="719" y="11"/>
                  <a:pt x="719" y="11"/>
                </a:cubicBezTo>
                <a:cubicBezTo>
                  <a:pt x="8" y="11"/>
                  <a:pt x="8" y="11"/>
                  <a:pt x="8" y="11"/>
                </a:cubicBezTo>
                <a:cubicBezTo>
                  <a:pt x="7" y="11"/>
                  <a:pt x="6" y="11"/>
                  <a:pt x="5" y="11"/>
                </a:cubicBezTo>
                <a:cubicBezTo>
                  <a:pt x="5" y="11"/>
                  <a:pt x="5" y="11"/>
                  <a:pt x="5" y="11"/>
                </a:cubicBezTo>
                <a:cubicBezTo>
                  <a:pt x="5" y="11"/>
                  <a:pt x="5" y="11"/>
                  <a:pt x="5" y="11"/>
                </a:cubicBezTo>
                <a:cubicBezTo>
                  <a:pt x="2" y="11"/>
                  <a:pt x="1" y="9"/>
                  <a:pt x="0" y="6"/>
                </a:cubicBezTo>
                <a:cubicBezTo>
                  <a:pt x="0" y="6"/>
                  <a:pt x="0" y="6"/>
                  <a:pt x="0" y="6"/>
                </a:cubicBezTo>
                <a:cubicBezTo>
                  <a:pt x="0" y="3"/>
                  <a:pt x="2" y="0"/>
                  <a:pt x="4" y="0"/>
                </a:cubicBezTo>
                <a:cubicBezTo>
                  <a:pt x="4" y="0"/>
                  <a:pt x="4" y="0"/>
                  <a:pt x="4" y="0"/>
                </a:cubicBezTo>
                <a:cubicBezTo>
                  <a:pt x="5" y="0"/>
                  <a:pt x="6" y="0"/>
                  <a:pt x="8" y="0"/>
                </a:cubicBezTo>
                <a:cubicBezTo>
                  <a:pt x="8" y="0"/>
                  <a:pt x="8" y="0"/>
                  <a:pt x="8" y="0"/>
                </a:cubicBezTo>
                <a:cubicBezTo>
                  <a:pt x="719" y="0"/>
                  <a:pt x="719" y="0"/>
                  <a:pt x="719" y="0"/>
                </a:cubicBezTo>
                <a:cubicBezTo>
                  <a:pt x="729" y="0"/>
                  <a:pt x="738" y="3"/>
                  <a:pt x="745" y="9"/>
                </a:cubicBezTo>
                <a:cubicBezTo>
                  <a:pt x="745" y="9"/>
                  <a:pt x="745" y="9"/>
                  <a:pt x="745" y="9"/>
                </a:cubicBezTo>
                <a:cubicBezTo>
                  <a:pt x="752" y="16"/>
                  <a:pt x="757" y="25"/>
                  <a:pt x="757" y="36"/>
                </a:cubicBezTo>
                <a:cubicBezTo>
                  <a:pt x="757" y="36"/>
                  <a:pt x="757" y="36"/>
                  <a:pt x="757" y="36"/>
                </a:cubicBezTo>
                <a:cubicBezTo>
                  <a:pt x="757" y="372"/>
                  <a:pt x="757" y="372"/>
                  <a:pt x="757" y="372"/>
                </a:cubicBezTo>
                <a:cubicBezTo>
                  <a:pt x="757" y="382"/>
                  <a:pt x="752" y="392"/>
                  <a:pt x="745" y="398"/>
                </a:cubicBezTo>
                <a:cubicBezTo>
                  <a:pt x="745" y="398"/>
                  <a:pt x="745" y="398"/>
                  <a:pt x="745" y="398"/>
                </a:cubicBezTo>
                <a:cubicBezTo>
                  <a:pt x="738" y="404"/>
                  <a:pt x="729" y="408"/>
                  <a:pt x="719" y="408"/>
                </a:cubicBezTo>
                <a:cubicBezTo>
                  <a:pt x="719" y="408"/>
                  <a:pt x="719" y="408"/>
                  <a:pt x="719" y="408"/>
                </a:cubicBezTo>
                <a:cubicBezTo>
                  <a:pt x="513" y="408"/>
                  <a:pt x="513" y="408"/>
                  <a:pt x="513" y="408"/>
                </a:cubicBezTo>
                <a:close/>
              </a:path>
            </a:pathLst>
          </a:custGeom>
          <a:solidFill>
            <a:schemeClr val="bg1">
              <a:lumMod val="75000"/>
            </a:schemeClr>
          </a:solid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矩形 25">
            <a:extLst>
              <a:ext uri="{FF2B5EF4-FFF2-40B4-BE49-F238E27FC236}">
                <a16:creationId xmlns:a16="http://schemas.microsoft.com/office/drawing/2014/main" id="{2A613792-29E7-0161-FC50-8325B2AC420E}"/>
              </a:ext>
            </a:extLst>
          </p:cNvPr>
          <p:cNvSpPr>
            <a:spLocks noChangeArrowheads="1"/>
          </p:cNvSpPr>
          <p:nvPr/>
        </p:nvSpPr>
        <p:spPr bwMode="auto">
          <a:xfrm>
            <a:off x="7929673" y="3612089"/>
            <a:ext cx="29236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800" b="1" i="0" u="none" strike="noStrike" kern="1200" cap="none" spc="0" normalizeH="0" baseline="0" noProof="0" dirty="0" smtClean="0">
                <a:ln>
                  <a:noFill/>
                </a:ln>
                <a:solidFill>
                  <a:prstClr val="white">
                    <a:lumMod val="50000"/>
                  </a:prstClr>
                </a:solidFill>
                <a:effectLst/>
                <a:uLnTx/>
                <a:uFillTx/>
                <a:latin typeface="Candara" panose="020E0502030303020204" pitchFamily="34" charset="0"/>
                <a:ea typeface="宋体" panose="02010600030101010101" pitchFamily="2" charset="-122"/>
                <a:cs typeface="+mn-cs"/>
              </a:rPr>
              <a:t>Abstracting the neighbors, prediction, and learning</a:t>
            </a:r>
            <a:endParaRPr kumimoji="0" lang="en-US" altLang="zh-CN" sz="18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宋体" panose="02010600030101010101" pitchFamily="2" charset="-122"/>
              <a:cs typeface="+mn-cs"/>
            </a:endParaRPr>
          </a:p>
        </p:txBody>
      </p:sp>
      <p:sp>
        <p:nvSpPr>
          <p:cNvPr id="68" name="文本框 26">
            <a:extLst>
              <a:ext uri="{FF2B5EF4-FFF2-40B4-BE49-F238E27FC236}">
                <a16:creationId xmlns:a16="http://schemas.microsoft.com/office/drawing/2014/main" id="{D68EC240-60EE-0583-3A2C-1CED9D4A9A2A}"/>
              </a:ext>
            </a:extLst>
          </p:cNvPr>
          <p:cNvSpPr txBox="1">
            <a:spLocks noChangeArrowheads="1"/>
          </p:cNvSpPr>
          <p:nvPr/>
        </p:nvSpPr>
        <p:spPr bwMode="auto">
          <a:xfrm>
            <a:off x="8039919" y="3098474"/>
            <a:ext cx="2460625" cy="461665"/>
          </a:xfrm>
          <a:prstGeom prst="rect">
            <a:avLst/>
          </a:prstGeom>
          <a:noFill/>
          <a:ln>
            <a:noFill/>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rPr>
              <a:t>3. Our Method</a:t>
            </a:r>
            <a:endParaRPr kumimoji="0" lang="zh-CN" altLang="en-US"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endParaRPr>
          </a:p>
        </p:txBody>
      </p:sp>
      <p:sp>
        <p:nvSpPr>
          <p:cNvPr id="69" name="Freeform 208">
            <a:extLst>
              <a:ext uri="{FF2B5EF4-FFF2-40B4-BE49-F238E27FC236}">
                <a16:creationId xmlns:a16="http://schemas.microsoft.com/office/drawing/2014/main" id="{0C97FCD9-73ED-D598-7F75-7938C74C9BD9}"/>
              </a:ext>
            </a:extLst>
          </p:cNvPr>
          <p:cNvSpPr>
            <a:spLocks/>
          </p:cNvSpPr>
          <p:nvPr/>
        </p:nvSpPr>
        <p:spPr bwMode="auto">
          <a:xfrm>
            <a:off x="8021818" y="3523183"/>
            <a:ext cx="2923685" cy="1035050"/>
          </a:xfrm>
          <a:custGeom>
            <a:avLst/>
            <a:gdLst>
              <a:gd name="T0" fmla="*/ 2147483646 w 757"/>
              <a:gd name="T1" fmla="*/ 0 h 421"/>
              <a:gd name="T2" fmla="*/ 2147483646 w 757"/>
              <a:gd name="T3" fmla="*/ 2147483646 h 421"/>
              <a:gd name="T4" fmla="*/ 2147483646 w 757"/>
              <a:gd name="T5" fmla="*/ 2147483646 h 421"/>
              <a:gd name="T6" fmla="*/ 2147483646 w 757"/>
              <a:gd name="T7" fmla="*/ 2147483646 h 421"/>
              <a:gd name="T8" fmla="*/ 2147483646 w 757"/>
              <a:gd name="T9" fmla="*/ 2147483646 h 421"/>
              <a:gd name="T10" fmla="*/ 2147483646 w 757"/>
              <a:gd name="T11" fmla="*/ 2147483646 h 421"/>
              <a:gd name="T12" fmla="*/ 2147483646 w 757"/>
              <a:gd name="T13" fmla="*/ 2147483646 h 421"/>
              <a:gd name="T14" fmla="*/ 2147483646 w 757"/>
              <a:gd name="T15" fmla="*/ 2147483646 h 421"/>
              <a:gd name="T16" fmla="*/ 2147483646 w 757"/>
              <a:gd name="T17" fmla="*/ 2147483646 h 421"/>
              <a:gd name="T18" fmla="*/ 2147483646 w 757"/>
              <a:gd name="T19" fmla="*/ 2147483646 h 421"/>
              <a:gd name="T20" fmla="*/ 2147483646 w 757"/>
              <a:gd name="T21" fmla="*/ 2147483646 h 421"/>
              <a:gd name="T22" fmla="*/ 2147483646 w 757"/>
              <a:gd name="T23" fmla="*/ 2147483646 h 421"/>
              <a:gd name="T24" fmla="*/ 2147483646 w 757"/>
              <a:gd name="T25" fmla="*/ 2147483646 h 421"/>
              <a:gd name="T26" fmla="*/ 2147483646 w 757"/>
              <a:gd name="T27" fmla="*/ 2147483646 h 421"/>
              <a:gd name="T28" fmla="*/ 2147483646 w 757"/>
              <a:gd name="T29" fmla="*/ 2147483646 h 421"/>
              <a:gd name="T30" fmla="*/ 2147483646 w 757"/>
              <a:gd name="T31" fmla="*/ 2147483646 h 421"/>
              <a:gd name="T32" fmla="*/ 2147483646 w 757"/>
              <a:gd name="T33" fmla="*/ 2147483646 h 421"/>
              <a:gd name="T34" fmla="*/ 2147483646 w 757"/>
              <a:gd name="T35" fmla="*/ 2147483646 h 421"/>
              <a:gd name="T36" fmla="*/ 2147483646 w 757"/>
              <a:gd name="T37" fmla="*/ 2147483646 h 421"/>
              <a:gd name="T38" fmla="*/ 0 w 757"/>
              <a:gd name="T39" fmla="*/ 2147483646 h 421"/>
              <a:gd name="T40" fmla="*/ 0 w 757"/>
              <a:gd name="T41" fmla="*/ 2147483646 h 421"/>
              <a:gd name="T42" fmla="*/ 2147483646 w 757"/>
              <a:gd name="T43" fmla="*/ 2147483646 h 421"/>
              <a:gd name="T44" fmla="*/ 2147483646 w 757"/>
              <a:gd name="T45" fmla="*/ 2147483646 h 421"/>
              <a:gd name="T46" fmla="*/ 2147483646 w 757"/>
              <a:gd name="T47" fmla="*/ 2147483646 h 421"/>
              <a:gd name="T48" fmla="*/ 2147483646 w 757"/>
              <a:gd name="T49" fmla="*/ 2147483646 h 421"/>
              <a:gd name="T50" fmla="*/ 2147483646 w 757"/>
              <a:gd name="T51" fmla="*/ 2147483646 h 421"/>
              <a:gd name="T52" fmla="*/ 2147483646 w 757"/>
              <a:gd name="T53" fmla="*/ 2147483646 h 421"/>
              <a:gd name="T54" fmla="*/ 2147483646 w 757"/>
              <a:gd name="T55" fmla="*/ 2147483646 h 421"/>
              <a:gd name="T56" fmla="*/ 2147483646 w 757"/>
              <a:gd name="T57" fmla="*/ 2147483646 h 421"/>
              <a:gd name="T58" fmla="*/ 2147483646 w 757"/>
              <a:gd name="T59" fmla="*/ 2147483646 h 421"/>
              <a:gd name="T60" fmla="*/ 2147483646 w 757"/>
              <a:gd name="T61" fmla="*/ 2147483646 h 421"/>
              <a:gd name="T62" fmla="*/ 2147483646 w 757"/>
              <a:gd name="T63" fmla="*/ 2147483646 h 421"/>
              <a:gd name="T64" fmla="*/ 2147483646 w 757"/>
              <a:gd name="T65" fmla="*/ 2147483646 h 421"/>
              <a:gd name="T66" fmla="*/ 2147483646 w 757"/>
              <a:gd name="T67" fmla="*/ 0 h 421"/>
              <a:gd name="T68" fmla="*/ 2147483646 w 757"/>
              <a:gd name="T69" fmla="*/ 0 h 421"/>
              <a:gd name="T70" fmla="*/ 2147483646 w 757"/>
              <a:gd name="T71" fmla="*/ 0 h 42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21">
                <a:moveTo>
                  <a:pt x="513" y="0"/>
                </a:moveTo>
                <a:cubicBezTo>
                  <a:pt x="511" y="0"/>
                  <a:pt x="509" y="2"/>
                  <a:pt x="509" y="5"/>
                </a:cubicBezTo>
                <a:cubicBezTo>
                  <a:pt x="509" y="5"/>
                  <a:pt x="509" y="5"/>
                  <a:pt x="509" y="5"/>
                </a:cubicBezTo>
                <a:cubicBezTo>
                  <a:pt x="509" y="8"/>
                  <a:pt x="511" y="11"/>
                  <a:pt x="513" y="11"/>
                </a:cubicBezTo>
                <a:cubicBezTo>
                  <a:pt x="513" y="11"/>
                  <a:pt x="513" y="11"/>
                  <a:pt x="513" y="11"/>
                </a:cubicBezTo>
                <a:cubicBezTo>
                  <a:pt x="719" y="11"/>
                  <a:pt x="719" y="11"/>
                  <a:pt x="719" y="11"/>
                </a:cubicBezTo>
                <a:cubicBezTo>
                  <a:pt x="728" y="11"/>
                  <a:pt x="735" y="14"/>
                  <a:pt x="741" y="19"/>
                </a:cubicBezTo>
                <a:cubicBezTo>
                  <a:pt x="741" y="19"/>
                  <a:pt x="741" y="19"/>
                  <a:pt x="741" y="19"/>
                </a:cubicBezTo>
                <a:cubicBezTo>
                  <a:pt x="746" y="24"/>
                  <a:pt x="749" y="31"/>
                  <a:pt x="749" y="37"/>
                </a:cubicBezTo>
                <a:cubicBezTo>
                  <a:pt x="749" y="37"/>
                  <a:pt x="749" y="37"/>
                  <a:pt x="749" y="37"/>
                </a:cubicBezTo>
                <a:cubicBezTo>
                  <a:pt x="749" y="384"/>
                  <a:pt x="749" y="384"/>
                  <a:pt x="749" y="384"/>
                </a:cubicBezTo>
                <a:cubicBezTo>
                  <a:pt x="749" y="390"/>
                  <a:pt x="746" y="396"/>
                  <a:pt x="741" y="401"/>
                </a:cubicBezTo>
                <a:cubicBezTo>
                  <a:pt x="741" y="401"/>
                  <a:pt x="741" y="401"/>
                  <a:pt x="741" y="401"/>
                </a:cubicBezTo>
                <a:cubicBezTo>
                  <a:pt x="735" y="406"/>
                  <a:pt x="728" y="410"/>
                  <a:pt x="719" y="410"/>
                </a:cubicBezTo>
                <a:cubicBezTo>
                  <a:pt x="719" y="410"/>
                  <a:pt x="719" y="410"/>
                  <a:pt x="719" y="410"/>
                </a:cubicBezTo>
                <a:cubicBezTo>
                  <a:pt x="8" y="410"/>
                  <a:pt x="8" y="410"/>
                  <a:pt x="8" y="410"/>
                </a:cubicBezTo>
                <a:cubicBezTo>
                  <a:pt x="7" y="410"/>
                  <a:pt x="6" y="410"/>
                  <a:pt x="5" y="409"/>
                </a:cubicBezTo>
                <a:cubicBezTo>
                  <a:pt x="5" y="409"/>
                  <a:pt x="5" y="409"/>
                  <a:pt x="5" y="409"/>
                </a:cubicBezTo>
                <a:cubicBezTo>
                  <a:pt x="5" y="409"/>
                  <a:pt x="5" y="409"/>
                  <a:pt x="5" y="409"/>
                </a:cubicBezTo>
                <a:cubicBezTo>
                  <a:pt x="2" y="409"/>
                  <a:pt x="1" y="412"/>
                  <a:pt x="0" y="415"/>
                </a:cubicBezTo>
                <a:cubicBezTo>
                  <a:pt x="0" y="415"/>
                  <a:pt x="0" y="415"/>
                  <a:pt x="0" y="415"/>
                </a:cubicBezTo>
                <a:cubicBezTo>
                  <a:pt x="0" y="418"/>
                  <a:pt x="2" y="421"/>
                  <a:pt x="4" y="421"/>
                </a:cubicBezTo>
                <a:cubicBezTo>
                  <a:pt x="4" y="421"/>
                  <a:pt x="4" y="421"/>
                  <a:pt x="4" y="421"/>
                </a:cubicBezTo>
                <a:cubicBezTo>
                  <a:pt x="5" y="421"/>
                  <a:pt x="7" y="421"/>
                  <a:pt x="8" y="421"/>
                </a:cubicBezTo>
                <a:cubicBezTo>
                  <a:pt x="8" y="421"/>
                  <a:pt x="8" y="421"/>
                  <a:pt x="8" y="421"/>
                </a:cubicBezTo>
                <a:cubicBezTo>
                  <a:pt x="719" y="421"/>
                  <a:pt x="719" y="421"/>
                  <a:pt x="719" y="421"/>
                </a:cubicBezTo>
                <a:cubicBezTo>
                  <a:pt x="729" y="421"/>
                  <a:pt x="738" y="417"/>
                  <a:pt x="745" y="411"/>
                </a:cubicBezTo>
                <a:cubicBezTo>
                  <a:pt x="745" y="411"/>
                  <a:pt x="745" y="411"/>
                  <a:pt x="745" y="411"/>
                </a:cubicBezTo>
                <a:cubicBezTo>
                  <a:pt x="752" y="404"/>
                  <a:pt x="757" y="395"/>
                  <a:pt x="757" y="384"/>
                </a:cubicBezTo>
                <a:cubicBezTo>
                  <a:pt x="757" y="384"/>
                  <a:pt x="757" y="384"/>
                  <a:pt x="757" y="384"/>
                </a:cubicBezTo>
                <a:cubicBezTo>
                  <a:pt x="757" y="37"/>
                  <a:pt x="757" y="37"/>
                  <a:pt x="757" y="37"/>
                </a:cubicBezTo>
                <a:cubicBezTo>
                  <a:pt x="757" y="26"/>
                  <a:pt x="752" y="16"/>
                  <a:pt x="745" y="10"/>
                </a:cubicBezTo>
                <a:cubicBezTo>
                  <a:pt x="745" y="10"/>
                  <a:pt x="745" y="10"/>
                  <a:pt x="745" y="10"/>
                </a:cubicBezTo>
                <a:cubicBezTo>
                  <a:pt x="738" y="3"/>
                  <a:pt x="729" y="0"/>
                  <a:pt x="719" y="0"/>
                </a:cubicBezTo>
                <a:cubicBezTo>
                  <a:pt x="719" y="0"/>
                  <a:pt x="719" y="0"/>
                  <a:pt x="719" y="0"/>
                </a:cubicBezTo>
                <a:cubicBezTo>
                  <a:pt x="513" y="0"/>
                  <a:pt x="513" y="0"/>
                  <a:pt x="513" y="0"/>
                </a:cubicBezTo>
                <a:close/>
              </a:path>
            </a:pathLst>
          </a:custGeom>
          <a:solidFill>
            <a:schemeClr val="bg1">
              <a:lumMod val="7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矩形 23">
            <a:extLst>
              <a:ext uri="{FF2B5EF4-FFF2-40B4-BE49-F238E27FC236}">
                <a16:creationId xmlns:a16="http://schemas.microsoft.com/office/drawing/2014/main" id="{F777B8A2-1FD5-9A55-5D16-3DFD8F2034EE}"/>
              </a:ext>
            </a:extLst>
          </p:cNvPr>
          <p:cNvSpPr>
            <a:spLocks noChangeArrowheads="1"/>
          </p:cNvSpPr>
          <p:nvPr/>
        </p:nvSpPr>
        <p:spPr bwMode="auto">
          <a:xfrm>
            <a:off x="2814536" y="5057301"/>
            <a:ext cx="208131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8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宋体" panose="02010600030101010101" pitchFamily="2" charset="-122"/>
                <a:cs typeface="+mn-cs"/>
              </a:rPr>
              <a:t>Benchmarks, and experiments</a:t>
            </a:r>
            <a:endParaRPr kumimoji="0" lang="zh-CN" altLang="en-US" sz="18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宋体" panose="02010600030101010101" pitchFamily="2" charset="-122"/>
              <a:cs typeface="+mn-cs"/>
            </a:endParaRPr>
          </a:p>
        </p:txBody>
      </p:sp>
      <p:sp>
        <p:nvSpPr>
          <p:cNvPr id="71" name="文本框 24">
            <a:extLst>
              <a:ext uri="{FF2B5EF4-FFF2-40B4-BE49-F238E27FC236}">
                <a16:creationId xmlns:a16="http://schemas.microsoft.com/office/drawing/2014/main" id="{CECB035F-C80E-1EA3-2C27-4241A704FEDF}"/>
              </a:ext>
            </a:extLst>
          </p:cNvPr>
          <p:cNvSpPr txBox="1">
            <a:spLocks noChangeArrowheads="1"/>
          </p:cNvSpPr>
          <p:nvPr/>
        </p:nvSpPr>
        <p:spPr bwMode="auto">
          <a:xfrm>
            <a:off x="2641330" y="4527914"/>
            <a:ext cx="21812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rPr>
              <a:t>4. Evaluation</a:t>
            </a:r>
            <a:endParaRPr kumimoji="0" lang="zh-CN" altLang="en-US"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endParaRPr>
          </a:p>
        </p:txBody>
      </p:sp>
      <p:sp>
        <p:nvSpPr>
          <p:cNvPr id="72" name="Freeform 8">
            <a:extLst>
              <a:ext uri="{FF2B5EF4-FFF2-40B4-BE49-F238E27FC236}">
                <a16:creationId xmlns:a16="http://schemas.microsoft.com/office/drawing/2014/main" id="{1EF8E565-B266-AF18-D1C6-FB114089E5F0}"/>
              </a:ext>
            </a:extLst>
          </p:cNvPr>
          <p:cNvSpPr>
            <a:spLocks/>
          </p:cNvSpPr>
          <p:nvPr/>
        </p:nvSpPr>
        <p:spPr bwMode="auto">
          <a:xfrm>
            <a:off x="2703667" y="5023148"/>
            <a:ext cx="2487613" cy="755062"/>
          </a:xfrm>
          <a:custGeom>
            <a:avLst/>
            <a:gdLst>
              <a:gd name="T0" fmla="*/ 2147483646 w 757"/>
              <a:gd name="T1" fmla="*/ 0 h 412"/>
              <a:gd name="T2" fmla="*/ 2147483646 w 757"/>
              <a:gd name="T3" fmla="*/ 2147483646 h 412"/>
              <a:gd name="T4" fmla="*/ 2147483646 w 757"/>
              <a:gd name="T5" fmla="*/ 2147483646 h 412"/>
              <a:gd name="T6" fmla="*/ 2147483646 w 757"/>
              <a:gd name="T7" fmla="*/ 2147483646 h 412"/>
              <a:gd name="T8" fmla="*/ 2147483646 w 757"/>
              <a:gd name="T9" fmla="*/ 2147483646 h 412"/>
              <a:gd name="T10" fmla="*/ 2147483646 w 757"/>
              <a:gd name="T11" fmla="*/ 2147483646 h 412"/>
              <a:gd name="T12" fmla="*/ 2147483646 w 757"/>
              <a:gd name="T13" fmla="*/ 2147483646 h 412"/>
              <a:gd name="T14" fmla="*/ 2147483646 w 757"/>
              <a:gd name="T15" fmla="*/ 2147483646 h 412"/>
              <a:gd name="T16" fmla="*/ 2147483646 w 757"/>
              <a:gd name="T17" fmla="*/ 2147483646 h 412"/>
              <a:gd name="T18" fmla="*/ 2147483646 w 757"/>
              <a:gd name="T19" fmla="*/ 2147483646 h 412"/>
              <a:gd name="T20" fmla="*/ 2147483646 w 757"/>
              <a:gd name="T21" fmla="*/ 2147483646 h 412"/>
              <a:gd name="T22" fmla="*/ 2147483646 w 757"/>
              <a:gd name="T23" fmla="*/ 2147483646 h 412"/>
              <a:gd name="T24" fmla="*/ 2147483646 w 757"/>
              <a:gd name="T25" fmla="*/ 2147483646 h 412"/>
              <a:gd name="T26" fmla="*/ 2147483646 w 757"/>
              <a:gd name="T27" fmla="*/ 2147483646 h 412"/>
              <a:gd name="T28" fmla="*/ 2147483646 w 757"/>
              <a:gd name="T29" fmla="*/ 2147483646 h 412"/>
              <a:gd name="T30" fmla="*/ 2147483646 w 757"/>
              <a:gd name="T31" fmla="*/ 2147483646 h 412"/>
              <a:gd name="T32" fmla="*/ 2147483646 w 757"/>
              <a:gd name="T33" fmla="*/ 2147483646 h 412"/>
              <a:gd name="T34" fmla="*/ 2147483646 w 757"/>
              <a:gd name="T35" fmla="*/ 2147483646 h 412"/>
              <a:gd name="T36" fmla="*/ 2147483646 w 757"/>
              <a:gd name="T37" fmla="*/ 2147483646 h 412"/>
              <a:gd name="T38" fmla="*/ 2147483646 w 757"/>
              <a:gd name="T39" fmla="*/ 2147483646 h 412"/>
              <a:gd name="T40" fmla="*/ 2147483646 w 757"/>
              <a:gd name="T41" fmla="*/ 2147483646 h 412"/>
              <a:gd name="T42" fmla="*/ 2147483646 w 757"/>
              <a:gd name="T43" fmla="*/ 2147483646 h 412"/>
              <a:gd name="T44" fmla="*/ 2147483646 w 757"/>
              <a:gd name="T45" fmla="*/ 2147483646 h 412"/>
              <a:gd name="T46" fmla="*/ 2147483646 w 757"/>
              <a:gd name="T47" fmla="*/ 2147483646 h 412"/>
              <a:gd name="T48" fmla="*/ 2147483646 w 757"/>
              <a:gd name="T49" fmla="*/ 2147483646 h 412"/>
              <a:gd name="T50" fmla="*/ 2147483646 w 757"/>
              <a:gd name="T51" fmla="*/ 2147483646 h 412"/>
              <a:gd name="T52" fmla="*/ 2147483646 w 757"/>
              <a:gd name="T53" fmla="*/ 2147483646 h 412"/>
              <a:gd name="T54" fmla="*/ 2147483646 w 757"/>
              <a:gd name="T55" fmla="*/ 2147483646 h 412"/>
              <a:gd name="T56" fmla="*/ 0 w 757"/>
              <a:gd name="T57" fmla="*/ 2147483646 h 412"/>
              <a:gd name="T58" fmla="*/ 0 w 757"/>
              <a:gd name="T59" fmla="*/ 2147483646 h 412"/>
              <a:gd name="T60" fmla="*/ 0 w 757"/>
              <a:gd name="T61" fmla="*/ 2147483646 h 412"/>
              <a:gd name="T62" fmla="*/ 2147483646 w 757"/>
              <a:gd name="T63" fmla="*/ 2147483646 h 412"/>
              <a:gd name="T64" fmla="*/ 2147483646 w 757"/>
              <a:gd name="T65" fmla="*/ 2147483646 h 412"/>
              <a:gd name="T66" fmla="*/ 2147483646 w 757"/>
              <a:gd name="T67" fmla="*/ 0 h 412"/>
              <a:gd name="T68" fmla="*/ 2147483646 w 757"/>
              <a:gd name="T69" fmla="*/ 0 h 412"/>
              <a:gd name="T70" fmla="*/ 2147483646 w 757"/>
              <a:gd name="T71" fmla="*/ 0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12">
                <a:moveTo>
                  <a:pt x="244" y="0"/>
                </a:moveTo>
                <a:cubicBezTo>
                  <a:pt x="246" y="0"/>
                  <a:pt x="247" y="2"/>
                  <a:pt x="247" y="5"/>
                </a:cubicBezTo>
                <a:cubicBezTo>
                  <a:pt x="247" y="5"/>
                  <a:pt x="247" y="5"/>
                  <a:pt x="247" y="5"/>
                </a:cubicBezTo>
                <a:cubicBezTo>
                  <a:pt x="247" y="8"/>
                  <a:pt x="246" y="11"/>
                  <a:pt x="244" y="11"/>
                </a:cubicBezTo>
                <a:cubicBezTo>
                  <a:pt x="244" y="11"/>
                  <a:pt x="244" y="11"/>
                  <a:pt x="244" y="11"/>
                </a:cubicBezTo>
                <a:cubicBezTo>
                  <a:pt x="38" y="11"/>
                  <a:pt x="38" y="11"/>
                  <a:pt x="38" y="11"/>
                </a:cubicBezTo>
                <a:cubicBezTo>
                  <a:pt x="29" y="11"/>
                  <a:pt x="22" y="14"/>
                  <a:pt x="16" y="19"/>
                </a:cubicBezTo>
                <a:cubicBezTo>
                  <a:pt x="16" y="19"/>
                  <a:pt x="16" y="19"/>
                  <a:pt x="16" y="19"/>
                </a:cubicBezTo>
                <a:cubicBezTo>
                  <a:pt x="11" y="24"/>
                  <a:pt x="8" y="30"/>
                  <a:pt x="8" y="36"/>
                </a:cubicBezTo>
                <a:cubicBezTo>
                  <a:pt x="8" y="36"/>
                  <a:pt x="8" y="36"/>
                  <a:pt x="8" y="36"/>
                </a:cubicBezTo>
                <a:cubicBezTo>
                  <a:pt x="8" y="375"/>
                  <a:pt x="8" y="375"/>
                  <a:pt x="8" y="375"/>
                </a:cubicBezTo>
                <a:cubicBezTo>
                  <a:pt x="8" y="381"/>
                  <a:pt x="11" y="387"/>
                  <a:pt x="16" y="392"/>
                </a:cubicBezTo>
                <a:cubicBezTo>
                  <a:pt x="16" y="392"/>
                  <a:pt x="16" y="392"/>
                  <a:pt x="16" y="392"/>
                </a:cubicBezTo>
                <a:cubicBezTo>
                  <a:pt x="22" y="397"/>
                  <a:pt x="29" y="401"/>
                  <a:pt x="38" y="400"/>
                </a:cubicBezTo>
                <a:cubicBezTo>
                  <a:pt x="38" y="400"/>
                  <a:pt x="38" y="400"/>
                  <a:pt x="38" y="400"/>
                </a:cubicBezTo>
                <a:cubicBezTo>
                  <a:pt x="749" y="400"/>
                  <a:pt x="749" y="400"/>
                  <a:pt x="749" y="400"/>
                </a:cubicBezTo>
                <a:cubicBezTo>
                  <a:pt x="750" y="400"/>
                  <a:pt x="751" y="400"/>
                  <a:pt x="752" y="400"/>
                </a:cubicBezTo>
                <a:cubicBezTo>
                  <a:pt x="752" y="400"/>
                  <a:pt x="752" y="400"/>
                  <a:pt x="752" y="400"/>
                </a:cubicBezTo>
                <a:cubicBezTo>
                  <a:pt x="752" y="400"/>
                  <a:pt x="752" y="400"/>
                  <a:pt x="752" y="400"/>
                </a:cubicBezTo>
                <a:cubicBezTo>
                  <a:pt x="755" y="400"/>
                  <a:pt x="756" y="402"/>
                  <a:pt x="757" y="405"/>
                </a:cubicBezTo>
                <a:cubicBezTo>
                  <a:pt x="757" y="405"/>
                  <a:pt x="757" y="405"/>
                  <a:pt x="757" y="405"/>
                </a:cubicBezTo>
                <a:cubicBezTo>
                  <a:pt x="757" y="409"/>
                  <a:pt x="755" y="411"/>
                  <a:pt x="753" y="411"/>
                </a:cubicBezTo>
                <a:cubicBezTo>
                  <a:pt x="753" y="411"/>
                  <a:pt x="753" y="411"/>
                  <a:pt x="753" y="411"/>
                </a:cubicBezTo>
                <a:cubicBezTo>
                  <a:pt x="752" y="411"/>
                  <a:pt x="750" y="412"/>
                  <a:pt x="749" y="412"/>
                </a:cubicBezTo>
                <a:cubicBezTo>
                  <a:pt x="749" y="412"/>
                  <a:pt x="749" y="412"/>
                  <a:pt x="749" y="412"/>
                </a:cubicBezTo>
                <a:cubicBezTo>
                  <a:pt x="38" y="412"/>
                  <a:pt x="38" y="412"/>
                  <a:pt x="38" y="412"/>
                </a:cubicBezTo>
                <a:cubicBezTo>
                  <a:pt x="28" y="412"/>
                  <a:pt x="19" y="408"/>
                  <a:pt x="12" y="402"/>
                </a:cubicBezTo>
                <a:cubicBezTo>
                  <a:pt x="12" y="402"/>
                  <a:pt x="12" y="402"/>
                  <a:pt x="12" y="402"/>
                </a:cubicBezTo>
                <a:cubicBezTo>
                  <a:pt x="5" y="395"/>
                  <a:pt x="0" y="386"/>
                  <a:pt x="0" y="375"/>
                </a:cubicBezTo>
                <a:cubicBezTo>
                  <a:pt x="0" y="375"/>
                  <a:pt x="0" y="375"/>
                  <a:pt x="0" y="375"/>
                </a:cubicBezTo>
                <a:cubicBezTo>
                  <a:pt x="0" y="36"/>
                  <a:pt x="0" y="36"/>
                  <a:pt x="0" y="36"/>
                </a:cubicBezTo>
                <a:cubicBezTo>
                  <a:pt x="0" y="25"/>
                  <a:pt x="5" y="16"/>
                  <a:pt x="12" y="9"/>
                </a:cubicBezTo>
                <a:cubicBezTo>
                  <a:pt x="12" y="9"/>
                  <a:pt x="12" y="9"/>
                  <a:pt x="12" y="9"/>
                </a:cubicBezTo>
                <a:cubicBezTo>
                  <a:pt x="19" y="3"/>
                  <a:pt x="28" y="0"/>
                  <a:pt x="38" y="0"/>
                </a:cubicBezTo>
                <a:cubicBezTo>
                  <a:pt x="38" y="0"/>
                  <a:pt x="38" y="0"/>
                  <a:pt x="38" y="0"/>
                </a:cubicBezTo>
                <a:cubicBezTo>
                  <a:pt x="244" y="0"/>
                  <a:pt x="244" y="0"/>
                  <a:pt x="244" y="0"/>
                </a:cubicBezTo>
                <a:close/>
              </a:path>
            </a:pathLst>
          </a:custGeom>
          <a:solidFill>
            <a:schemeClr val="bg1">
              <a:lumMod val="6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Slide Number Placeholder 1">
            <a:extLst>
              <a:ext uri="{FF2B5EF4-FFF2-40B4-BE49-F238E27FC236}">
                <a16:creationId xmlns:a16="http://schemas.microsoft.com/office/drawing/2014/main" id="{715A77DD-0A35-4159-1A18-77C5DCAD56AD}"/>
              </a:ext>
            </a:extLst>
          </p:cNvPr>
          <p:cNvSpPr>
            <a:spLocks noGrp="1"/>
          </p:cNvSpPr>
          <p:nvPr>
            <p:ph type="sldNum" sz="quarter" idx="12"/>
          </p:nvPr>
        </p:nvSpPr>
        <p:spPr>
          <a:xfrm>
            <a:off x="8505256" y="654468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800" b="0" i="0" u="none" strike="noStrike" kern="1200" cap="none" spc="0" normalizeH="0" baseline="0" noProof="0" smtClean="0">
                <a:ln>
                  <a:noFill/>
                </a:ln>
                <a:solidFill>
                  <a:srgbClr val="C00000"/>
                </a:solidFill>
                <a:effectLst/>
                <a:uLnTx/>
                <a:uFillTx/>
                <a:latin typeface="Consolas" panose="020B0609020204030204" pitchFamily="49" charset="0"/>
                <a:ea typeface="+mn-ea"/>
                <a:cs typeface="Consolas" panose="020B0609020204030204" pitchFamily="49"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endParaRPr>
          </a:p>
        </p:txBody>
      </p:sp>
    </p:spTree>
    <p:extLst>
      <p:ext uri="{BB962C8B-B14F-4D97-AF65-F5344CB8AC3E}">
        <p14:creationId xmlns:p14="http://schemas.microsoft.com/office/powerpoint/2010/main" val="25992050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pic>
        <p:nvPicPr>
          <p:cNvPr id="307" name="Google Shape;307;p8" descr="Netflix Review | PCMag"/>
          <p:cNvPicPr preferRelativeResize="0"/>
          <p:nvPr/>
        </p:nvPicPr>
        <p:blipFill rotWithShape="1">
          <a:blip r:embed="rId3">
            <a:alphaModFix/>
          </a:blip>
          <a:srcRect/>
          <a:stretch/>
        </p:blipFill>
        <p:spPr>
          <a:xfrm>
            <a:off x="2056383" y="1810512"/>
            <a:ext cx="3172968" cy="1847214"/>
          </a:xfrm>
          <a:prstGeom prst="rect">
            <a:avLst/>
          </a:prstGeom>
          <a:noFill/>
          <a:ln>
            <a:noFill/>
          </a:ln>
        </p:spPr>
      </p:pic>
      <p:pic>
        <p:nvPicPr>
          <p:cNvPr id="308" name="Google Shape;308;p8" descr="Walton County Clerk of Courts &amp; Comptroller"/>
          <p:cNvPicPr preferRelativeResize="0"/>
          <p:nvPr/>
        </p:nvPicPr>
        <p:blipFill rotWithShape="1">
          <a:blip r:embed="rId4">
            <a:alphaModFix/>
          </a:blip>
          <a:srcRect t="8972"/>
          <a:stretch/>
        </p:blipFill>
        <p:spPr>
          <a:xfrm>
            <a:off x="6836607" y="1810512"/>
            <a:ext cx="3172968" cy="1847214"/>
          </a:xfrm>
          <a:prstGeom prst="rect">
            <a:avLst/>
          </a:prstGeom>
          <a:noFill/>
          <a:ln>
            <a:noFill/>
          </a:ln>
        </p:spPr>
      </p:pic>
      <p:sp>
        <p:nvSpPr>
          <p:cNvPr id="309" name="Google Shape;309;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dirty="0" smtClean="0"/>
              <a:t>Motivation </a:t>
            </a:r>
            <a:r>
              <a:rPr lang="en-US" sz="3200" dirty="0"/>
              <a:t>– KNN </a:t>
            </a:r>
            <a:r>
              <a:rPr lang="en-US" sz="3200" dirty="0" smtClean="0"/>
              <a:t>( </a:t>
            </a:r>
            <a:r>
              <a:rPr lang="en-US" sz="3200" i="1" dirty="0" smtClean="0">
                <a:latin typeface="Times" panose="02020603050405020304" pitchFamily="18" charset="0"/>
                <a:ea typeface="Times"/>
                <a:cs typeface="Times" panose="02020603050405020304" pitchFamily="18" charset="0"/>
                <a:sym typeface="Times"/>
              </a:rPr>
              <a:t>k-</a:t>
            </a:r>
            <a:r>
              <a:rPr lang="en-US" sz="3200" i="1" dirty="0">
                <a:sym typeface="Times"/>
              </a:rPr>
              <a:t>n</a:t>
            </a:r>
            <a:r>
              <a:rPr lang="en-US" sz="3200" i="1" dirty="0" smtClean="0"/>
              <a:t>earest </a:t>
            </a:r>
            <a:r>
              <a:rPr lang="en-US" sz="3200" i="1" dirty="0"/>
              <a:t>n</a:t>
            </a:r>
            <a:r>
              <a:rPr lang="en-US" sz="3200" i="1" dirty="0" smtClean="0"/>
              <a:t>eighbors </a:t>
            </a:r>
            <a:r>
              <a:rPr lang="en-US" sz="3200" dirty="0" smtClean="0"/>
              <a:t>)</a:t>
            </a:r>
            <a:endParaRPr sz="3200" dirty="0"/>
          </a:p>
        </p:txBody>
      </p:sp>
      <p:sp>
        <p:nvSpPr>
          <p:cNvPr id="310" name="Google Shape;310;p8"/>
          <p:cNvSpPr txBox="1"/>
          <p:nvPr/>
        </p:nvSpPr>
        <p:spPr>
          <a:xfrm>
            <a:off x="2057055" y="3651211"/>
            <a:ext cx="3191256" cy="400069"/>
          </a:xfrm>
          <a:prstGeom prst="rect">
            <a:avLst/>
          </a:prstGeom>
          <a:solidFill>
            <a:srgbClr val="757070"/>
          </a:solid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solidFill>
                <a:effectLst/>
                <a:uLnTx/>
                <a:uFillTx/>
                <a:latin typeface="Calibri"/>
                <a:ea typeface="Calibri"/>
                <a:cs typeface="Calibri"/>
                <a:sym typeface="Calibri"/>
              </a:rPr>
              <a:t>Video Recommendation</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1" name="Google Shape;311;p8"/>
          <p:cNvSpPr txBox="1"/>
          <p:nvPr/>
        </p:nvSpPr>
        <p:spPr>
          <a:xfrm>
            <a:off x="2056382" y="6163056"/>
            <a:ext cx="3194967" cy="400110"/>
          </a:xfrm>
          <a:prstGeom prst="rect">
            <a:avLst/>
          </a:prstGeom>
          <a:solidFill>
            <a:srgbClr val="757070"/>
          </a:solid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Calibri"/>
                <a:cs typeface="Calibri"/>
                <a:sym typeface="Calibri"/>
              </a:rPr>
              <a:t>Fraud Detection</a:t>
            </a: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2" name="Google Shape;312;p8"/>
          <p:cNvSpPr txBox="1"/>
          <p:nvPr/>
        </p:nvSpPr>
        <p:spPr>
          <a:xfrm>
            <a:off x="6812192" y="6159989"/>
            <a:ext cx="3191256" cy="400110"/>
          </a:xfrm>
          <a:prstGeom prst="rect">
            <a:avLst/>
          </a:prstGeom>
          <a:solidFill>
            <a:srgbClr val="757070"/>
          </a:solid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Calibri"/>
                <a:cs typeface="Calibri"/>
                <a:sym typeface="Calibri"/>
              </a:rPr>
              <a:t>Medical Diagnosis</a:t>
            </a: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13" name="Google Shape;313;p8" descr="AI-Based Fraud Detection in Banking – Current Applications and Trends |  Emerj Artificial Intelligence Research"/>
          <p:cNvPicPr preferRelativeResize="0"/>
          <p:nvPr/>
        </p:nvPicPr>
        <p:blipFill rotWithShape="1">
          <a:blip r:embed="rId5">
            <a:alphaModFix/>
          </a:blip>
          <a:srcRect l="15625"/>
          <a:stretch/>
        </p:blipFill>
        <p:spPr>
          <a:xfrm>
            <a:off x="2056383" y="4392480"/>
            <a:ext cx="3194967" cy="1774982"/>
          </a:xfrm>
          <a:prstGeom prst="rect">
            <a:avLst/>
          </a:prstGeom>
          <a:noFill/>
          <a:ln>
            <a:noFill/>
          </a:ln>
        </p:spPr>
      </p:pic>
      <p:pic>
        <p:nvPicPr>
          <p:cNvPr id="314" name="Google Shape;314;p8" descr="Teaching Artificial Intelligence to diagnose COVID-19"/>
          <p:cNvPicPr preferRelativeResize="0"/>
          <p:nvPr/>
        </p:nvPicPr>
        <p:blipFill rotWithShape="1">
          <a:blip r:embed="rId6">
            <a:alphaModFix/>
          </a:blip>
          <a:srcRect/>
          <a:stretch/>
        </p:blipFill>
        <p:spPr>
          <a:xfrm>
            <a:off x="6806210" y="4389119"/>
            <a:ext cx="3193085" cy="1773936"/>
          </a:xfrm>
          <a:prstGeom prst="rect">
            <a:avLst/>
          </a:prstGeom>
          <a:noFill/>
          <a:ln>
            <a:noFill/>
          </a:ln>
        </p:spPr>
      </p:pic>
      <p:sp>
        <p:nvSpPr>
          <p:cNvPr id="315" name="Google Shape;315;p8"/>
          <p:cNvSpPr txBox="1"/>
          <p:nvPr/>
        </p:nvSpPr>
        <p:spPr>
          <a:xfrm>
            <a:off x="6830568" y="3650115"/>
            <a:ext cx="3191256" cy="399771"/>
          </a:xfrm>
          <a:prstGeom prst="rect">
            <a:avLst/>
          </a:prstGeom>
          <a:solidFill>
            <a:srgbClr val="757070"/>
          </a:solid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Calibri"/>
                <a:cs typeface="Calibri"/>
                <a:sym typeface="Calibri"/>
              </a:rPr>
              <a:t>Document Search</a:t>
            </a: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55575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grpSp>
        <p:nvGrpSpPr>
          <p:cNvPr id="321" name="Google Shape;321;p9"/>
          <p:cNvGrpSpPr/>
          <p:nvPr/>
        </p:nvGrpSpPr>
        <p:grpSpPr>
          <a:xfrm>
            <a:off x="695523" y="1632198"/>
            <a:ext cx="4645675" cy="4405911"/>
            <a:chOff x="695523" y="1521361"/>
            <a:chExt cx="4645675" cy="4405911"/>
          </a:xfrm>
        </p:grpSpPr>
        <p:sp>
          <p:nvSpPr>
            <p:cNvPr id="322" name="Google Shape;322;p9"/>
            <p:cNvSpPr/>
            <p:nvPr/>
          </p:nvSpPr>
          <p:spPr>
            <a:xfrm>
              <a:off x="695523" y="1521361"/>
              <a:ext cx="4645675" cy="4405911"/>
            </a:xfrm>
            <a:prstGeom prst="rect">
              <a:avLst/>
            </a:prstGeom>
            <a:solidFill>
              <a:srgbClr val="E1EF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
          <p:nvSpPr>
            <p:cNvPr id="323" name="Google Shape;323;p9"/>
            <p:cNvSpPr txBox="1"/>
            <p:nvPr/>
          </p:nvSpPr>
          <p:spPr>
            <a:xfrm>
              <a:off x="1509811" y="5027957"/>
              <a:ext cx="3014490"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New Roman"/>
                  <a:cs typeface="Calibri" panose="020F0502020204030204" pitchFamily="34" charset="0"/>
                  <a:sym typeface="Times New Roman"/>
                </a:rPr>
                <a:t>Candidate K Values</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4" name="Google Shape;324;p9"/>
            <p:cNvSpPr txBox="1"/>
            <p:nvPr/>
          </p:nvSpPr>
          <p:spPr>
            <a:xfrm>
              <a:off x="1581764" y="4254281"/>
              <a:ext cx="3014490"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New Roman"/>
                  <a:cs typeface="Calibri" panose="020F0502020204030204" pitchFamily="34" charset="0"/>
                  <a:sym typeface="Times New Roman"/>
                </a:rPr>
                <a:t>1     3     5     7      9</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25" name="Google Shape;325;p9"/>
          <p:cNvSpPr/>
          <p:nvPr/>
        </p:nvSpPr>
        <p:spPr>
          <a:xfrm>
            <a:off x="6899616" y="1632198"/>
            <a:ext cx="4454184" cy="4292436"/>
          </a:xfrm>
          <a:prstGeom prst="rect">
            <a:avLst/>
          </a:prstGeom>
          <a:solidFill>
            <a:srgbClr val="E1EF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800" b="0" i="0" u="none" strike="noStrike" kern="1200" cap="none" spc="0" normalizeH="0" baseline="0" noProof="0">
              <a:ln>
                <a:noFill/>
              </a:ln>
              <a:solidFill>
                <a:prstClr val="black"/>
              </a:solidFill>
              <a:effectLst/>
              <a:uLnTx/>
              <a:uFillTx/>
              <a:latin typeface="Calibri"/>
              <a:ea typeface="Calibri"/>
              <a:cs typeface="Calibri"/>
              <a:sym typeface="Calibri"/>
            </a:endParaRPr>
          </a:p>
        </p:txBody>
      </p:sp>
      <p:sp>
        <p:nvSpPr>
          <p:cNvPr id="326" name="Google Shape;32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dirty="0" smtClean="0"/>
              <a:t>Motivation </a:t>
            </a:r>
            <a:r>
              <a:rPr lang="en-US" sz="3200" dirty="0"/>
              <a:t>– KNN </a:t>
            </a:r>
            <a:r>
              <a:rPr lang="en-US" sz="3200" dirty="0" smtClean="0"/>
              <a:t>(</a:t>
            </a:r>
            <a:r>
              <a:rPr lang="en-US" sz="3200" i="1" dirty="0"/>
              <a:t>how it works</a:t>
            </a:r>
            <a:r>
              <a:rPr lang="en-US" sz="3200" dirty="0"/>
              <a:t>)</a:t>
            </a:r>
            <a:endParaRPr sz="3200" dirty="0"/>
          </a:p>
        </p:txBody>
      </p:sp>
      <p:sp>
        <p:nvSpPr>
          <p:cNvPr id="327" name="Google Shape;327;p9"/>
          <p:cNvSpPr txBox="1"/>
          <p:nvPr/>
        </p:nvSpPr>
        <p:spPr>
          <a:xfrm>
            <a:off x="6921495" y="4914483"/>
            <a:ext cx="4467937" cy="83099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NN = {square*2, star*1}</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pitchFamily="34" charset="0"/>
                <a:ea typeface="Times"/>
                <a:cs typeface="Calibri" panose="020F0502020204030204" pitchFamily="34" charset="0"/>
                <a:sym typeface="Times"/>
              </a:rPr>
              <a:t>Prediction = square</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8" name="Google Shape;328;p9"/>
          <p:cNvSpPr/>
          <p:nvPr/>
        </p:nvSpPr>
        <p:spPr>
          <a:xfrm>
            <a:off x="7956020" y="2151243"/>
            <a:ext cx="2224362" cy="2224362"/>
          </a:xfrm>
          <a:prstGeom prst="ellipse">
            <a:avLst/>
          </a:prstGeom>
          <a:noFill/>
          <a:ln w="50800" cap="flat" cmpd="sng">
            <a:solidFill>
              <a:srgbClr val="5B8A7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329" name="Google Shape;329;p9"/>
          <p:cNvSpPr/>
          <p:nvPr/>
        </p:nvSpPr>
        <p:spPr>
          <a:xfrm>
            <a:off x="6950523" y="4470795"/>
            <a:ext cx="1162966"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pitchFamily="34" charset="0"/>
                <a:ea typeface="Times"/>
                <a:cs typeface="Calibri" panose="020F0502020204030204" pitchFamily="34" charset="0"/>
                <a:sym typeface="Times"/>
              </a:rPr>
              <a:t>K = 3</a:t>
            </a:r>
            <a:endParaRPr kumimoji="0" sz="2400" b="0" i="0" u="none" strike="noStrike" kern="1200" cap="none" spc="0" normalizeH="0" baseline="0" noProof="0" dirty="0">
              <a:ln>
                <a:noFill/>
              </a:ln>
              <a:solidFill>
                <a:srgbClr val="C00000"/>
              </a:solidFill>
              <a:effectLst/>
              <a:uLnTx/>
              <a:uFillTx/>
              <a:latin typeface="Calibri" panose="020F0502020204030204" pitchFamily="34" charset="0"/>
              <a:ea typeface="Times"/>
              <a:cs typeface="Calibri" panose="020F0502020204030204" pitchFamily="34" charset="0"/>
              <a:sym typeface="Times"/>
            </a:endParaRPr>
          </a:p>
        </p:txBody>
      </p:sp>
      <p:sp>
        <p:nvSpPr>
          <p:cNvPr id="330" name="Google Shape;330;p9"/>
          <p:cNvSpPr txBox="1"/>
          <p:nvPr/>
        </p:nvSpPr>
        <p:spPr>
          <a:xfrm>
            <a:off x="1578163" y="6237317"/>
            <a:ext cx="3234927" cy="52322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a:ea typeface="Calibri"/>
                <a:cs typeface="Calibri"/>
                <a:sym typeface="Calibri"/>
              </a:rPr>
              <a:t>Parameter Tuning</a:t>
            </a:r>
            <a:endParaRPr kumimoji="0" sz="2800" b="0" i="0" u="none" strike="noStrike" kern="1200" cap="none" spc="0" normalizeH="0" baseline="0" noProof="0">
              <a:ln>
                <a:noFill/>
              </a:ln>
              <a:solidFill>
                <a:prstClr val="black"/>
              </a:solidFill>
              <a:effectLst/>
              <a:uLnTx/>
              <a:uFillTx/>
              <a:latin typeface="Calibri"/>
              <a:ea typeface="Calibri"/>
              <a:cs typeface="Calibri"/>
              <a:sym typeface="Calibri"/>
            </a:endParaRPr>
          </a:p>
        </p:txBody>
      </p:sp>
      <p:sp>
        <p:nvSpPr>
          <p:cNvPr id="331" name="Google Shape;331;p9"/>
          <p:cNvSpPr txBox="1"/>
          <p:nvPr/>
        </p:nvSpPr>
        <p:spPr>
          <a:xfrm>
            <a:off x="7833796" y="6237317"/>
            <a:ext cx="3234927" cy="52322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Calibri"/>
                <a:cs typeface="Calibri"/>
                <a:sym typeface="Calibri"/>
              </a:rPr>
              <a:t>Label Prediction</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32" name="Google Shape;332;p9"/>
          <p:cNvGrpSpPr/>
          <p:nvPr/>
        </p:nvGrpSpPr>
        <p:grpSpPr>
          <a:xfrm>
            <a:off x="5472725" y="2972875"/>
            <a:ext cx="1371600" cy="1371600"/>
            <a:chOff x="5472725" y="2862038"/>
            <a:chExt cx="1371600" cy="1371600"/>
          </a:xfrm>
        </p:grpSpPr>
        <p:pic>
          <p:nvPicPr>
            <p:cNvPr id="333" name="Google Shape;333;p9" descr="Arrow Right with solid fill"/>
            <p:cNvPicPr preferRelativeResize="0"/>
            <p:nvPr/>
          </p:nvPicPr>
          <p:blipFill rotWithShape="1">
            <a:blip r:embed="rId3">
              <a:alphaModFix/>
            </a:blip>
            <a:srcRect/>
            <a:stretch/>
          </p:blipFill>
          <p:spPr>
            <a:xfrm>
              <a:off x="5472725" y="2862038"/>
              <a:ext cx="1371600" cy="1371600"/>
            </a:xfrm>
            <a:prstGeom prst="rect">
              <a:avLst/>
            </a:prstGeom>
            <a:noFill/>
            <a:ln>
              <a:noFill/>
            </a:ln>
          </p:spPr>
        </p:pic>
        <p:sp>
          <p:nvSpPr>
            <p:cNvPr id="334" name="Google Shape;334;p9"/>
            <p:cNvSpPr txBox="1"/>
            <p:nvPr/>
          </p:nvSpPr>
          <p:spPr>
            <a:xfrm>
              <a:off x="5473462" y="3025534"/>
              <a:ext cx="1259520" cy="52322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5B8A72"/>
                  </a:solidFill>
                  <a:effectLst/>
                  <a:uLnTx/>
                  <a:uFillTx/>
                  <a:latin typeface="Calibri"/>
                  <a:ea typeface="Calibri"/>
                  <a:cs typeface="Calibri"/>
                  <a:sym typeface="Calibri"/>
                </a:rPr>
                <a:t>Opt K</a:t>
              </a:r>
              <a:endParaRPr kumimoji="0" sz="2800" b="0" i="0" u="none" strike="noStrike" kern="1200" cap="none" spc="0" normalizeH="0" baseline="0" noProof="0">
                <a:ln>
                  <a:noFill/>
                </a:ln>
                <a:solidFill>
                  <a:srgbClr val="5B8A72"/>
                </a:solidFill>
                <a:effectLst/>
                <a:uLnTx/>
                <a:uFillTx/>
                <a:latin typeface="Calibri"/>
                <a:ea typeface="Calibri"/>
                <a:cs typeface="Calibri"/>
                <a:sym typeface="Calibri"/>
              </a:endParaRPr>
            </a:p>
          </p:txBody>
        </p:sp>
      </p:grpSp>
      <p:grpSp>
        <p:nvGrpSpPr>
          <p:cNvPr id="335" name="Google Shape;335;p9"/>
          <p:cNvGrpSpPr/>
          <p:nvPr/>
        </p:nvGrpSpPr>
        <p:grpSpPr>
          <a:xfrm>
            <a:off x="8878703" y="2834805"/>
            <a:ext cx="457200" cy="523220"/>
            <a:chOff x="3130280" y="4996553"/>
            <a:chExt cx="457200" cy="523220"/>
          </a:xfrm>
        </p:grpSpPr>
        <p:sp>
          <p:nvSpPr>
            <p:cNvPr id="336" name="Google Shape;336;p9"/>
            <p:cNvSpPr/>
            <p:nvPr/>
          </p:nvSpPr>
          <p:spPr>
            <a:xfrm>
              <a:off x="3130280" y="5044674"/>
              <a:ext cx="457200" cy="457200"/>
            </a:xfrm>
            <a:prstGeom prst="ellipse">
              <a:avLst/>
            </a:prstGeom>
            <a:solidFill>
              <a:schemeClr val="lt1"/>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5400" b="0" i="0" u="none" strike="noStrike" kern="1200" cap="none" spc="0" normalizeH="0" baseline="0" noProof="0">
                <a:ln>
                  <a:noFill/>
                </a:ln>
                <a:solidFill>
                  <a:prstClr val="black"/>
                </a:solidFill>
                <a:effectLst/>
                <a:uLnTx/>
                <a:uFillTx/>
                <a:latin typeface="Calibri"/>
                <a:ea typeface="Calibri"/>
                <a:cs typeface="Calibri"/>
                <a:sym typeface="Calibri"/>
              </a:endParaRPr>
            </a:p>
          </p:txBody>
        </p:sp>
        <p:sp>
          <p:nvSpPr>
            <p:cNvPr id="337" name="Google Shape;337;p9"/>
            <p:cNvSpPr txBox="1"/>
            <p:nvPr/>
          </p:nvSpPr>
          <p:spPr>
            <a:xfrm>
              <a:off x="3189566" y="4996553"/>
              <a:ext cx="337959" cy="52322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Calibri"/>
                  <a:cs typeface="Calibri"/>
                  <a:sym typeface="Calibri"/>
                </a:rPr>
                <a:t>?</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38" name="Google Shape;338;p9"/>
          <p:cNvGrpSpPr/>
          <p:nvPr/>
        </p:nvGrpSpPr>
        <p:grpSpPr>
          <a:xfrm>
            <a:off x="1192910" y="1850382"/>
            <a:ext cx="3931920" cy="2559008"/>
            <a:chOff x="1192910" y="1739545"/>
            <a:chExt cx="3931920" cy="2559008"/>
          </a:xfrm>
        </p:grpSpPr>
        <p:cxnSp>
          <p:nvCxnSpPr>
            <p:cNvPr id="339" name="Google Shape;339;p9"/>
            <p:cNvCxnSpPr/>
            <p:nvPr/>
          </p:nvCxnSpPr>
          <p:spPr>
            <a:xfrm rot="10800000">
              <a:off x="1196098" y="1819671"/>
              <a:ext cx="0" cy="2478882"/>
            </a:xfrm>
            <a:prstGeom prst="straightConnector1">
              <a:avLst/>
            </a:prstGeom>
            <a:noFill/>
            <a:ln w="38100" cap="flat" cmpd="sng">
              <a:solidFill>
                <a:srgbClr val="5B8A72"/>
              </a:solidFill>
              <a:prstDash val="solid"/>
              <a:miter lim="800000"/>
              <a:headEnd type="none" w="sm" len="sm"/>
              <a:tailEnd type="triangle" w="med" len="med"/>
            </a:ln>
          </p:spPr>
        </p:cxnSp>
        <p:cxnSp>
          <p:nvCxnSpPr>
            <p:cNvPr id="340" name="Google Shape;340;p9"/>
            <p:cNvCxnSpPr/>
            <p:nvPr/>
          </p:nvCxnSpPr>
          <p:spPr>
            <a:xfrm>
              <a:off x="1192910" y="4282908"/>
              <a:ext cx="3931920" cy="0"/>
            </a:xfrm>
            <a:prstGeom prst="straightConnector1">
              <a:avLst/>
            </a:prstGeom>
            <a:noFill/>
            <a:ln w="38100" cap="flat" cmpd="sng">
              <a:solidFill>
                <a:srgbClr val="5B8A72"/>
              </a:solidFill>
              <a:prstDash val="solid"/>
              <a:miter lim="800000"/>
              <a:headEnd type="none" w="sm" len="sm"/>
              <a:tailEnd type="triangle" w="med" len="med"/>
            </a:ln>
          </p:spPr>
        </p:cxnSp>
        <p:sp>
          <p:nvSpPr>
            <p:cNvPr id="341" name="Google Shape;341;p9"/>
            <p:cNvSpPr txBox="1"/>
            <p:nvPr/>
          </p:nvSpPr>
          <p:spPr>
            <a:xfrm>
              <a:off x="1236802" y="1739545"/>
              <a:ext cx="921447" cy="47705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New Roman"/>
                  <a:cs typeface="Calibri" panose="020F0502020204030204" pitchFamily="34" charset="0"/>
                  <a:sym typeface="Times New Roman"/>
                </a:rPr>
                <a:t>Error</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2" name="Google Shape;342;p9"/>
            <p:cNvSpPr/>
            <p:nvPr/>
          </p:nvSpPr>
          <p:spPr>
            <a:xfrm>
              <a:off x="1687519" y="3322472"/>
              <a:ext cx="137160" cy="137160"/>
            </a:xfrm>
            <a:prstGeom prst="ellipse">
              <a:avLst/>
            </a:prstGeom>
            <a:solidFill>
              <a:srgbClr val="5B8A7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343" name="Google Shape;343;p9"/>
            <p:cNvSpPr/>
            <p:nvPr/>
          </p:nvSpPr>
          <p:spPr>
            <a:xfrm>
              <a:off x="2240000" y="3734314"/>
              <a:ext cx="137160" cy="137160"/>
            </a:xfrm>
            <a:prstGeom prst="ellipse">
              <a:avLst/>
            </a:prstGeom>
            <a:solidFill>
              <a:srgbClr val="5B8A7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344" name="Google Shape;344;p9"/>
            <p:cNvSpPr/>
            <p:nvPr/>
          </p:nvSpPr>
          <p:spPr>
            <a:xfrm>
              <a:off x="2788640" y="3075729"/>
              <a:ext cx="137160" cy="137160"/>
            </a:xfrm>
            <a:prstGeom prst="ellipse">
              <a:avLst/>
            </a:prstGeom>
            <a:solidFill>
              <a:srgbClr val="5B8A7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345" name="Google Shape;345;p9"/>
            <p:cNvSpPr/>
            <p:nvPr/>
          </p:nvSpPr>
          <p:spPr>
            <a:xfrm>
              <a:off x="3337280" y="3460358"/>
              <a:ext cx="137160" cy="137160"/>
            </a:xfrm>
            <a:prstGeom prst="ellipse">
              <a:avLst/>
            </a:prstGeom>
            <a:solidFill>
              <a:srgbClr val="5B8A7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346" name="Google Shape;346;p9"/>
            <p:cNvSpPr/>
            <p:nvPr/>
          </p:nvSpPr>
          <p:spPr>
            <a:xfrm>
              <a:off x="3885920" y="2685955"/>
              <a:ext cx="137160" cy="137160"/>
            </a:xfrm>
            <a:prstGeom prst="ellipse">
              <a:avLst/>
            </a:prstGeom>
            <a:solidFill>
              <a:srgbClr val="5B8A7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cxnSp>
          <p:nvCxnSpPr>
            <p:cNvPr id="347" name="Google Shape;347;p9"/>
            <p:cNvCxnSpPr/>
            <p:nvPr/>
          </p:nvCxnSpPr>
          <p:spPr>
            <a:xfrm>
              <a:off x="2312045" y="3800334"/>
              <a:ext cx="0" cy="484632"/>
            </a:xfrm>
            <a:prstGeom prst="straightConnector1">
              <a:avLst/>
            </a:prstGeom>
            <a:noFill/>
            <a:ln w="9525" cap="flat" cmpd="sng">
              <a:solidFill>
                <a:srgbClr val="5B8A72"/>
              </a:solidFill>
              <a:prstDash val="dash"/>
              <a:miter lim="800000"/>
              <a:headEnd type="none" w="sm" len="sm"/>
              <a:tailEnd type="none" w="sm" len="sm"/>
            </a:ln>
          </p:spPr>
        </p:cxnSp>
        <p:cxnSp>
          <p:nvCxnSpPr>
            <p:cNvPr id="348" name="Google Shape;348;p9"/>
            <p:cNvCxnSpPr/>
            <p:nvPr/>
          </p:nvCxnSpPr>
          <p:spPr>
            <a:xfrm>
              <a:off x="1752451" y="3383908"/>
              <a:ext cx="0" cy="907501"/>
            </a:xfrm>
            <a:prstGeom prst="straightConnector1">
              <a:avLst/>
            </a:prstGeom>
            <a:noFill/>
            <a:ln w="9525" cap="flat" cmpd="sng">
              <a:solidFill>
                <a:srgbClr val="5B8A72"/>
              </a:solidFill>
              <a:prstDash val="dash"/>
              <a:miter lim="800000"/>
              <a:headEnd type="none" w="sm" len="sm"/>
              <a:tailEnd type="none" w="sm" len="sm"/>
            </a:ln>
          </p:spPr>
        </p:cxnSp>
        <p:cxnSp>
          <p:nvCxnSpPr>
            <p:cNvPr id="349" name="Google Shape;349;p9"/>
            <p:cNvCxnSpPr/>
            <p:nvPr/>
          </p:nvCxnSpPr>
          <p:spPr>
            <a:xfrm>
              <a:off x="2857350" y="3166671"/>
              <a:ext cx="0" cy="1124712"/>
            </a:xfrm>
            <a:prstGeom prst="straightConnector1">
              <a:avLst/>
            </a:prstGeom>
            <a:noFill/>
            <a:ln w="9525" cap="flat" cmpd="sng">
              <a:solidFill>
                <a:srgbClr val="5B8A72"/>
              </a:solidFill>
              <a:prstDash val="dash"/>
              <a:miter lim="800000"/>
              <a:headEnd type="none" w="sm" len="sm"/>
              <a:tailEnd type="none" w="sm" len="sm"/>
            </a:ln>
          </p:spPr>
        </p:cxnSp>
        <p:cxnSp>
          <p:nvCxnSpPr>
            <p:cNvPr id="350" name="Google Shape;350;p9"/>
            <p:cNvCxnSpPr/>
            <p:nvPr/>
          </p:nvCxnSpPr>
          <p:spPr>
            <a:xfrm>
              <a:off x="3405039" y="3475550"/>
              <a:ext cx="0" cy="822960"/>
            </a:xfrm>
            <a:prstGeom prst="straightConnector1">
              <a:avLst/>
            </a:prstGeom>
            <a:noFill/>
            <a:ln w="9525" cap="flat" cmpd="sng">
              <a:solidFill>
                <a:srgbClr val="5B8A72"/>
              </a:solidFill>
              <a:prstDash val="dash"/>
              <a:miter lim="800000"/>
              <a:headEnd type="none" w="sm" len="sm"/>
              <a:tailEnd type="none" w="sm" len="sm"/>
            </a:ln>
          </p:spPr>
        </p:cxnSp>
        <p:cxnSp>
          <p:nvCxnSpPr>
            <p:cNvPr id="351" name="Google Shape;351;p9"/>
            <p:cNvCxnSpPr>
              <a:stCxn id="346" idx="4"/>
            </p:cNvCxnSpPr>
            <p:nvPr/>
          </p:nvCxnSpPr>
          <p:spPr>
            <a:xfrm>
              <a:off x="3954500" y="2823115"/>
              <a:ext cx="3000" cy="1459500"/>
            </a:xfrm>
            <a:prstGeom prst="straightConnector1">
              <a:avLst/>
            </a:prstGeom>
            <a:noFill/>
            <a:ln w="9525" cap="flat" cmpd="sng">
              <a:solidFill>
                <a:srgbClr val="5B8A72"/>
              </a:solidFill>
              <a:prstDash val="dash"/>
              <a:miter lim="800000"/>
              <a:headEnd type="none" w="sm" len="sm"/>
              <a:tailEnd type="none" w="sm" len="sm"/>
            </a:ln>
          </p:spPr>
        </p:cxnSp>
      </p:grpSp>
      <p:grpSp>
        <p:nvGrpSpPr>
          <p:cNvPr id="352" name="Google Shape;352;p9"/>
          <p:cNvGrpSpPr/>
          <p:nvPr/>
        </p:nvGrpSpPr>
        <p:grpSpPr>
          <a:xfrm>
            <a:off x="641736" y="3721678"/>
            <a:ext cx="3551812" cy="369332"/>
            <a:chOff x="641736" y="3610841"/>
            <a:chExt cx="3551812" cy="369332"/>
          </a:xfrm>
        </p:grpSpPr>
        <p:cxnSp>
          <p:nvCxnSpPr>
            <p:cNvPr id="353" name="Google Shape;353;p9"/>
            <p:cNvCxnSpPr>
              <a:cxnSpLocks/>
            </p:cNvCxnSpPr>
            <p:nvPr/>
          </p:nvCxnSpPr>
          <p:spPr>
            <a:xfrm rot="5400000">
              <a:off x="2684788" y="2303226"/>
              <a:ext cx="0" cy="3017520"/>
            </a:xfrm>
            <a:prstGeom prst="straightConnector1">
              <a:avLst/>
            </a:prstGeom>
            <a:noFill/>
            <a:ln w="34925" cap="flat" cmpd="sng">
              <a:solidFill>
                <a:srgbClr val="C00000"/>
              </a:solidFill>
              <a:prstDash val="dash"/>
              <a:miter lim="800000"/>
              <a:headEnd type="none" w="sm" len="sm"/>
              <a:tailEnd type="none" w="sm" len="sm"/>
            </a:ln>
          </p:spPr>
        </p:cxnSp>
        <p:sp>
          <p:nvSpPr>
            <p:cNvPr id="354" name="Google Shape;354;p9"/>
            <p:cNvSpPr txBox="1"/>
            <p:nvPr/>
          </p:nvSpPr>
          <p:spPr>
            <a:xfrm>
              <a:off x="641736" y="3610841"/>
              <a:ext cx="753082" cy="36933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pitchFamily="34" charset="0"/>
                  <a:ea typeface="Times"/>
                  <a:cs typeface="Calibri" panose="020F0502020204030204" pitchFamily="34" charset="0"/>
                  <a:sym typeface="Times"/>
                </a:rPr>
                <a:t>min</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55" name="Google Shape;355;p9" descr="Checkmark with solid fill"/>
          <p:cNvPicPr preferRelativeResize="0"/>
          <p:nvPr/>
        </p:nvPicPr>
        <p:blipFill rotWithShape="1">
          <a:blip r:embed="rId4">
            <a:alphaModFix/>
          </a:blip>
          <a:srcRect/>
          <a:stretch/>
        </p:blipFill>
        <p:spPr>
          <a:xfrm>
            <a:off x="2032371" y="4472375"/>
            <a:ext cx="552418" cy="552418"/>
          </a:xfrm>
          <a:prstGeom prst="rect">
            <a:avLst/>
          </a:prstGeom>
          <a:noFill/>
          <a:ln>
            <a:noFill/>
          </a:ln>
        </p:spPr>
      </p:pic>
      <p:grpSp>
        <p:nvGrpSpPr>
          <p:cNvPr id="356" name="Google Shape;356;p9"/>
          <p:cNvGrpSpPr/>
          <p:nvPr/>
        </p:nvGrpSpPr>
        <p:grpSpPr>
          <a:xfrm>
            <a:off x="7231307" y="1654228"/>
            <a:ext cx="3693755" cy="2466849"/>
            <a:chOff x="7231307" y="1543391"/>
            <a:chExt cx="3693755" cy="2466849"/>
          </a:xfrm>
        </p:grpSpPr>
        <p:sp>
          <p:nvSpPr>
            <p:cNvPr id="357" name="Google Shape;357;p9"/>
            <p:cNvSpPr/>
            <p:nvPr/>
          </p:nvSpPr>
          <p:spPr>
            <a:xfrm>
              <a:off x="10422142" y="2456331"/>
              <a:ext cx="502920" cy="50292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358" name="Google Shape;358;p9"/>
            <p:cNvSpPr/>
            <p:nvPr/>
          </p:nvSpPr>
          <p:spPr>
            <a:xfrm>
              <a:off x="9371847" y="3165851"/>
              <a:ext cx="502920" cy="50292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359" name="Google Shape;359;p9"/>
            <p:cNvSpPr/>
            <p:nvPr/>
          </p:nvSpPr>
          <p:spPr>
            <a:xfrm>
              <a:off x="7603901" y="1543391"/>
              <a:ext cx="502920" cy="50292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360" name="Google Shape;360;p9"/>
            <p:cNvSpPr/>
            <p:nvPr/>
          </p:nvSpPr>
          <p:spPr>
            <a:xfrm>
              <a:off x="7231307" y="2426564"/>
              <a:ext cx="301752" cy="301752"/>
            </a:xfrm>
            <a:prstGeom prst="rect">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361" name="Google Shape;361;p9"/>
            <p:cNvSpPr/>
            <p:nvPr/>
          </p:nvSpPr>
          <p:spPr>
            <a:xfrm>
              <a:off x="7668332" y="3708488"/>
              <a:ext cx="301752" cy="301752"/>
            </a:xfrm>
            <a:prstGeom prst="rect">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362" name="Google Shape;362;p9"/>
            <p:cNvSpPr/>
            <p:nvPr/>
          </p:nvSpPr>
          <p:spPr>
            <a:xfrm>
              <a:off x="8414113" y="3194696"/>
              <a:ext cx="301752" cy="301752"/>
            </a:xfrm>
            <a:prstGeom prst="rect">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363" name="Google Shape;363;p9"/>
            <p:cNvSpPr/>
            <p:nvPr/>
          </p:nvSpPr>
          <p:spPr>
            <a:xfrm>
              <a:off x="8332608" y="2308830"/>
              <a:ext cx="301752" cy="301752"/>
            </a:xfrm>
            <a:prstGeom prst="rect">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grpSp>
        <p:nvGrpSpPr>
          <p:cNvPr id="15" name="Group 14">
            <a:extLst>
              <a:ext uri="{FF2B5EF4-FFF2-40B4-BE49-F238E27FC236}">
                <a16:creationId xmlns:a16="http://schemas.microsoft.com/office/drawing/2014/main" id="{D4DE6E91-9943-5F22-7445-9E9BB5DA4EE5}"/>
              </a:ext>
            </a:extLst>
          </p:cNvPr>
          <p:cNvGrpSpPr/>
          <p:nvPr/>
        </p:nvGrpSpPr>
        <p:grpSpPr>
          <a:xfrm>
            <a:off x="1710331" y="1817514"/>
            <a:ext cx="5876966" cy="3029380"/>
            <a:chOff x="1710331" y="1817514"/>
            <a:chExt cx="5876966" cy="3029380"/>
          </a:xfrm>
        </p:grpSpPr>
        <p:graphicFrame>
          <p:nvGraphicFramePr>
            <p:cNvPr id="3" name="Google Shape;939;p29">
              <a:extLst>
                <a:ext uri="{FF2B5EF4-FFF2-40B4-BE49-F238E27FC236}">
                  <a16:creationId xmlns:a16="http://schemas.microsoft.com/office/drawing/2014/main" id="{4D714FD8-0096-6E29-3C73-01C0C855EFAF}"/>
                </a:ext>
              </a:extLst>
            </p:cNvPr>
            <p:cNvGraphicFramePr/>
            <p:nvPr>
              <p:extLst>
                <p:ext uri="{D42A27DB-BD31-4B8C-83A1-F6EECF244321}">
                  <p14:modId xmlns:p14="http://schemas.microsoft.com/office/powerpoint/2010/main" val="2251612769"/>
                </p:ext>
              </p:extLst>
            </p:nvPr>
          </p:nvGraphicFramePr>
          <p:xfrm>
            <a:off x="1710331" y="2662694"/>
            <a:ext cx="2963722" cy="2184200"/>
          </p:xfrm>
          <a:graphic>
            <a:graphicData uri="http://schemas.openxmlformats.org/drawingml/2006/table">
              <a:tbl>
                <a:tblPr firstRow="1" bandRow="1">
                  <a:tableStyleId>{93296810-A885-4BE3-A3E7-6D5BEEA58F35}</a:tableStyleId>
                </a:tblPr>
                <a:tblGrid>
                  <a:gridCol w="1615143">
                    <a:extLst>
                      <a:ext uri="{9D8B030D-6E8A-4147-A177-3AD203B41FA5}">
                        <a16:colId xmlns:a16="http://schemas.microsoft.com/office/drawing/2014/main" val="20000"/>
                      </a:ext>
                    </a:extLst>
                  </a:gridCol>
                  <a:gridCol w="1348579">
                    <a:extLst>
                      <a:ext uri="{9D8B030D-6E8A-4147-A177-3AD203B41FA5}">
                        <a16:colId xmlns:a16="http://schemas.microsoft.com/office/drawing/2014/main" val="20001"/>
                      </a:ext>
                    </a:extLst>
                  </a:gridCol>
                </a:tblGrid>
                <a:tr h="397300">
                  <a:tc>
                    <a:txBody>
                      <a:bodyPr/>
                      <a:lstStyle/>
                      <a:p>
                        <a:r>
                          <a:rPr lang="en-US" sz="1600" b="1" dirty="0" smtClean="0">
                            <a:solidFill>
                              <a:schemeClr val="bg1"/>
                            </a:solidFill>
                          </a:rPr>
                          <a:t>Attribute </a:t>
                        </a:r>
                        <a:r>
                          <a:rPr lang="en-US" sz="1600" b="1" dirty="0">
                            <a:solidFill>
                              <a:schemeClr val="bg1"/>
                            </a:solidFill>
                          </a:rPr>
                          <a:t>X</a:t>
                        </a:r>
                      </a:p>
                      <a:p>
                        <a:r>
                          <a:rPr lang="en-US" sz="1600" b="1" dirty="0">
                            <a:solidFill>
                              <a:schemeClr val="bg1"/>
                            </a:solidFill>
                          </a:rPr>
                          <a:t>(age, education)</a:t>
                        </a:r>
                        <a:endParaRPr lang="en-US" sz="1600" b="1" dirty="0">
                          <a:solidFill>
                            <a:schemeClr val="bg1"/>
                          </a:solidFill>
                          <a:latin typeface="+mn-lt"/>
                        </a:endParaRPr>
                      </a:p>
                    </a:txBody>
                    <a:tcPr marL="91450" marR="91450" marT="45725" marB="45725">
                      <a:solidFill>
                        <a:srgbClr val="5B8A72"/>
                      </a:solidFill>
                    </a:tcPr>
                  </a:tc>
                  <a:tc>
                    <a:txBody>
                      <a:bodyPr/>
                      <a:lstStyle/>
                      <a:p>
                        <a:r>
                          <a:rPr lang="en-US" sz="1600" b="1" dirty="0">
                            <a:solidFill>
                              <a:schemeClr val="bg1"/>
                            </a:solidFill>
                          </a:rPr>
                          <a:t>Label</a:t>
                        </a:r>
                        <a:r>
                          <a:rPr lang="zh-CN" altLang="en-US" sz="1600" b="1" dirty="0">
                            <a:solidFill>
                              <a:schemeClr val="bg1"/>
                            </a:solidFill>
                          </a:rPr>
                          <a:t> </a:t>
                        </a:r>
                        <a:r>
                          <a:rPr lang="en-US" altLang="zh-CN" sz="1600" b="1" dirty="0">
                            <a:solidFill>
                              <a:schemeClr val="bg1"/>
                            </a:solidFill>
                          </a:rPr>
                          <a:t>y</a:t>
                        </a:r>
                      </a:p>
                      <a:p>
                        <a:r>
                          <a:rPr lang="en-US" sz="1600" b="1" dirty="0">
                            <a:solidFill>
                              <a:schemeClr val="bg1"/>
                            </a:solidFill>
                          </a:rPr>
                          <a:t>(subscribe?)</a:t>
                        </a:r>
                        <a:endParaRPr lang="en-US" sz="1600" b="1" dirty="0">
                          <a:solidFill>
                            <a:schemeClr val="bg1"/>
                          </a:solidFill>
                          <a:latin typeface="+mn-lt"/>
                        </a:endParaRPr>
                      </a:p>
                    </a:txBody>
                    <a:tcPr marL="91450" marR="91450" marT="45725" marB="45725">
                      <a:solidFill>
                        <a:srgbClr val="5B8A72"/>
                      </a:solidFill>
                    </a:tcPr>
                  </a:tc>
                  <a:extLst>
                    <a:ext uri="{0D108BD9-81ED-4DB2-BD59-A6C34878D82A}">
                      <a16:rowId xmlns:a16="http://schemas.microsoft.com/office/drawing/2014/main" val="10000"/>
                    </a:ext>
                  </a:extLst>
                </a:tr>
                <a:tr h="413100">
                  <a:tc>
                    <a:txBody>
                      <a:bodyPr/>
                      <a:lstStyle/>
                      <a:p>
                        <a:r>
                          <a:rPr lang="en-US" dirty="0"/>
                          <a:t>58, tertiary</a:t>
                        </a:r>
                      </a:p>
                    </a:txBody>
                    <a:tcPr marL="91450" marR="91450" marT="45725" marB="45725"/>
                  </a:tc>
                  <a:tc>
                    <a:txBody>
                      <a:bodyPr/>
                      <a:lstStyle/>
                      <a:p>
                        <a:r>
                          <a:rPr lang="en-US" dirty="0"/>
                          <a:t>No</a:t>
                        </a:r>
                      </a:p>
                    </a:txBody>
                    <a:tcPr marL="91450" marR="91450" marT="45725" marB="45725"/>
                  </a:tc>
                  <a:extLst>
                    <a:ext uri="{0D108BD9-81ED-4DB2-BD59-A6C34878D82A}">
                      <a16:rowId xmlns:a16="http://schemas.microsoft.com/office/drawing/2014/main" val="10001"/>
                    </a:ext>
                  </a:extLst>
                </a:tr>
                <a:tr h="3365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41, secondary</a:t>
                        </a:r>
                      </a:p>
                    </a:txBody>
                    <a:tcPr marL="91450" marR="91450" marT="45725" marB="45725"/>
                  </a:tc>
                  <a:tc>
                    <a:txBody>
                      <a:bodyPr/>
                      <a:lstStyle/>
                      <a:p>
                        <a:r>
                          <a:rPr lang="en-US" dirty="0"/>
                          <a:t>Yes</a:t>
                        </a:r>
                      </a:p>
                    </a:txBody>
                    <a:tcPr marL="91450" marR="91450" marT="45725" marB="45725"/>
                  </a:tc>
                  <a:extLst>
                    <a:ext uri="{0D108BD9-81ED-4DB2-BD59-A6C34878D82A}">
                      <a16:rowId xmlns:a16="http://schemas.microsoft.com/office/drawing/2014/main" val="10002"/>
                    </a:ext>
                  </a:extLst>
                </a:tr>
                <a:tr h="4131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59, secondary</a:t>
                        </a:r>
                      </a:p>
                    </a:txBody>
                    <a:tcPr marL="91450" marR="91450" marT="45725" marB="45725"/>
                  </a:tc>
                  <a:tc>
                    <a:txBody>
                      <a:bodyPr/>
                      <a:lstStyle/>
                      <a:p>
                        <a:r>
                          <a:rPr lang="en-US" dirty="0"/>
                          <a:t>No</a:t>
                        </a:r>
                      </a:p>
                    </a:txBody>
                    <a:tcPr marL="91450" marR="91450" marT="45725" marB="45725"/>
                  </a:tc>
                  <a:extLst>
                    <a:ext uri="{0D108BD9-81ED-4DB2-BD59-A6C34878D82A}">
                      <a16:rowId xmlns:a16="http://schemas.microsoft.com/office/drawing/2014/main" val="10003"/>
                    </a:ext>
                  </a:extLst>
                </a:tr>
                <a:tr h="413100">
                  <a:tc>
                    <a:txBody>
                      <a:bodyPr/>
                      <a:lstStyle/>
                      <a:p>
                        <a:r>
                          <a:rPr lang="en-US" dirty="0"/>
                          <a:t>33, secondary</a:t>
                        </a:r>
                      </a:p>
                    </a:txBody>
                    <a:tcPr marL="91450" marR="91450" marT="45725" marB="45725"/>
                  </a:tc>
                  <a:tc>
                    <a:txBody>
                      <a:bodyPr/>
                      <a:lstStyle/>
                      <a:p>
                        <a:r>
                          <a:rPr lang="en-US" dirty="0"/>
                          <a:t>No</a:t>
                        </a:r>
                      </a:p>
                    </a:txBody>
                    <a:tcPr marL="91450" marR="91450" marT="45725" marB="45725"/>
                  </a:tc>
                  <a:extLst>
                    <a:ext uri="{0D108BD9-81ED-4DB2-BD59-A6C34878D82A}">
                      <a16:rowId xmlns:a16="http://schemas.microsoft.com/office/drawing/2014/main" val="10004"/>
                    </a:ext>
                  </a:extLst>
                </a:tr>
              </a:tbl>
            </a:graphicData>
          </a:graphic>
        </p:graphicFrame>
        <p:cxnSp>
          <p:nvCxnSpPr>
            <p:cNvPr id="7" name="Straight Arrow Connector 6">
              <a:extLst>
                <a:ext uri="{FF2B5EF4-FFF2-40B4-BE49-F238E27FC236}">
                  <a16:creationId xmlns:a16="http://schemas.microsoft.com/office/drawing/2014/main" id="{9F45483F-5741-C223-3A0D-247B9A4F236A}"/>
                </a:ext>
              </a:extLst>
            </p:cNvPr>
            <p:cNvCxnSpPr>
              <a:cxnSpLocks/>
            </p:cNvCxnSpPr>
            <p:nvPr/>
          </p:nvCxnSpPr>
          <p:spPr>
            <a:xfrm flipV="1">
              <a:off x="2445937" y="1850382"/>
              <a:ext cx="5086069" cy="823116"/>
            </a:xfrm>
            <a:prstGeom prst="straightConnector1">
              <a:avLst/>
            </a:prstGeom>
            <a:ln w="1524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4584212-87BE-C237-A00A-3788D0238B12}"/>
                </a:ext>
              </a:extLst>
            </p:cNvPr>
            <p:cNvCxnSpPr>
              <a:cxnSpLocks/>
            </p:cNvCxnSpPr>
            <p:nvPr/>
          </p:nvCxnSpPr>
          <p:spPr>
            <a:xfrm flipV="1">
              <a:off x="4023080" y="2017715"/>
              <a:ext cx="3564217" cy="676361"/>
            </a:xfrm>
            <a:prstGeom prst="straightConnector1">
              <a:avLst/>
            </a:prstGeom>
            <a:ln w="1524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9D2DABA-AE6B-8FAF-B123-26197340E676}"/>
                </a:ext>
              </a:extLst>
            </p:cNvPr>
            <p:cNvSpPr txBox="1"/>
            <p:nvPr/>
          </p:nvSpPr>
          <p:spPr>
            <a:xfrm rot="20981306">
              <a:off x="4966886" y="2240398"/>
              <a:ext cx="214942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4472C4"/>
                  </a:solidFill>
                  <a:effectLst/>
                  <a:uLnTx/>
                  <a:uFillTx/>
                  <a:latin typeface="Calibri" panose="020F0502020204030204"/>
                  <a:ea typeface="+mn-ea"/>
                  <a:cs typeface="+mn-cs"/>
                </a:rPr>
                <a:t>shape</a:t>
              </a:r>
            </a:p>
          </p:txBody>
        </p:sp>
        <p:sp>
          <p:nvSpPr>
            <p:cNvPr id="13" name="TextBox 12">
              <a:extLst>
                <a:ext uri="{FF2B5EF4-FFF2-40B4-BE49-F238E27FC236}">
                  <a16:creationId xmlns:a16="http://schemas.microsoft.com/office/drawing/2014/main" id="{374AE2B0-3D6C-D804-A01D-02A24948914A}"/>
                </a:ext>
              </a:extLst>
            </p:cNvPr>
            <p:cNvSpPr txBox="1"/>
            <p:nvPr/>
          </p:nvSpPr>
          <p:spPr>
            <a:xfrm rot="21209210">
              <a:off x="4345528" y="1817514"/>
              <a:ext cx="214942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4472C4"/>
                  </a:solidFill>
                  <a:effectLst/>
                  <a:uLnTx/>
                  <a:uFillTx/>
                  <a:latin typeface="Calibri" panose="020F0502020204030204"/>
                  <a:ea typeface="+mn-ea"/>
                  <a:cs typeface="+mn-cs"/>
                </a:rPr>
                <a:t>location</a:t>
              </a:r>
            </a:p>
          </p:txBody>
        </p:sp>
      </p:grpSp>
    </p:spTree>
    <p:extLst>
      <p:ext uri="{BB962C8B-B14F-4D97-AF65-F5344CB8AC3E}">
        <p14:creationId xmlns:p14="http://schemas.microsoft.com/office/powerpoint/2010/main" val="391338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27">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5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7" name="Google Shape;417;p11"/>
          <p:cNvSpPr txBox="1"/>
          <p:nvPr/>
        </p:nvSpPr>
        <p:spPr>
          <a:xfrm>
            <a:off x="1280503" y="3356536"/>
            <a:ext cx="1611730" cy="70788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Calibri"/>
                <a:cs typeface="Calibri"/>
                <a:sym typeface="Calibri"/>
              </a:rPr>
              <a:t>Training dataset </a:t>
            </a:r>
            <a:r>
              <a:rPr kumimoji="0" lang="en-US" sz="2000" b="0" i="1" u="none" strike="noStrike" kern="1200" cap="none" spc="0" normalizeH="0" baseline="0" noProof="0" dirty="0">
                <a:ln>
                  <a:noFill/>
                </a:ln>
                <a:solidFill>
                  <a:prstClr val="black"/>
                </a:solidFill>
                <a:effectLst/>
                <a:uLnTx/>
                <a:uFillTx/>
                <a:latin typeface="Calibri"/>
                <a:ea typeface="Calibri"/>
                <a:cs typeface="Calibri"/>
                <a:sym typeface="Calibri"/>
              </a:rPr>
              <a:t>T </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7" name="Group 16">
            <a:extLst>
              <a:ext uri="{FF2B5EF4-FFF2-40B4-BE49-F238E27FC236}">
                <a16:creationId xmlns:a16="http://schemas.microsoft.com/office/drawing/2014/main" id="{E210D5C4-3B92-46A5-B0A2-931A8901E0F5}"/>
              </a:ext>
            </a:extLst>
          </p:cNvPr>
          <p:cNvGrpSpPr/>
          <p:nvPr/>
        </p:nvGrpSpPr>
        <p:grpSpPr>
          <a:xfrm>
            <a:off x="7216414" y="1942761"/>
            <a:ext cx="1682659" cy="1233254"/>
            <a:chOff x="7216414" y="1942761"/>
            <a:chExt cx="1682659" cy="1233254"/>
          </a:xfrm>
        </p:grpSpPr>
        <p:sp>
          <p:nvSpPr>
            <p:cNvPr id="426" name="Google Shape;426;p11"/>
            <p:cNvSpPr txBox="1"/>
            <p:nvPr/>
          </p:nvSpPr>
          <p:spPr>
            <a:xfrm>
              <a:off x="7216414" y="1942761"/>
              <a:ext cx="1682659" cy="400069"/>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Calibri"/>
                  <a:cs typeface="Calibri"/>
                  <a:sym typeface="Calibri"/>
                </a:rPr>
                <a:t>Test input x </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 name="Straight Arrow Connector 8">
              <a:extLst>
                <a:ext uri="{FF2B5EF4-FFF2-40B4-BE49-F238E27FC236}">
                  <a16:creationId xmlns:a16="http://schemas.microsoft.com/office/drawing/2014/main" id="{7519AFB2-B4A5-7093-3DA7-110176375DFA}"/>
                </a:ext>
              </a:extLst>
            </p:cNvPr>
            <p:cNvCxnSpPr>
              <a:cxnSpLocks/>
            </p:cNvCxnSpPr>
            <p:nvPr/>
          </p:nvCxnSpPr>
          <p:spPr>
            <a:xfrm>
              <a:off x="7863508" y="2386361"/>
              <a:ext cx="0" cy="789654"/>
            </a:xfrm>
            <a:prstGeom prst="straightConnector1">
              <a:avLst/>
            </a:prstGeom>
            <a:ln w="2286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1EB5C61B-FA62-2D7D-B9AA-C78F0E973948}"/>
              </a:ext>
            </a:extLst>
          </p:cNvPr>
          <p:cNvGrpSpPr/>
          <p:nvPr/>
        </p:nvGrpSpPr>
        <p:grpSpPr>
          <a:xfrm>
            <a:off x="2515660" y="3176015"/>
            <a:ext cx="4127971" cy="1222994"/>
            <a:chOff x="2391481" y="3176015"/>
            <a:chExt cx="4127971" cy="1222994"/>
          </a:xfrm>
        </p:grpSpPr>
        <p:grpSp>
          <p:nvGrpSpPr>
            <p:cNvPr id="14" name="Group 13">
              <a:extLst>
                <a:ext uri="{FF2B5EF4-FFF2-40B4-BE49-F238E27FC236}">
                  <a16:creationId xmlns:a16="http://schemas.microsoft.com/office/drawing/2014/main" id="{314CB493-A496-4FE8-2729-94F743EA5C57}"/>
                </a:ext>
              </a:extLst>
            </p:cNvPr>
            <p:cNvGrpSpPr/>
            <p:nvPr/>
          </p:nvGrpSpPr>
          <p:grpSpPr>
            <a:xfrm>
              <a:off x="2391481" y="3176015"/>
              <a:ext cx="4127971" cy="1222994"/>
              <a:chOff x="2391481" y="3176015"/>
              <a:chExt cx="4127971" cy="1222994"/>
            </a:xfrm>
          </p:grpSpPr>
          <p:grpSp>
            <p:nvGrpSpPr>
              <p:cNvPr id="4" name="Group 3">
                <a:extLst>
                  <a:ext uri="{FF2B5EF4-FFF2-40B4-BE49-F238E27FC236}">
                    <a16:creationId xmlns:a16="http://schemas.microsoft.com/office/drawing/2014/main" id="{3E4492B4-2D95-1494-FA55-3649D22D506D}"/>
                  </a:ext>
                </a:extLst>
              </p:cNvPr>
              <p:cNvGrpSpPr/>
              <p:nvPr/>
            </p:nvGrpSpPr>
            <p:grpSpPr>
              <a:xfrm>
                <a:off x="3652547" y="3176015"/>
                <a:ext cx="2866905" cy="1222994"/>
                <a:chOff x="3652547" y="3176015"/>
                <a:chExt cx="2866905" cy="1222994"/>
              </a:xfrm>
            </p:grpSpPr>
            <p:sp>
              <p:nvSpPr>
                <p:cNvPr id="423" name="Google Shape;423;p11"/>
                <p:cNvSpPr/>
                <p:nvPr/>
              </p:nvSpPr>
              <p:spPr>
                <a:xfrm>
                  <a:off x="3652547" y="3176015"/>
                  <a:ext cx="1611730" cy="1222994"/>
                </a:xfrm>
                <a:prstGeom prst="rect">
                  <a:avLst/>
                </a:prstGeom>
                <a:solidFill>
                  <a:schemeClr val="accent6">
                    <a:lumMod val="20000"/>
                    <a:lumOff val="80000"/>
                  </a:schemeClr>
                </a:solidFill>
                <a:ln>
                  <a:noFill/>
                </a:ln>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Calibri"/>
                      <a:cs typeface="Calibri"/>
                      <a:sym typeface="Calibri"/>
                    </a:rPr>
                    <a:t>Parameter Tuning </a:t>
                  </a:r>
                </a:p>
              </p:txBody>
            </p:sp>
            <p:sp>
              <p:nvSpPr>
                <p:cNvPr id="2" name="Google Shape;424;p11">
                  <a:extLst>
                    <a:ext uri="{FF2B5EF4-FFF2-40B4-BE49-F238E27FC236}">
                      <a16:creationId xmlns:a16="http://schemas.microsoft.com/office/drawing/2014/main" id="{3D4B0095-3A21-6B19-5657-A24BF669FA3B}"/>
                    </a:ext>
                  </a:extLst>
                </p:cNvPr>
                <p:cNvSpPr txBox="1"/>
                <p:nvPr/>
              </p:nvSpPr>
              <p:spPr>
                <a:xfrm>
                  <a:off x="5588751" y="3395477"/>
                  <a:ext cx="930701" cy="400069"/>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Calibri"/>
                      <a:ea typeface="Calibri"/>
                      <a:cs typeface="Calibri"/>
                      <a:sym typeface="Calibri"/>
                    </a:rPr>
                    <a:t>Opt</a:t>
                  </a:r>
                  <a:r>
                    <a:rPr kumimoji="0" lang="en-US" sz="2000" b="0" i="0" u="none" strike="noStrike" kern="1200" cap="none" spc="0" normalizeH="0" baseline="0" noProof="0" dirty="0">
                      <a:ln>
                        <a:noFill/>
                      </a:ln>
                      <a:solidFill>
                        <a:prstClr val="black"/>
                      </a:solidFill>
                      <a:effectLst/>
                      <a:uLnTx/>
                      <a:uFillTx/>
                      <a:latin typeface="Calibri"/>
                      <a:ea typeface="Calibri"/>
                      <a:cs typeface="Calibri"/>
                      <a:sym typeface="Calibri"/>
                    </a:rPr>
                    <a:t> K</a:t>
                  </a:r>
                  <a:endParaRPr kumimoji="0"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0" name="Straight Arrow Connector 9">
                <a:extLst>
                  <a:ext uri="{FF2B5EF4-FFF2-40B4-BE49-F238E27FC236}">
                    <a16:creationId xmlns:a16="http://schemas.microsoft.com/office/drawing/2014/main" id="{2837E053-5A03-4890-A744-302E45F8BFCA}"/>
                  </a:ext>
                </a:extLst>
              </p:cNvPr>
              <p:cNvCxnSpPr>
                <a:cxnSpLocks/>
              </p:cNvCxnSpPr>
              <p:nvPr/>
            </p:nvCxnSpPr>
            <p:spPr>
              <a:xfrm>
                <a:off x="2391481" y="3774300"/>
                <a:ext cx="914400" cy="0"/>
              </a:xfrm>
              <a:prstGeom prst="straightConnector1">
                <a:avLst/>
              </a:prstGeom>
              <a:ln w="2286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cxnSp>
          <p:nvCxnSpPr>
            <p:cNvPr id="12" name="Straight Arrow Connector 11">
              <a:extLst>
                <a:ext uri="{FF2B5EF4-FFF2-40B4-BE49-F238E27FC236}">
                  <a16:creationId xmlns:a16="http://schemas.microsoft.com/office/drawing/2014/main" id="{D4FCD58C-8DCD-B400-0C4E-77F825D61BB6}"/>
                </a:ext>
              </a:extLst>
            </p:cNvPr>
            <p:cNvCxnSpPr>
              <a:cxnSpLocks/>
            </p:cNvCxnSpPr>
            <p:nvPr/>
          </p:nvCxnSpPr>
          <p:spPr>
            <a:xfrm>
              <a:off x="5571034" y="3776472"/>
              <a:ext cx="914400" cy="0"/>
            </a:xfrm>
            <a:prstGeom prst="straightConnector1">
              <a:avLst/>
            </a:prstGeom>
            <a:ln w="2286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320AC9A2-1F41-2FC4-2628-ABB1DC576FF4}"/>
              </a:ext>
            </a:extLst>
          </p:cNvPr>
          <p:cNvGrpSpPr/>
          <p:nvPr/>
        </p:nvGrpSpPr>
        <p:grpSpPr>
          <a:xfrm>
            <a:off x="2972860" y="3207347"/>
            <a:ext cx="8716625" cy="1619827"/>
            <a:chOff x="2972860" y="3207347"/>
            <a:chExt cx="8716625" cy="1619827"/>
          </a:xfrm>
        </p:grpSpPr>
        <p:grpSp>
          <p:nvGrpSpPr>
            <p:cNvPr id="16" name="Group 15">
              <a:extLst>
                <a:ext uri="{FF2B5EF4-FFF2-40B4-BE49-F238E27FC236}">
                  <a16:creationId xmlns:a16="http://schemas.microsoft.com/office/drawing/2014/main" id="{ABF4FF4D-E234-A7CE-066E-E8556AE3EA86}"/>
                </a:ext>
              </a:extLst>
            </p:cNvPr>
            <p:cNvGrpSpPr/>
            <p:nvPr/>
          </p:nvGrpSpPr>
          <p:grpSpPr>
            <a:xfrm>
              <a:off x="7088323" y="3207347"/>
              <a:ext cx="4601162" cy="1287677"/>
              <a:chOff x="7088323" y="3207347"/>
              <a:chExt cx="4601162" cy="1287677"/>
            </a:xfrm>
          </p:grpSpPr>
          <p:grpSp>
            <p:nvGrpSpPr>
              <p:cNvPr id="5" name="Group 4">
                <a:extLst>
                  <a:ext uri="{FF2B5EF4-FFF2-40B4-BE49-F238E27FC236}">
                    <a16:creationId xmlns:a16="http://schemas.microsoft.com/office/drawing/2014/main" id="{A4BD5888-AC84-A39A-8EDF-8D3B754E16DB}"/>
                  </a:ext>
                </a:extLst>
              </p:cNvPr>
              <p:cNvGrpSpPr/>
              <p:nvPr/>
            </p:nvGrpSpPr>
            <p:grpSpPr>
              <a:xfrm>
                <a:off x="7088323" y="3207347"/>
                <a:ext cx="4601162" cy="1287677"/>
                <a:chOff x="7088323" y="3207347"/>
                <a:chExt cx="4601162" cy="1287677"/>
              </a:xfrm>
            </p:grpSpPr>
            <p:sp>
              <p:nvSpPr>
                <p:cNvPr id="3" name="Google Shape;431;p11">
                  <a:extLst>
                    <a:ext uri="{FF2B5EF4-FFF2-40B4-BE49-F238E27FC236}">
                      <a16:creationId xmlns:a16="http://schemas.microsoft.com/office/drawing/2014/main" id="{5650071D-2EED-8F18-41AD-9B0BD6E88995}"/>
                    </a:ext>
                  </a:extLst>
                </p:cNvPr>
                <p:cNvSpPr/>
                <p:nvPr/>
              </p:nvSpPr>
              <p:spPr>
                <a:xfrm>
                  <a:off x="7088323" y="3207347"/>
                  <a:ext cx="1523107" cy="1287677"/>
                </a:xfrm>
                <a:prstGeom prst="rect">
                  <a:avLst/>
                </a:prstGeom>
                <a:solidFill>
                  <a:schemeClr val="accent6">
                    <a:lumMod val="20000"/>
                    <a:lumOff val="80000"/>
                  </a:schemeClr>
                </a:solidFill>
                <a:ln>
                  <a:noFill/>
                </a:ln>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Calibri"/>
                      <a:cs typeface="Calibri"/>
                      <a:sym typeface="Calibri"/>
                    </a:rPr>
                    <a:t>Label Prediction</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4" name="Google Shape;424;p11"/>
                <p:cNvSpPr txBox="1"/>
                <p:nvPr/>
              </p:nvSpPr>
              <p:spPr>
                <a:xfrm>
                  <a:off x="9816134" y="3420357"/>
                  <a:ext cx="1873351" cy="70788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Calibri"/>
                      <a:cs typeface="Calibri"/>
                      <a:sym typeface="Calibri"/>
                    </a:rPr>
                    <a:t>predicted </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Calibri"/>
                      <a:cs typeface="Calibri"/>
                      <a:sym typeface="Calibri"/>
                    </a:rPr>
                    <a:t>label of x</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3" name="Straight Arrow Connector 12">
                <a:extLst>
                  <a:ext uri="{FF2B5EF4-FFF2-40B4-BE49-F238E27FC236}">
                    <a16:creationId xmlns:a16="http://schemas.microsoft.com/office/drawing/2014/main" id="{693B717E-40BE-5588-3C9A-15BD57BC6446}"/>
                  </a:ext>
                </a:extLst>
              </p:cNvPr>
              <p:cNvCxnSpPr>
                <a:cxnSpLocks/>
              </p:cNvCxnSpPr>
              <p:nvPr/>
            </p:nvCxnSpPr>
            <p:spPr>
              <a:xfrm>
                <a:off x="8761599" y="3774300"/>
                <a:ext cx="914400" cy="0"/>
              </a:xfrm>
              <a:prstGeom prst="straightConnector1">
                <a:avLst/>
              </a:prstGeom>
              <a:ln w="2286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BC2AD91B-209D-DAD0-0EA6-8987CCE3AB97}"/>
                </a:ext>
              </a:extLst>
            </p:cNvPr>
            <p:cNvGrpSpPr/>
            <p:nvPr/>
          </p:nvGrpSpPr>
          <p:grpSpPr>
            <a:xfrm>
              <a:off x="2972860" y="3762483"/>
              <a:ext cx="4890648" cy="1064691"/>
              <a:chOff x="2972860" y="3762483"/>
              <a:chExt cx="4890648" cy="1064691"/>
            </a:xfrm>
          </p:grpSpPr>
          <p:cxnSp>
            <p:nvCxnSpPr>
              <p:cNvPr id="20" name="Straight Arrow Connector 19">
                <a:extLst>
                  <a:ext uri="{FF2B5EF4-FFF2-40B4-BE49-F238E27FC236}">
                    <a16:creationId xmlns:a16="http://schemas.microsoft.com/office/drawing/2014/main" id="{973021FF-A387-5708-F393-1DFF1F053FEB}"/>
                  </a:ext>
                </a:extLst>
              </p:cNvPr>
              <p:cNvCxnSpPr>
                <a:cxnSpLocks/>
              </p:cNvCxnSpPr>
              <p:nvPr/>
            </p:nvCxnSpPr>
            <p:spPr>
              <a:xfrm>
                <a:off x="2972860" y="3762483"/>
                <a:ext cx="0" cy="1064691"/>
              </a:xfrm>
              <a:prstGeom prst="straightConnector1">
                <a:avLst/>
              </a:prstGeom>
              <a:ln w="2286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5387ACE-4295-0FBD-73D6-8E9B82409F44}"/>
                  </a:ext>
                </a:extLst>
              </p:cNvPr>
              <p:cNvCxnSpPr>
                <a:cxnSpLocks/>
              </p:cNvCxnSpPr>
              <p:nvPr/>
            </p:nvCxnSpPr>
            <p:spPr>
              <a:xfrm flipV="1">
                <a:off x="2972860" y="4780004"/>
                <a:ext cx="4890648" cy="35881"/>
              </a:xfrm>
              <a:prstGeom prst="straightConnector1">
                <a:avLst/>
              </a:prstGeom>
              <a:ln w="2286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73CF8F2-F1F0-4498-82CF-14870CC7225D}"/>
                  </a:ext>
                </a:extLst>
              </p:cNvPr>
              <p:cNvCxnSpPr>
                <a:cxnSpLocks/>
              </p:cNvCxnSpPr>
              <p:nvPr/>
            </p:nvCxnSpPr>
            <p:spPr>
              <a:xfrm flipV="1">
                <a:off x="7863508" y="4494490"/>
                <a:ext cx="0" cy="293406"/>
              </a:xfrm>
              <a:prstGeom prst="straightConnector1">
                <a:avLst/>
              </a:prstGeom>
              <a:ln w="2286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5" name="Google Shape;415;p11">
            <a:extLst>
              <a:ext uri="{FF2B5EF4-FFF2-40B4-BE49-F238E27FC236}">
                <a16:creationId xmlns:a16="http://schemas.microsoft.com/office/drawing/2014/main" id="{8F217FC2-67A0-F5AE-948B-CCD6C19C04D3}"/>
              </a:ext>
            </a:extLst>
          </p:cNvPr>
          <p:cNvSpPr txBox="1">
            <a:spLocks/>
          </p:cNvSpPr>
          <p:nvPr/>
        </p:nvSpPr>
        <p:spPr>
          <a:xfrm>
            <a:off x="990600" y="517525"/>
            <a:ext cx="10515600" cy="1325563"/>
          </a:xfrm>
          <a:prstGeom prst="rect">
            <a:avLst/>
          </a:prstGeom>
          <a:noFill/>
          <a:ln>
            <a:noFill/>
          </a:ln>
        </p:spPr>
        <p:txBody>
          <a:bodyPr spcFirstLastPara="1" vert="horz" wrap="square" lIns="91425" tIns="45700" rIns="91425" bIns="45700" rtlCol="0" anchor="ctr" anchorCtr="0">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ts val="0"/>
              </a:spcBef>
              <a:spcAft>
                <a:spcPts val="0"/>
              </a:spcAft>
              <a:buClr>
                <a:prstClr val="black"/>
              </a:buClr>
              <a:buSzPts val="4400"/>
              <a:buFont typeface="Calibri"/>
              <a:buNone/>
              <a:tabLst/>
              <a:defRPr/>
            </a:pPr>
            <a:r>
              <a:rPr kumimoji="0" lang="en-US" sz="4400" b="0" i="0" u="none" strike="noStrike" kern="1200" cap="none" spc="0" normalizeH="0" baseline="0" noProof="0" dirty="0" smtClean="0">
                <a:ln>
                  <a:noFill/>
                </a:ln>
                <a:solidFill>
                  <a:prstClr val="black"/>
                </a:solidFill>
                <a:effectLst/>
                <a:uLnTx/>
                <a:uFillTx/>
                <a:latin typeface="Calibri Light" panose="020F0302020204030204"/>
                <a:ea typeface="+mj-ea"/>
                <a:cs typeface="+mj-cs"/>
              </a:rPr>
              <a:t>Motivation </a:t>
            </a:r>
            <a:r>
              <a:rPr kumimoji="0" lang="en-US" sz="3200" b="0" i="0" u="none" strike="noStrike" kern="1200" cap="none" spc="0" normalizeH="0" baseline="0" noProof="0" dirty="0">
                <a:ln>
                  <a:noFill/>
                </a:ln>
                <a:solidFill>
                  <a:prstClr val="black"/>
                </a:solidFill>
                <a:effectLst/>
                <a:uLnTx/>
                <a:uFillTx/>
                <a:latin typeface="Calibri Light" panose="020F0302020204030204"/>
                <a:ea typeface="+mj-ea"/>
                <a:cs typeface="+mj-cs"/>
              </a:rPr>
              <a:t>– </a:t>
            </a:r>
            <a:r>
              <a:rPr kumimoji="0" lang="en-US" sz="3200" b="0" i="0" u="none" strike="noStrike" kern="1200" cap="none" spc="0" normalizeH="0" baseline="0" noProof="0" dirty="0" smtClean="0">
                <a:ln>
                  <a:noFill/>
                </a:ln>
                <a:solidFill>
                  <a:prstClr val="black"/>
                </a:solidFill>
                <a:effectLst/>
                <a:uLnTx/>
                <a:uFillTx/>
                <a:latin typeface="Calibri Light" panose="020F0302020204030204"/>
                <a:ea typeface="+mj-ea"/>
                <a:cs typeface="+mj-cs"/>
              </a:rPr>
              <a:t>The </a:t>
            </a:r>
            <a:r>
              <a:rPr kumimoji="0" lang="en-US" sz="3200" b="0" i="0" u="none" strike="noStrike" kern="1200" cap="none" spc="0" normalizeH="0" baseline="0" noProof="0" dirty="0">
                <a:ln>
                  <a:noFill/>
                </a:ln>
                <a:solidFill>
                  <a:prstClr val="black"/>
                </a:solidFill>
                <a:effectLst/>
                <a:uLnTx/>
                <a:uFillTx/>
                <a:latin typeface="Calibri Light" panose="020F0302020204030204"/>
                <a:ea typeface="+mj-ea"/>
                <a:cs typeface="+mj-cs"/>
              </a:rPr>
              <a:t>KNN process</a:t>
            </a:r>
          </a:p>
        </p:txBody>
      </p:sp>
    </p:spTree>
    <p:extLst>
      <p:ext uri="{BB962C8B-B14F-4D97-AF65-F5344CB8AC3E}">
        <p14:creationId xmlns:p14="http://schemas.microsoft.com/office/powerpoint/2010/main" val="386469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13"/>
          <p:cNvSpPr txBox="1">
            <a:spLocks noGrp="1"/>
          </p:cNvSpPr>
          <p:nvPr>
            <p:ph type="body" idx="1"/>
          </p:nvPr>
        </p:nvSpPr>
        <p:spPr>
          <a:xfrm>
            <a:off x="838200" y="1825625"/>
            <a:ext cx="8012509" cy="568737"/>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800"/>
              <a:buAutoNum type="arabicParenBoth"/>
            </a:pPr>
            <a:r>
              <a:rPr lang="en-US" b="1" i="1" dirty="0"/>
              <a:t>Direct</a:t>
            </a:r>
            <a:r>
              <a:rPr lang="en-US" dirty="0"/>
              <a:t>: change neighbors of test input x</a:t>
            </a:r>
            <a:endParaRPr b="1" dirty="0">
              <a:solidFill>
                <a:srgbClr val="C00000"/>
              </a:solidFill>
            </a:endParaRPr>
          </a:p>
        </p:txBody>
      </p:sp>
      <p:sp>
        <p:nvSpPr>
          <p:cNvPr id="448" name="Google Shape;448;p13"/>
          <p:cNvSpPr txBox="1">
            <a:spLocks noGrp="1"/>
          </p:cNvSpPr>
          <p:nvPr>
            <p:ph type="title"/>
          </p:nvPr>
        </p:nvSpPr>
        <p:spPr>
          <a:xfrm>
            <a:off x="838199" y="365125"/>
            <a:ext cx="10487199"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dirty="0" smtClean="0"/>
              <a:t>Motivation </a:t>
            </a:r>
            <a:r>
              <a:rPr lang="en-US" sz="3200" dirty="0"/>
              <a:t>– How </a:t>
            </a:r>
            <a:r>
              <a:rPr lang="en-US" sz="3200" dirty="0" smtClean="0"/>
              <a:t>does dataset bias </a:t>
            </a:r>
            <a:r>
              <a:rPr lang="en-US" sz="3200" dirty="0"/>
              <a:t>affect predicted </a:t>
            </a:r>
            <a:r>
              <a:rPr lang="en-US" sz="3200" dirty="0" smtClean="0"/>
              <a:t>label?</a:t>
            </a:r>
            <a:endParaRPr sz="3200" dirty="0"/>
          </a:p>
        </p:txBody>
      </p:sp>
      <p:sp>
        <p:nvSpPr>
          <p:cNvPr id="493" name="Google Shape;493;p13"/>
          <p:cNvSpPr txBox="1"/>
          <p:nvPr/>
        </p:nvSpPr>
        <p:spPr>
          <a:xfrm>
            <a:off x="848809" y="2350854"/>
            <a:ext cx="7252679" cy="4351338"/>
          </a:xfrm>
          <a:prstGeom prst="rect">
            <a:avLst/>
          </a:prstGeom>
          <a:noFill/>
          <a:ln>
            <a:noFill/>
          </a:ln>
        </p:spPr>
        <p:txBody>
          <a:bodyPr spcFirstLastPara="1" wrap="square" lIns="91425" tIns="45700" rIns="91425" bIns="45700" anchor="t" anchorCtr="0">
            <a:normAutofit/>
          </a:bodyPr>
          <a:lstStyle/>
          <a:p>
            <a:pPr marL="228600" marR="0" lvl="0" indent="-228600" algn="l" defTabSz="914400" rtl="0" eaLnBrk="1" fontAlgn="auto" latinLnBrk="0" hangingPunct="1">
              <a:lnSpc>
                <a:spcPct val="90000"/>
              </a:lnSpc>
              <a:spcBef>
                <a:spcPts val="0"/>
              </a:spcBef>
              <a:spcAft>
                <a:spcPts val="0"/>
              </a:spcAft>
              <a:buClr>
                <a:srgbClr val="980000"/>
              </a:buClr>
              <a:buSzPts val="2800"/>
              <a:buFontTx/>
              <a:buChar char="•"/>
              <a:tabLst/>
              <a:defRPr/>
            </a:pPr>
            <a:r>
              <a:rPr kumimoji="0" lang="en-US" sz="2800" b="1" i="0" u="none" strike="noStrike" kern="1200" cap="none" spc="0" normalizeH="0" baseline="0" noProof="0" dirty="0">
                <a:ln>
                  <a:noFill/>
                </a:ln>
                <a:solidFill>
                  <a:srgbClr val="C00000"/>
                </a:solidFill>
                <a:effectLst/>
                <a:uLnTx/>
                <a:uFillTx/>
                <a:latin typeface="Calibri"/>
                <a:ea typeface="Calibri"/>
                <a:cs typeface="Calibri"/>
                <a:sym typeface="Calibri"/>
              </a:rPr>
              <a:t>Only need to check </a:t>
            </a:r>
            <a:r>
              <a:rPr kumimoji="0" lang="en-US" sz="2800" b="1" i="0" u="none" strike="noStrike" kern="1200" cap="none" spc="0" normalizeH="0" baseline="0" noProof="0" dirty="0" smtClean="0">
                <a:ln>
                  <a:noFill/>
                </a:ln>
                <a:solidFill>
                  <a:srgbClr val="C00000"/>
                </a:solidFill>
                <a:effectLst/>
                <a:uLnTx/>
                <a:uFillTx/>
                <a:latin typeface="Calibri"/>
                <a:ea typeface="Calibri"/>
                <a:cs typeface="Calibri"/>
                <a:sym typeface="Calibri"/>
              </a:rPr>
              <a:t>biased element near </a:t>
            </a:r>
            <a:r>
              <a:rPr kumimoji="0" lang="en-US" sz="2800" b="1" i="0" u="none" strike="noStrike" kern="1200" cap="none" spc="0" normalizeH="0" baseline="0" noProof="0" dirty="0">
                <a:ln>
                  <a:noFill/>
                </a:ln>
                <a:solidFill>
                  <a:srgbClr val="C00000"/>
                </a:solidFill>
                <a:effectLst/>
                <a:uLnTx/>
                <a:uFillTx/>
                <a:latin typeface="Calibri"/>
                <a:ea typeface="Calibri"/>
                <a:cs typeface="Calibri"/>
                <a:sym typeface="Calibri"/>
              </a:rPr>
              <a:t>x</a:t>
            </a:r>
            <a:endParaRPr kumimoji="0" sz="1800" b="1" i="0" u="none" strike="noStrike" kern="1200" cap="none" spc="0" normalizeH="0" baseline="0" noProof="0" dirty="0">
              <a:ln>
                <a:noFill/>
              </a:ln>
              <a:solidFill>
                <a:srgbClr val="C00000"/>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
                <a:prstClr val="black"/>
              </a:buClr>
              <a:buSzPts val="2800"/>
              <a:buFont typeface="Arial"/>
              <a:buNone/>
              <a:tabLst/>
              <a:defRPr/>
            </a:pPr>
            <a:endParaRPr kumimoji="0" sz="2800" b="0" i="1" u="none" strike="noStrike" kern="1200" cap="none" spc="0" normalizeH="0" baseline="0" noProof="0" dirty="0">
              <a:ln>
                <a:noFill/>
              </a:ln>
              <a:solidFill>
                <a:prstClr val="black"/>
              </a:solidFill>
              <a:effectLst/>
              <a:uLnTx/>
              <a:uFillTx/>
              <a:latin typeface="Calibri"/>
              <a:ea typeface="Calibri"/>
              <a:cs typeface="Calibri"/>
              <a:sym typeface="Calibri"/>
            </a:endParaRPr>
          </a:p>
          <a:p>
            <a:pPr marL="228600" marR="0" lvl="0" indent="-50800" algn="l" defTabSz="914400" rtl="0" eaLnBrk="1" fontAlgn="auto" latinLnBrk="0" hangingPunct="1">
              <a:lnSpc>
                <a:spcPct val="90000"/>
              </a:lnSpc>
              <a:spcBef>
                <a:spcPts val="1000"/>
              </a:spcBef>
              <a:spcAft>
                <a:spcPts val="0"/>
              </a:spcAft>
              <a:buClr>
                <a:prstClr val="black"/>
              </a:buClr>
              <a:buSzPts val="2800"/>
              <a:buFont typeface="Arial"/>
              <a:buNone/>
              <a:tabLst/>
              <a:defRPr/>
            </a:pPr>
            <a:endParaRPr kumimoji="0" sz="2800" b="0" i="1" u="none" strike="noStrike" kern="1200" cap="none" spc="0" normalizeH="0" baseline="0" noProof="0" dirty="0">
              <a:ln>
                <a:noFill/>
              </a:ln>
              <a:solidFill>
                <a:prstClr val="black"/>
              </a:solidFill>
              <a:effectLst/>
              <a:uLnTx/>
              <a:uFillTx/>
              <a:latin typeface="Calibri"/>
              <a:ea typeface="Calibri"/>
              <a:cs typeface="Calibri"/>
              <a:sym typeface="Calibri"/>
            </a:endParaRPr>
          </a:p>
          <a:p>
            <a:pPr marL="0" marR="0" lvl="0" indent="0" algn="l" defTabSz="914400" rtl="0" eaLnBrk="1" fontAlgn="auto" latinLnBrk="0" hangingPunct="1">
              <a:lnSpc>
                <a:spcPct val="90000"/>
              </a:lnSpc>
              <a:spcBef>
                <a:spcPts val="1000"/>
              </a:spcBef>
              <a:spcAft>
                <a:spcPts val="0"/>
              </a:spcAft>
              <a:buClr>
                <a:prstClr val="black"/>
              </a:buClr>
              <a:buSzPts val="2800"/>
              <a:buFont typeface="Arial"/>
              <a:buNone/>
              <a:tabLst/>
              <a:defRPr/>
            </a:pPr>
            <a:endParaRPr kumimoji="0" sz="2800" b="0" i="1" u="none" strike="noStrike" kern="1200" cap="none" spc="0" normalizeH="0" baseline="0" noProof="0" dirty="0">
              <a:ln>
                <a:noFill/>
              </a:ln>
              <a:solidFill>
                <a:prstClr val="black"/>
              </a:solidFill>
              <a:effectLst/>
              <a:uLnTx/>
              <a:uFillTx/>
              <a:latin typeface="Calibri"/>
              <a:ea typeface="Calibri"/>
              <a:cs typeface="Calibri"/>
              <a:sym typeface="Calibri"/>
            </a:endParaRPr>
          </a:p>
          <a:p>
            <a:pPr marL="0" marR="0" lvl="0" indent="0" algn="l" defTabSz="914400" rtl="0" eaLnBrk="1" fontAlgn="auto" latinLnBrk="0" hangingPunct="1">
              <a:lnSpc>
                <a:spcPct val="90000"/>
              </a:lnSpc>
              <a:spcBef>
                <a:spcPts val="1000"/>
              </a:spcBef>
              <a:spcAft>
                <a:spcPts val="0"/>
              </a:spcAft>
              <a:buClr>
                <a:prstClr val="black"/>
              </a:buClr>
              <a:buSzPts val="2800"/>
              <a:buFont typeface="Arial"/>
              <a:buNone/>
              <a:tabLst/>
              <a:defRPr/>
            </a:pPr>
            <a:r>
              <a:rPr kumimoji="0" lang="en-US" sz="2800" b="0" i="1" u="none" strike="noStrike" kern="1200" cap="none" spc="0" normalizeH="0" baseline="0" noProof="0" dirty="0">
                <a:ln>
                  <a:noFill/>
                </a:ln>
                <a:solidFill>
                  <a:prstClr val="black"/>
                </a:solidFill>
                <a:effectLst/>
                <a:uLnTx/>
                <a:uFillTx/>
                <a:latin typeface="Calibri"/>
                <a:ea typeface="Calibri"/>
                <a:cs typeface="Calibri"/>
                <a:sym typeface="Calibri"/>
              </a:rPr>
              <a:t>(2) </a:t>
            </a:r>
            <a:r>
              <a:rPr kumimoji="0" lang="en-US" sz="2800" b="1" i="1" u="none" strike="noStrike" kern="1200" cap="none" spc="0" normalizeH="0" baseline="0" noProof="0" dirty="0">
                <a:ln>
                  <a:noFill/>
                </a:ln>
                <a:solidFill>
                  <a:prstClr val="black"/>
                </a:solidFill>
                <a:effectLst/>
                <a:uLnTx/>
                <a:uFillTx/>
                <a:latin typeface="Calibri"/>
                <a:ea typeface="Calibri"/>
                <a:cs typeface="Calibri"/>
                <a:sym typeface="Calibri"/>
              </a:rPr>
              <a:t>Indirect</a:t>
            </a:r>
            <a:r>
              <a:rPr kumimoji="0" lang="en-US" sz="2800" b="0" i="0" u="none" strike="noStrike" kern="1200" cap="none" spc="0" normalizeH="0" baseline="0" noProof="0" dirty="0">
                <a:ln>
                  <a:noFill/>
                </a:ln>
                <a:solidFill>
                  <a:prstClr val="black"/>
                </a:solidFill>
                <a:effectLst/>
                <a:uLnTx/>
                <a:uFillTx/>
                <a:latin typeface="Calibri"/>
                <a:ea typeface="Calibri"/>
                <a:cs typeface="Calibri"/>
                <a:sym typeface="Calibri"/>
              </a:rPr>
              <a:t>: change the optimal K value</a:t>
            </a:r>
            <a:endParaRPr kumimoji="0" sz="2800" b="1" i="0" u="none" strike="noStrike" kern="1200" cap="none" spc="0" normalizeH="0" baseline="0" noProof="0" dirty="0">
              <a:ln>
                <a:noFill/>
              </a:ln>
              <a:solidFill>
                <a:srgbClr val="C00000"/>
              </a:solidFill>
              <a:effectLst/>
              <a:uLnTx/>
              <a:uFillTx/>
              <a:latin typeface="Calibri"/>
              <a:ea typeface="Calibri"/>
              <a:cs typeface="Calibri"/>
              <a:sym typeface="Calibri"/>
            </a:endParaRPr>
          </a:p>
        </p:txBody>
      </p:sp>
      <p:sp>
        <p:nvSpPr>
          <p:cNvPr id="494" name="Google Shape;494;p13"/>
          <p:cNvSpPr txBox="1"/>
          <p:nvPr/>
        </p:nvSpPr>
        <p:spPr>
          <a:xfrm>
            <a:off x="838200" y="4933353"/>
            <a:ext cx="8012509" cy="759604"/>
          </a:xfrm>
          <a:prstGeom prst="rect">
            <a:avLst/>
          </a:prstGeom>
          <a:noFill/>
          <a:ln>
            <a:noFill/>
          </a:ln>
        </p:spPr>
        <p:txBody>
          <a:bodyPr spcFirstLastPara="1" wrap="square" lIns="91425" tIns="45700" rIns="91425" bIns="45700" anchor="t" anchorCtr="0">
            <a:normAutofit/>
          </a:bodyPr>
          <a:lstStyle/>
          <a:p>
            <a:pPr marL="228600" marR="0" lvl="0" indent="-228600" algn="l" defTabSz="914400" rtl="0" eaLnBrk="1" fontAlgn="auto" latinLnBrk="0" hangingPunct="1">
              <a:lnSpc>
                <a:spcPct val="90000"/>
              </a:lnSpc>
              <a:spcBef>
                <a:spcPts val="0"/>
              </a:spcBef>
              <a:spcAft>
                <a:spcPts val="0"/>
              </a:spcAft>
              <a:buClr>
                <a:srgbClr val="C00000"/>
              </a:buClr>
              <a:buSzPts val="2800"/>
              <a:buFont typeface="Arial"/>
              <a:buChar char="•"/>
              <a:tabLst/>
              <a:defRPr/>
            </a:pPr>
            <a:r>
              <a:rPr kumimoji="0" lang="en-US" sz="2800" b="1" i="0" u="none" strike="noStrike" kern="1200" cap="none" spc="0" normalizeH="0" baseline="0" noProof="0" dirty="0">
                <a:ln>
                  <a:noFill/>
                </a:ln>
                <a:solidFill>
                  <a:srgbClr val="C00000"/>
                </a:solidFill>
                <a:effectLst/>
                <a:uLnTx/>
                <a:uFillTx/>
                <a:latin typeface="Calibri"/>
                <a:ea typeface="Calibri"/>
                <a:cs typeface="Calibri"/>
                <a:sym typeface="Calibri"/>
              </a:rPr>
              <a:t>Need to check </a:t>
            </a:r>
            <a:r>
              <a:rPr kumimoji="0" lang="en-US" sz="2800" b="1" i="0" u="none" strike="noStrike" kern="1200" cap="none" spc="0" normalizeH="0" baseline="0" noProof="0" dirty="0" smtClean="0">
                <a:ln>
                  <a:noFill/>
                </a:ln>
                <a:solidFill>
                  <a:srgbClr val="C00000"/>
                </a:solidFill>
                <a:effectLst/>
                <a:uLnTx/>
                <a:uFillTx/>
                <a:latin typeface="Calibri"/>
                <a:ea typeface="Calibri"/>
                <a:cs typeface="Calibri"/>
                <a:sym typeface="Calibri"/>
              </a:rPr>
              <a:t>all biased elements globally</a:t>
            </a:r>
            <a:endParaRPr kumimoji="0" sz="18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A7EAB09E-3BFA-580C-DAFD-6D746F37C911}"/>
              </a:ext>
            </a:extLst>
          </p:cNvPr>
          <p:cNvGrpSpPr/>
          <p:nvPr/>
        </p:nvGrpSpPr>
        <p:grpSpPr>
          <a:xfrm>
            <a:off x="8805672" y="1305439"/>
            <a:ext cx="3056973" cy="2289277"/>
            <a:chOff x="8810109" y="1020454"/>
            <a:chExt cx="3056973" cy="2289277"/>
          </a:xfrm>
        </p:grpSpPr>
        <p:grpSp>
          <p:nvGrpSpPr>
            <p:cNvPr id="449" name="Google Shape;449;p13"/>
            <p:cNvGrpSpPr/>
            <p:nvPr/>
          </p:nvGrpSpPr>
          <p:grpSpPr>
            <a:xfrm>
              <a:off x="8810109" y="1020454"/>
              <a:ext cx="3056973" cy="1998992"/>
              <a:chOff x="8766567" y="1249058"/>
              <a:chExt cx="3056973" cy="1998992"/>
            </a:xfrm>
          </p:grpSpPr>
          <p:grpSp>
            <p:nvGrpSpPr>
              <p:cNvPr id="450" name="Google Shape;450;p13"/>
              <p:cNvGrpSpPr/>
              <p:nvPr/>
            </p:nvGrpSpPr>
            <p:grpSpPr>
              <a:xfrm>
                <a:off x="8766567" y="1249058"/>
                <a:ext cx="3056973" cy="1998992"/>
                <a:chOff x="8766567" y="1249058"/>
                <a:chExt cx="3056973" cy="1998992"/>
              </a:xfrm>
            </p:grpSpPr>
            <p:grpSp>
              <p:nvGrpSpPr>
                <p:cNvPr id="451" name="Google Shape;451;p13"/>
                <p:cNvGrpSpPr/>
                <p:nvPr/>
              </p:nvGrpSpPr>
              <p:grpSpPr>
                <a:xfrm>
                  <a:off x="8766567" y="1249058"/>
                  <a:ext cx="3056973" cy="1998992"/>
                  <a:chOff x="9215139" y="1628621"/>
                  <a:chExt cx="3056973" cy="1998992"/>
                </a:xfrm>
              </p:grpSpPr>
              <p:grpSp>
                <p:nvGrpSpPr>
                  <p:cNvPr id="452" name="Google Shape;452;p13"/>
                  <p:cNvGrpSpPr/>
                  <p:nvPr/>
                </p:nvGrpSpPr>
                <p:grpSpPr>
                  <a:xfrm>
                    <a:off x="9215139" y="1628621"/>
                    <a:ext cx="2969336" cy="1998992"/>
                    <a:chOff x="9215139" y="1628621"/>
                    <a:chExt cx="2969336" cy="1998992"/>
                  </a:xfrm>
                </p:grpSpPr>
                <p:sp>
                  <p:nvSpPr>
                    <p:cNvPr id="453" name="Google Shape;453;p13"/>
                    <p:cNvSpPr/>
                    <p:nvPr/>
                  </p:nvSpPr>
                  <p:spPr>
                    <a:xfrm>
                      <a:off x="9215139" y="1628621"/>
                      <a:ext cx="2930854" cy="1998992"/>
                    </a:xfrm>
                    <a:prstGeom prst="rect">
                      <a:avLst/>
                    </a:prstGeom>
                    <a:solidFill>
                      <a:srgbClr val="C5D8A4">
                        <a:alpha val="35686"/>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454" name="Google Shape;454;p13"/>
                    <p:cNvGrpSpPr/>
                    <p:nvPr/>
                  </p:nvGrpSpPr>
                  <p:grpSpPr>
                    <a:xfrm>
                      <a:off x="9791029" y="1628621"/>
                      <a:ext cx="2393446" cy="1571670"/>
                      <a:chOff x="9038004" y="1951346"/>
                      <a:chExt cx="2393446" cy="1571670"/>
                    </a:xfrm>
                  </p:grpSpPr>
                  <p:sp>
                    <p:nvSpPr>
                      <p:cNvPr id="455" name="Google Shape;455;p13"/>
                      <p:cNvSpPr/>
                      <p:nvPr/>
                    </p:nvSpPr>
                    <p:spPr>
                      <a:xfrm>
                        <a:off x="9038004" y="2036585"/>
                        <a:ext cx="1485275" cy="1486431"/>
                      </a:xfrm>
                      <a:prstGeom prst="ellipse">
                        <a:avLst/>
                      </a:prstGeom>
                      <a:noFill/>
                      <a:ln w="50800" cap="flat" cmpd="sng">
                        <a:solidFill>
                          <a:srgbClr val="5B8A7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sym typeface="Times New Roman"/>
                        </a:endParaRPr>
                      </a:p>
                    </p:txBody>
                  </p:sp>
                  <p:grpSp>
                    <p:nvGrpSpPr>
                      <p:cNvPr id="456" name="Google Shape;456;p13"/>
                      <p:cNvGrpSpPr/>
                      <p:nvPr/>
                    </p:nvGrpSpPr>
                    <p:grpSpPr>
                      <a:xfrm>
                        <a:off x="10279014" y="1951346"/>
                        <a:ext cx="1152436" cy="397801"/>
                        <a:chOff x="4054968" y="3415358"/>
                        <a:chExt cx="1503550" cy="237569"/>
                      </a:xfrm>
                    </p:grpSpPr>
                    <p:cxnSp>
                      <p:nvCxnSpPr>
                        <p:cNvPr id="457" name="Google Shape;457;p13"/>
                        <p:cNvCxnSpPr/>
                        <p:nvPr/>
                      </p:nvCxnSpPr>
                      <p:spPr>
                        <a:xfrm flipH="1">
                          <a:off x="4054968" y="3575938"/>
                          <a:ext cx="329488" cy="76989"/>
                        </a:xfrm>
                        <a:prstGeom prst="straightConnector1">
                          <a:avLst/>
                        </a:prstGeom>
                        <a:noFill/>
                        <a:ln w="15875" cap="flat" cmpd="sng">
                          <a:solidFill>
                            <a:schemeClr val="dk1"/>
                          </a:solidFill>
                          <a:prstDash val="solid"/>
                          <a:miter lim="800000"/>
                          <a:headEnd type="none" w="sm" len="sm"/>
                          <a:tailEnd type="triangle" w="med" len="med"/>
                        </a:ln>
                      </p:spPr>
                    </p:cxnSp>
                    <p:sp>
                      <p:nvSpPr>
                        <p:cNvPr id="458" name="Google Shape;458;p13"/>
                        <p:cNvSpPr txBox="1"/>
                        <p:nvPr/>
                      </p:nvSpPr>
                      <p:spPr>
                        <a:xfrm>
                          <a:off x="4137884" y="3415358"/>
                          <a:ext cx="1420634" cy="22054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C00000"/>
                              </a:solidFill>
                              <a:effectLst/>
                              <a:uLnTx/>
                              <a:uFillTx/>
                              <a:latin typeface="Calibri"/>
                              <a:ea typeface="Calibri"/>
                              <a:cs typeface="Calibri"/>
                              <a:sym typeface="Calibri"/>
                            </a:rPr>
                            <a:t>   Biased</a:t>
                          </a:r>
                          <a:endParaRPr kumimoji="0" sz="18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grpSp>
                  <p:grpSp>
                    <p:nvGrpSpPr>
                      <p:cNvPr id="459" name="Google Shape;459;p13"/>
                      <p:cNvGrpSpPr/>
                      <p:nvPr/>
                    </p:nvGrpSpPr>
                    <p:grpSpPr>
                      <a:xfrm>
                        <a:off x="9509650" y="2591306"/>
                        <a:ext cx="457200" cy="477054"/>
                        <a:chOff x="3110999" y="4996553"/>
                        <a:chExt cx="457200" cy="477054"/>
                      </a:xfrm>
                    </p:grpSpPr>
                    <p:sp>
                      <p:nvSpPr>
                        <p:cNvPr id="460" name="Google Shape;460;p13"/>
                        <p:cNvSpPr/>
                        <p:nvPr/>
                      </p:nvSpPr>
                      <p:spPr>
                        <a:xfrm>
                          <a:off x="3110999" y="5008140"/>
                          <a:ext cx="457200" cy="457200"/>
                        </a:xfrm>
                        <a:prstGeom prst="ellipse">
                          <a:avLst/>
                        </a:prstGeom>
                        <a:solidFill>
                          <a:schemeClr val="lt1"/>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6000" b="0" i="0" u="none" strike="noStrike" kern="1200" cap="none" spc="0" normalizeH="0" baseline="0" noProof="0">
                            <a:ln>
                              <a:noFill/>
                            </a:ln>
                            <a:solidFill>
                              <a:prstClr val="black"/>
                            </a:solidFill>
                            <a:effectLst/>
                            <a:uLnTx/>
                            <a:uFillTx/>
                            <a:latin typeface="Calibri"/>
                            <a:ea typeface="Calibri"/>
                            <a:cs typeface="Calibri"/>
                            <a:sym typeface="Calibri"/>
                          </a:endParaRPr>
                        </a:p>
                      </p:txBody>
                    </p:sp>
                    <p:sp>
                      <p:nvSpPr>
                        <p:cNvPr id="461" name="Google Shape;461;p13"/>
                        <p:cNvSpPr txBox="1"/>
                        <p:nvPr/>
                      </p:nvSpPr>
                      <p:spPr>
                        <a:xfrm>
                          <a:off x="3189566" y="4996553"/>
                          <a:ext cx="337959" cy="47705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a:ln>
                                <a:noFill/>
                              </a:ln>
                              <a:solidFill>
                                <a:prstClr val="black"/>
                              </a:solidFill>
                              <a:effectLst/>
                              <a:uLnTx/>
                              <a:uFillTx/>
                              <a:latin typeface="Calibri"/>
                              <a:ea typeface="Calibri"/>
                              <a:cs typeface="Calibri"/>
                              <a:sym typeface="Calibri"/>
                            </a:rPr>
                            <a:t>?</a:t>
                          </a: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sp>
                <p:nvSpPr>
                  <p:cNvPr id="462" name="Google Shape;462;p13"/>
                  <p:cNvSpPr txBox="1"/>
                  <p:nvPr/>
                </p:nvSpPr>
                <p:spPr>
                  <a:xfrm>
                    <a:off x="11496662" y="3236150"/>
                    <a:ext cx="775450" cy="36933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Calibri"/>
                        <a:cs typeface="Calibri"/>
                        <a:sym typeface="Calibri"/>
                      </a:rPr>
                      <a:t>K = 3</a:t>
                    </a: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63" name="Google Shape;463;p13"/>
                <p:cNvGrpSpPr/>
                <p:nvPr/>
              </p:nvGrpSpPr>
              <p:grpSpPr>
                <a:xfrm>
                  <a:off x="9291207" y="1349667"/>
                  <a:ext cx="1267440" cy="1690824"/>
                  <a:chOff x="12197649" y="1760411"/>
                  <a:chExt cx="1267440" cy="1690824"/>
                </a:xfrm>
              </p:grpSpPr>
              <p:sp>
                <p:nvSpPr>
                  <p:cNvPr id="464" name="Google Shape;464;p13"/>
                  <p:cNvSpPr/>
                  <p:nvPr/>
                </p:nvSpPr>
                <p:spPr>
                  <a:xfrm>
                    <a:off x="12197649" y="2994035"/>
                    <a:ext cx="457200" cy="45720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465" name="Google Shape;465;p13"/>
                  <p:cNvSpPr/>
                  <p:nvPr/>
                </p:nvSpPr>
                <p:spPr>
                  <a:xfrm>
                    <a:off x="12328317" y="2071228"/>
                    <a:ext cx="457200" cy="45720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467" name="Google Shape;467;p13"/>
                  <p:cNvSpPr/>
                  <p:nvPr/>
                </p:nvSpPr>
                <p:spPr>
                  <a:xfrm>
                    <a:off x="13190769" y="1987144"/>
                    <a:ext cx="274320" cy="274320"/>
                  </a:xfrm>
                  <a:prstGeom prst="rect">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468" name="Google Shape;468;p13"/>
                  <p:cNvSpPr/>
                  <p:nvPr/>
                </p:nvSpPr>
                <p:spPr>
                  <a:xfrm>
                    <a:off x="12776201" y="1760411"/>
                    <a:ext cx="274320" cy="274320"/>
                  </a:xfrm>
                  <a:prstGeom prst="rect">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grpSp>
          <p:sp>
            <p:nvSpPr>
              <p:cNvPr id="469" name="Google Shape;469;p13"/>
              <p:cNvSpPr/>
              <p:nvPr/>
            </p:nvSpPr>
            <p:spPr>
              <a:xfrm>
                <a:off x="8960996" y="2091361"/>
                <a:ext cx="457200" cy="45720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sp>
          <p:nvSpPr>
            <p:cNvPr id="495" name="Google Shape;495;p13"/>
            <p:cNvSpPr txBox="1"/>
            <p:nvPr/>
          </p:nvSpPr>
          <p:spPr>
            <a:xfrm>
              <a:off x="9195064" y="2940399"/>
              <a:ext cx="2393499" cy="36933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Calibri"/>
                  <a:cs typeface="Calibri"/>
                  <a:sym typeface="Calibri"/>
                </a:rPr>
                <a:t>Under injection attack</a:t>
              </a: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grpSp>
      <p:grpSp>
        <p:nvGrpSpPr>
          <p:cNvPr id="3" name="Group 2">
            <a:extLst>
              <a:ext uri="{FF2B5EF4-FFF2-40B4-BE49-F238E27FC236}">
                <a16:creationId xmlns:a16="http://schemas.microsoft.com/office/drawing/2014/main" id="{86F5BA98-627E-5D30-5541-23423EE016A5}"/>
              </a:ext>
            </a:extLst>
          </p:cNvPr>
          <p:cNvGrpSpPr/>
          <p:nvPr/>
        </p:nvGrpSpPr>
        <p:grpSpPr>
          <a:xfrm>
            <a:off x="8805672" y="3788437"/>
            <a:ext cx="3056973" cy="3071774"/>
            <a:chOff x="8805672" y="3788437"/>
            <a:chExt cx="3056973" cy="3071774"/>
          </a:xfrm>
        </p:grpSpPr>
        <p:grpSp>
          <p:nvGrpSpPr>
            <p:cNvPr id="470" name="Google Shape;470;p13"/>
            <p:cNvGrpSpPr/>
            <p:nvPr/>
          </p:nvGrpSpPr>
          <p:grpSpPr>
            <a:xfrm>
              <a:off x="8805672" y="3788437"/>
              <a:ext cx="3056973" cy="2766404"/>
              <a:chOff x="8850709" y="3951725"/>
              <a:chExt cx="3056973" cy="2766404"/>
            </a:xfrm>
          </p:grpSpPr>
          <p:grpSp>
            <p:nvGrpSpPr>
              <p:cNvPr id="471" name="Google Shape;471;p13"/>
              <p:cNvGrpSpPr/>
              <p:nvPr/>
            </p:nvGrpSpPr>
            <p:grpSpPr>
              <a:xfrm>
                <a:off x="8850709" y="3951725"/>
                <a:ext cx="3056973" cy="2766404"/>
                <a:chOff x="8766567" y="481647"/>
                <a:chExt cx="3056973" cy="2766404"/>
              </a:xfrm>
            </p:grpSpPr>
            <p:grpSp>
              <p:nvGrpSpPr>
                <p:cNvPr id="472" name="Google Shape;472;p13"/>
                <p:cNvGrpSpPr/>
                <p:nvPr/>
              </p:nvGrpSpPr>
              <p:grpSpPr>
                <a:xfrm>
                  <a:off x="8766567" y="481647"/>
                  <a:ext cx="3056973" cy="2766404"/>
                  <a:chOff x="8766567" y="481647"/>
                  <a:chExt cx="3056973" cy="2766404"/>
                </a:xfrm>
              </p:grpSpPr>
              <p:grpSp>
                <p:nvGrpSpPr>
                  <p:cNvPr id="473" name="Google Shape;473;p13"/>
                  <p:cNvGrpSpPr/>
                  <p:nvPr/>
                </p:nvGrpSpPr>
                <p:grpSpPr>
                  <a:xfrm>
                    <a:off x="8766567" y="481647"/>
                    <a:ext cx="3056973" cy="2766404"/>
                    <a:chOff x="9215139" y="861210"/>
                    <a:chExt cx="3056973" cy="2766404"/>
                  </a:xfrm>
                </p:grpSpPr>
                <p:grpSp>
                  <p:nvGrpSpPr>
                    <p:cNvPr id="474" name="Google Shape;474;p13"/>
                    <p:cNvGrpSpPr/>
                    <p:nvPr/>
                  </p:nvGrpSpPr>
                  <p:grpSpPr>
                    <a:xfrm>
                      <a:off x="9215139" y="861210"/>
                      <a:ext cx="2930854" cy="2766404"/>
                      <a:chOff x="9215139" y="861210"/>
                      <a:chExt cx="2930854" cy="2766404"/>
                    </a:xfrm>
                  </p:grpSpPr>
                  <p:sp>
                    <p:nvSpPr>
                      <p:cNvPr id="475" name="Google Shape;475;p13"/>
                      <p:cNvSpPr/>
                      <p:nvPr/>
                    </p:nvSpPr>
                    <p:spPr>
                      <a:xfrm>
                        <a:off x="9215139" y="861210"/>
                        <a:ext cx="2930854" cy="2766404"/>
                      </a:xfrm>
                      <a:prstGeom prst="rect">
                        <a:avLst/>
                      </a:prstGeom>
                      <a:solidFill>
                        <a:srgbClr val="C5D8A4">
                          <a:alpha val="35686"/>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476" name="Google Shape;476;p13"/>
                      <p:cNvGrpSpPr/>
                      <p:nvPr/>
                    </p:nvGrpSpPr>
                    <p:grpSpPr>
                      <a:xfrm>
                        <a:off x="9791029" y="911111"/>
                        <a:ext cx="1485275" cy="2289180"/>
                        <a:chOff x="9038004" y="1233836"/>
                        <a:chExt cx="1485275" cy="2289180"/>
                      </a:xfrm>
                    </p:grpSpPr>
                    <p:sp>
                      <p:nvSpPr>
                        <p:cNvPr id="477" name="Google Shape;477;p13"/>
                        <p:cNvSpPr/>
                        <p:nvPr/>
                      </p:nvSpPr>
                      <p:spPr>
                        <a:xfrm>
                          <a:off x="9038004" y="2036585"/>
                          <a:ext cx="1485275" cy="1486431"/>
                        </a:xfrm>
                        <a:prstGeom prst="ellipse">
                          <a:avLst/>
                        </a:prstGeom>
                        <a:noFill/>
                        <a:ln w="50800" cap="flat" cmpd="sng">
                          <a:solidFill>
                            <a:srgbClr val="5B8A72">
                              <a:alpha val="69803"/>
                            </a:srgbClr>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sym typeface="Times New Roman"/>
                          </a:endParaRPr>
                        </a:p>
                      </p:txBody>
                    </p:sp>
                    <p:grpSp>
                      <p:nvGrpSpPr>
                        <p:cNvPr id="478" name="Google Shape;478;p13"/>
                        <p:cNvGrpSpPr/>
                        <p:nvPr/>
                      </p:nvGrpSpPr>
                      <p:grpSpPr>
                        <a:xfrm>
                          <a:off x="9249926" y="1233836"/>
                          <a:ext cx="1264550" cy="369332"/>
                          <a:chOff x="2712345" y="2986855"/>
                          <a:chExt cx="1649822" cy="220567"/>
                        </a:xfrm>
                      </p:grpSpPr>
                      <p:cxnSp>
                        <p:nvCxnSpPr>
                          <p:cNvPr id="479" name="Google Shape;479;p13"/>
                          <p:cNvCxnSpPr/>
                          <p:nvPr/>
                        </p:nvCxnSpPr>
                        <p:spPr>
                          <a:xfrm>
                            <a:off x="4022585" y="3087687"/>
                            <a:ext cx="339582" cy="0"/>
                          </a:xfrm>
                          <a:prstGeom prst="straightConnector1">
                            <a:avLst/>
                          </a:prstGeom>
                          <a:noFill/>
                          <a:ln w="15875" cap="flat" cmpd="sng">
                            <a:solidFill>
                              <a:schemeClr val="dk1"/>
                            </a:solidFill>
                            <a:prstDash val="solid"/>
                            <a:miter lim="800000"/>
                            <a:headEnd type="none" w="sm" len="sm"/>
                            <a:tailEnd type="triangle" w="med" len="med"/>
                          </a:ln>
                        </p:spPr>
                      </p:cxnSp>
                      <p:sp>
                        <p:nvSpPr>
                          <p:cNvPr id="480" name="Google Shape;480;p13"/>
                          <p:cNvSpPr txBox="1"/>
                          <p:nvPr/>
                        </p:nvSpPr>
                        <p:spPr>
                          <a:xfrm>
                            <a:off x="2712345" y="2986855"/>
                            <a:ext cx="1420634" cy="22056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C00000"/>
                                </a:solidFill>
                                <a:effectLst/>
                                <a:uLnTx/>
                                <a:uFillTx/>
                                <a:latin typeface="Calibri"/>
                                <a:ea typeface="+mn-ea"/>
                                <a:cs typeface="Calibri"/>
                                <a:sym typeface="Calibri"/>
                              </a:rPr>
                              <a:t>Biased</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81" name="Google Shape;481;p13"/>
                        <p:cNvGrpSpPr/>
                        <p:nvPr/>
                      </p:nvGrpSpPr>
                      <p:grpSpPr>
                        <a:xfrm>
                          <a:off x="9509650" y="2591306"/>
                          <a:ext cx="457200" cy="477054"/>
                          <a:chOff x="3110999" y="4996553"/>
                          <a:chExt cx="457200" cy="477054"/>
                        </a:xfrm>
                      </p:grpSpPr>
                      <p:sp>
                        <p:nvSpPr>
                          <p:cNvPr id="482" name="Google Shape;482;p13"/>
                          <p:cNvSpPr/>
                          <p:nvPr/>
                        </p:nvSpPr>
                        <p:spPr>
                          <a:xfrm>
                            <a:off x="3110999" y="5008140"/>
                            <a:ext cx="457200" cy="457200"/>
                          </a:xfrm>
                          <a:prstGeom prst="ellipse">
                            <a:avLst/>
                          </a:prstGeom>
                          <a:solidFill>
                            <a:schemeClr val="lt1"/>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6000" b="0" i="0" u="none" strike="noStrike" kern="1200" cap="none" spc="0" normalizeH="0" baseline="0" noProof="0">
                              <a:ln>
                                <a:noFill/>
                              </a:ln>
                              <a:solidFill>
                                <a:prstClr val="black"/>
                              </a:solidFill>
                              <a:effectLst/>
                              <a:uLnTx/>
                              <a:uFillTx/>
                              <a:latin typeface="Calibri"/>
                              <a:ea typeface="Calibri"/>
                              <a:cs typeface="Calibri"/>
                              <a:sym typeface="Calibri"/>
                            </a:endParaRPr>
                          </a:p>
                        </p:txBody>
                      </p:sp>
                      <p:sp>
                        <p:nvSpPr>
                          <p:cNvPr id="483" name="Google Shape;483;p13"/>
                          <p:cNvSpPr txBox="1"/>
                          <p:nvPr/>
                        </p:nvSpPr>
                        <p:spPr>
                          <a:xfrm>
                            <a:off x="3189566" y="4996553"/>
                            <a:ext cx="337959" cy="47705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Calibri"/>
                                <a:ea typeface="Calibri"/>
                                <a:cs typeface="Calibri"/>
                                <a:sym typeface="Calibri"/>
                              </a:rPr>
                              <a:t>?</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sp>
                  <p:nvSpPr>
                    <p:cNvPr id="484" name="Google Shape;484;p13"/>
                    <p:cNvSpPr txBox="1"/>
                    <p:nvPr/>
                  </p:nvSpPr>
                  <p:spPr>
                    <a:xfrm>
                      <a:off x="11095592" y="3236150"/>
                      <a:ext cx="1176520" cy="36933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a:ea typeface="Calibri"/>
                          <a:cs typeface="Calibri"/>
                          <a:sym typeface="Calibri"/>
                        </a:rPr>
                        <a:t>K = 3 </a:t>
                      </a:r>
                      <a:r>
                        <a:rPr kumimoji="0" lang="en-US" sz="1800" b="0" i="0" u="none" strike="noStrike" kern="1200" cap="none" spc="0" normalizeH="0" baseline="0" noProof="0" dirty="0">
                          <a:ln>
                            <a:noFill/>
                          </a:ln>
                          <a:solidFill>
                            <a:srgbClr val="C00000"/>
                          </a:solidFill>
                          <a:effectLst/>
                          <a:uLnTx/>
                          <a:uFillTx/>
                          <a:latin typeface="Calibri"/>
                          <a:ea typeface="Calibri"/>
                          <a:cs typeface="Calibri"/>
                          <a:sym typeface="Wingdings" pitchFamily="2" charset="2"/>
                        </a:rPr>
                        <a:t></a:t>
                      </a:r>
                      <a:r>
                        <a:rPr kumimoji="0" lang="en-US" sz="1800" b="0" i="0" u="none" strike="noStrike" kern="1200" cap="none" spc="0" normalizeH="0" baseline="0" noProof="0" dirty="0">
                          <a:ln>
                            <a:noFill/>
                          </a:ln>
                          <a:solidFill>
                            <a:srgbClr val="C00000"/>
                          </a:solidFill>
                          <a:effectLst/>
                          <a:uLnTx/>
                          <a:uFillTx/>
                          <a:latin typeface="Calibri"/>
                          <a:ea typeface="Calibri"/>
                          <a:cs typeface="Calibri"/>
                          <a:sym typeface="Calibri"/>
                        </a:rPr>
                        <a:t> 5</a:t>
                      </a:r>
                      <a:endParaRPr kumimoji="0" sz="1800" b="0" i="0" u="none" strike="noStrike" kern="1200" cap="none" spc="0" normalizeH="0" baseline="0" noProof="0" dirty="0">
                        <a:ln>
                          <a:noFill/>
                        </a:ln>
                        <a:solidFill>
                          <a:srgbClr val="C00000"/>
                        </a:solidFill>
                        <a:effectLst/>
                        <a:uLnTx/>
                        <a:uFillTx/>
                        <a:latin typeface="Calibri"/>
                        <a:ea typeface="Calibri"/>
                        <a:cs typeface="Calibri"/>
                        <a:sym typeface="Calibri"/>
                      </a:endParaRPr>
                    </a:p>
                  </p:txBody>
                </p:sp>
              </p:grpSp>
              <p:grpSp>
                <p:nvGrpSpPr>
                  <p:cNvPr id="485" name="Google Shape;485;p13"/>
                  <p:cNvGrpSpPr/>
                  <p:nvPr/>
                </p:nvGrpSpPr>
                <p:grpSpPr>
                  <a:xfrm>
                    <a:off x="9291207" y="521991"/>
                    <a:ext cx="1995087" cy="2518500"/>
                    <a:chOff x="12197649" y="932735"/>
                    <a:chExt cx="1995087" cy="2518500"/>
                  </a:xfrm>
                </p:grpSpPr>
                <p:sp>
                  <p:nvSpPr>
                    <p:cNvPr id="486" name="Google Shape;486;p13"/>
                    <p:cNvSpPr/>
                    <p:nvPr/>
                  </p:nvSpPr>
                  <p:spPr>
                    <a:xfrm>
                      <a:off x="12197649" y="2994035"/>
                      <a:ext cx="457200" cy="45720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487" name="Google Shape;487;p13"/>
                    <p:cNvSpPr/>
                    <p:nvPr/>
                  </p:nvSpPr>
                  <p:spPr>
                    <a:xfrm>
                      <a:off x="12328317" y="2071228"/>
                      <a:ext cx="457200" cy="45720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488" name="Google Shape;488;p13"/>
                    <p:cNvSpPr/>
                    <p:nvPr/>
                  </p:nvSpPr>
                  <p:spPr>
                    <a:xfrm>
                      <a:off x="13735536" y="932735"/>
                      <a:ext cx="457200" cy="45720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489" name="Google Shape;489;p13"/>
                    <p:cNvSpPr/>
                    <p:nvPr/>
                  </p:nvSpPr>
                  <p:spPr>
                    <a:xfrm>
                      <a:off x="13190769" y="1987144"/>
                      <a:ext cx="274320" cy="274320"/>
                    </a:xfrm>
                    <a:prstGeom prst="rect">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490" name="Google Shape;490;p13"/>
                    <p:cNvSpPr/>
                    <p:nvPr/>
                  </p:nvSpPr>
                  <p:spPr>
                    <a:xfrm>
                      <a:off x="12776201" y="1760411"/>
                      <a:ext cx="274320" cy="274320"/>
                    </a:xfrm>
                    <a:prstGeom prst="rect">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grpSp>
            <p:sp>
              <p:nvSpPr>
                <p:cNvPr id="491" name="Google Shape;491;p13"/>
                <p:cNvSpPr/>
                <p:nvPr/>
              </p:nvSpPr>
              <p:spPr>
                <a:xfrm>
                  <a:off x="8960996" y="2091361"/>
                  <a:ext cx="457200" cy="45720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sp>
            <p:nvSpPr>
              <p:cNvPr id="492" name="Google Shape;492;p13"/>
              <p:cNvSpPr/>
              <p:nvPr/>
            </p:nvSpPr>
            <p:spPr>
              <a:xfrm>
                <a:off x="9057432" y="4481523"/>
                <a:ext cx="2193004" cy="2194710"/>
              </a:xfrm>
              <a:prstGeom prst="ellipse">
                <a:avLst/>
              </a:prstGeom>
              <a:noFill/>
              <a:ln w="50800" cap="flat" cmpd="sng">
                <a:solidFill>
                  <a:srgbClr val="5B8A7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sym typeface="Times New Roman"/>
                </a:endParaRPr>
              </a:p>
            </p:txBody>
          </p:sp>
        </p:grpSp>
        <p:sp>
          <p:nvSpPr>
            <p:cNvPr id="496" name="Google Shape;496;p13"/>
            <p:cNvSpPr txBox="1"/>
            <p:nvPr/>
          </p:nvSpPr>
          <p:spPr>
            <a:xfrm>
              <a:off x="9295510" y="6490879"/>
              <a:ext cx="2411475" cy="36933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Calibri"/>
                  <a:cs typeface="Calibri"/>
                  <a:sym typeface="Calibri"/>
                </a:rPr>
                <a:t>Under injection attack</a:t>
              </a: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grpSp>
    </p:spTree>
    <p:extLst>
      <p:ext uri="{BB962C8B-B14F-4D97-AF65-F5344CB8AC3E}">
        <p14:creationId xmlns:p14="http://schemas.microsoft.com/office/powerpoint/2010/main" val="372176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48B08-147D-C14E-B544-D295E95D89A8}"/>
              </a:ext>
            </a:extLst>
          </p:cNvPr>
          <p:cNvSpPr>
            <a:spLocks noGrp="1"/>
          </p:cNvSpPr>
          <p:nvPr>
            <p:ph type="title"/>
          </p:nvPr>
        </p:nvSpPr>
        <p:spPr/>
        <p:txBody>
          <a:bodyPr/>
          <a:lstStyle/>
          <a:p>
            <a:pPr algn="l"/>
            <a:r>
              <a:rPr lang="en-US" dirty="0" smtClean="0"/>
              <a:t>Motivation </a:t>
            </a:r>
            <a:r>
              <a:rPr lang="en-US" sz="3200" dirty="0" smtClean="0"/>
              <a:t>– baseline method for </a:t>
            </a:r>
            <a:r>
              <a:rPr lang="en-US" sz="3200" i="1" dirty="0" smtClean="0"/>
              <a:t>deciding fairness</a:t>
            </a:r>
            <a:endParaRPr lang="en-US" sz="3200" i="1" dirty="0"/>
          </a:p>
        </p:txBody>
      </p:sp>
      <p:grpSp>
        <p:nvGrpSpPr>
          <p:cNvPr id="22" name="Group 21">
            <a:extLst>
              <a:ext uri="{FF2B5EF4-FFF2-40B4-BE49-F238E27FC236}">
                <a16:creationId xmlns:a16="http://schemas.microsoft.com/office/drawing/2014/main" id="{6238B5B4-D268-3447-8836-200A0DD40029}"/>
              </a:ext>
            </a:extLst>
          </p:cNvPr>
          <p:cNvGrpSpPr/>
          <p:nvPr/>
        </p:nvGrpSpPr>
        <p:grpSpPr>
          <a:xfrm>
            <a:off x="609280" y="2012636"/>
            <a:ext cx="2029236" cy="3824909"/>
            <a:chOff x="551405" y="1453241"/>
            <a:chExt cx="2029236" cy="3824909"/>
          </a:xfrm>
        </p:grpSpPr>
        <p:sp>
          <p:nvSpPr>
            <p:cNvPr id="36" name="TextBox 35">
              <a:extLst>
                <a:ext uri="{FF2B5EF4-FFF2-40B4-BE49-F238E27FC236}">
                  <a16:creationId xmlns:a16="http://schemas.microsoft.com/office/drawing/2014/main" id="{65DEF53C-93FA-2042-8AF1-A229A5985710}"/>
                </a:ext>
              </a:extLst>
            </p:cNvPr>
            <p:cNvSpPr txBox="1"/>
            <p:nvPr/>
          </p:nvSpPr>
          <p:spPr>
            <a:xfrm>
              <a:off x="551405" y="4687219"/>
              <a:ext cx="2029236" cy="590931"/>
            </a:xfrm>
            <a:prstGeom prst="rect">
              <a:avLst/>
            </a:prstGeom>
            <a:no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All possible clean training</a:t>
              </a: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Times New Roman" panose="02020603050405020304" pitchFamily="18" charset="0"/>
                </a:rPr>
                <a:t> </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Times New Roman" panose="02020603050405020304" pitchFamily="18" charset="0"/>
                </a:rPr>
                <a:t>data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sets</a:t>
              </a:r>
            </a:p>
          </p:txBody>
        </p:sp>
        <p:sp>
          <p:nvSpPr>
            <p:cNvPr id="62" name="Rectangle 61">
              <a:extLst>
                <a:ext uri="{FF2B5EF4-FFF2-40B4-BE49-F238E27FC236}">
                  <a16:creationId xmlns:a16="http://schemas.microsoft.com/office/drawing/2014/main" id="{7910C571-D08C-CA40-9BC8-D196D73FA210}"/>
                </a:ext>
              </a:extLst>
            </p:cNvPr>
            <p:cNvSpPr/>
            <p:nvPr/>
          </p:nvSpPr>
          <p:spPr>
            <a:xfrm>
              <a:off x="1008375" y="1453241"/>
              <a:ext cx="851201" cy="3105072"/>
            </a:xfrm>
            <a:prstGeom prst="rect">
              <a:avLst/>
            </a:prstGeom>
            <a:solidFill>
              <a:schemeClr val="accent6">
                <a:lumMod val="20000"/>
                <a:lumOff val="80000"/>
              </a:schemeClr>
            </a:solidFill>
            <a:ln w="63500">
              <a:solidFill>
                <a:srgbClr val="5B8A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grpSp>
      <p:grpSp>
        <p:nvGrpSpPr>
          <p:cNvPr id="9" name="Group 8">
            <a:extLst>
              <a:ext uri="{FF2B5EF4-FFF2-40B4-BE49-F238E27FC236}">
                <a16:creationId xmlns:a16="http://schemas.microsoft.com/office/drawing/2014/main" id="{A577AEF8-6B8D-E9EB-E02C-171D586F776F}"/>
              </a:ext>
            </a:extLst>
          </p:cNvPr>
          <p:cNvGrpSpPr/>
          <p:nvPr/>
        </p:nvGrpSpPr>
        <p:grpSpPr>
          <a:xfrm>
            <a:off x="1043100" y="2167183"/>
            <a:ext cx="933345" cy="2775042"/>
            <a:chOff x="1008375" y="1984297"/>
            <a:chExt cx="933345" cy="2775042"/>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933C0E7-CC5D-2448-96E2-1045C920A698}"/>
                    </a:ext>
                  </a:extLst>
                </p:cNvPr>
                <p:cNvSpPr txBox="1"/>
                <p:nvPr/>
              </p:nvSpPr>
              <p:spPr>
                <a:xfrm>
                  <a:off x="1008375" y="1984297"/>
                  <a:ext cx="85120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SupPr>
                          <m:e>
                            <m:r>
                              <a:rPr kumimoji="0" lang="en-US" sz="24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Times New Roman" panose="02020603050405020304" pitchFamily="18" charset="0"/>
                              </a:rPr>
                              <m:t>𝑇</m:t>
                            </m:r>
                          </m:e>
                          <m:sub>
                            <m:r>
                              <a:rPr kumimoji="0" lang="en-US" altLang="zh-CN" sz="2400" b="0" i="1" u="none" strike="noStrike" kern="1200" cap="none" spc="0" normalizeH="0" baseline="0" noProof="0" dirty="0">
                                <a:ln>
                                  <a:noFill/>
                                </a:ln>
                                <a:solidFill>
                                  <a:prstClr val="black"/>
                                </a:solidFill>
                                <a:effectLst/>
                                <a:uLnTx/>
                                <a:uFillTx/>
                                <a:latin typeface="Cambria Math" panose="02040503050406030204" pitchFamily="18" charset="0"/>
                                <a:cs typeface="Times New Roman" panose="02020603050405020304" pitchFamily="18" charset="0"/>
                              </a:rPr>
                              <m:t>1</m:t>
                            </m:r>
                          </m:sub>
                          <m:sup>
                            <m:r>
                              <a:rPr kumimoji="0" lang="en-US" sz="24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Times New Roman" panose="02020603050405020304" pitchFamily="18" charset="0"/>
                              </a:rPr>
                              <m:t>′</m:t>
                            </m:r>
                          </m:sup>
                        </m:sSubSup>
                      </m:oMath>
                    </m:oMathPara>
                  </a14:m>
                  <a:endParaRPr kumimoji="0" lang="en-US" sz="24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E933C0E7-CC5D-2448-96E2-1045C920A698}"/>
                    </a:ext>
                  </a:extLst>
                </p:cNvPr>
                <p:cNvSpPr txBox="1">
                  <a:spLocks noRot="1" noChangeAspect="1" noMove="1" noResize="1" noEditPoints="1" noAdjustHandles="1" noChangeArrowheads="1" noChangeShapeType="1" noTextEdit="1"/>
                </p:cNvSpPr>
                <p:nvPr/>
              </p:nvSpPr>
              <p:spPr>
                <a:xfrm>
                  <a:off x="1008375" y="1984297"/>
                  <a:ext cx="851201" cy="461665"/>
                </a:xfrm>
                <a:prstGeom prst="rect">
                  <a:avLst/>
                </a:prstGeom>
                <a:blipFill>
                  <a:blip r:embed="rId3"/>
                  <a:stretch>
                    <a:fillRect b="-5333"/>
                  </a:stretch>
                </a:blipFill>
              </p:spPr>
              <p:txBody>
                <a:bodyPr/>
                <a:lstStyle/>
                <a:p>
                  <a:r>
                    <a:rPr lang="en-US">
                      <a:noFill/>
                    </a:rPr>
                    <a:t> </a:t>
                  </a:r>
                </a:p>
              </p:txBody>
            </p:sp>
          </mc:Fallback>
        </mc:AlternateContent>
        <p:sp>
          <p:nvSpPr>
            <p:cNvPr id="94" name="TextBox 93">
              <a:extLst>
                <a:ext uri="{FF2B5EF4-FFF2-40B4-BE49-F238E27FC236}">
                  <a16:creationId xmlns:a16="http://schemas.microsoft.com/office/drawing/2014/main" id="{F45383EE-3ED9-9241-9761-C01E235D09D0}"/>
                </a:ext>
              </a:extLst>
            </p:cNvPr>
            <p:cNvSpPr txBox="1"/>
            <p:nvPr/>
          </p:nvSpPr>
          <p:spPr>
            <a:xfrm>
              <a:off x="1235069" y="4297674"/>
              <a:ext cx="70665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D08EF2B5-C236-4940-B89F-28EC72AED991}"/>
                    </a:ext>
                  </a:extLst>
                </p:cNvPr>
                <p:cNvSpPr txBox="1"/>
                <p:nvPr/>
              </p:nvSpPr>
              <p:spPr>
                <a:xfrm>
                  <a:off x="1029324" y="2885192"/>
                  <a:ext cx="85120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SupPr>
                          <m:e>
                            <m:r>
                              <a:rPr kumimoji="0" lang="en-US" sz="24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Times New Roman" panose="02020603050405020304" pitchFamily="18" charset="0"/>
                              </a:rPr>
                              <m:t>𝑇</m:t>
                            </m:r>
                          </m:e>
                          <m:sub>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2</m:t>
                            </m:r>
                          </m:sub>
                          <m:sup>
                            <m:r>
                              <a:rPr kumimoji="0" lang="en-US" sz="24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Times New Roman" panose="02020603050405020304" pitchFamily="18" charset="0"/>
                              </a:rPr>
                              <m:t>′</m:t>
                            </m:r>
                          </m:sup>
                        </m:sSubSup>
                      </m:oMath>
                    </m:oMathPara>
                  </a14:m>
                  <a:endParaRPr kumimoji="0" lang="en-US" sz="24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Times New Roman" panose="02020603050405020304" pitchFamily="18" charset="0"/>
                  </a:endParaRPr>
                </a:p>
              </p:txBody>
            </p:sp>
          </mc:Choice>
          <mc:Fallback xmlns="">
            <p:sp>
              <p:nvSpPr>
                <p:cNvPr id="97" name="TextBox 96">
                  <a:extLst>
                    <a:ext uri="{FF2B5EF4-FFF2-40B4-BE49-F238E27FC236}">
                      <a16:creationId xmlns:a16="http://schemas.microsoft.com/office/drawing/2014/main" id="{D08EF2B5-C236-4940-B89F-28EC72AED991}"/>
                    </a:ext>
                  </a:extLst>
                </p:cNvPr>
                <p:cNvSpPr txBox="1">
                  <a:spLocks noRot="1" noChangeAspect="1" noMove="1" noResize="1" noEditPoints="1" noAdjustHandles="1" noChangeArrowheads="1" noChangeShapeType="1" noTextEdit="1"/>
                </p:cNvSpPr>
                <p:nvPr/>
              </p:nvSpPr>
              <p:spPr>
                <a:xfrm>
                  <a:off x="1029324" y="2885192"/>
                  <a:ext cx="851201" cy="461665"/>
                </a:xfrm>
                <a:prstGeom prst="rect">
                  <a:avLst/>
                </a:prstGeom>
                <a:blipFill>
                  <a:blip r:embed="rId4"/>
                  <a:stretch>
                    <a:fillRect b="-27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10BBD53E-68B5-AB43-B1B5-28778BC4A177}"/>
                    </a:ext>
                  </a:extLst>
                </p:cNvPr>
                <p:cNvSpPr txBox="1"/>
                <p:nvPr/>
              </p:nvSpPr>
              <p:spPr>
                <a:xfrm>
                  <a:off x="1036732" y="3775640"/>
                  <a:ext cx="85120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SupPr>
                          <m:e>
                            <m:r>
                              <a:rPr kumimoji="0" lang="en-US" sz="24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Times New Roman" panose="02020603050405020304" pitchFamily="18" charset="0"/>
                              </a:rPr>
                              <m:t>𝑇</m:t>
                            </m:r>
                          </m:e>
                          <m:sub>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3</m:t>
                            </m:r>
                          </m:sub>
                          <m:sup>
                            <m:r>
                              <a:rPr kumimoji="0" lang="en-US" sz="24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Times New Roman" panose="02020603050405020304" pitchFamily="18" charset="0"/>
                              </a:rPr>
                              <m:t>′</m:t>
                            </m:r>
                          </m:sup>
                        </m:sSubSup>
                      </m:oMath>
                    </m:oMathPara>
                  </a14:m>
                  <a:endParaRPr kumimoji="0" lang="en-US" sz="24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Times New Roman" panose="02020603050405020304" pitchFamily="18" charset="0"/>
                  </a:endParaRPr>
                </a:p>
              </p:txBody>
            </p:sp>
          </mc:Choice>
          <mc:Fallback xmlns="">
            <p:sp>
              <p:nvSpPr>
                <p:cNvPr id="98" name="TextBox 97">
                  <a:extLst>
                    <a:ext uri="{FF2B5EF4-FFF2-40B4-BE49-F238E27FC236}">
                      <a16:creationId xmlns:a16="http://schemas.microsoft.com/office/drawing/2014/main" id="{10BBD53E-68B5-AB43-B1B5-28778BC4A177}"/>
                    </a:ext>
                  </a:extLst>
                </p:cNvPr>
                <p:cNvSpPr txBox="1">
                  <a:spLocks noRot="1" noChangeAspect="1" noMove="1" noResize="1" noEditPoints="1" noAdjustHandles="1" noChangeArrowheads="1" noChangeShapeType="1" noTextEdit="1"/>
                </p:cNvSpPr>
                <p:nvPr/>
              </p:nvSpPr>
              <p:spPr>
                <a:xfrm>
                  <a:off x="1036732" y="3775640"/>
                  <a:ext cx="851201" cy="461665"/>
                </a:xfrm>
                <a:prstGeom prst="rect">
                  <a:avLst/>
                </a:prstGeom>
                <a:blipFill>
                  <a:blip r:embed="rId5"/>
                  <a:stretch>
                    <a:fillRect b="-2703"/>
                  </a:stretch>
                </a:blipFill>
              </p:spPr>
              <p:txBody>
                <a:bodyPr/>
                <a:lstStyle/>
                <a:p>
                  <a:r>
                    <a:rPr lang="en-US">
                      <a:noFill/>
                    </a:rPr>
                    <a:t> </a:t>
                  </a:r>
                </a:p>
              </p:txBody>
            </p:sp>
          </mc:Fallback>
        </mc:AlternateContent>
      </p:grpSp>
      <p:sp>
        <p:nvSpPr>
          <p:cNvPr id="103" name="Rounded Rectangle 102">
            <a:extLst>
              <a:ext uri="{FF2B5EF4-FFF2-40B4-BE49-F238E27FC236}">
                <a16:creationId xmlns:a16="http://schemas.microsoft.com/office/drawing/2014/main" id="{CD1C9FA9-7DA4-5045-B44E-4C790D20144B}"/>
              </a:ext>
            </a:extLst>
          </p:cNvPr>
          <p:cNvSpPr/>
          <p:nvPr/>
        </p:nvSpPr>
        <p:spPr>
          <a:xfrm>
            <a:off x="3048548" y="5554175"/>
            <a:ext cx="5589727" cy="848991"/>
          </a:xfrm>
          <a:prstGeom prst="roundRect">
            <a:avLst/>
          </a:prstGeom>
          <a:solidFill>
            <a:srgbClr val="5B8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1"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Combinatorial explosion! </a:t>
            </a:r>
          </a:p>
        </p:txBody>
      </p:sp>
      <p:grpSp>
        <p:nvGrpSpPr>
          <p:cNvPr id="13" name="Group 12">
            <a:extLst>
              <a:ext uri="{FF2B5EF4-FFF2-40B4-BE49-F238E27FC236}">
                <a16:creationId xmlns:a16="http://schemas.microsoft.com/office/drawing/2014/main" id="{FB8A7394-B54C-C8EE-D39A-AD08C6934B91}"/>
              </a:ext>
            </a:extLst>
          </p:cNvPr>
          <p:cNvGrpSpPr/>
          <p:nvPr/>
        </p:nvGrpSpPr>
        <p:grpSpPr>
          <a:xfrm>
            <a:off x="5850737" y="1401506"/>
            <a:ext cx="2986418" cy="3540719"/>
            <a:chOff x="6590385" y="1218620"/>
            <a:chExt cx="2986418" cy="3540719"/>
          </a:xfrm>
        </p:grpSpPr>
        <p:grpSp>
          <p:nvGrpSpPr>
            <p:cNvPr id="10" name="Group 9">
              <a:extLst>
                <a:ext uri="{FF2B5EF4-FFF2-40B4-BE49-F238E27FC236}">
                  <a16:creationId xmlns:a16="http://schemas.microsoft.com/office/drawing/2014/main" id="{0D3B0695-A69C-40F4-1E25-407954839CD4}"/>
                </a:ext>
              </a:extLst>
            </p:cNvPr>
            <p:cNvGrpSpPr/>
            <p:nvPr/>
          </p:nvGrpSpPr>
          <p:grpSpPr>
            <a:xfrm>
              <a:off x="6590385" y="1920234"/>
              <a:ext cx="2216334" cy="2839105"/>
              <a:chOff x="6590385" y="1920234"/>
              <a:chExt cx="2216334" cy="2839105"/>
            </a:xfrm>
          </p:grpSpPr>
          <p:sp>
            <p:nvSpPr>
              <p:cNvPr id="73" name="TextBox 72">
                <a:extLst>
                  <a:ext uri="{FF2B5EF4-FFF2-40B4-BE49-F238E27FC236}">
                    <a16:creationId xmlns:a16="http://schemas.microsoft.com/office/drawing/2014/main" id="{BC73931C-66B6-0546-8A45-7C3271092907}"/>
                  </a:ext>
                </a:extLst>
              </p:cNvPr>
              <p:cNvSpPr txBox="1"/>
              <p:nvPr/>
            </p:nvSpPr>
            <p:spPr>
              <a:xfrm>
                <a:off x="7484909" y="4297674"/>
                <a:ext cx="70665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E7E6E6">
                        <a:lumMod val="50000"/>
                      </a:srgbClr>
                    </a:solidFill>
                    <a:effectLst/>
                    <a:uLnTx/>
                    <a:uFillTx/>
                    <a:latin typeface="Calibri" panose="020F0502020204030204"/>
                    <a:ea typeface="等线" panose="02010600030101010101" pitchFamily="2" charset="-122"/>
                    <a:cs typeface="+mn-cs"/>
                  </a:rPr>
                  <a:t>…</a:t>
                </a:r>
                <a:endParaRPr kumimoji="0" lang="en-US" sz="24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endParaRPr>
              </a:p>
            </p:txBody>
          </p:sp>
          <p:sp>
            <p:nvSpPr>
              <p:cNvPr id="91" name="Rectangle 90">
                <a:extLst>
                  <a:ext uri="{FF2B5EF4-FFF2-40B4-BE49-F238E27FC236}">
                    <a16:creationId xmlns:a16="http://schemas.microsoft.com/office/drawing/2014/main" id="{AB5E703C-5854-084D-A225-A3DE0D9119A0}"/>
                  </a:ext>
                </a:extLst>
              </p:cNvPr>
              <p:cNvSpPr/>
              <p:nvPr/>
            </p:nvSpPr>
            <p:spPr>
              <a:xfrm>
                <a:off x="6612159" y="3703314"/>
                <a:ext cx="2194560" cy="64008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Calibri" panose="020F0502020204030204" pitchFamily="34" charset="0"/>
                  </a:rPr>
                  <a:t>Label Prediction</a:t>
                </a:r>
                <a:endParaRPr kumimoji="0" lang="en-US" altLang="zh-CN" sz="2000" b="0" i="0" u="none" strike="noStrike" kern="1200" cap="none" spc="0" normalizeH="0" baseline="0" noProof="0" dirty="0">
                  <a:ln>
                    <a:noFill/>
                  </a:ln>
                  <a:solidFill>
                    <a:srgbClr val="E7E6E6">
                      <a:lumMod val="50000"/>
                    </a:srgbClr>
                  </a:solidFill>
                  <a:effectLst/>
                  <a:uLnTx/>
                  <a:uFillTx/>
                  <a:latin typeface="Calibri" panose="020F0502020204030204"/>
                  <a:ea typeface="等线" panose="02010600030101010101" pitchFamily="2" charset="-122"/>
                  <a:cs typeface="Calibri" panose="020F0502020204030204" pitchFamily="34" charset="0"/>
                </a:endParaRPr>
              </a:p>
            </p:txBody>
          </p:sp>
          <p:sp>
            <p:nvSpPr>
              <p:cNvPr id="92" name="Rectangle 91">
                <a:extLst>
                  <a:ext uri="{FF2B5EF4-FFF2-40B4-BE49-F238E27FC236}">
                    <a16:creationId xmlns:a16="http://schemas.microsoft.com/office/drawing/2014/main" id="{47BF56A0-0DA6-BB49-8DDB-0780E7BB5749}"/>
                  </a:ext>
                </a:extLst>
              </p:cNvPr>
              <p:cNvSpPr/>
              <p:nvPr/>
            </p:nvSpPr>
            <p:spPr>
              <a:xfrm>
                <a:off x="6605677" y="2807202"/>
                <a:ext cx="2194560" cy="64008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Calibri" panose="020F0502020204030204" pitchFamily="34" charset="0"/>
                  </a:rPr>
                  <a:t>Label Prediction</a:t>
                </a:r>
                <a:endParaRPr kumimoji="0" lang="en-US" altLang="zh-CN" sz="2000" b="0" i="0" u="none" strike="noStrike" kern="1200" cap="none" spc="0" normalizeH="0" baseline="0" noProof="0" dirty="0">
                  <a:ln>
                    <a:noFill/>
                  </a:ln>
                  <a:solidFill>
                    <a:srgbClr val="E7E6E6">
                      <a:lumMod val="50000"/>
                    </a:srgbClr>
                  </a:solidFill>
                  <a:effectLst/>
                  <a:uLnTx/>
                  <a:uFillTx/>
                  <a:latin typeface="Calibri" panose="020F0502020204030204"/>
                  <a:ea typeface="等线" panose="02010600030101010101" pitchFamily="2" charset="-122"/>
                  <a:cs typeface="Calibri" panose="020F0502020204030204" pitchFamily="34" charset="0"/>
                </a:endParaRPr>
              </a:p>
            </p:txBody>
          </p:sp>
          <p:sp>
            <p:nvSpPr>
              <p:cNvPr id="93" name="Rectangle 92">
                <a:extLst>
                  <a:ext uri="{FF2B5EF4-FFF2-40B4-BE49-F238E27FC236}">
                    <a16:creationId xmlns:a16="http://schemas.microsoft.com/office/drawing/2014/main" id="{E71A0FB6-5C04-4D46-9396-C6E8F1FD6251}"/>
                  </a:ext>
                </a:extLst>
              </p:cNvPr>
              <p:cNvSpPr/>
              <p:nvPr/>
            </p:nvSpPr>
            <p:spPr>
              <a:xfrm>
                <a:off x="6590385" y="1920234"/>
                <a:ext cx="2194560" cy="64008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Calibri" panose="020F0502020204030204" pitchFamily="34" charset="0"/>
                  </a:rPr>
                  <a:t>Label Prediction</a:t>
                </a:r>
                <a:endParaRPr kumimoji="0" lang="en-US" altLang="zh-CN" sz="2000" b="0" i="0" u="none" strike="noStrike" kern="1200" cap="none" spc="0" normalizeH="0" baseline="0" noProof="0" dirty="0">
                  <a:ln>
                    <a:noFill/>
                  </a:ln>
                  <a:solidFill>
                    <a:srgbClr val="E7E6E6">
                      <a:lumMod val="50000"/>
                    </a:srgbClr>
                  </a:solidFill>
                  <a:effectLst/>
                  <a:uLnTx/>
                  <a:uFillTx/>
                  <a:latin typeface="Calibri" panose="020F0502020204030204"/>
                  <a:ea typeface="等线" panose="02010600030101010101" pitchFamily="2" charset="-122"/>
                  <a:cs typeface="Calibri" panose="020F0502020204030204" pitchFamily="34" charset="0"/>
                </a:endParaRPr>
              </a:p>
            </p:txBody>
          </p:sp>
        </p:grpSp>
        <p:grpSp>
          <p:nvGrpSpPr>
            <p:cNvPr id="48" name="Group 47">
              <a:extLst>
                <a:ext uri="{FF2B5EF4-FFF2-40B4-BE49-F238E27FC236}">
                  <a16:creationId xmlns:a16="http://schemas.microsoft.com/office/drawing/2014/main" id="{7A38F528-A9BE-3A41-ADA1-BE13BD4052DF}"/>
                </a:ext>
              </a:extLst>
            </p:cNvPr>
            <p:cNvGrpSpPr/>
            <p:nvPr/>
          </p:nvGrpSpPr>
          <p:grpSpPr>
            <a:xfrm>
              <a:off x="7559039" y="1218620"/>
              <a:ext cx="2017764" cy="643117"/>
              <a:chOff x="7831528" y="1464237"/>
              <a:chExt cx="2017764" cy="588311"/>
            </a:xfrm>
          </p:grpSpPr>
          <p:sp>
            <p:nvSpPr>
              <p:cNvPr id="49" name="TextBox 48">
                <a:extLst>
                  <a:ext uri="{FF2B5EF4-FFF2-40B4-BE49-F238E27FC236}">
                    <a16:creationId xmlns:a16="http://schemas.microsoft.com/office/drawing/2014/main" id="{B47754C0-791A-0744-89B2-EFCB4523DE63}"/>
                  </a:ext>
                </a:extLst>
              </p:cNvPr>
              <p:cNvSpPr txBox="1"/>
              <p:nvPr/>
            </p:nvSpPr>
            <p:spPr>
              <a:xfrm>
                <a:off x="7981410" y="1464237"/>
                <a:ext cx="1867882" cy="36601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Times New Roman" panose="02020603050405020304" pitchFamily="18" charset="0"/>
                  </a:rPr>
                  <a:t>Test input x </a:t>
                </a:r>
              </a:p>
            </p:txBody>
          </p:sp>
          <p:sp>
            <p:nvSpPr>
              <p:cNvPr id="57" name="Down Arrow 56">
                <a:extLst>
                  <a:ext uri="{FF2B5EF4-FFF2-40B4-BE49-F238E27FC236}">
                    <a16:creationId xmlns:a16="http://schemas.microsoft.com/office/drawing/2014/main" id="{A0DBACBD-2621-244F-8A6E-95907B2B27B3}"/>
                  </a:ext>
                </a:extLst>
              </p:cNvPr>
              <p:cNvSpPr/>
              <p:nvPr/>
            </p:nvSpPr>
            <p:spPr>
              <a:xfrm>
                <a:off x="7831528" y="1627726"/>
                <a:ext cx="301727" cy="424822"/>
              </a:xfrm>
              <a:prstGeom prst="downArrow">
                <a:avLst>
                  <a:gd name="adj1" fmla="val 21134"/>
                  <a:gd name="adj2" fmla="val 45189"/>
                </a:avLst>
              </a:prstGeom>
              <a:solidFill>
                <a:srgbClr val="5B8A7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pSp>
      </p:grpSp>
      <p:grpSp>
        <p:nvGrpSpPr>
          <p:cNvPr id="46" name="Group 45">
            <a:extLst>
              <a:ext uri="{FF2B5EF4-FFF2-40B4-BE49-F238E27FC236}">
                <a16:creationId xmlns:a16="http://schemas.microsoft.com/office/drawing/2014/main" id="{DDDC4D8D-11BF-E5A3-49E9-2360F8F090BF}"/>
              </a:ext>
            </a:extLst>
          </p:cNvPr>
          <p:cNvGrpSpPr/>
          <p:nvPr/>
        </p:nvGrpSpPr>
        <p:grpSpPr>
          <a:xfrm>
            <a:off x="2183369" y="2104076"/>
            <a:ext cx="2944984" cy="2838149"/>
            <a:chOff x="2203551" y="2104076"/>
            <a:chExt cx="2944984" cy="2838149"/>
          </a:xfrm>
        </p:grpSpPr>
        <p:grpSp>
          <p:nvGrpSpPr>
            <p:cNvPr id="29" name="Group 28">
              <a:extLst>
                <a:ext uri="{FF2B5EF4-FFF2-40B4-BE49-F238E27FC236}">
                  <a16:creationId xmlns:a16="http://schemas.microsoft.com/office/drawing/2014/main" id="{9C6AC90E-6A78-1AD3-A1D8-9A1E78B5F673}"/>
                </a:ext>
              </a:extLst>
            </p:cNvPr>
            <p:cNvGrpSpPr/>
            <p:nvPr/>
          </p:nvGrpSpPr>
          <p:grpSpPr>
            <a:xfrm>
              <a:off x="2939747" y="2104076"/>
              <a:ext cx="2208788" cy="2838149"/>
              <a:chOff x="2939747" y="1921190"/>
              <a:chExt cx="2208788" cy="2838149"/>
            </a:xfrm>
          </p:grpSpPr>
          <p:sp>
            <p:nvSpPr>
              <p:cNvPr id="4" name="TextBox 3">
                <a:extLst>
                  <a:ext uri="{FF2B5EF4-FFF2-40B4-BE49-F238E27FC236}">
                    <a16:creationId xmlns:a16="http://schemas.microsoft.com/office/drawing/2014/main" id="{B0F1DFC7-4B7B-E34C-8DE8-2A78BEB38214}"/>
                  </a:ext>
                </a:extLst>
              </p:cNvPr>
              <p:cNvSpPr txBox="1"/>
              <p:nvPr/>
            </p:nvSpPr>
            <p:spPr>
              <a:xfrm>
                <a:off x="4015627" y="4297674"/>
                <a:ext cx="70665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E7E6E6">
                        <a:lumMod val="50000"/>
                      </a:srgbClr>
                    </a:solidFill>
                    <a:effectLst/>
                    <a:uLnTx/>
                    <a:uFillTx/>
                    <a:latin typeface="Calibri" panose="020F0502020204030204"/>
                    <a:ea typeface="等线" panose="02010600030101010101" pitchFamily="2" charset="-122"/>
                    <a:cs typeface="+mn-cs"/>
                  </a:rPr>
                  <a:t>…</a:t>
                </a:r>
                <a:endParaRPr kumimoji="0" lang="en-US" sz="24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endParaRPr>
              </a:p>
            </p:txBody>
          </p:sp>
          <p:grpSp>
            <p:nvGrpSpPr>
              <p:cNvPr id="28" name="Group 27">
                <a:extLst>
                  <a:ext uri="{FF2B5EF4-FFF2-40B4-BE49-F238E27FC236}">
                    <a16:creationId xmlns:a16="http://schemas.microsoft.com/office/drawing/2014/main" id="{5F90F6CC-FE17-9D42-3AD4-870DDFAC09C1}"/>
                  </a:ext>
                </a:extLst>
              </p:cNvPr>
              <p:cNvGrpSpPr/>
              <p:nvPr/>
            </p:nvGrpSpPr>
            <p:grpSpPr>
              <a:xfrm>
                <a:off x="2939747" y="1921190"/>
                <a:ext cx="2208788" cy="2422204"/>
                <a:chOff x="2939747" y="1921190"/>
                <a:chExt cx="2208788" cy="2422204"/>
              </a:xfrm>
            </p:grpSpPr>
            <p:sp>
              <p:nvSpPr>
                <p:cNvPr id="87" name="Rectangle 86">
                  <a:extLst>
                    <a:ext uri="{FF2B5EF4-FFF2-40B4-BE49-F238E27FC236}">
                      <a16:creationId xmlns:a16="http://schemas.microsoft.com/office/drawing/2014/main" id="{743EC145-B126-FF4D-8293-3BF5076151BE}"/>
                    </a:ext>
                  </a:extLst>
                </p:cNvPr>
                <p:cNvSpPr/>
                <p:nvPr/>
              </p:nvSpPr>
              <p:spPr>
                <a:xfrm>
                  <a:off x="2951240" y="3703314"/>
                  <a:ext cx="2194560" cy="64008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Calibri" panose="020F0502020204030204" pitchFamily="34" charset="0"/>
                    </a:rPr>
                    <a:t>Parameter </a:t>
                  </a:r>
                  <a:r>
                    <a:rPr kumimoji="0" lang="en-US" altLang="zh-CN" sz="2000" b="0" i="0" u="none" strike="noStrike" kern="1200" cap="none" spc="0" normalizeH="0" baseline="0" noProof="0" dirty="0">
                      <a:ln>
                        <a:noFill/>
                      </a:ln>
                      <a:solidFill>
                        <a:srgbClr val="E7E6E6">
                          <a:lumMod val="50000"/>
                        </a:srgbClr>
                      </a:solidFill>
                      <a:effectLst/>
                      <a:uLnTx/>
                      <a:uFillTx/>
                      <a:latin typeface="Calibri" panose="020F0502020204030204"/>
                      <a:ea typeface="等线" panose="02010600030101010101" pitchFamily="2" charset="-122"/>
                      <a:cs typeface="Calibri" panose="020F0502020204030204" pitchFamily="34" charset="0"/>
                    </a:rPr>
                    <a:t>Tuning</a:t>
                  </a:r>
                  <a:r>
                    <a:rPr kumimoji="0" lang="zh-CN" altLang="en-US" sz="2000" b="0" i="0" u="none" strike="noStrike" kern="1200" cap="none" spc="0" normalizeH="0" baseline="0" noProof="0" dirty="0">
                      <a:ln>
                        <a:noFill/>
                      </a:ln>
                      <a:solidFill>
                        <a:srgbClr val="E7E6E6">
                          <a:lumMod val="50000"/>
                        </a:srgbClr>
                      </a:solidFill>
                      <a:effectLst/>
                      <a:uLnTx/>
                      <a:uFillTx/>
                      <a:latin typeface="Calibri" panose="020F0502020204030204"/>
                      <a:ea typeface="等线" panose="02010600030101010101" pitchFamily="2" charset="-122"/>
                      <a:cs typeface="Calibri" panose="020F0502020204030204" pitchFamily="34" charset="0"/>
                    </a:rPr>
                    <a:t> </a:t>
                  </a:r>
                  <a:endParaRPr kumimoji="0" lang="en-US" altLang="zh-CN" sz="2000" b="0" i="0" u="none" strike="noStrike" kern="1200" cap="none" spc="0" normalizeH="0" baseline="0" noProof="0" dirty="0">
                    <a:ln>
                      <a:noFill/>
                    </a:ln>
                    <a:solidFill>
                      <a:srgbClr val="E7E6E6">
                        <a:lumMod val="50000"/>
                      </a:srgbClr>
                    </a:solidFill>
                    <a:effectLst/>
                    <a:uLnTx/>
                    <a:uFillTx/>
                    <a:latin typeface="Calibri" panose="020F0502020204030204"/>
                    <a:ea typeface="等线" panose="02010600030101010101" pitchFamily="2" charset="-122"/>
                    <a:cs typeface="Calibri" panose="020F0502020204030204" pitchFamily="34" charset="0"/>
                  </a:endParaRPr>
                </a:p>
              </p:txBody>
            </p:sp>
            <p:sp>
              <p:nvSpPr>
                <p:cNvPr id="88" name="Rectangle 87">
                  <a:extLst>
                    <a:ext uri="{FF2B5EF4-FFF2-40B4-BE49-F238E27FC236}">
                      <a16:creationId xmlns:a16="http://schemas.microsoft.com/office/drawing/2014/main" id="{DDD3386F-E63B-2C43-9B6B-5EAAD2800A26}"/>
                    </a:ext>
                  </a:extLst>
                </p:cNvPr>
                <p:cNvSpPr/>
                <p:nvPr/>
              </p:nvSpPr>
              <p:spPr>
                <a:xfrm>
                  <a:off x="2953975" y="2810817"/>
                  <a:ext cx="2194560" cy="64008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Calibri" panose="020F0502020204030204" pitchFamily="34" charset="0"/>
                    </a:rPr>
                    <a:t>Parameter </a:t>
                  </a:r>
                  <a:r>
                    <a:rPr kumimoji="0" lang="en-US" altLang="zh-CN" sz="2000" b="0" i="0" u="none" strike="noStrike" kern="1200" cap="none" spc="0" normalizeH="0" baseline="0" noProof="0" dirty="0">
                      <a:ln>
                        <a:noFill/>
                      </a:ln>
                      <a:solidFill>
                        <a:srgbClr val="E7E6E6">
                          <a:lumMod val="50000"/>
                        </a:srgbClr>
                      </a:solidFill>
                      <a:effectLst/>
                      <a:uLnTx/>
                      <a:uFillTx/>
                      <a:latin typeface="Calibri" panose="020F0502020204030204"/>
                      <a:ea typeface="等线" panose="02010600030101010101" pitchFamily="2" charset="-122"/>
                      <a:cs typeface="Calibri" panose="020F0502020204030204" pitchFamily="34" charset="0"/>
                    </a:rPr>
                    <a:t>Tuning</a:t>
                  </a:r>
                  <a:r>
                    <a:rPr kumimoji="0" lang="zh-CN" altLang="en-US" sz="2000" b="0" i="0" u="none" strike="noStrike" kern="1200" cap="none" spc="0" normalizeH="0" baseline="0" noProof="0" dirty="0">
                      <a:ln>
                        <a:noFill/>
                      </a:ln>
                      <a:solidFill>
                        <a:srgbClr val="E7E6E6">
                          <a:lumMod val="50000"/>
                        </a:srgbClr>
                      </a:solidFill>
                      <a:effectLst/>
                      <a:uLnTx/>
                      <a:uFillTx/>
                      <a:latin typeface="Calibri" panose="020F0502020204030204"/>
                      <a:ea typeface="等线" panose="02010600030101010101" pitchFamily="2" charset="-122"/>
                      <a:cs typeface="Calibri" panose="020F0502020204030204" pitchFamily="34" charset="0"/>
                    </a:rPr>
                    <a:t> </a:t>
                  </a:r>
                  <a:endParaRPr kumimoji="0" lang="en-US" altLang="zh-CN" sz="2000" b="0" i="0" u="none" strike="noStrike" kern="1200" cap="none" spc="0" normalizeH="0" baseline="0" noProof="0" dirty="0">
                    <a:ln>
                      <a:noFill/>
                    </a:ln>
                    <a:solidFill>
                      <a:srgbClr val="E7E6E6">
                        <a:lumMod val="50000"/>
                      </a:srgbClr>
                    </a:solidFill>
                    <a:effectLst/>
                    <a:uLnTx/>
                    <a:uFillTx/>
                    <a:latin typeface="Calibri" panose="020F0502020204030204"/>
                    <a:ea typeface="等线" panose="02010600030101010101" pitchFamily="2" charset="-122"/>
                    <a:cs typeface="Calibri" panose="020F0502020204030204" pitchFamily="34" charset="0"/>
                  </a:endParaRPr>
                </a:p>
              </p:txBody>
            </p:sp>
            <p:sp>
              <p:nvSpPr>
                <p:cNvPr id="89" name="Rectangle 88">
                  <a:extLst>
                    <a:ext uri="{FF2B5EF4-FFF2-40B4-BE49-F238E27FC236}">
                      <a16:creationId xmlns:a16="http://schemas.microsoft.com/office/drawing/2014/main" id="{F4441655-5FED-B742-9164-B5E2DE9DAA99}"/>
                    </a:ext>
                  </a:extLst>
                </p:cNvPr>
                <p:cNvSpPr/>
                <p:nvPr/>
              </p:nvSpPr>
              <p:spPr>
                <a:xfrm>
                  <a:off x="2939747" y="1921190"/>
                  <a:ext cx="2194560" cy="64008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Calibri" panose="020F0502020204030204" pitchFamily="34" charset="0"/>
                    </a:rPr>
                    <a:t>Parameter </a:t>
                  </a:r>
                  <a:r>
                    <a:rPr kumimoji="0" lang="en-US" altLang="zh-CN" sz="2000" b="0" i="0" u="none" strike="noStrike" kern="1200" cap="none" spc="0" normalizeH="0" baseline="0" noProof="0" dirty="0">
                      <a:ln>
                        <a:noFill/>
                      </a:ln>
                      <a:solidFill>
                        <a:srgbClr val="E7E6E6">
                          <a:lumMod val="50000"/>
                        </a:srgbClr>
                      </a:solidFill>
                      <a:effectLst/>
                      <a:uLnTx/>
                      <a:uFillTx/>
                      <a:latin typeface="Calibri" panose="020F0502020204030204"/>
                      <a:ea typeface="等线" panose="02010600030101010101" pitchFamily="2" charset="-122"/>
                      <a:cs typeface="Calibri" panose="020F0502020204030204" pitchFamily="34" charset="0"/>
                    </a:rPr>
                    <a:t>Tuning</a:t>
                  </a:r>
                  <a:r>
                    <a:rPr kumimoji="0" lang="zh-CN" altLang="en-US" sz="2000" b="0" i="0" u="none" strike="noStrike" kern="1200" cap="none" spc="0" normalizeH="0" baseline="0" noProof="0" dirty="0">
                      <a:ln>
                        <a:noFill/>
                      </a:ln>
                      <a:solidFill>
                        <a:srgbClr val="E7E6E6">
                          <a:lumMod val="50000"/>
                        </a:srgbClr>
                      </a:solidFill>
                      <a:effectLst/>
                      <a:uLnTx/>
                      <a:uFillTx/>
                      <a:latin typeface="Calibri" panose="020F0502020204030204"/>
                      <a:ea typeface="等线" panose="02010600030101010101" pitchFamily="2" charset="-122"/>
                      <a:cs typeface="Calibri" panose="020F0502020204030204" pitchFamily="34" charset="0"/>
                    </a:rPr>
                    <a:t> </a:t>
                  </a:r>
                  <a:endParaRPr kumimoji="0" lang="en-US" altLang="zh-CN" sz="2000" b="0" i="0" u="none" strike="noStrike" kern="1200" cap="none" spc="0" normalizeH="0" baseline="0" noProof="0" dirty="0">
                    <a:ln>
                      <a:noFill/>
                    </a:ln>
                    <a:solidFill>
                      <a:srgbClr val="E7E6E6">
                        <a:lumMod val="50000"/>
                      </a:srgbClr>
                    </a:solidFill>
                    <a:effectLst/>
                    <a:uLnTx/>
                    <a:uFillTx/>
                    <a:latin typeface="Calibri" panose="020F0502020204030204"/>
                    <a:ea typeface="等线" panose="02010600030101010101" pitchFamily="2" charset="-122"/>
                    <a:cs typeface="Calibri" panose="020F0502020204030204" pitchFamily="34" charset="0"/>
                  </a:endParaRPr>
                </a:p>
              </p:txBody>
            </p:sp>
          </p:grpSp>
        </p:grpSp>
        <p:grpSp>
          <p:nvGrpSpPr>
            <p:cNvPr id="45" name="Group 44">
              <a:extLst>
                <a:ext uri="{FF2B5EF4-FFF2-40B4-BE49-F238E27FC236}">
                  <a16:creationId xmlns:a16="http://schemas.microsoft.com/office/drawing/2014/main" id="{22E33980-43AB-3EB9-6663-C8BECD78F302}"/>
                </a:ext>
              </a:extLst>
            </p:cNvPr>
            <p:cNvGrpSpPr/>
            <p:nvPr/>
          </p:nvGrpSpPr>
          <p:grpSpPr>
            <a:xfrm>
              <a:off x="2203551" y="2417217"/>
              <a:ext cx="731520" cy="1781113"/>
              <a:chOff x="2203551" y="2417217"/>
              <a:chExt cx="731520" cy="1781113"/>
            </a:xfrm>
          </p:grpSpPr>
          <p:cxnSp>
            <p:nvCxnSpPr>
              <p:cNvPr id="30" name="Straight Arrow Connector 29">
                <a:extLst>
                  <a:ext uri="{FF2B5EF4-FFF2-40B4-BE49-F238E27FC236}">
                    <a16:creationId xmlns:a16="http://schemas.microsoft.com/office/drawing/2014/main" id="{278315C6-E6F3-3E94-5CA9-EEAC03355F32}"/>
                  </a:ext>
                </a:extLst>
              </p:cNvPr>
              <p:cNvCxnSpPr>
                <a:cxnSpLocks/>
              </p:cNvCxnSpPr>
              <p:nvPr/>
            </p:nvCxnSpPr>
            <p:spPr>
              <a:xfrm>
                <a:off x="2203551" y="2417217"/>
                <a:ext cx="731520" cy="0"/>
              </a:xfrm>
              <a:prstGeom prst="straightConnector1">
                <a:avLst/>
              </a:prstGeom>
              <a:ln w="22860">
                <a:solidFill>
                  <a:schemeClr val="tx1">
                    <a:lumMod val="50000"/>
                    <a:lumOff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0BC2AB0-2F8D-90DE-FCC5-B1D54B72F47E}"/>
                  </a:ext>
                </a:extLst>
              </p:cNvPr>
              <p:cNvCxnSpPr>
                <a:cxnSpLocks/>
              </p:cNvCxnSpPr>
              <p:nvPr/>
            </p:nvCxnSpPr>
            <p:spPr>
              <a:xfrm>
                <a:off x="2203551" y="3301202"/>
                <a:ext cx="731520" cy="0"/>
              </a:xfrm>
              <a:prstGeom prst="straightConnector1">
                <a:avLst/>
              </a:prstGeom>
              <a:ln w="22860">
                <a:solidFill>
                  <a:schemeClr val="tx1">
                    <a:lumMod val="50000"/>
                    <a:lumOff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A620630-3CA0-CA37-D0DB-A2A167F3D566}"/>
                  </a:ext>
                </a:extLst>
              </p:cNvPr>
              <p:cNvCxnSpPr>
                <a:cxnSpLocks/>
              </p:cNvCxnSpPr>
              <p:nvPr/>
            </p:nvCxnSpPr>
            <p:spPr>
              <a:xfrm>
                <a:off x="2203551" y="4198330"/>
                <a:ext cx="731520" cy="0"/>
              </a:xfrm>
              <a:prstGeom prst="straightConnector1">
                <a:avLst/>
              </a:prstGeom>
              <a:ln w="22860">
                <a:solidFill>
                  <a:schemeClr val="tx1">
                    <a:lumMod val="50000"/>
                    <a:lumOff val="50000"/>
                  </a:schemeClr>
                </a:solidFill>
                <a:tailEnd type="stealth"/>
              </a:ln>
            </p:spPr>
            <p:style>
              <a:lnRef idx="1">
                <a:schemeClr val="accent1"/>
              </a:lnRef>
              <a:fillRef idx="0">
                <a:schemeClr val="accent1"/>
              </a:fillRef>
              <a:effectRef idx="0">
                <a:schemeClr val="accent1"/>
              </a:effectRef>
              <a:fontRef idx="minor">
                <a:schemeClr val="tx1"/>
              </a:fontRef>
            </p:style>
          </p:cxnSp>
        </p:grpSp>
      </p:grpSp>
      <p:grpSp>
        <p:nvGrpSpPr>
          <p:cNvPr id="39" name="Group 38">
            <a:extLst>
              <a:ext uri="{FF2B5EF4-FFF2-40B4-BE49-F238E27FC236}">
                <a16:creationId xmlns:a16="http://schemas.microsoft.com/office/drawing/2014/main" id="{E88889CB-E73B-3FE8-966D-3F5E2E328078}"/>
              </a:ext>
            </a:extLst>
          </p:cNvPr>
          <p:cNvGrpSpPr/>
          <p:nvPr/>
        </p:nvGrpSpPr>
        <p:grpSpPr>
          <a:xfrm>
            <a:off x="5109132" y="2052821"/>
            <a:ext cx="756655" cy="2189487"/>
            <a:chOff x="5606556" y="2052821"/>
            <a:chExt cx="756655" cy="2189487"/>
          </a:xfrm>
        </p:grpSpPr>
        <p:grpSp>
          <p:nvGrpSpPr>
            <p:cNvPr id="25" name="Group 24">
              <a:extLst>
                <a:ext uri="{FF2B5EF4-FFF2-40B4-BE49-F238E27FC236}">
                  <a16:creationId xmlns:a16="http://schemas.microsoft.com/office/drawing/2014/main" id="{4D70F1A0-C9BE-BDBB-0C0C-95462E02558A}"/>
                </a:ext>
              </a:extLst>
            </p:cNvPr>
            <p:cNvGrpSpPr/>
            <p:nvPr/>
          </p:nvGrpSpPr>
          <p:grpSpPr>
            <a:xfrm>
              <a:off x="5652309" y="2052821"/>
              <a:ext cx="710902" cy="2189487"/>
              <a:chOff x="5652309" y="1869935"/>
              <a:chExt cx="710902" cy="2189487"/>
            </a:xfrm>
          </p:grpSpPr>
          <p:sp>
            <p:nvSpPr>
              <p:cNvPr id="17" name="TextBox 16">
                <a:extLst>
                  <a:ext uri="{FF2B5EF4-FFF2-40B4-BE49-F238E27FC236}">
                    <a16:creationId xmlns:a16="http://schemas.microsoft.com/office/drawing/2014/main" id="{3069A0FF-A008-8446-9ADD-5936E1014FDD}"/>
                  </a:ext>
                </a:extLst>
              </p:cNvPr>
              <p:cNvSpPr txBox="1"/>
              <p:nvPr/>
            </p:nvSpPr>
            <p:spPr>
              <a:xfrm>
                <a:off x="5666093" y="2770279"/>
                <a:ext cx="697118"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000" b="0" i="1" u="none" strike="noStrike" kern="1200" cap="none" spc="0" normalizeH="0" baseline="0" noProof="0" dirty="0">
                    <a:ln>
                      <a:noFill/>
                    </a:ln>
                    <a:solidFill>
                      <a:srgbClr val="E7E6E6">
                        <a:lumMod val="50000"/>
                      </a:srgbClr>
                    </a:solidFill>
                    <a:effectLst/>
                    <a:uLnTx/>
                    <a:uFillTx/>
                    <a:latin typeface="Times New Roman" panose="02020603050405020304" pitchFamily="18" charset="0"/>
                    <a:ea typeface="+mn-ea"/>
                    <a:cs typeface="Times New Roman" panose="02020603050405020304" pitchFamily="18" charset="0"/>
                  </a:rPr>
                  <a:t>K</a:t>
                </a:r>
                <a:r>
                  <a:rPr kumimoji="0" lang="en-US" sz="2000" b="0" i="1" u="none" strike="noStrike" kern="1200" cap="none" spc="0" normalizeH="0" baseline="-25000" noProof="0" dirty="0">
                    <a:ln>
                      <a:noFill/>
                    </a:ln>
                    <a:solidFill>
                      <a:srgbClr val="E7E6E6">
                        <a:lumMod val="50000"/>
                      </a:srgbClr>
                    </a:solidFill>
                    <a:effectLst/>
                    <a:uLnTx/>
                    <a:uFillTx/>
                    <a:latin typeface="Times New Roman" panose="02020603050405020304" pitchFamily="18" charset="0"/>
                    <a:ea typeface="+mn-ea"/>
                    <a:cs typeface="Times New Roman" panose="02020603050405020304" pitchFamily="18" charset="0"/>
                  </a:rPr>
                  <a:t>2</a:t>
                </a:r>
              </a:p>
            </p:txBody>
          </p:sp>
          <p:sp>
            <p:nvSpPr>
              <p:cNvPr id="26" name="TextBox 25">
                <a:extLst>
                  <a:ext uri="{FF2B5EF4-FFF2-40B4-BE49-F238E27FC236}">
                    <a16:creationId xmlns:a16="http://schemas.microsoft.com/office/drawing/2014/main" id="{F85839AC-E1C7-2A43-B3C5-7D5796442D02}"/>
                  </a:ext>
                </a:extLst>
              </p:cNvPr>
              <p:cNvSpPr txBox="1"/>
              <p:nvPr/>
            </p:nvSpPr>
            <p:spPr>
              <a:xfrm>
                <a:off x="5661261" y="3659312"/>
                <a:ext cx="697118"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000" b="0" i="1" u="none" strike="noStrike" kern="1200" cap="none" spc="0" normalizeH="0" baseline="0" noProof="0" dirty="0">
                    <a:ln>
                      <a:noFill/>
                    </a:ln>
                    <a:solidFill>
                      <a:srgbClr val="E7E6E6">
                        <a:lumMod val="50000"/>
                      </a:srgbClr>
                    </a:solidFill>
                    <a:effectLst/>
                    <a:uLnTx/>
                    <a:uFillTx/>
                    <a:latin typeface="Times New Roman" panose="02020603050405020304" pitchFamily="18" charset="0"/>
                    <a:ea typeface="+mn-ea"/>
                    <a:cs typeface="Times New Roman" panose="02020603050405020304" pitchFamily="18" charset="0"/>
                  </a:rPr>
                  <a:t>K</a:t>
                </a:r>
                <a:r>
                  <a:rPr kumimoji="0" lang="en-US" sz="2000" b="0" i="1" u="none" strike="noStrike" kern="1200" cap="none" spc="0" normalizeH="0" baseline="-25000" noProof="0" dirty="0">
                    <a:ln>
                      <a:noFill/>
                    </a:ln>
                    <a:solidFill>
                      <a:srgbClr val="E7E6E6">
                        <a:lumMod val="50000"/>
                      </a:srgbClr>
                    </a:solidFill>
                    <a:effectLst/>
                    <a:uLnTx/>
                    <a:uFillTx/>
                    <a:latin typeface="Times New Roman" panose="02020603050405020304" pitchFamily="18" charset="0"/>
                    <a:ea typeface="+mn-ea"/>
                    <a:cs typeface="Times New Roman" panose="02020603050405020304" pitchFamily="18" charset="0"/>
                  </a:rPr>
                  <a:t>3</a:t>
                </a:r>
              </a:p>
            </p:txBody>
          </p:sp>
          <p:sp>
            <p:nvSpPr>
              <p:cNvPr id="8" name="TextBox 7">
                <a:extLst>
                  <a:ext uri="{FF2B5EF4-FFF2-40B4-BE49-F238E27FC236}">
                    <a16:creationId xmlns:a16="http://schemas.microsoft.com/office/drawing/2014/main" id="{093ED113-888B-5D4B-BDF4-4882BB1E5D28}"/>
                  </a:ext>
                </a:extLst>
              </p:cNvPr>
              <p:cNvSpPr txBox="1"/>
              <p:nvPr/>
            </p:nvSpPr>
            <p:spPr>
              <a:xfrm>
                <a:off x="5652309" y="1869935"/>
                <a:ext cx="697118"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000" b="0" i="1" u="none" strike="noStrike" kern="1200" cap="none" spc="0" normalizeH="0" baseline="0" noProof="0" dirty="0">
                    <a:ln>
                      <a:noFill/>
                    </a:ln>
                    <a:solidFill>
                      <a:srgbClr val="E7E6E6">
                        <a:lumMod val="50000"/>
                      </a:srgbClr>
                    </a:solidFill>
                    <a:effectLst/>
                    <a:uLnTx/>
                    <a:uFillTx/>
                    <a:latin typeface="Times New Roman" panose="02020603050405020304" pitchFamily="18" charset="0"/>
                    <a:ea typeface="+mn-ea"/>
                    <a:cs typeface="Times New Roman" panose="02020603050405020304" pitchFamily="18" charset="0"/>
                  </a:rPr>
                  <a:t>K</a:t>
                </a:r>
                <a:r>
                  <a:rPr kumimoji="0" lang="en-US" sz="2000" b="0" i="1" u="none" strike="noStrike" kern="1200" cap="none" spc="0" normalizeH="0" baseline="-25000" noProof="0" dirty="0">
                    <a:ln>
                      <a:noFill/>
                    </a:ln>
                    <a:solidFill>
                      <a:srgbClr val="E7E6E6">
                        <a:lumMod val="50000"/>
                      </a:srgbClr>
                    </a:solidFill>
                    <a:effectLst/>
                    <a:uLnTx/>
                    <a:uFillTx/>
                    <a:latin typeface="Times New Roman" panose="02020603050405020304" pitchFamily="18" charset="0"/>
                    <a:ea typeface="+mn-ea"/>
                    <a:cs typeface="Times New Roman" panose="02020603050405020304" pitchFamily="18" charset="0"/>
                  </a:rPr>
                  <a:t>1</a:t>
                </a:r>
              </a:p>
            </p:txBody>
          </p:sp>
        </p:grpSp>
        <p:cxnSp>
          <p:nvCxnSpPr>
            <p:cNvPr id="35" name="Straight Arrow Connector 34">
              <a:extLst>
                <a:ext uri="{FF2B5EF4-FFF2-40B4-BE49-F238E27FC236}">
                  <a16:creationId xmlns:a16="http://schemas.microsoft.com/office/drawing/2014/main" id="{4C375C36-5441-BAE4-3B68-54740F2023D6}"/>
                </a:ext>
              </a:extLst>
            </p:cNvPr>
            <p:cNvCxnSpPr>
              <a:cxnSpLocks/>
            </p:cNvCxnSpPr>
            <p:nvPr/>
          </p:nvCxnSpPr>
          <p:spPr>
            <a:xfrm>
              <a:off x="5606556" y="2414016"/>
              <a:ext cx="731520" cy="0"/>
            </a:xfrm>
            <a:prstGeom prst="straightConnector1">
              <a:avLst/>
            </a:prstGeom>
            <a:ln w="22860">
              <a:solidFill>
                <a:schemeClr val="tx1">
                  <a:lumMod val="50000"/>
                  <a:lumOff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55D739B-D285-08F8-FCBB-B99801B0B793}"/>
                </a:ext>
              </a:extLst>
            </p:cNvPr>
            <p:cNvCxnSpPr>
              <a:cxnSpLocks/>
            </p:cNvCxnSpPr>
            <p:nvPr/>
          </p:nvCxnSpPr>
          <p:spPr>
            <a:xfrm>
              <a:off x="5606556" y="3310128"/>
              <a:ext cx="731520" cy="0"/>
            </a:xfrm>
            <a:prstGeom prst="straightConnector1">
              <a:avLst/>
            </a:prstGeom>
            <a:ln w="22860">
              <a:solidFill>
                <a:schemeClr val="tx1">
                  <a:lumMod val="50000"/>
                  <a:lumOff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8F68C20-F1AC-C9FC-A570-87F90091767D}"/>
                </a:ext>
              </a:extLst>
            </p:cNvPr>
            <p:cNvCxnSpPr>
              <a:cxnSpLocks/>
            </p:cNvCxnSpPr>
            <p:nvPr/>
          </p:nvCxnSpPr>
          <p:spPr>
            <a:xfrm>
              <a:off x="5607588" y="4197096"/>
              <a:ext cx="731520" cy="0"/>
            </a:xfrm>
            <a:prstGeom prst="straightConnector1">
              <a:avLst/>
            </a:prstGeom>
            <a:ln w="22860">
              <a:solidFill>
                <a:schemeClr val="tx1">
                  <a:lumMod val="50000"/>
                  <a:lumOff val="50000"/>
                </a:schemeClr>
              </a:solidFill>
              <a:tailEnd type="stealth"/>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AD8A216A-442A-0545-93DE-07F95C43BFC0}"/>
              </a:ext>
            </a:extLst>
          </p:cNvPr>
          <p:cNvGrpSpPr/>
          <p:nvPr/>
        </p:nvGrpSpPr>
        <p:grpSpPr>
          <a:xfrm>
            <a:off x="8990700" y="1876460"/>
            <a:ext cx="1957438" cy="3739715"/>
            <a:chOff x="9900153" y="1317065"/>
            <a:chExt cx="1957438" cy="3739715"/>
          </a:xfrm>
        </p:grpSpPr>
        <p:sp>
          <p:nvSpPr>
            <p:cNvPr id="33" name="TextBox 32">
              <a:extLst>
                <a:ext uri="{FF2B5EF4-FFF2-40B4-BE49-F238E27FC236}">
                  <a16:creationId xmlns:a16="http://schemas.microsoft.com/office/drawing/2014/main" id="{301E868A-B8FD-D14E-BE96-6F86DFD94D09}"/>
                </a:ext>
              </a:extLst>
            </p:cNvPr>
            <p:cNvSpPr txBox="1"/>
            <p:nvPr/>
          </p:nvSpPr>
          <p:spPr>
            <a:xfrm>
              <a:off x="10366695" y="4656670"/>
              <a:ext cx="149089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Same?</a:t>
              </a:r>
            </a:p>
          </p:txBody>
        </p:sp>
        <p:sp>
          <p:nvSpPr>
            <p:cNvPr id="86" name="Rectangle 85">
              <a:extLst>
                <a:ext uri="{FF2B5EF4-FFF2-40B4-BE49-F238E27FC236}">
                  <a16:creationId xmlns:a16="http://schemas.microsoft.com/office/drawing/2014/main" id="{EE695894-4EC2-6B4C-BD3C-296BDE552C8C}"/>
                </a:ext>
              </a:extLst>
            </p:cNvPr>
            <p:cNvSpPr/>
            <p:nvPr/>
          </p:nvSpPr>
          <p:spPr>
            <a:xfrm>
              <a:off x="9900153" y="1317065"/>
              <a:ext cx="1622045" cy="3105079"/>
            </a:xfrm>
            <a:prstGeom prst="rect">
              <a:avLst/>
            </a:prstGeom>
            <a:solidFill>
              <a:schemeClr val="accent6">
                <a:lumMod val="20000"/>
                <a:lumOff val="80000"/>
              </a:schemeClr>
            </a:solidFill>
            <a:ln w="63500">
              <a:solidFill>
                <a:srgbClr val="5B8A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grpSp>
      <p:grpSp>
        <p:nvGrpSpPr>
          <p:cNvPr id="44" name="Group 43">
            <a:extLst>
              <a:ext uri="{FF2B5EF4-FFF2-40B4-BE49-F238E27FC236}">
                <a16:creationId xmlns:a16="http://schemas.microsoft.com/office/drawing/2014/main" id="{6F695071-4BF7-30E6-4DFF-D00CACF14570}"/>
              </a:ext>
            </a:extLst>
          </p:cNvPr>
          <p:cNvGrpSpPr/>
          <p:nvPr/>
        </p:nvGrpSpPr>
        <p:grpSpPr>
          <a:xfrm>
            <a:off x="7962923" y="2148419"/>
            <a:ext cx="2798278" cy="2773486"/>
            <a:chOff x="9127279" y="2168739"/>
            <a:chExt cx="2798278" cy="2773486"/>
          </a:xfrm>
        </p:grpSpPr>
        <p:grpSp>
          <p:nvGrpSpPr>
            <p:cNvPr id="18" name="Group 17">
              <a:extLst>
                <a:ext uri="{FF2B5EF4-FFF2-40B4-BE49-F238E27FC236}">
                  <a16:creationId xmlns:a16="http://schemas.microsoft.com/office/drawing/2014/main" id="{78D1598D-EEA2-DC95-7CFE-80053569CA41}"/>
                </a:ext>
              </a:extLst>
            </p:cNvPr>
            <p:cNvGrpSpPr/>
            <p:nvPr/>
          </p:nvGrpSpPr>
          <p:grpSpPr>
            <a:xfrm>
              <a:off x="10121460" y="2168739"/>
              <a:ext cx="1804097" cy="2773486"/>
              <a:chOff x="10121460" y="1985853"/>
              <a:chExt cx="1804097" cy="2773486"/>
            </a:xfrm>
          </p:grpSpPr>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AD2F3375-4781-6643-AAEA-682223D98395}"/>
                      </a:ext>
                    </a:extLst>
                  </p:cNvPr>
                  <p:cNvSpPr txBox="1"/>
                  <p:nvPr/>
                </p:nvSpPr>
                <p:spPr>
                  <a:xfrm>
                    <a:off x="10121461" y="1985853"/>
                    <a:ext cx="179237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𝑙𝑎𝑏𝑒𝑙</m:t>
                              </m:r>
                            </m:e>
                            <m:sub>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1</m:t>
                              </m:r>
                            </m:sub>
                          </m:sSub>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𝑥</m:t>
                          </m:r>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  </m:t>
                          </m:r>
                        </m:oMath>
                      </m:oMathPara>
                    </a14:m>
                    <a:endParaRPr kumimoji="0" lang="en-US" sz="24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Times New Roman" panose="02020603050405020304" pitchFamily="18" charset="0"/>
                    </a:endParaRPr>
                  </a:p>
                </p:txBody>
              </p:sp>
            </mc:Choice>
            <mc:Fallback xmlns="">
              <p:sp>
                <p:nvSpPr>
                  <p:cNvPr id="84" name="TextBox 83">
                    <a:extLst>
                      <a:ext uri="{FF2B5EF4-FFF2-40B4-BE49-F238E27FC236}">
                        <a16:creationId xmlns:a16="http://schemas.microsoft.com/office/drawing/2014/main" id="{AD2F3375-4781-6643-AAEA-682223D98395}"/>
                      </a:ext>
                    </a:extLst>
                  </p:cNvPr>
                  <p:cNvSpPr txBox="1">
                    <a:spLocks noRot="1" noChangeAspect="1" noMove="1" noResize="1" noEditPoints="1" noAdjustHandles="1" noChangeArrowheads="1" noChangeShapeType="1" noTextEdit="1"/>
                  </p:cNvSpPr>
                  <p:nvPr/>
                </p:nvSpPr>
                <p:spPr>
                  <a:xfrm>
                    <a:off x="10121461" y="1985853"/>
                    <a:ext cx="1792377" cy="461665"/>
                  </a:xfrm>
                  <a:prstGeom prst="rect">
                    <a:avLst/>
                  </a:prstGeom>
                  <a:blipFill>
                    <a:blip r:embed="rId9"/>
                    <a:stretch>
                      <a:fillRect b="-21333"/>
                    </a:stretch>
                  </a:blipFill>
                </p:spPr>
                <p:txBody>
                  <a:bodyPr/>
                  <a:lstStyle/>
                  <a:p>
                    <a:r>
                      <a:rPr lang="en-US">
                        <a:noFill/>
                      </a:rPr>
                      <a:t> </a:t>
                    </a:r>
                  </a:p>
                </p:txBody>
              </p:sp>
            </mc:Fallback>
          </mc:AlternateContent>
          <p:sp>
            <p:nvSpPr>
              <p:cNvPr id="95" name="TextBox 94">
                <a:extLst>
                  <a:ext uri="{FF2B5EF4-FFF2-40B4-BE49-F238E27FC236}">
                    <a16:creationId xmlns:a16="http://schemas.microsoft.com/office/drawing/2014/main" id="{A545BC21-E5F1-CA40-8269-E7DC7433AA04}"/>
                  </a:ext>
                </a:extLst>
              </p:cNvPr>
              <p:cNvSpPr txBox="1"/>
              <p:nvPr/>
            </p:nvSpPr>
            <p:spPr>
              <a:xfrm>
                <a:off x="10784231" y="4297674"/>
                <a:ext cx="70665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B3C12FC9-9CA6-5D4D-8F23-9CBBFBB58D0C}"/>
                      </a:ext>
                    </a:extLst>
                  </p:cNvPr>
                  <p:cNvSpPr txBox="1"/>
                  <p:nvPr/>
                </p:nvSpPr>
                <p:spPr>
                  <a:xfrm>
                    <a:off x="10121460" y="2863859"/>
                    <a:ext cx="179237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𝑙𝑎𝑏𝑒𝑙</m:t>
                              </m:r>
                            </m:e>
                            <m:sub>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2</m:t>
                              </m:r>
                            </m:sub>
                          </m:sSub>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𝑥</m:t>
                          </m:r>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  </m:t>
                          </m:r>
                        </m:oMath>
                      </m:oMathPara>
                    </a14:m>
                    <a:endParaRPr kumimoji="0" lang="en-US" sz="24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Times New Roman" panose="02020603050405020304" pitchFamily="18" charset="0"/>
                    </a:endParaRPr>
                  </a:p>
                </p:txBody>
              </p:sp>
            </mc:Choice>
            <mc:Fallback xmlns="">
              <p:sp>
                <p:nvSpPr>
                  <p:cNvPr id="100" name="TextBox 99">
                    <a:extLst>
                      <a:ext uri="{FF2B5EF4-FFF2-40B4-BE49-F238E27FC236}">
                        <a16:creationId xmlns:a16="http://schemas.microsoft.com/office/drawing/2014/main" id="{B3C12FC9-9CA6-5D4D-8F23-9CBBFBB58D0C}"/>
                      </a:ext>
                    </a:extLst>
                  </p:cNvPr>
                  <p:cNvSpPr txBox="1">
                    <a:spLocks noRot="1" noChangeAspect="1" noMove="1" noResize="1" noEditPoints="1" noAdjustHandles="1" noChangeArrowheads="1" noChangeShapeType="1" noTextEdit="1"/>
                  </p:cNvSpPr>
                  <p:nvPr/>
                </p:nvSpPr>
                <p:spPr>
                  <a:xfrm>
                    <a:off x="10121460" y="2863859"/>
                    <a:ext cx="1792377" cy="461665"/>
                  </a:xfrm>
                  <a:prstGeom prst="rect">
                    <a:avLst/>
                  </a:prstGeom>
                  <a:blipFill>
                    <a:blip r:embed="rId10"/>
                    <a:stretch>
                      <a:fillRect b="-189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E8572CED-2AAE-0A4A-891D-D1F7FBAC3D5E}"/>
                      </a:ext>
                    </a:extLst>
                  </p:cNvPr>
                  <p:cNvSpPr txBox="1"/>
                  <p:nvPr/>
                </p:nvSpPr>
                <p:spPr>
                  <a:xfrm>
                    <a:off x="10133180" y="3791552"/>
                    <a:ext cx="179237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𝑙𝑎𝑏𝑒𝑙</m:t>
                              </m:r>
                            </m:e>
                            <m:sub>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3</m:t>
                              </m:r>
                            </m:sub>
                          </m:sSub>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𝑥</m:t>
                          </m:r>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 </m:t>
                          </m:r>
                        </m:oMath>
                      </m:oMathPara>
                    </a14:m>
                    <a:endParaRPr kumimoji="0" lang="en-US" sz="24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Times New Roman" panose="02020603050405020304" pitchFamily="18" charset="0"/>
                    </a:endParaRPr>
                  </a:p>
                </p:txBody>
              </p:sp>
            </mc:Choice>
            <mc:Fallback xmlns="">
              <p:sp>
                <p:nvSpPr>
                  <p:cNvPr id="101" name="TextBox 100">
                    <a:extLst>
                      <a:ext uri="{FF2B5EF4-FFF2-40B4-BE49-F238E27FC236}">
                        <a16:creationId xmlns:a16="http://schemas.microsoft.com/office/drawing/2014/main" id="{E8572CED-2AAE-0A4A-891D-D1F7FBAC3D5E}"/>
                      </a:ext>
                    </a:extLst>
                  </p:cNvPr>
                  <p:cNvSpPr txBox="1">
                    <a:spLocks noRot="1" noChangeAspect="1" noMove="1" noResize="1" noEditPoints="1" noAdjustHandles="1" noChangeArrowheads="1" noChangeShapeType="1" noTextEdit="1"/>
                  </p:cNvSpPr>
                  <p:nvPr/>
                </p:nvSpPr>
                <p:spPr>
                  <a:xfrm>
                    <a:off x="10133180" y="3791552"/>
                    <a:ext cx="1792377" cy="461665"/>
                  </a:xfrm>
                  <a:prstGeom prst="rect">
                    <a:avLst/>
                  </a:prstGeom>
                  <a:blipFill>
                    <a:blip r:embed="rId11"/>
                    <a:stretch>
                      <a:fillRect b="-18919"/>
                    </a:stretch>
                  </a:blipFill>
                </p:spPr>
                <p:txBody>
                  <a:bodyPr/>
                  <a:lstStyle/>
                  <a:p>
                    <a:r>
                      <a:rPr lang="en-US">
                        <a:noFill/>
                      </a:rPr>
                      <a:t> </a:t>
                    </a:r>
                  </a:p>
                </p:txBody>
              </p:sp>
            </mc:Fallback>
          </mc:AlternateContent>
        </p:grpSp>
        <p:cxnSp>
          <p:nvCxnSpPr>
            <p:cNvPr id="40" name="Straight Arrow Connector 39">
              <a:extLst>
                <a:ext uri="{FF2B5EF4-FFF2-40B4-BE49-F238E27FC236}">
                  <a16:creationId xmlns:a16="http://schemas.microsoft.com/office/drawing/2014/main" id="{6A1560DC-FBF7-B095-ED1A-CEF22611E59B}"/>
                </a:ext>
              </a:extLst>
            </p:cNvPr>
            <p:cNvCxnSpPr>
              <a:cxnSpLocks/>
            </p:cNvCxnSpPr>
            <p:nvPr/>
          </p:nvCxnSpPr>
          <p:spPr>
            <a:xfrm>
              <a:off x="9127279" y="2434336"/>
              <a:ext cx="731520" cy="0"/>
            </a:xfrm>
            <a:prstGeom prst="straightConnector1">
              <a:avLst/>
            </a:prstGeom>
            <a:ln w="22860">
              <a:solidFill>
                <a:schemeClr val="tx1">
                  <a:lumMod val="50000"/>
                  <a:lumOff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03E6333-4921-1464-9F5A-28288EE5FDDD}"/>
                </a:ext>
              </a:extLst>
            </p:cNvPr>
            <p:cNvCxnSpPr>
              <a:cxnSpLocks/>
            </p:cNvCxnSpPr>
            <p:nvPr/>
          </p:nvCxnSpPr>
          <p:spPr>
            <a:xfrm>
              <a:off x="9127279" y="3328416"/>
              <a:ext cx="731520" cy="0"/>
            </a:xfrm>
            <a:prstGeom prst="straightConnector1">
              <a:avLst/>
            </a:prstGeom>
            <a:ln w="22860">
              <a:solidFill>
                <a:schemeClr val="tx1">
                  <a:lumMod val="50000"/>
                  <a:lumOff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DE098DF-FE68-4C4F-2E8D-27072A8300C4}"/>
                </a:ext>
              </a:extLst>
            </p:cNvPr>
            <p:cNvCxnSpPr>
              <a:cxnSpLocks/>
            </p:cNvCxnSpPr>
            <p:nvPr/>
          </p:nvCxnSpPr>
          <p:spPr>
            <a:xfrm>
              <a:off x="9127279" y="4217416"/>
              <a:ext cx="731520" cy="0"/>
            </a:xfrm>
            <a:prstGeom prst="straightConnector1">
              <a:avLst/>
            </a:prstGeom>
            <a:ln w="22860">
              <a:solidFill>
                <a:schemeClr val="tx1">
                  <a:lumMod val="50000"/>
                  <a:lumOff val="50000"/>
                </a:schemeClr>
              </a:solidFill>
              <a:tailEnd type="stealt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312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4D9F0E-54FC-9A5C-3468-02F5C790E548}"/>
              </a:ext>
            </a:extLst>
          </p:cNvPr>
          <p:cNvSpPr/>
          <p:nvPr/>
        </p:nvSpPr>
        <p:spPr>
          <a:xfrm>
            <a:off x="0" y="6606791"/>
            <a:ext cx="4375052" cy="251209"/>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endParaRPr>
          </a:p>
        </p:txBody>
      </p:sp>
      <p:sp>
        <p:nvSpPr>
          <p:cNvPr id="7" name="Rectangle 6">
            <a:extLst>
              <a:ext uri="{FF2B5EF4-FFF2-40B4-BE49-F238E27FC236}">
                <a16:creationId xmlns:a16="http://schemas.microsoft.com/office/drawing/2014/main" id="{5BD7CBA2-9DF7-AD43-307F-F15F0A07CA08}"/>
              </a:ext>
            </a:extLst>
          </p:cNvPr>
          <p:cNvSpPr/>
          <p:nvPr/>
        </p:nvSpPr>
        <p:spPr>
          <a:xfrm>
            <a:off x="4375052" y="6606792"/>
            <a:ext cx="3709182" cy="251208"/>
          </a:xfrm>
          <a:prstGeom prst="rect">
            <a:avLst/>
          </a:prstGeom>
          <a:solidFill>
            <a:schemeClr val="tx2">
              <a:lumMod val="20000"/>
              <a:lumOff val="80000"/>
              <a:alpha val="6801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8" name="Rectangle 7">
            <a:extLst>
              <a:ext uri="{FF2B5EF4-FFF2-40B4-BE49-F238E27FC236}">
                <a16:creationId xmlns:a16="http://schemas.microsoft.com/office/drawing/2014/main" id="{123C0811-8E0A-8D2F-A6F3-A8583100E3EC}"/>
              </a:ext>
            </a:extLst>
          </p:cNvPr>
          <p:cNvSpPr/>
          <p:nvPr/>
        </p:nvSpPr>
        <p:spPr>
          <a:xfrm>
            <a:off x="8084234" y="6606792"/>
            <a:ext cx="4107766" cy="25120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9" name="Rectangle 8">
            <a:extLst>
              <a:ext uri="{FF2B5EF4-FFF2-40B4-BE49-F238E27FC236}">
                <a16:creationId xmlns:a16="http://schemas.microsoft.com/office/drawing/2014/main" id="{B826AC8D-2870-9605-7793-71EF6E98A4D7}"/>
              </a:ext>
            </a:extLst>
          </p:cNvPr>
          <p:cNvSpPr/>
          <p:nvPr/>
        </p:nvSpPr>
        <p:spPr>
          <a:xfrm>
            <a:off x="0" y="0"/>
            <a:ext cx="6229978" cy="140677"/>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49218091-70D3-B2BD-A8F1-3C32CE10DDE3}"/>
              </a:ext>
            </a:extLst>
          </p:cNvPr>
          <p:cNvSpPr/>
          <p:nvPr/>
        </p:nvSpPr>
        <p:spPr>
          <a:xfrm>
            <a:off x="6229978" y="-1"/>
            <a:ext cx="5962022" cy="14067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TextBox 63">
            <a:extLst>
              <a:ext uri="{FF2B5EF4-FFF2-40B4-BE49-F238E27FC236}">
                <a16:creationId xmlns:a16="http://schemas.microsoft.com/office/drawing/2014/main" id="{0A2C165E-BFF1-97F1-860E-8EB77195AF1F}"/>
              </a:ext>
            </a:extLst>
          </p:cNvPr>
          <p:cNvSpPr txBox="1"/>
          <p:nvPr/>
        </p:nvSpPr>
        <p:spPr>
          <a:xfrm>
            <a:off x="659568" y="440225"/>
            <a:ext cx="1930337"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Outline</a:t>
            </a:r>
            <a:endParaRPr kumimoji="0" lang="en-US" sz="3200" b="0" i="1" u="none" strike="noStrike" kern="1200" cap="none" spc="0" normalizeH="0" baseline="0" noProof="0" dirty="0">
              <a:ln>
                <a:noFill/>
              </a:ln>
              <a:solidFill>
                <a:prstClr val="black"/>
              </a:solidFill>
              <a:effectLst/>
              <a:uLnTx/>
              <a:uFillTx/>
              <a:latin typeface="Candara" panose="020E0502030303020204" pitchFamily="34" charset="0"/>
              <a:ea typeface="+mn-ea"/>
              <a:cs typeface="+mn-cs"/>
            </a:endParaRPr>
          </a:p>
        </p:txBody>
      </p:sp>
      <p:grpSp>
        <p:nvGrpSpPr>
          <p:cNvPr id="15" name="Group 2">
            <a:extLst>
              <a:ext uri="{FF2B5EF4-FFF2-40B4-BE49-F238E27FC236}">
                <a16:creationId xmlns:a16="http://schemas.microsoft.com/office/drawing/2014/main" id="{9A24BD25-53AB-C4BD-628B-B9724DCC47AD}"/>
              </a:ext>
            </a:extLst>
          </p:cNvPr>
          <p:cNvGrpSpPr>
            <a:grpSpLocks/>
          </p:cNvGrpSpPr>
          <p:nvPr/>
        </p:nvGrpSpPr>
        <p:grpSpPr bwMode="auto">
          <a:xfrm>
            <a:off x="2222500" y="2069258"/>
            <a:ext cx="2673350" cy="1274267"/>
            <a:chOff x="2222596" y="2069113"/>
            <a:chExt cx="2672448" cy="1274268"/>
          </a:xfrm>
        </p:grpSpPr>
        <p:sp>
          <p:nvSpPr>
            <p:cNvPr id="22" name="矩形 21">
              <a:extLst>
                <a:ext uri="{FF2B5EF4-FFF2-40B4-BE49-F238E27FC236}">
                  <a16:creationId xmlns:a16="http://schemas.microsoft.com/office/drawing/2014/main" id="{956DD675-8E63-CDBB-6D20-BB97D4512470}"/>
                </a:ext>
              </a:extLst>
            </p:cNvPr>
            <p:cNvSpPr>
              <a:spLocks noChangeArrowheads="1"/>
            </p:cNvSpPr>
            <p:nvPr/>
          </p:nvSpPr>
          <p:spPr bwMode="auto">
            <a:xfrm>
              <a:off x="2222596" y="2697049"/>
              <a:ext cx="2672448" cy="646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800" b="1" i="0" u="none" strike="noStrike" kern="1200" cap="none" spc="0" normalizeH="0" baseline="0" noProof="0" dirty="0" smtClean="0">
                  <a:ln>
                    <a:noFill/>
                  </a:ln>
                  <a:solidFill>
                    <a:prstClr val="white">
                      <a:lumMod val="50000"/>
                    </a:prstClr>
                  </a:solidFill>
                  <a:effectLst/>
                  <a:uLnTx/>
                  <a:uFillTx/>
                  <a:latin typeface="Candara" panose="020E0502030303020204" pitchFamily="34" charset="0"/>
                  <a:ea typeface="宋体" panose="02010600030101010101" pitchFamily="2" charset="-122"/>
                  <a:cs typeface="+mn-cs"/>
                </a:rPr>
                <a:t>The K-nearest </a:t>
              </a:r>
              <a:r>
                <a:rPr lang="en-US" altLang="zh-CN" sz="1800" b="1" dirty="0" smtClean="0">
                  <a:solidFill>
                    <a:prstClr val="white">
                      <a:lumMod val="50000"/>
                    </a:prstClr>
                  </a:solidFill>
                  <a:latin typeface="Candara" panose="020E0502030303020204" pitchFamily="34" charset="0"/>
                </a:rPr>
                <a:t>n</a:t>
              </a:r>
              <a:r>
                <a:rPr kumimoji="0" lang="en-US" altLang="zh-CN" sz="1800" b="1" i="0" u="none" strike="noStrike" kern="1200" cap="none" spc="0" normalizeH="0" baseline="0" noProof="0" dirty="0" err="1" smtClean="0">
                  <a:ln>
                    <a:noFill/>
                  </a:ln>
                  <a:solidFill>
                    <a:prstClr val="white">
                      <a:lumMod val="50000"/>
                    </a:prstClr>
                  </a:solidFill>
                  <a:effectLst/>
                  <a:uLnTx/>
                  <a:uFillTx/>
                  <a:latin typeface="Candara" panose="020E0502030303020204" pitchFamily="34" charset="0"/>
                  <a:ea typeface="宋体" panose="02010600030101010101" pitchFamily="2" charset="-122"/>
                  <a:cs typeface="+mn-cs"/>
                </a:rPr>
                <a:t>eighbors</a:t>
              </a:r>
              <a:r>
                <a:rPr kumimoji="0" lang="en-US" altLang="zh-CN" sz="1800" b="1" i="0" u="none" strike="noStrike" kern="1200" cap="none" spc="0" normalizeH="0" baseline="0" noProof="0" dirty="0" smtClean="0">
                  <a:ln>
                    <a:noFill/>
                  </a:ln>
                  <a:solidFill>
                    <a:prstClr val="white">
                      <a:lumMod val="50000"/>
                    </a:prstClr>
                  </a:solidFill>
                  <a:effectLst/>
                  <a:uLnTx/>
                  <a:uFillTx/>
                  <a:latin typeface="Candara" panose="020E0502030303020204" pitchFamily="34" charset="0"/>
                  <a:ea typeface="宋体" panose="02010600030101010101" pitchFamily="2" charset="-122"/>
                  <a:cs typeface="+mn-cs"/>
                </a:rPr>
                <a:t> (KNN) algorithm</a:t>
              </a:r>
              <a:endParaRPr kumimoji="0" lang="en-US" altLang="zh-CN" sz="18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宋体" panose="02010600030101010101" pitchFamily="2" charset="-122"/>
                <a:cs typeface="+mn-cs"/>
              </a:endParaRPr>
            </a:p>
          </p:txBody>
        </p:sp>
        <p:sp>
          <p:nvSpPr>
            <p:cNvPr id="23" name="文本框 22">
              <a:extLst>
                <a:ext uri="{FF2B5EF4-FFF2-40B4-BE49-F238E27FC236}">
                  <a16:creationId xmlns:a16="http://schemas.microsoft.com/office/drawing/2014/main" id="{1BCC20B9-097D-B865-4B0A-FC955873888A}"/>
                </a:ext>
              </a:extLst>
            </p:cNvPr>
            <p:cNvSpPr txBox="1">
              <a:spLocks noChangeArrowheads="1"/>
            </p:cNvSpPr>
            <p:nvPr/>
          </p:nvSpPr>
          <p:spPr bwMode="auto">
            <a:xfrm>
              <a:off x="2222596" y="2069113"/>
              <a:ext cx="2256663" cy="461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rPr>
                <a:t>2. Motivation</a:t>
              </a:r>
              <a:endParaRPr kumimoji="0" lang="zh-CN" altLang="en-US"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endParaRPr>
            </a:p>
          </p:txBody>
        </p:sp>
      </p:grpSp>
      <p:grpSp>
        <p:nvGrpSpPr>
          <p:cNvPr id="30" name="Group 1">
            <a:extLst>
              <a:ext uri="{FF2B5EF4-FFF2-40B4-BE49-F238E27FC236}">
                <a16:creationId xmlns:a16="http://schemas.microsoft.com/office/drawing/2014/main" id="{24147A4F-8246-4A4E-45CE-947189CCC3EC}"/>
              </a:ext>
            </a:extLst>
          </p:cNvPr>
          <p:cNvGrpSpPr>
            <a:grpSpLocks/>
          </p:cNvGrpSpPr>
          <p:nvPr/>
        </p:nvGrpSpPr>
        <p:grpSpPr bwMode="auto">
          <a:xfrm>
            <a:off x="7402579" y="939800"/>
            <a:ext cx="3052571" cy="1240741"/>
            <a:chOff x="7402721" y="939656"/>
            <a:chExt cx="2957647" cy="1240741"/>
          </a:xfrm>
        </p:grpSpPr>
        <p:sp>
          <p:nvSpPr>
            <p:cNvPr id="40" name="矩形 27">
              <a:extLst>
                <a:ext uri="{FF2B5EF4-FFF2-40B4-BE49-F238E27FC236}">
                  <a16:creationId xmlns:a16="http://schemas.microsoft.com/office/drawing/2014/main" id="{A106DECC-1B3F-8DC0-C3D8-CF627C089E17}"/>
                </a:ext>
              </a:extLst>
            </p:cNvPr>
            <p:cNvSpPr>
              <a:spLocks noChangeArrowheads="1"/>
            </p:cNvSpPr>
            <p:nvPr/>
          </p:nvSpPr>
          <p:spPr bwMode="auto">
            <a:xfrm>
              <a:off x="7402722" y="1534066"/>
              <a:ext cx="29576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dirty="0" smtClean="0">
                  <a:ln>
                    <a:noFill/>
                  </a:ln>
                  <a:solidFill>
                    <a:schemeClr val="bg1">
                      <a:lumMod val="50000"/>
                    </a:schemeClr>
                  </a:solidFill>
                  <a:effectLst/>
                  <a:uLnTx/>
                  <a:uFillTx/>
                  <a:latin typeface="Candara" panose="020E0502030303020204" pitchFamily="34" charset="0"/>
                  <a:ea typeface="宋体" panose="02010600030101010101" pitchFamily="2" charset="-122"/>
                  <a:cs typeface="+mn-cs"/>
                </a:rPr>
                <a:t>Individual fairness of machine learning models</a:t>
              </a:r>
              <a:endParaRPr kumimoji="0" lang="zh-CN" altLang="en-US" sz="1800" b="1" i="0" u="none" strike="noStrike" kern="1200" cap="none" spc="0" normalizeH="0" baseline="0" noProof="0" dirty="0">
                <a:ln>
                  <a:noFill/>
                </a:ln>
                <a:solidFill>
                  <a:schemeClr val="bg1">
                    <a:lumMod val="50000"/>
                  </a:schemeClr>
                </a:solidFill>
                <a:effectLst/>
                <a:uLnTx/>
                <a:uFillTx/>
                <a:latin typeface="Candara" panose="020E0502030303020204" pitchFamily="34" charset="0"/>
                <a:ea typeface="宋体" panose="02010600030101010101" pitchFamily="2" charset="-122"/>
                <a:cs typeface="+mn-cs"/>
              </a:endParaRPr>
            </a:p>
          </p:txBody>
        </p:sp>
        <p:sp>
          <p:nvSpPr>
            <p:cNvPr id="46" name="文本框 28">
              <a:extLst>
                <a:ext uri="{FF2B5EF4-FFF2-40B4-BE49-F238E27FC236}">
                  <a16:creationId xmlns:a16="http://schemas.microsoft.com/office/drawing/2014/main" id="{25F18EB5-4A9D-6223-452C-E9DCA7C562BD}"/>
                </a:ext>
              </a:extLst>
            </p:cNvPr>
            <p:cNvSpPr txBox="1">
              <a:spLocks noChangeArrowheads="1"/>
            </p:cNvSpPr>
            <p:nvPr/>
          </p:nvSpPr>
          <p:spPr bwMode="auto">
            <a:xfrm>
              <a:off x="7402721" y="939656"/>
              <a:ext cx="21367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0" normalizeH="0" baseline="0" noProof="0" dirty="0">
                  <a:ln>
                    <a:noFill/>
                  </a:ln>
                  <a:solidFill>
                    <a:schemeClr val="bg1">
                      <a:lumMod val="50000"/>
                    </a:schemeClr>
                  </a:solidFill>
                  <a:uLnTx/>
                  <a:uFillTx/>
                  <a:latin typeface="Candara" panose="020E0502030303020204" pitchFamily="34" charset="0"/>
                  <a:ea typeface="微软雅黑" panose="020B0503020204020204" pitchFamily="34" charset="-122"/>
                  <a:cs typeface="+mn-cs"/>
                </a:rPr>
                <a:t>1. Background</a:t>
              </a:r>
              <a:endParaRPr kumimoji="0" lang="zh-CN" altLang="en-US" sz="2400" b="1" i="0" u="none" strike="noStrike" kern="1200" cap="none" spc="0" normalizeH="0" baseline="0" noProof="0" dirty="0">
                <a:ln>
                  <a:noFill/>
                </a:ln>
                <a:solidFill>
                  <a:schemeClr val="bg1">
                    <a:lumMod val="50000"/>
                  </a:schemeClr>
                </a:solidFill>
                <a:uLnTx/>
                <a:uFillTx/>
                <a:latin typeface="Candara" panose="020E0502030303020204" pitchFamily="34" charset="0"/>
                <a:ea typeface="微软雅黑" panose="020B0503020204020204" pitchFamily="34" charset="-122"/>
                <a:cs typeface="+mn-cs"/>
              </a:endParaRPr>
            </a:p>
          </p:txBody>
        </p:sp>
      </p:grpSp>
      <p:pic>
        <p:nvPicPr>
          <p:cNvPr id="51" name="Graphic 50" descr="Gears outline">
            <a:extLst>
              <a:ext uri="{FF2B5EF4-FFF2-40B4-BE49-F238E27FC236}">
                <a16:creationId xmlns:a16="http://schemas.microsoft.com/office/drawing/2014/main" id="{69A1318F-6751-D122-0ABD-5D1FBA5FE023}"/>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4138003" y="1126752"/>
            <a:ext cx="3619873" cy="3619873"/>
          </a:xfrm>
          <a:prstGeom prst="rect">
            <a:avLst/>
          </a:prstGeom>
        </p:spPr>
      </p:pic>
      <p:pic>
        <p:nvPicPr>
          <p:cNvPr id="54" name="Graphic 53" descr="Gears outline">
            <a:extLst>
              <a:ext uri="{FF2B5EF4-FFF2-40B4-BE49-F238E27FC236}">
                <a16:creationId xmlns:a16="http://schemas.microsoft.com/office/drawing/2014/main" id="{0E7EFEE2-8164-3C82-E09D-3C5B1BE10B6E}"/>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4787362" y="2853017"/>
            <a:ext cx="3619873" cy="3619873"/>
          </a:xfrm>
          <a:prstGeom prst="rect">
            <a:avLst/>
          </a:prstGeom>
        </p:spPr>
      </p:pic>
      <p:sp>
        <p:nvSpPr>
          <p:cNvPr id="55" name="Rectangle 54">
            <a:extLst>
              <a:ext uri="{FF2B5EF4-FFF2-40B4-BE49-F238E27FC236}">
                <a16:creationId xmlns:a16="http://schemas.microsoft.com/office/drawing/2014/main" id="{627AA6AF-4D17-6855-D3C5-05653EC84189}"/>
              </a:ext>
            </a:extLst>
          </p:cNvPr>
          <p:cNvSpPr/>
          <p:nvPr/>
        </p:nvSpPr>
        <p:spPr>
          <a:xfrm>
            <a:off x="6057901" y="1902467"/>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a:t>
            </a:r>
          </a:p>
        </p:txBody>
      </p:sp>
      <p:sp>
        <p:nvSpPr>
          <p:cNvPr id="57" name="Rectangle 56">
            <a:extLst>
              <a:ext uri="{FF2B5EF4-FFF2-40B4-BE49-F238E27FC236}">
                <a16:creationId xmlns:a16="http://schemas.microsoft.com/office/drawing/2014/main" id="{B65A652B-6653-99DE-9DFB-0BFCB45B2FC1}"/>
              </a:ext>
            </a:extLst>
          </p:cNvPr>
          <p:cNvSpPr/>
          <p:nvPr/>
        </p:nvSpPr>
        <p:spPr>
          <a:xfrm>
            <a:off x="5191280" y="3268482"/>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2</a:t>
            </a:r>
          </a:p>
        </p:txBody>
      </p:sp>
      <p:sp>
        <p:nvSpPr>
          <p:cNvPr id="58" name="Rectangle 57">
            <a:extLst>
              <a:ext uri="{FF2B5EF4-FFF2-40B4-BE49-F238E27FC236}">
                <a16:creationId xmlns:a16="http://schemas.microsoft.com/office/drawing/2014/main" id="{AC88FB00-C938-E5A7-2B84-B9ABFD27CB2E}"/>
              </a:ext>
            </a:extLst>
          </p:cNvPr>
          <p:cNvSpPr/>
          <p:nvPr/>
        </p:nvSpPr>
        <p:spPr>
          <a:xfrm>
            <a:off x="6726359" y="3641218"/>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3</a:t>
            </a:r>
          </a:p>
        </p:txBody>
      </p:sp>
      <p:sp>
        <p:nvSpPr>
          <p:cNvPr id="60" name="Rectangle 59">
            <a:extLst>
              <a:ext uri="{FF2B5EF4-FFF2-40B4-BE49-F238E27FC236}">
                <a16:creationId xmlns:a16="http://schemas.microsoft.com/office/drawing/2014/main" id="{78010E97-D62E-D9B7-3FBE-64B6E820C73C}"/>
              </a:ext>
            </a:extLst>
          </p:cNvPr>
          <p:cNvSpPr/>
          <p:nvPr/>
        </p:nvSpPr>
        <p:spPr>
          <a:xfrm>
            <a:off x="5833705" y="4994747"/>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4</a:t>
            </a:r>
          </a:p>
        </p:txBody>
      </p:sp>
      <p:sp>
        <p:nvSpPr>
          <p:cNvPr id="63" name="Freeform 412">
            <a:extLst>
              <a:ext uri="{FF2B5EF4-FFF2-40B4-BE49-F238E27FC236}">
                <a16:creationId xmlns:a16="http://schemas.microsoft.com/office/drawing/2014/main" id="{0D1EC4A9-9B35-A1B5-F514-C0433BABD0E6}"/>
              </a:ext>
            </a:extLst>
          </p:cNvPr>
          <p:cNvSpPr>
            <a:spLocks/>
          </p:cNvSpPr>
          <p:nvPr/>
        </p:nvSpPr>
        <p:spPr bwMode="auto">
          <a:xfrm>
            <a:off x="2149206" y="2586037"/>
            <a:ext cx="2673349" cy="910292"/>
          </a:xfrm>
          <a:custGeom>
            <a:avLst/>
            <a:gdLst>
              <a:gd name="T0" fmla="*/ 2147483646 w 757"/>
              <a:gd name="T1" fmla="*/ 2147483646 h 427"/>
              <a:gd name="T2" fmla="*/ 2147483646 w 757"/>
              <a:gd name="T3" fmla="*/ 2147483646 h 427"/>
              <a:gd name="T4" fmla="*/ 2147483646 w 757"/>
              <a:gd name="T5" fmla="*/ 2147483646 h 427"/>
              <a:gd name="T6" fmla="*/ 2147483646 w 757"/>
              <a:gd name="T7" fmla="*/ 2147483646 h 427"/>
              <a:gd name="T8" fmla="*/ 2147483646 w 757"/>
              <a:gd name="T9" fmla="*/ 2147483646 h 427"/>
              <a:gd name="T10" fmla="*/ 2147483646 w 757"/>
              <a:gd name="T11" fmla="*/ 2147483646 h 427"/>
              <a:gd name="T12" fmla="*/ 2147483646 w 757"/>
              <a:gd name="T13" fmla="*/ 2147483646 h 427"/>
              <a:gd name="T14" fmla="*/ 2147483646 w 757"/>
              <a:gd name="T15" fmla="*/ 2147483646 h 427"/>
              <a:gd name="T16" fmla="*/ 2147483646 w 757"/>
              <a:gd name="T17" fmla="*/ 2147483646 h 427"/>
              <a:gd name="T18" fmla="*/ 2147483646 w 757"/>
              <a:gd name="T19" fmla="*/ 2147483646 h 427"/>
              <a:gd name="T20" fmla="*/ 2147483646 w 757"/>
              <a:gd name="T21" fmla="*/ 2147483646 h 427"/>
              <a:gd name="T22" fmla="*/ 2147483646 w 757"/>
              <a:gd name="T23" fmla="*/ 2147483646 h 427"/>
              <a:gd name="T24" fmla="*/ 2147483646 w 757"/>
              <a:gd name="T25" fmla="*/ 2147483646 h 427"/>
              <a:gd name="T26" fmla="*/ 2147483646 w 757"/>
              <a:gd name="T27" fmla="*/ 2147483646 h 427"/>
              <a:gd name="T28" fmla="*/ 2147483646 w 757"/>
              <a:gd name="T29" fmla="*/ 2147483646 h 427"/>
              <a:gd name="T30" fmla="*/ 2147483646 w 757"/>
              <a:gd name="T31" fmla="*/ 2147483646 h 427"/>
              <a:gd name="T32" fmla="*/ 2147483646 w 757"/>
              <a:gd name="T33" fmla="*/ 2147483646 h 427"/>
              <a:gd name="T34" fmla="*/ 2147483646 w 757"/>
              <a:gd name="T35" fmla="*/ 2147483646 h 427"/>
              <a:gd name="T36" fmla="*/ 2147483646 w 757"/>
              <a:gd name="T37" fmla="*/ 2147483646 h 427"/>
              <a:gd name="T38" fmla="*/ 2147483646 w 757"/>
              <a:gd name="T39" fmla="*/ 2147483646 h 427"/>
              <a:gd name="T40" fmla="*/ 2147483646 w 757"/>
              <a:gd name="T41" fmla="*/ 2147483646 h 427"/>
              <a:gd name="T42" fmla="*/ 2147483646 w 757"/>
              <a:gd name="T43" fmla="*/ 0 h 427"/>
              <a:gd name="T44" fmla="*/ 2147483646 w 757"/>
              <a:gd name="T45" fmla="*/ 0 h 427"/>
              <a:gd name="T46" fmla="*/ 2147483646 w 757"/>
              <a:gd name="T47" fmla="*/ 0 h 427"/>
              <a:gd name="T48" fmla="*/ 2147483646 w 757"/>
              <a:gd name="T49" fmla="*/ 0 h 427"/>
              <a:gd name="T50" fmla="*/ 2147483646 w 757"/>
              <a:gd name="T51" fmla="*/ 0 h 427"/>
              <a:gd name="T52" fmla="*/ 2147483646 w 757"/>
              <a:gd name="T53" fmla="*/ 2147483646 h 427"/>
              <a:gd name="T54" fmla="*/ 2147483646 w 757"/>
              <a:gd name="T55" fmla="*/ 2147483646 h 427"/>
              <a:gd name="T56" fmla="*/ 0 w 757"/>
              <a:gd name="T57" fmla="*/ 2147483646 h 427"/>
              <a:gd name="T58" fmla="*/ 0 w 757"/>
              <a:gd name="T59" fmla="*/ 2147483646 h 427"/>
              <a:gd name="T60" fmla="*/ 0 w 757"/>
              <a:gd name="T61" fmla="*/ 2147483646 h 427"/>
              <a:gd name="T62" fmla="*/ 2147483646 w 757"/>
              <a:gd name="T63" fmla="*/ 2147483646 h 427"/>
              <a:gd name="T64" fmla="*/ 2147483646 w 757"/>
              <a:gd name="T65" fmla="*/ 2147483646 h 427"/>
              <a:gd name="T66" fmla="*/ 2147483646 w 757"/>
              <a:gd name="T67" fmla="*/ 2147483646 h 427"/>
              <a:gd name="T68" fmla="*/ 2147483646 w 757"/>
              <a:gd name="T69" fmla="*/ 2147483646 h 427"/>
              <a:gd name="T70" fmla="*/ 2147483646 w 757"/>
              <a:gd name="T71" fmla="*/ 2147483646 h 4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27">
                <a:moveTo>
                  <a:pt x="244" y="427"/>
                </a:moveTo>
                <a:cubicBezTo>
                  <a:pt x="246" y="427"/>
                  <a:pt x="247" y="424"/>
                  <a:pt x="247" y="421"/>
                </a:cubicBezTo>
                <a:cubicBezTo>
                  <a:pt x="247" y="421"/>
                  <a:pt x="247" y="421"/>
                  <a:pt x="247" y="421"/>
                </a:cubicBezTo>
                <a:cubicBezTo>
                  <a:pt x="247" y="418"/>
                  <a:pt x="246" y="415"/>
                  <a:pt x="244" y="415"/>
                </a:cubicBezTo>
                <a:cubicBezTo>
                  <a:pt x="244" y="415"/>
                  <a:pt x="244" y="415"/>
                  <a:pt x="244" y="415"/>
                </a:cubicBezTo>
                <a:cubicBezTo>
                  <a:pt x="38" y="415"/>
                  <a:pt x="38" y="415"/>
                  <a:pt x="38" y="415"/>
                </a:cubicBezTo>
                <a:cubicBezTo>
                  <a:pt x="29" y="415"/>
                  <a:pt x="22" y="412"/>
                  <a:pt x="16" y="407"/>
                </a:cubicBezTo>
                <a:cubicBezTo>
                  <a:pt x="16" y="407"/>
                  <a:pt x="16" y="407"/>
                  <a:pt x="16" y="407"/>
                </a:cubicBezTo>
                <a:cubicBezTo>
                  <a:pt x="11" y="401"/>
                  <a:pt x="8" y="395"/>
                  <a:pt x="8" y="389"/>
                </a:cubicBezTo>
                <a:cubicBezTo>
                  <a:pt x="8" y="389"/>
                  <a:pt x="8" y="389"/>
                  <a:pt x="8" y="389"/>
                </a:cubicBezTo>
                <a:cubicBezTo>
                  <a:pt x="8" y="38"/>
                  <a:pt x="8" y="38"/>
                  <a:pt x="8" y="38"/>
                </a:cubicBezTo>
                <a:cubicBezTo>
                  <a:pt x="8" y="31"/>
                  <a:pt x="11" y="25"/>
                  <a:pt x="16" y="20"/>
                </a:cubicBezTo>
                <a:cubicBezTo>
                  <a:pt x="16" y="20"/>
                  <a:pt x="16" y="20"/>
                  <a:pt x="16" y="20"/>
                </a:cubicBezTo>
                <a:cubicBezTo>
                  <a:pt x="22" y="15"/>
                  <a:pt x="29" y="11"/>
                  <a:pt x="38" y="11"/>
                </a:cubicBezTo>
                <a:cubicBezTo>
                  <a:pt x="38" y="11"/>
                  <a:pt x="38" y="11"/>
                  <a:pt x="38" y="11"/>
                </a:cubicBezTo>
                <a:cubicBezTo>
                  <a:pt x="749" y="11"/>
                  <a:pt x="749" y="11"/>
                  <a:pt x="749" y="11"/>
                </a:cubicBezTo>
                <a:cubicBezTo>
                  <a:pt x="750" y="11"/>
                  <a:pt x="751" y="11"/>
                  <a:pt x="752" y="12"/>
                </a:cubicBezTo>
                <a:cubicBezTo>
                  <a:pt x="752" y="12"/>
                  <a:pt x="752" y="12"/>
                  <a:pt x="752" y="12"/>
                </a:cubicBezTo>
                <a:cubicBezTo>
                  <a:pt x="752" y="12"/>
                  <a:pt x="752" y="12"/>
                  <a:pt x="752" y="12"/>
                </a:cubicBezTo>
                <a:cubicBezTo>
                  <a:pt x="755" y="12"/>
                  <a:pt x="756" y="9"/>
                  <a:pt x="757" y="6"/>
                </a:cubicBezTo>
                <a:cubicBezTo>
                  <a:pt x="757" y="6"/>
                  <a:pt x="757" y="6"/>
                  <a:pt x="757" y="6"/>
                </a:cubicBezTo>
                <a:cubicBezTo>
                  <a:pt x="757" y="3"/>
                  <a:pt x="755" y="0"/>
                  <a:pt x="753" y="0"/>
                </a:cubicBezTo>
                <a:cubicBezTo>
                  <a:pt x="753" y="0"/>
                  <a:pt x="753" y="0"/>
                  <a:pt x="753" y="0"/>
                </a:cubicBezTo>
                <a:cubicBezTo>
                  <a:pt x="752" y="0"/>
                  <a:pt x="750" y="0"/>
                  <a:pt x="749" y="0"/>
                </a:cubicBezTo>
                <a:cubicBezTo>
                  <a:pt x="749" y="0"/>
                  <a:pt x="749" y="0"/>
                  <a:pt x="749" y="0"/>
                </a:cubicBezTo>
                <a:cubicBezTo>
                  <a:pt x="38" y="0"/>
                  <a:pt x="38" y="0"/>
                  <a:pt x="38" y="0"/>
                </a:cubicBezTo>
                <a:cubicBezTo>
                  <a:pt x="28" y="0"/>
                  <a:pt x="19" y="4"/>
                  <a:pt x="12" y="10"/>
                </a:cubicBezTo>
                <a:cubicBezTo>
                  <a:pt x="12" y="10"/>
                  <a:pt x="12" y="10"/>
                  <a:pt x="12" y="10"/>
                </a:cubicBezTo>
                <a:cubicBezTo>
                  <a:pt x="5" y="17"/>
                  <a:pt x="0" y="26"/>
                  <a:pt x="0" y="38"/>
                </a:cubicBezTo>
                <a:cubicBezTo>
                  <a:pt x="0" y="38"/>
                  <a:pt x="0" y="38"/>
                  <a:pt x="0" y="38"/>
                </a:cubicBezTo>
                <a:cubicBezTo>
                  <a:pt x="0" y="389"/>
                  <a:pt x="0" y="389"/>
                  <a:pt x="0" y="389"/>
                </a:cubicBezTo>
                <a:cubicBezTo>
                  <a:pt x="0" y="400"/>
                  <a:pt x="5" y="410"/>
                  <a:pt x="12" y="416"/>
                </a:cubicBezTo>
                <a:cubicBezTo>
                  <a:pt x="12" y="416"/>
                  <a:pt x="12" y="416"/>
                  <a:pt x="12" y="416"/>
                </a:cubicBezTo>
                <a:cubicBezTo>
                  <a:pt x="19" y="423"/>
                  <a:pt x="28" y="427"/>
                  <a:pt x="38" y="427"/>
                </a:cubicBezTo>
                <a:cubicBezTo>
                  <a:pt x="38" y="427"/>
                  <a:pt x="38" y="427"/>
                  <a:pt x="38" y="427"/>
                </a:cubicBezTo>
                <a:cubicBezTo>
                  <a:pt x="244" y="427"/>
                  <a:pt x="244" y="427"/>
                  <a:pt x="244" y="427"/>
                </a:cubicBezTo>
                <a:close/>
              </a:path>
            </a:pathLst>
          </a:custGeom>
          <a:solidFill>
            <a:schemeClr val="bg1">
              <a:lumMod val="7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14">
            <a:extLst>
              <a:ext uri="{FF2B5EF4-FFF2-40B4-BE49-F238E27FC236}">
                <a16:creationId xmlns:a16="http://schemas.microsoft.com/office/drawing/2014/main" id="{5479FB77-FAA4-0797-6169-62627AC0A098}"/>
              </a:ext>
            </a:extLst>
          </p:cNvPr>
          <p:cNvSpPr>
            <a:spLocks/>
          </p:cNvSpPr>
          <p:nvPr/>
        </p:nvSpPr>
        <p:spPr bwMode="auto">
          <a:xfrm>
            <a:off x="7304980" y="1423867"/>
            <a:ext cx="3386818" cy="1035050"/>
          </a:xfrm>
          <a:custGeom>
            <a:avLst/>
            <a:gdLst>
              <a:gd name="T0" fmla="*/ 2147483646 w 757"/>
              <a:gd name="T1" fmla="*/ 2147483646 h 408"/>
              <a:gd name="T2" fmla="*/ 2147483646 w 757"/>
              <a:gd name="T3" fmla="*/ 2147483646 h 408"/>
              <a:gd name="T4" fmla="*/ 2147483646 w 757"/>
              <a:gd name="T5" fmla="*/ 2147483646 h 408"/>
              <a:gd name="T6" fmla="*/ 2147483646 w 757"/>
              <a:gd name="T7" fmla="*/ 2147483646 h 408"/>
              <a:gd name="T8" fmla="*/ 2147483646 w 757"/>
              <a:gd name="T9" fmla="*/ 2147483646 h 408"/>
              <a:gd name="T10" fmla="*/ 2147483646 w 757"/>
              <a:gd name="T11" fmla="*/ 2147483646 h 408"/>
              <a:gd name="T12" fmla="*/ 2147483646 w 757"/>
              <a:gd name="T13" fmla="*/ 2147483646 h 408"/>
              <a:gd name="T14" fmla="*/ 2147483646 w 757"/>
              <a:gd name="T15" fmla="*/ 2147483646 h 408"/>
              <a:gd name="T16" fmla="*/ 2147483646 w 757"/>
              <a:gd name="T17" fmla="*/ 2147483646 h 408"/>
              <a:gd name="T18" fmla="*/ 2147483646 w 757"/>
              <a:gd name="T19" fmla="*/ 2147483646 h 408"/>
              <a:gd name="T20" fmla="*/ 2147483646 w 757"/>
              <a:gd name="T21" fmla="*/ 2147483646 h 408"/>
              <a:gd name="T22" fmla="*/ 2147483646 w 757"/>
              <a:gd name="T23" fmla="*/ 2147483646 h 408"/>
              <a:gd name="T24" fmla="*/ 2147483646 w 757"/>
              <a:gd name="T25" fmla="*/ 2147483646 h 408"/>
              <a:gd name="T26" fmla="*/ 2147483646 w 757"/>
              <a:gd name="T27" fmla="*/ 2147483646 h 408"/>
              <a:gd name="T28" fmla="*/ 2147483646 w 757"/>
              <a:gd name="T29" fmla="*/ 2147483646 h 408"/>
              <a:gd name="T30" fmla="*/ 2147483646 w 757"/>
              <a:gd name="T31" fmla="*/ 2147483646 h 408"/>
              <a:gd name="T32" fmla="*/ 2147483646 w 757"/>
              <a:gd name="T33" fmla="*/ 2147483646 h 408"/>
              <a:gd name="T34" fmla="*/ 2147483646 w 757"/>
              <a:gd name="T35" fmla="*/ 2147483646 h 408"/>
              <a:gd name="T36" fmla="*/ 2147483646 w 757"/>
              <a:gd name="T37" fmla="*/ 2147483646 h 408"/>
              <a:gd name="T38" fmla="*/ 0 w 757"/>
              <a:gd name="T39" fmla="*/ 2147483646 h 408"/>
              <a:gd name="T40" fmla="*/ 0 w 757"/>
              <a:gd name="T41" fmla="*/ 2147483646 h 408"/>
              <a:gd name="T42" fmla="*/ 2147483646 w 757"/>
              <a:gd name="T43" fmla="*/ 0 h 408"/>
              <a:gd name="T44" fmla="*/ 2147483646 w 757"/>
              <a:gd name="T45" fmla="*/ 0 h 408"/>
              <a:gd name="T46" fmla="*/ 2147483646 w 757"/>
              <a:gd name="T47" fmla="*/ 0 h 408"/>
              <a:gd name="T48" fmla="*/ 2147483646 w 757"/>
              <a:gd name="T49" fmla="*/ 0 h 408"/>
              <a:gd name="T50" fmla="*/ 2147483646 w 757"/>
              <a:gd name="T51" fmla="*/ 0 h 408"/>
              <a:gd name="T52" fmla="*/ 2147483646 w 757"/>
              <a:gd name="T53" fmla="*/ 2147483646 h 408"/>
              <a:gd name="T54" fmla="*/ 2147483646 w 757"/>
              <a:gd name="T55" fmla="*/ 2147483646 h 408"/>
              <a:gd name="T56" fmla="*/ 2147483646 w 757"/>
              <a:gd name="T57" fmla="*/ 2147483646 h 408"/>
              <a:gd name="T58" fmla="*/ 2147483646 w 757"/>
              <a:gd name="T59" fmla="*/ 2147483646 h 408"/>
              <a:gd name="T60" fmla="*/ 2147483646 w 757"/>
              <a:gd name="T61" fmla="*/ 2147483646 h 408"/>
              <a:gd name="T62" fmla="*/ 2147483646 w 757"/>
              <a:gd name="T63" fmla="*/ 2147483646 h 408"/>
              <a:gd name="T64" fmla="*/ 2147483646 w 757"/>
              <a:gd name="T65" fmla="*/ 2147483646 h 408"/>
              <a:gd name="T66" fmla="*/ 2147483646 w 757"/>
              <a:gd name="T67" fmla="*/ 2147483646 h 408"/>
              <a:gd name="T68" fmla="*/ 2147483646 w 757"/>
              <a:gd name="T69" fmla="*/ 2147483646 h 408"/>
              <a:gd name="T70" fmla="*/ 2147483646 w 757"/>
              <a:gd name="T71" fmla="*/ 2147483646 h 4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08">
                <a:moveTo>
                  <a:pt x="513" y="408"/>
                </a:moveTo>
                <a:cubicBezTo>
                  <a:pt x="511" y="408"/>
                  <a:pt x="509" y="405"/>
                  <a:pt x="509" y="402"/>
                </a:cubicBezTo>
                <a:cubicBezTo>
                  <a:pt x="509" y="402"/>
                  <a:pt x="509" y="402"/>
                  <a:pt x="509" y="402"/>
                </a:cubicBezTo>
                <a:cubicBezTo>
                  <a:pt x="509" y="399"/>
                  <a:pt x="511" y="397"/>
                  <a:pt x="513" y="397"/>
                </a:cubicBezTo>
                <a:cubicBezTo>
                  <a:pt x="513" y="397"/>
                  <a:pt x="513" y="397"/>
                  <a:pt x="513" y="397"/>
                </a:cubicBezTo>
                <a:cubicBezTo>
                  <a:pt x="719" y="397"/>
                  <a:pt x="719" y="397"/>
                  <a:pt x="719" y="397"/>
                </a:cubicBezTo>
                <a:cubicBezTo>
                  <a:pt x="728" y="397"/>
                  <a:pt x="735" y="393"/>
                  <a:pt x="741" y="389"/>
                </a:cubicBezTo>
                <a:cubicBezTo>
                  <a:pt x="741" y="389"/>
                  <a:pt x="741" y="389"/>
                  <a:pt x="741" y="389"/>
                </a:cubicBezTo>
                <a:cubicBezTo>
                  <a:pt x="746" y="384"/>
                  <a:pt x="749" y="377"/>
                  <a:pt x="749" y="372"/>
                </a:cubicBezTo>
                <a:cubicBezTo>
                  <a:pt x="749" y="372"/>
                  <a:pt x="749" y="372"/>
                  <a:pt x="749" y="372"/>
                </a:cubicBezTo>
                <a:cubicBezTo>
                  <a:pt x="749" y="36"/>
                  <a:pt x="749" y="36"/>
                  <a:pt x="749" y="36"/>
                </a:cubicBezTo>
                <a:cubicBezTo>
                  <a:pt x="749" y="30"/>
                  <a:pt x="746" y="24"/>
                  <a:pt x="741" y="19"/>
                </a:cubicBezTo>
                <a:cubicBezTo>
                  <a:pt x="741" y="19"/>
                  <a:pt x="741" y="19"/>
                  <a:pt x="741" y="19"/>
                </a:cubicBezTo>
                <a:cubicBezTo>
                  <a:pt x="735" y="14"/>
                  <a:pt x="728" y="11"/>
                  <a:pt x="719" y="11"/>
                </a:cubicBezTo>
                <a:cubicBezTo>
                  <a:pt x="719" y="11"/>
                  <a:pt x="719" y="11"/>
                  <a:pt x="719" y="11"/>
                </a:cubicBezTo>
                <a:cubicBezTo>
                  <a:pt x="8" y="11"/>
                  <a:pt x="8" y="11"/>
                  <a:pt x="8" y="11"/>
                </a:cubicBezTo>
                <a:cubicBezTo>
                  <a:pt x="7" y="11"/>
                  <a:pt x="6" y="11"/>
                  <a:pt x="5" y="11"/>
                </a:cubicBezTo>
                <a:cubicBezTo>
                  <a:pt x="5" y="11"/>
                  <a:pt x="5" y="11"/>
                  <a:pt x="5" y="11"/>
                </a:cubicBezTo>
                <a:cubicBezTo>
                  <a:pt x="5" y="11"/>
                  <a:pt x="5" y="11"/>
                  <a:pt x="5" y="11"/>
                </a:cubicBezTo>
                <a:cubicBezTo>
                  <a:pt x="2" y="11"/>
                  <a:pt x="1" y="9"/>
                  <a:pt x="0" y="6"/>
                </a:cubicBezTo>
                <a:cubicBezTo>
                  <a:pt x="0" y="6"/>
                  <a:pt x="0" y="6"/>
                  <a:pt x="0" y="6"/>
                </a:cubicBezTo>
                <a:cubicBezTo>
                  <a:pt x="0" y="3"/>
                  <a:pt x="2" y="0"/>
                  <a:pt x="4" y="0"/>
                </a:cubicBezTo>
                <a:cubicBezTo>
                  <a:pt x="4" y="0"/>
                  <a:pt x="4" y="0"/>
                  <a:pt x="4" y="0"/>
                </a:cubicBezTo>
                <a:cubicBezTo>
                  <a:pt x="5" y="0"/>
                  <a:pt x="6" y="0"/>
                  <a:pt x="8" y="0"/>
                </a:cubicBezTo>
                <a:cubicBezTo>
                  <a:pt x="8" y="0"/>
                  <a:pt x="8" y="0"/>
                  <a:pt x="8" y="0"/>
                </a:cubicBezTo>
                <a:cubicBezTo>
                  <a:pt x="719" y="0"/>
                  <a:pt x="719" y="0"/>
                  <a:pt x="719" y="0"/>
                </a:cubicBezTo>
                <a:cubicBezTo>
                  <a:pt x="729" y="0"/>
                  <a:pt x="738" y="3"/>
                  <a:pt x="745" y="9"/>
                </a:cubicBezTo>
                <a:cubicBezTo>
                  <a:pt x="745" y="9"/>
                  <a:pt x="745" y="9"/>
                  <a:pt x="745" y="9"/>
                </a:cubicBezTo>
                <a:cubicBezTo>
                  <a:pt x="752" y="16"/>
                  <a:pt x="757" y="25"/>
                  <a:pt x="757" y="36"/>
                </a:cubicBezTo>
                <a:cubicBezTo>
                  <a:pt x="757" y="36"/>
                  <a:pt x="757" y="36"/>
                  <a:pt x="757" y="36"/>
                </a:cubicBezTo>
                <a:cubicBezTo>
                  <a:pt x="757" y="372"/>
                  <a:pt x="757" y="372"/>
                  <a:pt x="757" y="372"/>
                </a:cubicBezTo>
                <a:cubicBezTo>
                  <a:pt x="757" y="382"/>
                  <a:pt x="752" y="392"/>
                  <a:pt x="745" y="398"/>
                </a:cubicBezTo>
                <a:cubicBezTo>
                  <a:pt x="745" y="398"/>
                  <a:pt x="745" y="398"/>
                  <a:pt x="745" y="398"/>
                </a:cubicBezTo>
                <a:cubicBezTo>
                  <a:pt x="738" y="404"/>
                  <a:pt x="729" y="408"/>
                  <a:pt x="719" y="408"/>
                </a:cubicBezTo>
                <a:cubicBezTo>
                  <a:pt x="719" y="408"/>
                  <a:pt x="719" y="408"/>
                  <a:pt x="719" y="408"/>
                </a:cubicBezTo>
                <a:cubicBezTo>
                  <a:pt x="513" y="408"/>
                  <a:pt x="513" y="408"/>
                  <a:pt x="513" y="408"/>
                </a:cubicBezTo>
                <a:close/>
              </a:path>
            </a:pathLst>
          </a:custGeom>
          <a:solidFill>
            <a:schemeClr val="bg1">
              <a:lumMod val="75000"/>
            </a:schemeClr>
          </a:solid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矩形 25">
            <a:extLst>
              <a:ext uri="{FF2B5EF4-FFF2-40B4-BE49-F238E27FC236}">
                <a16:creationId xmlns:a16="http://schemas.microsoft.com/office/drawing/2014/main" id="{2A613792-29E7-0161-FC50-8325B2AC420E}"/>
              </a:ext>
            </a:extLst>
          </p:cNvPr>
          <p:cNvSpPr>
            <a:spLocks noChangeArrowheads="1"/>
          </p:cNvSpPr>
          <p:nvPr/>
        </p:nvSpPr>
        <p:spPr bwMode="auto">
          <a:xfrm>
            <a:off x="7929673" y="3612089"/>
            <a:ext cx="29236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800" b="1" i="0" u="none" strike="noStrike" kern="1200" cap="none" spc="0" normalizeH="0" baseline="0" noProof="0" dirty="0" smtClean="0">
                <a:ln>
                  <a:noFill/>
                </a:ln>
                <a:solidFill>
                  <a:srgbClr val="C00000"/>
                </a:solidFill>
                <a:effectLst/>
                <a:uLnTx/>
                <a:uFillTx/>
                <a:latin typeface="Candara" panose="020E0502030303020204" pitchFamily="34" charset="0"/>
                <a:ea typeface="宋体" panose="02010600030101010101" pitchFamily="2" charset="-122"/>
                <a:cs typeface="+mn-cs"/>
              </a:rPr>
              <a:t>Abstracting the neighbors, prediction, and learning</a:t>
            </a:r>
            <a:endParaRPr kumimoji="0" lang="en-US" altLang="zh-CN" sz="1800" b="1" i="0" u="none" strike="noStrike" kern="1200" cap="none" spc="0" normalizeH="0" baseline="0" noProof="0" dirty="0">
              <a:ln>
                <a:noFill/>
              </a:ln>
              <a:solidFill>
                <a:srgbClr val="C00000"/>
              </a:solidFill>
              <a:effectLst/>
              <a:uLnTx/>
              <a:uFillTx/>
              <a:latin typeface="Candara" panose="020E0502030303020204" pitchFamily="34" charset="0"/>
              <a:ea typeface="宋体" panose="02010600030101010101" pitchFamily="2" charset="-122"/>
              <a:cs typeface="+mn-cs"/>
            </a:endParaRPr>
          </a:p>
        </p:txBody>
      </p:sp>
      <p:sp>
        <p:nvSpPr>
          <p:cNvPr id="68" name="文本框 26">
            <a:extLst>
              <a:ext uri="{FF2B5EF4-FFF2-40B4-BE49-F238E27FC236}">
                <a16:creationId xmlns:a16="http://schemas.microsoft.com/office/drawing/2014/main" id="{D68EC240-60EE-0583-3A2C-1CED9D4A9A2A}"/>
              </a:ext>
            </a:extLst>
          </p:cNvPr>
          <p:cNvSpPr txBox="1">
            <a:spLocks noChangeArrowheads="1"/>
          </p:cNvSpPr>
          <p:nvPr/>
        </p:nvSpPr>
        <p:spPr bwMode="auto">
          <a:xfrm>
            <a:off x="8039919" y="3098474"/>
            <a:ext cx="2460625" cy="461665"/>
          </a:xfrm>
          <a:prstGeom prst="rect">
            <a:avLst/>
          </a:prstGeom>
          <a:noFill/>
          <a:ln>
            <a:noFill/>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srgbClr val="C00000"/>
                </a:solidFill>
                <a:effectLst/>
                <a:uLnTx/>
                <a:uFillTx/>
                <a:latin typeface="Candara" panose="020E0502030303020204" pitchFamily="34" charset="0"/>
                <a:ea typeface="微软雅黑" panose="020B0503020204020204" pitchFamily="34" charset="-122"/>
                <a:cs typeface="+mn-cs"/>
              </a:rPr>
              <a:t>3. Our Method</a:t>
            </a:r>
            <a:endParaRPr kumimoji="0" lang="zh-CN" altLang="en-US" sz="2400" b="1" i="0" u="none" strike="noStrike" kern="1200" cap="none" spc="0" normalizeH="0" baseline="0" noProof="0" dirty="0">
              <a:ln>
                <a:noFill/>
              </a:ln>
              <a:solidFill>
                <a:srgbClr val="C00000"/>
              </a:solidFill>
              <a:effectLst/>
              <a:uLnTx/>
              <a:uFillTx/>
              <a:latin typeface="Candara" panose="020E0502030303020204" pitchFamily="34" charset="0"/>
              <a:ea typeface="微软雅黑" panose="020B0503020204020204" pitchFamily="34" charset="-122"/>
              <a:cs typeface="+mn-cs"/>
            </a:endParaRPr>
          </a:p>
        </p:txBody>
      </p:sp>
      <p:sp>
        <p:nvSpPr>
          <p:cNvPr id="69" name="Freeform 208">
            <a:extLst>
              <a:ext uri="{FF2B5EF4-FFF2-40B4-BE49-F238E27FC236}">
                <a16:creationId xmlns:a16="http://schemas.microsoft.com/office/drawing/2014/main" id="{0C97FCD9-73ED-D598-7F75-7938C74C9BD9}"/>
              </a:ext>
            </a:extLst>
          </p:cNvPr>
          <p:cNvSpPr>
            <a:spLocks/>
          </p:cNvSpPr>
          <p:nvPr/>
        </p:nvSpPr>
        <p:spPr bwMode="auto">
          <a:xfrm>
            <a:off x="8021818" y="3523183"/>
            <a:ext cx="2923685" cy="1035050"/>
          </a:xfrm>
          <a:custGeom>
            <a:avLst/>
            <a:gdLst>
              <a:gd name="T0" fmla="*/ 2147483646 w 757"/>
              <a:gd name="T1" fmla="*/ 0 h 421"/>
              <a:gd name="T2" fmla="*/ 2147483646 w 757"/>
              <a:gd name="T3" fmla="*/ 2147483646 h 421"/>
              <a:gd name="T4" fmla="*/ 2147483646 w 757"/>
              <a:gd name="T5" fmla="*/ 2147483646 h 421"/>
              <a:gd name="T6" fmla="*/ 2147483646 w 757"/>
              <a:gd name="T7" fmla="*/ 2147483646 h 421"/>
              <a:gd name="T8" fmla="*/ 2147483646 w 757"/>
              <a:gd name="T9" fmla="*/ 2147483646 h 421"/>
              <a:gd name="T10" fmla="*/ 2147483646 w 757"/>
              <a:gd name="T11" fmla="*/ 2147483646 h 421"/>
              <a:gd name="T12" fmla="*/ 2147483646 w 757"/>
              <a:gd name="T13" fmla="*/ 2147483646 h 421"/>
              <a:gd name="T14" fmla="*/ 2147483646 w 757"/>
              <a:gd name="T15" fmla="*/ 2147483646 h 421"/>
              <a:gd name="T16" fmla="*/ 2147483646 w 757"/>
              <a:gd name="T17" fmla="*/ 2147483646 h 421"/>
              <a:gd name="T18" fmla="*/ 2147483646 w 757"/>
              <a:gd name="T19" fmla="*/ 2147483646 h 421"/>
              <a:gd name="T20" fmla="*/ 2147483646 w 757"/>
              <a:gd name="T21" fmla="*/ 2147483646 h 421"/>
              <a:gd name="T22" fmla="*/ 2147483646 w 757"/>
              <a:gd name="T23" fmla="*/ 2147483646 h 421"/>
              <a:gd name="T24" fmla="*/ 2147483646 w 757"/>
              <a:gd name="T25" fmla="*/ 2147483646 h 421"/>
              <a:gd name="T26" fmla="*/ 2147483646 w 757"/>
              <a:gd name="T27" fmla="*/ 2147483646 h 421"/>
              <a:gd name="T28" fmla="*/ 2147483646 w 757"/>
              <a:gd name="T29" fmla="*/ 2147483646 h 421"/>
              <a:gd name="T30" fmla="*/ 2147483646 w 757"/>
              <a:gd name="T31" fmla="*/ 2147483646 h 421"/>
              <a:gd name="T32" fmla="*/ 2147483646 w 757"/>
              <a:gd name="T33" fmla="*/ 2147483646 h 421"/>
              <a:gd name="T34" fmla="*/ 2147483646 w 757"/>
              <a:gd name="T35" fmla="*/ 2147483646 h 421"/>
              <a:gd name="T36" fmla="*/ 2147483646 w 757"/>
              <a:gd name="T37" fmla="*/ 2147483646 h 421"/>
              <a:gd name="T38" fmla="*/ 0 w 757"/>
              <a:gd name="T39" fmla="*/ 2147483646 h 421"/>
              <a:gd name="T40" fmla="*/ 0 w 757"/>
              <a:gd name="T41" fmla="*/ 2147483646 h 421"/>
              <a:gd name="T42" fmla="*/ 2147483646 w 757"/>
              <a:gd name="T43" fmla="*/ 2147483646 h 421"/>
              <a:gd name="T44" fmla="*/ 2147483646 w 757"/>
              <a:gd name="T45" fmla="*/ 2147483646 h 421"/>
              <a:gd name="T46" fmla="*/ 2147483646 w 757"/>
              <a:gd name="T47" fmla="*/ 2147483646 h 421"/>
              <a:gd name="T48" fmla="*/ 2147483646 w 757"/>
              <a:gd name="T49" fmla="*/ 2147483646 h 421"/>
              <a:gd name="T50" fmla="*/ 2147483646 w 757"/>
              <a:gd name="T51" fmla="*/ 2147483646 h 421"/>
              <a:gd name="T52" fmla="*/ 2147483646 w 757"/>
              <a:gd name="T53" fmla="*/ 2147483646 h 421"/>
              <a:gd name="T54" fmla="*/ 2147483646 w 757"/>
              <a:gd name="T55" fmla="*/ 2147483646 h 421"/>
              <a:gd name="T56" fmla="*/ 2147483646 w 757"/>
              <a:gd name="T57" fmla="*/ 2147483646 h 421"/>
              <a:gd name="T58" fmla="*/ 2147483646 w 757"/>
              <a:gd name="T59" fmla="*/ 2147483646 h 421"/>
              <a:gd name="T60" fmla="*/ 2147483646 w 757"/>
              <a:gd name="T61" fmla="*/ 2147483646 h 421"/>
              <a:gd name="T62" fmla="*/ 2147483646 w 757"/>
              <a:gd name="T63" fmla="*/ 2147483646 h 421"/>
              <a:gd name="T64" fmla="*/ 2147483646 w 757"/>
              <a:gd name="T65" fmla="*/ 2147483646 h 421"/>
              <a:gd name="T66" fmla="*/ 2147483646 w 757"/>
              <a:gd name="T67" fmla="*/ 0 h 421"/>
              <a:gd name="T68" fmla="*/ 2147483646 w 757"/>
              <a:gd name="T69" fmla="*/ 0 h 421"/>
              <a:gd name="T70" fmla="*/ 2147483646 w 757"/>
              <a:gd name="T71" fmla="*/ 0 h 42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21">
                <a:moveTo>
                  <a:pt x="513" y="0"/>
                </a:moveTo>
                <a:cubicBezTo>
                  <a:pt x="511" y="0"/>
                  <a:pt x="509" y="2"/>
                  <a:pt x="509" y="5"/>
                </a:cubicBezTo>
                <a:cubicBezTo>
                  <a:pt x="509" y="5"/>
                  <a:pt x="509" y="5"/>
                  <a:pt x="509" y="5"/>
                </a:cubicBezTo>
                <a:cubicBezTo>
                  <a:pt x="509" y="8"/>
                  <a:pt x="511" y="11"/>
                  <a:pt x="513" y="11"/>
                </a:cubicBezTo>
                <a:cubicBezTo>
                  <a:pt x="513" y="11"/>
                  <a:pt x="513" y="11"/>
                  <a:pt x="513" y="11"/>
                </a:cubicBezTo>
                <a:cubicBezTo>
                  <a:pt x="719" y="11"/>
                  <a:pt x="719" y="11"/>
                  <a:pt x="719" y="11"/>
                </a:cubicBezTo>
                <a:cubicBezTo>
                  <a:pt x="728" y="11"/>
                  <a:pt x="735" y="14"/>
                  <a:pt x="741" y="19"/>
                </a:cubicBezTo>
                <a:cubicBezTo>
                  <a:pt x="741" y="19"/>
                  <a:pt x="741" y="19"/>
                  <a:pt x="741" y="19"/>
                </a:cubicBezTo>
                <a:cubicBezTo>
                  <a:pt x="746" y="24"/>
                  <a:pt x="749" y="31"/>
                  <a:pt x="749" y="37"/>
                </a:cubicBezTo>
                <a:cubicBezTo>
                  <a:pt x="749" y="37"/>
                  <a:pt x="749" y="37"/>
                  <a:pt x="749" y="37"/>
                </a:cubicBezTo>
                <a:cubicBezTo>
                  <a:pt x="749" y="384"/>
                  <a:pt x="749" y="384"/>
                  <a:pt x="749" y="384"/>
                </a:cubicBezTo>
                <a:cubicBezTo>
                  <a:pt x="749" y="390"/>
                  <a:pt x="746" y="396"/>
                  <a:pt x="741" y="401"/>
                </a:cubicBezTo>
                <a:cubicBezTo>
                  <a:pt x="741" y="401"/>
                  <a:pt x="741" y="401"/>
                  <a:pt x="741" y="401"/>
                </a:cubicBezTo>
                <a:cubicBezTo>
                  <a:pt x="735" y="406"/>
                  <a:pt x="728" y="410"/>
                  <a:pt x="719" y="410"/>
                </a:cubicBezTo>
                <a:cubicBezTo>
                  <a:pt x="719" y="410"/>
                  <a:pt x="719" y="410"/>
                  <a:pt x="719" y="410"/>
                </a:cubicBezTo>
                <a:cubicBezTo>
                  <a:pt x="8" y="410"/>
                  <a:pt x="8" y="410"/>
                  <a:pt x="8" y="410"/>
                </a:cubicBezTo>
                <a:cubicBezTo>
                  <a:pt x="7" y="410"/>
                  <a:pt x="6" y="410"/>
                  <a:pt x="5" y="409"/>
                </a:cubicBezTo>
                <a:cubicBezTo>
                  <a:pt x="5" y="409"/>
                  <a:pt x="5" y="409"/>
                  <a:pt x="5" y="409"/>
                </a:cubicBezTo>
                <a:cubicBezTo>
                  <a:pt x="5" y="409"/>
                  <a:pt x="5" y="409"/>
                  <a:pt x="5" y="409"/>
                </a:cubicBezTo>
                <a:cubicBezTo>
                  <a:pt x="2" y="409"/>
                  <a:pt x="1" y="412"/>
                  <a:pt x="0" y="415"/>
                </a:cubicBezTo>
                <a:cubicBezTo>
                  <a:pt x="0" y="415"/>
                  <a:pt x="0" y="415"/>
                  <a:pt x="0" y="415"/>
                </a:cubicBezTo>
                <a:cubicBezTo>
                  <a:pt x="0" y="418"/>
                  <a:pt x="2" y="421"/>
                  <a:pt x="4" y="421"/>
                </a:cubicBezTo>
                <a:cubicBezTo>
                  <a:pt x="4" y="421"/>
                  <a:pt x="4" y="421"/>
                  <a:pt x="4" y="421"/>
                </a:cubicBezTo>
                <a:cubicBezTo>
                  <a:pt x="5" y="421"/>
                  <a:pt x="7" y="421"/>
                  <a:pt x="8" y="421"/>
                </a:cubicBezTo>
                <a:cubicBezTo>
                  <a:pt x="8" y="421"/>
                  <a:pt x="8" y="421"/>
                  <a:pt x="8" y="421"/>
                </a:cubicBezTo>
                <a:cubicBezTo>
                  <a:pt x="719" y="421"/>
                  <a:pt x="719" y="421"/>
                  <a:pt x="719" y="421"/>
                </a:cubicBezTo>
                <a:cubicBezTo>
                  <a:pt x="729" y="421"/>
                  <a:pt x="738" y="417"/>
                  <a:pt x="745" y="411"/>
                </a:cubicBezTo>
                <a:cubicBezTo>
                  <a:pt x="745" y="411"/>
                  <a:pt x="745" y="411"/>
                  <a:pt x="745" y="411"/>
                </a:cubicBezTo>
                <a:cubicBezTo>
                  <a:pt x="752" y="404"/>
                  <a:pt x="757" y="395"/>
                  <a:pt x="757" y="384"/>
                </a:cubicBezTo>
                <a:cubicBezTo>
                  <a:pt x="757" y="384"/>
                  <a:pt x="757" y="384"/>
                  <a:pt x="757" y="384"/>
                </a:cubicBezTo>
                <a:cubicBezTo>
                  <a:pt x="757" y="37"/>
                  <a:pt x="757" y="37"/>
                  <a:pt x="757" y="37"/>
                </a:cubicBezTo>
                <a:cubicBezTo>
                  <a:pt x="757" y="26"/>
                  <a:pt x="752" y="16"/>
                  <a:pt x="745" y="10"/>
                </a:cubicBezTo>
                <a:cubicBezTo>
                  <a:pt x="745" y="10"/>
                  <a:pt x="745" y="10"/>
                  <a:pt x="745" y="10"/>
                </a:cubicBezTo>
                <a:cubicBezTo>
                  <a:pt x="738" y="3"/>
                  <a:pt x="729" y="0"/>
                  <a:pt x="719" y="0"/>
                </a:cubicBezTo>
                <a:cubicBezTo>
                  <a:pt x="719" y="0"/>
                  <a:pt x="719" y="0"/>
                  <a:pt x="719" y="0"/>
                </a:cubicBezTo>
                <a:cubicBezTo>
                  <a:pt x="513" y="0"/>
                  <a:pt x="513" y="0"/>
                  <a:pt x="513" y="0"/>
                </a:cubicBezTo>
                <a:close/>
              </a:path>
            </a:pathLst>
          </a:custGeom>
          <a:solidFill>
            <a:srgbClr val="C00000"/>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矩形 23">
            <a:extLst>
              <a:ext uri="{FF2B5EF4-FFF2-40B4-BE49-F238E27FC236}">
                <a16:creationId xmlns:a16="http://schemas.microsoft.com/office/drawing/2014/main" id="{F777B8A2-1FD5-9A55-5D16-3DFD8F2034EE}"/>
              </a:ext>
            </a:extLst>
          </p:cNvPr>
          <p:cNvSpPr>
            <a:spLocks noChangeArrowheads="1"/>
          </p:cNvSpPr>
          <p:nvPr/>
        </p:nvSpPr>
        <p:spPr bwMode="auto">
          <a:xfrm>
            <a:off x="2814536" y="5057301"/>
            <a:ext cx="208131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8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宋体" panose="02010600030101010101" pitchFamily="2" charset="-122"/>
                <a:cs typeface="+mn-cs"/>
              </a:rPr>
              <a:t>Benchmarks, and experiments</a:t>
            </a:r>
            <a:endParaRPr kumimoji="0" lang="zh-CN" altLang="en-US" sz="18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宋体" panose="02010600030101010101" pitchFamily="2" charset="-122"/>
              <a:cs typeface="+mn-cs"/>
            </a:endParaRPr>
          </a:p>
        </p:txBody>
      </p:sp>
      <p:sp>
        <p:nvSpPr>
          <p:cNvPr id="71" name="文本框 24">
            <a:extLst>
              <a:ext uri="{FF2B5EF4-FFF2-40B4-BE49-F238E27FC236}">
                <a16:creationId xmlns:a16="http://schemas.microsoft.com/office/drawing/2014/main" id="{CECB035F-C80E-1EA3-2C27-4241A704FEDF}"/>
              </a:ext>
            </a:extLst>
          </p:cNvPr>
          <p:cNvSpPr txBox="1">
            <a:spLocks noChangeArrowheads="1"/>
          </p:cNvSpPr>
          <p:nvPr/>
        </p:nvSpPr>
        <p:spPr bwMode="auto">
          <a:xfrm>
            <a:off x="2641330" y="4527914"/>
            <a:ext cx="21812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rPr>
              <a:t>4. Evaluation</a:t>
            </a:r>
            <a:endParaRPr kumimoji="0" lang="zh-CN" altLang="en-US"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endParaRPr>
          </a:p>
        </p:txBody>
      </p:sp>
      <p:sp>
        <p:nvSpPr>
          <p:cNvPr id="72" name="Freeform 8">
            <a:extLst>
              <a:ext uri="{FF2B5EF4-FFF2-40B4-BE49-F238E27FC236}">
                <a16:creationId xmlns:a16="http://schemas.microsoft.com/office/drawing/2014/main" id="{1EF8E565-B266-AF18-D1C6-FB114089E5F0}"/>
              </a:ext>
            </a:extLst>
          </p:cNvPr>
          <p:cNvSpPr>
            <a:spLocks/>
          </p:cNvSpPr>
          <p:nvPr/>
        </p:nvSpPr>
        <p:spPr bwMode="auto">
          <a:xfrm>
            <a:off x="2703667" y="5023148"/>
            <a:ext cx="2487613" cy="755062"/>
          </a:xfrm>
          <a:custGeom>
            <a:avLst/>
            <a:gdLst>
              <a:gd name="T0" fmla="*/ 2147483646 w 757"/>
              <a:gd name="T1" fmla="*/ 0 h 412"/>
              <a:gd name="T2" fmla="*/ 2147483646 w 757"/>
              <a:gd name="T3" fmla="*/ 2147483646 h 412"/>
              <a:gd name="T4" fmla="*/ 2147483646 w 757"/>
              <a:gd name="T5" fmla="*/ 2147483646 h 412"/>
              <a:gd name="T6" fmla="*/ 2147483646 w 757"/>
              <a:gd name="T7" fmla="*/ 2147483646 h 412"/>
              <a:gd name="T8" fmla="*/ 2147483646 w 757"/>
              <a:gd name="T9" fmla="*/ 2147483646 h 412"/>
              <a:gd name="T10" fmla="*/ 2147483646 w 757"/>
              <a:gd name="T11" fmla="*/ 2147483646 h 412"/>
              <a:gd name="T12" fmla="*/ 2147483646 w 757"/>
              <a:gd name="T13" fmla="*/ 2147483646 h 412"/>
              <a:gd name="T14" fmla="*/ 2147483646 w 757"/>
              <a:gd name="T15" fmla="*/ 2147483646 h 412"/>
              <a:gd name="T16" fmla="*/ 2147483646 w 757"/>
              <a:gd name="T17" fmla="*/ 2147483646 h 412"/>
              <a:gd name="T18" fmla="*/ 2147483646 w 757"/>
              <a:gd name="T19" fmla="*/ 2147483646 h 412"/>
              <a:gd name="T20" fmla="*/ 2147483646 w 757"/>
              <a:gd name="T21" fmla="*/ 2147483646 h 412"/>
              <a:gd name="T22" fmla="*/ 2147483646 w 757"/>
              <a:gd name="T23" fmla="*/ 2147483646 h 412"/>
              <a:gd name="T24" fmla="*/ 2147483646 w 757"/>
              <a:gd name="T25" fmla="*/ 2147483646 h 412"/>
              <a:gd name="T26" fmla="*/ 2147483646 w 757"/>
              <a:gd name="T27" fmla="*/ 2147483646 h 412"/>
              <a:gd name="T28" fmla="*/ 2147483646 w 757"/>
              <a:gd name="T29" fmla="*/ 2147483646 h 412"/>
              <a:gd name="T30" fmla="*/ 2147483646 w 757"/>
              <a:gd name="T31" fmla="*/ 2147483646 h 412"/>
              <a:gd name="T32" fmla="*/ 2147483646 w 757"/>
              <a:gd name="T33" fmla="*/ 2147483646 h 412"/>
              <a:gd name="T34" fmla="*/ 2147483646 w 757"/>
              <a:gd name="T35" fmla="*/ 2147483646 h 412"/>
              <a:gd name="T36" fmla="*/ 2147483646 w 757"/>
              <a:gd name="T37" fmla="*/ 2147483646 h 412"/>
              <a:gd name="T38" fmla="*/ 2147483646 w 757"/>
              <a:gd name="T39" fmla="*/ 2147483646 h 412"/>
              <a:gd name="T40" fmla="*/ 2147483646 w 757"/>
              <a:gd name="T41" fmla="*/ 2147483646 h 412"/>
              <a:gd name="T42" fmla="*/ 2147483646 w 757"/>
              <a:gd name="T43" fmla="*/ 2147483646 h 412"/>
              <a:gd name="T44" fmla="*/ 2147483646 w 757"/>
              <a:gd name="T45" fmla="*/ 2147483646 h 412"/>
              <a:gd name="T46" fmla="*/ 2147483646 w 757"/>
              <a:gd name="T47" fmla="*/ 2147483646 h 412"/>
              <a:gd name="T48" fmla="*/ 2147483646 w 757"/>
              <a:gd name="T49" fmla="*/ 2147483646 h 412"/>
              <a:gd name="T50" fmla="*/ 2147483646 w 757"/>
              <a:gd name="T51" fmla="*/ 2147483646 h 412"/>
              <a:gd name="T52" fmla="*/ 2147483646 w 757"/>
              <a:gd name="T53" fmla="*/ 2147483646 h 412"/>
              <a:gd name="T54" fmla="*/ 2147483646 w 757"/>
              <a:gd name="T55" fmla="*/ 2147483646 h 412"/>
              <a:gd name="T56" fmla="*/ 0 w 757"/>
              <a:gd name="T57" fmla="*/ 2147483646 h 412"/>
              <a:gd name="T58" fmla="*/ 0 w 757"/>
              <a:gd name="T59" fmla="*/ 2147483646 h 412"/>
              <a:gd name="T60" fmla="*/ 0 w 757"/>
              <a:gd name="T61" fmla="*/ 2147483646 h 412"/>
              <a:gd name="T62" fmla="*/ 2147483646 w 757"/>
              <a:gd name="T63" fmla="*/ 2147483646 h 412"/>
              <a:gd name="T64" fmla="*/ 2147483646 w 757"/>
              <a:gd name="T65" fmla="*/ 2147483646 h 412"/>
              <a:gd name="T66" fmla="*/ 2147483646 w 757"/>
              <a:gd name="T67" fmla="*/ 0 h 412"/>
              <a:gd name="T68" fmla="*/ 2147483646 w 757"/>
              <a:gd name="T69" fmla="*/ 0 h 412"/>
              <a:gd name="T70" fmla="*/ 2147483646 w 757"/>
              <a:gd name="T71" fmla="*/ 0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12">
                <a:moveTo>
                  <a:pt x="244" y="0"/>
                </a:moveTo>
                <a:cubicBezTo>
                  <a:pt x="246" y="0"/>
                  <a:pt x="247" y="2"/>
                  <a:pt x="247" y="5"/>
                </a:cubicBezTo>
                <a:cubicBezTo>
                  <a:pt x="247" y="5"/>
                  <a:pt x="247" y="5"/>
                  <a:pt x="247" y="5"/>
                </a:cubicBezTo>
                <a:cubicBezTo>
                  <a:pt x="247" y="8"/>
                  <a:pt x="246" y="11"/>
                  <a:pt x="244" y="11"/>
                </a:cubicBezTo>
                <a:cubicBezTo>
                  <a:pt x="244" y="11"/>
                  <a:pt x="244" y="11"/>
                  <a:pt x="244" y="11"/>
                </a:cubicBezTo>
                <a:cubicBezTo>
                  <a:pt x="38" y="11"/>
                  <a:pt x="38" y="11"/>
                  <a:pt x="38" y="11"/>
                </a:cubicBezTo>
                <a:cubicBezTo>
                  <a:pt x="29" y="11"/>
                  <a:pt x="22" y="14"/>
                  <a:pt x="16" y="19"/>
                </a:cubicBezTo>
                <a:cubicBezTo>
                  <a:pt x="16" y="19"/>
                  <a:pt x="16" y="19"/>
                  <a:pt x="16" y="19"/>
                </a:cubicBezTo>
                <a:cubicBezTo>
                  <a:pt x="11" y="24"/>
                  <a:pt x="8" y="30"/>
                  <a:pt x="8" y="36"/>
                </a:cubicBezTo>
                <a:cubicBezTo>
                  <a:pt x="8" y="36"/>
                  <a:pt x="8" y="36"/>
                  <a:pt x="8" y="36"/>
                </a:cubicBezTo>
                <a:cubicBezTo>
                  <a:pt x="8" y="375"/>
                  <a:pt x="8" y="375"/>
                  <a:pt x="8" y="375"/>
                </a:cubicBezTo>
                <a:cubicBezTo>
                  <a:pt x="8" y="381"/>
                  <a:pt x="11" y="387"/>
                  <a:pt x="16" y="392"/>
                </a:cubicBezTo>
                <a:cubicBezTo>
                  <a:pt x="16" y="392"/>
                  <a:pt x="16" y="392"/>
                  <a:pt x="16" y="392"/>
                </a:cubicBezTo>
                <a:cubicBezTo>
                  <a:pt x="22" y="397"/>
                  <a:pt x="29" y="401"/>
                  <a:pt x="38" y="400"/>
                </a:cubicBezTo>
                <a:cubicBezTo>
                  <a:pt x="38" y="400"/>
                  <a:pt x="38" y="400"/>
                  <a:pt x="38" y="400"/>
                </a:cubicBezTo>
                <a:cubicBezTo>
                  <a:pt x="749" y="400"/>
                  <a:pt x="749" y="400"/>
                  <a:pt x="749" y="400"/>
                </a:cubicBezTo>
                <a:cubicBezTo>
                  <a:pt x="750" y="400"/>
                  <a:pt x="751" y="400"/>
                  <a:pt x="752" y="400"/>
                </a:cubicBezTo>
                <a:cubicBezTo>
                  <a:pt x="752" y="400"/>
                  <a:pt x="752" y="400"/>
                  <a:pt x="752" y="400"/>
                </a:cubicBezTo>
                <a:cubicBezTo>
                  <a:pt x="752" y="400"/>
                  <a:pt x="752" y="400"/>
                  <a:pt x="752" y="400"/>
                </a:cubicBezTo>
                <a:cubicBezTo>
                  <a:pt x="755" y="400"/>
                  <a:pt x="756" y="402"/>
                  <a:pt x="757" y="405"/>
                </a:cubicBezTo>
                <a:cubicBezTo>
                  <a:pt x="757" y="405"/>
                  <a:pt x="757" y="405"/>
                  <a:pt x="757" y="405"/>
                </a:cubicBezTo>
                <a:cubicBezTo>
                  <a:pt x="757" y="409"/>
                  <a:pt x="755" y="411"/>
                  <a:pt x="753" y="411"/>
                </a:cubicBezTo>
                <a:cubicBezTo>
                  <a:pt x="753" y="411"/>
                  <a:pt x="753" y="411"/>
                  <a:pt x="753" y="411"/>
                </a:cubicBezTo>
                <a:cubicBezTo>
                  <a:pt x="752" y="411"/>
                  <a:pt x="750" y="412"/>
                  <a:pt x="749" y="412"/>
                </a:cubicBezTo>
                <a:cubicBezTo>
                  <a:pt x="749" y="412"/>
                  <a:pt x="749" y="412"/>
                  <a:pt x="749" y="412"/>
                </a:cubicBezTo>
                <a:cubicBezTo>
                  <a:pt x="38" y="412"/>
                  <a:pt x="38" y="412"/>
                  <a:pt x="38" y="412"/>
                </a:cubicBezTo>
                <a:cubicBezTo>
                  <a:pt x="28" y="412"/>
                  <a:pt x="19" y="408"/>
                  <a:pt x="12" y="402"/>
                </a:cubicBezTo>
                <a:cubicBezTo>
                  <a:pt x="12" y="402"/>
                  <a:pt x="12" y="402"/>
                  <a:pt x="12" y="402"/>
                </a:cubicBezTo>
                <a:cubicBezTo>
                  <a:pt x="5" y="395"/>
                  <a:pt x="0" y="386"/>
                  <a:pt x="0" y="375"/>
                </a:cubicBezTo>
                <a:cubicBezTo>
                  <a:pt x="0" y="375"/>
                  <a:pt x="0" y="375"/>
                  <a:pt x="0" y="375"/>
                </a:cubicBezTo>
                <a:cubicBezTo>
                  <a:pt x="0" y="36"/>
                  <a:pt x="0" y="36"/>
                  <a:pt x="0" y="36"/>
                </a:cubicBezTo>
                <a:cubicBezTo>
                  <a:pt x="0" y="25"/>
                  <a:pt x="5" y="16"/>
                  <a:pt x="12" y="9"/>
                </a:cubicBezTo>
                <a:cubicBezTo>
                  <a:pt x="12" y="9"/>
                  <a:pt x="12" y="9"/>
                  <a:pt x="12" y="9"/>
                </a:cubicBezTo>
                <a:cubicBezTo>
                  <a:pt x="19" y="3"/>
                  <a:pt x="28" y="0"/>
                  <a:pt x="38" y="0"/>
                </a:cubicBezTo>
                <a:cubicBezTo>
                  <a:pt x="38" y="0"/>
                  <a:pt x="38" y="0"/>
                  <a:pt x="38" y="0"/>
                </a:cubicBezTo>
                <a:cubicBezTo>
                  <a:pt x="244" y="0"/>
                  <a:pt x="244" y="0"/>
                  <a:pt x="244" y="0"/>
                </a:cubicBezTo>
                <a:close/>
              </a:path>
            </a:pathLst>
          </a:custGeom>
          <a:solidFill>
            <a:schemeClr val="bg1">
              <a:lumMod val="6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Slide Number Placeholder 1">
            <a:extLst>
              <a:ext uri="{FF2B5EF4-FFF2-40B4-BE49-F238E27FC236}">
                <a16:creationId xmlns:a16="http://schemas.microsoft.com/office/drawing/2014/main" id="{715A77DD-0A35-4159-1A18-77C5DCAD56AD}"/>
              </a:ext>
            </a:extLst>
          </p:cNvPr>
          <p:cNvSpPr>
            <a:spLocks noGrp="1"/>
          </p:cNvSpPr>
          <p:nvPr>
            <p:ph type="sldNum" sz="quarter" idx="12"/>
          </p:nvPr>
        </p:nvSpPr>
        <p:spPr>
          <a:xfrm>
            <a:off x="8505256" y="654468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800" b="0" i="0" u="none" strike="noStrike" kern="1200" cap="none" spc="0" normalizeH="0" baseline="0" noProof="0" smtClean="0">
                <a:ln>
                  <a:noFill/>
                </a:ln>
                <a:solidFill>
                  <a:srgbClr val="C00000"/>
                </a:solidFill>
                <a:effectLst/>
                <a:uLnTx/>
                <a:uFillTx/>
                <a:latin typeface="Consolas" panose="020B0609020204030204" pitchFamily="49" charset="0"/>
                <a:ea typeface="+mn-ea"/>
                <a:cs typeface="Consolas" panose="020B0609020204030204" pitchFamily="49"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endParaRPr>
          </a:p>
        </p:txBody>
      </p:sp>
    </p:spTree>
    <p:extLst>
      <p:ext uri="{BB962C8B-B14F-4D97-AF65-F5344CB8AC3E}">
        <p14:creationId xmlns:p14="http://schemas.microsoft.com/office/powerpoint/2010/main" val="30831859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BF26D15E-F1D3-BF62-6093-6ABFA3D2E81E}"/>
              </a:ext>
            </a:extLst>
          </p:cNvPr>
          <p:cNvSpPr/>
          <p:nvPr/>
        </p:nvSpPr>
        <p:spPr bwMode="auto">
          <a:xfrm>
            <a:off x="2261187" y="1498508"/>
            <a:ext cx="5523481" cy="3958810"/>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en-US" sz="1800" b="0" i="0" u="none" strike="noStrike" cap="none" normalizeH="0" baseline="0" dirty="0">
              <a:ln>
                <a:noFill/>
              </a:ln>
              <a:solidFill>
                <a:schemeClr val="tx1"/>
              </a:solidFill>
              <a:effectLst/>
              <a:latin typeface="Candara" panose="020E0502030303020204" pitchFamily="34" charset="0"/>
              <a:ea typeface="宋体" panose="02010600030101010101" pitchFamily="2" charset="-122"/>
            </a:endParaRPr>
          </a:p>
        </p:txBody>
      </p:sp>
      <p:sp>
        <p:nvSpPr>
          <p:cNvPr id="38" name="Rectangle 37">
            <a:extLst>
              <a:ext uri="{FF2B5EF4-FFF2-40B4-BE49-F238E27FC236}">
                <a16:creationId xmlns:a16="http://schemas.microsoft.com/office/drawing/2014/main" id="{E1C8612C-BA4F-BA02-1B4D-1AE87DD3D829}"/>
              </a:ext>
            </a:extLst>
          </p:cNvPr>
          <p:cNvSpPr/>
          <p:nvPr/>
        </p:nvSpPr>
        <p:spPr>
          <a:xfrm>
            <a:off x="4089825" y="5573098"/>
            <a:ext cx="1866217" cy="461665"/>
          </a:xfrm>
          <a:prstGeom prst="rect">
            <a:avLst/>
          </a:prstGeom>
        </p:spPr>
        <p:txBody>
          <a:bodyPr wrap="none">
            <a:spAutoFit/>
          </a:bodyPr>
          <a:lstStyle/>
          <a:p>
            <a:pPr algn="ctr"/>
            <a:r>
              <a:rPr lang="en-US" sz="2400" b="1" dirty="0">
                <a:solidFill>
                  <a:schemeClr val="accent1">
                    <a:lumMod val="75000"/>
                  </a:schemeClr>
                </a:solidFill>
                <a:latin typeface="Candara" panose="020E0502030303020204" pitchFamily="34" charset="0"/>
              </a:rPr>
              <a:t>Our Method</a:t>
            </a:r>
          </a:p>
        </p:txBody>
      </p:sp>
      <p:sp>
        <p:nvSpPr>
          <p:cNvPr id="6" name="Rectangle 5">
            <a:extLst>
              <a:ext uri="{FF2B5EF4-FFF2-40B4-BE49-F238E27FC236}">
                <a16:creationId xmlns:a16="http://schemas.microsoft.com/office/drawing/2014/main" id="{BA4D9F0E-54FC-9A5C-3468-02F5C790E548}"/>
              </a:ext>
            </a:extLst>
          </p:cNvPr>
          <p:cNvSpPr/>
          <p:nvPr/>
        </p:nvSpPr>
        <p:spPr>
          <a:xfrm>
            <a:off x="0" y="6606791"/>
            <a:ext cx="4375052" cy="251209"/>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9" name="Rectangle 8">
            <a:extLst>
              <a:ext uri="{FF2B5EF4-FFF2-40B4-BE49-F238E27FC236}">
                <a16:creationId xmlns:a16="http://schemas.microsoft.com/office/drawing/2014/main" id="{B826AC8D-2870-9605-7793-71EF6E98A4D7}"/>
              </a:ext>
            </a:extLst>
          </p:cNvPr>
          <p:cNvSpPr/>
          <p:nvPr/>
        </p:nvSpPr>
        <p:spPr>
          <a:xfrm>
            <a:off x="0" y="0"/>
            <a:ext cx="6229978" cy="140677"/>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9218091-70D3-B2BD-A8F1-3C32CE10DDE3}"/>
              </a:ext>
            </a:extLst>
          </p:cNvPr>
          <p:cNvSpPr/>
          <p:nvPr/>
        </p:nvSpPr>
        <p:spPr>
          <a:xfrm>
            <a:off x="6229978" y="-1"/>
            <a:ext cx="5962022" cy="14067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0A2C165E-BFF1-97F1-860E-8EB77195AF1F}"/>
              </a:ext>
            </a:extLst>
          </p:cNvPr>
          <p:cNvSpPr txBox="1"/>
          <p:nvPr/>
        </p:nvSpPr>
        <p:spPr>
          <a:xfrm>
            <a:off x="659568" y="440225"/>
            <a:ext cx="5139548" cy="769441"/>
          </a:xfrm>
          <a:prstGeom prst="rect">
            <a:avLst/>
          </a:prstGeom>
          <a:noFill/>
        </p:spPr>
        <p:txBody>
          <a:bodyPr wrap="none" rtlCol="0">
            <a:spAutoFit/>
          </a:bodyPr>
          <a:lstStyle/>
          <a:p>
            <a:pPr algn="l"/>
            <a:r>
              <a:rPr lang="en-US" sz="4400" dirty="0">
                <a:latin typeface="+mj-lt"/>
              </a:rPr>
              <a:t>Method in a Nutshell</a:t>
            </a:r>
            <a:endParaRPr lang="en-US" sz="3200" i="1" dirty="0">
              <a:latin typeface="+mj-lt"/>
            </a:endParaRPr>
          </a:p>
        </p:txBody>
      </p:sp>
      <p:sp>
        <p:nvSpPr>
          <p:cNvPr id="2" name="Rectangle 1">
            <a:extLst>
              <a:ext uri="{FF2B5EF4-FFF2-40B4-BE49-F238E27FC236}">
                <a16:creationId xmlns:a16="http://schemas.microsoft.com/office/drawing/2014/main" id="{99CC9852-1A30-94FB-E30F-BDB4AB489EE2}"/>
              </a:ext>
            </a:extLst>
          </p:cNvPr>
          <p:cNvSpPr/>
          <p:nvPr/>
        </p:nvSpPr>
        <p:spPr>
          <a:xfrm>
            <a:off x="2428407" y="3204514"/>
            <a:ext cx="1617131" cy="646331"/>
          </a:xfrm>
          <a:prstGeom prst="rect">
            <a:avLst/>
          </a:prstGeom>
          <a:solidFill>
            <a:schemeClr val="accent1">
              <a:lumMod val="75000"/>
            </a:schemeClr>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a:spAutoFit/>
          </a:bodyPr>
          <a:lstStyle/>
          <a:p>
            <a:pPr algn="ctr"/>
            <a:r>
              <a:rPr lang="en-US" dirty="0" smtClean="0">
                <a:solidFill>
                  <a:schemeClr val="bg1"/>
                </a:solidFill>
                <a:latin typeface="Candara" panose="020E0502030303020204" pitchFamily="34" charset="0"/>
                <a:sym typeface="Wingdings" panose="05000000000000000000" pitchFamily="2" charset="2"/>
              </a:rPr>
              <a:t>Abstract Interpretation</a:t>
            </a:r>
            <a:endParaRPr lang="en-US" dirty="0">
              <a:solidFill>
                <a:schemeClr val="bg1"/>
              </a:solidFill>
              <a:latin typeface="Candara" panose="020E0502030303020204" pitchFamily="34" charset="0"/>
              <a:sym typeface="Wingdings" panose="05000000000000000000" pitchFamily="2" charset="2"/>
            </a:endParaRPr>
          </a:p>
        </p:txBody>
      </p:sp>
      <p:sp>
        <p:nvSpPr>
          <p:cNvPr id="11" name="Rectangle 10">
            <a:extLst>
              <a:ext uri="{FF2B5EF4-FFF2-40B4-BE49-F238E27FC236}">
                <a16:creationId xmlns:a16="http://schemas.microsoft.com/office/drawing/2014/main" id="{7B81D044-A532-B754-89C6-CF093D3BD942}"/>
              </a:ext>
            </a:extLst>
          </p:cNvPr>
          <p:cNvSpPr/>
          <p:nvPr/>
        </p:nvSpPr>
        <p:spPr>
          <a:xfrm>
            <a:off x="4649802" y="1806402"/>
            <a:ext cx="1956047" cy="49244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0" tIns="0" rIns="0" bIns="0">
            <a:spAutoFit/>
          </a:bodyPr>
          <a:lstStyle/>
          <a:p>
            <a:pPr algn="ctr"/>
            <a:r>
              <a:rPr lang="en-US" sz="1600" dirty="0" smtClean="0">
                <a:latin typeface="Candara" panose="020E0502030303020204" pitchFamily="34" charset="0"/>
                <a:sym typeface="Wingdings" panose="05000000000000000000" pitchFamily="2" charset="2"/>
              </a:rPr>
              <a:t>Abstracting the neighbors</a:t>
            </a:r>
            <a:endParaRPr lang="en-US" sz="1600" dirty="0">
              <a:latin typeface="Candara" panose="020E0502030303020204" pitchFamily="34" charset="0"/>
              <a:sym typeface="Wingdings" panose="05000000000000000000" pitchFamily="2" charset="2"/>
            </a:endParaRPr>
          </a:p>
        </p:txBody>
      </p:sp>
      <p:cxnSp>
        <p:nvCxnSpPr>
          <p:cNvPr id="12" name="Connector: Elbow 31">
            <a:extLst>
              <a:ext uri="{FF2B5EF4-FFF2-40B4-BE49-F238E27FC236}">
                <a16:creationId xmlns:a16="http://schemas.microsoft.com/office/drawing/2014/main" id="{FD1EFF7A-6441-83B7-0148-BB51A51543AF}"/>
              </a:ext>
            </a:extLst>
          </p:cNvPr>
          <p:cNvCxnSpPr>
            <a:cxnSpLocks/>
            <a:stCxn id="2" idx="0"/>
            <a:endCxn id="11" idx="1"/>
          </p:cNvCxnSpPr>
          <p:nvPr/>
        </p:nvCxnSpPr>
        <p:spPr bwMode="auto">
          <a:xfrm rot="5400000" flipH="1" flipV="1">
            <a:off x="3428997" y="1983710"/>
            <a:ext cx="1028780" cy="1412829"/>
          </a:xfrm>
          <a:prstGeom prst="bentConnector2">
            <a:avLst/>
          </a:prstGeom>
          <a:ln w="25400" cap="flat">
            <a:prstDash val="sysDash"/>
            <a:headEnd type="oval" w="med" len="med"/>
            <a:tailEnd type="oval"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pic>
        <p:nvPicPr>
          <p:cNvPr id="13" name="Picture 12" descr="Image result for 1 icon transparent">
            <a:extLst>
              <a:ext uri="{FF2B5EF4-FFF2-40B4-BE49-F238E27FC236}">
                <a16:creationId xmlns:a16="http://schemas.microsoft.com/office/drawing/2014/main" id="{6315C0A5-5214-5394-F423-14ED51649D3A}"/>
              </a:ext>
            </a:extLst>
          </p:cNvPr>
          <p:cNvPicPr>
            <a:picLocks noChangeAspect="1" noChangeArrowheads="1"/>
          </p:cNvPicPr>
          <p:nvPr/>
        </p:nvPicPr>
        <p:blipFill>
          <a:blip r:embed="rId3" cstate="print">
            <a:duotone>
              <a:schemeClr val="accent6">
                <a:shade val="45000"/>
                <a:satMod val="135000"/>
              </a:schemeClr>
              <a:prstClr val="white"/>
            </a:duotone>
            <a:extLst>
              <a:ext uri="{BEBA8EAE-BF5A-486C-A8C5-ECC9F3942E4B}">
                <a14:imgProps xmlns:a14="http://schemas.microsoft.com/office/drawing/2010/main">
                  <a14:imgLayer r:embed="rId4">
                    <a14:imgEffect>
                      <a14:colorTemperature colorTemp="1125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770245" y="1763944"/>
            <a:ext cx="688789" cy="68878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D4E13D45-0B13-1E82-4690-C4CD2AD60DF4}"/>
              </a:ext>
            </a:extLst>
          </p:cNvPr>
          <p:cNvSpPr/>
          <p:nvPr/>
        </p:nvSpPr>
        <p:spPr>
          <a:xfrm>
            <a:off x="4649801" y="4430696"/>
            <a:ext cx="1956053" cy="49244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0" tIns="0" rIns="0" bIns="0">
            <a:spAutoFit/>
          </a:bodyPr>
          <a:lstStyle/>
          <a:p>
            <a:pPr algn="ctr"/>
            <a:r>
              <a:rPr lang="en-US" sz="1600" dirty="0" smtClean="0">
                <a:latin typeface="Candara" panose="020E0502030303020204" pitchFamily="34" charset="0"/>
                <a:sym typeface="Wingdings" panose="05000000000000000000" pitchFamily="2" charset="2"/>
              </a:rPr>
              <a:t>Abstracting the prediction step</a:t>
            </a:r>
            <a:endParaRPr lang="en-US" sz="1600" dirty="0">
              <a:latin typeface="Candara" panose="020E0502030303020204" pitchFamily="34" charset="0"/>
              <a:sym typeface="Wingdings" panose="05000000000000000000" pitchFamily="2" charset="2"/>
            </a:endParaRPr>
          </a:p>
        </p:txBody>
      </p:sp>
      <p:cxnSp>
        <p:nvCxnSpPr>
          <p:cNvPr id="16" name="Connector: Elbow 39">
            <a:extLst>
              <a:ext uri="{FF2B5EF4-FFF2-40B4-BE49-F238E27FC236}">
                <a16:creationId xmlns:a16="http://schemas.microsoft.com/office/drawing/2014/main" id="{7D558ED3-6275-66C1-B34C-7B8CCCA00E96}"/>
              </a:ext>
            </a:extLst>
          </p:cNvPr>
          <p:cNvCxnSpPr>
            <a:cxnSpLocks/>
            <a:stCxn id="2" idx="2"/>
            <a:endCxn id="14" idx="1"/>
          </p:cNvCxnSpPr>
          <p:nvPr/>
        </p:nvCxnSpPr>
        <p:spPr bwMode="auto">
          <a:xfrm rot="16200000" flipH="1">
            <a:off x="3468796" y="3619022"/>
            <a:ext cx="949183" cy="1412828"/>
          </a:xfrm>
          <a:prstGeom prst="bentConnector2">
            <a:avLst/>
          </a:prstGeom>
          <a:ln w="25400" cap="flat">
            <a:prstDash val="sysDash"/>
            <a:headEnd type="oval" w="med" len="med"/>
            <a:tailEnd type="oval"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pic>
        <p:nvPicPr>
          <p:cNvPr id="17" name="Picture 34" descr="Image result for 2 icon transparent">
            <a:extLst>
              <a:ext uri="{FF2B5EF4-FFF2-40B4-BE49-F238E27FC236}">
                <a16:creationId xmlns:a16="http://schemas.microsoft.com/office/drawing/2014/main" id="{CE152636-9C86-43A6-49DB-E9D6B6CCA69A}"/>
              </a:ext>
            </a:extLst>
          </p:cNvPr>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07738" y="4322390"/>
            <a:ext cx="900702" cy="90070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1BFDFF75-F7EE-7B3B-8003-D847447E41F7}"/>
              </a:ext>
            </a:extLst>
          </p:cNvPr>
          <p:cNvSpPr/>
          <p:nvPr/>
        </p:nvSpPr>
        <p:spPr>
          <a:xfrm>
            <a:off x="4649801" y="3118548"/>
            <a:ext cx="1956048" cy="58477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spAutoFit/>
          </a:bodyPr>
          <a:lstStyle/>
          <a:p>
            <a:pPr algn="ctr"/>
            <a:r>
              <a:rPr lang="en-US" sz="1600" dirty="0" smtClean="0">
                <a:latin typeface="Candara" panose="020E0502030303020204" pitchFamily="34" charset="0"/>
                <a:sym typeface="Wingdings" panose="05000000000000000000" pitchFamily="2" charset="2"/>
              </a:rPr>
              <a:t>Abstracting the learning step</a:t>
            </a:r>
            <a:endParaRPr lang="en-US" sz="1600" dirty="0">
              <a:latin typeface="Candara" panose="020E0502030303020204" pitchFamily="34" charset="0"/>
              <a:sym typeface="Wingdings" panose="05000000000000000000" pitchFamily="2" charset="2"/>
            </a:endParaRPr>
          </a:p>
        </p:txBody>
      </p:sp>
      <p:cxnSp>
        <p:nvCxnSpPr>
          <p:cNvPr id="19" name="Straight Connector 18">
            <a:extLst>
              <a:ext uri="{FF2B5EF4-FFF2-40B4-BE49-F238E27FC236}">
                <a16:creationId xmlns:a16="http://schemas.microsoft.com/office/drawing/2014/main" id="{DF5F9AE3-6D0A-0BDD-666E-2D31A4851F8C}"/>
              </a:ext>
            </a:extLst>
          </p:cNvPr>
          <p:cNvCxnSpPr>
            <a:cxnSpLocks/>
            <a:stCxn id="18" idx="1"/>
            <a:endCxn id="2" idx="3"/>
          </p:cNvCxnSpPr>
          <p:nvPr/>
        </p:nvCxnSpPr>
        <p:spPr bwMode="auto">
          <a:xfrm flipH="1" flipV="1">
            <a:off x="4045538" y="3527680"/>
            <a:ext cx="604263" cy="6367"/>
          </a:xfrm>
          <a:prstGeom prst="line">
            <a:avLst/>
          </a:prstGeom>
          <a:ln w="25400">
            <a:prstDash val="sysDash"/>
            <a:headEnd type="oval" w="med" len="med"/>
            <a:tailEnd type="oval"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pic>
        <p:nvPicPr>
          <p:cNvPr id="20" name="Picture 36" descr="Image result for 3 icon transparent">
            <a:extLst>
              <a:ext uri="{FF2B5EF4-FFF2-40B4-BE49-F238E27FC236}">
                <a16:creationId xmlns:a16="http://schemas.microsoft.com/office/drawing/2014/main" id="{566EC358-89D1-12BF-D43C-12804ABA0003}"/>
              </a:ext>
            </a:extLst>
          </p:cNvPr>
          <p:cNvPicPr>
            <a:picLocks noChangeAspect="1" noChangeArrowheads="1"/>
          </p:cNvPicPr>
          <p:nvPr/>
        </p:nvPicPr>
        <p:blipFill>
          <a:blip r:embed="rId6"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35698" y="3019128"/>
            <a:ext cx="848173" cy="848173"/>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AA0B3F30-AC7B-AD47-4B7D-50C649A1D4FD}"/>
              </a:ext>
            </a:extLst>
          </p:cNvPr>
          <p:cNvSpPr/>
          <p:nvPr/>
        </p:nvSpPr>
        <p:spPr>
          <a:xfrm>
            <a:off x="7784669" y="1806402"/>
            <a:ext cx="3463788" cy="707886"/>
          </a:xfrm>
          <a:prstGeom prst="rect">
            <a:avLst/>
          </a:prstGeom>
        </p:spPr>
        <p:txBody>
          <a:bodyPr wrap="square">
            <a:spAutoFit/>
          </a:bodyPr>
          <a:lstStyle/>
          <a:p>
            <a:pPr>
              <a:buNone/>
            </a:pPr>
            <a:r>
              <a:rPr lang="en-US" altLang="zh-CN" sz="2000" b="1" dirty="0" smtClean="0">
                <a:solidFill>
                  <a:schemeClr val="accent6">
                    <a:lumMod val="75000"/>
                  </a:schemeClr>
                </a:solidFill>
                <a:latin typeface="Candara" panose="020E0502030303020204" pitchFamily="34" charset="0"/>
                <a:ea typeface="Microsoft YaHei" panose="020B0503020204020204" pitchFamily="34" charset="-122"/>
                <a:cs typeface="Times New Roman" panose="02020603050405020304" pitchFamily="18" charset="0"/>
              </a:rPr>
              <a:t>Which are the K-nearest </a:t>
            </a:r>
            <a:r>
              <a:rPr lang="en-US" altLang="zh-CN" sz="2000" b="1" dirty="0" smtClean="0">
                <a:solidFill>
                  <a:schemeClr val="accent6">
                    <a:lumMod val="75000"/>
                  </a:schemeClr>
                </a:solidFill>
                <a:latin typeface="Candara" panose="020E0502030303020204" pitchFamily="34" charset="0"/>
                <a:ea typeface="Microsoft YaHei" panose="020B0503020204020204" pitchFamily="34" charset="-122"/>
                <a:cs typeface="Times New Roman" panose="02020603050405020304" pitchFamily="18" charset="0"/>
              </a:rPr>
              <a:t>neighbors</a:t>
            </a:r>
            <a:endParaRPr lang="en-US" altLang="zh-CN" sz="2000" b="1" dirty="0">
              <a:solidFill>
                <a:schemeClr val="accent6">
                  <a:lumMod val="75000"/>
                </a:schemeClr>
              </a:solidFill>
              <a:latin typeface="Candara" panose="020E0502030303020204" pitchFamily="34" charset="0"/>
              <a:ea typeface="Microsoft YaHei" panose="020B0503020204020204" pitchFamily="34" charset="-122"/>
              <a:cs typeface="Times New Roman" panose="02020603050405020304" pitchFamily="18" charset="0"/>
            </a:endParaRPr>
          </a:p>
        </p:txBody>
      </p:sp>
      <p:sp>
        <p:nvSpPr>
          <p:cNvPr id="28" name="Rectangle 27">
            <a:extLst>
              <a:ext uri="{FF2B5EF4-FFF2-40B4-BE49-F238E27FC236}">
                <a16:creationId xmlns:a16="http://schemas.microsoft.com/office/drawing/2014/main" id="{15B9B64D-01A4-CA17-5092-D362C100609E}"/>
              </a:ext>
            </a:extLst>
          </p:cNvPr>
          <p:cNvSpPr/>
          <p:nvPr/>
        </p:nvSpPr>
        <p:spPr>
          <a:xfrm>
            <a:off x="7784668" y="4523721"/>
            <a:ext cx="2273379" cy="553998"/>
          </a:xfrm>
          <a:prstGeom prst="rect">
            <a:avLst/>
          </a:prstGeom>
        </p:spPr>
        <p:txBody>
          <a:bodyPr wrap="none">
            <a:spAutoFit/>
          </a:bodyPr>
          <a:lstStyle/>
          <a:p>
            <a:pPr>
              <a:lnSpc>
                <a:spcPct val="150000"/>
              </a:lnSpc>
              <a:buNone/>
            </a:pPr>
            <a:r>
              <a:rPr lang="en-US" altLang="zh-CN" sz="2000" b="1" dirty="0" smtClean="0">
                <a:solidFill>
                  <a:schemeClr val="accent6">
                    <a:lumMod val="75000"/>
                  </a:schemeClr>
                </a:solidFill>
                <a:latin typeface="Candara" panose="020E0502030303020204" pitchFamily="34" charset="0"/>
                <a:ea typeface="Microsoft YaHei" panose="020B0503020204020204" pitchFamily="34" charset="-122"/>
                <a:cs typeface="Times New Roman" panose="02020603050405020304" pitchFamily="18" charset="0"/>
              </a:rPr>
              <a:t>Same </a:t>
            </a:r>
            <a:r>
              <a:rPr lang="en-US" altLang="zh-CN" sz="2000" b="1" dirty="0" smtClean="0">
                <a:solidFill>
                  <a:schemeClr val="accent6">
                    <a:lumMod val="75000"/>
                  </a:schemeClr>
                </a:solidFill>
                <a:latin typeface="Candara" panose="020E0502030303020204" pitchFamily="34" charset="0"/>
                <a:ea typeface="Microsoft YaHei" panose="020B0503020204020204" pitchFamily="34" charset="-122"/>
                <a:cs typeface="Times New Roman" panose="02020603050405020304" pitchFamily="18" charset="0"/>
              </a:rPr>
              <a:t>output </a:t>
            </a:r>
            <a:r>
              <a:rPr lang="en-US" altLang="zh-CN" sz="2000" b="1" dirty="0" smtClean="0">
                <a:solidFill>
                  <a:schemeClr val="accent6">
                    <a:lumMod val="75000"/>
                  </a:schemeClr>
                </a:solidFill>
                <a:latin typeface="Candara" panose="020E0502030303020204" pitchFamily="34" charset="0"/>
                <a:ea typeface="Microsoft YaHei" panose="020B0503020204020204" pitchFamily="34" charset="-122"/>
                <a:cs typeface="Times New Roman" panose="02020603050405020304" pitchFamily="18" charset="0"/>
              </a:rPr>
              <a:t>label?</a:t>
            </a:r>
            <a:endParaRPr lang="en-US" altLang="zh-CN" sz="2000" b="1" dirty="0">
              <a:solidFill>
                <a:schemeClr val="accent6">
                  <a:lumMod val="75000"/>
                </a:schemeClr>
              </a:solidFill>
              <a:latin typeface="Candara" panose="020E0502030303020204" pitchFamily="34" charset="0"/>
              <a:ea typeface="Microsoft YaHei" panose="020B0503020204020204" pitchFamily="34" charset="-122"/>
              <a:cs typeface="Times New Roman" panose="02020603050405020304" pitchFamily="18" charset="0"/>
            </a:endParaRPr>
          </a:p>
        </p:txBody>
      </p:sp>
      <p:sp>
        <p:nvSpPr>
          <p:cNvPr id="29" name="Rectangle 28">
            <a:extLst>
              <a:ext uri="{FF2B5EF4-FFF2-40B4-BE49-F238E27FC236}">
                <a16:creationId xmlns:a16="http://schemas.microsoft.com/office/drawing/2014/main" id="{C6F29B46-1B68-68AD-937C-9906F95D69FC}"/>
              </a:ext>
            </a:extLst>
          </p:cNvPr>
          <p:cNvSpPr/>
          <p:nvPr/>
        </p:nvSpPr>
        <p:spPr>
          <a:xfrm>
            <a:off x="7784669" y="3189523"/>
            <a:ext cx="3569132" cy="400110"/>
          </a:xfrm>
          <a:prstGeom prst="rect">
            <a:avLst/>
          </a:prstGeom>
        </p:spPr>
        <p:txBody>
          <a:bodyPr wrap="square">
            <a:spAutoFit/>
          </a:bodyPr>
          <a:lstStyle/>
          <a:p>
            <a:pPr>
              <a:buNone/>
            </a:pPr>
            <a:r>
              <a:rPr lang="en-US" altLang="zh-CN" sz="2000" b="1" dirty="0">
                <a:solidFill>
                  <a:schemeClr val="accent6">
                    <a:lumMod val="75000"/>
                  </a:schemeClr>
                </a:solidFill>
                <a:latin typeface="Candara" panose="020E0502030303020204" pitchFamily="34" charset="0"/>
                <a:ea typeface="Microsoft YaHei" panose="020B0503020204020204" pitchFamily="34" charset="-122"/>
                <a:cs typeface="Times New Roman" panose="02020603050405020304" pitchFamily="18" charset="0"/>
              </a:rPr>
              <a:t>P</a:t>
            </a:r>
            <a:r>
              <a:rPr lang="en-US" altLang="zh-CN" sz="2000" b="1" dirty="0" smtClean="0">
                <a:solidFill>
                  <a:schemeClr val="accent6">
                    <a:lumMod val="75000"/>
                  </a:schemeClr>
                </a:solidFill>
                <a:latin typeface="Candara" panose="020E0502030303020204" pitchFamily="34" charset="0"/>
                <a:ea typeface="Microsoft YaHei" panose="020B0503020204020204" pitchFamily="34" charset="-122"/>
                <a:cs typeface="Times New Roman" panose="02020603050405020304" pitchFamily="18" charset="0"/>
              </a:rPr>
              <a:t>ossible optimal </a:t>
            </a:r>
            <a:r>
              <a:rPr lang="en-US" altLang="zh-CN" sz="2000" b="1" dirty="0" smtClean="0">
                <a:solidFill>
                  <a:schemeClr val="accent6">
                    <a:lumMod val="75000"/>
                  </a:schemeClr>
                </a:solidFill>
                <a:latin typeface="Candara" panose="020E0502030303020204" pitchFamily="34" charset="0"/>
                <a:ea typeface="Microsoft YaHei" panose="020B0503020204020204" pitchFamily="34" charset="-122"/>
                <a:cs typeface="Times New Roman" panose="02020603050405020304" pitchFamily="18" charset="0"/>
              </a:rPr>
              <a:t>K values</a:t>
            </a:r>
            <a:endParaRPr lang="en-US" altLang="zh-CN" sz="2000" b="1" dirty="0">
              <a:solidFill>
                <a:schemeClr val="accent6">
                  <a:lumMod val="75000"/>
                </a:schemeClr>
              </a:solidFill>
              <a:latin typeface="Candara" panose="020E0502030303020204" pitchFamily="34" charset="0"/>
              <a:ea typeface="Microsoft YaHei" panose="020B0503020204020204" pitchFamily="34" charset="-122"/>
              <a:cs typeface="Times New Roman" panose="02020603050405020304" pitchFamily="18" charset="0"/>
            </a:endParaRPr>
          </a:p>
        </p:txBody>
      </p:sp>
      <p:grpSp>
        <p:nvGrpSpPr>
          <p:cNvPr id="52" name="Group 51">
            <a:extLst>
              <a:ext uri="{FF2B5EF4-FFF2-40B4-BE49-F238E27FC236}">
                <a16:creationId xmlns:a16="http://schemas.microsoft.com/office/drawing/2014/main" id="{F4FE2F35-5DB9-564F-A05C-79E6144D4427}"/>
              </a:ext>
            </a:extLst>
          </p:cNvPr>
          <p:cNvGrpSpPr/>
          <p:nvPr/>
        </p:nvGrpSpPr>
        <p:grpSpPr>
          <a:xfrm>
            <a:off x="6660192" y="1675120"/>
            <a:ext cx="963177" cy="3547972"/>
            <a:chOff x="7694664" y="1467530"/>
            <a:chExt cx="963177" cy="3547972"/>
          </a:xfrm>
        </p:grpSpPr>
        <p:pic>
          <p:nvPicPr>
            <p:cNvPr id="53" name="Picture 4" descr="Image result for new icon transparent">
              <a:extLst>
                <a:ext uri="{FF2B5EF4-FFF2-40B4-BE49-F238E27FC236}">
                  <a16:creationId xmlns:a16="http://schemas.microsoft.com/office/drawing/2014/main" id="{FFDCD183-B890-85A2-5277-8B6D73EB0FE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94664" y="1467530"/>
              <a:ext cx="908894" cy="908894"/>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4" descr="Image result for new icon transparent">
              <a:extLst>
                <a:ext uri="{FF2B5EF4-FFF2-40B4-BE49-F238E27FC236}">
                  <a16:creationId xmlns:a16="http://schemas.microsoft.com/office/drawing/2014/main" id="{E268EFD2-7C45-8E22-4BFC-7C2CC964869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39809" y="2779676"/>
              <a:ext cx="908894" cy="908894"/>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4" descr="Image result for new icon transparent">
              <a:extLst>
                <a:ext uri="{FF2B5EF4-FFF2-40B4-BE49-F238E27FC236}">
                  <a16:creationId xmlns:a16="http://schemas.microsoft.com/office/drawing/2014/main" id="{9A41335B-0143-17F1-11C0-2F97C419674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48947" y="4106608"/>
              <a:ext cx="908894" cy="908894"/>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Rectangle 2">
            <a:extLst>
              <a:ext uri="{FF2B5EF4-FFF2-40B4-BE49-F238E27FC236}">
                <a16:creationId xmlns:a16="http://schemas.microsoft.com/office/drawing/2014/main" id="{964D873B-91F0-DB30-8374-1BECA8DC27C3}"/>
              </a:ext>
            </a:extLst>
          </p:cNvPr>
          <p:cNvSpPr/>
          <p:nvPr/>
        </p:nvSpPr>
        <p:spPr>
          <a:xfrm>
            <a:off x="4375052" y="6606792"/>
            <a:ext cx="3709182" cy="251208"/>
          </a:xfrm>
          <a:prstGeom prst="rect">
            <a:avLst/>
          </a:prstGeom>
          <a:solidFill>
            <a:schemeClr val="tx2">
              <a:lumMod val="20000"/>
              <a:lumOff val="80000"/>
              <a:alpha val="6801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4" name="Rectangle 3">
            <a:extLst>
              <a:ext uri="{FF2B5EF4-FFF2-40B4-BE49-F238E27FC236}">
                <a16:creationId xmlns:a16="http://schemas.microsoft.com/office/drawing/2014/main" id="{CF583B73-E119-0679-3665-DE8AD09BFE7B}"/>
              </a:ext>
            </a:extLst>
          </p:cNvPr>
          <p:cNvSpPr/>
          <p:nvPr/>
        </p:nvSpPr>
        <p:spPr>
          <a:xfrm>
            <a:off x="8084234" y="6606792"/>
            <a:ext cx="4107766" cy="25120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15" name="Slide Number Placeholder 1">
            <a:extLst>
              <a:ext uri="{FF2B5EF4-FFF2-40B4-BE49-F238E27FC236}">
                <a16:creationId xmlns:a16="http://schemas.microsoft.com/office/drawing/2014/main" id="{2D08369C-AD02-224D-3B80-8416DAB603BD}"/>
              </a:ext>
            </a:extLst>
          </p:cNvPr>
          <p:cNvSpPr>
            <a:spLocks noGrp="1"/>
          </p:cNvSpPr>
          <p:nvPr>
            <p:ph type="sldNum" sz="quarter" idx="12"/>
          </p:nvPr>
        </p:nvSpPr>
        <p:spPr>
          <a:xfrm>
            <a:off x="8505256" y="6544680"/>
            <a:ext cx="2743200" cy="365125"/>
          </a:xfrm>
        </p:spPr>
        <p:txBody>
          <a:bodyPr/>
          <a:lstStyle/>
          <a:p>
            <a:fld id="{5EBB1456-3950-D24B-8E61-3A9B2AB04FA5}" type="slidenum">
              <a:rPr lang="en-US" sz="1800" smtClean="0">
                <a:solidFill>
                  <a:srgbClr val="C00000"/>
                </a:solidFill>
                <a:latin typeface="Consolas" panose="020B0609020204030204" pitchFamily="49" charset="0"/>
                <a:cs typeface="Consolas" panose="020B0609020204030204" pitchFamily="49" charset="0"/>
              </a:rPr>
              <a:t>18</a:t>
            </a:fld>
            <a:endParaRPr lang="en-US" sz="1800" dirty="0">
              <a:solidFill>
                <a:srgbClr val="C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94392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32" presetClass="emph" presetSubtype="0" fill="hold" grpId="1" nodeType="clickEffect">
                                  <p:stCondLst>
                                    <p:cond delay="0"/>
                                  </p:stCondLst>
                                  <p:childTnLst>
                                    <p:animRot by="120000">
                                      <p:cBhvr>
                                        <p:cTn id="48" dur="100" fill="hold">
                                          <p:stCondLst>
                                            <p:cond delay="0"/>
                                          </p:stCondLst>
                                        </p:cTn>
                                        <p:tgtEl>
                                          <p:spTgt spid="11"/>
                                        </p:tgtEl>
                                        <p:attrNameLst>
                                          <p:attrName>r</p:attrName>
                                        </p:attrNameLst>
                                      </p:cBhvr>
                                    </p:animRot>
                                    <p:animRot by="-240000">
                                      <p:cBhvr>
                                        <p:cTn id="49" dur="200" fill="hold">
                                          <p:stCondLst>
                                            <p:cond delay="200"/>
                                          </p:stCondLst>
                                        </p:cTn>
                                        <p:tgtEl>
                                          <p:spTgt spid="11"/>
                                        </p:tgtEl>
                                        <p:attrNameLst>
                                          <p:attrName>r</p:attrName>
                                        </p:attrNameLst>
                                      </p:cBhvr>
                                    </p:animRot>
                                    <p:animRot by="240000">
                                      <p:cBhvr>
                                        <p:cTn id="50" dur="200" fill="hold">
                                          <p:stCondLst>
                                            <p:cond delay="400"/>
                                          </p:stCondLst>
                                        </p:cTn>
                                        <p:tgtEl>
                                          <p:spTgt spid="11"/>
                                        </p:tgtEl>
                                        <p:attrNameLst>
                                          <p:attrName>r</p:attrName>
                                        </p:attrNameLst>
                                      </p:cBhvr>
                                    </p:animRot>
                                    <p:animRot by="-240000">
                                      <p:cBhvr>
                                        <p:cTn id="51" dur="200" fill="hold">
                                          <p:stCondLst>
                                            <p:cond delay="600"/>
                                          </p:stCondLst>
                                        </p:cTn>
                                        <p:tgtEl>
                                          <p:spTgt spid="11"/>
                                        </p:tgtEl>
                                        <p:attrNameLst>
                                          <p:attrName>r</p:attrName>
                                        </p:attrNameLst>
                                      </p:cBhvr>
                                    </p:animRot>
                                    <p:animRot by="120000">
                                      <p:cBhvr>
                                        <p:cTn id="52" dur="200" fill="hold">
                                          <p:stCondLst>
                                            <p:cond delay="800"/>
                                          </p:stCondLst>
                                        </p:cTn>
                                        <p:tgtEl>
                                          <p:spTgt spid="11"/>
                                        </p:tgtEl>
                                        <p:attrNameLst>
                                          <p:attrName>r</p:attrName>
                                        </p:attrNameLst>
                                      </p:cBhvr>
                                    </p:animRot>
                                  </p:childTnLst>
                                </p:cTn>
                              </p:par>
                              <p:par>
                                <p:cTn id="53" presetID="32" presetClass="emph" presetSubtype="0" fill="hold" grpId="1" nodeType="withEffect">
                                  <p:stCondLst>
                                    <p:cond delay="0"/>
                                  </p:stCondLst>
                                  <p:childTnLst>
                                    <p:animRot by="120000">
                                      <p:cBhvr>
                                        <p:cTn id="54" dur="100" fill="hold">
                                          <p:stCondLst>
                                            <p:cond delay="0"/>
                                          </p:stCondLst>
                                        </p:cTn>
                                        <p:tgtEl>
                                          <p:spTgt spid="18"/>
                                        </p:tgtEl>
                                        <p:attrNameLst>
                                          <p:attrName>r</p:attrName>
                                        </p:attrNameLst>
                                      </p:cBhvr>
                                    </p:animRot>
                                    <p:animRot by="-240000">
                                      <p:cBhvr>
                                        <p:cTn id="55" dur="200" fill="hold">
                                          <p:stCondLst>
                                            <p:cond delay="200"/>
                                          </p:stCondLst>
                                        </p:cTn>
                                        <p:tgtEl>
                                          <p:spTgt spid="18"/>
                                        </p:tgtEl>
                                        <p:attrNameLst>
                                          <p:attrName>r</p:attrName>
                                        </p:attrNameLst>
                                      </p:cBhvr>
                                    </p:animRot>
                                    <p:animRot by="240000">
                                      <p:cBhvr>
                                        <p:cTn id="56" dur="200" fill="hold">
                                          <p:stCondLst>
                                            <p:cond delay="400"/>
                                          </p:stCondLst>
                                        </p:cTn>
                                        <p:tgtEl>
                                          <p:spTgt spid="18"/>
                                        </p:tgtEl>
                                        <p:attrNameLst>
                                          <p:attrName>r</p:attrName>
                                        </p:attrNameLst>
                                      </p:cBhvr>
                                    </p:animRot>
                                    <p:animRot by="-240000">
                                      <p:cBhvr>
                                        <p:cTn id="57" dur="200" fill="hold">
                                          <p:stCondLst>
                                            <p:cond delay="600"/>
                                          </p:stCondLst>
                                        </p:cTn>
                                        <p:tgtEl>
                                          <p:spTgt spid="18"/>
                                        </p:tgtEl>
                                        <p:attrNameLst>
                                          <p:attrName>r</p:attrName>
                                        </p:attrNameLst>
                                      </p:cBhvr>
                                    </p:animRot>
                                    <p:animRot by="120000">
                                      <p:cBhvr>
                                        <p:cTn id="58" dur="200" fill="hold">
                                          <p:stCondLst>
                                            <p:cond delay="800"/>
                                          </p:stCondLst>
                                        </p:cTn>
                                        <p:tgtEl>
                                          <p:spTgt spid="18"/>
                                        </p:tgtEl>
                                        <p:attrNameLst>
                                          <p:attrName>r</p:attrName>
                                        </p:attrNameLst>
                                      </p:cBhvr>
                                    </p:animRot>
                                  </p:childTnLst>
                                </p:cTn>
                              </p:par>
                              <p:par>
                                <p:cTn id="59" presetID="32" presetClass="emph" presetSubtype="0" fill="hold" grpId="1" nodeType="withEffect">
                                  <p:stCondLst>
                                    <p:cond delay="0"/>
                                  </p:stCondLst>
                                  <p:childTnLst>
                                    <p:animRot by="120000">
                                      <p:cBhvr>
                                        <p:cTn id="60" dur="100" fill="hold">
                                          <p:stCondLst>
                                            <p:cond delay="0"/>
                                          </p:stCondLst>
                                        </p:cTn>
                                        <p:tgtEl>
                                          <p:spTgt spid="14"/>
                                        </p:tgtEl>
                                        <p:attrNameLst>
                                          <p:attrName>r</p:attrName>
                                        </p:attrNameLst>
                                      </p:cBhvr>
                                    </p:animRot>
                                    <p:animRot by="-240000">
                                      <p:cBhvr>
                                        <p:cTn id="61" dur="200" fill="hold">
                                          <p:stCondLst>
                                            <p:cond delay="200"/>
                                          </p:stCondLst>
                                        </p:cTn>
                                        <p:tgtEl>
                                          <p:spTgt spid="14"/>
                                        </p:tgtEl>
                                        <p:attrNameLst>
                                          <p:attrName>r</p:attrName>
                                        </p:attrNameLst>
                                      </p:cBhvr>
                                    </p:animRot>
                                    <p:animRot by="240000">
                                      <p:cBhvr>
                                        <p:cTn id="62" dur="200" fill="hold">
                                          <p:stCondLst>
                                            <p:cond delay="400"/>
                                          </p:stCondLst>
                                        </p:cTn>
                                        <p:tgtEl>
                                          <p:spTgt spid="14"/>
                                        </p:tgtEl>
                                        <p:attrNameLst>
                                          <p:attrName>r</p:attrName>
                                        </p:attrNameLst>
                                      </p:cBhvr>
                                    </p:animRot>
                                    <p:animRot by="-240000">
                                      <p:cBhvr>
                                        <p:cTn id="63" dur="200" fill="hold">
                                          <p:stCondLst>
                                            <p:cond delay="600"/>
                                          </p:stCondLst>
                                        </p:cTn>
                                        <p:tgtEl>
                                          <p:spTgt spid="14"/>
                                        </p:tgtEl>
                                        <p:attrNameLst>
                                          <p:attrName>r</p:attrName>
                                        </p:attrNameLst>
                                      </p:cBhvr>
                                    </p:animRot>
                                    <p:animRot by="120000">
                                      <p:cBhvr>
                                        <p:cTn id="64" dur="200" fill="hold">
                                          <p:stCondLst>
                                            <p:cond delay="800"/>
                                          </p:stCondLst>
                                        </p:cTn>
                                        <p:tgtEl>
                                          <p:spTgt spid="14"/>
                                        </p:tgtEl>
                                        <p:attrNameLst>
                                          <p:attrName>r</p:attrName>
                                        </p:attrNameLst>
                                      </p:cBhvr>
                                    </p:animRot>
                                  </p:childTnLst>
                                </p:cTn>
                              </p:par>
                              <p:par>
                                <p:cTn id="65" presetID="1" presetClass="entr" presetSubtype="0" fill="hold" nodeType="withEffect">
                                  <p:stCondLst>
                                    <p:cond delay="0"/>
                                  </p:stCondLst>
                                  <p:childTnLst>
                                    <p:set>
                                      <p:cBhvr>
                                        <p:cTn id="6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p:bldP spid="11" grpId="0" animBg="1"/>
      <p:bldP spid="11" grpId="1" animBg="1"/>
      <p:bldP spid="14" grpId="0" animBg="1"/>
      <p:bldP spid="14" grpId="1" animBg="1"/>
      <p:bldP spid="18" grpId="0" animBg="1"/>
      <p:bldP spid="18" grpId="1" animBg="1"/>
      <p:bldP spid="27" grpId="0"/>
      <p:bldP spid="28" grpId="0"/>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7" name="Google Shape;417;p11"/>
          <p:cNvSpPr txBox="1"/>
          <p:nvPr/>
        </p:nvSpPr>
        <p:spPr>
          <a:xfrm>
            <a:off x="663472" y="3441623"/>
            <a:ext cx="2234304" cy="70784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lumMod val="65000"/>
                  </a:prstClr>
                </a:solidFill>
                <a:effectLst/>
                <a:uLnTx/>
                <a:uFillTx/>
                <a:latin typeface="Calibri"/>
                <a:ea typeface="Calibri"/>
                <a:cs typeface="Calibri"/>
                <a:sym typeface="Calibri"/>
              </a:rPr>
              <a:t>Training set </a:t>
            </a:r>
            <a:r>
              <a:rPr kumimoji="0" lang="en-US" sz="2000" b="0" i="1" u="none" strike="noStrike" kern="1200" cap="none" spc="0" normalizeH="0" baseline="0" noProof="0" dirty="0">
                <a:ln>
                  <a:noFill/>
                </a:ln>
                <a:solidFill>
                  <a:prstClr val="white">
                    <a:lumMod val="65000"/>
                  </a:prstClr>
                </a:solidFill>
                <a:effectLst/>
                <a:uLnTx/>
                <a:uFillTx/>
                <a:latin typeface="Calibri"/>
                <a:ea typeface="Calibri"/>
                <a:cs typeface="Calibri"/>
                <a:sym typeface="Calibri"/>
              </a:rPr>
              <a:t>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lumMod val="65000"/>
                  </a:prstClr>
                </a:solidFill>
                <a:effectLst/>
                <a:uLnTx/>
                <a:uFillTx/>
                <a:latin typeface="Calibri"/>
                <a:ea typeface="Calibri"/>
                <a:cs typeface="Calibri"/>
                <a:sym typeface="Calibri"/>
              </a:rPr>
              <a:t>Max </a:t>
            </a:r>
            <a:r>
              <a:rPr kumimoji="0" lang="en-US" sz="2000" b="0" i="0" u="none" strike="noStrike" kern="1200" cap="none" spc="0" normalizeH="0" baseline="0" noProof="0" dirty="0" smtClean="0">
                <a:ln>
                  <a:noFill/>
                </a:ln>
                <a:solidFill>
                  <a:prstClr val="white">
                    <a:lumMod val="65000"/>
                  </a:prstClr>
                </a:solidFill>
                <a:effectLst/>
                <a:uLnTx/>
                <a:uFillTx/>
                <a:latin typeface="Calibri"/>
                <a:ea typeface="Calibri"/>
                <a:cs typeface="Calibri"/>
                <a:sym typeface="Calibri"/>
              </a:rPr>
              <a:t>label flip </a:t>
            </a:r>
            <a:r>
              <a:rPr kumimoji="0" lang="en-US" sz="2000" b="0" i="1" u="none" strike="noStrike" kern="1200" cap="none" spc="0" normalizeH="0" baseline="0" noProof="0" dirty="0">
                <a:ln>
                  <a:noFill/>
                </a:ln>
                <a:solidFill>
                  <a:prstClr val="white">
                    <a:lumMod val="65000"/>
                  </a:prstClr>
                </a:solidFill>
                <a:effectLst/>
                <a:uLnTx/>
                <a:uFillTx/>
                <a:latin typeface="Calibri"/>
                <a:ea typeface="Calibri"/>
                <a:cs typeface="Calibri"/>
                <a:sym typeface="Calibri"/>
              </a:rPr>
              <a:t>n</a:t>
            </a:r>
          </a:p>
        </p:txBody>
      </p:sp>
      <p:grpSp>
        <p:nvGrpSpPr>
          <p:cNvPr id="17" name="Group 16">
            <a:extLst>
              <a:ext uri="{FF2B5EF4-FFF2-40B4-BE49-F238E27FC236}">
                <a16:creationId xmlns:a16="http://schemas.microsoft.com/office/drawing/2014/main" id="{E210D5C4-3B92-46A5-B0A2-931A8901E0F5}"/>
              </a:ext>
            </a:extLst>
          </p:cNvPr>
          <p:cNvGrpSpPr/>
          <p:nvPr/>
        </p:nvGrpSpPr>
        <p:grpSpPr>
          <a:xfrm>
            <a:off x="7216414" y="1942761"/>
            <a:ext cx="4296136" cy="1045771"/>
            <a:chOff x="7216414" y="1942761"/>
            <a:chExt cx="4296136" cy="1045771"/>
          </a:xfrm>
        </p:grpSpPr>
        <p:sp>
          <p:nvSpPr>
            <p:cNvPr id="426" name="Google Shape;426;p11"/>
            <p:cNvSpPr txBox="1"/>
            <p:nvPr/>
          </p:nvSpPr>
          <p:spPr>
            <a:xfrm>
              <a:off x="7216414" y="1942761"/>
              <a:ext cx="4296136" cy="46162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65000"/>
                    </a:prstClr>
                  </a:solidFill>
                  <a:effectLst/>
                  <a:uLnTx/>
                  <a:uFillTx/>
                  <a:latin typeface="Calibri"/>
                  <a:ea typeface="Calibri"/>
                  <a:cs typeface="Calibri"/>
                  <a:sym typeface="Calibri"/>
                </a:rPr>
                <a:t>Test input </a:t>
              </a:r>
              <a:r>
                <a:rPr kumimoji="0" lang="en-US" sz="2400" b="0" i="0" u="none" strike="noStrike" kern="1200" cap="none" spc="0" normalizeH="0" baseline="0" noProof="0" dirty="0" smtClean="0">
                  <a:ln>
                    <a:noFill/>
                  </a:ln>
                  <a:solidFill>
                    <a:prstClr val="white">
                      <a:lumMod val="65000"/>
                    </a:prstClr>
                  </a:solidFill>
                  <a:effectLst/>
                  <a:uLnTx/>
                  <a:uFillTx/>
                  <a:latin typeface="Calibri"/>
                  <a:ea typeface="Calibri"/>
                  <a:cs typeface="Calibri"/>
                  <a:sym typeface="Calibri"/>
                </a:rPr>
                <a:t>x   +   </a:t>
              </a:r>
              <a:r>
                <a:rPr kumimoji="0" lang="el-GR" sz="2400" b="0" i="0" u="none" strike="noStrike" kern="1200" cap="none" spc="0" normalizeH="0" baseline="0" noProof="0" dirty="0" smtClean="0">
                  <a:ln>
                    <a:noFill/>
                  </a:ln>
                  <a:solidFill>
                    <a:srgbClr val="ED7D31"/>
                  </a:solidFill>
                  <a:effectLst/>
                  <a:uLnTx/>
                  <a:uFillTx/>
                  <a:latin typeface="Calibri"/>
                  <a:ea typeface="Calibri"/>
                  <a:cs typeface="Calibri"/>
                  <a:sym typeface="Calibri"/>
                </a:rPr>
                <a:t>ε</a:t>
              </a:r>
              <a:r>
                <a:rPr kumimoji="0" lang="en-US" sz="2400" b="0" i="0" u="none" strike="noStrike" kern="1200" cap="none" spc="0" normalizeH="0" baseline="0" noProof="0" dirty="0" smtClean="0">
                  <a:ln>
                    <a:noFill/>
                  </a:ln>
                  <a:solidFill>
                    <a:srgbClr val="ED7D31"/>
                  </a:solidFill>
                  <a:effectLst/>
                  <a:uLnTx/>
                  <a:uFillTx/>
                  <a:latin typeface="Calibri"/>
                  <a:ea typeface="Calibri"/>
                  <a:cs typeface="Calibri"/>
                  <a:sym typeface="Calibri"/>
                </a:rPr>
                <a:t>-perturbation </a:t>
              </a:r>
              <a:endParaRPr kumimoji="0" sz="20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9" name="Straight Arrow Connector 8">
              <a:extLst>
                <a:ext uri="{FF2B5EF4-FFF2-40B4-BE49-F238E27FC236}">
                  <a16:creationId xmlns:a16="http://schemas.microsoft.com/office/drawing/2014/main" id="{7519AFB2-B4A5-7093-3DA7-110176375DFA}"/>
                </a:ext>
              </a:extLst>
            </p:cNvPr>
            <p:cNvCxnSpPr>
              <a:cxnSpLocks/>
            </p:cNvCxnSpPr>
            <p:nvPr/>
          </p:nvCxnSpPr>
          <p:spPr>
            <a:xfrm>
              <a:off x="7863508" y="2386361"/>
              <a:ext cx="0" cy="602171"/>
            </a:xfrm>
            <a:prstGeom prst="straightConnector1">
              <a:avLst/>
            </a:prstGeom>
            <a:ln w="22860">
              <a:solidFill>
                <a:schemeClr val="bg2">
                  <a:lumMod val="75000"/>
                </a:schemeClr>
              </a:solidFill>
              <a:tailEnd type="stealth"/>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1EB5C61B-FA62-2D7D-B9AA-C78F0E973948}"/>
              </a:ext>
            </a:extLst>
          </p:cNvPr>
          <p:cNvGrpSpPr/>
          <p:nvPr/>
        </p:nvGrpSpPr>
        <p:grpSpPr>
          <a:xfrm>
            <a:off x="2515660" y="2988532"/>
            <a:ext cx="4093953" cy="1410477"/>
            <a:chOff x="2391481" y="2988532"/>
            <a:chExt cx="4093953" cy="1410477"/>
          </a:xfrm>
        </p:grpSpPr>
        <p:grpSp>
          <p:nvGrpSpPr>
            <p:cNvPr id="14" name="Group 13">
              <a:extLst>
                <a:ext uri="{FF2B5EF4-FFF2-40B4-BE49-F238E27FC236}">
                  <a16:creationId xmlns:a16="http://schemas.microsoft.com/office/drawing/2014/main" id="{314CB493-A496-4FE8-2729-94F743EA5C57}"/>
                </a:ext>
              </a:extLst>
            </p:cNvPr>
            <p:cNvGrpSpPr/>
            <p:nvPr/>
          </p:nvGrpSpPr>
          <p:grpSpPr>
            <a:xfrm>
              <a:off x="2391481" y="2988532"/>
              <a:ext cx="2872796" cy="1410477"/>
              <a:chOff x="2391481" y="2988532"/>
              <a:chExt cx="2872796" cy="1410477"/>
            </a:xfrm>
          </p:grpSpPr>
          <p:sp>
            <p:nvSpPr>
              <p:cNvPr id="423" name="Google Shape;423;p11"/>
              <p:cNvSpPr/>
              <p:nvPr/>
            </p:nvSpPr>
            <p:spPr>
              <a:xfrm>
                <a:off x="3456050" y="2988532"/>
                <a:ext cx="1808227" cy="1410477"/>
              </a:xfrm>
              <a:prstGeom prst="rect">
                <a:avLst/>
              </a:prstGeom>
              <a:solidFill>
                <a:srgbClr val="5B8A72"/>
              </a:solidFill>
              <a:ln>
                <a:noFill/>
              </a:ln>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FFC000"/>
                    </a:solidFill>
                    <a:effectLst/>
                    <a:uLnTx/>
                    <a:uFillTx/>
                    <a:latin typeface="Calibri"/>
                    <a:ea typeface="Calibri"/>
                    <a:cs typeface="Calibri"/>
                    <a:sym typeface="Calibri"/>
                  </a:rPr>
                  <a:t>Abstract</a:t>
                </a:r>
                <a:endParaRPr kumimoji="0" lang="en-US" sz="2400" b="0" i="0" u="none" strike="noStrike" kern="1200" cap="none" spc="0" normalizeH="0" baseline="0" noProof="0" dirty="0">
                  <a:ln>
                    <a:noFill/>
                  </a:ln>
                  <a:solidFill>
                    <a:srgbClr val="FFC000"/>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Calibri"/>
                    <a:cs typeface="Calibri"/>
                    <a:sym typeface="Calibri"/>
                  </a:rPr>
                  <a:t>Parameter Tuning </a:t>
                </a:r>
              </a:p>
            </p:txBody>
          </p:sp>
          <p:cxnSp>
            <p:nvCxnSpPr>
              <p:cNvPr id="10" name="Straight Arrow Connector 9">
                <a:extLst>
                  <a:ext uri="{FF2B5EF4-FFF2-40B4-BE49-F238E27FC236}">
                    <a16:creationId xmlns:a16="http://schemas.microsoft.com/office/drawing/2014/main" id="{2837E053-5A03-4890-A744-302E45F8BFCA}"/>
                  </a:ext>
                </a:extLst>
              </p:cNvPr>
              <p:cNvCxnSpPr>
                <a:cxnSpLocks/>
              </p:cNvCxnSpPr>
              <p:nvPr/>
            </p:nvCxnSpPr>
            <p:spPr>
              <a:xfrm>
                <a:off x="2391481" y="3774300"/>
                <a:ext cx="914400" cy="0"/>
              </a:xfrm>
              <a:prstGeom prst="straightConnector1">
                <a:avLst/>
              </a:prstGeom>
              <a:ln w="22860">
                <a:solidFill>
                  <a:schemeClr val="bg2">
                    <a:lumMod val="75000"/>
                  </a:schemeClr>
                </a:solidFill>
                <a:tailEnd type="stealth"/>
              </a:ln>
            </p:spPr>
            <p:style>
              <a:lnRef idx="1">
                <a:schemeClr val="accent1"/>
              </a:lnRef>
              <a:fillRef idx="0">
                <a:schemeClr val="accent1"/>
              </a:fillRef>
              <a:effectRef idx="0">
                <a:schemeClr val="accent1"/>
              </a:effectRef>
              <a:fontRef idx="minor">
                <a:schemeClr val="tx1"/>
              </a:fontRef>
            </p:style>
          </p:cxnSp>
        </p:grpSp>
        <p:cxnSp>
          <p:nvCxnSpPr>
            <p:cNvPr id="12" name="Straight Arrow Connector 11">
              <a:extLst>
                <a:ext uri="{FF2B5EF4-FFF2-40B4-BE49-F238E27FC236}">
                  <a16:creationId xmlns:a16="http://schemas.microsoft.com/office/drawing/2014/main" id="{D4FCD58C-8DCD-B400-0C4E-77F825D61BB6}"/>
                </a:ext>
              </a:extLst>
            </p:cNvPr>
            <p:cNvCxnSpPr>
              <a:cxnSpLocks/>
            </p:cNvCxnSpPr>
            <p:nvPr/>
          </p:nvCxnSpPr>
          <p:spPr>
            <a:xfrm>
              <a:off x="5571034" y="3776472"/>
              <a:ext cx="914400" cy="0"/>
            </a:xfrm>
            <a:prstGeom prst="straightConnector1">
              <a:avLst/>
            </a:prstGeom>
            <a:ln w="2286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320AC9A2-1F41-2FC4-2628-ABB1DC576FF4}"/>
              </a:ext>
            </a:extLst>
          </p:cNvPr>
          <p:cNvGrpSpPr/>
          <p:nvPr/>
        </p:nvGrpSpPr>
        <p:grpSpPr>
          <a:xfrm>
            <a:off x="2972860" y="3000014"/>
            <a:ext cx="8688890" cy="1827160"/>
            <a:chOff x="2972860" y="3000014"/>
            <a:chExt cx="8688890" cy="1827160"/>
          </a:xfrm>
        </p:grpSpPr>
        <p:grpSp>
          <p:nvGrpSpPr>
            <p:cNvPr id="16" name="Group 15">
              <a:extLst>
                <a:ext uri="{FF2B5EF4-FFF2-40B4-BE49-F238E27FC236}">
                  <a16:creationId xmlns:a16="http://schemas.microsoft.com/office/drawing/2014/main" id="{ABF4FF4D-E234-A7CE-066E-E8556AE3EA86}"/>
                </a:ext>
              </a:extLst>
            </p:cNvPr>
            <p:cNvGrpSpPr/>
            <p:nvPr/>
          </p:nvGrpSpPr>
          <p:grpSpPr>
            <a:xfrm>
              <a:off x="6927523" y="3000014"/>
              <a:ext cx="4734227" cy="1408176"/>
              <a:chOff x="6927523" y="3000014"/>
              <a:chExt cx="4734227" cy="1408176"/>
            </a:xfrm>
          </p:grpSpPr>
          <p:grpSp>
            <p:nvGrpSpPr>
              <p:cNvPr id="5" name="Group 4">
                <a:extLst>
                  <a:ext uri="{FF2B5EF4-FFF2-40B4-BE49-F238E27FC236}">
                    <a16:creationId xmlns:a16="http://schemas.microsoft.com/office/drawing/2014/main" id="{A4BD5888-AC84-A39A-8EDF-8D3B754E16DB}"/>
                  </a:ext>
                </a:extLst>
              </p:cNvPr>
              <p:cNvGrpSpPr/>
              <p:nvPr/>
            </p:nvGrpSpPr>
            <p:grpSpPr>
              <a:xfrm>
                <a:off x="6927523" y="3000014"/>
                <a:ext cx="4734227" cy="1408176"/>
                <a:chOff x="6927523" y="3000014"/>
                <a:chExt cx="4734227" cy="1408176"/>
              </a:xfrm>
            </p:grpSpPr>
            <p:sp>
              <p:nvSpPr>
                <p:cNvPr id="3" name="Google Shape;431;p11">
                  <a:extLst>
                    <a:ext uri="{FF2B5EF4-FFF2-40B4-BE49-F238E27FC236}">
                      <a16:creationId xmlns:a16="http://schemas.microsoft.com/office/drawing/2014/main" id="{5650071D-2EED-8F18-41AD-9B0BD6E88995}"/>
                    </a:ext>
                  </a:extLst>
                </p:cNvPr>
                <p:cNvSpPr/>
                <p:nvPr/>
              </p:nvSpPr>
              <p:spPr>
                <a:xfrm>
                  <a:off x="6927523" y="3000014"/>
                  <a:ext cx="1873350" cy="1408176"/>
                </a:xfrm>
                <a:prstGeom prst="rect">
                  <a:avLst/>
                </a:prstGeom>
                <a:solidFill>
                  <a:srgbClr val="5B8A72"/>
                </a:solidFill>
                <a:ln>
                  <a:noFill/>
                </a:ln>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FFC000"/>
                      </a:solidFill>
                      <a:effectLst/>
                      <a:uLnTx/>
                      <a:uFillTx/>
                      <a:latin typeface="Calibri"/>
                      <a:ea typeface="Calibri"/>
                      <a:cs typeface="Calibri"/>
                      <a:sym typeface="Calibri"/>
                    </a:rPr>
                    <a:t>Abstract</a:t>
                  </a:r>
                  <a:endParaRPr kumimoji="0" lang="en-US" sz="2400" b="0" i="0" u="none" strike="noStrike" kern="1200" cap="none" spc="0" normalizeH="0" baseline="0" noProof="0" dirty="0">
                    <a:ln>
                      <a:noFill/>
                    </a:ln>
                    <a:solidFill>
                      <a:srgbClr val="FFC000"/>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Calibri"/>
                      <a:cs typeface="Calibri"/>
                      <a:sym typeface="Calibri"/>
                    </a:rPr>
                    <a:t>Label Prediction</a:t>
                  </a:r>
                  <a:endParaRPr kumimoji="0"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24" name="Google Shape;424;p11"/>
                <p:cNvSpPr txBox="1"/>
                <p:nvPr/>
              </p:nvSpPr>
              <p:spPr>
                <a:xfrm>
                  <a:off x="9788399" y="3577837"/>
                  <a:ext cx="1873351" cy="400069"/>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smtClean="0">
                      <a:ln>
                        <a:noFill/>
                      </a:ln>
                      <a:solidFill>
                        <a:prstClr val="white">
                          <a:lumMod val="65000"/>
                        </a:prstClr>
                      </a:solidFill>
                      <a:effectLst/>
                      <a:uLnTx/>
                      <a:uFillTx/>
                      <a:latin typeface="Calibri"/>
                      <a:ea typeface="Calibri"/>
                      <a:cs typeface="Calibri"/>
                      <a:sym typeface="Calibri"/>
                    </a:rPr>
                    <a:t>Certfied</a:t>
                  </a:r>
                  <a:r>
                    <a:rPr kumimoji="0" lang="en-US" sz="2000" b="0" i="0" u="none" strike="noStrike" kern="1200" cap="none" spc="0" normalizeH="0" baseline="0" noProof="0" dirty="0" smtClean="0">
                      <a:ln>
                        <a:noFill/>
                      </a:ln>
                      <a:solidFill>
                        <a:prstClr val="white">
                          <a:lumMod val="65000"/>
                        </a:prstClr>
                      </a:solidFill>
                      <a:effectLst/>
                      <a:uLnTx/>
                      <a:uFillTx/>
                      <a:latin typeface="Calibri"/>
                      <a:ea typeface="Calibri"/>
                      <a:cs typeface="Calibri"/>
                      <a:sym typeface="Calibri"/>
                    </a:rPr>
                    <a:t> </a:t>
                  </a:r>
                  <a:r>
                    <a:rPr kumimoji="0" lang="en-US" sz="2000" b="0" i="0" u="none" strike="noStrike" kern="1200" cap="none" spc="0" normalizeH="0" baseline="0" noProof="0" dirty="0">
                      <a:ln>
                        <a:noFill/>
                      </a:ln>
                      <a:solidFill>
                        <a:prstClr val="white">
                          <a:lumMod val="65000"/>
                        </a:prstClr>
                      </a:solidFill>
                      <a:effectLst/>
                      <a:uLnTx/>
                      <a:uFillTx/>
                      <a:latin typeface="Calibri"/>
                      <a:ea typeface="Calibri"/>
                      <a:cs typeface="Calibri"/>
                      <a:sym typeface="Calibri"/>
                    </a:rPr>
                    <a:t>or not?</a:t>
                  </a:r>
                  <a:endParaRPr kumimoji="0" lang="en-US" sz="20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p:txBody>
            </p:sp>
          </p:grpSp>
          <p:cxnSp>
            <p:nvCxnSpPr>
              <p:cNvPr id="13" name="Straight Arrow Connector 12">
                <a:extLst>
                  <a:ext uri="{FF2B5EF4-FFF2-40B4-BE49-F238E27FC236}">
                    <a16:creationId xmlns:a16="http://schemas.microsoft.com/office/drawing/2014/main" id="{693B717E-40BE-5588-3C9A-15BD57BC6446}"/>
                  </a:ext>
                </a:extLst>
              </p:cNvPr>
              <p:cNvCxnSpPr>
                <a:cxnSpLocks/>
              </p:cNvCxnSpPr>
              <p:nvPr/>
            </p:nvCxnSpPr>
            <p:spPr>
              <a:xfrm>
                <a:off x="8896547" y="3774300"/>
                <a:ext cx="914400" cy="0"/>
              </a:xfrm>
              <a:prstGeom prst="straightConnector1">
                <a:avLst/>
              </a:prstGeom>
              <a:ln w="2286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BC2AD91B-209D-DAD0-0EA6-8987CCE3AB97}"/>
                </a:ext>
              </a:extLst>
            </p:cNvPr>
            <p:cNvGrpSpPr/>
            <p:nvPr/>
          </p:nvGrpSpPr>
          <p:grpSpPr>
            <a:xfrm>
              <a:off x="2972860" y="3762483"/>
              <a:ext cx="4891338" cy="1064691"/>
              <a:chOff x="2972860" y="3762483"/>
              <a:chExt cx="4891338" cy="1064691"/>
            </a:xfrm>
          </p:grpSpPr>
          <p:cxnSp>
            <p:nvCxnSpPr>
              <p:cNvPr id="20" name="Straight Arrow Connector 19">
                <a:extLst>
                  <a:ext uri="{FF2B5EF4-FFF2-40B4-BE49-F238E27FC236}">
                    <a16:creationId xmlns:a16="http://schemas.microsoft.com/office/drawing/2014/main" id="{973021FF-A387-5708-F393-1DFF1F053FEB}"/>
                  </a:ext>
                </a:extLst>
              </p:cNvPr>
              <p:cNvCxnSpPr>
                <a:cxnSpLocks/>
              </p:cNvCxnSpPr>
              <p:nvPr/>
            </p:nvCxnSpPr>
            <p:spPr>
              <a:xfrm>
                <a:off x="2972860" y="3762483"/>
                <a:ext cx="0" cy="1064691"/>
              </a:xfrm>
              <a:prstGeom prst="straightConnector1">
                <a:avLst/>
              </a:prstGeom>
              <a:ln w="22860">
                <a:solidFill>
                  <a:schemeClr val="bg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5387ACE-4295-0FBD-73D6-8E9B82409F44}"/>
                  </a:ext>
                </a:extLst>
              </p:cNvPr>
              <p:cNvCxnSpPr>
                <a:cxnSpLocks/>
              </p:cNvCxnSpPr>
              <p:nvPr/>
            </p:nvCxnSpPr>
            <p:spPr>
              <a:xfrm flipV="1">
                <a:off x="2972860" y="4780004"/>
                <a:ext cx="4890648" cy="35881"/>
              </a:xfrm>
              <a:prstGeom prst="straightConnector1">
                <a:avLst/>
              </a:prstGeom>
              <a:ln w="22860">
                <a:solidFill>
                  <a:schemeClr val="bg2">
                    <a:lumMod val="75000"/>
                  </a:schemeClr>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73CF8F2-F1F0-4498-82CF-14870CC7225D}"/>
                  </a:ext>
                </a:extLst>
              </p:cNvPr>
              <p:cNvCxnSpPr>
                <a:cxnSpLocks/>
                <a:endCxn id="3" idx="2"/>
              </p:cNvCxnSpPr>
              <p:nvPr/>
            </p:nvCxnSpPr>
            <p:spPr>
              <a:xfrm flipV="1">
                <a:off x="7864198" y="4408190"/>
                <a:ext cx="0" cy="371814"/>
              </a:xfrm>
              <a:prstGeom prst="straightConnector1">
                <a:avLst/>
              </a:prstGeom>
              <a:ln w="2286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1" name="Google Shape;627;p19">
            <a:extLst>
              <a:ext uri="{FF2B5EF4-FFF2-40B4-BE49-F238E27FC236}">
                <a16:creationId xmlns:a16="http://schemas.microsoft.com/office/drawing/2014/main" id="{14CC341E-19CE-95FB-3604-B2F940C847A6}"/>
              </a:ext>
            </a:extLst>
          </p:cNvPr>
          <p:cNvSpPr txBox="1"/>
          <p:nvPr/>
        </p:nvSpPr>
        <p:spPr>
          <a:xfrm>
            <a:off x="5286884" y="3378875"/>
            <a:ext cx="1708755" cy="400069"/>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5B8A72"/>
                </a:solidFill>
                <a:effectLst/>
                <a:uLnTx/>
                <a:uFillTx/>
                <a:latin typeface="Calibri" panose="020F0502020204030204" pitchFamily="34" charset="0"/>
                <a:ea typeface="Times New Roman"/>
                <a:cs typeface="Calibri" panose="020F0502020204030204" pitchFamily="34" charset="0"/>
                <a:sym typeface="Times New Roman"/>
              </a:rPr>
              <a:t>Opt</a:t>
            </a:r>
            <a:r>
              <a:rPr kumimoji="0" lang="en-US" sz="2000" b="0" i="0" u="none" strike="noStrike" kern="1200" cap="none" spc="0" normalizeH="0" baseline="0" noProof="0" dirty="0">
                <a:ln>
                  <a:noFill/>
                </a:ln>
                <a:solidFill>
                  <a:srgbClr val="5B8A72"/>
                </a:solidFill>
                <a:effectLst/>
                <a:uLnTx/>
                <a:uFillTx/>
                <a:latin typeface="Calibri" panose="020F0502020204030204" pitchFamily="34" charset="0"/>
                <a:ea typeface="Times New Roman"/>
                <a:cs typeface="Calibri" panose="020F0502020204030204" pitchFamily="34" charset="0"/>
                <a:sym typeface="Times New Roman"/>
              </a:rPr>
              <a:t> </a:t>
            </a:r>
            <a:r>
              <a:rPr kumimoji="0" lang="en-US" sz="2000" b="0" i="0" u="none" strike="noStrike" kern="1200" cap="none" spc="0" normalizeH="0" baseline="0" noProof="0" dirty="0" err="1">
                <a:ln>
                  <a:noFill/>
                </a:ln>
                <a:solidFill>
                  <a:srgbClr val="5B8A72"/>
                </a:solidFill>
                <a:effectLst/>
                <a:uLnTx/>
                <a:uFillTx/>
                <a:latin typeface="Calibri" panose="020F0502020204030204" pitchFamily="34" charset="0"/>
                <a:ea typeface="Times New Roman"/>
                <a:cs typeface="Calibri" panose="020F0502020204030204" pitchFamily="34" charset="0"/>
                <a:sym typeface="Times New Roman"/>
              </a:rPr>
              <a:t>KSet</a:t>
            </a:r>
            <a:endParaRPr kumimoji="0" sz="2000" b="0" i="0" u="none" strike="noStrike" kern="1200" cap="none" spc="0" normalizeH="0" baseline="0" noProof="0" dirty="0">
              <a:ln>
                <a:noFill/>
              </a:ln>
              <a:solidFill>
                <a:srgbClr val="5B8A72"/>
              </a:solidFill>
              <a:effectLst/>
              <a:uLnTx/>
              <a:uFillTx/>
              <a:latin typeface="Calibri" panose="020F0502020204030204" pitchFamily="34" charset="0"/>
              <a:ea typeface="Times New Roman"/>
              <a:cs typeface="Calibri" panose="020F0502020204030204" pitchFamily="34" charset="0"/>
              <a:sym typeface="Times New Roman"/>
            </a:endParaRPr>
          </a:p>
        </p:txBody>
      </p:sp>
      <p:sp>
        <p:nvSpPr>
          <p:cNvPr id="2" name="Google Shape;632;p19">
            <a:extLst>
              <a:ext uri="{FF2B5EF4-FFF2-40B4-BE49-F238E27FC236}">
                <a16:creationId xmlns:a16="http://schemas.microsoft.com/office/drawing/2014/main" id="{D1D4889F-5533-6964-E129-EA5DB3E2E05A}"/>
              </a:ext>
            </a:extLst>
          </p:cNvPr>
          <p:cNvSpPr txBox="1"/>
          <p:nvPr/>
        </p:nvSpPr>
        <p:spPr>
          <a:xfrm>
            <a:off x="859030" y="342519"/>
            <a:ext cx="9386067" cy="1325563"/>
          </a:xfrm>
          <a:prstGeom prst="rect">
            <a:avLst/>
          </a:prstGeom>
          <a:solidFill>
            <a:schemeClr val="lt1"/>
          </a:solidFill>
          <a:ln>
            <a:noFill/>
          </a:ln>
        </p:spPr>
        <p:txBody>
          <a:bodyPr spcFirstLastPara="1" wrap="square" lIns="91425" tIns="45700" rIns="91425" bIns="45700" anchor="ctr" anchorCtr="0">
            <a:normAutofit/>
          </a:bodyPr>
          <a:lstStyle/>
          <a:p>
            <a:pPr marL="0" marR="0" lvl="0" indent="0" algn="l" defTabSz="914400" rtl="0" eaLnBrk="1" fontAlgn="auto" latinLnBrk="0" hangingPunct="1">
              <a:lnSpc>
                <a:spcPct val="90000"/>
              </a:lnSpc>
              <a:spcBef>
                <a:spcPts val="0"/>
              </a:spcBef>
              <a:spcAft>
                <a:spcPts val="0"/>
              </a:spcAft>
              <a:buClr>
                <a:prstClr val="black"/>
              </a:buClr>
              <a:buSzPts val="4400"/>
              <a:buFont typeface="Calibri"/>
              <a:buNone/>
              <a:tabLst/>
              <a:defRPr/>
            </a:pPr>
            <a:r>
              <a:rPr kumimoji="0" lang="en-US" sz="4400" b="0" i="0" u="none" strike="noStrike" kern="1200" cap="none" spc="0" normalizeH="0" baseline="0" noProof="0" dirty="0" smtClean="0">
                <a:ln>
                  <a:noFill/>
                </a:ln>
                <a:solidFill>
                  <a:prstClr val="black"/>
                </a:solidFill>
                <a:effectLst/>
                <a:uLnTx/>
                <a:uFillTx/>
                <a:latin typeface="Calibri Light" panose="020F0302020204030204"/>
                <a:ea typeface="Calibri"/>
                <a:cs typeface="Calibri"/>
                <a:sym typeface="Calibri"/>
              </a:rPr>
              <a:t>Highlights of our method</a:t>
            </a:r>
            <a:endParaRPr kumimoji="0" sz="4400" b="0" i="0" u="none" strike="noStrike" kern="1200" cap="none" spc="0" normalizeH="0" baseline="0" noProof="0" dirty="0">
              <a:ln>
                <a:noFill/>
              </a:ln>
              <a:solidFill>
                <a:prstClr val="black"/>
              </a:solidFill>
              <a:effectLst/>
              <a:uLnTx/>
              <a:uFillTx/>
              <a:latin typeface="Calibri Light" panose="020F0302020204030204"/>
              <a:ea typeface="Calibri"/>
              <a:cs typeface="Calibri"/>
              <a:sym typeface="Calibri"/>
            </a:endParaRPr>
          </a:p>
        </p:txBody>
      </p:sp>
      <p:sp>
        <p:nvSpPr>
          <p:cNvPr id="6" name="Down Arrow 5"/>
          <p:cNvSpPr/>
          <p:nvPr/>
        </p:nvSpPr>
        <p:spPr>
          <a:xfrm rot="19308584">
            <a:off x="3106739" y="2231625"/>
            <a:ext cx="646640" cy="410432"/>
          </a:xfrm>
          <a:prstGeom prst="downArrow">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Down Arrow 24"/>
          <p:cNvSpPr/>
          <p:nvPr/>
        </p:nvSpPr>
        <p:spPr>
          <a:xfrm rot="19308584">
            <a:off x="6408739" y="2231625"/>
            <a:ext cx="646640" cy="410432"/>
          </a:xfrm>
          <a:prstGeom prst="downArrow">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Down Arrow 25"/>
          <p:cNvSpPr/>
          <p:nvPr/>
        </p:nvSpPr>
        <p:spPr>
          <a:xfrm rot="19308584">
            <a:off x="8954224" y="1393747"/>
            <a:ext cx="646640" cy="410432"/>
          </a:xfrm>
          <a:prstGeom prst="downArrow">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78458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4D9F0E-54FC-9A5C-3468-02F5C790E548}"/>
              </a:ext>
            </a:extLst>
          </p:cNvPr>
          <p:cNvSpPr/>
          <p:nvPr/>
        </p:nvSpPr>
        <p:spPr>
          <a:xfrm>
            <a:off x="0" y="6606791"/>
            <a:ext cx="4375052" cy="251209"/>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endParaRPr>
          </a:p>
        </p:txBody>
      </p:sp>
      <p:sp>
        <p:nvSpPr>
          <p:cNvPr id="7" name="Rectangle 6">
            <a:extLst>
              <a:ext uri="{FF2B5EF4-FFF2-40B4-BE49-F238E27FC236}">
                <a16:creationId xmlns:a16="http://schemas.microsoft.com/office/drawing/2014/main" id="{5BD7CBA2-9DF7-AD43-307F-F15F0A07CA08}"/>
              </a:ext>
            </a:extLst>
          </p:cNvPr>
          <p:cNvSpPr/>
          <p:nvPr/>
        </p:nvSpPr>
        <p:spPr>
          <a:xfrm>
            <a:off x="4375052" y="6606792"/>
            <a:ext cx="3709182" cy="251208"/>
          </a:xfrm>
          <a:prstGeom prst="rect">
            <a:avLst/>
          </a:prstGeom>
          <a:solidFill>
            <a:schemeClr val="tx2">
              <a:lumMod val="20000"/>
              <a:lumOff val="80000"/>
              <a:alpha val="6801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8" name="Rectangle 7">
            <a:extLst>
              <a:ext uri="{FF2B5EF4-FFF2-40B4-BE49-F238E27FC236}">
                <a16:creationId xmlns:a16="http://schemas.microsoft.com/office/drawing/2014/main" id="{123C0811-8E0A-8D2F-A6F3-A8583100E3EC}"/>
              </a:ext>
            </a:extLst>
          </p:cNvPr>
          <p:cNvSpPr/>
          <p:nvPr/>
        </p:nvSpPr>
        <p:spPr>
          <a:xfrm>
            <a:off x="8084234" y="6606792"/>
            <a:ext cx="4107766" cy="25120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9" name="Rectangle 8">
            <a:extLst>
              <a:ext uri="{FF2B5EF4-FFF2-40B4-BE49-F238E27FC236}">
                <a16:creationId xmlns:a16="http://schemas.microsoft.com/office/drawing/2014/main" id="{B826AC8D-2870-9605-7793-71EF6E98A4D7}"/>
              </a:ext>
            </a:extLst>
          </p:cNvPr>
          <p:cNvSpPr/>
          <p:nvPr/>
        </p:nvSpPr>
        <p:spPr>
          <a:xfrm>
            <a:off x="0" y="0"/>
            <a:ext cx="6229978" cy="140677"/>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49218091-70D3-B2BD-A8F1-3C32CE10DDE3}"/>
              </a:ext>
            </a:extLst>
          </p:cNvPr>
          <p:cNvSpPr/>
          <p:nvPr/>
        </p:nvSpPr>
        <p:spPr>
          <a:xfrm>
            <a:off x="6229978" y="-1"/>
            <a:ext cx="5962022" cy="14067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TextBox 63">
            <a:extLst>
              <a:ext uri="{FF2B5EF4-FFF2-40B4-BE49-F238E27FC236}">
                <a16:creationId xmlns:a16="http://schemas.microsoft.com/office/drawing/2014/main" id="{0A2C165E-BFF1-97F1-860E-8EB77195AF1F}"/>
              </a:ext>
            </a:extLst>
          </p:cNvPr>
          <p:cNvSpPr txBox="1"/>
          <p:nvPr/>
        </p:nvSpPr>
        <p:spPr>
          <a:xfrm>
            <a:off x="659568" y="440225"/>
            <a:ext cx="1930337"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Outline</a:t>
            </a:r>
            <a:endParaRPr kumimoji="0" lang="en-US" sz="3200" b="0" i="1" u="none" strike="noStrike" kern="1200" cap="none" spc="0" normalizeH="0" baseline="0" noProof="0" dirty="0">
              <a:ln>
                <a:noFill/>
              </a:ln>
              <a:solidFill>
                <a:prstClr val="black"/>
              </a:solidFill>
              <a:effectLst/>
              <a:uLnTx/>
              <a:uFillTx/>
              <a:latin typeface="Candara" panose="020E0502030303020204" pitchFamily="34" charset="0"/>
              <a:ea typeface="+mn-ea"/>
              <a:cs typeface="+mn-cs"/>
            </a:endParaRPr>
          </a:p>
        </p:txBody>
      </p:sp>
      <p:grpSp>
        <p:nvGrpSpPr>
          <p:cNvPr id="15" name="Group 2">
            <a:extLst>
              <a:ext uri="{FF2B5EF4-FFF2-40B4-BE49-F238E27FC236}">
                <a16:creationId xmlns:a16="http://schemas.microsoft.com/office/drawing/2014/main" id="{9A24BD25-53AB-C4BD-628B-B9724DCC47AD}"/>
              </a:ext>
            </a:extLst>
          </p:cNvPr>
          <p:cNvGrpSpPr>
            <a:grpSpLocks/>
          </p:cNvGrpSpPr>
          <p:nvPr/>
        </p:nvGrpSpPr>
        <p:grpSpPr bwMode="auto">
          <a:xfrm>
            <a:off x="2222500" y="2069258"/>
            <a:ext cx="2673350" cy="1274267"/>
            <a:chOff x="2222596" y="2069113"/>
            <a:chExt cx="2672448" cy="1274268"/>
          </a:xfrm>
        </p:grpSpPr>
        <p:sp>
          <p:nvSpPr>
            <p:cNvPr id="22" name="矩形 21">
              <a:extLst>
                <a:ext uri="{FF2B5EF4-FFF2-40B4-BE49-F238E27FC236}">
                  <a16:creationId xmlns:a16="http://schemas.microsoft.com/office/drawing/2014/main" id="{956DD675-8E63-CDBB-6D20-BB97D4512470}"/>
                </a:ext>
              </a:extLst>
            </p:cNvPr>
            <p:cNvSpPr>
              <a:spLocks noChangeArrowheads="1"/>
            </p:cNvSpPr>
            <p:nvPr/>
          </p:nvSpPr>
          <p:spPr bwMode="auto">
            <a:xfrm>
              <a:off x="2222596" y="2697049"/>
              <a:ext cx="2672448" cy="646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800" b="1" i="0" u="none" strike="noStrike" kern="1200" cap="none" spc="0" normalizeH="0" baseline="0" noProof="0" dirty="0" smtClean="0">
                  <a:ln>
                    <a:noFill/>
                  </a:ln>
                  <a:solidFill>
                    <a:prstClr val="white">
                      <a:lumMod val="50000"/>
                    </a:prstClr>
                  </a:solidFill>
                  <a:effectLst/>
                  <a:uLnTx/>
                  <a:uFillTx/>
                  <a:latin typeface="Candara" panose="020E0502030303020204" pitchFamily="34" charset="0"/>
                  <a:ea typeface="宋体" panose="02010600030101010101" pitchFamily="2" charset="-122"/>
                  <a:cs typeface="+mn-cs"/>
                </a:rPr>
                <a:t>The K-nearest </a:t>
              </a:r>
              <a:r>
                <a:rPr lang="en-US" altLang="zh-CN" sz="1800" b="1" dirty="0" smtClean="0">
                  <a:solidFill>
                    <a:prstClr val="white">
                      <a:lumMod val="50000"/>
                    </a:prstClr>
                  </a:solidFill>
                  <a:latin typeface="Candara" panose="020E0502030303020204" pitchFamily="34" charset="0"/>
                </a:rPr>
                <a:t>n</a:t>
              </a:r>
              <a:r>
                <a:rPr kumimoji="0" lang="en-US" altLang="zh-CN" sz="1800" b="1" i="0" u="none" strike="noStrike" kern="1200" cap="none" spc="0" normalizeH="0" baseline="0" noProof="0" dirty="0" err="1" smtClean="0">
                  <a:ln>
                    <a:noFill/>
                  </a:ln>
                  <a:solidFill>
                    <a:prstClr val="white">
                      <a:lumMod val="50000"/>
                    </a:prstClr>
                  </a:solidFill>
                  <a:effectLst/>
                  <a:uLnTx/>
                  <a:uFillTx/>
                  <a:latin typeface="Candara" panose="020E0502030303020204" pitchFamily="34" charset="0"/>
                  <a:ea typeface="宋体" panose="02010600030101010101" pitchFamily="2" charset="-122"/>
                  <a:cs typeface="+mn-cs"/>
                </a:rPr>
                <a:t>eighbors</a:t>
              </a:r>
              <a:r>
                <a:rPr kumimoji="0" lang="en-US" altLang="zh-CN" sz="1800" b="1" i="0" u="none" strike="noStrike" kern="1200" cap="none" spc="0" normalizeH="0" baseline="0" noProof="0" dirty="0" smtClean="0">
                  <a:ln>
                    <a:noFill/>
                  </a:ln>
                  <a:solidFill>
                    <a:prstClr val="white">
                      <a:lumMod val="50000"/>
                    </a:prstClr>
                  </a:solidFill>
                  <a:effectLst/>
                  <a:uLnTx/>
                  <a:uFillTx/>
                  <a:latin typeface="Candara" panose="020E0502030303020204" pitchFamily="34" charset="0"/>
                  <a:ea typeface="宋体" panose="02010600030101010101" pitchFamily="2" charset="-122"/>
                  <a:cs typeface="+mn-cs"/>
                </a:rPr>
                <a:t> (KNN) algorithm</a:t>
              </a:r>
              <a:endParaRPr kumimoji="0" lang="en-US" altLang="zh-CN" sz="18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宋体" panose="02010600030101010101" pitchFamily="2" charset="-122"/>
                <a:cs typeface="+mn-cs"/>
              </a:endParaRPr>
            </a:p>
          </p:txBody>
        </p:sp>
        <p:sp>
          <p:nvSpPr>
            <p:cNvPr id="23" name="文本框 22">
              <a:extLst>
                <a:ext uri="{FF2B5EF4-FFF2-40B4-BE49-F238E27FC236}">
                  <a16:creationId xmlns:a16="http://schemas.microsoft.com/office/drawing/2014/main" id="{1BCC20B9-097D-B865-4B0A-FC955873888A}"/>
                </a:ext>
              </a:extLst>
            </p:cNvPr>
            <p:cNvSpPr txBox="1">
              <a:spLocks noChangeArrowheads="1"/>
            </p:cNvSpPr>
            <p:nvPr/>
          </p:nvSpPr>
          <p:spPr bwMode="auto">
            <a:xfrm>
              <a:off x="2222596" y="2069113"/>
              <a:ext cx="2256663" cy="461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rPr>
                <a:t>2. Motivation</a:t>
              </a:r>
              <a:endParaRPr kumimoji="0" lang="zh-CN" altLang="en-US"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endParaRPr>
            </a:p>
          </p:txBody>
        </p:sp>
      </p:grpSp>
      <p:grpSp>
        <p:nvGrpSpPr>
          <p:cNvPr id="30" name="Group 1">
            <a:extLst>
              <a:ext uri="{FF2B5EF4-FFF2-40B4-BE49-F238E27FC236}">
                <a16:creationId xmlns:a16="http://schemas.microsoft.com/office/drawing/2014/main" id="{24147A4F-8246-4A4E-45CE-947189CCC3EC}"/>
              </a:ext>
            </a:extLst>
          </p:cNvPr>
          <p:cNvGrpSpPr>
            <a:grpSpLocks/>
          </p:cNvGrpSpPr>
          <p:nvPr/>
        </p:nvGrpSpPr>
        <p:grpSpPr bwMode="auto">
          <a:xfrm>
            <a:off x="7402579" y="939800"/>
            <a:ext cx="3052571" cy="1240741"/>
            <a:chOff x="7402721" y="939656"/>
            <a:chExt cx="2957647" cy="1240741"/>
          </a:xfrm>
        </p:grpSpPr>
        <p:sp>
          <p:nvSpPr>
            <p:cNvPr id="40" name="矩形 27">
              <a:extLst>
                <a:ext uri="{FF2B5EF4-FFF2-40B4-BE49-F238E27FC236}">
                  <a16:creationId xmlns:a16="http://schemas.microsoft.com/office/drawing/2014/main" id="{A106DECC-1B3F-8DC0-C3D8-CF627C089E17}"/>
                </a:ext>
              </a:extLst>
            </p:cNvPr>
            <p:cNvSpPr>
              <a:spLocks noChangeArrowheads="1"/>
            </p:cNvSpPr>
            <p:nvPr/>
          </p:nvSpPr>
          <p:spPr bwMode="auto">
            <a:xfrm>
              <a:off x="7402722" y="1534066"/>
              <a:ext cx="29576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dirty="0" smtClean="0">
                  <a:ln>
                    <a:noFill/>
                  </a:ln>
                  <a:solidFill>
                    <a:srgbClr val="C00000"/>
                  </a:solidFill>
                  <a:effectLst/>
                  <a:uLnTx/>
                  <a:uFillTx/>
                  <a:latin typeface="Candara" panose="020E0502030303020204" pitchFamily="34" charset="0"/>
                  <a:ea typeface="宋体" panose="02010600030101010101" pitchFamily="2" charset="-122"/>
                  <a:cs typeface="+mn-cs"/>
                </a:rPr>
                <a:t>Individual fairness of machine learning models</a:t>
              </a:r>
              <a:endParaRPr kumimoji="0" lang="zh-CN" altLang="en-US" sz="1800" b="1" i="0" u="none" strike="noStrike" kern="1200" cap="none" spc="0" normalizeH="0" baseline="0" noProof="0" dirty="0">
                <a:ln>
                  <a:noFill/>
                </a:ln>
                <a:solidFill>
                  <a:srgbClr val="C00000"/>
                </a:solidFill>
                <a:effectLst/>
                <a:uLnTx/>
                <a:uFillTx/>
                <a:latin typeface="Candara" panose="020E0502030303020204" pitchFamily="34" charset="0"/>
                <a:ea typeface="宋体" panose="02010600030101010101" pitchFamily="2" charset="-122"/>
                <a:cs typeface="+mn-cs"/>
              </a:endParaRPr>
            </a:p>
          </p:txBody>
        </p:sp>
        <p:sp>
          <p:nvSpPr>
            <p:cNvPr id="46" name="文本框 28">
              <a:extLst>
                <a:ext uri="{FF2B5EF4-FFF2-40B4-BE49-F238E27FC236}">
                  <a16:creationId xmlns:a16="http://schemas.microsoft.com/office/drawing/2014/main" id="{25F18EB5-4A9D-6223-452C-E9DCA7C562BD}"/>
                </a:ext>
              </a:extLst>
            </p:cNvPr>
            <p:cNvSpPr txBox="1">
              <a:spLocks noChangeArrowheads="1"/>
            </p:cNvSpPr>
            <p:nvPr/>
          </p:nvSpPr>
          <p:spPr bwMode="auto">
            <a:xfrm>
              <a:off x="7402721" y="939656"/>
              <a:ext cx="21367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Candara" panose="020E0502030303020204" pitchFamily="34" charset="0"/>
                  <a:ea typeface="微软雅黑" panose="020B0503020204020204" pitchFamily="34" charset="-122"/>
                  <a:cs typeface="+mn-cs"/>
                </a:rPr>
                <a:t>1. </a:t>
              </a:r>
              <a:r>
                <a:rPr kumimoji="0" lang="en-US" altLang="zh-CN" sz="2400" b="1" i="0" u="none" strike="noStrike" kern="1200" cap="none" spc="0" normalizeH="0" baseline="0" noProof="0" dirty="0">
                  <a:ln>
                    <a:noFill/>
                  </a:ln>
                  <a:solidFill>
                    <a:srgbClr val="C00000"/>
                  </a:solidFill>
                  <a:uLnTx/>
                  <a:uFillTx/>
                  <a:latin typeface="Candara" panose="020E0502030303020204" pitchFamily="34" charset="0"/>
                  <a:ea typeface="微软雅黑" panose="020B0503020204020204" pitchFamily="34" charset="-122"/>
                  <a:cs typeface="+mn-cs"/>
                </a:rPr>
                <a:t>Background</a:t>
              </a:r>
              <a:endParaRPr kumimoji="0" lang="zh-CN" altLang="en-US" sz="2400" b="1" i="0" u="none" strike="noStrike" kern="1200" cap="none" spc="0" normalizeH="0" baseline="0" noProof="0" dirty="0">
                <a:ln>
                  <a:noFill/>
                </a:ln>
                <a:solidFill>
                  <a:srgbClr val="C00000"/>
                </a:solidFill>
                <a:uLnTx/>
                <a:uFillTx/>
                <a:latin typeface="Candara" panose="020E0502030303020204" pitchFamily="34" charset="0"/>
                <a:ea typeface="微软雅黑" panose="020B0503020204020204" pitchFamily="34" charset="-122"/>
                <a:cs typeface="+mn-cs"/>
              </a:endParaRPr>
            </a:p>
          </p:txBody>
        </p:sp>
      </p:grpSp>
      <p:pic>
        <p:nvPicPr>
          <p:cNvPr id="51" name="Graphic 50" descr="Gears outline">
            <a:extLst>
              <a:ext uri="{FF2B5EF4-FFF2-40B4-BE49-F238E27FC236}">
                <a16:creationId xmlns:a16="http://schemas.microsoft.com/office/drawing/2014/main" id="{69A1318F-6751-D122-0ABD-5D1FBA5FE023}"/>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4138003" y="1126752"/>
            <a:ext cx="3619873" cy="3619873"/>
          </a:xfrm>
          <a:prstGeom prst="rect">
            <a:avLst/>
          </a:prstGeom>
        </p:spPr>
      </p:pic>
      <p:pic>
        <p:nvPicPr>
          <p:cNvPr id="54" name="Graphic 53" descr="Gears outline">
            <a:extLst>
              <a:ext uri="{FF2B5EF4-FFF2-40B4-BE49-F238E27FC236}">
                <a16:creationId xmlns:a16="http://schemas.microsoft.com/office/drawing/2014/main" id="{0E7EFEE2-8164-3C82-E09D-3C5B1BE10B6E}"/>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4787362" y="2853017"/>
            <a:ext cx="3619873" cy="3619873"/>
          </a:xfrm>
          <a:prstGeom prst="rect">
            <a:avLst/>
          </a:prstGeom>
        </p:spPr>
      </p:pic>
      <p:sp>
        <p:nvSpPr>
          <p:cNvPr id="55" name="Rectangle 54">
            <a:extLst>
              <a:ext uri="{FF2B5EF4-FFF2-40B4-BE49-F238E27FC236}">
                <a16:creationId xmlns:a16="http://schemas.microsoft.com/office/drawing/2014/main" id="{627AA6AF-4D17-6855-D3C5-05653EC84189}"/>
              </a:ext>
            </a:extLst>
          </p:cNvPr>
          <p:cNvSpPr/>
          <p:nvPr/>
        </p:nvSpPr>
        <p:spPr>
          <a:xfrm>
            <a:off x="6057901" y="1902467"/>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a:t>
            </a:r>
          </a:p>
        </p:txBody>
      </p:sp>
      <p:sp>
        <p:nvSpPr>
          <p:cNvPr id="57" name="Rectangle 56">
            <a:extLst>
              <a:ext uri="{FF2B5EF4-FFF2-40B4-BE49-F238E27FC236}">
                <a16:creationId xmlns:a16="http://schemas.microsoft.com/office/drawing/2014/main" id="{B65A652B-6653-99DE-9DFB-0BFCB45B2FC1}"/>
              </a:ext>
            </a:extLst>
          </p:cNvPr>
          <p:cNvSpPr/>
          <p:nvPr/>
        </p:nvSpPr>
        <p:spPr>
          <a:xfrm>
            <a:off x="5191280" y="3268482"/>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2</a:t>
            </a:r>
          </a:p>
        </p:txBody>
      </p:sp>
      <p:sp>
        <p:nvSpPr>
          <p:cNvPr id="58" name="Rectangle 57">
            <a:extLst>
              <a:ext uri="{FF2B5EF4-FFF2-40B4-BE49-F238E27FC236}">
                <a16:creationId xmlns:a16="http://schemas.microsoft.com/office/drawing/2014/main" id="{AC88FB00-C938-E5A7-2B84-B9ABFD27CB2E}"/>
              </a:ext>
            </a:extLst>
          </p:cNvPr>
          <p:cNvSpPr/>
          <p:nvPr/>
        </p:nvSpPr>
        <p:spPr>
          <a:xfrm>
            <a:off x="6726359" y="3641218"/>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3</a:t>
            </a:r>
          </a:p>
        </p:txBody>
      </p:sp>
      <p:sp>
        <p:nvSpPr>
          <p:cNvPr id="60" name="Rectangle 59">
            <a:extLst>
              <a:ext uri="{FF2B5EF4-FFF2-40B4-BE49-F238E27FC236}">
                <a16:creationId xmlns:a16="http://schemas.microsoft.com/office/drawing/2014/main" id="{78010E97-D62E-D9B7-3FBE-64B6E820C73C}"/>
              </a:ext>
            </a:extLst>
          </p:cNvPr>
          <p:cNvSpPr/>
          <p:nvPr/>
        </p:nvSpPr>
        <p:spPr>
          <a:xfrm>
            <a:off x="5833705" y="4994747"/>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4</a:t>
            </a:r>
          </a:p>
        </p:txBody>
      </p:sp>
      <p:sp>
        <p:nvSpPr>
          <p:cNvPr id="63" name="Freeform 412">
            <a:extLst>
              <a:ext uri="{FF2B5EF4-FFF2-40B4-BE49-F238E27FC236}">
                <a16:creationId xmlns:a16="http://schemas.microsoft.com/office/drawing/2014/main" id="{0D1EC4A9-9B35-A1B5-F514-C0433BABD0E6}"/>
              </a:ext>
            </a:extLst>
          </p:cNvPr>
          <p:cNvSpPr>
            <a:spLocks/>
          </p:cNvSpPr>
          <p:nvPr/>
        </p:nvSpPr>
        <p:spPr bwMode="auto">
          <a:xfrm>
            <a:off x="2149206" y="2586037"/>
            <a:ext cx="2673349" cy="910292"/>
          </a:xfrm>
          <a:custGeom>
            <a:avLst/>
            <a:gdLst>
              <a:gd name="T0" fmla="*/ 2147483646 w 757"/>
              <a:gd name="T1" fmla="*/ 2147483646 h 427"/>
              <a:gd name="T2" fmla="*/ 2147483646 w 757"/>
              <a:gd name="T3" fmla="*/ 2147483646 h 427"/>
              <a:gd name="T4" fmla="*/ 2147483646 w 757"/>
              <a:gd name="T5" fmla="*/ 2147483646 h 427"/>
              <a:gd name="T6" fmla="*/ 2147483646 w 757"/>
              <a:gd name="T7" fmla="*/ 2147483646 h 427"/>
              <a:gd name="T8" fmla="*/ 2147483646 w 757"/>
              <a:gd name="T9" fmla="*/ 2147483646 h 427"/>
              <a:gd name="T10" fmla="*/ 2147483646 w 757"/>
              <a:gd name="T11" fmla="*/ 2147483646 h 427"/>
              <a:gd name="T12" fmla="*/ 2147483646 w 757"/>
              <a:gd name="T13" fmla="*/ 2147483646 h 427"/>
              <a:gd name="T14" fmla="*/ 2147483646 w 757"/>
              <a:gd name="T15" fmla="*/ 2147483646 h 427"/>
              <a:gd name="T16" fmla="*/ 2147483646 w 757"/>
              <a:gd name="T17" fmla="*/ 2147483646 h 427"/>
              <a:gd name="T18" fmla="*/ 2147483646 w 757"/>
              <a:gd name="T19" fmla="*/ 2147483646 h 427"/>
              <a:gd name="T20" fmla="*/ 2147483646 w 757"/>
              <a:gd name="T21" fmla="*/ 2147483646 h 427"/>
              <a:gd name="T22" fmla="*/ 2147483646 w 757"/>
              <a:gd name="T23" fmla="*/ 2147483646 h 427"/>
              <a:gd name="T24" fmla="*/ 2147483646 w 757"/>
              <a:gd name="T25" fmla="*/ 2147483646 h 427"/>
              <a:gd name="T26" fmla="*/ 2147483646 w 757"/>
              <a:gd name="T27" fmla="*/ 2147483646 h 427"/>
              <a:gd name="T28" fmla="*/ 2147483646 w 757"/>
              <a:gd name="T29" fmla="*/ 2147483646 h 427"/>
              <a:gd name="T30" fmla="*/ 2147483646 w 757"/>
              <a:gd name="T31" fmla="*/ 2147483646 h 427"/>
              <a:gd name="T32" fmla="*/ 2147483646 w 757"/>
              <a:gd name="T33" fmla="*/ 2147483646 h 427"/>
              <a:gd name="T34" fmla="*/ 2147483646 w 757"/>
              <a:gd name="T35" fmla="*/ 2147483646 h 427"/>
              <a:gd name="T36" fmla="*/ 2147483646 w 757"/>
              <a:gd name="T37" fmla="*/ 2147483646 h 427"/>
              <a:gd name="T38" fmla="*/ 2147483646 w 757"/>
              <a:gd name="T39" fmla="*/ 2147483646 h 427"/>
              <a:gd name="T40" fmla="*/ 2147483646 w 757"/>
              <a:gd name="T41" fmla="*/ 2147483646 h 427"/>
              <a:gd name="T42" fmla="*/ 2147483646 w 757"/>
              <a:gd name="T43" fmla="*/ 0 h 427"/>
              <a:gd name="T44" fmla="*/ 2147483646 w 757"/>
              <a:gd name="T45" fmla="*/ 0 h 427"/>
              <a:gd name="T46" fmla="*/ 2147483646 w 757"/>
              <a:gd name="T47" fmla="*/ 0 h 427"/>
              <a:gd name="T48" fmla="*/ 2147483646 w 757"/>
              <a:gd name="T49" fmla="*/ 0 h 427"/>
              <a:gd name="T50" fmla="*/ 2147483646 w 757"/>
              <a:gd name="T51" fmla="*/ 0 h 427"/>
              <a:gd name="T52" fmla="*/ 2147483646 w 757"/>
              <a:gd name="T53" fmla="*/ 2147483646 h 427"/>
              <a:gd name="T54" fmla="*/ 2147483646 w 757"/>
              <a:gd name="T55" fmla="*/ 2147483646 h 427"/>
              <a:gd name="T56" fmla="*/ 0 w 757"/>
              <a:gd name="T57" fmla="*/ 2147483646 h 427"/>
              <a:gd name="T58" fmla="*/ 0 w 757"/>
              <a:gd name="T59" fmla="*/ 2147483646 h 427"/>
              <a:gd name="T60" fmla="*/ 0 w 757"/>
              <a:gd name="T61" fmla="*/ 2147483646 h 427"/>
              <a:gd name="T62" fmla="*/ 2147483646 w 757"/>
              <a:gd name="T63" fmla="*/ 2147483646 h 427"/>
              <a:gd name="T64" fmla="*/ 2147483646 w 757"/>
              <a:gd name="T65" fmla="*/ 2147483646 h 427"/>
              <a:gd name="T66" fmla="*/ 2147483646 w 757"/>
              <a:gd name="T67" fmla="*/ 2147483646 h 427"/>
              <a:gd name="T68" fmla="*/ 2147483646 w 757"/>
              <a:gd name="T69" fmla="*/ 2147483646 h 427"/>
              <a:gd name="T70" fmla="*/ 2147483646 w 757"/>
              <a:gd name="T71" fmla="*/ 2147483646 h 4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27">
                <a:moveTo>
                  <a:pt x="244" y="427"/>
                </a:moveTo>
                <a:cubicBezTo>
                  <a:pt x="246" y="427"/>
                  <a:pt x="247" y="424"/>
                  <a:pt x="247" y="421"/>
                </a:cubicBezTo>
                <a:cubicBezTo>
                  <a:pt x="247" y="421"/>
                  <a:pt x="247" y="421"/>
                  <a:pt x="247" y="421"/>
                </a:cubicBezTo>
                <a:cubicBezTo>
                  <a:pt x="247" y="418"/>
                  <a:pt x="246" y="415"/>
                  <a:pt x="244" y="415"/>
                </a:cubicBezTo>
                <a:cubicBezTo>
                  <a:pt x="244" y="415"/>
                  <a:pt x="244" y="415"/>
                  <a:pt x="244" y="415"/>
                </a:cubicBezTo>
                <a:cubicBezTo>
                  <a:pt x="38" y="415"/>
                  <a:pt x="38" y="415"/>
                  <a:pt x="38" y="415"/>
                </a:cubicBezTo>
                <a:cubicBezTo>
                  <a:pt x="29" y="415"/>
                  <a:pt x="22" y="412"/>
                  <a:pt x="16" y="407"/>
                </a:cubicBezTo>
                <a:cubicBezTo>
                  <a:pt x="16" y="407"/>
                  <a:pt x="16" y="407"/>
                  <a:pt x="16" y="407"/>
                </a:cubicBezTo>
                <a:cubicBezTo>
                  <a:pt x="11" y="401"/>
                  <a:pt x="8" y="395"/>
                  <a:pt x="8" y="389"/>
                </a:cubicBezTo>
                <a:cubicBezTo>
                  <a:pt x="8" y="389"/>
                  <a:pt x="8" y="389"/>
                  <a:pt x="8" y="389"/>
                </a:cubicBezTo>
                <a:cubicBezTo>
                  <a:pt x="8" y="38"/>
                  <a:pt x="8" y="38"/>
                  <a:pt x="8" y="38"/>
                </a:cubicBezTo>
                <a:cubicBezTo>
                  <a:pt x="8" y="31"/>
                  <a:pt x="11" y="25"/>
                  <a:pt x="16" y="20"/>
                </a:cubicBezTo>
                <a:cubicBezTo>
                  <a:pt x="16" y="20"/>
                  <a:pt x="16" y="20"/>
                  <a:pt x="16" y="20"/>
                </a:cubicBezTo>
                <a:cubicBezTo>
                  <a:pt x="22" y="15"/>
                  <a:pt x="29" y="11"/>
                  <a:pt x="38" y="11"/>
                </a:cubicBezTo>
                <a:cubicBezTo>
                  <a:pt x="38" y="11"/>
                  <a:pt x="38" y="11"/>
                  <a:pt x="38" y="11"/>
                </a:cubicBezTo>
                <a:cubicBezTo>
                  <a:pt x="749" y="11"/>
                  <a:pt x="749" y="11"/>
                  <a:pt x="749" y="11"/>
                </a:cubicBezTo>
                <a:cubicBezTo>
                  <a:pt x="750" y="11"/>
                  <a:pt x="751" y="11"/>
                  <a:pt x="752" y="12"/>
                </a:cubicBezTo>
                <a:cubicBezTo>
                  <a:pt x="752" y="12"/>
                  <a:pt x="752" y="12"/>
                  <a:pt x="752" y="12"/>
                </a:cubicBezTo>
                <a:cubicBezTo>
                  <a:pt x="752" y="12"/>
                  <a:pt x="752" y="12"/>
                  <a:pt x="752" y="12"/>
                </a:cubicBezTo>
                <a:cubicBezTo>
                  <a:pt x="755" y="12"/>
                  <a:pt x="756" y="9"/>
                  <a:pt x="757" y="6"/>
                </a:cubicBezTo>
                <a:cubicBezTo>
                  <a:pt x="757" y="6"/>
                  <a:pt x="757" y="6"/>
                  <a:pt x="757" y="6"/>
                </a:cubicBezTo>
                <a:cubicBezTo>
                  <a:pt x="757" y="3"/>
                  <a:pt x="755" y="0"/>
                  <a:pt x="753" y="0"/>
                </a:cubicBezTo>
                <a:cubicBezTo>
                  <a:pt x="753" y="0"/>
                  <a:pt x="753" y="0"/>
                  <a:pt x="753" y="0"/>
                </a:cubicBezTo>
                <a:cubicBezTo>
                  <a:pt x="752" y="0"/>
                  <a:pt x="750" y="0"/>
                  <a:pt x="749" y="0"/>
                </a:cubicBezTo>
                <a:cubicBezTo>
                  <a:pt x="749" y="0"/>
                  <a:pt x="749" y="0"/>
                  <a:pt x="749" y="0"/>
                </a:cubicBezTo>
                <a:cubicBezTo>
                  <a:pt x="38" y="0"/>
                  <a:pt x="38" y="0"/>
                  <a:pt x="38" y="0"/>
                </a:cubicBezTo>
                <a:cubicBezTo>
                  <a:pt x="28" y="0"/>
                  <a:pt x="19" y="4"/>
                  <a:pt x="12" y="10"/>
                </a:cubicBezTo>
                <a:cubicBezTo>
                  <a:pt x="12" y="10"/>
                  <a:pt x="12" y="10"/>
                  <a:pt x="12" y="10"/>
                </a:cubicBezTo>
                <a:cubicBezTo>
                  <a:pt x="5" y="17"/>
                  <a:pt x="0" y="26"/>
                  <a:pt x="0" y="38"/>
                </a:cubicBezTo>
                <a:cubicBezTo>
                  <a:pt x="0" y="38"/>
                  <a:pt x="0" y="38"/>
                  <a:pt x="0" y="38"/>
                </a:cubicBezTo>
                <a:cubicBezTo>
                  <a:pt x="0" y="389"/>
                  <a:pt x="0" y="389"/>
                  <a:pt x="0" y="389"/>
                </a:cubicBezTo>
                <a:cubicBezTo>
                  <a:pt x="0" y="400"/>
                  <a:pt x="5" y="410"/>
                  <a:pt x="12" y="416"/>
                </a:cubicBezTo>
                <a:cubicBezTo>
                  <a:pt x="12" y="416"/>
                  <a:pt x="12" y="416"/>
                  <a:pt x="12" y="416"/>
                </a:cubicBezTo>
                <a:cubicBezTo>
                  <a:pt x="19" y="423"/>
                  <a:pt x="28" y="427"/>
                  <a:pt x="38" y="427"/>
                </a:cubicBezTo>
                <a:cubicBezTo>
                  <a:pt x="38" y="427"/>
                  <a:pt x="38" y="427"/>
                  <a:pt x="38" y="427"/>
                </a:cubicBezTo>
                <a:cubicBezTo>
                  <a:pt x="244" y="427"/>
                  <a:pt x="244" y="427"/>
                  <a:pt x="244" y="427"/>
                </a:cubicBezTo>
                <a:close/>
              </a:path>
            </a:pathLst>
          </a:custGeom>
          <a:solidFill>
            <a:schemeClr val="bg1">
              <a:lumMod val="7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14">
            <a:extLst>
              <a:ext uri="{FF2B5EF4-FFF2-40B4-BE49-F238E27FC236}">
                <a16:creationId xmlns:a16="http://schemas.microsoft.com/office/drawing/2014/main" id="{5479FB77-FAA4-0797-6169-62627AC0A098}"/>
              </a:ext>
            </a:extLst>
          </p:cNvPr>
          <p:cNvSpPr>
            <a:spLocks/>
          </p:cNvSpPr>
          <p:nvPr/>
        </p:nvSpPr>
        <p:spPr bwMode="auto">
          <a:xfrm>
            <a:off x="7304980" y="1423867"/>
            <a:ext cx="3386818" cy="1035050"/>
          </a:xfrm>
          <a:custGeom>
            <a:avLst/>
            <a:gdLst>
              <a:gd name="T0" fmla="*/ 2147483646 w 757"/>
              <a:gd name="T1" fmla="*/ 2147483646 h 408"/>
              <a:gd name="T2" fmla="*/ 2147483646 w 757"/>
              <a:gd name="T3" fmla="*/ 2147483646 h 408"/>
              <a:gd name="T4" fmla="*/ 2147483646 w 757"/>
              <a:gd name="T5" fmla="*/ 2147483646 h 408"/>
              <a:gd name="T6" fmla="*/ 2147483646 w 757"/>
              <a:gd name="T7" fmla="*/ 2147483646 h 408"/>
              <a:gd name="T8" fmla="*/ 2147483646 w 757"/>
              <a:gd name="T9" fmla="*/ 2147483646 h 408"/>
              <a:gd name="T10" fmla="*/ 2147483646 w 757"/>
              <a:gd name="T11" fmla="*/ 2147483646 h 408"/>
              <a:gd name="T12" fmla="*/ 2147483646 w 757"/>
              <a:gd name="T13" fmla="*/ 2147483646 h 408"/>
              <a:gd name="T14" fmla="*/ 2147483646 w 757"/>
              <a:gd name="T15" fmla="*/ 2147483646 h 408"/>
              <a:gd name="T16" fmla="*/ 2147483646 w 757"/>
              <a:gd name="T17" fmla="*/ 2147483646 h 408"/>
              <a:gd name="T18" fmla="*/ 2147483646 w 757"/>
              <a:gd name="T19" fmla="*/ 2147483646 h 408"/>
              <a:gd name="T20" fmla="*/ 2147483646 w 757"/>
              <a:gd name="T21" fmla="*/ 2147483646 h 408"/>
              <a:gd name="T22" fmla="*/ 2147483646 w 757"/>
              <a:gd name="T23" fmla="*/ 2147483646 h 408"/>
              <a:gd name="T24" fmla="*/ 2147483646 w 757"/>
              <a:gd name="T25" fmla="*/ 2147483646 h 408"/>
              <a:gd name="T26" fmla="*/ 2147483646 w 757"/>
              <a:gd name="T27" fmla="*/ 2147483646 h 408"/>
              <a:gd name="T28" fmla="*/ 2147483646 w 757"/>
              <a:gd name="T29" fmla="*/ 2147483646 h 408"/>
              <a:gd name="T30" fmla="*/ 2147483646 w 757"/>
              <a:gd name="T31" fmla="*/ 2147483646 h 408"/>
              <a:gd name="T32" fmla="*/ 2147483646 w 757"/>
              <a:gd name="T33" fmla="*/ 2147483646 h 408"/>
              <a:gd name="T34" fmla="*/ 2147483646 w 757"/>
              <a:gd name="T35" fmla="*/ 2147483646 h 408"/>
              <a:gd name="T36" fmla="*/ 2147483646 w 757"/>
              <a:gd name="T37" fmla="*/ 2147483646 h 408"/>
              <a:gd name="T38" fmla="*/ 0 w 757"/>
              <a:gd name="T39" fmla="*/ 2147483646 h 408"/>
              <a:gd name="T40" fmla="*/ 0 w 757"/>
              <a:gd name="T41" fmla="*/ 2147483646 h 408"/>
              <a:gd name="T42" fmla="*/ 2147483646 w 757"/>
              <a:gd name="T43" fmla="*/ 0 h 408"/>
              <a:gd name="T44" fmla="*/ 2147483646 w 757"/>
              <a:gd name="T45" fmla="*/ 0 h 408"/>
              <a:gd name="T46" fmla="*/ 2147483646 w 757"/>
              <a:gd name="T47" fmla="*/ 0 h 408"/>
              <a:gd name="T48" fmla="*/ 2147483646 w 757"/>
              <a:gd name="T49" fmla="*/ 0 h 408"/>
              <a:gd name="T50" fmla="*/ 2147483646 w 757"/>
              <a:gd name="T51" fmla="*/ 0 h 408"/>
              <a:gd name="T52" fmla="*/ 2147483646 w 757"/>
              <a:gd name="T53" fmla="*/ 2147483646 h 408"/>
              <a:gd name="T54" fmla="*/ 2147483646 w 757"/>
              <a:gd name="T55" fmla="*/ 2147483646 h 408"/>
              <a:gd name="T56" fmla="*/ 2147483646 w 757"/>
              <a:gd name="T57" fmla="*/ 2147483646 h 408"/>
              <a:gd name="T58" fmla="*/ 2147483646 w 757"/>
              <a:gd name="T59" fmla="*/ 2147483646 h 408"/>
              <a:gd name="T60" fmla="*/ 2147483646 w 757"/>
              <a:gd name="T61" fmla="*/ 2147483646 h 408"/>
              <a:gd name="T62" fmla="*/ 2147483646 w 757"/>
              <a:gd name="T63" fmla="*/ 2147483646 h 408"/>
              <a:gd name="T64" fmla="*/ 2147483646 w 757"/>
              <a:gd name="T65" fmla="*/ 2147483646 h 408"/>
              <a:gd name="T66" fmla="*/ 2147483646 w 757"/>
              <a:gd name="T67" fmla="*/ 2147483646 h 408"/>
              <a:gd name="T68" fmla="*/ 2147483646 w 757"/>
              <a:gd name="T69" fmla="*/ 2147483646 h 408"/>
              <a:gd name="T70" fmla="*/ 2147483646 w 757"/>
              <a:gd name="T71" fmla="*/ 2147483646 h 4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08">
                <a:moveTo>
                  <a:pt x="513" y="408"/>
                </a:moveTo>
                <a:cubicBezTo>
                  <a:pt x="511" y="408"/>
                  <a:pt x="509" y="405"/>
                  <a:pt x="509" y="402"/>
                </a:cubicBezTo>
                <a:cubicBezTo>
                  <a:pt x="509" y="402"/>
                  <a:pt x="509" y="402"/>
                  <a:pt x="509" y="402"/>
                </a:cubicBezTo>
                <a:cubicBezTo>
                  <a:pt x="509" y="399"/>
                  <a:pt x="511" y="397"/>
                  <a:pt x="513" y="397"/>
                </a:cubicBezTo>
                <a:cubicBezTo>
                  <a:pt x="513" y="397"/>
                  <a:pt x="513" y="397"/>
                  <a:pt x="513" y="397"/>
                </a:cubicBezTo>
                <a:cubicBezTo>
                  <a:pt x="719" y="397"/>
                  <a:pt x="719" y="397"/>
                  <a:pt x="719" y="397"/>
                </a:cubicBezTo>
                <a:cubicBezTo>
                  <a:pt x="728" y="397"/>
                  <a:pt x="735" y="393"/>
                  <a:pt x="741" y="389"/>
                </a:cubicBezTo>
                <a:cubicBezTo>
                  <a:pt x="741" y="389"/>
                  <a:pt x="741" y="389"/>
                  <a:pt x="741" y="389"/>
                </a:cubicBezTo>
                <a:cubicBezTo>
                  <a:pt x="746" y="384"/>
                  <a:pt x="749" y="377"/>
                  <a:pt x="749" y="372"/>
                </a:cubicBezTo>
                <a:cubicBezTo>
                  <a:pt x="749" y="372"/>
                  <a:pt x="749" y="372"/>
                  <a:pt x="749" y="372"/>
                </a:cubicBezTo>
                <a:cubicBezTo>
                  <a:pt x="749" y="36"/>
                  <a:pt x="749" y="36"/>
                  <a:pt x="749" y="36"/>
                </a:cubicBezTo>
                <a:cubicBezTo>
                  <a:pt x="749" y="30"/>
                  <a:pt x="746" y="24"/>
                  <a:pt x="741" y="19"/>
                </a:cubicBezTo>
                <a:cubicBezTo>
                  <a:pt x="741" y="19"/>
                  <a:pt x="741" y="19"/>
                  <a:pt x="741" y="19"/>
                </a:cubicBezTo>
                <a:cubicBezTo>
                  <a:pt x="735" y="14"/>
                  <a:pt x="728" y="11"/>
                  <a:pt x="719" y="11"/>
                </a:cubicBezTo>
                <a:cubicBezTo>
                  <a:pt x="719" y="11"/>
                  <a:pt x="719" y="11"/>
                  <a:pt x="719" y="11"/>
                </a:cubicBezTo>
                <a:cubicBezTo>
                  <a:pt x="8" y="11"/>
                  <a:pt x="8" y="11"/>
                  <a:pt x="8" y="11"/>
                </a:cubicBezTo>
                <a:cubicBezTo>
                  <a:pt x="7" y="11"/>
                  <a:pt x="6" y="11"/>
                  <a:pt x="5" y="11"/>
                </a:cubicBezTo>
                <a:cubicBezTo>
                  <a:pt x="5" y="11"/>
                  <a:pt x="5" y="11"/>
                  <a:pt x="5" y="11"/>
                </a:cubicBezTo>
                <a:cubicBezTo>
                  <a:pt x="5" y="11"/>
                  <a:pt x="5" y="11"/>
                  <a:pt x="5" y="11"/>
                </a:cubicBezTo>
                <a:cubicBezTo>
                  <a:pt x="2" y="11"/>
                  <a:pt x="1" y="9"/>
                  <a:pt x="0" y="6"/>
                </a:cubicBezTo>
                <a:cubicBezTo>
                  <a:pt x="0" y="6"/>
                  <a:pt x="0" y="6"/>
                  <a:pt x="0" y="6"/>
                </a:cubicBezTo>
                <a:cubicBezTo>
                  <a:pt x="0" y="3"/>
                  <a:pt x="2" y="0"/>
                  <a:pt x="4" y="0"/>
                </a:cubicBezTo>
                <a:cubicBezTo>
                  <a:pt x="4" y="0"/>
                  <a:pt x="4" y="0"/>
                  <a:pt x="4" y="0"/>
                </a:cubicBezTo>
                <a:cubicBezTo>
                  <a:pt x="5" y="0"/>
                  <a:pt x="6" y="0"/>
                  <a:pt x="8" y="0"/>
                </a:cubicBezTo>
                <a:cubicBezTo>
                  <a:pt x="8" y="0"/>
                  <a:pt x="8" y="0"/>
                  <a:pt x="8" y="0"/>
                </a:cubicBezTo>
                <a:cubicBezTo>
                  <a:pt x="719" y="0"/>
                  <a:pt x="719" y="0"/>
                  <a:pt x="719" y="0"/>
                </a:cubicBezTo>
                <a:cubicBezTo>
                  <a:pt x="729" y="0"/>
                  <a:pt x="738" y="3"/>
                  <a:pt x="745" y="9"/>
                </a:cubicBezTo>
                <a:cubicBezTo>
                  <a:pt x="745" y="9"/>
                  <a:pt x="745" y="9"/>
                  <a:pt x="745" y="9"/>
                </a:cubicBezTo>
                <a:cubicBezTo>
                  <a:pt x="752" y="16"/>
                  <a:pt x="757" y="25"/>
                  <a:pt x="757" y="36"/>
                </a:cubicBezTo>
                <a:cubicBezTo>
                  <a:pt x="757" y="36"/>
                  <a:pt x="757" y="36"/>
                  <a:pt x="757" y="36"/>
                </a:cubicBezTo>
                <a:cubicBezTo>
                  <a:pt x="757" y="372"/>
                  <a:pt x="757" y="372"/>
                  <a:pt x="757" y="372"/>
                </a:cubicBezTo>
                <a:cubicBezTo>
                  <a:pt x="757" y="382"/>
                  <a:pt x="752" y="392"/>
                  <a:pt x="745" y="398"/>
                </a:cubicBezTo>
                <a:cubicBezTo>
                  <a:pt x="745" y="398"/>
                  <a:pt x="745" y="398"/>
                  <a:pt x="745" y="398"/>
                </a:cubicBezTo>
                <a:cubicBezTo>
                  <a:pt x="738" y="404"/>
                  <a:pt x="729" y="408"/>
                  <a:pt x="719" y="408"/>
                </a:cubicBezTo>
                <a:cubicBezTo>
                  <a:pt x="719" y="408"/>
                  <a:pt x="719" y="408"/>
                  <a:pt x="719" y="408"/>
                </a:cubicBezTo>
                <a:cubicBezTo>
                  <a:pt x="513" y="408"/>
                  <a:pt x="513" y="408"/>
                  <a:pt x="513" y="408"/>
                </a:cubicBezTo>
                <a:close/>
              </a:path>
            </a:pathLst>
          </a:custGeom>
          <a:solidFill>
            <a:srgbClr val="C00000"/>
          </a:solid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矩形 25">
            <a:extLst>
              <a:ext uri="{FF2B5EF4-FFF2-40B4-BE49-F238E27FC236}">
                <a16:creationId xmlns:a16="http://schemas.microsoft.com/office/drawing/2014/main" id="{2A613792-29E7-0161-FC50-8325B2AC420E}"/>
              </a:ext>
            </a:extLst>
          </p:cNvPr>
          <p:cNvSpPr>
            <a:spLocks noChangeArrowheads="1"/>
          </p:cNvSpPr>
          <p:nvPr/>
        </p:nvSpPr>
        <p:spPr bwMode="auto">
          <a:xfrm>
            <a:off x="7929673" y="3612089"/>
            <a:ext cx="29236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800" b="1" i="0" u="none" strike="noStrike" kern="1200" cap="none" spc="0" normalizeH="0" baseline="0" noProof="0" dirty="0" smtClean="0">
                <a:ln>
                  <a:noFill/>
                </a:ln>
                <a:solidFill>
                  <a:prstClr val="white">
                    <a:lumMod val="50000"/>
                  </a:prstClr>
                </a:solidFill>
                <a:effectLst/>
                <a:uLnTx/>
                <a:uFillTx/>
                <a:latin typeface="Candara" panose="020E0502030303020204" pitchFamily="34" charset="0"/>
                <a:ea typeface="宋体" panose="02010600030101010101" pitchFamily="2" charset="-122"/>
                <a:cs typeface="+mn-cs"/>
              </a:rPr>
              <a:t>Abstracting the neighbors, prediction, and learning</a:t>
            </a:r>
            <a:endParaRPr kumimoji="0" lang="en-US" altLang="zh-CN" sz="18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宋体" panose="02010600030101010101" pitchFamily="2" charset="-122"/>
              <a:cs typeface="+mn-cs"/>
            </a:endParaRPr>
          </a:p>
        </p:txBody>
      </p:sp>
      <p:sp>
        <p:nvSpPr>
          <p:cNvPr id="68" name="文本框 26">
            <a:extLst>
              <a:ext uri="{FF2B5EF4-FFF2-40B4-BE49-F238E27FC236}">
                <a16:creationId xmlns:a16="http://schemas.microsoft.com/office/drawing/2014/main" id="{D68EC240-60EE-0583-3A2C-1CED9D4A9A2A}"/>
              </a:ext>
            </a:extLst>
          </p:cNvPr>
          <p:cNvSpPr txBox="1">
            <a:spLocks noChangeArrowheads="1"/>
          </p:cNvSpPr>
          <p:nvPr/>
        </p:nvSpPr>
        <p:spPr bwMode="auto">
          <a:xfrm>
            <a:off x="8039919" y="3098474"/>
            <a:ext cx="2460625" cy="461665"/>
          </a:xfrm>
          <a:prstGeom prst="rect">
            <a:avLst/>
          </a:prstGeom>
          <a:noFill/>
          <a:ln>
            <a:noFill/>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rPr>
              <a:t>3. Our Method</a:t>
            </a:r>
            <a:endParaRPr kumimoji="0" lang="zh-CN" altLang="en-US"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endParaRPr>
          </a:p>
        </p:txBody>
      </p:sp>
      <p:sp>
        <p:nvSpPr>
          <p:cNvPr id="69" name="Freeform 208">
            <a:extLst>
              <a:ext uri="{FF2B5EF4-FFF2-40B4-BE49-F238E27FC236}">
                <a16:creationId xmlns:a16="http://schemas.microsoft.com/office/drawing/2014/main" id="{0C97FCD9-73ED-D598-7F75-7938C74C9BD9}"/>
              </a:ext>
            </a:extLst>
          </p:cNvPr>
          <p:cNvSpPr>
            <a:spLocks/>
          </p:cNvSpPr>
          <p:nvPr/>
        </p:nvSpPr>
        <p:spPr bwMode="auto">
          <a:xfrm>
            <a:off x="8021818" y="3523183"/>
            <a:ext cx="2923685" cy="1035050"/>
          </a:xfrm>
          <a:custGeom>
            <a:avLst/>
            <a:gdLst>
              <a:gd name="T0" fmla="*/ 2147483646 w 757"/>
              <a:gd name="T1" fmla="*/ 0 h 421"/>
              <a:gd name="T2" fmla="*/ 2147483646 w 757"/>
              <a:gd name="T3" fmla="*/ 2147483646 h 421"/>
              <a:gd name="T4" fmla="*/ 2147483646 w 757"/>
              <a:gd name="T5" fmla="*/ 2147483646 h 421"/>
              <a:gd name="T6" fmla="*/ 2147483646 w 757"/>
              <a:gd name="T7" fmla="*/ 2147483646 h 421"/>
              <a:gd name="T8" fmla="*/ 2147483646 w 757"/>
              <a:gd name="T9" fmla="*/ 2147483646 h 421"/>
              <a:gd name="T10" fmla="*/ 2147483646 w 757"/>
              <a:gd name="T11" fmla="*/ 2147483646 h 421"/>
              <a:gd name="T12" fmla="*/ 2147483646 w 757"/>
              <a:gd name="T13" fmla="*/ 2147483646 h 421"/>
              <a:gd name="T14" fmla="*/ 2147483646 w 757"/>
              <a:gd name="T15" fmla="*/ 2147483646 h 421"/>
              <a:gd name="T16" fmla="*/ 2147483646 w 757"/>
              <a:gd name="T17" fmla="*/ 2147483646 h 421"/>
              <a:gd name="T18" fmla="*/ 2147483646 w 757"/>
              <a:gd name="T19" fmla="*/ 2147483646 h 421"/>
              <a:gd name="T20" fmla="*/ 2147483646 w 757"/>
              <a:gd name="T21" fmla="*/ 2147483646 h 421"/>
              <a:gd name="T22" fmla="*/ 2147483646 w 757"/>
              <a:gd name="T23" fmla="*/ 2147483646 h 421"/>
              <a:gd name="T24" fmla="*/ 2147483646 w 757"/>
              <a:gd name="T25" fmla="*/ 2147483646 h 421"/>
              <a:gd name="T26" fmla="*/ 2147483646 w 757"/>
              <a:gd name="T27" fmla="*/ 2147483646 h 421"/>
              <a:gd name="T28" fmla="*/ 2147483646 w 757"/>
              <a:gd name="T29" fmla="*/ 2147483646 h 421"/>
              <a:gd name="T30" fmla="*/ 2147483646 w 757"/>
              <a:gd name="T31" fmla="*/ 2147483646 h 421"/>
              <a:gd name="T32" fmla="*/ 2147483646 w 757"/>
              <a:gd name="T33" fmla="*/ 2147483646 h 421"/>
              <a:gd name="T34" fmla="*/ 2147483646 w 757"/>
              <a:gd name="T35" fmla="*/ 2147483646 h 421"/>
              <a:gd name="T36" fmla="*/ 2147483646 w 757"/>
              <a:gd name="T37" fmla="*/ 2147483646 h 421"/>
              <a:gd name="T38" fmla="*/ 0 w 757"/>
              <a:gd name="T39" fmla="*/ 2147483646 h 421"/>
              <a:gd name="T40" fmla="*/ 0 w 757"/>
              <a:gd name="T41" fmla="*/ 2147483646 h 421"/>
              <a:gd name="T42" fmla="*/ 2147483646 w 757"/>
              <a:gd name="T43" fmla="*/ 2147483646 h 421"/>
              <a:gd name="T44" fmla="*/ 2147483646 w 757"/>
              <a:gd name="T45" fmla="*/ 2147483646 h 421"/>
              <a:gd name="T46" fmla="*/ 2147483646 w 757"/>
              <a:gd name="T47" fmla="*/ 2147483646 h 421"/>
              <a:gd name="T48" fmla="*/ 2147483646 w 757"/>
              <a:gd name="T49" fmla="*/ 2147483646 h 421"/>
              <a:gd name="T50" fmla="*/ 2147483646 w 757"/>
              <a:gd name="T51" fmla="*/ 2147483646 h 421"/>
              <a:gd name="T52" fmla="*/ 2147483646 w 757"/>
              <a:gd name="T53" fmla="*/ 2147483646 h 421"/>
              <a:gd name="T54" fmla="*/ 2147483646 w 757"/>
              <a:gd name="T55" fmla="*/ 2147483646 h 421"/>
              <a:gd name="T56" fmla="*/ 2147483646 w 757"/>
              <a:gd name="T57" fmla="*/ 2147483646 h 421"/>
              <a:gd name="T58" fmla="*/ 2147483646 w 757"/>
              <a:gd name="T59" fmla="*/ 2147483646 h 421"/>
              <a:gd name="T60" fmla="*/ 2147483646 w 757"/>
              <a:gd name="T61" fmla="*/ 2147483646 h 421"/>
              <a:gd name="T62" fmla="*/ 2147483646 w 757"/>
              <a:gd name="T63" fmla="*/ 2147483646 h 421"/>
              <a:gd name="T64" fmla="*/ 2147483646 w 757"/>
              <a:gd name="T65" fmla="*/ 2147483646 h 421"/>
              <a:gd name="T66" fmla="*/ 2147483646 w 757"/>
              <a:gd name="T67" fmla="*/ 0 h 421"/>
              <a:gd name="T68" fmla="*/ 2147483646 w 757"/>
              <a:gd name="T69" fmla="*/ 0 h 421"/>
              <a:gd name="T70" fmla="*/ 2147483646 w 757"/>
              <a:gd name="T71" fmla="*/ 0 h 42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21">
                <a:moveTo>
                  <a:pt x="513" y="0"/>
                </a:moveTo>
                <a:cubicBezTo>
                  <a:pt x="511" y="0"/>
                  <a:pt x="509" y="2"/>
                  <a:pt x="509" y="5"/>
                </a:cubicBezTo>
                <a:cubicBezTo>
                  <a:pt x="509" y="5"/>
                  <a:pt x="509" y="5"/>
                  <a:pt x="509" y="5"/>
                </a:cubicBezTo>
                <a:cubicBezTo>
                  <a:pt x="509" y="8"/>
                  <a:pt x="511" y="11"/>
                  <a:pt x="513" y="11"/>
                </a:cubicBezTo>
                <a:cubicBezTo>
                  <a:pt x="513" y="11"/>
                  <a:pt x="513" y="11"/>
                  <a:pt x="513" y="11"/>
                </a:cubicBezTo>
                <a:cubicBezTo>
                  <a:pt x="719" y="11"/>
                  <a:pt x="719" y="11"/>
                  <a:pt x="719" y="11"/>
                </a:cubicBezTo>
                <a:cubicBezTo>
                  <a:pt x="728" y="11"/>
                  <a:pt x="735" y="14"/>
                  <a:pt x="741" y="19"/>
                </a:cubicBezTo>
                <a:cubicBezTo>
                  <a:pt x="741" y="19"/>
                  <a:pt x="741" y="19"/>
                  <a:pt x="741" y="19"/>
                </a:cubicBezTo>
                <a:cubicBezTo>
                  <a:pt x="746" y="24"/>
                  <a:pt x="749" y="31"/>
                  <a:pt x="749" y="37"/>
                </a:cubicBezTo>
                <a:cubicBezTo>
                  <a:pt x="749" y="37"/>
                  <a:pt x="749" y="37"/>
                  <a:pt x="749" y="37"/>
                </a:cubicBezTo>
                <a:cubicBezTo>
                  <a:pt x="749" y="384"/>
                  <a:pt x="749" y="384"/>
                  <a:pt x="749" y="384"/>
                </a:cubicBezTo>
                <a:cubicBezTo>
                  <a:pt x="749" y="390"/>
                  <a:pt x="746" y="396"/>
                  <a:pt x="741" y="401"/>
                </a:cubicBezTo>
                <a:cubicBezTo>
                  <a:pt x="741" y="401"/>
                  <a:pt x="741" y="401"/>
                  <a:pt x="741" y="401"/>
                </a:cubicBezTo>
                <a:cubicBezTo>
                  <a:pt x="735" y="406"/>
                  <a:pt x="728" y="410"/>
                  <a:pt x="719" y="410"/>
                </a:cubicBezTo>
                <a:cubicBezTo>
                  <a:pt x="719" y="410"/>
                  <a:pt x="719" y="410"/>
                  <a:pt x="719" y="410"/>
                </a:cubicBezTo>
                <a:cubicBezTo>
                  <a:pt x="8" y="410"/>
                  <a:pt x="8" y="410"/>
                  <a:pt x="8" y="410"/>
                </a:cubicBezTo>
                <a:cubicBezTo>
                  <a:pt x="7" y="410"/>
                  <a:pt x="6" y="410"/>
                  <a:pt x="5" y="409"/>
                </a:cubicBezTo>
                <a:cubicBezTo>
                  <a:pt x="5" y="409"/>
                  <a:pt x="5" y="409"/>
                  <a:pt x="5" y="409"/>
                </a:cubicBezTo>
                <a:cubicBezTo>
                  <a:pt x="5" y="409"/>
                  <a:pt x="5" y="409"/>
                  <a:pt x="5" y="409"/>
                </a:cubicBezTo>
                <a:cubicBezTo>
                  <a:pt x="2" y="409"/>
                  <a:pt x="1" y="412"/>
                  <a:pt x="0" y="415"/>
                </a:cubicBezTo>
                <a:cubicBezTo>
                  <a:pt x="0" y="415"/>
                  <a:pt x="0" y="415"/>
                  <a:pt x="0" y="415"/>
                </a:cubicBezTo>
                <a:cubicBezTo>
                  <a:pt x="0" y="418"/>
                  <a:pt x="2" y="421"/>
                  <a:pt x="4" y="421"/>
                </a:cubicBezTo>
                <a:cubicBezTo>
                  <a:pt x="4" y="421"/>
                  <a:pt x="4" y="421"/>
                  <a:pt x="4" y="421"/>
                </a:cubicBezTo>
                <a:cubicBezTo>
                  <a:pt x="5" y="421"/>
                  <a:pt x="7" y="421"/>
                  <a:pt x="8" y="421"/>
                </a:cubicBezTo>
                <a:cubicBezTo>
                  <a:pt x="8" y="421"/>
                  <a:pt x="8" y="421"/>
                  <a:pt x="8" y="421"/>
                </a:cubicBezTo>
                <a:cubicBezTo>
                  <a:pt x="719" y="421"/>
                  <a:pt x="719" y="421"/>
                  <a:pt x="719" y="421"/>
                </a:cubicBezTo>
                <a:cubicBezTo>
                  <a:pt x="729" y="421"/>
                  <a:pt x="738" y="417"/>
                  <a:pt x="745" y="411"/>
                </a:cubicBezTo>
                <a:cubicBezTo>
                  <a:pt x="745" y="411"/>
                  <a:pt x="745" y="411"/>
                  <a:pt x="745" y="411"/>
                </a:cubicBezTo>
                <a:cubicBezTo>
                  <a:pt x="752" y="404"/>
                  <a:pt x="757" y="395"/>
                  <a:pt x="757" y="384"/>
                </a:cubicBezTo>
                <a:cubicBezTo>
                  <a:pt x="757" y="384"/>
                  <a:pt x="757" y="384"/>
                  <a:pt x="757" y="384"/>
                </a:cubicBezTo>
                <a:cubicBezTo>
                  <a:pt x="757" y="37"/>
                  <a:pt x="757" y="37"/>
                  <a:pt x="757" y="37"/>
                </a:cubicBezTo>
                <a:cubicBezTo>
                  <a:pt x="757" y="26"/>
                  <a:pt x="752" y="16"/>
                  <a:pt x="745" y="10"/>
                </a:cubicBezTo>
                <a:cubicBezTo>
                  <a:pt x="745" y="10"/>
                  <a:pt x="745" y="10"/>
                  <a:pt x="745" y="10"/>
                </a:cubicBezTo>
                <a:cubicBezTo>
                  <a:pt x="738" y="3"/>
                  <a:pt x="729" y="0"/>
                  <a:pt x="719" y="0"/>
                </a:cubicBezTo>
                <a:cubicBezTo>
                  <a:pt x="719" y="0"/>
                  <a:pt x="719" y="0"/>
                  <a:pt x="719" y="0"/>
                </a:cubicBezTo>
                <a:cubicBezTo>
                  <a:pt x="513" y="0"/>
                  <a:pt x="513" y="0"/>
                  <a:pt x="513" y="0"/>
                </a:cubicBezTo>
                <a:close/>
              </a:path>
            </a:pathLst>
          </a:custGeom>
          <a:solidFill>
            <a:schemeClr val="bg1">
              <a:lumMod val="7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矩形 23">
            <a:extLst>
              <a:ext uri="{FF2B5EF4-FFF2-40B4-BE49-F238E27FC236}">
                <a16:creationId xmlns:a16="http://schemas.microsoft.com/office/drawing/2014/main" id="{F777B8A2-1FD5-9A55-5D16-3DFD8F2034EE}"/>
              </a:ext>
            </a:extLst>
          </p:cNvPr>
          <p:cNvSpPr>
            <a:spLocks noChangeArrowheads="1"/>
          </p:cNvSpPr>
          <p:nvPr/>
        </p:nvSpPr>
        <p:spPr bwMode="auto">
          <a:xfrm>
            <a:off x="2814536" y="5057301"/>
            <a:ext cx="208131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8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宋体" panose="02010600030101010101" pitchFamily="2" charset="-122"/>
                <a:cs typeface="+mn-cs"/>
              </a:rPr>
              <a:t>Benchmarks, and experiments</a:t>
            </a:r>
            <a:endParaRPr kumimoji="0" lang="zh-CN" altLang="en-US" sz="18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宋体" panose="02010600030101010101" pitchFamily="2" charset="-122"/>
              <a:cs typeface="+mn-cs"/>
            </a:endParaRPr>
          </a:p>
        </p:txBody>
      </p:sp>
      <p:sp>
        <p:nvSpPr>
          <p:cNvPr id="71" name="文本框 24">
            <a:extLst>
              <a:ext uri="{FF2B5EF4-FFF2-40B4-BE49-F238E27FC236}">
                <a16:creationId xmlns:a16="http://schemas.microsoft.com/office/drawing/2014/main" id="{CECB035F-C80E-1EA3-2C27-4241A704FEDF}"/>
              </a:ext>
            </a:extLst>
          </p:cNvPr>
          <p:cNvSpPr txBox="1">
            <a:spLocks noChangeArrowheads="1"/>
          </p:cNvSpPr>
          <p:nvPr/>
        </p:nvSpPr>
        <p:spPr bwMode="auto">
          <a:xfrm>
            <a:off x="2641330" y="4527914"/>
            <a:ext cx="21812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rPr>
              <a:t>4. Evaluation</a:t>
            </a:r>
            <a:endParaRPr kumimoji="0" lang="zh-CN" altLang="en-US"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endParaRPr>
          </a:p>
        </p:txBody>
      </p:sp>
      <p:sp>
        <p:nvSpPr>
          <p:cNvPr id="72" name="Freeform 8">
            <a:extLst>
              <a:ext uri="{FF2B5EF4-FFF2-40B4-BE49-F238E27FC236}">
                <a16:creationId xmlns:a16="http://schemas.microsoft.com/office/drawing/2014/main" id="{1EF8E565-B266-AF18-D1C6-FB114089E5F0}"/>
              </a:ext>
            </a:extLst>
          </p:cNvPr>
          <p:cNvSpPr>
            <a:spLocks/>
          </p:cNvSpPr>
          <p:nvPr/>
        </p:nvSpPr>
        <p:spPr bwMode="auto">
          <a:xfrm>
            <a:off x="2703667" y="5023148"/>
            <a:ext cx="2487613" cy="755062"/>
          </a:xfrm>
          <a:custGeom>
            <a:avLst/>
            <a:gdLst>
              <a:gd name="T0" fmla="*/ 2147483646 w 757"/>
              <a:gd name="T1" fmla="*/ 0 h 412"/>
              <a:gd name="T2" fmla="*/ 2147483646 w 757"/>
              <a:gd name="T3" fmla="*/ 2147483646 h 412"/>
              <a:gd name="T4" fmla="*/ 2147483646 w 757"/>
              <a:gd name="T5" fmla="*/ 2147483646 h 412"/>
              <a:gd name="T6" fmla="*/ 2147483646 w 757"/>
              <a:gd name="T7" fmla="*/ 2147483646 h 412"/>
              <a:gd name="T8" fmla="*/ 2147483646 w 757"/>
              <a:gd name="T9" fmla="*/ 2147483646 h 412"/>
              <a:gd name="T10" fmla="*/ 2147483646 w 757"/>
              <a:gd name="T11" fmla="*/ 2147483646 h 412"/>
              <a:gd name="T12" fmla="*/ 2147483646 w 757"/>
              <a:gd name="T13" fmla="*/ 2147483646 h 412"/>
              <a:gd name="T14" fmla="*/ 2147483646 w 757"/>
              <a:gd name="T15" fmla="*/ 2147483646 h 412"/>
              <a:gd name="T16" fmla="*/ 2147483646 w 757"/>
              <a:gd name="T17" fmla="*/ 2147483646 h 412"/>
              <a:gd name="T18" fmla="*/ 2147483646 w 757"/>
              <a:gd name="T19" fmla="*/ 2147483646 h 412"/>
              <a:gd name="T20" fmla="*/ 2147483646 w 757"/>
              <a:gd name="T21" fmla="*/ 2147483646 h 412"/>
              <a:gd name="T22" fmla="*/ 2147483646 w 757"/>
              <a:gd name="T23" fmla="*/ 2147483646 h 412"/>
              <a:gd name="T24" fmla="*/ 2147483646 w 757"/>
              <a:gd name="T25" fmla="*/ 2147483646 h 412"/>
              <a:gd name="T26" fmla="*/ 2147483646 w 757"/>
              <a:gd name="T27" fmla="*/ 2147483646 h 412"/>
              <a:gd name="T28" fmla="*/ 2147483646 w 757"/>
              <a:gd name="T29" fmla="*/ 2147483646 h 412"/>
              <a:gd name="T30" fmla="*/ 2147483646 w 757"/>
              <a:gd name="T31" fmla="*/ 2147483646 h 412"/>
              <a:gd name="T32" fmla="*/ 2147483646 w 757"/>
              <a:gd name="T33" fmla="*/ 2147483646 h 412"/>
              <a:gd name="T34" fmla="*/ 2147483646 w 757"/>
              <a:gd name="T35" fmla="*/ 2147483646 h 412"/>
              <a:gd name="T36" fmla="*/ 2147483646 w 757"/>
              <a:gd name="T37" fmla="*/ 2147483646 h 412"/>
              <a:gd name="T38" fmla="*/ 2147483646 w 757"/>
              <a:gd name="T39" fmla="*/ 2147483646 h 412"/>
              <a:gd name="T40" fmla="*/ 2147483646 w 757"/>
              <a:gd name="T41" fmla="*/ 2147483646 h 412"/>
              <a:gd name="T42" fmla="*/ 2147483646 w 757"/>
              <a:gd name="T43" fmla="*/ 2147483646 h 412"/>
              <a:gd name="T44" fmla="*/ 2147483646 w 757"/>
              <a:gd name="T45" fmla="*/ 2147483646 h 412"/>
              <a:gd name="T46" fmla="*/ 2147483646 w 757"/>
              <a:gd name="T47" fmla="*/ 2147483646 h 412"/>
              <a:gd name="T48" fmla="*/ 2147483646 w 757"/>
              <a:gd name="T49" fmla="*/ 2147483646 h 412"/>
              <a:gd name="T50" fmla="*/ 2147483646 w 757"/>
              <a:gd name="T51" fmla="*/ 2147483646 h 412"/>
              <a:gd name="T52" fmla="*/ 2147483646 w 757"/>
              <a:gd name="T53" fmla="*/ 2147483646 h 412"/>
              <a:gd name="T54" fmla="*/ 2147483646 w 757"/>
              <a:gd name="T55" fmla="*/ 2147483646 h 412"/>
              <a:gd name="T56" fmla="*/ 0 w 757"/>
              <a:gd name="T57" fmla="*/ 2147483646 h 412"/>
              <a:gd name="T58" fmla="*/ 0 w 757"/>
              <a:gd name="T59" fmla="*/ 2147483646 h 412"/>
              <a:gd name="T60" fmla="*/ 0 w 757"/>
              <a:gd name="T61" fmla="*/ 2147483646 h 412"/>
              <a:gd name="T62" fmla="*/ 2147483646 w 757"/>
              <a:gd name="T63" fmla="*/ 2147483646 h 412"/>
              <a:gd name="T64" fmla="*/ 2147483646 w 757"/>
              <a:gd name="T65" fmla="*/ 2147483646 h 412"/>
              <a:gd name="T66" fmla="*/ 2147483646 w 757"/>
              <a:gd name="T67" fmla="*/ 0 h 412"/>
              <a:gd name="T68" fmla="*/ 2147483646 w 757"/>
              <a:gd name="T69" fmla="*/ 0 h 412"/>
              <a:gd name="T70" fmla="*/ 2147483646 w 757"/>
              <a:gd name="T71" fmla="*/ 0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12">
                <a:moveTo>
                  <a:pt x="244" y="0"/>
                </a:moveTo>
                <a:cubicBezTo>
                  <a:pt x="246" y="0"/>
                  <a:pt x="247" y="2"/>
                  <a:pt x="247" y="5"/>
                </a:cubicBezTo>
                <a:cubicBezTo>
                  <a:pt x="247" y="5"/>
                  <a:pt x="247" y="5"/>
                  <a:pt x="247" y="5"/>
                </a:cubicBezTo>
                <a:cubicBezTo>
                  <a:pt x="247" y="8"/>
                  <a:pt x="246" y="11"/>
                  <a:pt x="244" y="11"/>
                </a:cubicBezTo>
                <a:cubicBezTo>
                  <a:pt x="244" y="11"/>
                  <a:pt x="244" y="11"/>
                  <a:pt x="244" y="11"/>
                </a:cubicBezTo>
                <a:cubicBezTo>
                  <a:pt x="38" y="11"/>
                  <a:pt x="38" y="11"/>
                  <a:pt x="38" y="11"/>
                </a:cubicBezTo>
                <a:cubicBezTo>
                  <a:pt x="29" y="11"/>
                  <a:pt x="22" y="14"/>
                  <a:pt x="16" y="19"/>
                </a:cubicBezTo>
                <a:cubicBezTo>
                  <a:pt x="16" y="19"/>
                  <a:pt x="16" y="19"/>
                  <a:pt x="16" y="19"/>
                </a:cubicBezTo>
                <a:cubicBezTo>
                  <a:pt x="11" y="24"/>
                  <a:pt x="8" y="30"/>
                  <a:pt x="8" y="36"/>
                </a:cubicBezTo>
                <a:cubicBezTo>
                  <a:pt x="8" y="36"/>
                  <a:pt x="8" y="36"/>
                  <a:pt x="8" y="36"/>
                </a:cubicBezTo>
                <a:cubicBezTo>
                  <a:pt x="8" y="375"/>
                  <a:pt x="8" y="375"/>
                  <a:pt x="8" y="375"/>
                </a:cubicBezTo>
                <a:cubicBezTo>
                  <a:pt x="8" y="381"/>
                  <a:pt x="11" y="387"/>
                  <a:pt x="16" y="392"/>
                </a:cubicBezTo>
                <a:cubicBezTo>
                  <a:pt x="16" y="392"/>
                  <a:pt x="16" y="392"/>
                  <a:pt x="16" y="392"/>
                </a:cubicBezTo>
                <a:cubicBezTo>
                  <a:pt x="22" y="397"/>
                  <a:pt x="29" y="401"/>
                  <a:pt x="38" y="400"/>
                </a:cubicBezTo>
                <a:cubicBezTo>
                  <a:pt x="38" y="400"/>
                  <a:pt x="38" y="400"/>
                  <a:pt x="38" y="400"/>
                </a:cubicBezTo>
                <a:cubicBezTo>
                  <a:pt x="749" y="400"/>
                  <a:pt x="749" y="400"/>
                  <a:pt x="749" y="400"/>
                </a:cubicBezTo>
                <a:cubicBezTo>
                  <a:pt x="750" y="400"/>
                  <a:pt x="751" y="400"/>
                  <a:pt x="752" y="400"/>
                </a:cubicBezTo>
                <a:cubicBezTo>
                  <a:pt x="752" y="400"/>
                  <a:pt x="752" y="400"/>
                  <a:pt x="752" y="400"/>
                </a:cubicBezTo>
                <a:cubicBezTo>
                  <a:pt x="752" y="400"/>
                  <a:pt x="752" y="400"/>
                  <a:pt x="752" y="400"/>
                </a:cubicBezTo>
                <a:cubicBezTo>
                  <a:pt x="755" y="400"/>
                  <a:pt x="756" y="402"/>
                  <a:pt x="757" y="405"/>
                </a:cubicBezTo>
                <a:cubicBezTo>
                  <a:pt x="757" y="405"/>
                  <a:pt x="757" y="405"/>
                  <a:pt x="757" y="405"/>
                </a:cubicBezTo>
                <a:cubicBezTo>
                  <a:pt x="757" y="409"/>
                  <a:pt x="755" y="411"/>
                  <a:pt x="753" y="411"/>
                </a:cubicBezTo>
                <a:cubicBezTo>
                  <a:pt x="753" y="411"/>
                  <a:pt x="753" y="411"/>
                  <a:pt x="753" y="411"/>
                </a:cubicBezTo>
                <a:cubicBezTo>
                  <a:pt x="752" y="411"/>
                  <a:pt x="750" y="412"/>
                  <a:pt x="749" y="412"/>
                </a:cubicBezTo>
                <a:cubicBezTo>
                  <a:pt x="749" y="412"/>
                  <a:pt x="749" y="412"/>
                  <a:pt x="749" y="412"/>
                </a:cubicBezTo>
                <a:cubicBezTo>
                  <a:pt x="38" y="412"/>
                  <a:pt x="38" y="412"/>
                  <a:pt x="38" y="412"/>
                </a:cubicBezTo>
                <a:cubicBezTo>
                  <a:pt x="28" y="412"/>
                  <a:pt x="19" y="408"/>
                  <a:pt x="12" y="402"/>
                </a:cubicBezTo>
                <a:cubicBezTo>
                  <a:pt x="12" y="402"/>
                  <a:pt x="12" y="402"/>
                  <a:pt x="12" y="402"/>
                </a:cubicBezTo>
                <a:cubicBezTo>
                  <a:pt x="5" y="395"/>
                  <a:pt x="0" y="386"/>
                  <a:pt x="0" y="375"/>
                </a:cubicBezTo>
                <a:cubicBezTo>
                  <a:pt x="0" y="375"/>
                  <a:pt x="0" y="375"/>
                  <a:pt x="0" y="375"/>
                </a:cubicBezTo>
                <a:cubicBezTo>
                  <a:pt x="0" y="36"/>
                  <a:pt x="0" y="36"/>
                  <a:pt x="0" y="36"/>
                </a:cubicBezTo>
                <a:cubicBezTo>
                  <a:pt x="0" y="25"/>
                  <a:pt x="5" y="16"/>
                  <a:pt x="12" y="9"/>
                </a:cubicBezTo>
                <a:cubicBezTo>
                  <a:pt x="12" y="9"/>
                  <a:pt x="12" y="9"/>
                  <a:pt x="12" y="9"/>
                </a:cubicBezTo>
                <a:cubicBezTo>
                  <a:pt x="19" y="3"/>
                  <a:pt x="28" y="0"/>
                  <a:pt x="38" y="0"/>
                </a:cubicBezTo>
                <a:cubicBezTo>
                  <a:pt x="38" y="0"/>
                  <a:pt x="38" y="0"/>
                  <a:pt x="38" y="0"/>
                </a:cubicBezTo>
                <a:cubicBezTo>
                  <a:pt x="244" y="0"/>
                  <a:pt x="244" y="0"/>
                  <a:pt x="244" y="0"/>
                </a:cubicBezTo>
                <a:close/>
              </a:path>
            </a:pathLst>
          </a:custGeom>
          <a:solidFill>
            <a:schemeClr val="bg1">
              <a:lumMod val="6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Slide Number Placeholder 1">
            <a:extLst>
              <a:ext uri="{FF2B5EF4-FFF2-40B4-BE49-F238E27FC236}">
                <a16:creationId xmlns:a16="http://schemas.microsoft.com/office/drawing/2014/main" id="{715A77DD-0A35-4159-1A18-77C5DCAD56AD}"/>
              </a:ext>
            </a:extLst>
          </p:cNvPr>
          <p:cNvSpPr>
            <a:spLocks noGrp="1"/>
          </p:cNvSpPr>
          <p:nvPr>
            <p:ph type="sldNum" sz="quarter" idx="12"/>
          </p:nvPr>
        </p:nvSpPr>
        <p:spPr>
          <a:xfrm>
            <a:off x="8505256" y="654468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800" b="0" i="0" u="none" strike="noStrike" kern="1200" cap="none" spc="0" normalizeH="0" baseline="0" noProof="0" smtClean="0">
                <a:ln>
                  <a:noFill/>
                </a:ln>
                <a:solidFill>
                  <a:srgbClr val="C00000"/>
                </a:solidFill>
                <a:effectLst/>
                <a:uLnTx/>
                <a:uFillTx/>
                <a:latin typeface="Consolas" panose="020B0609020204030204" pitchFamily="49" charset="0"/>
                <a:ea typeface="+mn-ea"/>
                <a:cs typeface="Consolas" panose="020B0609020204030204" pitchFamily="49"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endParaRPr>
          </a:p>
        </p:txBody>
      </p:sp>
    </p:spTree>
    <p:extLst>
      <p:ext uri="{BB962C8B-B14F-4D97-AF65-F5344CB8AC3E}">
        <p14:creationId xmlns:p14="http://schemas.microsoft.com/office/powerpoint/2010/main" val="26669851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4D9F0E-54FC-9A5C-3468-02F5C790E548}"/>
              </a:ext>
            </a:extLst>
          </p:cNvPr>
          <p:cNvSpPr/>
          <p:nvPr/>
        </p:nvSpPr>
        <p:spPr>
          <a:xfrm>
            <a:off x="0" y="6606791"/>
            <a:ext cx="4375052" cy="251209"/>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9" name="Rectangle 8">
            <a:extLst>
              <a:ext uri="{FF2B5EF4-FFF2-40B4-BE49-F238E27FC236}">
                <a16:creationId xmlns:a16="http://schemas.microsoft.com/office/drawing/2014/main" id="{B826AC8D-2870-9605-7793-71EF6E98A4D7}"/>
              </a:ext>
            </a:extLst>
          </p:cNvPr>
          <p:cNvSpPr/>
          <p:nvPr/>
        </p:nvSpPr>
        <p:spPr>
          <a:xfrm>
            <a:off x="0" y="0"/>
            <a:ext cx="6229978" cy="140677"/>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0A2C165E-BFF1-97F1-860E-8EB77195AF1F}"/>
              </a:ext>
            </a:extLst>
          </p:cNvPr>
          <p:cNvSpPr txBox="1"/>
          <p:nvPr/>
        </p:nvSpPr>
        <p:spPr>
          <a:xfrm>
            <a:off x="659568" y="440225"/>
            <a:ext cx="6242799" cy="769441"/>
          </a:xfrm>
          <a:prstGeom prst="rect">
            <a:avLst/>
          </a:prstGeom>
          <a:noFill/>
        </p:spPr>
        <p:txBody>
          <a:bodyPr wrap="none" rtlCol="0">
            <a:spAutoFit/>
          </a:bodyPr>
          <a:lstStyle/>
          <a:p>
            <a:pPr algn="l"/>
            <a:r>
              <a:rPr lang="en-US" sz="4400" dirty="0" smtClean="0">
                <a:latin typeface="+mj-lt"/>
              </a:rPr>
              <a:t>Abstracting the neighbors</a:t>
            </a:r>
            <a:endParaRPr lang="en-US" sz="3200" i="1" dirty="0">
              <a:latin typeface="+mj-lt"/>
            </a:endParaRPr>
          </a:p>
        </p:txBody>
      </p:sp>
      <p:sp>
        <p:nvSpPr>
          <p:cNvPr id="13" name="Rectangle 12">
            <a:extLst>
              <a:ext uri="{FF2B5EF4-FFF2-40B4-BE49-F238E27FC236}">
                <a16:creationId xmlns:a16="http://schemas.microsoft.com/office/drawing/2014/main" id="{F9F7492D-57E6-884C-4753-C7EAF36C06D7}"/>
              </a:ext>
            </a:extLst>
          </p:cNvPr>
          <p:cNvSpPr/>
          <p:nvPr/>
        </p:nvSpPr>
        <p:spPr bwMode="auto">
          <a:xfrm>
            <a:off x="705877" y="1420507"/>
            <a:ext cx="3669175" cy="2224393"/>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en-US" sz="1800" b="0" i="0" u="none" strike="noStrike" cap="none" normalizeH="0" baseline="0" dirty="0">
              <a:ln>
                <a:noFill/>
              </a:ln>
              <a:solidFill>
                <a:schemeClr val="tx1"/>
              </a:solidFill>
              <a:effectLst/>
              <a:latin typeface="Candara" panose="020E0502030303020204" pitchFamily="34" charset="0"/>
              <a:ea typeface="宋体" panose="02010600030101010101" pitchFamily="2" charset="-122"/>
            </a:endParaRPr>
          </a:p>
        </p:txBody>
      </p:sp>
      <p:sp>
        <p:nvSpPr>
          <p:cNvPr id="16" name="Rectangle 15">
            <a:extLst>
              <a:ext uri="{FF2B5EF4-FFF2-40B4-BE49-F238E27FC236}">
                <a16:creationId xmlns:a16="http://schemas.microsoft.com/office/drawing/2014/main" id="{ACF436DA-E247-F099-2679-31619BA8603C}"/>
              </a:ext>
            </a:extLst>
          </p:cNvPr>
          <p:cNvSpPr/>
          <p:nvPr/>
        </p:nvSpPr>
        <p:spPr>
          <a:xfrm>
            <a:off x="863600" y="2298698"/>
            <a:ext cx="1104899" cy="463552"/>
          </a:xfrm>
          <a:prstGeom prst="rect">
            <a:avLst/>
          </a:prstGeom>
          <a:solidFill>
            <a:schemeClr val="accent1">
              <a:lumMod val="75000"/>
            </a:schemeClr>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a:spAutoFit/>
          </a:bodyPr>
          <a:lstStyle/>
          <a:p>
            <a:pPr algn="ctr"/>
            <a:r>
              <a:rPr lang="en-US" sz="1200" dirty="0" smtClean="0">
                <a:solidFill>
                  <a:schemeClr val="bg1"/>
                </a:solidFill>
                <a:latin typeface="Candara" panose="020E0502030303020204" pitchFamily="34" charset="0"/>
                <a:sym typeface="Wingdings" panose="05000000000000000000" pitchFamily="2" charset="2"/>
              </a:rPr>
              <a:t>Abstract Interpretation</a:t>
            </a:r>
            <a:endParaRPr lang="en-US" sz="1200" dirty="0">
              <a:solidFill>
                <a:schemeClr val="bg1"/>
              </a:solidFill>
              <a:latin typeface="Candara" panose="020E0502030303020204" pitchFamily="34" charset="0"/>
              <a:sym typeface="Wingdings" panose="05000000000000000000" pitchFamily="2" charset="2"/>
            </a:endParaRPr>
          </a:p>
        </p:txBody>
      </p:sp>
      <p:sp>
        <p:nvSpPr>
          <p:cNvPr id="17" name="Rectangle 16">
            <a:extLst>
              <a:ext uri="{FF2B5EF4-FFF2-40B4-BE49-F238E27FC236}">
                <a16:creationId xmlns:a16="http://schemas.microsoft.com/office/drawing/2014/main" id="{9C86F6EC-804F-C7A0-4AD5-BF01C3CC53C0}"/>
              </a:ext>
            </a:extLst>
          </p:cNvPr>
          <p:cNvSpPr/>
          <p:nvPr/>
        </p:nvSpPr>
        <p:spPr>
          <a:xfrm>
            <a:off x="2193516" y="1571113"/>
            <a:ext cx="1956047" cy="492443"/>
          </a:xfrm>
          <a:prstGeom prst="rect">
            <a:avLst/>
          </a:prstGeom>
          <a:solidFill>
            <a:srgbClr val="FFFF00"/>
          </a:solidFill>
          <a:ln w="1905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0" tIns="0" rIns="0" bIns="0">
            <a:spAutoFit/>
          </a:bodyPr>
          <a:lstStyle/>
          <a:p>
            <a:pPr algn="ctr"/>
            <a:r>
              <a:rPr lang="en-US" sz="1600" dirty="0" smtClean="0">
                <a:solidFill>
                  <a:srgbClr val="C00000"/>
                </a:solidFill>
                <a:latin typeface="Candara" panose="020E0502030303020204" pitchFamily="34" charset="0"/>
                <a:sym typeface="Wingdings" panose="05000000000000000000" pitchFamily="2" charset="2"/>
              </a:rPr>
              <a:t>Abstracting the neighbors</a:t>
            </a:r>
            <a:endParaRPr lang="en-US" sz="1600" dirty="0">
              <a:solidFill>
                <a:srgbClr val="C00000"/>
              </a:solidFill>
              <a:latin typeface="Candara" panose="020E0502030303020204" pitchFamily="34" charset="0"/>
              <a:sym typeface="Wingdings" panose="05000000000000000000" pitchFamily="2" charset="2"/>
            </a:endParaRPr>
          </a:p>
        </p:txBody>
      </p:sp>
      <p:cxnSp>
        <p:nvCxnSpPr>
          <p:cNvPr id="19" name="Connector: Elbow 31">
            <a:extLst>
              <a:ext uri="{FF2B5EF4-FFF2-40B4-BE49-F238E27FC236}">
                <a16:creationId xmlns:a16="http://schemas.microsoft.com/office/drawing/2014/main" id="{37F68345-03C2-50F0-D286-AF1BACF149EF}"/>
              </a:ext>
            </a:extLst>
          </p:cNvPr>
          <p:cNvCxnSpPr>
            <a:cxnSpLocks/>
            <a:stCxn id="16" idx="0"/>
            <a:endCxn id="17" idx="1"/>
          </p:cNvCxnSpPr>
          <p:nvPr/>
        </p:nvCxnSpPr>
        <p:spPr bwMode="auto">
          <a:xfrm rot="5400000" flipH="1" flipV="1">
            <a:off x="1476004" y="1924086"/>
            <a:ext cx="701153" cy="733872"/>
          </a:xfrm>
          <a:prstGeom prst="bentConnector2">
            <a:avLst/>
          </a:prstGeom>
          <a:ln w="25400" cap="flat">
            <a:prstDash val="sysDash"/>
            <a:headEnd type="oval" w="med" len="med"/>
            <a:tailEnd type="oval"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sp>
        <p:nvSpPr>
          <p:cNvPr id="22" name="Rectangle 21">
            <a:extLst>
              <a:ext uri="{FF2B5EF4-FFF2-40B4-BE49-F238E27FC236}">
                <a16:creationId xmlns:a16="http://schemas.microsoft.com/office/drawing/2014/main" id="{5DD6E17C-C723-6EBF-906E-8016D97630E3}"/>
              </a:ext>
            </a:extLst>
          </p:cNvPr>
          <p:cNvSpPr/>
          <p:nvPr/>
        </p:nvSpPr>
        <p:spPr>
          <a:xfrm>
            <a:off x="2193515" y="3006507"/>
            <a:ext cx="1956053" cy="49244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0" tIns="0" rIns="0" bIns="0">
            <a:spAutoFit/>
          </a:bodyPr>
          <a:lstStyle/>
          <a:p>
            <a:pPr algn="ctr"/>
            <a:r>
              <a:rPr lang="en-US" sz="1600" dirty="0" smtClean="0">
                <a:latin typeface="Candara" panose="020E0502030303020204" pitchFamily="34" charset="0"/>
                <a:sym typeface="Wingdings" panose="05000000000000000000" pitchFamily="2" charset="2"/>
              </a:rPr>
              <a:t>Abstracting the prediction step</a:t>
            </a:r>
            <a:endParaRPr lang="en-US" sz="1600" dirty="0">
              <a:latin typeface="Candara" panose="020E0502030303020204" pitchFamily="34" charset="0"/>
              <a:sym typeface="Wingdings" panose="05000000000000000000" pitchFamily="2" charset="2"/>
            </a:endParaRPr>
          </a:p>
        </p:txBody>
      </p:sp>
      <p:cxnSp>
        <p:nvCxnSpPr>
          <p:cNvPr id="24" name="Connector: Elbow 39">
            <a:extLst>
              <a:ext uri="{FF2B5EF4-FFF2-40B4-BE49-F238E27FC236}">
                <a16:creationId xmlns:a16="http://schemas.microsoft.com/office/drawing/2014/main" id="{19758309-4D8D-8F18-D201-E73F704865E7}"/>
              </a:ext>
            </a:extLst>
          </p:cNvPr>
          <p:cNvCxnSpPr>
            <a:cxnSpLocks/>
            <a:stCxn id="16" idx="2"/>
            <a:endCxn id="22" idx="1"/>
          </p:cNvCxnSpPr>
          <p:nvPr/>
        </p:nvCxnSpPr>
        <p:spPr bwMode="auto">
          <a:xfrm rot="16200000" flipH="1">
            <a:off x="1559543" y="2618756"/>
            <a:ext cx="490479" cy="777465"/>
          </a:xfrm>
          <a:prstGeom prst="bentConnector2">
            <a:avLst/>
          </a:prstGeom>
          <a:ln w="25400" cap="flat">
            <a:prstDash val="sysDash"/>
            <a:headEnd type="oval" w="med" len="med"/>
            <a:tailEnd type="oval"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sp>
        <p:nvSpPr>
          <p:cNvPr id="27" name="Rectangle 26">
            <a:extLst>
              <a:ext uri="{FF2B5EF4-FFF2-40B4-BE49-F238E27FC236}">
                <a16:creationId xmlns:a16="http://schemas.microsoft.com/office/drawing/2014/main" id="{4465F80C-6183-EC71-695D-B8210DE6B41D}"/>
              </a:ext>
            </a:extLst>
          </p:cNvPr>
          <p:cNvSpPr/>
          <p:nvPr/>
        </p:nvSpPr>
        <p:spPr>
          <a:xfrm>
            <a:off x="2193515" y="2241809"/>
            <a:ext cx="1956048" cy="58477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spAutoFit/>
          </a:bodyPr>
          <a:lstStyle/>
          <a:p>
            <a:pPr algn="ctr"/>
            <a:r>
              <a:rPr lang="en-US" sz="1600" dirty="0" smtClean="0">
                <a:latin typeface="Candara" panose="020E0502030303020204" pitchFamily="34" charset="0"/>
                <a:sym typeface="Wingdings" panose="05000000000000000000" pitchFamily="2" charset="2"/>
              </a:rPr>
              <a:t>Abstracting the learning step</a:t>
            </a:r>
            <a:endParaRPr lang="en-US" sz="1600" dirty="0">
              <a:latin typeface="Candara" panose="020E0502030303020204" pitchFamily="34" charset="0"/>
              <a:sym typeface="Wingdings" panose="05000000000000000000" pitchFamily="2" charset="2"/>
            </a:endParaRPr>
          </a:p>
        </p:txBody>
      </p:sp>
      <p:cxnSp>
        <p:nvCxnSpPr>
          <p:cNvPr id="28" name="Straight Connector 27">
            <a:extLst>
              <a:ext uri="{FF2B5EF4-FFF2-40B4-BE49-F238E27FC236}">
                <a16:creationId xmlns:a16="http://schemas.microsoft.com/office/drawing/2014/main" id="{51A5A188-FEA5-6D67-9D6A-70DA49340F43}"/>
              </a:ext>
            </a:extLst>
          </p:cNvPr>
          <p:cNvCxnSpPr>
            <a:cxnSpLocks/>
            <a:stCxn id="27" idx="1"/>
            <a:endCxn id="16" idx="3"/>
          </p:cNvCxnSpPr>
          <p:nvPr/>
        </p:nvCxnSpPr>
        <p:spPr bwMode="auto">
          <a:xfrm flipH="1" flipV="1">
            <a:off x="1968499" y="2530474"/>
            <a:ext cx="225016" cy="3723"/>
          </a:xfrm>
          <a:prstGeom prst="line">
            <a:avLst/>
          </a:prstGeom>
          <a:ln w="25400">
            <a:prstDash val="sysDash"/>
            <a:headEnd type="oval" w="med" len="med"/>
            <a:tailEnd type="oval"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sp>
        <p:nvSpPr>
          <p:cNvPr id="2" name="Rectangle 1">
            <a:extLst>
              <a:ext uri="{FF2B5EF4-FFF2-40B4-BE49-F238E27FC236}">
                <a16:creationId xmlns:a16="http://schemas.microsoft.com/office/drawing/2014/main" id="{66778220-F9E6-F830-05F5-CD0D6C2E118D}"/>
              </a:ext>
            </a:extLst>
          </p:cNvPr>
          <p:cNvSpPr/>
          <p:nvPr/>
        </p:nvSpPr>
        <p:spPr>
          <a:xfrm>
            <a:off x="4375052" y="6606792"/>
            <a:ext cx="3709182" cy="251208"/>
          </a:xfrm>
          <a:prstGeom prst="rect">
            <a:avLst/>
          </a:prstGeom>
          <a:solidFill>
            <a:schemeClr val="tx2">
              <a:lumMod val="20000"/>
              <a:lumOff val="80000"/>
              <a:alpha val="6801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3" name="Rectangle 2">
            <a:extLst>
              <a:ext uri="{FF2B5EF4-FFF2-40B4-BE49-F238E27FC236}">
                <a16:creationId xmlns:a16="http://schemas.microsoft.com/office/drawing/2014/main" id="{59B44DF3-3A99-C72E-9EC4-0CDC3305461E}"/>
              </a:ext>
            </a:extLst>
          </p:cNvPr>
          <p:cNvSpPr/>
          <p:nvPr/>
        </p:nvSpPr>
        <p:spPr>
          <a:xfrm>
            <a:off x="8084234" y="6606792"/>
            <a:ext cx="4107766" cy="25120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7" name="Slide Number Placeholder 1">
            <a:extLst>
              <a:ext uri="{FF2B5EF4-FFF2-40B4-BE49-F238E27FC236}">
                <a16:creationId xmlns:a16="http://schemas.microsoft.com/office/drawing/2014/main" id="{F8DB086B-1F76-4A35-75D8-43A3A300A499}"/>
              </a:ext>
            </a:extLst>
          </p:cNvPr>
          <p:cNvSpPr>
            <a:spLocks noGrp="1"/>
          </p:cNvSpPr>
          <p:nvPr>
            <p:ph type="sldNum" sz="quarter" idx="12"/>
          </p:nvPr>
        </p:nvSpPr>
        <p:spPr>
          <a:xfrm>
            <a:off x="8505256" y="6544680"/>
            <a:ext cx="2743200" cy="365125"/>
          </a:xfrm>
        </p:spPr>
        <p:txBody>
          <a:bodyPr/>
          <a:lstStyle/>
          <a:p>
            <a:fld id="{5EBB1456-3950-D24B-8E61-3A9B2AB04FA5}" type="slidenum">
              <a:rPr lang="en-US" sz="1800" smtClean="0">
                <a:solidFill>
                  <a:srgbClr val="C00000"/>
                </a:solidFill>
                <a:latin typeface="Consolas" panose="020B0609020204030204" pitchFamily="49" charset="0"/>
                <a:cs typeface="Consolas" panose="020B0609020204030204" pitchFamily="49" charset="0"/>
              </a:rPr>
              <a:t>20</a:t>
            </a:fld>
            <a:endParaRPr lang="en-US" sz="1800" dirty="0">
              <a:solidFill>
                <a:srgbClr val="C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01638557"/>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85"/>
        <p:cNvGrpSpPr/>
        <p:nvPr/>
      </p:nvGrpSpPr>
      <p:grpSpPr>
        <a:xfrm>
          <a:off x="0" y="0"/>
          <a:ext cx="0" cy="0"/>
          <a:chOff x="0" y="0"/>
          <a:chExt cx="0" cy="0"/>
        </a:xfrm>
      </p:grpSpPr>
      <p:sp>
        <p:nvSpPr>
          <p:cNvPr id="1286" name="Google Shape;1286;p48"/>
          <p:cNvSpPr txBox="1">
            <a:spLocks noGrp="1"/>
          </p:cNvSpPr>
          <p:nvPr>
            <p:ph type="title"/>
          </p:nvPr>
        </p:nvSpPr>
        <p:spPr>
          <a:xfrm>
            <a:off x="838199" y="365125"/>
            <a:ext cx="1083892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smtClean="0"/>
              <a:t>Original </a:t>
            </a:r>
            <a:r>
              <a:rPr lang="en-US" dirty="0"/>
              <a:t>KNN </a:t>
            </a:r>
            <a:r>
              <a:rPr lang="en-US" sz="3200" dirty="0" smtClean="0"/>
              <a:t>– find the nearest neighbors </a:t>
            </a:r>
            <a:r>
              <a:rPr lang="en-US" sz="3200" i="1" dirty="0" smtClean="0"/>
              <a:t>(of input x)</a:t>
            </a:r>
            <a:endParaRPr sz="3200" i="1" dirty="0"/>
          </a:p>
        </p:txBody>
      </p:sp>
      <p:grpSp>
        <p:nvGrpSpPr>
          <p:cNvPr id="1288" name="Google Shape;1288;p48"/>
          <p:cNvGrpSpPr/>
          <p:nvPr/>
        </p:nvGrpSpPr>
        <p:grpSpPr>
          <a:xfrm>
            <a:off x="6271268" y="1521361"/>
            <a:ext cx="5565391" cy="4405911"/>
            <a:chOff x="204523" y="1521361"/>
            <a:chExt cx="5565391" cy="4405911"/>
          </a:xfrm>
        </p:grpSpPr>
        <p:grpSp>
          <p:nvGrpSpPr>
            <p:cNvPr id="1289" name="Google Shape;1289;p48"/>
            <p:cNvGrpSpPr/>
            <p:nvPr/>
          </p:nvGrpSpPr>
          <p:grpSpPr>
            <a:xfrm>
              <a:off x="204523" y="1521361"/>
              <a:ext cx="5565391" cy="4405911"/>
              <a:chOff x="204523" y="1521361"/>
              <a:chExt cx="5565391" cy="4405911"/>
            </a:xfrm>
          </p:grpSpPr>
          <p:sp>
            <p:nvSpPr>
              <p:cNvPr id="1290" name="Google Shape;1290;p48"/>
              <p:cNvSpPr/>
              <p:nvPr/>
            </p:nvSpPr>
            <p:spPr>
              <a:xfrm>
                <a:off x="204523" y="1521361"/>
                <a:ext cx="4645675" cy="4405911"/>
              </a:xfrm>
              <a:prstGeom prst="rect">
                <a:avLst/>
              </a:prstGeom>
              <a:solidFill>
                <a:schemeClr val="accent6">
                  <a:lumMod val="20000"/>
                  <a:lumOff val="80000"/>
                  <a:alpha val="60000"/>
                </a:schemeClr>
              </a:solidFill>
              <a:ln>
                <a:noFill/>
              </a:ln>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30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nvGrpSpPr>
              <p:cNvPr id="1291" name="Google Shape;1291;p48"/>
              <p:cNvGrpSpPr/>
              <p:nvPr/>
            </p:nvGrpSpPr>
            <p:grpSpPr>
              <a:xfrm>
                <a:off x="1001166" y="1739545"/>
                <a:ext cx="4768748" cy="2966067"/>
                <a:chOff x="1045065" y="2869780"/>
                <a:chExt cx="4768748" cy="2966067"/>
              </a:xfrm>
            </p:grpSpPr>
            <p:grpSp>
              <p:nvGrpSpPr>
                <p:cNvPr id="1292" name="Google Shape;1292;p48"/>
                <p:cNvGrpSpPr/>
                <p:nvPr/>
              </p:nvGrpSpPr>
              <p:grpSpPr>
                <a:xfrm>
                  <a:off x="1045065" y="2869780"/>
                  <a:ext cx="4768748" cy="2966067"/>
                  <a:chOff x="7276505" y="4096990"/>
                  <a:chExt cx="4768748" cy="2966067"/>
                </a:xfrm>
              </p:grpSpPr>
              <p:cxnSp>
                <p:nvCxnSpPr>
                  <p:cNvPr id="1293" name="Google Shape;1293;p48"/>
                  <p:cNvCxnSpPr/>
                  <p:nvPr/>
                </p:nvCxnSpPr>
                <p:spPr>
                  <a:xfrm rot="10800000">
                    <a:off x="7279693" y="4177116"/>
                    <a:ext cx="0" cy="2478882"/>
                  </a:xfrm>
                  <a:prstGeom prst="straightConnector1">
                    <a:avLst/>
                  </a:prstGeom>
                  <a:noFill/>
                  <a:ln w="38100" cap="flat" cmpd="sng">
                    <a:solidFill>
                      <a:srgbClr val="5B8A72"/>
                    </a:solidFill>
                    <a:prstDash val="solid"/>
                    <a:miter lim="800000"/>
                    <a:headEnd type="none" w="sm" len="sm"/>
                    <a:tailEnd type="triangle" w="med" len="med"/>
                  </a:ln>
                </p:spPr>
              </p:cxnSp>
              <p:cxnSp>
                <p:nvCxnSpPr>
                  <p:cNvPr id="1294" name="Google Shape;1294;p48"/>
                  <p:cNvCxnSpPr/>
                  <p:nvPr/>
                </p:nvCxnSpPr>
                <p:spPr>
                  <a:xfrm rot="10800000" flipH="1">
                    <a:off x="7276505" y="6639973"/>
                    <a:ext cx="3802836" cy="380"/>
                  </a:xfrm>
                  <a:prstGeom prst="straightConnector1">
                    <a:avLst/>
                  </a:prstGeom>
                  <a:noFill/>
                  <a:ln w="38100" cap="flat" cmpd="sng">
                    <a:solidFill>
                      <a:srgbClr val="5B8A72"/>
                    </a:solidFill>
                    <a:prstDash val="solid"/>
                    <a:miter lim="800000"/>
                    <a:headEnd type="none" w="sm" len="sm"/>
                    <a:tailEnd type="triangle" w="med" len="med"/>
                  </a:ln>
                </p:spPr>
              </p:cxnSp>
              <p:sp>
                <p:nvSpPr>
                  <p:cNvPr id="1295" name="Google Shape;1295;p48"/>
                  <p:cNvSpPr txBox="1"/>
                  <p:nvPr/>
                </p:nvSpPr>
                <p:spPr>
                  <a:xfrm>
                    <a:off x="7320397" y="4096990"/>
                    <a:ext cx="2642605" cy="40011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B8A72"/>
                        </a:solidFill>
                        <a:effectLst/>
                        <a:uLnTx/>
                        <a:uFillTx/>
                        <a:latin typeface="Calibri" panose="020F0502020204030204" pitchFamily="34" charset="0"/>
                        <a:ea typeface="Times New Roman"/>
                        <a:cs typeface="Calibri" panose="020F0502020204030204" pitchFamily="34" charset="0"/>
                        <a:sym typeface="Times New Roman"/>
                      </a:rPr>
                      <a:t>Distance to test input x</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96" name="Google Shape;1296;p48"/>
                  <p:cNvSpPr txBox="1"/>
                  <p:nvPr/>
                </p:nvSpPr>
                <p:spPr>
                  <a:xfrm>
                    <a:off x="10378477" y="6662988"/>
                    <a:ext cx="1666776" cy="400069"/>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B8A72"/>
                        </a:solidFill>
                        <a:effectLst/>
                        <a:uLnTx/>
                        <a:uFillTx/>
                        <a:latin typeface="Calibri" panose="020F0502020204030204" pitchFamily="34" charset="0"/>
                        <a:ea typeface="Times New Roman"/>
                        <a:cs typeface="Calibri" panose="020F0502020204030204" pitchFamily="34" charset="0"/>
                        <a:sym typeface="Times New Roman"/>
                      </a:rPr>
                      <a:t>Training data</a:t>
                    </a:r>
                    <a:endParaRPr kumimoji="0"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297" name="Google Shape;1297;p48"/>
                <p:cNvSpPr/>
                <p:nvPr/>
              </p:nvSpPr>
              <p:spPr>
                <a:xfrm>
                  <a:off x="1539674" y="4452707"/>
                  <a:ext cx="137160" cy="137160"/>
                </a:xfrm>
                <a:prstGeom prst="ellipse">
                  <a:avLst/>
                </a:prstGeom>
                <a:solidFill>
                  <a:srgbClr val="5B8A7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1298" name="Google Shape;1298;p48"/>
                <p:cNvSpPr/>
                <p:nvPr/>
              </p:nvSpPr>
              <p:spPr>
                <a:xfrm>
                  <a:off x="2092155" y="4864549"/>
                  <a:ext cx="137160" cy="137160"/>
                </a:xfrm>
                <a:prstGeom prst="ellipse">
                  <a:avLst/>
                </a:prstGeom>
                <a:solidFill>
                  <a:srgbClr val="5B8A7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1299" name="Google Shape;1299;p48"/>
                <p:cNvSpPr/>
                <p:nvPr/>
              </p:nvSpPr>
              <p:spPr>
                <a:xfrm>
                  <a:off x="2640795" y="4205964"/>
                  <a:ext cx="137160" cy="137160"/>
                </a:xfrm>
                <a:prstGeom prst="ellipse">
                  <a:avLst/>
                </a:prstGeom>
                <a:solidFill>
                  <a:srgbClr val="5B8A7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1300" name="Google Shape;1300;p48"/>
                <p:cNvSpPr/>
                <p:nvPr/>
              </p:nvSpPr>
              <p:spPr>
                <a:xfrm>
                  <a:off x="3234039" y="4590593"/>
                  <a:ext cx="137160" cy="137160"/>
                </a:xfrm>
                <a:prstGeom prst="ellipse">
                  <a:avLst/>
                </a:prstGeom>
                <a:solidFill>
                  <a:srgbClr val="5B8A7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1301" name="Google Shape;1301;p48"/>
                <p:cNvSpPr/>
                <p:nvPr/>
              </p:nvSpPr>
              <p:spPr>
                <a:xfrm>
                  <a:off x="3816132" y="4190221"/>
                  <a:ext cx="137160" cy="137160"/>
                </a:xfrm>
                <a:prstGeom prst="ellipse">
                  <a:avLst/>
                </a:prstGeom>
                <a:solidFill>
                  <a:srgbClr val="5B8A7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grpSp>
        <p:cxnSp>
          <p:nvCxnSpPr>
            <p:cNvPr id="1302" name="Google Shape;1302;p48"/>
            <p:cNvCxnSpPr/>
            <p:nvPr/>
          </p:nvCxnSpPr>
          <p:spPr>
            <a:xfrm>
              <a:off x="1560707" y="3383908"/>
              <a:ext cx="0" cy="907501"/>
            </a:xfrm>
            <a:prstGeom prst="straightConnector1">
              <a:avLst/>
            </a:prstGeom>
            <a:noFill/>
            <a:ln w="9525" cap="flat" cmpd="sng">
              <a:solidFill>
                <a:srgbClr val="5B8A72"/>
              </a:solidFill>
              <a:prstDash val="dash"/>
              <a:miter lim="800000"/>
              <a:headEnd type="none" w="sm" len="sm"/>
              <a:tailEnd type="none" w="sm" len="sm"/>
            </a:ln>
          </p:spPr>
        </p:cxnSp>
        <p:cxnSp>
          <p:nvCxnSpPr>
            <p:cNvPr id="1303" name="Google Shape;1303;p48"/>
            <p:cNvCxnSpPr/>
            <p:nvPr/>
          </p:nvCxnSpPr>
          <p:spPr>
            <a:xfrm>
              <a:off x="2120301" y="3800334"/>
              <a:ext cx="0" cy="484632"/>
            </a:xfrm>
            <a:prstGeom prst="straightConnector1">
              <a:avLst/>
            </a:prstGeom>
            <a:noFill/>
            <a:ln w="9525" cap="flat" cmpd="sng">
              <a:solidFill>
                <a:srgbClr val="5B8A72"/>
              </a:solidFill>
              <a:prstDash val="dash"/>
              <a:miter lim="800000"/>
              <a:headEnd type="none" w="sm" len="sm"/>
              <a:tailEnd type="none" w="sm" len="sm"/>
            </a:ln>
          </p:spPr>
        </p:cxnSp>
        <p:cxnSp>
          <p:nvCxnSpPr>
            <p:cNvPr id="1304" name="Google Shape;1304;p48"/>
            <p:cNvCxnSpPr/>
            <p:nvPr/>
          </p:nvCxnSpPr>
          <p:spPr>
            <a:xfrm>
              <a:off x="2665606" y="3166671"/>
              <a:ext cx="0" cy="1124712"/>
            </a:xfrm>
            <a:prstGeom prst="straightConnector1">
              <a:avLst/>
            </a:prstGeom>
            <a:noFill/>
            <a:ln w="9525" cap="flat" cmpd="sng">
              <a:solidFill>
                <a:srgbClr val="5B8A72"/>
              </a:solidFill>
              <a:prstDash val="dash"/>
              <a:miter lim="800000"/>
              <a:headEnd type="none" w="sm" len="sm"/>
              <a:tailEnd type="none" w="sm" len="sm"/>
            </a:ln>
          </p:spPr>
        </p:cxnSp>
        <p:cxnSp>
          <p:nvCxnSpPr>
            <p:cNvPr id="1305" name="Google Shape;1305;p48"/>
            <p:cNvCxnSpPr/>
            <p:nvPr/>
          </p:nvCxnSpPr>
          <p:spPr>
            <a:xfrm>
              <a:off x="3246748" y="3475550"/>
              <a:ext cx="0" cy="822960"/>
            </a:xfrm>
            <a:prstGeom prst="straightConnector1">
              <a:avLst/>
            </a:prstGeom>
            <a:noFill/>
            <a:ln w="9525" cap="flat" cmpd="sng">
              <a:solidFill>
                <a:srgbClr val="5B8A72"/>
              </a:solidFill>
              <a:prstDash val="dash"/>
              <a:miter lim="800000"/>
              <a:headEnd type="none" w="sm" len="sm"/>
              <a:tailEnd type="none" w="sm" len="sm"/>
            </a:ln>
          </p:spPr>
        </p:cxnSp>
        <p:cxnSp>
          <p:nvCxnSpPr>
            <p:cNvPr id="1306" name="Google Shape;1306;p48"/>
            <p:cNvCxnSpPr>
              <a:stCxn id="1301" idx="4"/>
            </p:cNvCxnSpPr>
            <p:nvPr/>
          </p:nvCxnSpPr>
          <p:spPr>
            <a:xfrm>
              <a:off x="3840813" y="3197146"/>
              <a:ext cx="3000" cy="1085400"/>
            </a:xfrm>
            <a:prstGeom prst="straightConnector1">
              <a:avLst/>
            </a:prstGeom>
            <a:noFill/>
            <a:ln w="9525" cap="flat" cmpd="sng">
              <a:solidFill>
                <a:srgbClr val="5B8A72"/>
              </a:solidFill>
              <a:prstDash val="dash"/>
              <a:miter lim="800000"/>
              <a:headEnd type="none" w="sm" len="sm"/>
              <a:tailEnd type="none" w="sm" len="sm"/>
            </a:ln>
          </p:spPr>
        </p:cxnSp>
        <p:sp>
          <p:nvSpPr>
            <p:cNvPr id="1307" name="Google Shape;1307;p48"/>
            <p:cNvSpPr txBox="1"/>
            <p:nvPr/>
          </p:nvSpPr>
          <p:spPr>
            <a:xfrm>
              <a:off x="1331865" y="4241711"/>
              <a:ext cx="3087868" cy="523220"/>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Calibri"/>
                  <a:cs typeface="Calibri"/>
                  <a:sym typeface="Calibri"/>
                </a:rPr>
                <a:t> </a:t>
              </a: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 name="Group 2">
            <a:extLst>
              <a:ext uri="{FF2B5EF4-FFF2-40B4-BE49-F238E27FC236}">
                <a16:creationId xmlns:a16="http://schemas.microsoft.com/office/drawing/2014/main" id="{4BE6ABDE-DCFE-3571-4CBB-D1743474DE57}"/>
              </a:ext>
            </a:extLst>
          </p:cNvPr>
          <p:cNvGrpSpPr/>
          <p:nvPr/>
        </p:nvGrpSpPr>
        <p:grpSpPr>
          <a:xfrm>
            <a:off x="7348257" y="3315526"/>
            <a:ext cx="2233881" cy="990319"/>
            <a:chOff x="1783464" y="3315526"/>
            <a:chExt cx="2233881" cy="990319"/>
          </a:xfrm>
        </p:grpSpPr>
        <p:pic>
          <p:nvPicPr>
            <p:cNvPr id="1308" name="Google Shape;1308;p48" descr="Checkmark with solid fill"/>
            <p:cNvPicPr preferRelativeResize="0"/>
            <p:nvPr/>
          </p:nvPicPr>
          <p:blipFill rotWithShape="1">
            <a:blip r:embed="rId4">
              <a:alphaModFix/>
            </a:blip>
            <a:srcRect/>
            <a:stretch/>
          </p:blipFill>
          <p:spPr>
            <a:xfrm>
              <a:off x="1783464" y="3315526"/>
              <a:ext cx="552418" cy="552418"/>
            </a:xfrm>
            <a:prstGeom prst="rect">
              <a:avLst/>
            </a:prstGeom>
            <a:noFill/>
            <a:ln>
              <a:noFill/>
            </a:ln>
          </p:spPr>
        </p:pic>
        <p:pic>
          <p:nvPicPr>
            <p:cNvPr id="1329" name="Google Shape;1329;p48" descr="Checkmark with solid fill"/>
            <p:cNvPicPr preferRelativeResize="0"/>
            <p:nvPr/>
          </p:nvPicPr>
          <p:blipFill rotWithShape="1">
            <a:blip r:embed="rId4">
              <a:alphaModFix/>
            </a:blip>
            <a:srcRect/>
            <a:stretch/>
          </p:blipFill>
          <p:spPr>
            <a:xfrm>
              <a:off x="2372424" y="3753427"/>
              <a:ext cx="552418" cy="552418"/>
            </a:xfrm>
            <a:prstGeom prst="rect">
              <a:avLst/>
            </a:prstGeom>
            <a:noFill/>
            <a:ln>
              <a:noFill/>
            </a:ln>
          </p:spPr>
        </p:pic>
        <p:pic>
          <p:nvPicPr>
            <p:cNvPr id="1330" name="Google Shape;1330;p48" descr="Checkmark with solid fill"/>
            <p:cNvPicPr preferRelativeResize="0"/>
            <p:nvPr/>
          </p:nvPicPr>
          <p:blipFill rotWithShape="1">
            <a:blip r:embed="rId4">
              <a:alphaModFix/>
            </a:blip>
            <a:srcRect/>
            <a:stretch/>
          </p:blipFill>
          <p:spPr>
            <a:xfrm>
              <a:off x="3464927" y="3544064"/>
              <a:ext cx="552418" cy="552418"/>
            </a:xfrm>
            <a:prstGeom prst="rect">
              <a:avLst/>
            </a:prstGeom>
            <a:noFill/>
            <a:ln>
              <a:noFill/>
            </a:ln>
          </p:spPr>
        </p:pic>
      </p:grpSp>
      <p:grpSp>
        <p:nvGrpSpPr>
          <p:cNvPr id="2" name="Group 1">
            <a:extLst>
              <a:ext uri="{FF2B5EF4-FFF2-40B4-BE49-F238E27FC236}">
                <a16:creationId xmlns:a16="http://schemas.microsoft.com/office/drawing/2014/main" id="{DA6EEF04-FF89-2FAC-E8C1-B6A7B85D61F0}"/>
              </a:ext>
            </a:extLst>
          </p:cNvPr>
          <p:cNvGrpSpPr/>
          <p:nvPr/>
        </p:nvGrpSpPr>
        <p:grpSpPr>
          <a:xfrm>
            <a:off x="6234827" y="2854866"/>
            <a:ext cx="3850932" cy="830956"/>
            <a:chOff x="670034" y="2854866"/>
            <a:chExt cx="3850932" cy="830956"/>
          </a:xfrm>
        </p:grpSpPr>
        <p:cxnSp>
          <p:nvCxnSpPr>
            <p:cNvPr id="1328" name="Google Shape;1328;p48"/>
            <p:cNvCxnSpPr>
              <a:cxnSpLocks/>
            </p:cNvCxnSpPr>
            <p:nvPr/>
          </p:nvCxnSpPr>
          <p:spPr>
            <a:xfrm rot="5400000">
              <a:off x="3012206" y="1873420"/>
              <a:ext cx="0" cy="3017520"/>
            </a:xfrm>
            <a:prstGeom prst="straightConnector1">
              <a:avLst/>
            </a:prstGeom>
            <a:noFill/>
            <a:ln w="25400" cap="flat" cmpd="sng">
              <a:solidFill>
                <a:srgbClr val="F2A154"/>
              </a:solidFill>
              <a:prstDash val="dash"/>
              <a:miter lim="800000"/>
              <a:headEnd type="none" w="sm" len="sm"/>
              <a:tailEnd type="none" w="sm" len="sm"/>
            </a:ln>
          </p:spPr>
        </p:cxnSp>
        <p:sp>
          <p:nvSpPr>
            <p:cNvPr id="1336" name="Google Shape;1336;p48"/>
            <p:cNvSpPr txBox="1"/>
            <p:nvPr/>
          </p:nvSpPr>
          <p:spPr>
            <a:xfrm>
              <a:off x="670034" y="2854866"/>
              <a:ext cx="938229" cy="83095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D7D31"/>
                  </a:solidFill>
                  <a:effectLst/>
                  <a:uLnTx/>
                  <a:uFillTx/>
                  <a:latin typeface="Calibri" panose="020F0502020204030204" pitchFamily="34" charset="0"/>
                  <a:ea typeface="Times"/>
                  <a:cs typeface="Calibri" panose="020F0502020204030204" pitchFamily="34" charset="0"/>
                  <a:sym typeface="Times"/>
                </a:rPr>
                <a:t>3</a:t>
              </a:r>
              <a:r>
                <a:rPr kumimoji="0" lang="en-US" sz="1600" b="0" i="0" u="none" strike="noStrike" kern="1200" cap="none" spc="0" normalizeH="0" baseline="30000" noProof="0" dirty="0">
                  <a:ln>
                    <a:noFill/>
                  </a:ln>
                  <a:solidFill>
                    <a:srgbClr val="ED7D31"/>
                  </a:solidFill>
                  <a:effectLst/>
                  <a:uLnTx/>
                  <a:uFillTx/>
                  <a:latin typeface="Calibri" panose="020F0502020204030204" pitchFamily="34" charset="0"/>
                  <a:ea typeface="Times"/>
                  <a:cs typeface="Calibri" panose="020F0502020204030204" pitchFamily="34" charset="0"/>
                  <a:sym typeface="Times"/>
                </a:rPr>
                <a:t>rd</a:t>
              </a:r>
              <a:r>
                <a:rPr kumimoji="0" lang="en-US" sz="1600" b="0" i="0" u="none" strike="noStrike" kern="1200" cap="none" spc="0" normalizeH="0" baseline="0" noProof="0" dirty="0">
                  <a:ln>
                    <a:noFill/>
                  </a:ln>
                  <a:solidFill>
                    <a:srgbClr val="ED7D31"/>
                  </a:solidFill>
                  <a:effectLst/>
                  <a:uLnTx/>
                  <a:uFillTx/>
                  <a:latin typeface="Calibri" panose="020F0502020204030204" pitchFamily="34" charset="0"/>
                  <a:ea typeface="Times"/>
                  <a:cs typeface="Calibri" panose="020F0502020204030204" pitchFamily="34" charset="0"/>
                  <a:sym typeface="Times"/>
                </a:rPr>
                <a:t> minimal</a:t>
              </a:r>
              <a:endParaRPr kumimoji="0"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D7D31"/>
                  </a:solidFill>
                  <a:effectLst/>
                  <a:uLnTx/>
                  <a:uFillTx/>
                  <a:latin typeface="Calibri" panose="020F0502020204030204" pitchFamily="34" charset="0"/>
                  <a:ea typeface="Times"/>
                  <a:cs typeface="Calibri" panose="020F0502020204030204" pitchFamily="34" charset="0"/>
                  <a:sym typeface="Times"/>
                </a:rPr>
                <a:t>distance</a:t>
              </a:r>
              <a:endParaRPr kumimoji="0"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5" name="Group 44">
            <a:extLst>
              <a:ext uri="{FF2B5EF4-FFF2-40B4-BE49-F238E27FC236}">
                <a16:creationId xmlns:a16="http://schemas.microsoft.com/office/drawing/2014/main" id="{E8E4631E-55FA-B569-E389-71DA4C9DCD26}"/>
              </a:ext>
            </a:extLst>
          </p:cNvPr>
          <p:cNvGrpSpPr/>
          <p:nvPr/>
        </p:nvGrpSpPr>
        <p:grpSpPr>
          <a:xfrm>
            <a:off x="5423420" y="3357069"/>
            <a:ext cx="5543946" cy="3037759"/>
            <a:chOff x="5423420" y="3357069"/>
            <a:chExt cx="5543946" cy="3037759"/>
          </a:xfrm>
        </p:grpSpPr>
        <p:sp>
          <p:nvSpPr>
            <p:cNvPr id="25" name="Equal 24">
              <a:extLst>
                <a:ext uri="{FF2B5EF4-FFF2-40B4-BE49-F238E27FC236}">
                  <a16:creationId xmlns:a16="http://schemas.microsoft.com/office/drawing/2014/main" id="{CF05743A-8834-D5A8-A2FA-AE580E003DB7}"/>
                </a:ext>
              </a:extLst>
            </p:cNvPr>
            <p:cNvSpPr/>
            <p:nvPr/>
          </p:nvSpPr>
          <p:spPr>
            <a:xfrm>
              <a:off x="5423420" y="3357069"/>
              <a:ext cx="745679" cy="754489"/>
            </a:xfrm>
            <a:prstGeom prst="mathEqual">
              <a:avLst/>
            </a:prstGeom>
            <a:solidFill>
              <a:srgbClr val="5B8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87" name="Google Shape;1287;p48"/>
            <p:cNvSpPr txBox="1"/>
            <p:nvPr/>
          </p:nvSpPr>
          <p:spPr>
            <a:xfrm>
              <a:off x="6499428" y="5933204"/>
              <a:ext cx="4467938" cy="46162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a:ea typeface="Calibri"/>
                  <a:cs typeface="Calibri"/>
                  <a:sym typeface="Calibri"/>
                </a:rPr>
                <a:t>(Original) </a:t>
              </a:r>
              <a:r>
                <a:rPr kumimoji="0" lang="en-US" sz="2400" b="0" i="0" u="none" strike="noStrike" kern="1200" cap="none" spc="0" normalizeH="0" baseline="0" noProof="0" dirty="0" smtClean="0">
                  <a:ln>
                    <a:noFill/>
                  </a:ln>
                  <a:effectLst/>
                  <a:uLnTx/>
                  <a:uFillTx/>
                  <a:latin typeface="Calibri"/>
                  <a:ea typeface="Calibri"/>
                  <a:cs typeface="Calibri"/>
                  <a:sym typeface="Calibri"/>
                </a:rPr>
                <a:t>“3”</a:t>
              </a:r>
              <a:r>
                <a:rPr kumimoji="0" lang="en-US" sz="2400" b="0" i="0" u="none" strike="noStrike" kern="1200" cap="none" spc="0" normalizeH="0" baseline="0" noProof="0" dirty="0" smtClean="0">
                  <a:ln>
                    <a:noFill/>
                  </a:ln>
                  <a:solidFill>
                    <a:prstClr val="black"/>
                  </a:solidFill>
                  <a:effectLst/>
                  <a:uLnTx/>
                  <a:uFillTx/>
                  <a:latin typeface="Calibri"/>
                  <a:ea typeface="Calibri"/>
                  <a:cs typeface="Calibri"/>
                  <a:sym typeface="Calibri"/>
                </a:rPr>
                <a:t> </a:t>
              </a:r>
              <a:r>
                <a:rPr kumimoji="0" lang="en-US" sz="2400" b="0" i="0" u="none" strike="noStrike" kern="1200" cap="none" spc="0" normalizeH="0" baseline="0" noProof="0" dirty="0">
                  <a:ln>
                    <a:noFill/>
                  </a:ln>
                  <a:solidFill>
                    <a:prstClr val="black"/>
                  </a:solidFill>
                  <a:effectLst/>
                  <a:uLnTx/>
                  <a:uFillTx/>
                  <a:latin typeface="Calibri"/>
                  <a:ea typeface="Calibri"/>
                  <a:cs typeface="Calibri"/>
                  <a:sym typeface="Calibri"/>
                </a:rPr>
                <a:t>nearest neighbors</a:t>
              </a: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7" name="Google Shape;325;p9">
            <a:extLst>
              <a:ext uri="{FF2B5EF4-FFF2-40B4-BE49-F238E27FC236}">
                <a16:creationId xmlns:a16="http://schemas.microsoft.com/office/drawing/2014/main" id="{FE02D2C6-CDAF-CAB2-4F61-39DCAE6F9E53}"/>
              </a:ext>
            </a:extLst>
          </p:cNvPr>
          <p:cNvSpPr/>
          <p:nvPr/>
        </p:nvSpPr>
        <p:spPr>
          <a:xfrm>
            <a:off x="861736" y="1668658"/>
            <a:ext cx="4454184" cy="4292436"/>
          </a:xfrm>
          <a:prstGeom prst="rect">
            <a:avLst/>
          </a:prstGeom>
          <a:solidFill>
            <a:schemeClr val="accent6">
              <a:lumMod val="20000"/>
              <a:lumOff val="80000"/>
              <a:alpha val="60000"/>
            </a:schemeClr>
          </a:solidFill>
          <a:ln>
            <a:noFill/>
          </a:ln>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
        <p:nvSpPr>
          <p:cNvPr id="29" name="Google Shape;327;p9">
            <a:extLst>
              <a:ext uri="{FF2B5EF4-FFF2-40B4-BE49-F238E27FC236}">
                <a16:creationId xmlns:a16="http://schemas.microsoft.com/office/drawing/2014/main" id="{4D9A7632-C629-EC39-0983-528664231031}"/>
              </a:ext>
            </a:extLst>
          </p:cNvPr>
          <p:cNvSpPr txBox="1"/>
          <p:nvPr/>
        </p:nvSpPr>
        <p:spPr>
          <a:xfrm>
            <a:off x="883615" y="4950943"/>
            <a:ext cx="4467937" cy="83095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NN = {triangle*2, star*1}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Prediction = triangle</a:t>
            </a:r>
          </a:p>
        </p:txBody>
      </p:sp>
      <p:grpSp>
        <p:nvGrpSpPr>
          <p:cNvPr id="30" name="Google Shape;356;p9">
            <a:extLst>
              <a:ext uri="{FF2B5EF4-FFF2-40B4-BE49-F238E27FC236}">
                <a16:creationId xmlns:a16="http://schemas.microsoft.com/office/drawing/2014/main" id="{DEA68E0C-78E7-9B74-1CA4-13428192F594}"/>
              </a:ext>
            </a:extLst>
          </p:cNvPr>
          <p:cNvGrpSpPr/>
          <p:nvPr/>
        </p:nvGrpSpPr>
        <p:grpSpPr>
          <a:xfrm>
            <a:off x="3333967" y="2603628"/>
            <a:ext cx="1607854" cy="1166720"/>
            <a:chOff x="9371847" y="2456331"/>
            <a:chExt cx="1607854" cy="1166720"/>
          </a:xfrm>
        </p:grpSpPr>
        <p:sp>
          <p:nvSpPr>
            <p:cNvPr id="31" name="Google Shape;357;p9">
              <a:extLst>
                <a:ext uri="{FF2B5EF4-FFF2-40B4-BE49-F238E27FC236}">
                  <a16:creationId xmlns:a16="http://schemas.microsoft.com/office/drawing/2014/main" id="{F494FE1A-9F99-1996-8183-368DF78D8C59}"/>
                </a:ext>
              </a:extLst>
            </p:cNvPr>
            <p:cNvSpPr/>
            <p:nvPr/>
          </p:nvSpPr>
          <p:spPr>
            <a:xfrm>
              <a:off x="10522501" y="2456331"/>
              <a:ext cx="457200" cy="45720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32" name="Google Shape;358;p9">
              <a:extLst>
                <a:ext uri="{FF2B5EF4-FFF2-40B4-BE49-F238E27FC236}">
                  <a16:creationId xmlns:a16="http://schemas.microsoft.com/office/drawing/2014/main" id="{6C48F84F-AB98-0C3A-DCB3-3E253A1B0D95}"/>
                </a:ext>
              </a:extLst>
            </p:cNvPr>
            <p:cNvSpPr>
              <a:spLocks noChangeAspect="1"/>
            </p:cNvSpPr>
            <p:nvPr/>
          </p:nvSpPr>
          <p:spPr>
            <a:xfrm>
              <a:off x="9371847" y="3165851"/>
              <a:ext cx="457200" cy="45720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sp>
        <p:nvSpPr>
          <p:cNvPr id="33" name="Google Shape;328;p9">
            <a:extLst>
              <a:ext uri="{FF2B5EF4-FFF2-40B4-BE49-F238E27FC236}">
                <a16:creationId xmlns:a16="http://schemas.microsoft.com/office/drawing/2014/main" id="{C11D9B0F-0FF7-F607-CDEE-CB2CE978DA70}"/>
              </a:ext>
            </a:extLst>
          </p:cNvPr>
          <p:cNvSpPr/>
          <p:nvPr/>
        </p:nvSpPr>
        <p:spPr>
          <a:xfrm>
            <a:off x="1930346" y="2044576"/>
            <a:ext cx="2224362" cy="2224362"/>
          </a:xfrm>
          <a:prstGeom prst="ellipse">
            <a:avLst/>
          </a:prstGeom>
          <a:noFill/>
          <a:ln w="50800" cap="flat" cmpd="sng">
            <a:solidFill>
              <a:srgbClr val="5B8A7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34" name="Google Shape;335;p9">
            <a:extLst>
              <a:ext uri="{FF2B5EF4-FFF2-40B4-BE49-F238E27FC236}">
                <a16:creationId xmlns:a16="http://schemas.microsoft.com/office/drawing/2014/main" id="{4ECC59E8-CD05-515A-3F1D-896D224722AD}"/>
              </a:ext>
            </a:extLst>
          </p:cNvPr>
          <p:cNvGrpSpPr/>
          <p:nvPr/>
        </p:nvGrpSpPr>
        <p:grpSpPr>
          <a:xfrm>
            <a:off x="2840823" y="2815510"/>
            <a:ext cx="365760" cy="523180"/>
            <a:chOff x="3130280" y="4940798"/>
            <a:chExt cx="365760" cy="523180"/>
          </a:xfrm>
        </p:grpSpPr>
        <p:sp>
          <p:nvSpPr>
            <p:cNvPr id="35" name="Google Shape;336;p9">
              <a:extLst>
                <a:ext uri="{FF2B5EF4-FFF2-40B4-BE49-F238E27FC236}">
                  <a16:creationId xmlns:a16="http://schemas.microsoft.com/office/drawing/2014/main" id="{301EAC53-F7F4-8968-0E77-894B1736C3CD}"/>
                </a:ext>
              </a:extLst>
            </p:cNvPr>
            <p:cNvSpPr/>
            <p:nvPr/>
          </p:nvSpPr>
          <p:spPr>
            <a:xfrm>
              <a:off x="3130280" y="5044674"/>
              <a:ext cx="365760" cy="365760"/>
            </a:xfrm>
            <a:prstGeom prst="ellipse">
              <a:avLst/>
            </a:prstGeom>
            <a:solidFill>
              <a:schemeClr val="lt1"/>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5400" b="0" i="0" u="none" strike="noStrike" kern="1200" cap="none" spc="0" normalizeH="0" baseline="0" noProof="0">
                <a:ln>
                  <a:noFill/>
                </a:ln>
                <a:solidFill>
                  <a:prstClr val="black"/>
                </a:solidFill>
                <a:effectLst/>
                <a:uLnTx/>
                <a:uFillTx/>
                <a:latin typeface="Calibri"/>
                <a:ea typeface="Calibri"/>
                <a:cs typeface="Calibri"/>
                <a:sym typeface="Calibri"/>
              </a:endParaRPr>
            </a:p>
          </p:txBody>
        </p:sp>
        <p:sp>
          <p:nvSpPr>
            <p:cNvPr id="36" name="Google Shape;337;p9">
              <a:extLst>
                <a:ext uri="{FF2B5EF4-FFF2-40B4-BE49-F238E27FC236}">
                  <a16:creationId xmlns:a16="http://schemas.microsoft.com/office/drawing/2014/main" id="{76F47291-28AD-69CC-C099-A18D747920F9}"/>
                </a:ext>
              </a:extLst>
            </p:cNvPr>
            <p:cNvSpPr txBox="1"/>
            <p:nvPr/>
          </p:nvSpPr>
          <p:spPr>
            <a:xfrm>
              <a:off x="3156113" y="4940798"/>
              <a:ext cx="337959" cy="52318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Calibri"/>
                  <a:sym typeface="Calibri"/>
                </a:rPr>
                <a:t>x</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1" name="Google Shape;359;p9">
            <a:extLst>
              <a:ext uri="{FF2B5EF4-FFF2-40B4-BE49-F238E27FC236}">
                <a16:creationId xmlns:a16="http://schemas.microsoft.com/office/drawing/2014/main" id="{209B860A-7378-B837-D119-10A0B1CFEAB2}"/>
              </a:ext>
            </a:extLst>
          </p:cNvPr>
          <p:cNvSpPr>
            <a:spLocks noChangeAspect="1"/>
          </p:cNvSpPr>
          <p:nvPr/>
        </p:nvSpPr>
        <p:spPr>
          <a:xfrm>
            <a:off x="1631929" y="3551923"/>
            <a:ext cx="457200" cy="45720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42" name="Triangle 41">
            <a:extLst>
              <a:ext uri="{FF2B5EF4-FFF2-40B4-BE49-F238E27FC236}">
                <a16:creationId xmlns:a16="http://schemas.microsoft.com/office/drawing/2014/main" id="{D0485215-1E6A-E236-7461-DD47FC1A1FCC}"/>
              </a:ext>
            </a:extLst>
          </p:cNvPr>
          <p:cNvSpPr/>
          <p:nvPr/>
        </p:nvSpPr>
        <p:spPr>
          <a:xfrm>
            <a:off x="3033530" y="2079914"/>
            <a:ext cx="362973" cy="365760"/>
          </a:xfrm>
          <a:prstGeom prst="triangle">
            <a:avLst/>
          </a:prstGeom>
          <a:solidFill>
            <a:srgbClr val="5B8A72">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Triangle 42">
            <a:extLst>
              <a:ext uri="{FF2B5EF4-FFF2-40B4-BE49-F238E27FC236}">
                <a16:creationId xmlns:a16="http://schemas.microsoft.com/office/drawing/2014/main" id="{2C40080C-2EFF-33EF-8AE0-55AC29FB9F0A}"/>
              </a:ext>
            </a:extLst>
          </p:cNvPr>
          <p:cNvSpPr/>
          <p:nvPr/>
        </p:nvSpPr>
        <p:spPr>
          <a:xfrm>
            <a:off x="2091237" y="3285146"/>
            <a:ext cx="362973" cy="365760"/>
          </a:xfrm>
          <a:prstGeom prst="triangle">
            <a:avLst/>
          </a:prstGeom>
          <a:solidFill>
            <a:srgbClr val="5B8A72">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Google Shape;329;p9">
            <a:extLst>
              <a:ext uri="{FF2B5EF4-FFF2-40B4-BE49-F238E27FC236}">
                <a16:creationId xmlns:a16="http://schemas.microsoft.com/office/drawing/2014/main" id="{287DF745-EE3D-D251-F8A9-4F3100B18F25}"/>
              </a:ext>
            </a:extLst>
          </p:cNvPr>
          <p:cNvSpPr/>
          <p:nvPr/>
        </p:nvSpPr>
        <p:spPr>
          <a:xfrm>
            <a:off x="912643" y="4585312"/>
            <a:ext cx="1162966"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2A154"/>
                </a:solidFill>
                <a:effectLst/>
                <a:uLnTx/>
                <a:uFillTx/>
                <a:latin typeface="Calibri" panose="020F0502020204030204" pitchFamily="34" charset="0"/>
                <a:ea typeface="Times"/>
                <a:cs typeface="Calibri" panose="020F0502020204030204" pitchFamily="34" charset="0"/>
                <a:sym typeface="Times"/>
              </a:rPr>
              <a:t>K = 3</a:t>
            </a:r>
            <a:endParaRPr kumimoji="0" sz="2400" b="0" i="0" u="none" strike="noStrike" kern="1200" cap="none" spc="0" normalizeH="0" baseline="0" noProof="0" dirty="0">
              <a:ln>
                <a:noFill/>
              </a:ln>
              <a:solidFill>
                <a:srgbClr val="F2A154"/>
              </a:solidFill>
              <a:effectLst/>
              <a:uLnTx/>
              <a:uFillTx/>
              <a:latin typeface="Calibri" panose="020F0502020204030204" pitchFamily="34" charset="0"/>
              <a:ea typeface="Times"/>
              <a:cs typeface="Calibri" panose="020F0502020204030204" pitchFamily="34" charset="0"/>
              <a:sym typeface="Times"/>
            </a:endParaRPr>
          </a:p>
        </p:txBody>
      </p:sp>
    </p:spTree>
    <p:extLst>
      <p:ext uri="{BB962C8B-B14F-4D97-AF65-F5344CB8AC3E}">
        <p14:creationId xmlns:p14="http://schemas.microsoft.com/office/powerpoint/2010/main" val="376466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85"/>
        <p:cNvGrpSpPr/>
        <p:nvPr/>
      </p:nvGrpSpPr>
      <p:grpSpPr>
        <a:xfrm>
          <a:off x="0" y="0"/>
          <a:ext cx="0" cy="0"/>
          <a:chOff x="0" y="0"/>
          <a:chExt cx="0" cy="0"/>
        </a:xfrm>
      </p:grpSpPr>
      <p:grpSp>
        <p:nvGrpSpPr>
          <p:cNvPr id="42" name="Group 41">
            <a:extLst>
              <a:ext uri="{FF2B5EF4-FFF2-40B4-BE49-F238E27FC236}">
                <a16:creationId xmlns:a16="http://schemas.microsoft.com/office/drawing/2014/main" id="{27F9C7EC-BE52-7522-1C40-03A101808DF7}"/>
              </a:ext>
            </a:extLst>
          </p:cNvPr>
          <p:cNvGrpSpPr/>
          <p:nvPr/>
        </p:nvGrpSpPr>
        <p:grpSpPr>
          <a:xfrm>
            <a:off x="6519672" y="1521361"/>
            <a:ext cx="5501343" cy="4405911"/>
            <a:chOff x="6519672" y="1521361"/>
            <a:chExt cx="5501343" cy="4405911"/>
          </a:xfrm>
        </p:grpSpPr>
        <p:grpSp>
          <p:nvGrpSpPr>
            <p:cNvPr id="4" name="Group 3">
              <a:extLst>
                <a:ext uri="{FF2B5EF4-FFF2-40B4-BE49-F238E27FC236}">
                  <a16:creationId xmlns:a16="http://schemas.microsoft.com/office/drawing/2014/main" id="{C46D3D7A-A29A-638C-0323-9AE9B12B69B5}"/>
                </a:ext>
              </a:extLst>
            </p:cNvPr>
            <p:cNvGrpSpPr/>
            <p:nvPr/>
          </p:nvGrpSpPr>
          <p:grpSpPr>
            <a:xfrm>
              <a:off x="6519672" y="1521361"/>
              <a:ext cx="4645675" cy="4405911"/>
              <a:chOff x="6519672" y="1521361"/>
              <a:chExt cx="4645675" cy="4405911"/>
            </a:xfrm>
          </p:grpSpPr>
          <p:grpSp>
            <p:nvGrpSpPr>
              <p:cNvPr id="1309" name="Google Shape;1309;p48"/>
              <p:cNvGrpSpPr/>
              <p:nvPr/>
            </p:nvGrpSpPr>
            <p:grpSpPr>
              <a:xfrm>
                <a:off x="6519672" y="1521361"/>
                <a:ext cx="4645675" cy="4405911"/>
                <a:chOff x="6519672" y="1521361"/>
                <a:chExt cx="4645675" cy="4405911"/>
              </a:xfrm>
            </p:grpSpPr>
            <p:grpSp>
              <p:nvGrpSpPr>
                <p:cNvPr id="1310" name="Google Shape;1310;p48"/>
                <p:cNvGrpSpPr/>
                <p:nvPr/>
              </p:nvGrpSpPr>
              <p:grpSpPr>
                <a:xfrm>
                  <a:off x="6519672" y="1521361"/>
                  <a:ext cx="4645675" cy="4405911"/>
                  <a:chOff x="255791" y="1521361"/>
                  <a:chExt cx="4645675" cy="4405911"/>
                </a:xfrm>
              </p:grpSpPr>
              <p:sp>
                <p:nvSpPr>
                  <p:cNvPr id="1311" name="Google Shape;1311;p48"/>
                  <p:cNvSpPr/>
                  <p:nvPr/>
                </p:nvSpPr>
                <p:spPr>
                  <a:xfrm>
                    <a:off x="255791" y="1521361"/>
                    <a:ext cx="4645675" cy="4405911"/>
                  </a:xfrm>
                  <a:prstGeom prst="rect">
                    <a:avLst/>
                  </a:prstGeom>
                  <a:solidFill>
                    <a:schemeClr val="accent6">
                      <a:lumMod val="20000"/>
                      <a:lumOff val="80000"/>
                      <a:alpha val="60000"/>
                    </a:schemeClr>
                  </a:solidFill>
                  <a:ln>
                    <a:noFill/>
                  </a:ln>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30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nvGrpSpPr>
                  <p:cNvPr id="1312" name="Google Shape;1312;p48"/>
                  <p:cNvGrpSpPr/>
                  <p:nvPr/>
                </p:nvGrpSpPr>
                <p:grpSpPr>
                  <a:xfrm>
                    <a:off x="1001166" y="1739545"/>
                    <a:ext cx="3840480" cy="2559008"/>
                    <a:chOff x="7276505" y="4096990"/>
                    <a:chExt cx="3840480" cy="2559008"/>
                  </a:xfrm>
                </p:grpSpPr>
                <p:cxnSp>
                  <p:nvCxnSpPr>
                    <p:cNvPr id="1313" name="Google Shape;1313;p48"/>
                    <p:cNvCxnSpPr/>
                    <p:nvPr/>
                  </p:nvCxnSpPr>
                  <p:spPr>
                    <a:xfrm rot="10800000">
                      <a:off x="7279693" y="4177116"/>
                      <a:ext cx="0" cy="2478882"/>
                    </a:xfrm>
                    <a:prstGeom prst="straightConnector1">
                      <a:avLst/>
                    </a:prstGeom>
                    <a:noFill/>
                    <a:ln w="38100" cap="flat" cmpd="sng">
                      <a:solidFill>
                        <a:srgbClr val="5B8A72"/>
                      </a:solidFill>
                      <a:prstDash val="solid"/>
                      <a:miter lim="800000"/>
                      <a:headEnd type="none" w="sm" len="sm"/>
                      <a:tailEnd type="triangle" w="med" len="med"/>
                    </a:ln>
                  </p:spPr>
                </p:cxnSp>
                <p:cxnSp>
                  <p:nvCxnSpPr>
                    <p:cNvPr id="1314" name="Google Shape;1314;p48"/>
                    <p:cNvCxnSpPr/>
                    <p:nvPr/>
                  </p:nvCxnSpPr>
                  <p:spPr>
                    <a:xfrm>
                      <a:off x="7276505" y="6640353"/>
                      <a:ext cx="3840480" cy="0"/>
                    </a:xfrm>
                    <a:prstGeom prst="straightConnector1">
                      <a:avLst/>
                    </a:prstGeom>
                    <a:noFill/>
                    <a:ln w="38100" cap="flat" cmpd="sng">
                      <a:solidFill>
                        <a:srgbClr val="5B8A72"/>
                      </a:solidFill>
                      <a:prstDash val="solid"/>
                      <a:miter lim="800000"/>
                      <a:headEnd type="none" w="sm" len="sm"/>
                      <a:tailEnd type="triangle" w="med" len="med"/>
                    </a:ln>
                  </p:spPr>
                </p:cxnSp>
                <p:sp>
                  <p:nvSpPr>
                    <p:cNvPr id="1315" name="Google Shape;1315;p48"/>
                    <p:cNvSpPr txBox="1"/>
                    <p:nvPr/>
                  </p:nvSpPr>
                  <p:spPr>
                    <a:xfrm>
                      <a:off x="7320397" y="4096990"/>
                      <a:ext cx="2539902" cy="400069"/>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B8A72"/>
                          </a:solidFill>
                          <a:effectLst/>
                          <a:uLnTx/>
                          <a:uFillTx/>
                          <a:latin typeface="Calibri" panose="020F0502020204030204" pitchFamily="34" charset="0"/>
                          <a:ea typeface="Times New Roman"/>
                          <a:cs typeface="Calibri" panose="020F0502020204030204" pitchFamily="34" charset="0"/>
                          <a:sym typeface="Times New Roman"/>
                        </a:rPr>
                        <a:t>Distance to any x’</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1317" name="Google Shape;1317;p48"/>
                <p:cNvGrpSpPr/>
                <p:nvPr/>
              </p:nvGrpSpPr>
              <p:grpSpPr>
                <a:xfrm>
                  <a:off x="7678027" y="2509293"/>
                  <a:ext cx="2490339" cy="1611149"/>
                  <a:chOff x="7660002" y="4564150"/>
                  <a:chExt cx="2490339" cy="1611149"/>
                </a:xfrm>
              </p:grpSpPr>
              <p:sp>
                <p:nvSpPr>
                  <p:cNvPr id="1318" name="Google Shape;1318;p48"/>
                  <p:cNvSpPr/>
                  <p:nvPr/>
                </p:nvSpPr>
                <p:spPr>
                  <a:xfrm>
                    <a:off x="7660002" y="5360874"/>
                    <a:ext cx="274320" cy="674156"/>
                  </a:xfrm>
                  <a:prstGeom prst="rect">
                    <a:avLst/>
                  </a:prstGeom>
                  <a:solidFill>
                    <a:srgbClr val="5B8A72">
                      <a:alpha val="8000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pitchFamily="34" charset="0"/>
                      <a:ea typeface="Times New Roman"/>
                      <a:cs typeface="Calibri" panose="020F0502020204030204" pitchFamily="34" charset="0"/>
                      <a:sym typeface="Times New Roman"/>
                    </a:endParaRPr>
                  </a:p>
                </p:txBody>
              </p:sp>
              <p:sp>
                <p:nvSpPr>
                  <p:cNvPr id="1319" name="Google Shape;1319;p48"/>
                  <p:cNvSpPr/>
                  <p:nvPr/>
                </p:nvSpPr>
                <p:spPr>
                  <a:xfrm>
                    <a:off x="8781515" y="5081150"/>
                    <a:ext cx="274320" cy="729517"/>
                  </a:xfrm>
                  <a:prstGeom prst="rect">
                    <a:avLst/>
                  </a:prstGeom>
                  <a:solidFill>
                    <a:srgbClr val="5B8A72">
                      <a:alpha val="8000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pitchFamily="34" charset="0"/>
                      <a:ea typeface="Times New Roman"/>
                      <a:cs typeface="Calibri" panose="020F0502020204030204" pitchFamily="34" charset="0"/>
                      <a:sym typeface="Times New Roman"/>
                    </a:endParaRPr>
                  </a:p>
                </p:txBody>
              </p:sp>
              <p:sp>
                <p:nvSpPr>
                  <p:cNvPr id="1320" name="Google Shape;1320;p48"/>
                  <p:cNvSpPr/>
                  <p:nvPr/>
                </p:nvSpPr>
                <p:spPr>
                  <a:xfrm>
                    <a:off x="9337670" y="5302075"/>
                    <a:ext cx="274320" cy="506209"/>
                  </a:xfrm>
                  <a:prstGeom prst="rect">
                    <a:avLst/>
                  </a:prstGeom>
                  <a:solidFill>
                    <a:srgbClr val="5B8A72">
                      <a:alpha val="8000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pitchFamily="34" charset="0"/>
                      <a:ea typeface="Times New Roman"/>
                      <a:cs typeface="Calibri" panose="020F0502020204030204" pitchFamily="34" charset="0"/>
                      <a:sym typeface="Times New Roman"/>
                    </a:endParaRPr>
                  </a:p>
                </p:txBody>
              </p:sp>
              <p:sp>
                <p:nvSpPr>
                  <p:cNvPr id="1321" name="Google Shape;1321;p48"/>
                  <p:cNvSpPr/>
                  <p:nvPr/>
                </p:nvSpPr>
                <p:spPr>
                  <a:xfrm>
                    <a:off x="9876021" y="4564150"/>
                    <a:ext cx="274320" cy="650953"/>
                  </a:xfrm>
                  <a:prstGeom prst="rect">
                    <a:avLst/>
                  </a:prstGeom>
                  <a:solidFill>
                    <a:srgbClr val="5B8A72">
                      <a:alpha val="8000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pitchFamily="34" charset="0"/>
                      <a:ea typeface="Times New Roman"/>
                      <a:cs typeface="Calibri" panose="020F0502020204030204" pitchFamily="34" charset="0"/>
                      <a:sym typeface="Times New Roman"/>
                    </a:endParaRPr>
                  </a:p>
                </p:txBody>
              </p:sp>
              <p:sp>
                <p:nvSpPr>
                  <p:cNvPr id="1322" name="Google Shape;1322;p48"/>
                  <p:cNvSpPr/>
                  <p:nvPr/>
                </p:nvSpPr>
                <p:spPr>
                  <a:xfrm>
                    <a:off x="8225360" y="5718099"/>
                    <a:ext cx="274320" cy="457200"/>
                  </a:xfrm>
                  <a:prstGeom prst="rect">
                    <a:avLst/>
                  </a:prstGeom>
                  <a:solidFill>
                    <a:srgbClr val="5B8A72">
                      <a:alpha val="8000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pitchFamily="34" charset="0"/>
                      <a:ea typeface="Times New Roman"/>
                      <a:cs typeface="Calibri" panose="020F0502020204030204" pitchFamily="34" charset="0"/>
                      <a:sym typeface="Times New Roman"/>
                    </a:endParaRPr>
                  </a:p>
                </p:txBody>
              </p:sp>
            </p:grp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A0C283F-11F6-7DBF-E1FF-ED3C21683797}"/>
                      </a:ext>
                    </a:extLst>
                  </p:cNvPr>
                  <p:cNvSpPr txBox="1"/>
                  <p:nvPr/>
                </p:nvSpPr>
                <p:spPr>
                  <a:xfrm>
                    <a:off x="7602825" y="4159386"/>
                    <a:ext cx="308786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2800" b="0" i="1" u="none" strike="noStrike" kern="1200" cap="none" spc="0" normalizeH="0" baseline="0" noProof="0" dirty="0" smtClean="0">
                                <a:ln>
                                  <a:noFill/>
                                </a:ln>
                                <a:solidFill>
                                  <a:srgbClr val="5B8A72"/>
                                </a:solidFill>
                                <a:effectLst/>
                                <a:uLnTx/>
                                <a:uFillTx/>
                                <a:latin typeface="Cambria Math" panose="02040503050406030204" pitchFamily="18" charset="0"/>
                                <a:ea typeface="+mn-ea"/>
                                <a:cs typeface="Times New Roman" panose="02020603050405020304" pitchFamily="18" charset="0"/>
                              </a:rPr>
                            </m:ctrlPr>
                          </m:sSubPr>
                          <m:e>
                            <m:r>
                              <a:rPr kumimoji="0" lang="en-US" sz="2800" b="0" i="1" u="none" strike="noStrike" kern="1200" cap="none" spc="0" normalizeH="0" baseline="0" noProof="0" dirty="0" smtClean="0">
                                <a:ln>
                                  <a:noFill/>
                                </a:ln>
                                <a:solidFill>
                                  <a:srgbClr val="5B8A72"/>
                                </a:solidFill>
                                <a:effectLst/>
                                <a:uLnTx/>
                                <a:uFillTx/>
                                <a:latin typeface="Cambria Math" panose="02040503050406030204" pitchFamily="18" charset="0"/>
                                <a:ea typeface="+mn-ea"/>
                                <a:cs typeface="Times New Roman" panose="02020603050405020304" pitchFamily="18" charset="0"/>
                              </a:rPr>
                              <m:t>𝑥</m:t>
                            </m:r>
                          </m:e>
                          <m:sub>
                            <m:r>
                              <a:rPr kumimoji="0" lang="en-US" sz="2800" b="0" i="1" u="none" strike="noStrike" kern="1200" cap="none" spc="0" normalizeH="0" baseline="0" noProof="0" dirty="0" smtClean="0">
                                <a:ln>
                                  <a:noFill/>
                                </a:ln>
                                <a:solidFill>
                                  <a:srgbClr val="5B8A72"/>
                                </a:solidFill>
                                <a:effectLst/>
                                <a:uLnTx/>
                                <a:uFillTx/>
                                <a:latin typeface="Cambria Math" panose="02040503050406030204" pitchFamily="18" charset="0"/>
                                <a:ea typeface="+mn-ea"/>
                                <a:cs typeface="Times New Roman" panose="02020603050405020304" pitchFamily="18" charset="0"/>
                              </a:rPr>
                              <m:t>1</m:t>
                            </m:r>
                          </m:sub>
                        </m:sSub>
                      </m:oMath>
                    </a14:m>
                    <a:r>
                      <a:rPr kumimoji="0" lang="en-US" sz="2800" b="0" i="1" u="none" strike="noStrike" kern="1200" cap="none" spc="0" normalizeH="0" baseline="0" noProof="0" dirty="0">
                        <a:ln>
                          <a:noFill/>
                        </a:ln>
                        <a:solidFill>
                          <a:srgbClr val="5B8A72"/>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Times New Roman" panose="02020603050405020304" pitchFamily="18" charset="0"/>
                      </a:rPr>
                      <a:t> </a:t>
                    </a:r>
                    <a14:m>
                      <m:oMath xmlns:m="http://schemas.openxmlformats.org/officeDocument/2006/math">
                        <m:sSub>
                          <m:sSubPr>
                            <m:ctrlPr>
                              <a:rPr kumimoji="0" lang="en-US" sz="2800" b="0" i="1" u="none" strike="noStrike" kern="1200" cap="none" spc="0" normalizeH="0" baseline="0" noProof="0" dirty="0">
                                <a:ln>
                                  <a:noFill/>
                                </a:ln>
                                <a:solidFill>
                                  <a:srgbClr val="5B8A72"/>
                                </a:solidFill>
                                <a:effectLst/>
                                <a:uLnTx/>
                                <a:uFillTx/>
                                <a:latin typeface="Cambria Math" panose="02040503050406030204" pitchFamily="18" charset="0"/>
                                <a:ea typeface="+mn-ea"/>
                                <a:cs typeface="Times New Roman" panose="02020603050405020304" pitchFamily="18" charset="0"/>
                              </a:rPr>
                            </m:ctrlPr>
                          </m:sSubPr>
                          <m:e>
                            <m:r>
                              <a:rPr kumimoji="0" lang="en-US" sz="2800" b="0" i="1" u="none" strike="noStrike" kern="1200" cap="none" spc="0" normalizeH="0" baseline="0" noProof="0" dirty="0">
                                <a:ln>
                                  <a:noFill/>
                                </a:ln>
                                <a:solidFill>
                                  <a:srgbClr val="5B8A72"/>
                                </a:solidFill>
                                <a:effectLst/>
                                <a:uLnTx/>
                                <a:uFillTx/>
                                <a:latin typeface="Cambria Math" panose="02040503050406030204" pitchFamily="18" charset="0"/>
                                <a:ea typeface="+mn-ea"/>
                                <a:cs typeface="Times New Roman" panose="02020603050405020304" pitchFamily="18" charset="0"/>
                              </a:rPr>
                              <m:t>𝑥</m:t>
                            </m:r>
                          </m:e>
                          <m:sub>
                            <m:r>
                              <a:rPr kumimoji="0" lang="en-US" sz="2800" b="0" i="1" u="none" strike="noStrike" kern="1200" cap="none" spc="0" normalizeH="0" baseline="0" noProof="0" dirty="0" smtClean="0">
                                <a:ln>
                                  <a:noFill/>
                                </a:ln>
                                <a:solidFill>
                                  <a:srgbClr val="5B8A72"/>
                                </a:solidFill>
                                <a:effectLst/>
                                <a:uLnTx/>
                                <a:uFillTx/>
                                <a:latin typeface="Cambria Math" panose="02040503050406030204" pitchFamily="18" charset="0"/>
                                <a:ea typeface="+mn-ea"/>
                                <a:cs typeface="Times New Roman" panose="02020603050405020304" pitchFamily="18" charset="0"/>
                              </a:rPr>
                              <m:t>2</m:t>
                            </m:r>
                          </m:sub>
                        </m:sSub>
                      </m:oMath>
                    </a14:m>
                    <a:r>
                      <a:rPr kumimoji="0" lang="en-US" sz="2800" b="0" i="1" u="none" strike="noStrike" kern="1200" cap="none" spc="0" normalizeH="0" baseline="0" noProof="0" dirty="0">
                        <a:ln>
                          <a:noFill/>
                        </a:ln>
                        <a:solidFill>
                          <a:srgbClr val="5B8A72"/>
                        </a:solidFill>
                        <a:effectLst/>
                        <a:uLnTx/>
                        <a:uFillTx/>
                        <a:latin typeface="Times New Roman" panose="02020603050405020304" pitchFamily="18" charset="0"/>
                        <a:ea typeface="+mn-ea"/>
                        <a:cs typeface="Times New Roman" panose="02020603050405020304" pitchFamily="18" charset="0"/>
                      </a:rPr>
                      <a:t>  </a:t>
                    </a:r>
                    <a14:m>
                      <m:oMath xmlns:m="http://schemas.openxmlformats.org/officeDocument/2006/math">
                        <m:sSub>
                          <m:sSubPr>
                            <m:ctrlPr>
                              <a:rPr kumimoji="0" lang="en-US" sz="2800" b="0" i="1" u="none" strike="noStrike" kern="1200" cap="none" spc="0" normalizeH="0" baseline="0" noProof="0" dirty="0">
                                <a:ln>
                                  <a:noFill/>
                                </a:ln>
                                <a:solidFill>
                                  <a:srgbClr val="5B8A72"/>
                                </a:solidFill>
                                <a:effectLst/>
                                <a:uLnTx/>
                                <a:uFillTx/>
                                <a:latin typeface="Cambria Math" panose="02040503050406030204" pitchFamily="18" charset="0"/>
                                <a:ea typeface="+mn-ea"/>
                                <a:cs typeface="Times New Roman" panose="02020603050405020304" pitchFamily="18" charset="0"/>
                              </a:rPr>
                            </m:ctrlPr>
                          </m:sSubPr>
                          <m:e>
                            <m:r>
                              <a:rPr kumimoji="0" lang="en-US" sz="2800" b="0" i="1" u="none" strike="noStrike" kern="1200" cap="none" spc="0" normalizeH="0" baseline="0" noProof="0" dirty="0">
                                <a:ln>
                                  <a:noFill/>
                                </a:ln>
                                <a:solidFill>
                                  <a:srgbClr val="5B8A72"/>
                                </a:solidFill>
                                <a:effectLst/>
                                <a:uLnTx/>
                                <a:uFillTx/>
                                <a:latin typeface="Cambria Math" panose="02040503050406030204" pitchFamily="18" charset="0"/>
                                <a:ea typeface="+mn-ea"/>
                                <a:cs typeface="Times New Roman" panose="02020603050405020304" pitchFamily="18" charset="0"/>
                              </a:rPr>
                              <m:t>𝑥</m:t>
                            </m:r>
                          </m:e>
                          <m:sub>
                            <m:r>
                              <a:rPr kumimoji="0" lang="en-US" sz="2800" b="0" i="1" u="none" strike="noStrike" kern="1200" cap="none" spc="0" normalizeH="0" baseline="0" noProof="0" dirty="0" smtClean="0">
                                <a:ln>
                                  <a:noFill/>
                                </a:ln>
                                <a:solidFill>
                                  <a:srgbClr val="5B8A72"/>
                                </a:solidFill>
                                <a:effectLst/>
                                <a:uLnTx/>
                                <a:uFillTx/>
                                <a:latin typeface="Cambria Math" panose="02040503050406030204" pitchFamily="18" charset="0"/>
                                <a:ea typeface="+mn-ea"/>
                                <a:cs typeface="Times New Roman" panose="02020603050405020304" pitchFamily="18" charset="0"/>
                              </a:rPr>
                              <m:t>3</m:t>
                            </m:r>
                          </m:sub>
                        </m:sSub>
                        <m:r>
                          <a:rPr kumimoji="0" lang="en-US" sz="2800" b="0" i="1" u="none" strike="noStrike" kern="1200" cap="none" spc="0" normalizeH="0" baseline="0" noProof="0" dirty="0">
                            <a:ln>
                              <a:noFill/>
                            </a:ln>
                            <a:solidFill>
                              <a:srgbClr val="5B8A72"/>
                            </a:solidFill>
                            <a:effectLst/>
                            <a:uLnTx/>
                            <a:uFillTx/>
                            <a:latin typeface="Cambria Math" panose="02040503050406030204" pitchFamily="18" charset="0"/>
                            <a:ea typeface="+mn-ea"/>
                            <a:cs typeface="Times New Roman" panose="02020603050405020304" pitchFamily="18" charset="0"/>
                          </a:rPr>
                          <m:t> </m:t>
                        </m:r>
                        <m:r>
                          <a:rPr kumimoji="0" lang="en-US" sz="2800" b="0" i="1" u="none" strike="noStrike" kern="1200" cap="none" spc="0" normalizeH="0" baseline="0" noProof="0" dirty="0" smtClean="0">
                            <a:ln>
                              <a:noFill/>
                            </a:ln>
                            <a:solidFill>
                              <a:srgbClr val="5B8A72"/>
                            </a:solidFill>
                            <a:effectLst/>
                            <a:uLnTx/>
                            <a:uFillTx/>
                            <a:latin typeface="Cambria Math" panose="02040503050406030204" pitchFamily="18" charset="0"/>
                            <a:ea typeface="+mn-ea"/>
                            <a:cs typeface="Times New Roman" panose="02020603050405020304" pitchFamily="18" charset="0"/>
                          </a:rPr>
                          <m:t>  </m:t>
                        </m:r>
                        <m:sSub>
                          <m:sSubPr>
                            <m:ctrlPr>
                              <a:rPr kumimoji="0" lang="en-US" sz="2800" b="0" i="1" u="none" strike="noStrike" kern="1200" cap="none" spc="0" normalizeH="0" baseline="0" noProof="0" dirty="0">
                                <a:ln>
                                  <a:noFill/>
                                </a:ln>
                                <a:solidFill>
                                  <a:srgbClr val="5B8A72"/>
                                </a:solidFill>
                                <a:effectLst/>
                                <a:uLnTx/>
                                <a:uFillTx/>
                                <a:latin typeface="Cambria Math" panose="02040503050406030204" pitchFamily="18" charset="0"/>
                                <a:ea typeface="+mn-ea"/>
                                <a:cs typeface="Times New Roman" panose="02020603050405020304" pitchFamily="18" charset="0"/>
                              </a:rPr>
                            </m:ctrlPr>
                          </m:sSubPr>
                          <m:e>
                            <m:r>
                              <a:rPr kumimoji="0" lang="en-US" sz="2800" b="0" i="1" u="none" strike="noStrike" kern="1200" cap="none" spc="0" normalizeH="0" baseline="0" noProof="0" dirty="0">
                                <a:ln>
                                  <a:noFill/>
                                </a:ln>
                                <a:solidFill>
                                  <a:srgbClr val="5B8A72"/>
                                </a:solidFill>
                                <a:effectLst/>
                                <a:uLnTx/>
                                <a:uFillTx/>
                                <a:latin typeface="Cambria Math" panose="02040503050406030204" pitchFamily="18" charset="0"/>
                                <a:ea typeface="+mn-ea"/>
                                <a:cs typeface="Times New Roman" panose="02020603050405020304" pitchFamily="18" charset="0"/>
                              </a:rPr>
                              <m:t>𝑥</m:t>
                            </m:r>
                          </m:e>
                          <m:sub>
                            <m:r>
                              <a:rPr kumimoji="0" lang="en-US" sz="2800" b="0" i="1" u="none" strike="noStrike" kern="1200" cap="none" spc="0" normalizeH="0" baseline="0" noProof="0" dirty="0" smtClean="0">
                                <a:ln>
                                  <a:noFill/>
                                </a:ln>
                                <a:solidFill>
                                  <a:srgbClr val="5B8A72"/>
                                </a:solidFill>
                                <a:effectLst/>
                                <a:uLnTx/>
                                <a:uFillTx/>
                                <a:latin typeface="Cambria Math" panose="02040503050406030204" pitchFamily="18" charset="0"/>
                                <a:ea typeface="+mn-ea"/>
                                <a:cs typeface="Times New Roman" panose="02020603050405020304" pitchFamily="18" charset="0"/>
                              </a:rPr>
                              <m:t>4</m:t>
                            </m:r>
                          </m:sub>
                        </m:sSub>
                        <m:r>
                          <a:rPr kumimoji="0" lang="en-US" sz="2800" b="0" i="1" u="none" strike="noStrike" kern="1200" cap="none" spc="0" normalizeH="0" baseline="0" noProof="0" dirty="0" smtClean="0">
                            <a:ln>
                              <a:noFill/>
                            </a:ln>
                            <a:solidFill>
                              <a:srgbClr val="5B8A72"/>
                            </a:solidFill>
                            <a:effectLst/>
                            <a:uLnTx/>
                            <a:uFillTx/>
                            <a:latin typeface="Cambria Math" panose="02040503050406030204" pitchFamily="18" charset="0"/>
                            <a:ea typeface="+mn-ea"/>
                            <a:cs typeface="Times New Roman" panose="02020603050405020304" pitchFamily="18" charset="0"/>
                          </a:rPr>
                          <m:t>   </m:t>
                        </m:r>
                        <m:sSub>
                          <m:sSubPr>
                            <m:ctrlPr>
                              <a:rPr kumimoji="0" lang="en-US" sz="2800" b="0" i="1" u="none" strike="noStrike" kern="1200" cap="none" spc="0" normalizeH="0" baseline="0" noProof="0" dirty="0">
                                <a:ln>
                                  <a:noFill/>
                                </a:ln>
                                <a:solidFill>
                                  <a:srgbClr val="5B8A72"/>
                                </a:solidFill>
                                <a:effectLst/>
                                <a:uLnTx/>
                                <a:uFillTx/>
                                <a:latin typeface="Cambria Math" panose="02040503050406030204" pitchFamily="18" charset="0"/>
                                <a:ea typeface="+mn-ea"/>
                                <a:cs typeface="Times New Roman" panose="02020603050405020304" pitchFamily="18" charset="0"/>
                              </a:rPr>
                            </m:ctrlPr>
                          </m:sSubPr>
                          <m:e>
                            <m:r>
                              <a:rPr kumimoji="0" lang="en-US" sz="2800" b="0" i="1" u="none" strike="noStrike" kern="1200" cap="none" spc="0" normalizeH="0" baseline="0" noProof="0" dirty="0">
                                <a:ln>
                                  <a:noFill/>
                                </a:ln>
                                <a:solidFill>
                                  <a:srgbClr val="5B8A72"/>
                                </a:solidFill>
                                <a:effectLst/>
                                <a:uLnTx/>
                                <a:uFillTx/>
                                <a:latin typeface="Cambria Math" panose="02040503050406030204" pitchFamily="18" charset="0"/>
                                <a:ea typeface="+mn-ea"/>
                                <a:cs typeface="Times New Roman" panose="02020603050405020304" pitchFamily="18" charset="0"/>
                              </a:rPr>
                              <m:t>𝑥</m:t>
                            </m:r>
                          </m:e>
                          <m:sub>
                            <m:r>
                              <a:rPr kumimoji="0" lang="en-US" sz="2800" b="0" i="1" u="none" strike="noStrike" kern="1200" cap="none" spc="0" normalizeH="0" baseline="0" noProof="0" dirty="0" smtClean="0">
                                <a:ln>
                                  <a:noFill/>
                                </a:ln>
                                <a:solidFill>
                                  <a:srgbClr val="5B8A72"/>
                                </a:solidFill>
                                <a:effectLst/>
                                <a:uLnTx/>
                                <a:uFillTx/>
                                <a:latin typeface="Cambria Math" panose="02040503050406030204" pitchFamily="18" charset="0"/>
                                <a:ea typeface="+mn-ea"/>
                                <a:cs typeface="Times New Roman" panose="02020603050405020304" pitchFamily="18" charset="0"/>
                              </a:rPr>
                              <m:t>5</m:t>
                            </m:r>
                          </m:sub>
                        </m:sSub>
                      </m:oMath>
                    </a14:m>
                    <a:endParaRPr kumimoji="0" lang="en-US" sz="2800" b="0" i="1" u="none" strike="noStrike" kern="1200" cap="none" spc="0" normalizeH="0" baseline="0" noProof="0" dirty="0">
                      <a:ln>
                        <a:noFill/>
                      </a:ln>
                      <a:solidFill>
                        <a:srgbClr val="5B8A72"/>
                      </a:solidFill>
                      <a:effectLst/>
                      <a:uLnTx/>
                      <a:uFillTx/>
                      <a:latin typeface="Times New Roman" panose="02020603050405020304" pitchFamily="18" charset="0"/>
                      <a:ea typeface="+mn-ea"/>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7A0C283F-11F6-7DBF-E1FF-ED3C21683797}"/>
                      </a:ext>
                    </a:extLst>
                  </p:cNvPr>
                  <p:cNvSpPr txBox="1">
                    <a:spLocks noRot="1" noChangeAspect="1" noMove="1" noResize="1" noEditPoints="1" noAdjustHandles="1" noChangeArrowheads="1" noChangeShapeType="1" noTextEdit="1"/>
                  </p:cNvSpPr>
                  <p:nvPr/>
                </p:nvSpPr>
                <p:spPr>
                  <a:xfrm>
                    <a:off x="7602825" y="4159386"/>
                    <a:ext cx="3087868" cy="523220"/>
                  </a:xfrm>
                  <a:prstGeom prst="rect">
                    <a:avLst/>
                  </a:prstGeom>
                  <a:blipFill>
                    <a:blip r:embed="rId3"/>
                    <a:stretch>
                      <a:fillRect b="-21429"/>
                    </a:stretch>
                  </a:blipFill>
                </p:spPr>
                <p:txBody>
                  <a:bodyPr/>
                  <a:lstStyle/>
                  <a:p>
                    <a:r>
                      <a:rPr lang="en-US">
                        <a:noFill/>
                      </a:rPr>
                      <a:t> </a:t>
                    </a:r>
                  </a:p>
                </p:txBody>
              </p:sp>
            </mc:Fallback>
          </mc:AlternateContent>
        </p:grpSp>
        <p:sp>
          <p:nvSpPr>
            <p:cNvPr id="41" name="Google Shape;1296;p48">
              <a:extLst>
                <a:ext uri="{FF2B5EF4-FFF2-40B4-BE49-F238E27FC236}">
                  <a16:creationId xmlns:a16="http://schemas.microsoft.com/office/drawing/2014/main" id="{45B17617-CB1E-04A8-B93B-3B5C6A09B6C4}"/>
                </a:ext>
              </a:extLst>
            </p:cNvPr>
            <p:cNvSpPr txBox="1"/>
            <p:nvPr/>
          </p:nvSpPr>
          <p:spPr>
            <a:xfrm>
              <a:off x="10403790" y="4296662"/>
              <a:ext cx="1617225" cy="400069"/>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B8A72"/>
                  </a:solidFill>
                  <a:effectLst/>
                  <a:uLnTx/>
                  <a:uFillTx/>
                  <a:latin typeface="Calibri" panose="020F0502020204030204" pitchFamily="34" charset="0"/>
                  <a:ea typeface="Times New Roman"/>
                  <a:cs typeface="Calibri" panose="020F0502020204030204" pitchFamily="34" charset="0"/>
                  <a:sym typeface="Times New Roman"/>
                </a:rPr>
                <a:t>Training data</a:t>
              </a:r>
              <a:endParaRPr kumimoji="0"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7" name="Google Shape;325;p9">
            <a:extLst>
              <a:ext uri="{FF2B5EF4-FFF2-40B4-BE49-F238E27FC236}">
                <a16:creationId xmlns:a16="http://schemas.microsoft.com/office/drawing/2014/main" id="{AD620D8F-6195-52F5-82D7-A3165E813E30}"/>
              </a:ext>
            </a:extLst>
          </p:cNvPr>
          <p:cNvSpPr/>
          <p:nvPr/>
        </p:nvSpPr>
        <p:spPr>
          <a:xfrm>
            <a:off x="861736" y="1668658"/>
            <a:ext cx="4454184" cy="4292436"/>
          </a:xfrm>
          <a:prstGeom prst="rect">
            <a:avLst/>
          </a:prstGeom>
          <a:solidFill>
            <a:schemeClr val="accent6">
              <a:lumMod val="20000"/>
              <a:lumOff val="80000"/>
              <a:alpha val="60000"/>
            </a:schemeClr>
          </a:solidFill>
          <a:ln>
            <a:noFill/>
          </a:ln>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
        <p:nvSpPr>
          <p:cNvPr id="31" name="Rectangle 30">
            <a:extLst>
              <a:ext uri="{FF2B5EF4-FFF2-40B4-BE49-F238E27FC236}">
                <a16:creationId xmlns:a16="http://schemas.microsoft.com/office/drawing/2014/main" id="{BA794946-06A4-5755-44EF-1EEC01689A92}"/>
              </a:ext>
            </a:extLst>
          </p:cNvPr>
          <p:cNvSpPr/>
          <p:nvPr/>
        </p:nvSpPr>
        <p:spPr>
          <a:xfrm>
            <a:off x="2490960" y="2654189"/>
            <a:ext cx="1073116" cy="100490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86" name="Google Shape;1286;p48"/>
          <p:cNvSpPr txBox="1">
            <a:spLocks noGrp="1"/>
          </p:cNvSpPr>
          <p:nvPr>
            <p:ph type="title"/>
          </p:nvPr>
        </p:nvSpPr>
        <p:spPr>
          <a:xfrm>
            <a:off x="838199" y="365125"/>
            <a:ext cx="10838929" cy="1325563"/>
          </a:xfrm>
          <a:prstGeom prst="rect">
            <a:avLst/>
          </a:prstGeom>
          <a:noFill/>
          <a:ln>
            <a:noFill/>
          </a:ln>
        </p:spPr>
        <p:txBody>
          <a:bodyPr spcFirstLastPara="1" wrap="square" lIns="91425" tIns="45700" rIns="91425" bIns="45700" anchor="ctr" anchorCtr="0">
            <a:normAutofit/>
          </a:bodyPr>
          <a:lstStyle/>
          <a:p>
            <a:pPr algn="l">
              <a:spcBef>
                <a:spcPts val="0"/>
              </a:spcBef>
              <a:buClr>
                <a:schemeClr val="dk1"/>
              </a:buClr>
              <a:buSzPts val="4400"/>
            </a:pPr>
            <a:r>
              <a:rPr lang="en-US" dirty="0" smtClean="0">
                <a:solidFill>
                  <a:prstClr val="black"/>
                </a:solidFill>
              </a:rPr>
              <a:t>Abstract </a:t>
            </a:r>
            <a:r>
              <a:rPr lang="en-US" dirty="0">
                <a:solidFill>
                  <a:prstClr val="black"/>
                </a:solidFill>
              </a:rPr>
              <a:t>KNN </a:t>
            </a:r>
            <a:r>
              <a:rPr lang="en-US" sz="3200" dirty="0">
                <a:solidFill>
                  <a:prstClr val="black"/>
                </a:solidFill>
              </a:rPr>
              <a:t>– find the nearest neighbors </a:t>
            </a:r>
            <a:r>
              <a:rPr lang="en-US" sz="3200" i="1" dirty="0">
                <a:solidFill>
                  <a:prstClr val="black"/>
                </a:solidFill>
              </a:rPr>
              <a:t>(of input x)</a:t>
            </a:r>
            <a:endParaRPr dirty="0"/>
          </a:p>
        </p:txBody>
      </p:sp>
      <p:grpSp>
        <p:nvGrpSpPr>
          <p:cNvPr id="1323" name="Google Shape;1323;p48"/>
          <p:cNvGrpSpPr/>
          <p:nvPr/>
        </p:nvGrpSpPr>
        <p:grpSpPr>
          <a:xfrm>
            <a:off x="6508198" y="2803041"/>
            <a:ext cx="3725367" cy="830956"/>
            <a:chOff x="302119" y="3595938"/>
            <a:chExt cx="3725367" cy="830956"/>
          </a:xfrm>
        </p:grpSpPr>
        <p:sp>
          <p:nvSpPr>
            <p:cNvPr id="1324" name="Google Shape;1324;p48"/>
            <p:cNvSpPr txBox="1"/>
            <p:nvPr/>
          </p:nvSpPr>
          <p:spPr>
            <a:xfrm>
              <a:off x="302119" y="3595938"/>
              <a:ext cx="949145" cy="83095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D7D31"/>
                  </a:solidFill>
                  <a:effectLst/>
                  <a:uLnTx/>
                  <a:uFillTx/>
                  <a:latin typeface="Calibri" panose="020F0502020204030204" pitchFamily="34" charset="0"/>
                  <a:ea typeface="Times"/>
                  <a:cs typeface="Calibri" panose="020F0502020204030204" pitchFamily="34" charset="0"/>
                  <a:sym typeface="Times"/>
                </a:rPr>
                <a:t>3</a:t>
              </a:r>
              <a:r>
                <a:rPr kumimoji="0" lang="en-US" sz="1600" b="0" i="0" u="none" strike="noStrike" kern="1200" cap="none" spc="0" normalizeH="0" baseline="30000" noProof="0" dirty="0">
                  <a:ln>
                    <a:noFill/>
                  </a:ln>
                  <a:solidFill>
                    <a:srgbClr val="ED7D31"/>
                  </a:solidFill>
                  <a:effectLst/>
                  <a:uLnTx/>
                  <a:uFillTx/>
                  <a:latin typeface="Calibri" panose="020F0502020204030204" pitchFamily="34" charset="0"/>
                  <a:ea typeface="Times"/>
                  <a:cs typeface="Calibri" panose="020F0502020204030204" pitchFamily="34" charset="0"/>
                  <a:sym typeface="Times"/>
                </a:rPr>
                <a:t>rd</a:t>
              </a:r>
              <a:r>
                <a:rPr kumimoji="0" lang="en-US" sz="1600" b="0" i="0" u="none" strike="noStrike" kern="1200" cap="none" spc="0" normalizeH="0" baseline="0" noProof="0" dirty="0">
                  <a:ln>
                    <a:noFill/>
                  </a:ln>
                  <a:solidFill>
                    <a:srgbClr val="ED7D31"/>
                  </a:solidFill>
                  <a:effectLst/>
                  <a:uLnTx/>
                  <a:uFillTx/>
                  <a:latin typeface="Calibri" panose="020F0502020204030204" pitchFamily="34" charset="0"/>
                  <a:ea typeface="Times"/>
                  <a:cs typeface="Calibri" panose="020F0502020204030204" pitchFamily="34" charset="0"/>
                  <a:sym typeface="Times"/>
                </a:rPr>
                <a:t> minimal UB</a:t>
              </a:r>
              <a:endParaRPr kumimoji="0"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325" name="Google Shape;1325;p48"/>
            <p:cNvCxnSpPr>
              <a:cxnSpLocks/>
            </p:cNvCxnSpPr>
            <p:nvPr/>
          </p:nvCxnSpPr>
          <p:spPr>
            <a:xfrm rot="5400000">
              <a:off x="2518726" y="2543916"/>
              <a:ext cx="0" cy="3017520"/>
            </a:xfrm>
            <a:prstGeom prst="straightConnector1">
              <a:avLst/>
            </a:prstGeom>
            <a:noFill/>
            <a:ln w="25400" cap="flat" cmpd="sng">
              <a:solidFill>
                <a:srgbClr val="F2A154"/>
              </a:solidFill>
              <a:prstDash val="dash"/>
              <a:miter lim="800000"/>
              <a:headEnd type="none" w="sm" len="sm"/>
              <a:tailEnd type="none" w="sm" len="sm"/>
            </a:ln>
          </p:spPr>
        </p:cxnSp>
      </p:grpSp>
      <p:pic>
        <p:nvPicPr>
          <p:cNvPr id="1326" name="Google Shape;1326;p48" descr="Close with solid fill"/>
          <p:cNvPicPr preferRelativeResize="0"/>
          <p:nvPr/>
        </p:nvPicPr>
        <p:blipFill rotWithShape="1">
          <a:blip r:embed="rId4">
            <a:alphaModFix/>
          </a:blip>
          <a:srcRect/>
          <a:stretch/>
        </p:blipFill>
        <p:spPr>
          <a:xfrm>
            <a:off x="9731860" y="2483236"/>
            <a:ext cx="657190" cy="657190"/>
          </a:xfrm>
          <a:prstGeom prst="rect">
            <a:avLst/>
          </a:prstGeom>
          <a:noFill/>
          <a:ln>
            <a:noFill/>
          </a:ln>
        </p:spPr>
      </p:pic>
      <p:sp>
        <p:nvSpPr>
          <p:cNvPr id="1327" name="Google Shape;1327;p48"/>
          <p:cNvSpPr txBox="1"/>
          <p:nvPr/>
        </p:nvSpPr>
        <p:spPr>
          <a:xfrm>
            <a:off x="6581265" y="5922386"/>
            <a:ext cx="4912235" cy="46162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a:ea typeface="Calibri"/>
                <a:cs typeface="Calibri"/>
                <a:sym typeface="Calibri"/>
              </a:rPr>
              <a:t>(</a:t>
            </a:r>
            <a:r>
              <a:rPr kumimoji="0" lang="en-US" sz="2400" b="0" i="0" u="none" strike="noStrike" kern="1200" cap="none" spc="0" normalizeH="0" baseline="0" noProof="0" dirty="0" smtClean="0">
                <a:ln>
                  <a:noFill/>
                </a:ln>
                <a:solidFill>
                  <a:srgbClr val="C00000"/>
                </a:solidFill>
                <a:effectLst/>
                <a:uLnTx/>
                <a:uFillTx/>
                <a:latin typeface="Calibri"/>
                <a:ea typeface="Calibri"/>
                <a:cs typeface="Calibri"/>
                <a:sym typeface="Calibri"/>
              </a:rPr>
              <a:t>Over-</a:t>
            </a:r>
            <a:r>
              <a:rPr kumimoji="0" lang="en-US" sz="2400" b="0" i="0" u="none" strike="noStrike" kern="1200" cap="none" spc="0" normalizeH="0" baseline="0" noProof="0" dirty="0" err="1" smtClean="0">
                <a:ln>
                  <a:noFill/>
                </a:ln>
                <a:solidFill>
                  <a:srgbClr val="C00000"/>
                </a:solidFill>
                <a:effectLst/>
                <a:uLnTx/>
                <a:uFillTx/>
                <a:latin typeface="Calibri"/>
                <a:ea typeface="Calibri"/>
                <a:cs typeface="Calibri"/>
                <a:sym typeface="Calibri"/>
              </a:rPr>
              <a:t>approx</a:t>
            </a:r>
            <a:r>
              <a:rPr kumimoji="0" lang="en-US" sz="2400" b="0" i="0" u="none" strike="noStrike" kern="1200" cap="none" spc="0" normalizeH="0" baseline="0" noProof="0" dirty="0">
                <a:ln>
                  <a:noFill/>
                </a:ln>
                <a:solidFill>
                  <a:srgbClr val="C00000"/>
                </a:solidFill>
                <a:effectLst/>
                <a:uLnTx/>
                <a:uFillTx/>
                <a:latin typeface="Calibri"/>
                <a:ea typeface="Calibri"/>
                <a:cs typeface="Calibri"/>
                <a:sym typeface="Calibri"/>
              </a:rPr>
              <a:t>) </a:t>
            </a:r>
            <a:r>
              <a:rPr kumimoji="0" lang="en-US" sz="2400" b="0" i="0" u="none" strike="noStrike" kern="1200" cap="none" spc="0" normalizeH="0" baseline="0" noProof="0" dirty="0">
                <a:ln>
                  <a:noFill/>
                </a:ln>
                <a:solidFill>
                  <a:prstClr val="black"/>
                </a:solidFill>
                <a:effectLst/>
                <a:uLnTx/>
                <a:uFillTx/>
                <a:latin typeface="Calibri"/>
                <a:ea typeface="Calibri"/>
                <a:cs typeface="Calibri"/>
                <a:sym typeface="Calibri"/>
              </a:rPr>
              <a:t>“3” nearest neighbors </a:t>
            </a: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331" name="Google Shape;1331;p48"/>
          <p:cNvGrpSpPr/>
          <p:nvPr/>
        </p:nvGrpSpPr>
        <p:grpSpPr>
          <a:xfrm>
            <a:off x="7559042" y="4372120"/>
            <a:ext cx="2323052" cy="600078"/>
            <a:chOff x="7579826" y="4424881"/>
            <a:chExt cx="2269015" cy="553233"/>
          </a:xfrm>
        </p:grpSpPr>
        <p:pic>
          <p:nvPicPr>
            <p:cNvPr id="1332" name="Google Shape;1332;p48" descr="Checkmark with solid fill"/>
            <p:cNvPicPr preferRelativeResize="0"/>
            <p:nvPr/>
          </p:nvPicPr>
          <p:blipFill rotWithShape="1">
            <a:blip r:embed="rId5">
              <a:alphaModFix/>
            </a:blip>
            <a:srcRect/>
            <a:stretch/>
          </p:blipFill>
          <p:spPr>
            <a:xfrm>
              <a:off x="7579826" y="4424881"/>
              <a:ext cx="552418" cy="552418"/>
            </a:xfrm>
            <a:prstGeom prst="rect">
              <a:avLst/>
            </a:prstGeom>
            <a:noFill/>
            <a:ln>
              <a:noFill/>
            </a:ln>
          </p:spPr>
        </p:pic>
        <p:pic>
          <p:nvPicPr>
            <p:cNvPr id="1333" name="Google Shape;1333;p48" descr="Checkmark with solid fill"/>
            <p:cNvPicPr preferRelativeResize="0"/>
            <p:nvPr/>
          </p:nvPicPr>
          <p:blipFill rotWithShape="1">
            <a:blip r:embed="rId5">
              <a:alphaModFix/>
            </a:blip>
            <a:srcRect/>
            <a:stretch/>
          </p:blipFill>
          <p:spPr>
            <a:xfrm>
              <a:off x="8168786" y="4425696"/>
              <a:ext cx="552418" cy="552418"/>
            </a:xfrm>
            <a:prstGeom prst="rect">
              <a:avLst/>
            </a:prstGeom>
            <a:noFill/>
            <a:ln>
              <a:noFill/>
            </a:ln>
          </p:spPr>
        </p:pic>
        <p:pic>
          <p:nvPicPr>
            <p:cNvPr id="1334" name="Google Shape;1334;p48" descr="Checkmark with solid fill"/>
            <p:cNvPicPr preferRelativeResize="0"/>
            <p:nvPr/>
          </p:nvPicPr>
          <p:blipFill rotWithShape="1">
            <a:blip r:embed="rId5">
              <a:alphaModFix/>
            </a:blip>
            <a:srcRect/>
            <a:stretch/>
          </p:blipFill>
          <p:spPr>
            <a:xfrm>
              <a:off x="8757746" y="4425696"/>
              <a:ext cx="552418" cy="552418"/>
            </a:xfrm>
            <a:prstGeom prst="rect">
              <a:avLst/>
            </a:prstGeom>
            <a:noFill/>
            <a:ln>
              <a:noFill/>
            </a:ln>
          </p:spPr>
        </p:pic>
        <p:pic>
          <p:nvPicPr>
            <p:cNvPr id="1335" name="Google Shape;1335;p48" descr="Checkmark with solid fill"/>
            <p:cNvPicPr preferRelativeResize="0"/>
            <p:nvPr/>
          </p:nvPicPr>
          <p:blipFill rotWithShape="1">
            <a:blip r:embed="rId5">
              <a:alphaModFix/>
            </a:blip>
            <a:srcRect/>
            <a:stretch/>
          </p:blipFill>
          <p:spPr>
            <a:xfrm>
              <a:off x="9296423" y="4425696"/>
              <a:ext cx="552418" cy="552418"/>
            </a:xfrm>
            <a:prstGeom prst="rect">
              <a:avLst/>
            </a:prstGeom>
            <a:noFill/>
            <a:ln>
              <a:noFill/>
            </a:ln>
          </p:spPr>
        </p:pic>
      </p:grpSp>
      <p:sp>
        <p:nvSpPr>
          <p:cNvPr id="8" name="Google Shape;327;p9">
            <a:extLst>
              <a:ext uri="{FF2B5EF4-FFF2-40B4-BE49-F238E27FC236}">
                <a16:creationId xmlns:a16="http://schemas.microsoft.com/office/drawing/2014/main" id="{0C896148-DA10-DB8A-6569-C552205AA437}"/>
              </a:ext>
            </a:extLst>
          </p:cNvPr>
          <p:cNvSpPr txBox="1"/>
          <p:nvPr/>
        </p:nvSpPr>
        <p:spPr>
          <a:xfrm>
            <a:off x="883615" y="4950943"/>
            <a:ext cx="4467937" cy="83095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x NN = {triangle*2, star*1}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mn-ea"/>
                <a:cs typeface="Calibri" panose="020F0502020204030204" pitchFamily="34" charset="0"/>
                <a:sym typeface="Times"/>
              </a:rPr>
              <a:t>x’ NN = {triangle</a:t>
            </a: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*1, star*2}</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9" name="Google Shape;356;p9">
            <a:extLst>
              <a:ext uri="{FF2B5EF4-FFF2-40B4-BE49-F238E27FC236}">
                <a16:creationId xmlns:a16="http://schemas.microsoft.com/office/drawing/2014/main" id="{1CC04875-1C14-8C53-D6C6-27815A836CAB}"/>
              </a:ext>
            </a:extLst>
          </p:cNvPr>
          <p:cNvGrpSpPr/>
          <p:nvPr/>
        </p:nvGrpSpPr>
        <p:grpSpPr>
          <a:xfrm>
            <a:off x="3333967" y="2603628"/>
            <a:ext cx="1607854" cy="1166720"/>
            <a:chOff x="9371847" y="2456331"/>
            <a:chExt cx="1607854" cy="1166720"/>
          </a:xfrm>
        </p:grpSpPr>
        <p:sp>
          <p:nvSpPr>
            <p:cNvPr id="10" name="Google Shape;357;p9">
              <a:extLst>
                <a:ext uri="{FF2B5EF4-FFF2-40B4-BE49-F238E27FC236}">
                  <a16:creationId xmlns:a16="http://schemas.microsoft.com/office/drawing/2014/main" id="{0B1239AA-BEF1-22A7-CEBF-11F83E4874A7}"/>
                </a:ext>
              </a:extLst>
            </p:cNvPr>
            <p:cNvSpPr>
              <a:spLocks noChangeAspect="1"/>
            </p:cNvSpPr>
            <p:nvPr/>
          </p:nvSpPr>
          <p:spPr>
            <a:xfrm>
              <a:off x="10522501" y="2456331"/>
              <a:ext cx="457200" cy="45720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11" name="Google Shape;358;p9">
              <a:extLst>
                <a:ext uri="{FF2B5EF4-FFF2-40B4-BE49-F238E27FC236}">
                  <a16:creationId xmlns:a16="http://schemas.microsoft.com/office/drawing/2014/main" id="{A4DA1B02-DC51-4492-F6F0-982FE0D5730C}"/>
                </a:ext>
              </a:extLst>
            </p:cNvPr>
            <p:cNvSpPr>
              <a:spLocks noChangeAspect="1"/>
            </p:cNvSpPr>
            <p:nvPr/>
          </p:nvSpPr>
          <p:spPr>
            <a:xfrm>
              <a:off x="9371847" y="3165851"/>
              <a:ext cx="457200" cy="45720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sp>
        <p:nvSpPr>
          <p:cNvPr id="25" name="Google Shape;328;p9">
            <a:extLst>
              <a:ext uri="{FF2B5EF4-FFF2-40B4-BE49-F238E27FC236}">
                <a16:creationId xmlns:a16="http://schemas.microsoft.com/office/drawing/2014/main" id="{AF89EABA-B3D3-759E-636D-FCE4DA54211A}"/>
              </a:ext>
            </a:extLst>
          </p:cNvPr>
          <p:cNvSpPr/>
          <p:nvPr/>
        </p:nvSpPr>
        <p:spPr>
          <a:xfrm>
            <a:off x="1930346" y="2044576"/>
            <a:ext cx="2224362" cy="2224362"/>
          </a:xfrm>
          <a:prstGeom prst="ellipse">
            <a:avLst/>
          </a:prstGeom>
          <a:noFill/>
          <a:ln w="50800" cap="flat" cmpd="sng">
            <a:solidFill>
              <a:srgbClr val="5B8A7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26" name="Google Shape;335;p9">
            <a:extLst>
              <a:ext uri="{FF2B5EF4-FFF2-40B4-BE49-F238E27FC236}">
                <a16:creationId xmlns:a16="http://schemas.microsoft.com/office/drawing/2014/main" id="{D6DBF3C6-6375-3619-A158-09336259C4F2}"/>
              </a:ext>
            </a:extLst>
          </p:cNvPr>
          <p:cNvGrpSpPr/>
          <p:nvPr/>
        </p:nvGrpSpPr>
        <p:grpSpPr>
          <a:xfrm>
            <a:off x="2840823" y="2815510"/>
            <a:ext cx="365760" cy="523180"/>
            <a:chOff x="3130280" y="4940798"/>
            <a:chExt cx="365760" cy="523180"/>
          </a:xfrm>
        </p:grpSpPr>
        <p:sp>
          <p:nvSpPr>
            <p:cNvPr id="27" name="Google Shape;336;p9">
              <a:extLst>
                <a:ext uri="{FF2B5EF4-FFF2-40B4-BE49-F238E27FC236}">
                  <a16:creationId xmlns:a16="http://schemas.microsoft.com/office/drawing/2014/main" id="{C5552197-C0AD-D5D1-65D9-013B64D02901}"/>
                </a:ext>
              </a:extLst>
            </p:cNvPr>
            <p:cNvSpPr/>
            <p:nvPr/>
          </p:nvSpPr>
          <p:spPr>
            <a:xfrm>
              <a:off x="3130280" y="5044674"/>
              <a:ext cx="365760" cy="365760"/>
            </a:xfrm>
            <a:prstGeom prst="ellipse">
              <a:avLst/>
            </a:prstGeom>
            <a:solidFill>
              <a:schemeClr val="lt1"/>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5400" b="0" i="0" u="none" strike="noStrike" kern="1200" cap="none" spc="0" normalizeH="0" baseline="0" noProof="0">
                <a:ln>
                  <a:noFill/>
                </a:ln>
                <a:solidFill>
                  <a:prstClr val="black"/>
                </a:solidFill>
                <a:effectLst/>
                <a:uLnTx/>
                <a:uFillTx/>
                <a:latin typeface="Calibri"/>
                <a:ea typeface="Calibri"/>
                <a:cs typeface="Calibri"/>
                <a:sym typeface="Calibri"/>
              </a:endParaRPr>
            </a:p>
          </p:txBody>
        </p:sp>
        <p:sp>
          <p:nvSpPr>
            <p:cNvPr id="28" name="Google Shape;337;p9">
              <a:extLst>
                <a:ext uri="{FF2B5EF4-FFF2-40B4-BE49-F238E27FC236}">
                  <a16:creationId xmlns:a16="http://schemas.microsoft.com/office/drawing/2014/main" id="{7ABA6EB4-3E1D-3F6F-2EC3-724F32896A3F}"/>
                </a:ext>
              </a:extLst>
            </p:cNvPr>
            <p:cNvSpPr txBox="1"/>
            <p:nvPr/>
          </p:nvSpPr>
          <p:spPr>
            <a:xfrm>
              <a:off x="3156113" y="4940798"/>
              <a:ext cx="337959" cy="52318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Calibri"/>
                  <a:sym typeface="Calibri"/>
                </a:rPr>
                <a:t>x</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0" name="Group 39">
            <a:extLst>
              <a:ext uri="{FF2B5EF4-FFF2-40B4-BE49-F238E27FC236}">
                <a16:creationId xmlns:a16="http://schemas.microsoft.com/office/drawing/2014/main" id="{20FCBA89-C6ED-C498-A224-B77162CAD2E5}"/>
              </a:ext>
            </a:extLst>
          </p:cNvPr>
          <p:cNvGrpSpPr/>
          <p:nvPr/>
        </p:nvGrpSpPr>
        <p:grpSpPr>
          <a:xfrm>
            <a:off x="1556350" y="2385579"/>
            <a:ext cx="2224362" cy="2224362"/>
            <a:chOff x="1556350" y="2385579"/>
            <a:chExt cx="2224362" cy="2224362"/>
          </a:xfrm>
        </p:grpSpPr>
        <p:sp>
          <p:nvSpPr>
            <p:cNvPr id="30" name="Google Shape;328;p9">
              <a:extLst>
                <a:ext uri="{FF2B5EF4-FFF2-40B4-BE49-F238E27FC236}">
                  <a16:creationId xmlns:a16="http://schemas.microsoft.com/office/drawing/2014/main" id="{4F533202-E5A8-61A7-EEC4-7A7F1BDD1A66}"/>
                </a:ext>
              </a:extLst>
            </p:cNvPr>
            <p:cNvSpPr/>
            <p:nvPr/>
          </p:nvSpPr>
          <p:spPr>
            <a:xfrm>
              <a:off x="1556350" y="2385579"/>
              <a:ext cx="2224362" cy="2224362"/>
            </a:xfrm>
            <a:prstGeom prst="ellipse">
              <a:avLst/>
            </a:prstGeom>
            <a:noFill/>
            <a:ln w="50800" cap="flat" cmpd="sng">
              <a:solidFill>
                <a:schemeClr val="accent1"/>
              </a:solidFill>
              <a:prstDash val="sysDot"/>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32" name="Google Shape;335;p9">
              <a:extLst>
                <a:ext uri="{FF2B5EF4-FFF2-40B4-BE49-F238E27FC236}">
                  <a16:creationId xmlns:a16="http://schemas.microsoft.com/office/drawing/2014/main" id="{10802FBF-04DF-E3A9-A498-BE2E3304FBA1}"/>
                </a:ext>
              </a:extLst>
            </p:cNvPr>
            <p:cNvGrpSpPr/>
            <p:nvPr/>
          </p:nvGrpSpPr>
          <p:grpSpPr>
            <a:xfrm>
              <a:off x="2480305" y="3201730"/>
              <a:ext cx="450058" cy="523180"/>
              <a:chOff x="3130280" y="4951949"/>
              <a:chExt cx="450058" cy="523180"/>
            </a:xfrm>
          </p:grpSpPr>
          <p:sp>
            <p:nvSpPr>
              <p:cNvPr id="33" name="Google Shape;336;p9">
                <a:extLst>
                  <a:ext uri="{FF2B5EF4-FFF2-40B4-BE49-F238E27FC236}">
                    <a16:creationId xmlns:a16="http://schemas.microsoft.com/office/drawing/2014/main" id="{170FB40C-4ED9-0CF2-BB6E-5A8F76CE4B06}"/>
                  </a:ext>
                </a:extLst>
              </p:cNvPr>
              <p:cNvSpPr/>
              <p:nvPr/>
            </p:nvSpPr>
            <p:spPr>
              <a:xfrm>
                <a:off x="3130280" y="5044674"/>
                <a:ext cx="365760" cy="365760"/>
              </a:xfrm>
              <a:prstGeom prst="ellipse">
                <a:avLst/>
              </a:prstGeom>
              <a:solidFill>
                <a:schemeClr val="lt1"/>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5400" b="0" i="0" u="none" strike="noStrike" kern="1200" cap="none" spc="0" normalizeH="0" baseline="0" noProof="0">
                  <a:ln>
                    <a:noFill/>
                  </a:ln>
                  <a:solidFill>
                    <a:prstClr val="black"/>
                  </a:solidFill>
                  <a:effectLst/>
                  <a:uLnTx/>
                  <a:uFillTx/>
                  <a:latin typeface="Calibri"/>
                  <a:ea typeface="Calibri"/>
                  <a:cs typeface="Calibri"/>
                  <a:sym typeface="Calibri"/>
                </a:endParaRPr>
              </a:p>
            </p:txBody>
          </p:sp>
          <p:sp>
            <p:nvSpPr>
              <p:cNvPr id="34" name="Google Shape;337;p9">
                <a:extLst>
                  <a:ext uri="{FF2B5EF4-FFF2-40B4-BE49-F238E27FC236}">
                    <a16:creationId xmlns:a16="http://schemas.microsoft.com/office/drawing/2014/main" id="{D3028D56-B26C-3531-33FE-C5158ED6E43D}"/>
                  </a:ext>
                </a:extLst>
              </p:cNvPr>
              <p:cNvSpPr txBox="1"/>
              <p:nvPr/>
            </p:nvSpPr>
            <p:spPr>
              <a:xfrm>
                <a:off x="3133811" y="4951949"/>
                <a:ext cx="446527" cy="52318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Calibri"/>
                    <a:sym typeface="Calibri"/>
                  </a:rPr>
                  <a:t>x’</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6" name="Google Shape;359;p9">
            <a:extLst>
              <a:ext uri="{FF2B5EF4-FFF2-40B4-BE49-F238E27FC236}">
                <a16:creationId xmlns:a16="http://schemas.microsoft.com/office/drawing/2014/main" id="{3267657E-5E28-8AC6-247A-022BC653E4DA}"/>
              </a:ext>
            </a:extLst>
          </p:cNvPr>
          <p:cNvSpPr>
            <a:spLocks noChangeAspect="1"/>
          </p:cNvSpPr>
          <p:nvPr/>
        </p:nvSpPr>
        <p:spPr>
          <a:xfrm>
            <a:off x="1631929" y="3551923"/>
            <a:ext cx="457200" cy="45720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37" name="Triangle 36">
            <a:extLst>
              <a:ext uri="{FF2B5EF4-FFF2-40B4-BE49-F238E27FC236}">
                <a16:creationId xmlns:a16="http://schemas.microsoft.com/office/drawing/2014/main" id="{A921D702-EF61-813A-098E-A2A3C01391AD}"/>
              </a:ext>
            </a:extLst>
          </p:cNvPr>
          <p:cNvSpPr>
            <a:spLocks noChangeAspect="1"/>
          </p:cNvSpPr>
          <p:nvPr/>
        </p:nvSpPr>
        <p:spPr>
          <a:xfrm>
            <a:off x="3033530" y="2079914"/>
            <a:ext cx="362973" cy="365760"/>
          </a:xfrm>
          <a:prstGeom prst="triangle">
            <a:avLst/>
          </a:prstGeom>
          <a:solidFill>
            <a:srgbClr val="5B8A72">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Triangle 37">
            <a:extLst>
              <a:ext uri="{FF2B5EF4-FFF2-40B4-BE49-F238E27FC236}">
                <a16:creationId xmlns:a16="http://schemas.microsoft.com/office/drawing/2014/main" id="{4BF69EC2-D1D1-C855-5DC7-96293EA01724}"/>
              </a:ext>
            </a:extLst>
          </p:cNvPr>
          <p:cNvSpPr/>
          <p:nvPr/>
        </p:nvSpPr>
        <p:spPr>
          <a:xfrm>
            <a:off x="2091237" y="3285146"/>
            <a:ext cx="362973" cy="365760"/>
          </a:xfrm>
          <a:prstGeom prst="triangle">
            <a:avLst/>
          </a:prstGeom>
          <a:solidFill>
            <a:srgbClr val="5B8A72">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Google Shape;329;p9">
            <a:extLst>
              <a:ext uri="{FF2B5EF4-FFF2-40B4-BE49-F238E27FC236}">
                <a16:creationId xmlns:a16="http://schemas.microsoft.com/office/drawing/2014/main" id="{3BDBFE70-E688-EA0A-33E1-1B1704A1AEC2}"/>
              </a:ext>
            </a:extLst>
          </p:cNvPr>
          <p:cNvSpPr/>
          <p:nvPr/>
        </p:nvSpPr>
        <p:spPr>
          <a:xfrm>
            <a:off x="912643" y="4540708"/>
            <a:ext cx="1162966"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K = 3</a:t>
            </a:r>
            <a:endParaRPr kumimoji="0"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endParaRPr>
          </a:p>
        </p:txBody>
      </p:sp>
      <p:sp>
        <p:nvSpPr>
          <p:cNvPr id="2" name="TextBox 1">
            <a:extLst>
              <a:ext uri="{FF2B5EF4-FFF2-40B4-BE49-F238E27FC236}">
                <a16:creationId xmlns:a16="http://schemas.microsoft.com/office/drawing/2014/main" id="{99004AEB-9E24-BD20-7467-2C3DD4AD59FC}"/>
              </a:ext>
            </a:extLst>
          </p:cNvPr>
          <p:cNvSpPr txBox="1"/>
          <p:nvPr/>
        </p:nvSpPr>
        <p:spPr>
          <a:xfrm>
            <a:off x="10403790" y="2298840"/>
            <a:ext cx="127333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at</a:t>
            </a:r>
            <a:r>
              <a:rPr kumimoji="0" lang="zh-CN" altLang="en-US" sz="1800" b="0" i="0" u="none" strike="noStrike" kern="1200" cap="none" spc="0" normalizeH="0" baseline="0" noProof="0" dirty="0">
                <a:ln>
                  <a:noFill/>
                </a:ln>
                <a:solidFill>
                  <a:srgbClr val="C00000"/>
                </a:solidFill>
                <a:effectLst/>
                <a:uLnTx/>
                <a:uFillTx/>
                <a:latin typeface="Calibri" panose="020F0502020204030204"/>
                <a:ea typeface="等线" panose="02010600030101010101" pitchFamily="2" charset="-122"/>
                <a:cs typeface="+mn-cs"/>
              </a:rPr>
              <a:t> </a:t>
            </a:r>
            <a:r>
              <a:rPr kumimoji="0" lang="en-US" altLang="zh-CN" sz="1800" b="0" i="0" u="none" strike="noStrike" kern="1200" cap="none" spc="0" normalizeH="0" baseline="0" noProof="0" dirty="0">
                <a:ln>
                  <a:noFill/>
                </a:ln>
                <a:solidFill>
                  <a:srgbClr val="C00000"/>
                </a:solidFill>
                <a:effectLst/>
                <a:uLnTx/>
                <a:uFillTx/>
                <a:latin typeface="Calibri" panose="020F0502020204030204"/>
                <a:ea typeface="等线" panose="02010600030101010101" pitchFamily="2" charset="-122"/>
                <a:cs typeface="+mn-cs"/>
              </a:rPr>
              <a:t>least 4</a:t>
            </a:r>
            <a:r>
              <a:rPr kumimoji="0" lang="en-US" altLang="zh-CN" sz="1800" b="0" i="0" u="none" strike="noStrike" kern="1200" cap="none" spc="0" normalizeH="0" baseline="30000" noProof="0" dirty="0">
                <a:ln>
                  <a:noFill/>
                </a:ln>
                <a:solidFill>
                  <a:srgbClr val="C00000"/>
                </a:solidFill>
                <a:effectLst/>
                <a:uLnTx/>
                <a:uFillTx/>
                <a:latin typeface="Calibri" panose="020F0502020204030204"/>
                <a:ea typeface="等线" panose="02010600030101010101" pitchFamily="2" charset="-122"/>
                <a:cs typeface="+mn-cs"/>
              </a:rPr>
              <a:t>th</a:t>
            </a:r>
            <a:r>
              <a:rPr kumimoji="0" lang="en-US" altLang="zh-CN" sz="1800" b="0" i="0" u="none" strike="noStrike" kern="1200" cap="none" spc="0" normalizeH="0" baseline="0" noProof="0" dirty="0">
                <a:ln>
                  <a:noFill/>
                </a:ln>
                <a:solidFill>
                  <a:srgbClr val="C00000"/>
                </a:solidFill>
                <a:effectLst/>
                <a:uLnTx/>
                <a:uFillTx/>
                <a:latin typeface="Calibri" panose="020F0502020204030204"/>
                <a:ea typeface="等线" panose="02010600030101010101" pitchFamily="2" charset="-122"/>
                <a:cs typeface="+mn-cs"/>
              </a:rPr>
              <a:t> nearest or further</a:t>
            </a:r>
            <a:endPar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9863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327"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4D9F0E-54FC-9A5C-3468-02F5C790E548}"/>
              </a:ext>
            </a:extLst>
          </p:cNvPr>
          <p:cNvSpPr/>
          <p:nvPr/>
        </p:nvSpPr>
        <p:spPr>
          <a:xfrm>
            <a:off x="0" y="6606791"/>
            <a:ext cx="4375052" cy="251209"/>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9" name="Rectangle 8">
            <a:extLst>
              <a:ext uri="{FF2B5EF4-FFF2-40B4-BE49-F238E27FC236}">
                <a16:creationId xmlns:a16="http://schemas.microsoft.com/office/drawing/2014/main" id="{B826AC8D-2870-9605-7793-71EF6E98A4D7}"/>
              </a:ext>
            </a:extLst>
          </p:cNvPr>
          <p:cNvSpPr/>
          <p:nvPr/>
        </p:nvSpPr>
        <p:spPr>
          <a:xfrm>
            <a:off x="0" y="0"/>
            <a:ext cx="6229978" cy="140677"/>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0A2C165E-BFF1-97F1-860E-8EB77195AF1F}"/>
              </a:ext>
            </a:extLst>
          </p:cNvPr>
          <p:cNvSpPr txBox="1"/>
          <p:nvPr/>
        </p:nvSpPr>
        <p:spPr>
          <a:xfrm>
            <a:off x="659568" y="440225"/>
            <a:ext cx="7170937" cy="769441"/>
          </a:xfrm>
          <a:prstGeom prst="rect">
            <a:avLst/>
          </a:prstGeom>
          <a:noFill/>
        </p:spPr>
        <p:txBody>
          <a:bodyPr wrap="none" rtlCol="0">
            <a:spAutoFit/>
          </a:bodyPr>
          <a:lstStyle/>
          <a:p>
            <a:pPr algn="l"/>
            <a:r>
              <a:rPr lang="en-US" sz="4400" dirty="0" smtClean="0">
                <a:latin typeface="+mj-lt"/>
              </a:rPr>
              <a:t>Abstracting the prediction step</a:t>
            </a:r>
            <a:endParaRPr lang="en-US" sz="3200" i="1" dirty="0">
              <a:latin typeface="+mj-lt"/>
            </a:endParaRPr>
          </a:p>
        </p:txBody>
      </p:sp>
      <p:sp>
        <p:nvSpPr>
          <p:cNvPr id="13" name="Rectangle 12">
            <a:extLst>
              <a:ext uri="{FF2B5EF4-FFF2-40B4-BE49-F238E27FC236}">
                <a16:creationId xmlns:a16="http://schemas.microsoft.com/office/drawing/2014/main" id="{F9F7492D-57E6-884C-4753-C7EAF36C06D7}"/>
              </a:ext>
            </a:extLst>
          </p:cNvPr>
          <p:cNvSpPr/>
          <p:nvPr/>
        </p:nvSpPr>
        <p:spPr bwMode="auto">
          <a:xfrm>
            <a:off x="705877" y="1420507"/>
            <a:ext cx="3669175" cy="2224393"/>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en-US" sz="1800" b="0" i="0" u="none" strike="noStrike" cap="none" normalizeH="0" baseline="0" dirty="0">
              <a:ln>
                <a:noFill/>
              </a:ln>
              <a:solidFill>
                <a:schemeClr val="tx1"/>
              </a:solidFill>
              <a:effectLst/>
              <a:latin typeface="Candara" panose="020E0502030303020204" pitchFamily="34" charset="0"/>
              <a:ea typeface="宋体" panose="02010600030101010101" pitchFamily="2" charset="-122"/>
            </a:endParaRPr>
          </a:p>
        </p:txBody>
      </p:sp>
      <p:sp>
        <p:nvSpPr>
          <p:cNvPr id="16" name="Rectangle 15">
            <a:extLst>
              <a:ext uri="{FF2B5EF4-FFF2-40B4-BE49-F238E27FC236}">
                <a16:creationId xmlns:a16="http://schemas.microsoft.com/office/drawing/2014/main" id="{ACF436DA-E247-F099-2679-31619BA8603C}"/>
              </a:ext>
            </a:extLst>
          </p:cNvPr>
          <p:cNvSpPr/>
          <p:nvPr/>
        </p:nvSpPr>
        <p:spPr>
          <a:xfrm>
            <a:off x="863600" y="2298698"/>
            <a:ext cx="1104899" cy="463552"/>
          </a:xfrm>
          <a:prstGeom prst="rect">
            <a:avLst/>
          </a:prstGeom>
          <a:solidFill>
            <a:schemeClr val="accent1">
              <a:lumMod val="75000"/>
            </a:schemeClr>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a:spAutoFit/>
          </a:bodyPr>
          <a:lstStyle/>
          <a:p>
            <a:pPr algn="ctr"/>
            <a:r>
              <a:rPr lang="en-US" sz="1200" dirty="0" smtClean="0">
                <a:solidFill>
                  <a:schemeClr val="bg1"/>
                </a:solidFill>
                <a:latin typeface="Candara" panose="020E0502030303020204" pitchFamily="34" charset="0"/>
                <a:sym typeface="Wingdings" panose="05000000000000000000" pitchFamily="2" charset="2"/>
              </a:rPr>
              <a:t>Abstract Interpretation</a:t>
            </a:r>
            <a:endParaRPr lang="en-US" sz="1200" dirty="0">
              <a:solidFill>
                <a:schemeClr val="bg1"/>
              </a:solidFill>
              <a:latin typeface="Candara" panose="020E0502030303020204" pitchFamily="34" charset="0"/>
              <a:sym typeface="Wingdings" panose="05000000000000000000" pitchFamily="2" charset="2"/>
            </a:endParaRPr>
          </a:p>
        </p:txBody>
      </p:sp>
      <p:sp>
        <p:nvSpPr>
          <p:cNvPr id="17" name="Rectangle 16">
            <a:extLst>
              <a:ext uri="{FF2B5EF4-FFF2-40B4-BE49-F238E27FC236}">
                <a16:creationId xmlns:a16="http://schemas.microsoft.com/office/drawing/2014/main" id="{9C86F6EC-804F-C7A0-4AD5-BF01C3CC53C0}"/>
              </a:ext>
            </a:extLst>
          </p:cNvPr>
          <p:cNvSpPr/>
          <p:nvPr/>
        </p:nvSpPr>
        <p:spPr>
          <a:xfrm>
            <a:off x="2193516" y="1571113"/>
            <a:ext cx="1956047" cy="492443"/>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0" tIns="0" rIns="0" bIns="0">
            <a:spAutoFit/>
          </a:bodyPr>
          <a:lstStyle/>
          <a:p>
            <a:pPr algn="ctr"/>
            <a:r>
              <a:rPr lang="en-US" sz="1600" dirty="0" smtClean="0">
                <a:latin typeface="Candara" panose="020E0502030303020204" pitchFamily="34" charset="0"/>
                <a:sym typeface="Wingdings" panose="05000000000000000000" pitchFamily="2" charset="2"/>
              </a:rPr>
              <a:t>Abstracting the neighbors</a:t>
            </a:r>
            <a:endParaRPr lang="en-US" sz="1600" dirty="0">
              <a:latin typeface="Candara" panose="020E0502030303020204" pitchFamily="34" charset="0"/>
              <a:sym typeface="Wingdings" panose="05000000000000000000" pitchFamily="2" charset="2"/>
            </a:endParaRPr>
          </a:p>
        </p:txBody>
      </p:sp>
      <p:cxnSp>
        <p:nvCxnSpPr>
          <p:cNvPr id="19" name="Connector: Elbow 31">
            <a:extLst>
              <a:ext uri="{FF2B5EF4-FFF2-40B4-BE49-F238E27FC236}">
                <a16:creationId xmlns:a16="http://schemas.microsoft.com/office/drawing/2014/main" id="{37F68345-03C2-50F0-D286-AF1BACF149EF}"/>
              </a:ext>
            </a:extLst>
          </p:cNvPr>
          <p:cNvCxnSpPr>
            <a:cxnSpLocks/>
            <a:stCxn id="16" idx="0"/>
            <a:endCxn id="17" idx="1"/>
          </p:cNvCxnSpPr>
          <p:nvPr/>
        </p:nvCxnSpPr>
        <p:spPr bwMode="auto">
          <a:xfrm rot="5400000" flipH="1" flipV="1">
            <a:off x="1476004" y="1924086"/>
            <a:ext cx="701153" cy="733872"/>
          </a:xfrm>
          <a:prstGeom prst="bentConnector2">
            <a:avLst/>
          </a:prstGeom>
          <a:ln w="25400" cap="flat">
            <a:prstDash val="sysDash"/>
            <a:headEnd type="oval" w="med" len="med"/>
            <a:tailEnd type="oval"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sp>
        <p:nvSpPr>
          <p:cNvPr id="22" name="Rectangle 21">
            <a:extLst>
              <a:ext uri="{FF2B5EF4-FFF2-40B4-BE49-F238E27FC236}">
                <a16:creationId xmlns:a16="http://schemas.microsoft.com/office/drawing/2014/main" id="{5DD6E17C-C723-6EBF-906E-8016D97630E3}"/>
              </a:ext>
            </a:extLst>
          </p:cNvPr>
          <p:cNvSpPr/>
          <p:nvPr/>
        </p:nvSpPr>
        <p:spPr>
          <a:xfrm>
            <a:off x="2193515" y="3006507"/>
            <a:ext cx="1956053" cy="492443"/>
          </a:xfrm>
          <a:prstGeom prst="rect">
            <a:avLst/>
          </a:prstGeom>
          <a:solidFill>
            <a:srgbClr val="FFFF00"/>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0" tIns="0" rIns="0" bIns="0">
            <a:spAutoFit/>
          </a:bodyPr>
          <a:lstStyle/>
          <a:p>
            <a:pPr algn="ctr"/>
            <a:r>
              <a:rPr lang="en-US" sz="1600" dirty="0" smtClean="0">
                <a:solidFill>
                  <a:srgbClr val="C00000"/>
                </a:solidFill>
                <a:latin typeface="Candara" panose="020E0502030303020204" pitchFamily="34" charset="0"/>
                <a:sym typeface="Wingdings" panose="05000000000000000000" pitchFamily="2" charset="2"/>
              </a:rPr>
              <a:t>Abstracting the prediction step</a:t>
            </a:r>
            <a:endParaRPr lang="en-US" sz="1600" dirty="0">
              <a:solidFill>
                <a:srgbClr val="C00000"/>
              </a:solidFill>
              <a:latin typeface="Candara" panose="020E0502030303020204" pitchFamily="34" charset="0"/>
              <a:sym typeface="Wingdings" panose="05000000000000000000" pitchFamily="2" charset="2"/>
            </a:endParaRPr>
          </a:p>
        </p:txBody>
      </p:sp>
      <p:cxnSp>
        <p:nvCxnSpPr>
          <p:cNvPr id="24" name="Connector: Elbow 39">
            <a:extLst>
              <a:ext uri="{FF2B5EF4-FFF2-40B4-BE49-F238E27FC236}">
                <a16:creationId xmlns:a16="http://schemas.microsoft.com/office/drawing/2014/main" id="{19758309-4D8D-8F18-D201-E73F704865E7}"/>
              </a:ext>
            </a:extLst>
          </p:cNvPr>
          <p:cNvCxnSpPr>
            <a:cxnSpLocks/>
            <a:stCxn id="16" idx="2"/>
            <a:endCxn id="22" idx="1"/>
          </p:cNvCxnSpPr>
          <p:nvPr/>
        </p:nvCxnSpPr>
        <p:spPr bwMode="auto">
          <a:xfrm rot="16200000" flipH="1">
            <a:off x="1559543" y="2618756"/>
            <a:ext cx="490479" cy="777465"/>
          </a:xfrm>
          <a:prstGeom prst="bentConnector2">
            <a:avLst/>
          </a:prstGeom>
          <a:ln w="25400" cap="flat">
            <a:prstDash val="sysDash"/>
            <a:headEnd type="oval" w="med" len="med"/>
            <a:tailEnd type="oval"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sp>
        <p:nvSpPr>
          <p:cNvPr id="27" name="Rectangle 26">
            <a:extLst>
              <a:ext uri="{FF2B5EF4-FFF2-40B4-BE49-F238E27FC236}">
                <a16:creationId xmlns:a16="http://schemas.microsoft.com/office/drawing/2014/main" id="{4465F80C-6183-EC71-695D-B8210DE6B41D}"/>
              </a:ext>
            </a:extLst>
          </p:cNvPr>
          <p:cNvSpPr/>
          <p:nvPr/>
        </p:nvSpPr>
        <p:spPr>
          <a:xfrm>
            <a:off x="2193515" y="2241809"/>
            <a:ext cx="1956048" cy="58477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spAutoFit/>
          </a:bodyPr>
          <a:lstStyle/>
          <a:p>
            <a:pPr algn="ctr"/>
            <a:r>
              <a:rPr lang="en-US" sz="1600" dirty="0" smtClean="0">
                <a:latin typeface="Candara" panose="020E0502030303020204" pitchFamily="34" charset="0"/>
                <a:sym typeface="Wingdings" panose="05000000000000000000" pitchFamily="2" charset="2"/>
              </a:rPr>
              <a:t>Abstracting the learning step</a:t>
            </a:r>
            <a:endParaRPr lang="en-US" sz="1600" dirty="0">
              <a:latin typeface="Candara" panose="020E0502030303020204" pitchFamily="34" charset="0"/>
              <a:sym typeface="Wingdings" panose="05000000000000000000" pitchFamily="2" charset="2"/>
            </a:endParaRPr>
          </a:p>
        </p:txBody>
      </p:sp>
      <p:cxnSp>
        <p:nvCxnSpPr>
          <p:cNvPr id="28" name="Straight Connector 27">
            <a:extLst>
              <a:ext uri="{FF2B5EF4-FFF2-40B4-BE49-F238E27FC236}">
                <a16:creationId xmlns:a16="http://schemas.microsoft.com/office/drawing/2014/main" id="{51A5A188-FEA5-6D67-9D6A-70DA49340F43}"/>
              </a:ext>
            </a:extLst>
          </p:cNvPr>
          <p:cNvCxnSpPr>
            <a:cxnSpLocks/>
            <a:stCxn id="27" idx="1"/>
            <a:endCxn id="16" idx="3"/>
          </p:cNvCxnSpPr>
          <p:nvPr/>
        </p:nvCxnSpPr>
        <p:spPr bwMode="auto">
          <a:xfrm flipH="1" flipV="1">
            <a:off x="1968499" y="2530474"/>
            <a:ext cx="225016" cy="3723"/>
          </a:xfrm>
          <a:prstGeom prst="line">
            <a:avLst/>
          </a:prstGeom>
          <a:ln w="25400">
            <a:prstDash val="sysDash"/>
            <a:headEnd type="oval" w="med" len="med"/>
            <a:tailEnd type="oval"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sp>
        <p:nvSpPr>
          <p:cNvPr id="2" name="Rectangle 1">
            <a:extLst>
              <a:ext uri="{FF2B5EF4-FFF2-40B4-BE49-F238E27FC236}">
                <a16:creationId xmlns:a16="http://schemas.microsoft.com/office/drawing/2014/main" id="{66778220-F9E6-F830-05F5-CD0D6C2E118D}"/>
              </a:ext>
            </a:extLst>
          </p:cNvPr>
          <p:cNvSpPr/>
          <p:nvPr/>
        </p:nvSpPr>
        <p:spPr>
          <a:xfrm>
            <a:off x="4375052" y="6606792"/>
            <a:ext cx="3709182" cy="251208"/>
          </a:xfrm>
          <a:prstGeom prst="rect">
            <a:avLst/>
          </a:prstGeom>
          <a:solidFill>
            <a:schemeClr val="tx2">
              <a:lumMod val="20000"/>
              <a:lumOff val="80000"/>
              <a:alpha val="6801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3" name="Rectangle 2">
            <a:extLst>
              <a:ext uri="{FF2B5EF4-FFF2-40B4-BE49-F238E27FC236}">
                <a16:creationId xmlns:a16="http://schemas.microsoft.com/office/drawing/2014/main" id="{59B44DF3-3A99-C72E-9EC4-0CDC3305461E}"/>
              </a:ext>
            </a:extLst>
          </p:cNvPr>
          <p:cNvSpPr/>
          <p:nvPr/>
        </p:nvSpPr>
        <p:spPr>
          <a:xfrm>
            <a:off x="8084234" y="6606792"/>
            <a:ext cx="4107766" cy="25120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7" name="Slide Number Placeholder 1">
            <a:extLst>
              <a:ext uri="{FF2B5EF4-FFF2-40B4-BE49-F238E27FC236}">
                <a16:creationId xmlns:a16="http://schemas.microsoft.com/office/drawing/2014/main" id="{F8DB086B-1F76-4A35-75D8-43A3A300A499}"/>
              </a:ext>
            </a:extLst>
          </p:cNvPr>
          <p:cNvSpPr>
            <a:spLocks noGrp="1"/>
          </p:cNvSpPr>
          <p:nvPr>
            <p:ph type="sldNum" sz="quarter" idx="12"/>
          </p:nvPr>
        </p:nvSpPr>
        <p:spPr>
          <a:xfrm>
            <a:off x="8505256" y="6544680"/>
            <a:ext cx="2743200" cy="365125"/>
          </a:xfrm>
        </p:spPr>
        <p:txBody>
          <a:bodyPr/>
          <a:lstStyle/>
          <a:p>
            <a:fld id="{5EBB1456-3950-D24B-8E61-3A9B2AB04FA5}" type="slidenum">
              <a:rPr lang="en-US" sz="1800" smtClean="0">
                <a:solidFill>
                  <a:srgbClr val="C00000"/>
                </a:solidFill>
                <a:latin typeface="Consolas" panose="020B0609020204030204" pitchFamily="49" charset="0"/>
                <a:cs typeface="Consolas" panose="020B0609020204030204" pitchFamily="49" charset="0"/>
              </a:rPr>
              <a:t>23</a:t>
            </a:fld>
            <a:endParaRPr lang="en-US" sz="1800" dirty="0">
              <a:solidFill>
                <a:srgbClr val="C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5129827"/>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85"/>
        <p:cNvGrpSpPr/>
        <p:nvPr/>
      </p:nvGrpSpPr>
      <p:grpSpPr>
        <a:xfrm>
          <a:off x="0" y="0"/>
          <a:ext cx="0" cy="0"/>
          <a:chOff x="0" y="0"/>
          <a:chExt cx="0" cy="0"/>
        </a:xfrm>
      </p:grpSpPr>
      <p:sp>
        <p:nvSpPr>
          <p:cNvPr id="1290" name="Google Shape;1290;p48"/>
          <p:cNvSpPr/>
          <p:nvPr/>
        </p:nvSpPr>
        <p:spPr>
          <a:xfrm>
            <a:off x="6271268" y="1521361"/>
            <a:ext cx="4645675" cy="4405911"/>
          </a:xfrm>
          <a:prstGeom prst="rect">
            <a:avLst/>
          </a:prstGeom>
          <a:solidFill>
            <a:schemeClr val="accent6">
              <a:lumMod val="20000"/>
              <a:lumOff val="80000"/>
              <a:alpha val="60000"/>
            </a:schemeClr>
          </a:solidFill>
          <a:ln>
            <a:noFill/>
          </a:ln>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3000" b="0" i="0" u="none" strike="noStrike" kern="1200" cap="none" spc="0" normalizeH="0" baseline="0" noProof="0">
              <a:ln>
                <a:noFill/>
              </a:ln>
              <a:solidFill>
                <a:prstClr val="black"/>
              </a:solidFill>
              <a:effectLst/>
              <a:uLnTx/>
              <a:uFillTx/>
              <a:latin typeface="Calibri"/>
              <a:ea typeface="Calibri"/>
              <a:cs typeface="Calibri"/>
              <a:sym typeface="Calibri"/>
            </a:endParaRPr>
          </a:p>
        </p:txBody>
      </p:sp>
      <p:sp>
        <p:nvSpPr>
          <p:cNvPr id="1287" name="Google Shape;1287;p48"/>
          <p:cNvSpPr txBox="1"/>
          <p:nvPr/>
        </p:nvSpPr>
        <p:spPr>
          <a:xfrm>
            <a:off x="6198532" y="5974601"/>
            <a:ext cx="5110296" cy="46162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a:ea typeface="Calibri"/>
                <a:cs typeface="Calibri"/>
                <a:sym typeface="Calibri"/>
              </a:rPr>
              <a:t>(</a:t>
            </a:r>
            <a:r>
              <a:rPr kumimoji="0" lang="en-US" sz="2400" b="0" i="0" u="none" strike="noStrike" kern="1200" cap="none" spc="0" normalizeH="0" baseline="0" noProof="0" dirty="0" smtClean="0">
                <a:ln>
                  <a:noFill/>
                </a:ln>
                <a:solidFill>
                  <a:srgbClr val="C00000"/>
                </a:solidFill>
                <a:effectLst/>
                <a:uLnTx/>
                <a:uFillTx/>
                <a:latin typeface="Calibri"/>
                <a:ea typeface="Calibri"/>
                <a:cs typeface="Calibri"/>
                <a:sym typeface="Calibri"/>
              </a:rPr>
              <a:t>Over-</a:t>
            </a:r>
            <a:r>
              <a:rPr kumimoji="0" lang="en-US" sz="2400" b="0" i="0" u="none" strike="noStrike" kern="1200" cap="none" spc="0" normalizeH="0" baseline="0" noProof="0" dirty="0" err="1" smtClean="0">
                <a:ln>
                  <a:noFill/>
                </a:ln>
                <a:solidFill>
                  <a:srgbClr val="C00000"/>
                </a:solidFill>
                <a:effectLst/>
                <a:uLnTx/>
                <a:uFillTx/>
                <a:latin typeface="Calibri"/>
                <a:ea typeface="Calibri"/>
                <a:cs typeface="Calibri"/>
                <a:sym typeface="Calibri"/>
              </a:rPr>
              <a:t>approx</a:t>
            </a:r>
            <a:r>
              <a:rPr kumimoji="0" lang="en-US" sz="2400" b="0" i="0" u="none" strike="noStrike" kern="1200" cap="none" spc="0" normalizeH="0" baseline="0" noProof="0" dirty="0">
                <a:ln>
                  <a:noFill/>
                </a:ln>
                <a:solidFill>
                  <a:srgbClr val="C00000"/>
                </a:solidFill>
                <a:effectLst/>
                <a:uLnTx/>
                <a:uFillTx/>
                <a:latin typeface="Calibri"/>
                <a:ea typeface="Calibri"/>
                <a:cs typeface="Calibri"/>
                <a:sym typeface="Calibri"/>
              </a:rPr>
              <a:t>) </a:t>
            </a:r>
            <a:r>
              <a:rPr kumimoji="0" lang="en-US" sz="2400" b="0" i="0" u="none" strike="noStrike" kern="1200" cap="none" spc="0" normalizeH="0" baseline="0" noProof="0" dirty="0">
                <a:ln>
                  <a:noFill/>
                </a:ln>
                <a:solidFill>
                  <a:prstClr val="black"/>
                </a:solidFill>
                <a:effectLst/>
                <a:uLnTx/>
                <a:uFillTx/>
                <a:latin typeface="Calibri"/>
                <a:ea typeface="Calibri"/>
                <a:cs typeface="Calibri"/>
                <a:sym typeface="Calibri"/>
              </a:rPr>
              <a:t>Abstract </a:t>
            </a:r>
            <a:r>
              <a:rPr kumimoji="0" lang="en-US" sz="2400" b="0" i="0" u="none" strike="noStrike" kern="1200" cap="none" spc="0" normalizeH="0" baseline="0" noProof="0" dirty="0" smtClean="0">
                <a:ln>
                  <a:noFill/>
                </a:ln>
                <a:solidFill>
                  <a:prstClr val="black"/>
                </a:solidFill>
                <a:effectLst/>
                <a:uLnTx/>
                <a:uFillTx/>
                <a:latin typeface="Calibri"/>
                <a:ea typeface="Calibri"/>
                <a:cs typeface="Calibri"/>
                <a:sym typeface="Calibri"/>
              </a:rPr>
              <a:t>KNN Prediction</a:t>
            </a: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Google Shape;325;p9">
            <a:extLst>
              <a:ext uri="{FF2B5EF4-FFF2-40B4-BE49-F238E27FC236}">
                <a16:creationId xmlns:a16="http://schemas.microsoft.com/office/drawing/2014/main" id="{FE02D2C6-CDAF-CAB2-4F61-39DCAE6F9E53}"/>
              </a:ext>
            </a:extLst>
          </p:cNvPr>
          <p:cNvSpPr/>
          <p:nvPr/>
        </p:nvSpPr>
        <p:spPr>
          <a:xfrm>
            <a:off x="861736" y="1668658"/>
            <a:ext cx="4454184" cy="4292436"/>
          </a:xfrm>
          <a:prstGeom prst="rect">
            <a:avLst/>
          </a:prstGeom>
          <a:solidFill>
            <a:schemeClr val="accent6">
              <a:lumMod val="20000"/>
              <a:lumOff val="80000"/>
              <a:alpha val="60000"/>
            </a:schemeClr>
          </a:solidFill>
          <a:ln>
            <a:noFill/>
          </a:ln>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
        <p:nvSpPr>
          <p:cNvPr id="44" name="Google Shape;329;p9">
            <a:extLst>
              <a:ext uri="{FF2B5EF4-FFF2-40B4-BE49-F238E27FC236}">
                <a16:creationId xmlns:a16="http://schemas.microsoft.com/office/drawing/2014/main" id="{287DF745-EE3D-D251-F8A9-4F3100B18F25}"/>
              </a:ext>
            </a:extLst>
          </p:cNvPr>
          <p:cNvSpPr/>
          <p:nvPr/>
        </p:nvSpPr>
        <p:spPr>
          <a:xfrm>
            <a:off x="990598" y="1919506"/>
            <a:ext cx="4126024" cy="193895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K = 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Exact NN = { </a:t>
            </a:r>
            <a:r>
              <a:rPr kumimoji="0" lang="en-US" sz="2400" b="0" i="1" u="none" strike="noStrike" kern="1200" cap="none" spc="0" normalizeH="0" baseline="0" noProof="0" dirty="0">
                <a:ln>
                  <a:noFill/>
                </a:ln>
                <a:solidFill>
                  <a:srgbClr val="5B8A72"/>
                </a:solidFill>
                <a:effectLst/>
                <a:uLnTx/>
                <a:uFillTx/>
                <a:latin typeface="Times New Roman" panose="02020603050405020304" pitchFamily="18" charset="0"/>
                <a:ea typeface="Times"/>
                <a:cs typeface="Times New Roman" panose="02020603050405020304" pitchFamily="18" charset="0"/>
                <a:sym typeface="Times"/>
              </a:rPr>
              <a:t>triangle</a:t>
            </a: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*2, </a:t>
            </a:r>
            <a:r>
              <a:rPr kumimoji="0" lang="en-US" sz="2400" b="0" i="1" u="none" strike="noStrike" kern="1200" cap="none" spc="0" normalizeH="0" baseline="0" noProof="0" dirty="0">
                <a:ln>
                  <a:noFill/>
                </a:ln>
                <a:solidFill>
                  <a:srgbClr val="5B8A72"/>
                </a:solidFill>
                <a:effectLst/>
                <a:uLnTx/>
                <a:uFillTx/>
                <a:latin typeface="Times New Roman" panose="02020603050405020304" pitchFamily="18" charset="0"/>
                <a:ea typeface="Times"/>
                <a:cs typeface="Times New Roman" panose="02020603050405020304" pitchFamily="18" charset="0"/>
                <a:sym typeface="Times"/>
              </a:rPr>
              <a:t>star</a:t>
            </a: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*1 }</a:t>
            </a:r>
            <a:endParaRPr kumimoji="0" lang="en-US" altLang="zh-CN"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Prediction = </a:t>
            </a:r>
            <a:r>
              <a:rPr kumimoji="0" lang="en-US" sz="2400" b="0" i="1" u="none" strike="noStrike" kern="1200" cap="none" spc="0" normalizeH="0" baseline="0" noProof="0" dirty="0">
                <a:ln>
                  <a:noFill/>
                </a:ln>
                <a:solidFill>
                  <a:srgbClr val="5B8A72"/>
                </a:solidFill>
                <a:effectLst/>
                <a:uLnTx/>
                <a:uFillTx/>
                <a:latin typeface="Times New Roman" panose="02020603050405020304" pitchFamily="18" charset="0"/>
                <a:ea typeface="Times"/>
                <a:cs typeface="Times New Roman" panose="02020603050405020304" pitchFamily="18" charset="0"/>
                <a:sym typeface="Times"/>
              </a:rPr>
              <a:t>triangle</a:t>
            </a:r>
            <a:endParaRPr kumimoji="0"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endParaRPr>
          </a:p>
        </p:txBody>
      </p:sp>
      <p:sp>
        <p:nvSpPr>
          <p:cNvPr id="9" name="Google Shape;1287;p48">
            <a:extLst>
              <a:ext uri="{FF2B5EF4-FFF2-40B4-BE49-F238E27FC236}">
                <a16:creationId xmlns:a16="http://schemas.microsoft.com/office/drawing/2014/main" id="{44EC1A71-5A1D-513F-6A24-4947595A926D}"/>
              </a:ext>
            </a:extLst>
          </p:cNvPr>
          <p:cNvSpPr txBox="1"/>
          <p:nvPr/>
        </p:nvSpPr>
        <p:spPr>
          <a:xfrm>
            <a:off x="768349" y="5974601"/>
            <a:ext cx="4467938" cy="46162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a:ea typeface="Calibri"/>
                <a:cs typeface="Calibri"/>
                <a:sym typeface="Calibri"/>
              </a:rPr>
              <a:t>(Original) </a:t>
            </a:r>
            <a:r>
              <a:rPr kumimoji="0" lang="en-US" sz="2400" b="0" i="0" u="none" strike="noStrike" kern="1200" cap="none" spc="0" normalizeH="0" baseline="0" noProof="0" dirty="0">
                <a:ln>
                  <a:noFill/>
                </a:ln>
                <a:solidFill>
                  <a:prstClr val="black"/>
                </a:solidFill>
                <a:effectLst/>
                <a:uLnTx/>
                <a:uFillTx/>
                <a:latin typeface="Calibri"/>
                <a:ea typeface="Calibri"/>
                <a:cs typeface="Calibri"/>
                <a:sym typeface="Calibri"/>
              </a:rPr>
              <a:t>KNN Prediction</a:t>
            </a: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2" name="Google Shape;329;p9">
                <a:extLst>
                  <a:ext uri="{FF2B5EF4-FFF2-40B4-BE49-F238E27FC236}">
                    <a16:creationId xmlns:a16="http://schemas.microsoft.com/office/drawing/2014/main" id="{2314A113-F9D7-9CDE-4AA5-1D31471A1348}"/>
                  </a:ext>
                </a:extLst>
              </p:cNvPr>
              <p:cNvSpPr/>
              <p:nvPr/>
            </p:nvSpPr>
            <p:spPr>
              <a:xfrm>
                <a:off x="6433716" y="4216449"/>
                <a:ext cx="3312450" cy="830956"/>
              </a:xfrm>
              <a:prstGeom prst="rect">
                <a:avLst/>
              </a:prstGeom>
              <a:noFill/>
              <a:ln>
                <a:noFill/>
              </a:ln>
            </p:spPr>
            <p:txBody>
              <a:bodyPr spcFirstLastPara="1" wrap="square" lIns="91425" tIns="45700" rIns="91425" bIns="45700" anchor="t" anchorCtr="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F2A154"/>
                    </a:solidFill>
                    <a:effectLst/>
                    <a:uLnTx/>
                    <a:uFillTx/>
                    <a:latin typeface="Calibri" panose="020F0502020204030204" pitchFamily="34" charset="0"/>
                    <a:ea typeface="Times"/>
                    <a:cs typeface="Calibri" panose="020F0502020204030204" pitchFamily="34" charset="0"/>
                    <a:sym typeface="Times"/>
                  </a:rPr>
                  <a:t>Any subset of size 3;</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F2A154"/>
                    </a:solidFill>
                    <a:effectLst/>
                    <a:uLnTx/>
                    <a:uFillTx/>
                    <a:latin typeface="Calibri" panose="020F0502020204030204" pitchFamily="34" charset="0"/>
                    <a:ea typeface="Times"/>
                    <a:cs typeface="Calibri" panose="020F0502020204030204" pitchFamily="34" charset="0"/>
                    <a:sym typeface="Times"/>
                  </a:rPr>
                  <a:t>Can flip </a:t>
                </a:r>
                <a14:m>
                  <m:oMath xmlns:m="http://schemas.openxmlformats.org/officeDocument/2006/math">
                    <m:r>
                      <a:rPr kumimoji="0" lang="en-US" sz="2400" b="0" i="1" u="none" strike="noStrike" kern="1200" cap="none" spc="0" normalizeH="0" baseline="0" noProof="0" smtClean="0">
                        <a:ln>
                          <a:noFill/>
                        </a:ln>
                        <a:solidFill>
                          <a:srgbClr val="F2A154"/>
                        </a:solidFill>
                        <a:effectLst/>
                        <a:uLnTx/>
                        <a:uFillTx/>
                        <a:latin typeface="Cambria Math" panose="02040503050406030204" pitchFamily="18" charset="0"/>
                        <a:ea typeface="Cambria Math" panose="02040503050406030204" pitchFamily="18" charset="0"/>
                        <a:cs typeface="+mn-cs"/>
                      </a:rPr>
                      <m:t>≤</m:t>
                    </m:r>
                    <m:r>
                      <a:rPr kumimoji="0" lang="en-US" sz="2400" b="0" i="1" u="none" strike="noStrike" kern="1200" cap="none" spc="0" normalizeH="0" baseline="0" noProof="0" smtClean="0">
                        <a:ln>
                          <a:noFill/>
                        </a:ln>
                        <a:solidFill>
                          <a:srgbClr val="F2A154"/>
                        </a:solidFill>
                        <a:effectLst/>
                        <a:uLnTx/>
                        <a:uFillTx/>
                        <a:latin typeface="Cambria Math" panose="02040503050406030204" pitchFamily="18" charset="0"/>
                        <a:ea typeface="Cambria Math" panose="02040503050406030204" pitchFamily="18" charset="0"/>
                        <a:cs typeface="+mn-cs"/>
                      </a:rPr>
                      <m:t>𝑛</m:t>
                    </m:r>
                  </m:oMath>
                </a14:m>
                <a:r>
                  <a:rPr kumimoji="0" lang="en-US" sz="2400" b="0" i="0" u="none" strike="noStrike" kern="1200" cap="none" spc="0" normalizeH="0" baseline="0" noProof="0" dirty="0">
                    <a:ln>
                      <a:noFill/>
                    </a:ln>
                    <a:solidFill>
                      <a:srgbClr val="F2A154"/>
                    </a:solidFill>
                    <a:effectLst/>
                    <a:uLnTx/>
                    <a:uFillTx/>
                    <a:latin typeface="Calibri" panose="020F0502020204030204" pitchFamily="34" charset="0"/>
                    <a:ea typeface="Times"/>
                    <a:cs typeface="Calibri" panose="020F0502020204030204" pitchFamily="34" charset="0"/>
                    <a:sym typeface="Times"/>
                  </a:rPr>
                  <a:t> labels;</a:t>
                </a:r>
              </a:p>
            </p:txBody>
          </p:sp>
        </mc:Choice>
        <mc:Fallback xmlns="">
          <p:sp>
            <p:nvSpPr>
              <p:cNvPr id="12" name="Google Shape;329;p9">
                <a:extLst>
                  <a:ext uri="{FF2B5EF4-FFF2-40B4-BE49-F238E27FC236}">
                    <a16:creationId xmlns:a16="http://schemas.microsoft.com/office/drawing/2014/main" id="{2314A113-F9D7-9CDE-4AA5-1D31471A1348}"/>
                  </a:ext>
                </a:extLst>
              </p:cNvPr>
              <p:cNvSpPr>
                <a:spLocks noRot="1" noChangeAspect="1" noMove="1" noResize="1" noEditPoints="1" noAdjustHandles="1" noChangeArrowheads="1" noChangeShapeType="1" noTextEdit="1"/>
              </p:cNvSpPr>
              <p:nvPr/>
            </p:nvSpPr>
            <p:spPr>
              <a:xfrm>
                <a:off x="6433716" y="4216449"/>
                <a:ext cx="3312450" cy="830956"/>
              </a:xfrm>
              <a:prstGeom prst="rect">
                <a:avLst/>
              </a:prstGeom>
              <a:blipFill>
                <a:blip r:embed="rId3"/>
                <a:stretch>
                  <a:fillRect l="-2290" t="-6061" b="-15152"/>
                </a:stretch>
              </a:blipFill>
              <a:ln>
                <a:noFill/>
              </a:ln>
            </p:spPr>
            <p:txBody>
              <a:bodyPr/>
              <a:lstStyle/>
              <a:p>
                <a:r>
                  <a:rPr lang="en-US">
                    <a:noFill/>
                  </a:rPr>
                  <a:t> </a:t>
                </a:r>
              </a:p>
            </p:txBody>
          </p:sp>
        </mc:Fallback>
      </mc:AlternateContent>
      <p:sp>
        <p:nvSpPr>
          <p:cNvPr id="14" name="TextBox 13">
            <a:extLst>
              <a:ext uri="{FF2B5EF4-FFF2-40B4-BE49-F238E27FC236}">
                <a16:creationId xmlns:a16="http://schemas.microsoft.com/office/drawing/2014/main" id="{CD9411C7-D917-1B82-C0FA-F52632495FF5}"/>
              </a:ext>
            </a:extLst>
          </p:cNvPr>
          <p:cNvSpPr txBox="1"/>
          <p:nvPr/>
        </p:nvSpPr>
        <p:spPr>
          <a:xfrm>
            <a:off x="6410064" y="1881406"/>
            <a:ext cx="4373166"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K = 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srgbClr val="5B8A72"/>
                </a:solidFill>
                <a:effectLst/>
                <a:uLnTx/>
                <a:uFillTx/>
                <a:latin typeface="Calibri" panose="020F0502020204030204" pitchFamily="34" charset="0"/>
                <a:ea typeface="Times"/>
                <a:cs typeface="Calibri" panose="020F0502020204030204" pitchFamily="34" charset="0"/>
                <a:sym typeface="Times"/>
              </a:rPr>
              <a:t>OverNN</a:t>
            </a: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 = { </a:t>
            </a:r>
            <a:r>
              <a:rPr kumimoji="0" lang="en-US" sz="2400" b="0" i="1" u="none" strike="noStrike" kern="1200" cap="none" spc="0" normalizeH="0" baseline="0" noProof="0" dirty="0">
                <a:ln>
                  <a:noFill/>
                </a:ln>
                <a:solidFill>
                  <a:srgbClr val="5B8A72"/>
                </a:solidFill>
                <a:effectLst/>
                <a:uLnTx/>
                <a:uFillTx/>
                <a:latin typeface="Times New Roman" panose="02020603050405020304" pitchFamily="18" charset="0"/>
                <a:ea typeface="Times"/>
                <a:cs typeface="Times New Roman" panose="02020603050405020304" pitchFamily="18" charset="0"/>
                <a:sym typeface="Times"/>
              </a:rPr>
              <a:t>triangle</a:t>
            </a: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*2, </a:t>
            </a:r>
            <a:r>
              <a:rPr kumimoji="0" lang="en-US" sz="2400" b="0" i="1" u="none" strike="noStrike" kern="1200" cap="none" spc="0" normalizeH="0" baseline="0" noProof="0" dirty="0">
                <a:ln>
                  <a:noFill/>
                </a:ln>
                <a:solidFill>
                  <a:srgbClr val="5B8A72"/>
                </a:solidFill>
                <a:effectLst/>
                <a:uLnTx/>
                <a:uFillTx/>
                <a:latin typeface="Times New Roman" panose="02020603050405020304" pitchFamily="18" charset="0"/>
                <a:ea typeface="Times"/>
                <a:cs typeface="Times New Roman" panose="02020603050405020304" pitchFamily="18" charset="0"/>
                <a:sym typeface="Times"/>
              </a:rPr>
              <a:t>star</a:t>
            </a: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*2 }</a:t>
            </a:r>
            <a:endParaRPr kumimoji="0" lang="en-US" altLang="zh-CN"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Prediction = ??? </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6A322AF-2759-FBEB-6F4A-9A98F5C6EB0F}"/>
                  </a:ext>
                </a:extLst>
              </p:cNvPr>
              <p:cNvSpPr txBox="1"/>
              <p:nvPr/>
            </p:nvSpPr>
            <p:spPr>
              <a:xfrm>
                <a:off x="9474873" y="4229285"/>
                <a:ext cx="1497732" cy="400110"/>
              </a:xfrm>
              <a:prstGeom prst="rect">
                <a:avLst/>
              </a:prstGeom>
              <a:solidFill>
                <a:schemeClr val="accent4">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srgbClr val="C00000"/>
                    </a:solidFill>
                    <a:effectLst/>
                    <a:uLnTx/>
                    <a:uFillTx/>
                    <a:latin typeface="Calibri" panose="020F0502020204030204" pitchFamily="34" charset="0"/>
                    <a:ea typeface="Times New Roman"/>
                    <a:cs typeface="Calibri" panose="020F0502020204030204" pitchFamily="34" charset="0"/>
                  </a:rPr>
                  <a:t>Individual </a:t>
                </a:r>
                <a14:m>
                  <m:oMath xmlns:m="http://schemas.openxmlformats.org/officeDocument/2006/math">
                    <m:r>
                      <a:rPr kumimoji="0" lang="en-US" sz="2000" b="1" i="1" u="none" strike="noStrike" kern="1200" cap="none" spc="0" normalizeH="0" baseline="0" noProof="0">
                        <a:ln>
                          <a:noFill/>
                        </a:ln>
                        <a:solidFill>
                          <a:srgbClr val="C00000"/>
                        </a:solidFill>
                        <a:effectLst/>
                        <a:uLnTx/>
                        <a:uFillTx/>
                        <a:latin typeface="Cambria Math" panose="02040503050406030204" pitchFamily="18" charset="0"/>
                        <a:ea typeface="Times New Roman"/>
                        <a:cs typeface="Calibri" panose="020F0502020204030204" pitchFamily="34" charset="0"/>
                      </a:rPr>
                      <m:t>𝜺</m:t>
                    </m:r>
                  </m:oMath>
                </a14:m>
                <a:endParaRPr kumimoji="0" lang="en-US" sz="2000" b="0" i="1" u="none" strike="noStrike" kern="1200" cap="none" spc="0" normalizeH="0" baseline="0" noProof="0" dirty="0">
                  <a:ln>
                    <a:noFill/>
                  </a:ln>
                  <a:solidFill>
                    <a:srgbClr val="C00000"/>
                  </a:solidFill>
                  <a:effectLst/>
                  <a:uLnTx/>
                  <a:uFillTx/>
                  <a:latin typeface="Calibri" panose="020F0502020204030204"/>
                  <a:ea typeface="+mn-ea"/>
                  <a:cs typeface="+mn-cs"/>
                </a:endParaRPr>
              </a:p>
            </p:txBody>
          </p:sp>
        </mc:Choice>
        <mc:Fallback xmlns="">
          <p:sp>
            <p:nvSpPr>
              <p:cNvPr id="15" name="TextBox 14">
                <a:extLst>
                  <a:ext uri="{FF2B5EF4-FFF2-40B4-BE49-F238E27FC236}">
                    <a16:creationId xmlns:a16="http://schemas.microsoft.com/office/drawing/2014/main" id="{C6A322AF-2759-FBEB-6F4A-9A98F5C6EB0F}"/>
                  </a:ext>
                </a:extLst>
              </p:cNvPr>
              <p:cNvSpPr txBox="1">
                <a:spLocks noRot="1" noChangeAspect="1" noMove="1" noResize="1" noEditPoints="1" noAdjustHandles="1" noChangeArrowheads="1" noChangeShapeType="1" noTextEdit="1"/>
              </p:cNvSpPr>
              <p:nvPr/>
            </p:nvSpPr>
            <p:spPr>
              <a:xfrm>
                <a:off x="9474873" y="4229285"/>
                <a:ext cx="1497732" cy="400110"/>
              </a:xfrm>
              <a:prstGeom prst="rect">
                <a:avLst/>
              </a:prstGeom>
              <a:blipFill>
                <a:blip r:embed="rId4"/>
                <a:stretch>
                  <a:fillRect l="-3333" t="-9375" b="-2500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4B7ED6A6-B8F5-8E83-E96A-4CE6D8CAD85C}"/>
              </a:ext>
            </a:extLst>
          </p:cNvPr>
          <p:cNvSpPr txBox="1"/>
          <p:nvPr/>
        </p:nvSpPr>
        <p:spPr>
          <a:xfrm>
            <a:off x="9474873" y="4662279"/>
            <a:ext cx="1265575" cy="400110"/>
          </a:xfrm>
          <a:prstGeom prst="rect">
            <a:avLst/>
          </a:prstGeom>
          <a:solidFill>
            <a:schemeClr val="accent4">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srgbClr val="C00000"/>
                </a:solidFill>
                <a:effectLst/>
                <a:uLnTx/>
                <a:uFillTx/>
                <a:latin typeface="Calibri" panose="020F0502020204030204" pitchFamily="34" charset="0"/>
                <a:ea typeface="Times New Roman"/>
                <a:cs typeface="Calibri" panose="020F0502020204030204" pitchFamily="34" charset="0"/>
              </a:rPr>
              <a:t>Label-bias</a:t>
            </a:r>
            <a:endParaRPr kumimoji="0" lang="en-US" sz="2000" b="0" i="1"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2" name="Google Shape;1286;p48">
            <a:extLst>
              <a:ext uri="{FF2B5EF4-FFF2-40B4-BE49-F238E27FC236}">
                <a16:creationId xmlns:a16="http://schemas.microsoft.com/office/drawing/2014/main" id="{0DA072B3-0F2F-2042-7EF7-B41F0E2C48ED}"/>
              </a:ext>
            </a:extLst>
          </p:cNvPr>
          <p:cNvSpPr txBox="1">
            <a:spLocks noGrp="1"/>
          </p:cNvSpPr>
          <p:nvPr>
            <p:ph type="title"/>
          </p:nvPr>
        </p:nvSpPr>
        <p:spPr>
          <a:xfrm>
            <a:off x="838199" y="327025"/>
            <a:ext cx="10838929" cy="1325563"/>
          </a:xfrm>
          <a:prstGeom prst="rect">
            <a:avLst/>
          </a:prstGeom>
          <a:noFill/>
          <a:ln>
            <a:noFill/>
          </a:ln>
        </p:spPr>
        <p:txBody>
          <a:bodyPr spcFirstLastPara="1" wrap="square" lIns="91425" tIns="45700" rIns="91425" bIns="45700" anchor="ctr" anchorCtr="0">
            <a:normAutofit/>
          </a:bodyPr>
          <a:lstStyle/>
          <a:p>
            <a:pPr algn="l">
              <a:spcBef>
                <a:spcPts val="0"/>
              </a:spcBef>
              <a:buClr>
                <a:schemeClr val="dk1"/>
              </a:buClr>
              <a:buSzPts val="4400"/>
            </a:pPr>
            <a:r>
              <a:rPr lang="en-US" sz="4400" dirty="0" smtClean="0">
                <a:solidFill>
                  <a:schemeClr val="dk1"/>
                </a:solidFill>
                <a:latin typeface="+mj-lt"/>
                <a:ea typeface="Calibri"/>
                <a:cs typeface="Calibri"/>
                <a:sym typeface="Calibri"/>
              </a:rPr>
              <a:t>Original/Abstract KNN </a:t>
            </a:r>
            <a:r>
              <a:rPr lang="en-US" sz="3200" dirty="0">
                <a:solidFill>
                  <a:schemeClr val="dk1"/>
                </a:solidFill>
                <a:ea typeface="Calibri"/>
                <a:cs typeface="Calibri"/>
                <a:sym typeface="Calibri"/>
              </a:rPr>
              <a:t>– </a:t>
            </a:r>
            <a:r>
              <a:rPr lang="en-US" sz="3200" dirty="0" smtClean="0">
                <a:solidFill>
                  <a:schemeClr val="dk1"/>
                </a:solidFill>
                <a:ea typeface="Calibri"/>
                <a:cs typeface="Calibri"/>
                <a:sym typeface="Calibri"/>
              </a:rPr>
              <a:t>find the most frequent label</a:t>
            </a:r>
            <a:endParaRPr sz="3200" dirty="0"/>
          </a:p>
        </p:txBody>
      </p:sp>
    </p:spTree>
    <p:extLst>
      <p:ext uri="{BB962C8B-B14F-4D97-AF65-F5344CB8AC3E}">
        <p14:creationId xmlns:p14="http://schemas.microsoft.com/office/powerpoint/2010/main" val="3094459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8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 grpId="0" animBg="1"/>
      <p:bldP spid="1287" grpId="0"/>
      <p:bldP spid="12" grpId="0"/>
      <p:bldP spid="14" grpId="0"/>
      <p:bldP spid="15" grpId="0" animBg="1"/>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4D9F0E-54FC-9A5C-3468-02F5C790E548}"/>
              </a:ext>
            </a:extLst>
          </p:cNvPr>
          <p:cNvSpPr/>
          <p:nvPr/>
        </p:nvSpPr>
        <p:spPr>
          <a:xfrm>
            <a:off x="0" y="6606791"/>
            <a:ext cx="4375052" cy="251209"/>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9" name="Rectangle 8">
            <a:extLst>
              <a:ext uri="{FF2B5EF4-FFF2-40B4-BE49-F238E27FC236}">
                <a16:creationId xmlns:a16="http://schemas.microsoft.com/office/drawing/2014/main" id="{B826AC8D-2870-9605-7793-71EF6E98A4D7}"/>
              </a:ext>
            </a:extLst>
          </p:cNvPr>
          <p:cNvSpPr/>
          <p:nvPr/>
        </p:nvSpPr>
        <p:spPr>
          <a:xfrm>
            <a:off x="0" y="0"/>
            <a:ext cx="6229978" cy="140677"/>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0A2C165E-BFF1-97F1-860E-8EB77195AF1F}"/>
              </a:ext>
            </a:extLst>
          </p:cNvPr>
          <p:cNvSpPr txBox="1"/>
          <p:nvPr/>
        </p:nvSpPr>
        <p:spPr>
          <a:xfrm>
            <a:off x="659568" y="440225"/>
            <a:ext cx="6695103" cy="769441"/>
          </a:xfrm>
          <a:prstGeom prst="rect">
            <a:avLst/>
          </a:prstGeom>
          <a:noFill/>
        </p:spPr>
        <p:txBody>
          <a:bodyPr wrap="none" rtlCol="0">
            <a:spAutoFit/>
          </a:bodyPr>
          <a:lstStyle/>
          <a:p>
            <a:pPr algn="l"/>
            <a:r>
              <a:rPr lang="en-US" sz="4400" dirty="0" smtClean="0">
                <a:latin typeface="+mj-lt"/>
              </a:rPr>
              <a:t>Abstracting the learning step</a:t>
            </a:r>
            <a:endParaRPr lang="en-US" sz="3200" i="1" dirty="0">
              <a:latin typeface="+mj-lt"/>
            </a:endParaRPr>
          </a:p>
        </p:txBody>
      </p:sp>
      <p:sp>
        <p:nvSpPr>
          <p:cNvPr id="13" name="Rectangle 12">
            <a:extLst>
              <a:ext uri="{FF2B5EF4-FFF2-40B4-BE49-F238E27FC236}">
                <a16:creationId xmlns:a16="http://schemas.microsoft.com/office/drawing/2014/main" id="{F9F7492D-57E6-884C-4753-C7EAF36C06D7}"/>
              </a:ext>
            </a:extLst>
          </p:cNvPr>
          <p:cNvSpPr/>
          <p:nvPr/>
        </p:nvSpPr>
        <p:spPr bwMode="auto">
          <a:xfrm>
            <a:off x="705877" y="1420507"/>
            <a:ext cx="3669175" cy="2224393"/>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en-US" sz="1800" b="0" i="0" u="none" strike="noStrike" cap="none" normalizeH="0" baseline="0" dirty="0">
              <a:ln>
                <a:noFill/>
              </a:ln>
              <a:solidFill>
                <a:schemeClr val="tx1"/>
              </a:solidFill>
              <a:effectLst/>
              <a:latin typeface="Candara" panose="020E0502030303020204" pitchFamily="34" charset="0"/>
              <a:ea typeface="宋体" panose="02010600030101010101" pitchFamily="2" charset="-122"/>
            </a:endParaRPr>
          </a:p>
        </p:txBody>
      </p:sp>
      <p:sp>
        <p:nvSpPr>
          <p:cNvPr id="16" name="Rectangle 15">
            <a:extLst>
              <a:ext uri="{FF2B5EF4-FFF2-40B4-BE49-F238E27FC236}">
                <a16:creationId xmlns:a16="http://schemas.microsoft.com/office/drawing/2014/main" id="{ACF436DA-E247-F099-2679-31619BA8603C}"/>
              </a:ext>
            </a:extLst>
          </p:cNvPr>
          <p:cNvSpPr/>
          <p:nvPr/>
        </p:nvSpPr>
        <p:spPr>
          <a:xfrm>
            <a:off x="863600" y="2298698"/>
            <a:ext cx="1104899" cy="463552"/>
          </a:xfrm>
          <a:prstGeom prst="rect">
            <a:avLst/>
          </a:prstGeom>
          <a:solidFill>
            <a:schemeClr val="accent1">
              <a:lumMod val="75000"/>
            </a:schemeClr>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a:spAutoFit/>
          </a:bodyPr>
          <a:lstStyle/>
          <a:p>
            <a:pPr algn="ctr"/>
            <a:r>
              <a:rPr lang="en-US" sz="1200" dirty="0" smtClean="0">
                <a:solidFill>
                  <a:schemeClr val="bg1"/>
                </a:solidFill>
                <a:latin typeface="Candara" panose="020E0502030303020204" pitchFamily="34" charset="0"/>
                <a:sym typeface="Wingdings" panose="05000000000000000000" pitchFamily="2" charset="2"/>
              </a:rPr>
              <a:t>Abstract Interpretation</a:t>
            </a:r>
            <a:endParaRPr lang="en-US" sz="1200" dirty="0">
              <a:solidFill>
                <a:schemeClr val="bg1"/>
              </a:solidFill>
              <a:latin typeface="Candara" panose="020E0502030303020204" pitchFamily="34" charset="0"/>
              <a:sym typeface="Wingdings" panose="05000000000000000000" pitchFamily="2" charset="2"/>
            </a:endParaRPr>
          </a:p>
        </p:txBody>
      </p:sp>
      <p:sp>
        <p:nvSpPr>
          <p:cNvPr id="17" name="Rectangle 16">
            <a:extLst>
              <a:ext uri="{FF2B5EF4-FFF2-40B4-BE49-F238E27FC236}">
                <a16:creationId xmlns:a16="http://schemas.microsoft.com/office/drawing/2014/main" id="{9C86F6EC-804F-C7A0-4AD5-BF01C3CC53C0}"/>
              </a:ext>
            </a:extLst>
          </p:cNvPr>
          <p:cNvSpPr/>
          <p:nvPr/>
        </p:nvSpPr>
        <p:spPr>
          <a:xfrm>
            <a:off x="2193516" y="1571113"/>
            <a:ext cx="1956047" cy="492443"/>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0" tIns="0" rIns="0" bIns="0">
            <a:spAutoFit/>
          </a:bodyPr>
          <a:lstStyle/>
          <a:p>
            <a:pPr algn="ctr"/>
            <a:r>
              <a:rPr lang="en-US" sz="1600" dirty="0" smtClean="0">
                <a:latin typeface="Candara" panose="020E0502030303020204" pitchFamily="34" charset="0"/>
                <a:sym typeface="Wingdings" panose="05000000000000000000" pitchFamily="2" charset="2"/>
              </a:rPr>
              <a:t>Abstracting the neighbors</a:t>
            </a:r>
            <a:endParaRPr lang="en-US" sz="1600" dirty="0">
              <a:latin typeface="Candara" panose="020E0502030303020204" pitchFamily="34" charset="0"/>
              <a:sym typeface="Wingdings" panose="05000000000000000000" pitchFamily="2" charset="2"/>
            </a:endParaRPr>
          </a:p>
        </p:txBody>
      </p:sp>
      <p:cxnSp>
        <p:nvCxnSpPr>
          <p:cNvPr id="19" name="Connector: Elbow 31">
            <a:extLst>
              <a:ext uri="{FF2B5EF4-FFF2-40B4-BE49-F238E27FC236}">
                <a16:creationId xmlns:a16="http://schemas.microsoft.com/office/drawing/2014/main" id="{37F68345-03C2-50F0-D286-AF1BACF149EF}"/>
              </a:ext>
            </a:extLst>
          </p:cNvPr>
          <p:cNvCxnSpPr>
            <a:cxnSpLocks/>
            <a:stCxn id="16" idx="0"/>
            <a:endCxn id="17" idx="1"/>
          </p:cNvCxnSpPr>
          <p:nvPr/>
        </p:nvCxnSpPr>
        <p:spPr bwMode="auto">
          <a:xfrm rot="5400000" flipH="1" flipV="1">
            <a:off x="1476004" y="1924086"/>
            <a:ext cx="701153" cy="733872"/>
          </a:xfrm>
          <a:prstGeom prst="bentConnector2">
            <a:avLst/>
          </a:prstGeom>
          <a:ln w="25400" cap="flat">
            <a:prstDash val="sysDash"/>
            <a:headEnd type="oval" w="med" len="med"/>
            <a:tailEnd type="oval"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sp>
        <p:nvSpPr>
          <p:cNvPr id="22" name="Rectangle 21">
            <a:extLst>
              <a:ext uri="{FF2B5EF4-FFF2-40B4-BE49-F238E27FC236}">
                <a16:creationId xmlns:a16="http://schemas.microsoft.com/office/drawing/2014/main" id="{5DD6E17C-C723-6EBF-906E-8016D97630E3}"/>
              </a:ext>
            </a:extLst>
          </p:cNvPr>
          <p:cNvSpPr/>
          <p:nvPr/>
        </p:nvSpPr>
        <p:spPr>
          <a:xfrm>
            <a:off x="2193515" y="3006507"/>
            <a:ext cx="1956053" cy="49244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0" tIns="0" rIns="0" bIns="0">
            <a:spAutoFit/>
          </a:bodyPr>
          <a:lstStyle/>
          <a:p>
            <a:pPr algn="ctr"/>
            <a:r>
              <a:rPr lang="en-US" sz="1600" dirty="0" smtClean="0">
                <a:latin typeface="Candara" panose="020E0502030303020204" pitchFamily="34" charset="0"/>
                <a:sym typeface="Wingdings" panose="05000000000000000000" pitchFamily="2" charset="2"/>
              </a:rPr>
              <a:t>Abstracting the prediction step</a:t>
            </a:r>
            <a:endParaRPr lang="en-US" sz="1600" dirty="0">
              <a:latin typeface="Candara" panose="020E0502030303020204" pitchFamily="34" charset="0"/>
              <a:sym typeface="Wingdings" panose="05000000000000000000" pitchFamily="2" charset="2"/>
            </a:endParaRPr>
          </a:p>
        </p:txBody>
      </p:sp>
      <p:cxnSp>
        <p:nvCxnSpPr>
          <p:cNvPr id="24" name="Connector: Elbow 39">
            <a:extLst>
              <a:ext uri="{FF2B5EF4-FFF2-40B4-BE49-F238E27FC236}">
                <a16:creationId xmlns:a16="http://schemas.microsoft.com/office/drawing/2014/main" id="{19758309-4D8D-8F18-D201-E73F704865E7}"/>
              </a:ext>
            </a:extLst>
          </p:cNvPr>
          <p:cNvCxnSpPr>
            <a:cxnSpLocks/>
            <a:stCxn id="16" idx="2"/>
            <a:endCxn id="22" idx="1"/>
          </p:cNvCxnSpPr>
          <p:nvPr/>
        </p:nvCxnSpPr>
        <p:spPr bwMode="auto">
          <a:xfrm rot="16200000" flipH="1">
            <a:off x="1559543" y="2618756"/>
            <a:ext cx="490479" cy="777465"/>
          </a:xfrm>
          <a:prstGeom prst="bentConnector2">
            <a:avLst/>
          </a:prstGeom>
          <a:ln w="25400" cap="flat">
            <a:prstDash val="sysDash"/>
            <a:headEnd type="oval" w="med" len="med"/>
            <a:tailEnd type="oval"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sp>
        <p:nvSpPr>
          <p:cNvPr id="27" name="Rectangle 26">
            <a:extLst>
              <a:ext uri="{FF2B5EF4-FFF2-40B4-BE49-F238E27FC236}">
                <a16:creationId xmlns:a16="http://schemas.microsoft.com/office/drawing/2014/main" id="{4465F80C-6183-EC71-695D-B8210DE6B41D}"/>
              </a:ext>
            </a:extLst>
          </p:cNvPr>
          <p:cNvSpPr/>
          <p:nvPr/>
        </p:nvSpPr>
        <p:spPr>
          <a:xfrm>
            <a:off x="2193515" y="2241809"/>
            <a:ext cx="1956048" cy="584775"/>
          </a:xfrm>
          <a:prstGeom prst="rect">
            <a:avLst/>
          </a:prstGeom>
          <a:solidFill>
            <a:srgbClr val="FFFF00"/>
          </a:solidFill>
          <a:ln w="952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spAutoFit/>
          </a:bodyPr>
          <a:lstStyle/>
          <a:p>
            <a:pPr algn="ctr"/>
            <a:r>
              <a:rPr lang="en-US" sz="1600" dirty="0" smtClean="0">
                <a:solidFill>
                  <a:srgbClr val="C00000"/>
                </a:solidFill>
                <a:latin typeface="Candara" panose="020E0502030303020204" pitchFamily="34" charset="0"/>
                <a:sym typeface="Wingdings" panose="05000000000000000000" pitchFamily="2" charset="2"/>
              </a:rPr>
              <a:t>Abstracting the learning step</a:t>
            </a:r>
            <a:endParaRPr lang="en-US" sz="1600" dirty="0">
              <a:solidFill>
                <a:srgbClr val="C00000"/>
              </a:solidFill>
              <a:latin typeface="Candara" panose="020E0502030303020204" pitchFamily="34" charset="0"/>
              <a:sym typeface="Wingdings" panose="05000000000000000000" pitchFamily="2" charset="2"/>
            </a:endParaRPr>
          </a:p>
        </p:txBody>
      </p:sp>
      <p:cxnSp>
        <p:nvCxnSpPr>
          <p:cNvPr id="28" name="Straight Connector 27">
            <a:extLst>
              <a:ext uri="{FF2B5EF4-FFF2-40B4-BE49-F238E27FC236}">
                <a16:creationId xmlns:a16="http://schemas.microsoft.com/office/drawing/2014/main" id="{51A5A188-FEA5-6D67-9D6A-70DA49340F43}"/>
              </a:ext>
            </a:extLst>
          </p:cNvPr>
          <p:cNvCxnSpPr>
            <a:cxnSpLocks/>
            <a:stCxn id="27" idx="1"/>
            <a:endCxn id="16" idx="3"/>
          </p:cNvCxnSpPr>
          <p:nvPr/>
        </p:nvCxnSpPr>
        <p:spPr bwMode="auto">
          <a:xfrm flipH="1" flipV="1">
            <a:off x="1968499" y="2530474"/>
            <a:ext cx="225016" cy="3723"/>
          </a:xfrm>
          <a:prstGeom prst="line">
            <a:avLst/>
          </a:prstGeom>
          <a:ln w="25400">
            <a:prstDash val="sysDash"/>
            <a:headEnd type="oval" w="med" len="med"/>
            <a:tailEnd type="oval"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sp>
        <p:nvSpPr>
          <p:cNvPr id="2" name="Rectangle 1">
            <a:extLst>
              <a:ext uri="{FF2B5EF4-FFF2-40B4-BE49-F238E27FC236}">
                <a16:creationId xmlns:a16="http://schemas.microsoft.com/office/drawing/2014/main" id="{66778220-F9E6-F830-05F5-CD0D6C2E118D}"/>
              </a:ext>
            </a:extLst>
          </p:cNvPr>
          <p:cNvSpPr/>
          <p:nvPr/>
        </p:nvSpPr>
        <p:spPr>
          <a:xfrm>
            <a:off x="4375052" y="6606792"/>
            <a:ext cx="3709182" cy="251208"/>
          </a:xfrm>
          <a:prstGeom prst="rect">
            <a:avLst/>
          </a:prstGeom>
          <a:solidFill>
            <a:schemeClr val="tx2">
              <a:lumMod val="20000"/>
              <a:lumOff val="80000"/>
              <a:alpha val="6801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3" name="Rectangle 2">
            <a:extLst>
              <a:ext uri="{FF2B5EF4-FFF2-40B4-BE49-F238E27FC236}">
                <a16:creationId xmlns:a16="http://schemas.microsoft.com/office/drawing/2014/main" id="{59B44DF3-3A99-C72E-9EC4-0CDC3305461E}"/>
              </a:ext>
            </a:extLst>
          </p:cNvPr>
          <p:cNvSpPr/>
          <p:nvPr/>
        </p:nvSpPr>
        <p:spPr>
          <a:xfrm>
            <a:off x="8084234" y="6606792"/>
            <a:ext cx="4107766" cy="25120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7" name="Slide Number Placeholder 1">
            <a:extLst>
              <a:ext uri="{FF2B5EF4-FFF2-40B4-BE49-F238E27FC236}">
                <a16:creationId xmlns:a16="http://schemas.microsoft.com/office/drawing/2014/main" id="{F8DB086B-1F76-4A35-75D8-43A3A300A499}"/>
              </a:ext>
            </a:extLst>
          </p:cNvPr>
          <p:cNvSpPr>
            <a:spLocks noGrp="1"/>
          </p:cNvSpPr>
          <p:nvPr>
            <p:ph type="sldNum" sz="quarter" idx="12"/>
          </p:nvPr>
        </p:nvSpPr>
        <p:spPr>
          <a:xfrm>
            <a:off x="8505256" y="6544680"/>
            <a:ext cx="2743200" cy="365125"/>
          </a:xfrm>
        </p:spPr>
        <p:txBody>
          <a:bodyPr/>
          <a:lstStyle/>
          <a:p>
            <a:fld id="{5EBB1456-3950-D24B-8E61-3A9B2AB04FA5}" type="slidenum">
              <a:rPr lang="en-US" sz="1800" smtClean="0">
                <a:solidFill>
                  <a:srgbClr val="C00000"/>
                </a:solidFill>
                <a:latin typeface="Consolas" panose="020B0609020204030204" pitchFamily="49" charset="0"/>
                <a:cs typeface="Consolas" panose="020B0609020204030204" pitchFamily="49" charset="0"/>
              </a:rPr>
              <a:t>25</a:t>
            </a:fld>
            <a:endParaRPr lang="en-US" sz="1800" dirty="0">
              <a:solidFill>
                <a:srgbClr val="C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2734212"/>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614A5-3AEF-B84F-8072-9036774B9359}"/>
              </a:ext>
            </a:extLst>
          </p:cNvPr>
          <p:cNvSpPr>
            <a:spLocks noGrp="1"/>
          </p:cNvSpPr>
          <p:nvPr>
            <p:ph type="title"/>
          </p:nvPr>
        </p:nvSpPr>
        <p:spPr>
          <a:xfrm>
            <a:off x="838199" y="365125"/>
            <a:ext cx="11353801" cy="1325563"/>
          </a:xfrm>
        </p:spPr>
        <p:txBody>
          <a:bodyPr>
            <a:normAutofit/>
          </a:bodyPr>
          <a:lstStyle/>
          <a:p>
            <a:pPr algn="l"/>
            <a:r>
              <a:rPr lang="en-US" dirty="0" smtClean="0">
                <a:solidFill>
                  <a:schemeClr val="tx1"/>
                </a:solidFill>
              </a:rPr>
              <a:t>Original/Abstract KNN </a:t>
            </a:r>
            <a:r>
              <a:rPr lang="en-US" sz="3200" dirty="0" smtClean="0">
                <a:solidFill>
                  <a:schemeClr val="tx1"/>
                </a:solidFill>
              </a:rPr>
              <a:t>– compute the optimal K value</a:t>
            </a:r>
            <a:endParaRPr lang="en-US" sz="3200" i="1" dirty="0"/>
          </a:p>
        </p:txBody>
      </p:sp>
      <p:sp>
        <p:nvSpPr>
          <p:cNvPr id="22" name="TextBox 21">
            <a:extLst>
              <a:ext uri="{FF2B5EF4-FFF2-40B4-BE49-F238E27FC236}">
                <a16:creationId xmlns:a16="http://schemas.microsoft.com/office/drawing/2014/main" id="{D6E40D0D-056E-0842-8107-3CE1A6635BFA}"/>
              </a:ext>
            </a:extLst>
          </p:cNvPr>
          <p:cNvSpPr txBox="1"/>
          <p:nvPr/>
        </p:nvSpPr>
        <p:spPr>
          <a:xfrm>
            <a:off x="801659" y="6051767"/>
            <a:ext cx="4517836" cy="461665"/>
          </a:xfrm>
          <a:prstGeom prst="rect">
            <a:avLst/>
          </a:prstGeom>
          <a:noFill/>
        </p:spPr>
        <p:txBody>
          <a:bodyPr wrap="square" rtlCol="0">
            <a:spAutoFit/>
          </a:bodyPr>
          <a:lstStyle/>
          <a:p>
            <a:r>
              <a:rPr lang="en-US" sz="2400" b="1" dirty="0">
                <a:solidFill>
                  <a:srgbClr val="C00000"/>
                </a:solidFill>
              </a:rPr>
              <a:t>(Original) </a:t>
            </a:r>
            <a:r>
              <a:rPr lang="en-US" sz="2400" dirty="0"/>
              <a:t>Parameter</a:t>
            </a:r>
            <a:r>
              <a:rPr lang="zh-CN" altLang="en-US" sz="2400" dirty="0"/>
              <a:t> </a:t>
            </a:r>
            <a:r>
              <a:rPr lang="en-US" altLang="zh-CN" sz="2400" dirty="0"/>
              <a:t>Tuning</a:t>
            </a:r>
            <a:endParaRPr lang="en-US" sz="2400" dirty="0"/>
          </a:p>
        </p:txBody>
      </p:sp>
      <p:grpSp>
        <p:nvGrpSpPr>
          <p:cNvPr id="48" name="Group 47">
            <a:extLst>
              <a:ext uri="{FF2B5EF4-FFF2-40B4-BE49-F238E27FC236}">
                <a16:creationId xmlns:a16="http://schemas.microsoft.com/office/drawing/2014/main" id="{946FFEFF-84F7-B74A-9592-76D17F7E8F72}"/>
              </a:ext>
            </a:extLst>
          </p:cNvPr>
          <p:cNvGrpSpPr/>
          <p:nvPr/>
        </p:nvGrpSpPr>
        <p:grpSpPr>
          <a:xfrm>
            <a:off x="695523" y="1521361"/>
            <a:ext cx="4645675" cy="4405911"/>
            <a:chOff x="503779" y="1521361"/>
            <a:chExt cx="4645675" cy="4405911"/>
          </a:xfrm>
        </p:grpSpPr>
        <p:grpSp>
          <p:nvGrpSpPr>
            <p:cNvPr id="49" name="Group 48">
              <a:extLst>
                <a:ext uri="{FF2B5EF4-FFF2-40B4-BE49-F238E27FC236}">
                  <a16:creationId xmlns:a16="http://schemas.microsoft.com/office/drawing/2014/main" id="{206BD270-8BD7-5B47-B376-860BE3FC6EA8}"/>
                </a:ext>
              </a:extLst>
            </p:cNvPr>
            <p:cNvGrpSpPr/>
            <p:nvPr/>
          </p:nvGrpSpPr>
          <p:grpSpPr>
            <a:xfrm>
              <a:off x="503779" y="1521361"/>
              <a:ext cx="4645675" cy="4405911"/>
              <a:chOff x="503779" y="1521361"/>
              <a:chExt cx="4645675" cy="4405911"/>
            </a:xfrm>
          </p:grpSpPr>
          <p:sp>
            <p:nvSpPr>
              <p:cNvPr id="56" name="Rectangle 55">
                <a:extLst>
                  <a:ext uri="{FF2B5EF4-FFF2-40B4-BE49-F238E27FC236}">
                    <a16:creationId xmlns:a16="http://schemas.microsoft.com/office/drawing/2014/main" id="{F7931B53-9DFF-CA44-AEF2-D8DBFB5E64FE}"/>
                  </a:ext>
                </a:extLst>
              </p:cNvPr>
              <p:cNvSpPr/>
              <p:nvPr/>
            </p:nvSpPr>
            <p:spPr>
              <a:xfrm>
                <a:off x="503779" y="1521361"/>
                <a:ext cx="4645675" cy="4405911"/>
              </a:xfrm>
              <a:prstGeom prst="rect">
                <a:avLst/>
              </a:prstGeom>
              <a:solidFill>
                <a:schemeClr val="accent6">
                  <a:lumMod val="20000"/>
                  <a:lumOff val="80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000" dirty="0">
                  <a:solidFill>
                    <a:schemeClr val="tx1"/>
                  </a:solidFill>
                  <a:cs typeface="Calibri" panose="020F0502020204030204" pitchFamily="34" charset="0"/>
                </a:endParaRPr>
              </a:p>
            </p:txBody>
          </p:sp>
          <p:grpSp>
            <p:nvGrpSpPr>
              <p:cNvPr id="57" name="Group 56">
                <a:extLst>
                  <a:ext uri="{FF2B5EF4-FFF2-40B4-BE49-F238E27FC236}">
                    <a16:creationId xmlns:a16="http://schemas.microsoft.com/office/drawing/2014/main" id="{E325FDE9-55DF-C444-8ED7-66784D27F4AF}"/>
                  </a:ext>
                </a:extLst>
              </p:cNvPr>
              <p:cNvGrpSpPr/>
              <p:nvPr/>
            </p:nvGrpSpPr>
            <p:grpSpPr>
              <a:xfrm>
                <a:off x="1001166" y="1739545"/>
                <a:ext cx="3931920" cy="3811632"/>
                <a:chOff x="1045065" y="2869780"/>
                <a:chExt cx="3931920" cy="3811632"/>
              </a:xfrm>
            </p:grpSpPr>
            <p:grpSp>
              <p:nvGrpSpPr>
                <p:cNvPr id="58" name="Group 57">
                  <a:extLst>
                    <a:ext uri="{FF2B5EF4-FFF2-40B4-BE49-F238E27FC236}">
                      <a16:creationId xmlns:a16="http://schemas.microsoft.com/office/drawing/2014/main" id="{E55D4868-AACD-E04D-82E2-02E27C25C076}"/>
                    </a:ext>
                  </a:extLst>
                </p:cNvPr>
                <p:cNvGrpSpPr/>
                <p:nvPr/>
              </p:nvGrpSpPr>
              <p:grpSpPr>
                <a:xfrm>
                  <a:off x="1045065" y="2869780"/>
                  <a:ext cx="3931920" cy="3811632"/>
                  <a:chOff x="7276505" y="4096990"/>
                  <a:chExt cx="3931920" cy="3811632"/>
                </a:xfrm>
              </p:grpSpPr>
              <p:cxnSp>
                <p:nvCxnSpPr>
                  <p:cNvPr id="64" name="Straight Arrow Connector 63">
                    <a:extLst>
                      <a:ext uri="{FF2B5EF4-FFF2-40B4-BE49-F238E27FC236}">
                        <a16:creationId xmlns:a16="http://schemas.microsoft.com/office/drawing/2014/main" id="{D449F538-FBC5-CB4F-86E3-170B6CE44328}"/>
                      </a:ext>
                    </a:extLst>
                  </p:cNvPr>
                  <p:cNvCxnSpPr/>
                  <p:nvPr/>
                </p:nvCxnSpPr>
                <p:spPr>
                  <a:xfrm flipV="1">
                    <a:off x="7279693" y="4177116"/>
                    <a:ext cx="0" cy="2478882"/>
                  </a:xfrm>
                  <a:prstGeom prst="straightConnector1">
                    <a:avLst/>
                  </a:prstGeom>
                  <a:ln w="38100">
                    <a:solidFill>
                      <a:srgbClr val="5B8A7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B45CCF6-444C-8541-98C6-2582BF830AA5}"/>
                      </a:ext>
                    </a:extLst>
                  </p:cNvPr>
                  <p:cNvCxnSpPr>
                    <a:cxnSpLocks/>
                  </p:cNvCxnSpPr>
                  <p:nvPr/>
                </p:nvCxnSpPr>
                <p:spPr>
                  <a:xfrm>
                    <a:off x="7276505" y="6640353"/>
                    <a:ext cx="3931920" cy="0"/>
                  </a:xfrm>
                  <a:prstGeom prst="straightConnector1">
                    <a:avLst/>
                  </a:prstGeom>
                  <a:ln w="38100">
                    <a:solidFill>
                      <a:srgbClr val="5B8A72"/>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8A94CA87-6E3B-EF48-A9A0-7848A8D9D3DE}"/>
                      </a:ext>
                    </a:extLst>
                  </p:cNvPr>
                  <p:cNvSpPr txBox="1"/>
                  <p:nvPr/>
                </p:nvSpPr>
                <p:spPr>
                  <a:xfrm>
                    <a:off x="7320397" y="4096990"/>
                    <a:ext cx="921447" cy="477054"/>
                  </a:xfrm>
                  <a:prstGeom prst="rect">
                    <a:avLst/>
                  </a:prstGeom>
                  <a:noFill/>
                </p:spPr>
                <p:txBody>
                  <a:bodyPr wrap="square" rtlCol="0">
                    <a:spAutoFit/>
                  </a:bodyPr>
                  <a:lstStyle/>
                  <a:p>
                    <a:r>
                      <a:rPr lang="en-US" sz="2500" i="1" dirty="0">
                        <a:solidFill>
                          <a:srgbClr val="5B8A72"/>
                        </a:solidFill>
                        <a:latin typeface="Times New Roman" panose="02020603050405020304" pitchFamily="18" charset="0"/>
                        <a:cs typeface="Times New Roman" panose="02020603050405020304" pitchFamily="18" charset="0"/>
                      </a:rPr>
                      <a:t>Error</a:t>
                    </a:r>
                  </a:p>
                </p:txBody>
              </p:sp>
              <p:sp>
                <p:nvSpPr>
                  <p:cNvPr id="67" name="TextBox 66">
                    <a:extLst>
                      <a:ext uri="{FF2B5EF4-FFF2-40B4-BE49-F238E27FC236}">
                        <a16:creationId xmlns:a16="http://schemas.microsoft.com/office/drawing/2014/main" id="{D7AFC1A9-5CF1-F54D-86F7-B50D9086181E}"/>
                      </a:ext>
                    </a:extLst>
                  </p:cNvPr>
                  <p:cNvSpPr txBox="1"/>
                  <p:nvPr/>
                </p:nvSpPr>
                <p:spPr>
                  <a:xfrm>
                    <a:off x="7593406" y="7385402"/>
                    <a:ext cx="3014490" cy="523220"/>
                  </a:xfrm>
                  <a:prstGeom prst="rect">
                    <a:avLst/>
                  </a:prstGeom>
                  <a:noFill/>
                </p:spPr>
                <p:txBody>
                  <a:bodyPr wrap="square" rtlCol="0">
                    <a:spAutoFit/>
                  </a:bodyPr>
                  <a:lstStyle/>
                  <a:p>
                    <a:r>
                      <a:rPr lang="en-US" sz="2800" i="1" dirty="0">
                        <a:solidFill>
                          <a:srgbClr val="5B8A72"/>
                        </a:solidFill>
                        <a:latin typeface="Times New Roman" panose="02020603050405020304" pitchFamily="18" charset="0"/>
                        <a:cs typeface="Times New Roman" panose="02020603050405020304" pitchFamily="18" charset="0"/>
                      </a:rPr>
                      <a:t>Candidate K Values</a:t>
                    </a:r>
                  </a:p>
                </p:txBody>
              </p:sp>
            </p:grpSp>
            <p:sp>
              <p:nvSpPr>
                <p:cNvPr id="59" name="Oval 58">
                  <a:extLst>
                    <a:ext uri="{FF2B5EF4-FFF2-40B4-BE49-F238E27FC236}">
                      <a16:creationId xmlns:a16="http://schemas.microsoft.com/office/drawing/2014/main" id="{17D910B4-BC08-B040-B5BF-4097A5AA9059}"/>
                    </a:ext>
                  </a:extLst>
                </p:cNvPr>
                <p:cNvSpPr>
                  <a:spLocks noChangeAspect="1"/>
                </p:cNvSpPr>
                <p:nvPr/>
              </p:nvSpPr>
              <p:spPr>
                <a:xfrm>
                  <a:off x="1539674" y="4452707"/>
                  <a:ext cx="137160" cy="137160"/>
                </a:xfrm>
                <a:prstGeom prst="ellipse">
                  <a:avLst/>
                </a:prstGeom>
                <a:solidFill>
                  <a:srgbClr val="5B8A7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a:extLst>
                    <a:ext uri="{FF2B5EF4-FFF2-40B4-BE49-F238E27FC236}">
                      <a16:creationId xmlns:a16="http://schemas.microsoft.com/office/drawing/2014/main" id="{83E7521A-B356-F048-84CD-624B7B78BDE5}"/>
                    </a:ext>
                  </a:extLst>
                </p:cNvPr>
                <p:cNvSpPr>
                  <a:spLocks noChangeAspect="1"/>
                </p:cNvSpPr>
                <p:nvPr/>
              </p:nvSpPr>
              <p:spPr>
                <a:xfrm>
                  <a:off x="2092155" y="4864549"/>
                  <a:ext cx="137160" cy="137160"/>
                </a:xfrm>
                <a:prstGeom prst="ellipse">
                  <a:avLst/>
                </a:prstGeom>
                <a:solidFill>
                  <a:srgbClr val="5B8A7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a:extLst>
                    <a:ext uri="{FF2B5EF4-FFF2-40B4-BE49-F238E27FC236}">
                      <a16:creationId xmlns:a16="http://schemas.microsoft.com/office/drawing/2014/main" id="{2C90120E-5605-3240-A9EB-53F32F6E23DE}"/>
                    </a:ext>
                  </a:extLst>
                </p:cNvPr>
                <p:cNvSpPr>
                  <a:spLocks noChangeAspect="1"/>
                </p:cNvSpPr>
                <p:nvPr/>
              </p:nvSpPr>
              <p:spPr>
                <a:xfrm>
                  <a:off x="2640795" y="4205964"/>
                  <a:ext cx="137160" cy="137160"/>
                </a:xfrm>
                <a:prstGeom prst="ellipse">
                  <a:avLst/>
                </a:prstGeom>
                <a:solidFill>
                  <a:srgbClr val="5B8A7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a:extLst>
                    <a:ext uri="{FF2B5EF4-FFF2-40B4-BE49-F238E27FC236}">
                      <a16:creationId xmlns:a16="http://schemas.microsoft.com/office/drawing/2014/main" id="{476683A2-66CC-0843-8BD4-8A37886E63BA}"/>
                    </a:ext>
                  </a:extLst>
                </p:cNvPr>
                <p:cNvSpPr>
                  <a:spLocks noChangeAspect="1"/>
                </p:cNvSpPr>
                <p:nvPr/>
              </p:nvSpPr>
              <p:spPr>
                <a:xfrm>
                  <a:off x="3189435" y="4590593"/>
                  <a:ext cx="137160" cy="137160"/>
                </a:xfrm>
                <a:prstGeom prst="ellipse">
                  <a:avLst/>
                </a:prstGeom>
                <a:solidFill>
                  <a:srgbClr val="5B8A7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0AF9032C-D6BF-7141-BE11-A6722FE33831}"/>
                    </a:ext>
                  </a:extLst>
                </p:cNvPr>
                <p:cNvSpPr>
                  <a:spLocks noChangeAspect="1"/>
                </p:cNvSpPr>
                <p:nvPr/>
              </p:nvSpPr>
              <p:spPr>
                <a:xfrm>
                  <a:off x="3738075" y="4409164"/>
                  <a:ext cx="137160" cy="137160"/>
                </a:xfrm>
                <a:prstGeom prst="ellipse">
                  <a:avLst/>
                </a:prstGeom>
                <a:solidFill>
                  <a:srgbClr val="5B8A7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cxnSp>
          <p:nvCxnSpPr>
            <p:cNvPr id="50" name="Straight Connector 49">
              <a:extLst>
                <a:ext uri="{FF2B5EF4-FFF2-40B4-BE49-F238E27FC236}">
                  <a16:creationId xmlns:a16="http://schemas.microsoft.com/office/drawing/2014/main" id="{3B398A2A-C574-9F42-9FD5-BFB5184D5838}"/>
                </a:ext>
              </a:extLst>
            </p:cNvPr>
            <p:cNvCxnSpPr>
              <a:cxnSpLocks/>
            </p:cNvCxnSpPr>
            <p:nvPr/>
          </p:nvCxnSpPr>
          <p:spPr>
            <a:xfrm>
              <a:off x="1560707" y="3383908"/>
              <a:ext cx="0" cy="907501"/>
            </a:xfrm>
            <a:prstGeom prst="line">
              <a:avLst/>
            </a:prstGeom>
            <a:ln>
              <a:solidFill>
                <a:srgbClr val="5B8A72"/>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B413A6F-5955-8346-A531-B552E5BDA3C1}"/>
                </a:ext>
              </a:extLst>
            </p:cNvPr>
            <p:cNvCxnSpPr>
              <a:cxnSpLocks/>
            </p:cNvCxnSpPr>
            <p:nvPr/>
          </p:nvCxnSpPr>
          <p:spPr>
            <a:xfrm>
              <a:off x="2120301" y="3800334"/>
              <a:ext cx="0" cy="484632"/>
            </a:xfrm>
            <a:prstGeom prst="line">
              <a:avLst/>
            </a:prstGeom>
            <a:ln>
              <a:solidFill>
                <a:srgbClr val="5B8A72"/>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62701E3-4DB0-FF40-B06F-3D0D646C232D}"/>
                </a:ext>
              </a:extLst>
            </p:cNvPr>
            <p:cNvCxnSpPr>
              <a:cxnSpLocks/>
            </p:cNvCxnSpPr>
            <p:nvPr/>
          </p:nvCxnSpPr>
          <p:spPr>
            <a:xfrm>
              <a:off x="2665606" y="3166671"/>
              <a:ext cx="0" cy="1124712"/>
            </a:xfrm>
            <a:prstGeom prst="line">
              <a:avLst/>
            </a:prstGeom>
            <a:ln>
              <a:solidFill>
                <a:srgbClr val="5B8A72"/>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2276FA9-2C64-7D4B-8327-EAE18C9668DA}"/>
                </a:ext>
              </a:extLst>
            </p:cNvPr>
            <p:cNvCxnSpPr>
              <a:cxnSpLocks/>
            </p:cNvCxnSpPr>
            <p:nvPr/>
          </p:nvCxnSpPr>
          <p:spPr>
            <a:xfrm>
              <a:off x="3213295" y="3475550"/>
              <a:ext cx="0" cy="822960"/>
            </a:xfrm>
            <a:prstGeom prst="line">
              <a:avLst/>
            </a:prstGeom>
            <a:ln>
              <a:solidFill>
                <a:srgbClr val="5B8A72"/>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A39A1B2-0E10-FE4C-AD4F-69C69AA1274A}"/>
                </a:ext>
              </a:extLst>
            </p:cNvPr>
            <p:cNvCxnSpPr>
              <a:cxnSpLocks/>
            </p:cNvCxnSpPr>
            <p:nvPr/>
          </p:nvCxnSpPr>
          <p:spPr>
            <a:xfrm>
              <a:off x="3765745" y="3368128"/>
              <a:ext cx="0" cy="914400"/>
            </a:xfrm>
            <a:prstGeom prst="line">
              <a:avLst/>
            </a:prstGeom>
            <a:ln>
              <a:solidFill>
                <a:srgbClr val="5B8A72"/>
              </a:solidFill>
              <a:prstDash val="dash"/>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BD5807B4-B74B-C442-961F-EFF35427827A}"/>
                </a:ext>
              </a:extLst>
            </p:cNvPr>
            <p:cNvSpPr txBox="1"/>
            <p:nvPr/>
          </p:nvSpPr>
          <p:spPr>
            <a:xfrm>
              <a:off x="1390020" y="4254281"/>
              <a:ext cx="3014490" cy="523220"/>
            </a:xfrm>
            <a:prstGeom prst="rect">
              <a:avLst/>
            </a:prstGeom>
            <a:noFill/>
          </p:spPr>
          <p:txBody>
            <a:bodyPr wrap="square" rtlCol="0">
              <a:spAutoFit/>
            </a:bodyPr>
            <a:lstStyle/>
            <a:p>
              <a:r>
                <a:rPr lang="en-US" sz="2800" i="1" dirty="0">
                  <a:solidFill>
                    <a:srgbClr val="5B8A72"/>
                  </a:solidFill>
                  <a:latin typeface="Times New Roman" panose="02020603050405020304" pitchFamily="18" charset="0"/>
                  <a:cs typeface="Times New Roman" panose="02020603050405020304" pitchFamily="18" charset="0"/>
                </a:rPr>
                <a:t>1    3    5    7     9</a:t>
              </a:r>
            </a:p>
          </p:txBody>
        </p:sp>
      </p:grpSp>
      <p:grpSp>
        <p:nvGrpSpPr>
          <p:cNvPr id="68" name="Group 67">
            <a:extLst>
              <a:ext uri="{FF2B5EF4-FFF2-40B4-BE49-F238E27FC236}">
                <a16:creationId xmlns:a16="http://schemas.microsoft.com/office/drawing/2014/main" id="{B7AC66EE-BFF1-9C40-8A20-1CB81406E1F6}"/>
              </a:ext>
            </a:extLst>
          </p:cNvPr>
          <p:cNvGrpSpPr/>
          <p:nvPr/>
        </p:nvGrpSpPr>
        <p:grpSpPr>
          <a:xfrm>
            <a:off x="695523" y="3610841"/>
            <a:ext cx="3498025" cy="369332"/>
            <a:chOff x="503779" y="3610841"/>
            <a:chExt cx="3498025" cy="369332"/>
          </a:xfrm>
        </p:grpSpPr>
        <p:cxnSp>
          <p:nvCxnSpPr>
            <p:cNvPr id="69" name="Straight Connector 68">
              <a:extLst>
                <a:ext uri="{FF2B5EF4-FFF2-40B4-BE49-F238E27FC236}">
                  <a16:creationId xmlns:a16="http://schemas.microsoft.com/office/drawing/2014/main" id="{1DBBBD1A-CD12-DB47-8E70-338699F0F7A6}"/>
                </a:ext>
              </a:extLst>
            </p:cNvPr>
            <p:cNvCxnSpPr>
              <a:cxnSpLocks/>
            </p:cNvCxnSpPr>
            <p:nvPr/>
          </p:nvCxnSpPr>
          <p:spPr>
            <a:xfrm rot="5400000">
              <a:off x="2493044" y="2303226"/>
              <a:ext cx="0" cy="3017520"/>
            </a:xfrm>
            <a:prstGeom prst="line">
              <a:avLst/>
            </a:prstGeom>
            <a:ln w="25400">
              <a:solidFill>
                <a:srgbClr val="F2A154"/>
              </a:solidFill>
              <a:prstDash val="dash"/>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B2EC1418-5ACD-9542-A76B-C84BAF025870}"/>
                </a:ext>
              </a:extLst>
            </p:cNvPr>
            <p:cNvSpPr txBox="1"/>
            <p:nvPr/>
          </p:nvSpPr>
          <p:spPr>
            <a:xfrm>
              <a:off x="503779" y="3610841"/>
              <a:ext cx="753082" cy="369332"/>
            </a:xfrm>
            <a:prstGeom prst="rect">
              <a:avLst/>
            </a:prstGeom>
            <a:noFill/>
          </p:spPr>
          <p:txBody>
            <a:bodyPr wrap="square" rtlCol="0">
              <a:spAutoFit/>
            </a:bodyPr>
            <a:lstStyle/>
            <a:p>
              <a:r>
                <a:rPr lang="en-US" b="1" i="1" dirty="0">
                  <a:solidFill>
                    <a:schemeClr val="accent2"/>
                  </a:solidFill>
                  <a:latin typeface="Times" pitchFamily="2" charset="0"/>
                </a:rPr>
                <a:t>min</a:t>
              </a:r>
            </a:p>
          </p:txBody>
        </p:sp>
      </p:grpSp>
      <p:pic>
        <p:nvPicPr>
          <p:cNvPr id="71" name="Graphic 70" descr="Checkmark with solid fill">
            <a:extLst>
              <a:ext uri="{FF2B5EF4-FFF2-40B4-BE49-F238E27FC236}">
                <a16:creationId xmlns:a16="http://schemas.microsoft.com/office/drawing/2014/main" id="{6E2FEE3B-9F15-0E4C-87BB-559175B02E79}"/>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2032371" y="4361538"/>
            <a:ext cx="552418" cy="552418"/>
          </a:xfrm>
          <a:prstGeom prst="rect">
            <a:avLst/>
          </a:prstGeom>
        </p:spPr>
      </p:pic>
      <p:grpSp>
        <p:nvGrpSpPr>
          <p:cNvPr id="3" name="Group 2">
            <a:extLst>
              <a:ext uri="{FF2B5EF4-FFF2-40B4-BE49-F238E27FC236}">
                <a16:creationId xmlns:a16="http://schemas.microsoft.com/office/drawing/2014/main" id="{52F6CCBD-4278-C89F-E743-44263AF61984}"/>
              </a:ext>
            </a:extLst>
          </p:cNvPr>
          <p:cNvGrpSpPr/>
          <p:nvPr/>
        </p:nvGrpSpPr>
        <p:grpSpPr>
          <a:xfrm>
            <a:off x="6517042" y="1521361"/>
            <a:ext cx="4645675" cy="4405911"/>
            <a:chOff x="6517042" y="1521361"/>
            <a:chExt cx="4645675" cy="4405911"/>
          </a:xfrm>
        </p:grpSpPr>
        <p:grpSp>
          <p:nvGrpSpPr>
            <p:cNvPr id="72" name="Group 71">
              <a:extLst>
                <a:ext uri="{FF2B5EF4-FFF2-40B4-BE49-F238E27FC236}">
                  <a16:creationId xmlns:a16="http://schemas.microsoft.com/office/drawing/2014/main" id="{3E0E4DAA-943F-4A4C-A679-99FAE6428BBF}"/>
                </a:ext>
              </a:extLst>
            </p:cNvPr>
            <p:cNvGrpSpPr/>
            <p:nvPr/>
          </p:nvGrpSpPr>
          <p:grpSpPr>
            <a:xfrm>
              <a:off x="6517042" y="1521361"/>
              <a:ext cx="4645675" cy="4405911"/>
              <a:chOff x="253161" y="1521361"/>
              <a:chExt cx="4645675" cy="4405911"/>
            </a:xfrm>
          </p:grpSpPr>
          <p:grpSp>
            <p:nvGrpSpPr>
              <p:cNvPr id="73" name="Group 72">
                <a:extLst>
                  <a:ext uri="{FF2B5EF4-FFF2-40B4-BE49-F238E27FC236}">
                    <a16:creationId xmlns:a16="http://schemas.microsoft.com/office/drawing/2014/main" id="{5A9C7748-BD53-3645-9D7C-E8B4B3FC44F6}"/>
                  </a:ext>
                </a:extLst>
              </p:cNvPr>
              <p:cNvGrpSpPr/>
              <p:nvPr/>
            </p:nvGrpSpPr>
            <p:grpSpPr>
              <a:xfrm>
                <a:off x="253161" y="1521361"/>
                <a:ext cx="4645675" cy="4405911"/>
                <a:chOff x="253161" y="1521361"/>
                <a:chExt cx="4645675" cy="4405911"/>
              </a:xfrm>
            </p:grpSpPr>
            <p:sp>
              <p:nvSpPr>
                <p:cNvPr id="80" name="Rectangle 79">
                  <a:extLst>
                    <a:ext uri="{FF2B5EF4-FFF2-40B4-BE49-F238E27FC236}">
                      <a16:creationId xmlns:a16="http://schemas.microsoft.com/office/drawing/2014/main" id="{0BAD0AB0-D26B-214A-95E7-718533559F3E}"/>
                    </a:ext>
                  </a:extLst>
                </p:cNvPr>
                <p:cNvSpPr/>
                <p:nvPr/>
              </p:nvSpPr>
              <p:spPr>
                <a:xfrm>
                  <a:off x="253161" y="1521361"/>
                  <a:ext cx="4645675" cy="4405911"/>
                </a:xfrm>
                <a:prstGeom prst="rect">
                  <a:avLst/>
                </a:prstGeom>
                <a:solidFill>
                  <a:schemeClr val="accent6">
                    <a:lumMod val="20000"/>
                    <a:lumOff val="80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000" dirty="0">
                    <a:solidFill>
                      <a:schemeClr val="tx1"/>
                    </a:solidFill>
                    <a:cs typeface="Calibri" panose="020F0502020204030204" pitchFamily="34" charset="0"/>
                  </a:endParaRPr>
                </a:p>
              </p:txBody>
            </p:sp>
            <p:grpSp>
              <p:nvGrpSpPr>
                <p:cNvPr id="82" name="Group 81">
                  <a:extLst>
                    <a:ext uri="{FF2B5EF4-FFF2-40B4-BE49-F238E27FC236}">
                      <a16:creationId xmlns:a16="http://schemas.microsoft.com/office/drawing/2014/main" id="{B51F433D-31F7-8941-B8C7-E60F629AC560}"/>
                    </a:ext>
                  </a:extLst>
                </p:cNvPr>
                <p:cNvGrpSpPr/>
                <p:nvPr/>
              </p:nvGrpSpPr>
              <p:grpSpPr>
                <a:xfrm>
                  <a:off x="1001166" y="1739545"/>
                  <a:ext cx="3840480" cy="3811632"/>
                  <a:chOff x="7276505" y="4096990"/>
                  <a:chExt cx="3840480" cy="3811632"/>
                </a:xfrm>
              </p:grpSpPr>
              <p:cxnSp>
                <p:nvCxnSpPr>
                  <p:cNvPr id="88" name="Straight Arrow Connector 87">
                    <a:extLst>
                      <a:ext uri="{FF2B5EF4-FFF2-40B4-BE49-F238E27FC236}">
                        <a16:creationId xmlns:a16="http://schemas.microsoft.com/office/drawing/2014/main" id="{B7E165E7-1CB9-0841-8893-4BC017094A36}"/>
                      </a:ext>
                    </a:extLst>
                  </p:cNvPr>
                  <p:cNvCxnSpPr/>
                  <p:nvPr/>
                </p:nvCxnSpPr>
                <p:spPr>
                  <a:xfrm flipV="1">
                    <a:off x="7279693" y="4177116"/>
                    <a:ext cx="0" cy="2478882"/>
                  </a:xfrm>
                  <a:prstGeom prst="straightConnector1">
                    <a:avLst/>
                  </a:prstGeom>
                  <a:ln w="38100">
                    <a:solidFill>
                      <a:srgbClr val="5B8A72"/>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E7880FA9-79B1-F041-AD1F-CA2D02B9ADB7}"/>
                      </a:ext>
                    </a:extLst>
                  </p:cNvPr>
                  <p:cNvCxnSpPr>
                    <a:cxnSpLocks/>
                  </p:cNvCxnSpPr>
                  <p:nvPr/>
                </p:nvCxnSpPr>
                <p:spPr>
                  <a:xfrm>
                    <a:off x="7276505" y="6640353"/>
                    <a:ext cx="3840480" cy="0"/>
                  </a:xfrm>
                  <a:prstGeom prst="straightConnector1">
                    <a:avLst/>
                  </a:prstGeom>
                  <a:ln w="38100">
                    <a:solidFill>
                      <a:srgbClr val="5B8A72"/>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563AC676-13D2-8A48-AA86-4A3AD5F965D7}"/>
                      </a:ext>
                    </a:extLst>
                  </p:cNvPr>
                  <p:cNvSpPr txBox="1"/>
                  <p:nvPr/>
                </p:nvSpPr>
                <p:spPr>
                  <a:xfrm>
                    <a:off x="7320397" y="4096990"/>
                    <a:ext cx="921447" cy="477054"/>
                  </a:xfrm>
                  <a:prstGeom prst="rect">
                    <a:avLst/>
                  </a:prstGeom>
                  <a:noFill/>
                </p:spPr>
                <p:txBody>
                  <a:bodyPr wrap="square" rtlCol="0">
                    <a:spAutoFit/>
                  </a:bodyPr>
                  <a:lstStyle/>
                  <a:p>
                    <a:r>
                      <a:rPr lang="en-US" sz="2500" i="1" dirty="0">
                        <a:solidFill>
                          <a:srgbClr val="5B8A72"/>
                        </a:solidFill>
                        <a:latin typeface="Times New Roman" panose="02020603050405020304" pitchFamily="18" charset="0"/>
                        <a:cs typeface="Times New Roman" panose="02020603050405020304" pitchFamily="18" charset="0"/>
                      </a:rPr>
                      <a:t>Error</a:t>
                    </a:r>
                  </a:p>
                </p:txBody>
              </p:sp>
              <p:sp>
                <p:nvSpPr>
                  <p:cNvPr id="91" name="TextBox 90">
                    <a:extLst>
                      <a:ext uri="{FF2B5EF4-FFF2-40B4-BE49-F238E27FC236}">
                        <a16:creationId xmlns:a16="http://schemas.microsoft.com/office/drawing/2014/main" id="{9DD5123D-3511-3249-8405-38262FEA7E83}"/>
                      </a:ext>
                    </a:extLst>
                  </p:cNvPr>
                  <p:cNvSpPr txBox="1"/>
                  <p:nvPr/>
                </p:nvSpPr>
                <p:spPr>
                  <a:xfrm>
                    <a:off x="7593406" y="7385402"/>
                    <a:ext cx="3014490" cy="523220"/>
                  </a:xfrm>
                  <a:prstGeom prst="rect">
                    <a:avLst/>
                  </a:prstGeom>
                  <a:noFill/>
                </p:spPr>
                <p:txBody>
                  <a:bodyPr wrap="square" rtlCol="0">
                    <a:spAutoFit/>
                  </a:bodyPr>
                  <a:lstStyle/>
                  <a:p>
                    <a:r>
                      <a:rPr lang="en-US" sz="2800" i="1" dirty="0">
                        <a:solidFill>
                          <a:srgbClr val="5B8A72"/>
                        </a:solidFill>
                        <a:latin typeface="Times New Roman" panose="02020603050405020304" pitchFamily="18" charset="0"/>
                        <a:cs typeface="Times New Roman" panose="02020603050405020304" pitchFamily="18" charset="0"/>
                      </a:rPr>
                      <a:t>Candidate K Values</a:t>
                    </a:r>
                  </a:p>
                </p:txBody>
              </p:sp>
            </p:grpSp>
          </p:grpSp>
          <p:sp>
            <p:nvSpPr>
              <p:cNvPr id="79" name="TextBox 78">
                <a:extLst>
                  <a:ext uri="{FF2B5EF4-FFF2-40B4-BE49-F238E27FC236}">
                    <a16:creationId xmlns:a16="http://schemas.microsoft.com/office/drawing/2014/main" id="{9D5BC6A7-F871-AA47-8027-7A2AF6236875}"/>
                  </a:ext>
                </a:extLst>
              </p:cNvPr>
              <p:cNvSpPr txBox="1"/>
              <p:nvPr/>
            </p:nvSpPr>
            <p:spPr>
              <a:xfrm>
                <a:off x="1390020" y="4254281"/>
                <a:ext cx="3014490" cy="523220"/>
              </a:xfrm>
              <a:prstGeom prst="rect">
                <a:avLst/>
              </a:prstGeom>
              <a:noFill/>
            </p:spPr>
            <p:txBody>
              <a:bodyPr wrap="square" rtlCol="0">
                <a:spAutoFit/>
              </a:bodyPr>
              <a:lstStyle/>
              <a:p>
                <a:r>
                  <a:rPr lang="en-US" sz="2800" i="1" dirty="0">
                    <a:solidFill>
                      <a:srgbClr val="5B8A72"/>
                    </a:solidFill>
                    <a:latin typeface="Times New Roman" panose="02020603050405020304" pitchFamily="18" charset="0"/>
                    <a:cs typeface="Times New Roman" panose="02020603050405020304" pitchFamily="18" charset="0"/>
                  </a:rPr>
                  <a:t>1    3    5    7     9</a:t>
                </a:r>
              </a:p>
            </p:txBody>
          </p:sp>
        </p:grpSp>
        <p:grpSp>
          <p:nvGrpSpPr>
            <p:cNvPr id="4" name="Group 3">
              <a:extLst>
                <a:ext uri="{FF2B5EF4-FFF2-40B4-BE49-F238E27FC236}">
                  <a16:creationId xmlns:a16="http://schemas.microsoft.com/office/drawing/2014/main" id="{BF760566-2A4D-8C4D-A159-269B9FD969B3}"/>
                </a:ext>
              </a:extLst>
            </p:cNvPr>
            <p:cNvGrpSpPr/>
            <p:nvPr/>
          </p:nvGrpSpPr>
          <p:grpSpPr>
            <a:xfrm>
              <a:off x="7678027" y="2509293"/>
              <a:ext cx="2516843" cy="1611149"/>
              <a:chOff x="7660002" y="4564150"/>
              <a:chExt cx="2516843" cy="1611149"/>
            </a:xfrm>
          </p:grpSpPr>
          <p:sp>
            <p:nvSpPr>
              <p:cNvPr id="9" name="Rectangle 8">
                <a:extLst>
                  <a:ext uri="{FF2B5EF4-FFF2-40B4-BE49-F238E27FC236}">
                    <a16:creationId xmlns:a16="http://schemas.microsoft.com/office/drawing/2014/main" id="{379FE661-5720-A94A-A776-2265D9CA3C89}"/>
                  </a:ext>
                </a:extLst>
              </p:cNvPr>
              <p:cNvSpPr/>
              <p:nvPr/>
            </p:nvSpPr>
            <p:spPr>
              <a:xfrm>
                <a:off x="7660002" y="4857290"/>
                <a:ext cx="274320" cy="1177740"/>
              </a:xfrm>
              <a:prstGeom prst="rect">
                <a:avLst/>
              </a:prstGeom>
              <a:solidFill>
                <a:srgbClr val="5B8A7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solidFill>
                    <a:schemeClr val="tx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D5DCC28C-2B8D-8948-B580-5CA6B4F51E14}"/>
                  </a:ext>
                </a:extLst>
              </p:cNvPr>
              <p:cNvSpPr/>
              <p:nvPr/>
            </p:nvSpPr>
            <p:spPr>
              <a:xfrm>
                <a:off x="8783675" y="5049736"/>
                <a:ext cx="274320" cy="914400"/>
              </a:xfrm>
              <a:prstGeom prst="rect">
                <a:avLst/>
              </a:prstGeom>
              <a:solidFill>
                <a:srgbClr val="5B8A7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solidFill>
                    <a:schemeClr val="tx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18F90E16-D677-0B41-A5E2-6F386C07610B}"/>
                  </a:ext>
                </a:extLst>
              </p:cNvPr>
              <p:cNvSpPr/>
              <p:nvPr/>
            </p:nvSpPr>
            <p:spPr>
              <a:xfrm>
                <a:off x="9313989" y="4835428"/>
                <a:ext cx="274320" cy="685800"/>
              </a:xfrm>
              <a:prstGeom prst="rect">
                <a:avLst/>
              </a:prstGeom>
              <a:solidFill>
                <a:srgbClr val="5B8A7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a:solidFill>
                    <a:schemeClr val="tx1"/>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29931D2E-8E79-D54C-BF06-A3CD8B18A779}"/>
                  </a:ext>
                </a:extLst>
              </p:cNvPr>
              <p:cNvSpPr/>
              <p:nvPr/>
            </p:nvSpPr>
            <p:spPr>
              <a:xfrm>
                <a:off x="9902525" y="4564150"/>
                <a:ext cx="274320" cy="914400"/>
              </a:xfrm>
              <a:prstGeom prst="rect">
                <a:avLst/>
              </a:prstGeom>
              <a:solidFill>
                <a:srgbClr val="5B8A7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F689BECF-4A65-F842-BD66-B106B9320670}"/>
                  </a:ext>
                </a:extLst>
              </p:cNvPr>
              <p:cNvSpPr/>
              <p:nvPr/>
            </p:nvSpPr>
            <p:spPr>
              <a:xfrm>
                <a:off x="8238612" y="5718099"/>
                <a:ext cx="274320" cy="457200"/>
              </a:xfrm>
              <a:prstGeom prst="rect">
                <a:avLst/>
              </a:prstGeom>
              <a:solidFill>
                <a:srgbClr val="5B8A7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a:solidFill>
                    <a:schemeClr val="tx1"/>
                  </a:solidFill>
                  <a:latin typeface="Times New Roman" panose="02020603050405020304" pitchFamily="18" charset="0"/>
                  <a:cs typeface="Times New Roman" panose="02020603050405020304" pitchFamily="18" charset="0"/>
                </a:endParaRPr>
              </a:p>
            </p:txBody>
          </p:sp>
        </p:grpSp>
      </p:grpSp>
      <p:grpSp>
        <p:nvGrpSpPr>
          <p:cNvPr id="92" name="Group 91">
            <a:extLst>
              <a:ext uri="{FF2B5EF4-FFF2-40B4-BE49-F238E27FC236}">
                <a16:creationId xmlns:a16="http://schemas.microsoft.com/office/drawing/2014/main" id="{494C00A4-89C6-B340-9520-4C6E62FFEDDB}"/>
              </a:ext>
            </a:extLst>
          </p:cNvPr>
          <p:cNvGrpSpPr/>
          <p:nvPr/>
        </p:nvGrpSpPr>
        <p:grpSpPr>
          <a:xfrm>
            <a:off x="6456833" y="3484337"/>
            <a:ext cx="3783557" cy="369332"/>
            <a:chOff x="203959" y="3388037"/>
            <a:chExt cx="3783557" cy="369332"/>
          </a:xfrm>
        </p:grpSpPr>
        <p:sp>
          <p:nvSpPr>
            <p:cNvPr id="94" name="TextBox 93">
              <a:extLst>
                <a:ext uri="{FF2B5EF4-FFF2-40B4-BE49-F238E27FC236}">
                  <a16:creationId xmlns:a16="http://schemas.microsoft.com/office/drawing/2014/main" id="{A7A7AF3F-C4D7-D040-862E-6BBBA9EBCA67}"/>
                </a:ext>
              </a:extLst>
            </p:cNvPr>
            <p:cNvSpPr txBox="1"/>
            <p:nvPr/>
          </p:nvSpPr>
          <p:spPr>
            <a:xfrm>
              <a:off x="203959" y="3388037"/>
              <a:ext cx="977758" cy="369332"/>
            </a:xfrm>
            <a:prstGeom prst="rect">
              <a:avLst/>
            </a:prstGeom>
            <a:noFill/>
          </p:spPr>
          <p:txBody>
            <a:bodyPr wrap="square" rtlCol="0">
              <a:spAutoFit/>
            </a:bodyPr>
            <a:lstStyle/>
            <a:p>
              <a:r>
                <a:rPr lang="en-US" b="1" i="1" dirty="0" err="1">
                  <a:solidFill>
                    <a:schemeClr val="accent2"/>
                  </a:solidFill>
                  <a:latin typeface="Times" pitchFamily="2" charset="0"/>
                </a:rPr>
                <a:t>minUB</a:t>
              </a:r>
              <a:endParaRPr lang="en-US" b="1" i="1" dirty="0">
                <a:solidFill>
                  <a:schemeClr val="accent2"/>
                </a:solidFill>
                <a:latin typeface="Times" pitchFamily="2" charset="0"/>
              </a:endParaRPr>
            </a:p>
          </p:txBody>
        </p:sp>
        <p:cxnSp>
          <p:nvCxnSpPr>
            <p:cNvPr id="93" name="Straight Connector 92">
              <a:extLst>
                <a:ext uri="{FF2B5EF4-FFF2-40B4-BE49-F238E27FC236}">
                  <a16:creationId xmlns:a16="http://schemas.microsoft.com/office/drawing/2014/main" id="{7F9A4206-38E0-8940-B04F-D66440FF2B63}"/>
                </a:ext>
              </a:extLst>
            </p:cNvPr>
            <p:cNvCxnSpPr>
              <a:cxnSpLocks/>
            </p:cNvCxnSpPr>
            <p:nvPr/>
          </p:nvCxnSpPr>
          <p:spPr>
            <a:xfrm rot="5400000">
              <a:off x="2478756" y="2063386"/>
              <a:ext cx="0" cy="3017520"/>
            </a:xfrm>
            <a:prstGeom prst="line">
              <a:avLst/>
            </a:prstGeom>
            <a:ln w="25400">
              <a:solidFill>
                <a:srgbClr val="F2A154"/>
              </a:solidFill>
              <a:prstDash val="dash"/>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7EB11023-CDAD-4545-B59A-DF2AB44DA21F}"/>
              </a:ext>
            </a:extLst>
          </p:cNvPr>
          <p:cNvGrpSpPr/>
          <p:nvPr/>
        </p:nvGrpSpPr>
        <p:grpSpPr>
          <a:xfrm>
            <a:off x="9159109" y="2559477"/>
            <a:ext cx="1252608" cy="872621"/>
            <a:chOff x="9630990" y="4788417"/>
            <a:chExt cx="1252608" cy="872621"/>
          </a:xfrm>
        </p:grpSpPr>
        <p:pic>
          <p:nvPicPr>
            <p:cNvPr id="20" name="Graphic 19" descr="Close with solid fill">
              <a:extLst>
                <a:ext uri="{FF2B5EF4-FFF2-40B4-BE49-F238E27FC236}">
                  <a16:creationId xmlns:a16="http://schemas.microsoft.com/office/drawing/2014/main" id="{11DB6439-37DC-4A43-8AAC-94A652706B3A}"/>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9630990" y="5003848"/>
              <a:ext cx="657190" cy="657190"/>
            </a:xfrm>
            <a:prstGeom prst="rect">
              <a:avLst/>
            </a:prstGeom>
          </p:spPr>
        </p:pic>
        <p:pic>
          <p:nvPicPr>
            <p:cNvPr id="21" name="Graphic 20" descr="Close with solid fill">
              <a:extLst>
                <a:ext uri="{FF2B5EF4-FFF2-40B4-BE49-F238E27FC236}">
                  <a16:creationId xmlns:a16="http://schemas.microsoft.com/office/drawing/2014/main" id="{4C0FB3E6-3116-8A41-98A7-D2AF42B5DED4}"/>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0226408" y="4788417"/>
              <a:ext cx="657190" cy="657190"/>
            </a:xfrm>
            <a:prstGeom prst="rect">
              <a:avLst/>
            </a:prstGeom>
          </p:spPr>
        </p:pic>
      </p:grpSp>
      <p:grpSp>
        <p:nvGrpSpPr>
          <p:cNvPr id="98" name="Group 97">
            <a:extLst>
              <a:ext uri="{FF2B5EF4-FFF2-40B4-BE49-F238E27FC236}">
                <a16:creationId xmlns:a16="http://schemas.microsoft.com/office/drawing/2014/main" id="{DDE66604-6E4F-3E45-8D84-E5B56B27BD9C}"/>
              </a:ext>
            </a:extLst>
          </p:cNvPr>
          <p:cNvGrpSpPr/>
          <p:nvPr/>
        </p:nvGrpSpPr>
        <p:grpSpPr>
          <a:xfrm>
            <a:off x="7568143" y="4364319"/>
            <a:ext cx="1588351" cy="563752"/>
            <a:chOff x="7568143" y="4364319"/>
            <a:chExt cx="1588351" cy="563752"/>
          </a:xfrm>
        </p:grpSpPr>
        <p:pic>
          <p:nvPicPr>
            <p:cNvPr id="95" name="Graphic 94" descr="Checkmark with solid fill">
              <a:extLst>
                <a:ext uri="{FF2B5EF4-FFF2-40B4-BE49-F238E27FC236}">
                  <a16:creationId xmlns:a16="http://schemas.microsoft.com/office/drawing/2014/main" id="{979F43D9-6429-D246-B07F-F869F8FFA907}"/>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8106201" y="4364319"/>
              <a:ext cx="552418" cy="552418"/>
            </a:xfrm>
            <a:prstGeom prst="rect">
              <a:avLst/>
            </a:prstGeom>
          </p:spPr>
        </p:pic>
        <p:pic>
          <p:nvPicPr>
            <p:cNvPr id="96" name="Graphic 95" descr="Checkmark with solid fill">
              <a:extLst>
                <a:ext uri="{FF2B5EF4-FFF2-40B4-BE49-F238E27FC236}">
                  <a16:creationId xmlns:a16="http://schemas.microsoft.com/office/drawing/2014/main" id="{41175AAC-1533-E440-A65B-F750E57A4A44}"/>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8604076" y="4375653"/>
              <a:ext cx="552418" cy="552418"/>
            </a:xfrm>
            <a:prstGeom prst="rect">
              <a:avLst/>
            </a:prstGeom>
          </p:spPr>
        </p:pic>
        <p:pic>
          <p:nvPicPr>
            <p:cNvPr id="97" name="Graphic 96" descr="Checkmark with solid fill">
              <a:extLst>
                <a:ext uri="{FF2B5EF4-FFF2-40B4-BE49-F238E27FC236}">
                  <a16:creationId xmlns:a16="http://schemas.microsoft.com/office/drawing/2014/main" id="{41B5D4D2-A0AE-394F-AC52-D5AEA6162ECC}"/>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7568143" y="4369986"/>
              <a:ext cx="552418" cy="552418"/>
            </a:xfrm>
            <a:prstGeom prst="rect">
              <a:avLst/>
            </a:prstGeom>
          </p:spPr>
        </p:pic>
      </p:grpSp>
      <p:sp>
        <p:nvSpPr>
          <p:cNvPr id="100" name="TextBox 99">
            <a:extLst>
              <a:ext uri="{FF2B5EF4-FFF2-40B4-BE49-F238E27FC236}">
                <a16:creationId xmlns:a16="http://schemas.microsoft.com/office/drawing/2014/main" id="{DC0325C5-918F-BA44-87A0-4AD29B9BF176}"/>
              </a:ext>
            </a:extLst>
          </p:cNvPr>
          <p:cNvSpPr txBox="1"/>
          <p:nvPr/>
        </p:nvSpPr>
        <p:spPr>
          <a:xfrm>
            <a:off x="6462783" y="6046841"/>
            <a:ext cx="4954972" cy="461665"/>
          </a:xfrm>
          <a:prstGeom prst="rect">
            <a:avLst/>
          </a:prstGeom>
          <a:noFill/>
        </p:spPr>
        <p:txBody>
          <a:bodyPr wrap="square" rtlCol="0">
            <a:spAutoFit/>
          </a:bodyPr>
          <a:lstStyle/>
          <a:p>
            <a:r>
              <a:rPr lang="en-US" sz="2400" b="1" dirty="0">
                <a:solidFill>
                  <a:srgbClr val="C00000"/>
                </a:solidFill>
              </a:rPr>
              <a:t>(Over-approx.)</a:t>
            </a:r>
            <a:r>
              <a:rPr lang="en-US" sz="2400" dirty="0"/>
              <a:t> Parameter</a:t>
            </a:r>
            <a:r>
              <a:rPr lang="zh-CN" altLang="en-US" sz="2400" dirty="0"/>
              <a:t> </a:t>
            </a:r>
            <a:r>
              <a:rPr lang="en-US" altLang="zh-CN" sz="2400" dirty="0"/>
              <a:t>Tuning</a:t>
            </a:r>
            <a:endParaRPr lang="en-US" sz="2400" dirty="0"/>
          </a:p>
        </p:txBody>
      </p:sp>
    </p:spTree>
    <p:extLst>
      <p:ext uri="{BB962C8B-B14F-4D97-AF65-F5344CB8AC3E}">
        <p14:creationId xmlns:p14="http://schemas.microsoft.com/office/powerpoint/2010/main" val="2308405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7" name="Google Shape;417;p11"/>
          <p:cNvSpPr txBox="1"/>
          <p:nvPr/>
        </p:nvSpPr>
        <p:spPr>
          <a:xfrm>
            <a:off x="663472" y="3441623"/>
            <a:ext cx="2234304" cy="70784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lumMod val="65000"/>
                  </a:prstClr>
                </a:solidFill>
                <a:effectLst/>
                <a:uLnTx/>
                <a:uFillTx/>
                <a:latin typeface="Calibri"/>
                <a:ea typeface="Calibri"/>
                <a:cs typeface="Calibri"/>
                <a:sym typeface="Calibri"/>
              </a:rPr>
              <a:t>Training set </a:t>
            </a:r>
            <a:r>
              <a:rPr kumimoji="0" lang="en-US" sz="2000" b="0" i="1" u="none" strike="noStrike" kern="1200" cap="none" spc="0" normalizeH="0" baseline="0" noProof="0" dirty="0">
                <a:ln>
                  <a:noFill/>
                </a:ln>
                <a:solidFill>
                  <a:prstClr val="white">
                    <a:lumMod val="65000"/>
                  </a:prstClr>
                </a:solidFill>
                <a:effectLst/>
                <a:uLnTx/>
                <a:uFillTx/>
                <a:latin typeface="Calibri"/>
                <a:ea typeface="Calibri"/>
                <a:cs typeface="Calibri"/>
                <a:sym typeface="Calibri"/>
              </a:rPr>
              <a:t>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lumMod val="65000"/>
                  </a:prstClr>
                </a:solidFill>
                <a:effectLst/>
                <a:uLnTx/>
                <a:uFillTx/>
                <a:latin typeface="Calibri"/>
                <a:ea typeface="Calibri"/>
                <a:cs typeface="Calibri"/>
                <a:sym typeface="Calibri"/>
              </a:rPr>
              <a:t>Max </a:t>
            </a:r>
            <a:r>
              <a:rPr kumimoji="0" lang="en-US" sz="2000" b="0" i="0" u="none" strike="noStrike" kern="1200" cap="none" spc="0" normalizeH="0" baseline="0" noProof="0" dirty="0" smtClean="0">
                <a:ln>
                  <a:noFill/>
                </a:ln>
                <a:solidFill>
                  <a:prstClr val="white">
                    <a:lumMod val="65000"/>
                  </a:prstClr>
                </a:solidFill>
                <a:effectLst/>
                <a:uLnTx/>
                <a:uFillTx/>
                <a:latin typeface="Calibri"/>
                <a:ea typeface="Calibri"/>
                <a:cs typeface="Calibri"/>
                <a:sym typeface="Calibri"/>
              </a:rPr>
              <a:t>label flip </a:t>
            </a:r>
            <a:r>
              <a:rPr kumimoji="0" lang="en-US" sz="2000" b="0" i="1" u="none" strike="noStrike" kern="1200" cap="none" spc="0" normalizeH="0" baseline="0" noProof="0" dirty="0">
                <a:ln>
                  <a:noFill/>
                </a:ln>
                <a:solidFill>
                  <a:prstClr val="white">
                    <a:lumMod val="65000"/>
                  </a:prstClr>
                </a:solidFill>
                <a:effectLst/>
                <a:uLnTx/>
                <a:uFillTx/>
                <a:latin typeface="Calibri"/>
                <a:ea typeface="Calibri"/>
                <a:cs typeface="Calibri"/>
                <a:sym typeface="Calibri"/>
              </a:rPr>
              <a:t>n</a:t>
            </a:r>
          </a:p>
        </p:txBody>
      </p:sp>
      <p:grpSp>
        <p:nvGrpSpPr>
          <p:cNvPr id="17" name="Group 16">
            <a:extLst>
              <a:ext uri="{FF2B5EF4-FFF2-40B4-BE49-F238E27FC236}">
                <a16:creationId xmlns:a16="http://schemas.microsoft.com/office/drawing/2014/main" id="{E210D5C4-3B92-46A5-B0A2-931A8901E0F5}"/>
              </a:ext>
            </a:extLst>
          </p:cNvPr>
          <p:cNvGrpSpPr/>
          <p:nvPr/>
        </p:nvGrpSpPr>
        <p:grpSpPr>
          <a:xfrm>
            <a:off x="7216414" y="1942761"/>
            <a:ext cx="4296136" cy="1045771"/>
            <a:chOff x="7216414" y="1942761"/>
            <a:chExt cx="4296136" cy="1045771"/>
          </a:xfrm>
        </p:grpSpPr>
        <p:sp>
          <p:nvSpPr>
            <p:cNvPr id="426" name="Google Shape;426;p11"/>
            <p:cNvSpPr txBox="1"/>
            <p:nvPr/>
          </p:nvSpPr>
          <p:spPr>
            <a:xfrm>
              <a:off x="7216414" y="1942761"/>
              <a:ext cx="4296136" cy="46162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65000"/>
                    </a:prstClr>
                  </a:solidFill>
                  <a:effectLst/>
                  <a:uLnTx/>
                  <a:uFillTx/>
                  <a:latin typeface="Calibri"/>
                  <a:ea typeface="Calibri"/>
                  <a:cs typeface="Calibri"/>
                  <a:sym typeface="Calibri"/>
                </a:rPr>
                <a:t>Test input </a:t>
              </a:r>
              <a:r>
                <a:rPr kumimoji="0" lang="en-US" sz="2400" b="0" i="0" u="none" strike="noStrike" kern="1200" cap="none" spc="0" normalizeH="0" baseline="0" noProof="0" dirty="0" smtClean="0">
                  <a:ln>
                    <a:noFill/>
                  </a:ln>
                  <a:solidFill>
                    <a:prstClr val="white">
                      <a:lumMod val="65000"/>
                    </a:prstClr>
                  </a:solidFill>
                  <a:effectLst/>
                  <a:uLnTx/>
                  <a:uFillTx/>
                  <a:latin typeface="Calibri"/>
                  <a:ea typeface="Calibri"/>
                  <a:cs typeface="Calibri"/>
                  <a:sym typeface="Calibri"/>
                </a:rPr>
                <a:t>x   +   </a:t>
              </a:r>
              <a:r>
                <a:rPr kumimoji="0" lang="el-GR" sz="2400" b="0" i="0" u="none" strike="noStrike" kern="1200" cap="none" spc="0" normalizeH="0" baseline="0" noProof="0" dirty="0" smtClean="0">
                  <a:ln>
                    <a:noFill/>
                  </a:ln>
                  <a:solidFill>
                    <a:srgbClr val="ED7D31"/>
                  </a:solidFill>
                  <a:effectLst/>
                  <a:uLnTx/>
                  <a:uFillTx/>
                  <a:latin typeface="Calibri"/>
                  <a:ea typeface="Calibri"/>
                  <a:cs typeface="Calibri"/>
                  <a:sym typeface="Calibri"/>
                </a:rPr>
                <a:t>ε</a:t>
              </a:r>
              <a:r>
                <a:rPr kumimoji="0" lang="en-US" sz="2400" b="0" i="0" u="none" strike="noStrike" kern="1200" cap="none" spc="0" normalizeH="0" baseline="0" noProof="0" dirty="0" smtClean="0">
                  <a:ln>
                    <a:noFill/>
                  </a:ln>
                  <a:solidFill>
                    <a:srgbClr val="ED7D31"/>
                  </a:solidFill>
                  <a:effectLst/>
                  <a:uLnTx/>
                  <a:uFillTx/>
                  <a:latin typeface="Calibri"/>
                  <a:ea typeface="Calibri"/>
                  <a:cs typeface="Calibri"/>
                  <a:sym typeface="Calibri"/>
                </a:rPr>
                <a:t>-perturbation </a:t>
              </a:r>
              <a:endParaRPr kumimoji="0" sz="20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9" name="Straight Arrow Connector 8">
              <a:extLst>
                <a:ext uri="{FF2B5EF4-FFF2-40B4-BE49-F238E27FC236}">
                  <a16:creationId xmlns:a16="http://schemas.microsoft.com/office/drawing/2014/main" id="{7519AFB2-B4A5-7093-3DA7-110176375DFA}"/>
                </a:ext>
              </a:extLst>
            </p:cNvPr>
            <p:cNvCxnSpPr>
              <a:cxnSpLocks/>
            </p:cNvCxnSpPr>
            <p:nvPr/>
          </p:nvCxnSpPr>
          <p:spPr>
            <a:xfrm>
              <a:off x="7863508" y="2386361"/>
              <a:ext cx="0" cy="602171"/>
            </a:xfrm>
            <a:prstGeom prst="straightConnector1">
              <a:avLst/>
            </a:prstGeom>
            <a:ln w="22860">
              <a:solidFill>
                <a:schemeClr val="bg2">
                  <a:lumMod val="75000"/>
                </a:schemeClr>
              </a:solidFill>
              <a:tailEnd type="stealth"/>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1EB5C61B-FA62-2D7D-B9AA-C78F0E973948}"/>
              </a:ext>
            </a:extLst>
          </p:cNvPr>
          <p:cNvGrpSpPr/>
          <p:nvPr/>
        </p:nvGrpSpPr>
        <p:grpSpPr>
          <a:xfrm>
            <a:off x="2515660" y="2988532"/>
            <a:ext cx="4093953" cy="1410477"/>
            <a:chOff x="2391481" y="2988532"/>
            <a:chExt cx="4093953" cy="1410477"/>
          </a:xfrm>
        </p:grpSpPr>
        <p:grpSp>
          <p:nvGrpSpPr>
            <p:cNvPr id="14" name="Group 13">
              <a:extLst>
                <a:ext uri="{FF2B5EF4-FFF2-40B4-BE49-F238E27FC236}">
                  <a16:creationId xmlns:a16="http://schemas.microsoft.com/office/drawing/2014/main" id="{314CB493-A496-4FE8-2729-94F743EA5C57}"/>
                </a:ext>
              </a:extLst>
            </p:cNvPr>
            <p:cNvGrpSpPr/>
            <p:nvPr/>
          </p:nvGrpSpPr>
          <p:grpSpPr>
            <a:xfrm>
              <a:off x="2391481" y="2988532"/>
              <a:ext cx="2872796" cy="1410477"/>
              <a:chOff x="2391481" y="2988532"/>
              <a:chExt cx="2872796" cy="1410477"/>
            </a:xfrm>
          </p:grpSpPr>
          <p:sp>
            <p:nvSpPr>
              <p:cNvPr id="423" name="Google Shape;423;p11"/>
              <p:cNvSpPr/>
              <p:nvPr/>
            </p:nvSpPr>
            <p:spPr>
              <a:xfrm>
                <a:off x="3456050" y="2988532"/>
                <a:ext cx="1808227" cy="1410477"/>
              </a:xfrm>
              <a:prstGeom prst="rect">
                <a:avLst/>
              </a:prstGeom>
              <a:solidFill>
                <a:srgbClr val="5B8A72"/>
              </a:solidFill>
              <a:ln>
                <a:noFill/>
              </a:ln>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FFC000"/>
                    </a:solidFill>
                    <a:effectLst/>
                    <a:uLnTx/>
                    <a:uFillTx/>
                    <a:latin typeface="Calibri"/>
                    <a:ea typeface="Calibri"/>
                    <a:cs typeface="Calibri"/>
                    <a:sym typeface="Calibri"/>
                  </a:rPr>
                  <a:t>Abstract</a:t>
                </a:r>
                <a:endParaRPr kumimoji="0" lang="en-US" sz="2400" b="0" i="0" u="none" strike="noStrike" kern="1200" cap="none" spc="0" normalizeH="0" baseline="0" noProof="0" dirty="0">
                  <a:ln>
                    <a:noFill/>
                  </a:ln>
                  <a:solidFill>
                    <a:srgbClr val="FFC000"/>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Calibri"/>
                    <a:cs typeface="Calibri"/>
                    <a:sym typeface="Calibri"/>
                  </a:rPr>
                  <a:t>Parameter Tuning </a:t>
                </a:r>
              </a:p>
            </p:txBody>
          </p:sp>
          <p:cxnSp>
            <p:nvCxnSpPr>
              <p:cNvPr id="10" name="Straight Arrow Connector 9">
                <a:extLst>
                  <a:ext uri="{FF2B5EF4-FFF2-40B4-BE49-F238E27FC236}">
                    <a16:creationId xmlns:a16="http://schemas.microsoft.com/office/drawing/2014/main" id="{2837E053-5A03-4890-A744-302E45F8BFCA}"/>
                  </a:ext>
                </a:extLst>
              </p:cNvPr>
              <p:cNvCxnSpPr>
                <a:cxnSpLocks/>
              </p:cNvCxnSpPr>
              <p:nvPr/>
            </p:nvCxnSpPr>
            <p:spPr>
              <a:xfrm>
                <a:off x="2391481" y="3774300"/>
                <a:ext cx="914400" cy="0"/>
              </a:xfrm>
              <a:prstGeom prst="straightConnector1">
                <a:avLst/>
              </a:prstGeom>
              <a:ln w="22860">
                <a:solidFill>
                  <a:schemeClr val="bg2">
                    <a:lumMod val="75000"/>
                  </a:schemeClr>
                </a:solidFill>
                <a:tailEnd type="stealth"/>
              </a:ln>
            </p:spPr>
            <p:style>
              <a:lnRef idx="1">
                <a:schemeClr val="accent1"/>
              </a:lnRef>
              <a:fillRef idx="0">
                <a:schemeClr val="accent1"/>
              </a:fillRef>
              <a:effectRef idx="0">
                <a:schemeClr val="accent1"/>
              </a:effectRef>
              <a:fontRef idx="minor">
                <a:schemeClr val="tx1"/>
              </a:fontRef>
            </p:style>
          </p:cxnSp>
        </p:grpSp>
        <p:cxnSp>
          <p:nvCxnSpPr>
            <p:cNvPr id="12" name="Straight Arrow Connector 11">
              <a:extLst>
                <a:ext uri="{FF2B5EF4-FFF2-40B4-BE49-F238E27FC236}">
                  <a16:creationId xmlns:a16="http://schemas.microsoft.com/office/drawing/2014/main" id="{D4FCD58C-8DCD-B400-0C4E-77F825D61BB6}"/>
                </a:ext>
              </a:extLst>
            </p:cNvPr>
            <p:cNvCxnSpPr>
              <a:cxnSpLocks/>
            </p:cNvCxnSpPr>
            <p:nvPr/>
          </p:nvCxnSpPr>
          <p:spPr>
            <a:xfrm>
              <a:off x="5571034" y="3776472"/>
              <a:ext cx="914400" cy="0"/>
            </a:xfrm>
            <a:prstGeom prst="straightConnector1">
              <a:avLst/>
            </a:prstGeom>
            <a:ln w="2286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320AC9A2-1F41-2FC4-2628-ABB1DC576FF4}"/>
              </a:ext>
            </a:extLst>
          </p:cNvPr>
          <p:cNvGrpSpPr/>
          <p:nvPr/>
        </p:nvGrpSpPr>
        <p:grpSpPr>
          <a:xfrm>
            <a:off x="2972860" y="3000014"/>
            <a:ext cx="8688890" cy="1827160"/>
            <a:chOff x="2972860" y="3000014"/>
            <a:chExt cx="8688890" cy="1827160"/>
          </a:xfrm>
        </p:grpSpPr>
        <p:grpSp>
          <p:nvGrpSpPr>
            <p:cNvPr id="16" name="Group 15">
              <a:extLst>
                <a:ext uri="{FF2B5EF4-FFF2-40B4-BE49-F238E27FC236}">
                  <a16:creationId xmlns:a16="http://schemas.microsoft.com/office/drawing/2014/main" id="{ABF4FF4D-E234-A7CE-066E-E8556AE3EA86}"/>
                </a:ext>
              </a:extLst>
            </p:cNvPr>
            <p:cNvGrpSpPr/>
            <p:nvPr/>
          </p:nvGrpSpPr>
          <p:grpSpPr>
            <a:xfrm>
              <a:off x="6927523" y="3000014"/>
              <a:ext cx="4734227" cy="1408176"/>
              <a:chOff x="6927523" y="3000014"/>
              <a:chExt cx="4734227" cy="1408176"/>
            </a:xfrm>
          </p:grpSpPr>
          <p:grpSp>
            <p:nvGrpSpPr>
              <p:cNvPr id="5" name="Group 4">
                <a:extLst>
                  <a:ext uri="{FF2B5EF4-FFF2-40B4-BE49-F238E27FC236}">
                    <a16:creationId xmlns:a16="http://schemas.microsoft.com/office/drawing/2014/main" id="{A4BD5888-AC84-A39A-8EDF-8D3B754E16DB}"/>
                  </a:ext>
                </a:extLst>
              </p:cNvPr>
              <p:cNvGrpSpPr/>
              <p:nvPr/>
            </p:nvGrpSpPr>
            <p:grpSpPr>
              <a:xfrm>
                <a:off x="6927523" y="3000014"/>
                <a:ext cx="4734227" cy="1408176"/>
                <a:chOff x="6927523" y="3000014"/>
                <a:chExt cx="4734227" cy="1408176"/>
              </a:xfrm>
            </p:grpSpPr>
            <p:sp>
              <p:nvSpPr>
                <p:cNvPr id="3" name="Google Shape;431;p11">
                  <a:extLst>
                    <a:ext uri="{FF2B5EF4-FFF2-40B4-BE49-F238E27FC236}">
                      <a16:creationId xmlns:a16="http://schemas.microsoft.com/office/drawing/2014/main" id="{5650071D-2EED-8F18-41AD-9B0BD6E88995}"/>
                    </a:ext>
                  </a:extLst>
                </p:cNvPr>
                <p:cNvSpPr/>
                <p:nvPr/>
              </p:nvSpPr>
              <p:spPr>
                <a:xfrm>
                  <a:off x="6927523" y="3000014"/>
                  <a:ext cx="1873350" cy="1408176"/>
                </a:xfrm>
                <a:prstGeom prst="rect">
                  <a:avLst/>
                </a:prstGeom>
                <a:solidFill>
                  <a:srgbClr val="5B8A72"/>
                </a:solidFill>
                <a:ln>
                  <a:noFill/>
                </a:ln>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FFC000"/>
                      </a:solidFill>
                      <a:effectLst/>
                      <a:uLnTx/>
                      <a:uFillTx/>
                      <a:latin typeface="Calibri"/>
                      <a:ea typeface="Calibri"/>
                      <a:cs typeface="Calibri"/>
                      <a:sym typeface="Calibri"/>
                    </a:rPr>
                    <a:t>Abstract</a:t>
                  </a:r>
                  <a:endParaRPr kumimoji="0" lang="en-US" sz="2400" b="0" i="0" u="none" strike="noStrike" kern="1200" cap="none" spc="0" normalizeH="0" baseline="0" noProof="0" dirty="0">
                    <a:ln>
                      <a:noFill/>
                    </a:ln>
                    <a:solidFill>
                      <a:srgbClr val="FFC000"/>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Calibri"/>
                      <a:cs typeface="Calibri"/>
                      <a:sym typeface="Calibri"/>
                    </a:rPr>
                    <a:t>Label Prediction</a:t>
                  </a:r>
                  <a:endParaRPr kumimoji="0"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24" name="Google Shape;424;p11"/>
                <p:cNvSpPr txBox="1"/>
                <p:nvPr/>
              </p:nvSpPr>
              <p:spPr>
                <a:xfrm>
                  <a:off x="9788399" y="3577837"/>
                  <a:ext cx="1873351" cy="70784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65000"/>
                        </a:prstClr>
                      </a:solidFill>
                      <a:effectLst/>
                      <a:uLnTx/>
                      <a:uFillTx/>
                      <a:latin typeface="Calibri"/>
                      <a:ea typeface="Calibri"/>
                      <a:cs typeface="Calibri"/>
                      <a:sym typeface="Calibri"/>
                    </a:rPr>
                    <a:t>Certified </a:t>
                  </a:r>
                  <a:r>
                    <a:rPr kumimoji="0" lang="en-US" sz="2000" b="0" i="0" u="none" strike="noStrike" kern="1200" cap="none" spc="0" normalizeH="0" baseline="0" noProof="0" dirty="0">
                      <a:ln>
                        <a:noFill/>
                      </a:ln>
                      <a:solidFill>
                        <a:prstClr val="white">
                          <a:lumMod val="65000"/>
                        </a:prstClr>
                      </a:solidFill>
                      <a:effectLst/>
                      <a:uLnTx/>
                      <a:uFillTx/>
                      <a:latin typeface="Calibri"/>
                      <a:ea typeface="Calibri"/>
                      <a:cs typeface="Calibri"/>
                      <a:sym typeface="Calibri"/>
                    </a:rPr>
                    <a:t>or not?</a:t>
                  </a:r>
                  <a:endParaRPr kumimoji="0" lang="en-US" sz="20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p:txBody>
            </p:sp>
          </p:grpSp>
          <p:cxnSp>
            <p:nvCxnSpPr>
              <p:cNvPr id="13" name="Straight Arrow Connector 12">
                <a:extLst>
                  <a:ext uri="{FF2B5EF4-FFF2-40B4-BE49-F238E27FC236}">
                    <a16:creationId xmlns:a16="http://schemas.microsoft.com/office/drawing/2014/main" id="{693B717E-40BE-5588-3C9A-15BD57BC6446}"/>
                  </a:ext>
                </a:extLst>
              </p:cNvPr>
              <p:cNvCxnSpPr>
                <a:cxnSpLocks/>
              </p:cNvCxnSpPr>
              <p:nvPr/>
            </p:nvCxnSpPr>
            <p:spPr>
              <a:xfrm>
                <a:off x="8896547" y="3774300"/>
                <a:ext cx="914400" cy="0"/>
              </a:xfrm>
              <a:prstGeom prst="straightConnector1">
                <a:avLst/>
              </a:prstGeom>
              <a:ln w="2286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BC2AD91B-209D-DAD0-0EA6-8987CCE3AB97}"/>
                </a:ext>
              </a:extLst>
            </p:cNvPr>
            <p:cNvGrpSpPr/>
            <p:nvPr/>
          </p:nvGrpSpPr>
          <p:grpSpPr>
            <a:xfrm>
              <a:off x="2972860" y="3762483"/>
              <a:ext cx="4891338" cy="1064691"/>
              <a:chOff x="2972860" y="3762483"/>
              <a:chExt cx="4891338" cy="1064691"/>
            </a:xfrm>
          </p:grpSpPr>
          <p:cxnSp>
            <p:nvCxnSpPr>
              <p:cNvPr id="20" name="Straight Arrow Connector 19">
                <a:extLst>
                  <a:ext uri="{FF2B5EF4-FFF2-40B4-BE49-F238E27FC236}">
                    <a16:creationId xmlns:a16="http://schemas.microsoft.com/office/drawing/2014/main" id="{973021FF-A387-5708-F393-1DFF1F053FEB}"/>
                  </a:ext>
                </a:extLst>
              </p:cNvPr>
              <p:cNvCxnSpPr>
                <a:cxnSpLocks/>
              </p:cNvCxnSpPr>
              <p:nvPr/>
            </p:nvCxnSpPr>
            <p:spPr>
              <a:xfrm>
                <a:off x="2972860" y="3762483"/>
                <a:ext cx="0" cy="1064691"/>
              </a:xfrm>
              <a:prstGeom prst="straightConnector1">
                <a:avLst/>
              </a:prstGeom>
              <a:ln w="22860">
                <a:solidFill>
                  <a:schemeClr val="bg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5387ACE-4295-0FBD-73D6-8E9B82409F44}"/>
                  </a:ext>
                </a:extLst>
              </p:cNvPr>
              <p:cNvCxnSpPr>
                <a:cxnSpLocks/>
              </p:cNvCxnSpPr>
              <p:nvPr/>
            </p:nvCxnSpPr>
            <p:spPr>
              <a:xfrm flipV="1">
                <a:off x="2972860" y="4780004"/>
                <a:ext cx="4890648" cy="35881"/>
              </a:xfrm>
              <a:prstGeom prst="straightConnector1">
                <a:avLst/>
              </a:prstGeom>
              <a:ln w="22860">
                <a:solidFill>
                  <a:schemeClr val="bg2">
                    <a:lumMod val="75000"/>
                  </a:schemeClr>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73CF8F2-F1F0-4498-82CF-14870CC7225D}"/>
                  </a:ext>
                </a:extLst>
              </p:cNvPr>
              <p:cNvCxnSpPr>
                <a:cxnSpLocks/>
                <a:endCxn id="3" idx="2"/>
              </p:cNvCxnSpPr>
              <p:nvPr/>
            </p:nvCxnSpPr>
            <p:spPr>
              <a:xfrm flipV="1">
                <a:off x="7864198" y="4408190"/>
                <a:ext cx="0" cy="371814"/>
              </a:xfrm>
              <a:prstGeom prst="straightConnector1">
                <a:avLst/>
              </a:prstGeom>
              <a:ln w="2286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1" name="Google Shape;627;p19">
            <a:extLst>
              <a:ext uri="{FF2B5EF4-FFF2-40B4-BE49-F238E27FC236}">
                <a16:creationId xmlns:a16="http://schemas.microsoft.com/office/drawing/2014/main" id="{14CC341E-19CE-95FB-3604-B2F940C847A6}"/>
              </a:ext>
            </a:extLst>
          </p:cNvPr>
          <p:cNvSpPr txBox="1"/>
          <p:nvPr/>
        </p:nvSpPr>
        <p:spPr>
          <a:xfrm>
            <a:off x="5286884" y="3378875"/>
            <a:ext cx="1708755" cy="400069"/>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5B8A72"/>
                </a:solidFill>
                <a:effectLst/>
                <a:uLnTx/>
                <a:uFillTx/>
                <a:latin typeface="Calibri" panose="020F0502020204030204" pitchFamily="34" charset="0"/>
                <a:ea typeface="Times New Roman"/>
                <a:cs typeface="Calibri" panose="020F0502020204030204" pitchFamily="34" charset="0"/>
                <a:sym typeface="Times New Roman"/>
              </a:rPr>
              <a:t>Opt</a:t>
            </a:r>
            <a:r>
              <a:rPr kumimoji="0" lang="en-US" sz="2000" b="0" i="0" u="none" strike="noStrike" kern="1200" cap="none" spc="0" normalizeH="0" baseline="0" noProof="0" dirty="0">
                <a:ln>
                  <a:noFill/>
                </a:ln>
                <a:solidFill>
                  <a:srgbClr val="5B8A72"/>
                </a:solidFill>
                <a:effectLst/>
                <a:uLnTx/>
                <a:uFillTx/>
                <a:latin typeface="Calibri" panose="020F0502020204030204" pitchFamily="34" charset="0"/>
                <a:ea typeface="Times New Roman"/>
                <a:cs typeface="Calibri" panose="020F0502020204030204" pitchFamily="34" charset="0"/>
                <a:sym typeface="Times New Roman"/>
              </a:rPr>
              <a:t> </a:t>
            </a:r>
            <a:r>
              <a:rPr kumimoji="0" lang="en-US" sz="2000" b="0" i="0" u="none" strike="noStrike" kern="1200" cap="none" spc="0" normalizeH="0" baseline="0" noProof="0" dirty="0" err="1">
                <a:ln>
                  <a:noFill/>
                </a:ln>
                <a:solidFill>
                  <a:srgbClr val="5B8A72"/>
                </a:solidFill>
                <a:effectLst/>
                <a:uLnTx/>
                <a:uFillTx/>
                <a:latin typeface="Calibri" panose="020F0502020204030204" pitchFamily="34" charset="0"/>
                <a:ea typeface="Times New Roman"/>
                <a:cs typeface="Calibri" panose="020F0502020204030204" pitchFamily="34" charset="0"/>
                <a:sym typeface="Times New Roman"/>
              </a:rPr>
              <a:t>KSet</a:t>
            </a:r>
            <a:endParaRPr kumimoji="0" sz="2000" b="0" i="0" u="none" strike="noStrike" kern="1200" cap="none" spc="0" normalizeH="0" baseline="0" noProof="0" dirty="0">
              <a:ln>
                <a:noFill/>
              </a:ln>
              <a:solidFill>
                <a:srgbClr val="5B8A72"/>
              </a:solidFill>
              <a:effectLst/>
              <a:uLnTx/>
              <a:uFillTx/>
              <a:latin typeface="Calibri" panose="020F0502020204030204" pitchFamily="34" charset="0"/>
              <a:ea typeface="Times New Roman"/>
              <a:cs typeface="Calibri" panose="020F0502020204030204" pitchFamily="34" charset="0"/>
              <a:sym typeface="Times New Roman"/>
            </a:endParaRPr>
          </a:p>
        </p:txBody>
      </p:sp>
      <p:sp>
        <p:nvSpPr>
          <p:cNvPr id="2" name="Google Shape;632;p19">
            <a:extLst>
              <a:ext uri="{FF2B5EF4-FFF2-40B4-BE49-F238E27FC236}">
                <a16:creationId xmlns:a16="http://schemas.microsoft.com/office/drawing/2014/main" id="{D1D4889F-5533-6964-E129-EA5DB3E2E05A}"/>
              </a:ext>
            </a:extLst>
          </p:cNvPr>
          <p:cNvSpPr txBox="1"/>
          <p:nvPr/>
        </p:nvSpPr>
        <p:spPr>
          <a:xfrm>
            <a:off x="859030" y="342519"/>
            <a:ext cx="9386067" cy="1325563"/>
          </a:xfrm>
          <a:prstGeom prst="rect">
            <a:avLst/>
          </a:prstGeom>
          <a:solidFill>
            <a:schemeClr val="lt1"/>
          </a:solidFill>
          <a:ln>
            <a:noFill/>
          </a:ln>
        </p:spPr>
        <p:txBody>
          <a:bodyPr spcFirstLastPara="1" wrap="square" lIns="91425" tIns="45700" rIns="91425" bIns="45700" anchor="ctr" anchorCtr="0">
            <a:normAutofit/>
          </a:bodyPr>
          <a:lstStyle/>
          <a:p>
            <a:pPr marL="0" marR="0" lvl="0" indent="0" algn="l" defTabSz="914400" rtl="0" eaLnBrk="1" fontAlgn="auto" latinLnBrk="0" hangingPunct="1">
              <a:lnSpc>
                <a:spcPct val="90000"/>
              </a:lnSpc>
              <a:spcBef>
                <a:spcPts val="0"/>
              </a:spcBef>
              <a:spcAft>
                <a:spcPts val="0"/>
              </a:spcAft>
              <a:buClr>
                <a:prstClr val="black"/>
              </a:buClr>
              <a:buSzPts val="4400"/>
              <a:buFont typeface="Calibri"/>
              <a:buNone/>
              <a:tabLst/>
              <a:defRPr/>
            </a:pPr>
            <a:r>
              <a:rPr kumimoji="0" lang="en-US" sz="4400" b="0" i="0" u="none" strike="noStrike" kern="1200" cap="none" spc="0" normalizeH="0" baseline="0" noProof="0" dirty="0" smtClean="0">
                <a:ln>
                  <a:noFill/>
                </a:ln>
                <a:solidFill>
                  <a:prstClr val="black"/>
                </a:solidFill>
                <a:effectLst/>
                <a:uLnTx/>
                <a:uFillTx/>
                <a:latin typeface="Calibri Light" panose="020F0302020204030204"/>
                <a:ea typeface="Calibri"/>
                <a:cs typeface="Calibri"/>
                <a:sym typeface="Calibri"/>
              </a:rPr>
              <a:t>Highlights of our method</a:t>
            </a:r>
            <a:endParaRPr kumimoji="0" sz="4400" b="0" i="0" u="none" strike="noStrike" kern="1200" cap="none" spc="0" normalizeH="0" baseline="0" noProof="0" dirty="0">
              <a:ln>
                <a:noFill/>
              </a:ln>
              <a:solidFill>
                <a:prstClr val="black"/>
              </a:solidFill>
              <a:effectLst/>
              <a:uLnTx/>
              <a:uFillTx/>
              <a:latin typeface="Calibri Light" panose="020F0302020204030204"/>
              <a:ea typeface="Calibri"/>
              <a:cs typeface="Calibri"/>
              <a:sym typeface="Calibri"/>
            </a:endParaRPr>
          </a:p>
        </p:txBody>
      </p:sp>
      <p:sp>
        <p:nvSpPr>
          <p:cNvPr id="6" name="Down Arrow 5"/>
          <p:cNvSpPr/>
          <p:nvPr/>
        </p:nvSpPr>
        <p:spPr>
          <a:xfrm rot="19308584">
            <a:off x="3106739" y="2231625"/>
            <a:ext cx="646640" cy="410432"/>
          </a:xfrm>
          <a:prstGeom prst="downArrow">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Down Arrow 24"/>
          <p:cNvSpPr/>
          <p:nvPr/>
        </p:nvSpPr>
        <p:spPr>
          <a:xfrm rot="19308584">
            <a:off x="6408739" y="2231625"/>
            <a:ext cx="646640" cy="410432"/>
          </a:xfrm>
          <a:prstGeom prst="downArrow">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Down Arrow 25"/>
          <p:cNvSpPr/>
          <p:nvPr/>
        </p:nvSpPr>
        <p:spPr>
          <a:xfrm rot="19308584">
            <a:off x="8954224" y="1393747"/>
            <a:ext cx="646640" cy="410432"/>
          </a:xfrm>
          <a:prstGeom prst="downArrow">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70847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4D9F0E-54FC-9A5C-3468-02F5C790E548}"/>
              </a:ext>
            </a:extLst>
          </p:cNvPr>
          <p:cNvSpPr/>
          <p:nvPr/>
        </p:nvSpPr>
        <p:spPr>
          <a:xfrm>
            <a:off x="0" y="6606791"/>
            <a:ext cx="4375052" cy="251209"/>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endParaRPr>
          </a:p>
        </p:txBody>
      </p:sp>
      <p:sp>
        <p:nvSpPr>
          <p:cNvPr id="7" name="Rectangle 6">
            <a:extLst>
              <a:ext uri="{FF2B5EF4-FFF2-40B4-BE49-F238E27FC236}">
                <a16:creationId xmlns:a16="http://schemas.microsoft.com/office/drawing/2014/main" id="{5BD7CBA2-9DF7-AD43-307F-F15F0A07CA08}"/>
              </a:ext>
            </a:extLst>
          </p:cNvPr>
          <p:cNvSpPr/>
          <p:nvPr/>
        </p:nvSpPr>
        <p:spPr>
          <a:xfrm>
            <a:off x="4375052" y="6606792"/>
            <a:ext cx="3709182" cy="251208"/>
          </a:xfrm>
          <a:prstGeom prst="rect">
            <a:avLst/>
          </a:prstGeom>
          <a:solidFill>
            <a:schemeClr val="tx2">
              <a:lumMod val="20000"/>
              <a:lumOff val="80000"/>
              <a:alpha val="6801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8" name="Rectangle 7">
            <a:extLst>
              <a:ext uri="{FF2B5EF4-FFF2-40B4-BE49-F238E27FC236}">
                <a16:creationId xmlns:a16="http://schemas.microsoft.com/office/drawing/2014/main" id="{123C0811-8E0A-8D2F-A6F3-A8583100E3EC}"/>
              </a:ext>
            </a:extLst>
          </p:cNvPr>
          <p:cNvSpPr/>
          <p:nvPr/>
        </p:nvSpPr>
        <p:spPr>
          <a:xfrm>
            <a:off x="8084234" y="6606792"/>
            <a:ext cx="4107766" cy="25120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9" name="Rectangle 8">
            <a:extLst>
              <a:ext uri="{FF2B5EF4-FFF2-40B4-BE49-F238E27FC236}">
                <a16:creationId xmlns:a16="http://schemas.microsoft.com/office/drawing/2014/main" id="{B826AC8D-2870-9605-7793-71EF6E98A4D7}"/>
              </a:ext>
            </a:extLst>
          </p:cNvPr>
          <p:cNvSpPr/>
          <p:nvPr/>
        </p:nvSpPr>
        <p:spPr>
          <a:xfrm>
            <a:off x="0" y="0"/>
            <a:ext cx="6229978" cy="140677"/>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49218091-70D3-B2BD-A8F1-3C32CE10DDE3}"/>
              </a:ext>
            </a:extLst>
          </p:cNvPr>
          <p:cNvSpPr/>
          <p:nvPr/>
        </p:nvSpPr>
        <p:spPr>
          <a:xfrm>
            <a:off x="6229978" y="-1"/>
            <a:ext cx="5962022" cy="14067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TextBox 63">
            <a:extLst>
              <a:ext uri="{FF2B5EF4-FFF2-40B4-BE49-F238E27FC236}">
                <a16:creationId xmlns:a16="http://schemas.microsoft.com/office/drawing/2014/main" id="{0A2C165E-BFF1-97F1-860E-8EB77195AF1F}"/>
              </a:ext>
            </a:extLst>
          </p:cNvPr>
          <p:cNvSpPr txBox="1"/>
          <p:nvPr/>
        </p:nvSpPr>
        <p:spPr>
          <a:xfrm>
            <a:off x="659568" y="440225"/>
            <a:ext cx="1930337"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Outline</a:t>
            </a:r>
            <a:endParaRPr kumimoji="0" lang="en-US" sz="3200" b="0" i="1" u="none" strike="noStrike" kern="1200" cap="none" spc="0" normalizeH="0" baseline="0" noProof="0" dirty="0">
              <a:ln>
                <a:noFill/>
              </a:ln>
              <a:solidFill>
                <a:prstClr val="black"/>
              </a:solidFill>
              <a:effectLst/>
              <a:uLnTx/>
              <a:uFillTx/>
              <a:latin typeface="Candara" panose="020E0502030303020204" pitchFamily="34" charset="0"/>
              <a:ea typeface="+mn-ea"/>
              <a:cs typeface="+mn-cs"/>
            </a:endParaRPr>
          </a:p>
        </p:txBody>
      </p:sp>
      <p:grpSp>
        <p:nvGrpSpPr>
          <p:cNvPr id="15" name="Group 2">
            <a:extLst>
              <a:ext uri="{FF2B5EF4-FFF2-40B4-BE49-F238E27FC236}">
                <a16:creationId xmlns:a16="http://schemas.microsoft.com/office/drawing/2014/main" id="{9A24BD25-53AB-C4BD-628B-B9724DCC47AD}"/>
              </a:ext>
            </a:extLst>
          </p:cNvPr>
          <p:cNvGrpSpPr>
            <a:grpSpLocks/>
          </p:cNvGrpSpPr>
          <p:nvPr/>
        </p:nvGrpSpPr>
        <p:grpSpPr bwMode="auto">
          <a:xfrm>
            <a:off x="2222500" y="2069258"/>
            <a:ext cx="2673350" cy="1274267"/>
            <a:chOff x="2222596" y="2069113"/>
            <a:chExt cx="2672448" cy="1274268"/>
          </a:xfrm>
        </p:grpSpPr>
        <p:sp>
          <p:nvSpPr>
            <p:cNvPr id="22" name="矩形 21">
              <a:extLst>
                <a:ext uri="{FF2B5EF4-FFF2-40B4-BE49-F238E27FC236}">
                  <a16:creationId xmlns:a16="http://schemas.microsoft.com/office/drawing/2014/main" id="{956DD675-8E63-CDBB-6D20-BB97D4512470}"/>
                </a:ext>
              </a:extLst>
            </p:cNvPr>
            <p:cNvSpPr>
              <a:spLocks noChangeArrowheads="1"/>
            </p:cNvSpPr>
            <p:nvPr/>
          </p:nvSpPr>
          <p:spPr bwMode="auto">
            <a:xfrm>
              <a:off x="2222596" y="2697049"/>
              <a:ext cx="2672448" cy="646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800" b="1" i="0" u="none" strike="noStrike" kern="1200" cap="none" spc="0" normalizeH="0" baseline="0" noProof="0" dirty="0" smtClean="0">
                  <a:ln>
                    <a:noFill/>
                  </a:ln>
                  <a:solidFill>
                    <a:prstClr val="white">
                      <a:lumMod val="50000"/>
                    </a:prstClr>
                  </a:solidFill>
                  <a:effectLst/>
                  <a:uLnTx/>
                  <a:uFillTx/>
                  <a:latin typeface="Candara" panose="020E0502030303020204" pitchFamily="34" charset="0"/>
                  <a:ea typeface="宋体" panose="02010600030101010101" pitchFamily="2" charset="-122"/>
                  <a:cs typeface="+mn-cs"/>
                </a:rPr>
                <a:t>The K-nearest n</a:t>
              </a:r>
              <a:r>
                <a:rPr kumimoji="0" lang="en-US" altLang="zh-CN" sz="1800" b="1" i="0" u="none" strike="noStrike" kern="1200" cap="none" spc="0" normalizeH="0" baseline="0" noProof="0" dirty="0" err="1" smtClean="0">
                  <a:ln>
                    <a:noFill/>
                  </a:ln>
                  <a:solidFill>
                    <a:prstClr val="white">
                      <a:lumMod val="50000"/>
                    </a:prstClr>
                  </a:solidFill>
                  <a:effectLst/>
                  <a:uLnTx/>
                  <a:uFillTx/>
                  <a:latin typeface="Candara" panose="020E0502030303020204" pitchFamily="34" charset="0"/>
                  <a:ea typeface="宋体" panose="02010600030101010101" pitchFamily="2" charset="-122"/>
                  <a:cs typeface="+mn-cs"/>
                </a:rPr>
                <a:t>eighbors</a:t>
              </a:r>
              <a:r>
                <a:rPr kumimoji="0" lang="en-US" altLang="zh-CN" sz="1800" b="1" i="0" u="none" strike="noStrike" kern="1200" cap="none" spc="0" normalizeH="0" baseline="0" noProof="0" dirty="0" smtClean="0">
                  <a:ln>
                    <a:noFill/>
                  </a:ln>
                  <a:solidFill>
                    <a:prstClr val="white">
                      <a:lumMod val="50000"/>
                    </a:prstClr>
                  </a:solidFill>
                  <a:effectLst/>
                  <a:uLnTx/>
                  <a:uFillTx/>
                  <a:latin typeface="Candara" panose="020E0502030303020204" pitchFamily="34" charset="0"/>
                  <a:ea typeface="宋体" panose="02010600030101010101" pitchFamily="2" charset="-122"/>
                  <a:cs typeface="+mn-cs"/>
                </a:rPr>
                <a:t> (KNN) algorithm</a:t>
              </a:r>
              <a:endParaRPr kumimoji="0" lang="en-US" altLang="zh-CN" sz="18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宋体" panose="02010600030101010101" pitchFamily="2" charset="-122"/>
                <a:cs typeface="+mn-cs"/>
              </a:endParaRPr>
            </a:p>
          </p:txBody>
        </p:sp>
        <p:sp>
          <p:nvSpPr>
            <p:cNvPr id="23" name="文本框 22">
              <a:extLst>
                <a:ext uri="{FF2B5EF4-FFF2-40B4-BE49-F238E27FC236}">
                  <a16:creationId xmlns:a16="http://schemas.microsoft.com/office/drawing/2014/main" id="{1BCC20B9-097D-B865-4B0A-FC955873888A}"/>
                </a:ext>
              </a:extLst>
            </p:cNvPr>
            <p:cNvSpPr txBox="1">
              <a:spLocks noChangeArrowheads="1"/>
            </p:cNvSpPr>
            <p:nvPr/>
          </p:nvSpPr>
          <p:spPr bwMode="auto">
            <a:xfrm>
              <a:off x="2222596" y="2069113"/>
              <a:ext cx="2256663" cy="461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rPr>
                <a:t>2. Motivation</a:t>
              </a:r>
              <a:endParaRPr kumimoji="0" lang="zh-CN" altLang="en-US"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endParaRPr>
            </a:p>
          </p:txBody>
        </p:sp>
      </p:grpSp>
      <p:grpSp>
        <p:nvGrpSpPr>
          <p:cNvPr id="30" name="Group 1">
            <a:extLst>
              <a:ext uri="{FF2B5EF4-FFF2-40B4-BE49-F238E27FC236}">
                <a16:creationId xmlns:a16="http://schemas.microsoft.com/office/drawing/2014/main" id="{24147A4F-8246-4A4E-45CE-947189CCC3EC}"/>
              </a:ext>
            </a:extLst>
          </p:cNvPr>
          <p:cNvGrpSpPr>
            <a:grpSpLocks/>
          </p:cNvGrpSpPr>
          <p:nvPr/>
        </p:nvGrpSpPr>
        <p:grpSpPr bwMode="auto">
          <a:xfrm>
            <a:off x="7402579" y="939800"/>
            <a:ext cx="3052571" cy="1240741"/>
            <a:chOff x="7402721" y="939656"/>
            <a:chExt cx="2957647" cy="1240741"/>
          </a:xfrm>
        </p:grpSpPr>
        <p:sp>
          <p:nvSpPr>
            <p:cNvPr id="40" name="矩形 27">
              <a:extLst>
                <a:ext uri="{FF2B5EF4-FFF2-40B4-BE49-F238E27FC236}">
                  <a16:creationId xmlns:a16="http://schemas.microsoft.com/office/drawing/2014/main" id="{A106DECC-1B3F-8DC0-C3D8-CF627C089E17}"/>
                </a:ext>
              </a:extLst>
            </p:cNvPr>
            <p:cNvSpPr>
              <a:spLocks noChangeArrowheads="1"/>
            </p:cNvSpPr>
            <p:nvPr/>
          </p:nvSpPr>
          <p:spPr bwMode="auto">
            <a:xfrm>
              <a:off x="7402722" y="1534066"/>
              <a:ext cx="29576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dirty="0" smtClean="0">
                  <a:ln>
                    <a:noFill/>
                  </a:ln>
                  <a:solidFill>
                    <a:prstClr val="white">
                      <a:lumMod val="50000"/>
                    </a:prstClr>
                  </a:solidFill>
                  <a:effectLst/>
                  <a:uLnTx/>
                  <a:uFillTx/>
                  <a:latin typeface="Candara" panose="020E0502030303020204" pitchFamily="34" charset="0"/>
                  <a:ea typeface="宋体" panose="02010600030101010101" pitchFamily="2" charset="-122"/>
                  <a:cs typeface="+mn-cs"/>
                </a:rPr>
                <a:t>Individual fairness of machine learning models</a:t>
              </a:r>
              <a:endParaRPr kumimoji="0" lang="zh-CN" altLang="en-US" sz="18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宋体" panose="02010600030101010101" pitchFamily="2" charset="-122"/>
                <a:cs typeface="+mn-cs"/>
              </a:endParaRPr>
            </a:p>
          </p:txBody>
        </p:sp>
        <p:sp>
          <p:nvSpPr>
            <p:cNvPr id="46" name="文本框 28">
              <a:extLst>
                <a:ext uri="{FF2B5EF4-FFF2-40B4-BE49-F238E27FC236}">
                  <a16:creationId xmlns:a16="http://schemas.microsoft.com/office/drawing/2014/main" id="{25F18EB5-4A9D-6223-452C-E9DCA7C562BD}"/>
                </a:ext>
              </a:extLst>
            </p:cNvPr>
            <p:cNvSpPr txBox="1">
              <a:spLocks noChangeArrowheads="1"/>
            </p:cNvSpPr>
            <p:nvPr/>
          </p:nvSpPr>
          <p:spPr bwMode="auto">
            <a:xfrm>
              <a:off x="7402721" y="939656"/>
              <a:ext cx="21367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rPr>
                <a:t>1. Background</a:t>
              </a:r>
              <a:endParaRPr kumimoji="0" lang="zh-CN" altLang="en-US"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endParaRPr>
            </a:p>
          </p:txBody>
        </p:sp>
      </p:grpSp>
      <p:pic>
        <p:nvPicPr>
          <p:cNvPr id="51" name="Graphic 50" descr="Gears outline">
            <a:extLst>
              <a:ext uri="{FF2B5EF4-FFF2-40B4-BE49-F238E27FC236}">
                <a16:creationId xmlns:a16="http://schemas.microsoft.com/office/drawing/2014/main" id="{69A1318F-6751-D122-0ABD-5D1FBA5FE023}"/>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4138003" y="1126752"/>
            <a:ext cx="3619873" cy="3619873"/>
          </a:xfrm>
          <a:prstGeom prst="rect">
            <a:avLst/>
          </a:prstGeom>
        </p:spPr>
      </p:pic>
      <p:pic>
        <p:nvPicPr>
          <p:cNvPr id="54" name="Graphic 53" descr="Gears outline">
            <a:extLst>
              <a:ext uri="{FF2B5EF4-FFF2-40B4-BE49-F238E27FC236}">
                <a16:creationId xmlns:a16="http://schemas.microsoft.com/office/drawing/2014/main" id="{0E7EFEE2-8164-3C82-E09D-3C5B1BE10B6E}"/>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4787362" y="2853017"/>
            <a:ext cx="3619873" cy="3619873"/>
          </a:xfrm>
          <a:prstGeom prst="rect">
            <a:avLst/>
          </a:prstGeom>
        </p:spPr>
      </p:pic>
      <p:sp>
        <p:nvSpPr>
          <p:cNvPr id="55" name="Rectangle 54">
            <a:extLst>
              <a:ext uri="{FF2B5EF4-FFF2-40B4-BE49-F238E27FC236}">
                <a16:creationId xmlns:a16="http://schemas.microsoft.com/office/drawing/2014/main" id="{627AA6AF-4D17-6855-D3C5-05653EC84189}"/>
              </a:ext>
            </a:extLst>
          </p:cNvPr>
          <p:cNvSpPr/>
          <p:nvPr/>
        </p:nvSpPr>
        <p:spPr>
          <a:xfrm>
            <a:off x="6057901" y="1902467"/>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a:t>
            </a:r>
          </a:p>
        </p:txBody>
      </p:sp>
      <p:sp>
        <p:nvSpPr>
          <p:cNvPr id="57" name="Rectangle 56">
            <a:extLst>
              <a:ext uri="{FF2B5EF4-FFF2-40B4-BE49-F238E27FC236}">
                <a16:creationId xmlns:a16="http://schemas.microsoft.com/office/drawing/2014/main" id="{B65A652B-6653-99DE-9DFB-0BFCB45B2FC1}"/>
              </a:ext>
            </a:extLst>
          </p:cNvPr>
          <p:cNvSpPr/>
          <p:nvPr/>
        </p:nvSpPr>
        <p:spPr>
          <a:xfrm>
            <a:off x="5191280" y="3268482"/>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2</a:t>
            </a:r>
          </a:p>
        </p:txBody>
      </p:sp>
      <p:sp>
        <p:nvSpPr>
          <p:cNvPr id="58" name="Rectangle 57">
            <a:extLst>
              <a:ext uri="{FF2B5EF4-FFF2-40B4-BE49-F238E27FC236}">
                <a16:creationId xmlns:a16="http://schemas.microsoft.com/office/drawing/2014/main" id="{AC88FB00-C938-E5A7-2B84-B9ABFD27CB2E}"/>
              </a:ext>
            </a:extLst>
          </p:cNvPr>
          <p:cNvSpPr/>
          <p:nvPr/>
        </p:nvSpPr>
        <p:spPr>
          <a:xfrm>
            <a:off x="6726359" y="3641218"/>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3</a:t>
            </a:r>
          </a:p>
        </p:txBody>
      </p:sp>
      <p:sp>
        <p:nvSpPr>
          <p:cNvPr id="60" name="Rectangle 59">
            <a:extLst>
              <a:ext uri="{FF2B5EF4-FFF2-40B4-BE49-F238E27FC236}">
                <a16:creationId xmlns:a16="http://schemas.microsoft.com/office/drawing/2014/main" id="{78010E97-D62E-D9B7-3FBE-64B6E820C73C}"/>
              </a:ext>
            </a:extLst>
          </p:cNvPr>
          <p:cNvSpPr/>
          <p:nvPr/>
        </p:nvSpPr>
        <p:spPr>
          <a:xfrm>
            <a:off x="5833705" y="4994747"/>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4</a:t>
            </a:r>
          </a:p>
        </p:txBody>
      </p:sp>
      <p:sp>
        <p:nvSpPr>
          <p:cNvPr id="63" name="Freeform 412">
            <a:extLst>
              <a:ext uri="{FF2B5EF4-FFF2-40B4-BE49-F238E27FC236}">
                <a16:creationId xmlns:a16="http://schemas.microsoft.com/office/drawing/2014/main" id="{0D1EC4A9-9B35-A1B5-F514-C0433BABD0E6}"/>
              </a:ext>
            </a:extLst>
          </p:cNvPr>
          <p:cNvSpPr>
            <a:spLocks/>
          </p:cNvSpPr>
          <p:nvPr/>
        </p:nvSpPr>
        <p:spPr bwMode="auto">
          <a:xfrm>
            <a:off x="2149206" y="2586037"/>
            <a:ext cx="2673349" cy="910292"/>
          </a:xfrm>
          <a:custGeom>
            <a:avLst/>
            <a:gdLst>
              <a:gd name="T0" fmla="*/ 2147483646 w 757"/>
              <a:gd name="T1" fmla="*/ 2147483646 h 427"/>
              <a:gd name="T2" fmla="*/ 2147483646 w 757"/>
              <a:gd name="T3" fmla="*/ 2147483646 h 427"/>
              <a:gd name="T4" fmla="*/ 2147483646 w 757"/>
              <a:gd name="T5" fmla="*/ 2147483646 h 427"/>
              <a:gd name="T6" fmla="*/ 2147483646 w 757"/>
              <a:gd name="T7" fmla="*/ 2147483646 h 427"/>
              <a:gd name="T8" fmla="*/ 2147483646 w 757"/>
              <a:gd name="T9" fmla="*/ 2147483646 h 427"/>
              <a:gd name="T10" fmla="*/ 2147483646 w 757"/>
              <a:gd name="T11" fmla="*/ 2147483646 h 427"/>
              <a:gd name="T12" fmla="*/ 2147483646 w 757"/>
              <a:gd name="T13" fmla="*/ 2147483646 h 427"/>
              <a:gd name="T14" fmla="*/ 2147483646 w 757"/>
              <a:gd name="T15" fmla="*/ 2147483646 h 427"/>
              <a:gd name="T16" fmla="*/ 2147483646 w 757"/>
              <a:gd name="T17" fmla="*/ 2147483646 h 427"/>
              <a:gd name="T18" fmla="*/ 2147483646 w 757"/>
              <a:gd name="T19" fmla="*/ 2147483646 h 427"/>
              <a:gd name="T20" fmla="*/ 2147483646 w 757"/>
              <a:gd name="T21" fmla="*/ 2147483646 h 427"/>
              <a:gd name="T22" fmla="*/ 2147483646 w 757"/>
              <a:gd name="T23" fmla="*/ 2147483646 h 427"/>
              <a:gd name="T24" fmla="*/ 2147483646 w 757"/>
              <a:gd name="T25" fmla="*/ 2147483646 h 427"/>
              <a:gd name="T26" fmla="*/ 2147483646 w 757"/>
              <a:gd name="T27" fmla="*/ 2147483646 h 427"/>
              <a:gd name="T28" fmla="*/ 2147483646 w 757"/>
              <a:gd name="T29" fmla="*/ 2147483646 h 427"/>
              <a:gd name="T30" fmla="*/ 2147483646 w 757"/>
              <a:gd name="T31" fmla="*/ 2147483646 h 427"/>
              <a:gd name="T32" fmla="*/ 2147483646 w 757"/>
              <a:gd name="T33" fmla="*/ 2147483646 h 427"/>
              <a:gd name="T34" fmla="*/ 2147483646 w 757"/>
              <a:gd name="T35" fmla="*/ 2147483646 h 427"/>
              <a:gd name="T36" fmla="*/ 2147483646 w 757"/>
              <a:gd name="T37" fmla="*/ 2147483646 h 427"/>
              <a:gd name="T38" fmla="*/ 2147483646 w 757"/>
              <a:gd name="T39" fmla="*/ 2147483646 h 427"/>
              <a:gd name="T40" fmla="*/ 2147483646 w 757"/>
              <a:gd name="T41" fmla="*/ 2147483646 h 427"/>
              <a:gd name="T42" fmla="*/ 2147483646 w 757"/>
              <a:gd name="T43" fmla="*/ 0 h 427"/>
              <a:gd name="T44" fmla="*/ 2147483646 w 757"/>
              <a:gd name="T45" fmla="*/ 0 h 427"/>
              <a:gd name="T46" fmla="*/ 2147483646 w 757"/>
              <a:gd name="T47" fmla="*/ 0 h 427"/>
              <a:gd name="T48" fmla="*/ 2147483646 w 757"/>
              <a:gd name="T49" fmla="*/ 0 h 427"/>
              <a:gd name="T50" fmla="*/ 2147483646 w 757"/>
              <a:gd name="T51" fmla="*/ 0 h 427"/>
              <a:gd name="T52" fmla="*/ 2147483646 w 757"/>
              <a:gd name="T53" fmla="*/ 2147483646 h 427"/>
              <a:gd name="T54" fmla="*/ 2147483646 w 757"/>
              <a:gd name="T55" fmla="*/ 2147483646 h 427"/>
              <a:gd name="T56" fmla="*/ 0 w 757"/>
              <a:gd name="T57" fmla="*/ 2147483646 h 427"/>
              <a:gd name="T58" fmla="*/ 0 w 757"/>
              <a:gd name="T59" fmla="*/ 2147483646 h 427"/>
              <a:gd name="T60" fmla="*/ 0 w 757"/>
              <a:gd name="T61" fmla="*/ 2147483646 h 427"/>
              <a:gd name="T62" fmla="*/ 2147483646 w 757"/>
              <a:gd name="T63" fmla="*/ 2147483646 h 427"/>
              <a:gd name="T64" fmla="*/ 2147483646 w 757"/>
              <a:gd name="T65" fmla="*/ 2147483646 h 427"/>
              <a:gd name="T66" fmla="*/ 2147483646 w 757"/>
              <a:gd name="T67" fmla="*/ 2147483646 h 427"/>
              <a:gd name="T68" fmla="*/ 2147483646 w 757"/>
              <a:gd name="T69" fmla="*/ 2147483646 h 427"/>
              <a:gd name="T70" fmla="*/ 2147483646 w 757"/>
              <a:gd name="T71" fmla="*/ 2147483646 h 4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27">
                <a:moveTo>
                  <a:pt x="244" y="427"/>
                </a:moveTo>
                <a:cubicBezTo>
                  <a:pt x="246" y="427"/>
                  <a:pt x="247" y="424"/>
                  <a:pt x="247" y="421"/>
                </a:cubicBezTo>
                <a:cubicBezTo>
                  <a:pt x="247" y="421"/>
                  <a:pt x="247" y="421"/>
                  <a:pt x="247" y="421"/>
                </a:cubicBezTo>
                <a:cubicBezTo>
                  <a:pt x="247" y="418"/>
                  <a:pt x="246" y="415"/>
                  <a:pt x="244" y="415"/>
                </a:cubicBezTo>
                <a:cubicBezTo>
                  <a:pt x="244" y="415"/>
                  <a:pt x="244" y="415"/>
                  <a:pt x="244" y="415"/>
                </a:cubicBezTo>
                <a:cubicBezTo>
                  <a:pt x="38" y="415"/>
                  <a:pt x="38" y="415"/>
                  <a:pt x="38" y="415"/>
                </a:cubicBezTo>
                <a:cubicBezTo>
                  <a:pt x="29" y="415"/>
                  <a:pt x="22" y="412"/>
                  <a:pt x="16" y="407"/>
                </a:cubicBezTo>
                <a:cubicBezTo>
                  <a:pt x="16" y="407"/>
                  <a:pt x="16" y="407"/>
                  <a:pt x="16" y="407"/>
                </a:cubicBezTo>
                <a:cubicBezTo>
                  <a:pt x="11" y="401"/>
                  <a:pt x="8" y="395"/>
                  <a:pt x="8" y="389"/>
                </a:cubicBezTo>
                <a:cubicBezTo>
                  <a:pt x="8" y="389"/>
                  <a:pt x="8" y="389"/>
                  <a:pt x="8" y="389"/>
                </a:cubicBezTo>
                <a:cubicBezTo>
                  <a:pt x="8" y="38"/>
                  <a:pt x="8" y="38"/>
                  <a:pt x="8" y="38"/>
                </a:cubicBezTo>
                <a:cubicBezTo>
                  <a:pt x="8" y="31"/>
                  <a:pt x="11" y="25"/>
                  <a:pt x="16" y="20"/>
                </a:cubicBezTo>
                <a:cubicBezTo>
                  <a:pt x="16" y="20"/>
                  <a:pt x="16" y="20"/>
                  <a:pt x="16" y="20"/>
                </a:cubicBezTo>
                <a:cubicBezTo>
                  <a:pt x="22" y="15"/>
                  <a:pt x="29" y="11"/>
                  <a:pt x="38" y="11"/>
                </a:cubicBezTo>
                <a:cubicBezTo>
                  <a:pt x="38" y="11"/>
                  <a:pt x="38" y="11"/>
                  <a:pt x="38" y="11"/>
                </a:cubicBezTo>
                <a:cubicBezTo>
                  <a:pt x="749" y="11"/>
                  <a:pt x="749" y="11"/>
                  <a:pt x="749" y="11"/>
                </a:cubicBezTo>
                <a:cubicBezTo>
                  <a:pt x="750" y="11"/>
                  <a:pt x="751" y="11"/>
                  <a:pt x="752" y="12"/>
                </a:cubicBezTo>
                <a:cubicBezTo>
                  <a:pt x="752" y="12"/>
                  <a:pt x="752" y="12"/>
                  <a:pt x="752" y="12"/>
                </a:cubicBezTo>
                <a:cubicBezTo>
                  <a:pt x="752" y="12"/>
                  <a:pt x="752" y="12"/>
                  <a:pt x="752" y="12"/>
                </a:cubicBezTo>
                <a:cubicBezTo>
                  <a:pt x="755" y="12"/>
                  <a:pt x="756" y="9"/>
                  <a:pt x="757" y="6"/>
                </a:cubicBezTo>
                <a:cubicBezTo>
                  <a:pt x="757" y="6"/>
                  <a:pt x="757" y="6"/>
                  <a:pt x="757" y="6"/>
                </a:cubicBezTo>
                <a:cubicBezTo>
                  <a:pt x="757" y="3"/>
                  <a:pt x="755" y="0"/>
                  <a:pt x="753" y="0"/>
                </a:cubicBezTo>
                <a:cubicBezTo>
                  <a:pt x="753" y="0"/>
                  <a:pt x="753" y="0"/>
                  <a:pt x="753" y="0"/>
                </a:cubicBezTo>
                <a:cubicBezTo>
                  <a:pt x="752" y="0"/>
                  <a:pt x="750" y="0"/>
                  <a:pt x="749" y="0"/>
                </a:cubicBezTo>
                <a:cubicBezTo>
                  <a:pt x="749" y="0"/>
                  <a:pt x="749" y="0"/>
                  <a:pt x="749" y="0"/>
                </a:cubicBezTo>
                <a:cubicBezTo>
                  <a:pt x="38" y="0"/>
                  <a:pt x="38" y="0"/>
                  <a:pt x="38" y="0"/>
                </a:cubicBezTo>
                <a:cubicBezTo>
                  <a:pt x="28" y="0"/>
                  <a:pt x="19" y="4"/>
                  <a:pt x="12" y="10"/>
                </a:cubicBezTo>
                <a:cubicBezTo>
                  <a:pt x="12" y="10"/>
                  <a:pt x="12" y="10"/>
                  <a:pt x="12" y="10"/>
                </a:cubicBezTo>
                <a:cubicBezTo>
                  <a:pt x="5" y="17"/>
                  <a:pt x="0" y="26"/>
                  <a:pt x="0" y="38"/>
                </a:cubicBezTo>
                <a:cubicBezTo>
                  <a:pt x="0" y="38"/>
                  <a:pt x="0" y="38"/>
                  <a:pt x="0" y="38"/>
                </a:cubicBezTo>
                <a:cubicBezTo>
                  <a:pt x="0" y="389"/>
                  <a:pt x="0" y="389"/>
                  <a:pt x="0" y="389"/>
                </a:cubicBezTo>
                <a:cubicBezTo>
                  <a:pt x="0" y="400"/>
                  <a:pt x="5" y="410"/>
                  <a:pt x="12" y="416"/>
                </a:cubicBezTo>
                <a:cubicBezTo>
                  <a:pt x="12" y="416"/>
                  <a:pt x="12" y="416"/>
                  <a:pt x="12" y="416"/>
                </a:cubicBezTo>
                <a:cubicBezTo>
                  <a:pt x="19" y="423"/>
                  <a:pt x="28" y="427"/>
                  <a:pt x="38" y="427"/>
                </a:cubicBezTo>
                <a:cubicBezTo>
                  <a:pt x="38" y="427"/>
                  <a:pt x="38" y="427"/>
                  <a:pt x="38" y="427"/>
                </a:cubicBezTo>
                <a:cubicBezTo>
                  <a:pt x="244" y="427"/>
                  <a:pt x="244" y="427"/>
                  <a:pt x="244" y="427"/>
                </a:cubicBezTo>
                <a:close/>
              </a:path>
            </a:pathLst>
          </a:custGeom>
          <a:solidFill>
            <a:schemeClr val="bg1">
              <a:lumMod val="7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14">
            <a:extLst>
              <a:ext uri="{FF2B5EF4-FFF2-40B4-BE49-F238E27FC236}">
                <a16:creationId xmlns:a16="http://schemas.microsoft.com/office/drawing/2014/main" id="{5479FB77-FAA4-0797-6169-62627AC0A098}"/>
              </a:ext>
            </a:extLst>
          </p:cNvPr>
          <p:cNvSpPr>
            <a:spLocks/>
          </p:cNvSpPr>
          <p:nvPr/>
        </p:nvSpPr>
        <p:spPr bwMode="auto">
          <a:xfrm>
            <a:off x="7304980" y="1423867"/>
            <a:ext cx="3386818" cy="1035050"/>
          </a:xfrm>
          <a:custGeom>
            <a:avLst/>
            <a:gdLst>
              <a:gd name="T0" fmla="*/ 2147483646 w 757"/>
              <a:gd name="T1" fmla="*/ 2147483646 h 408"/>
              <a:gd name="T2" fmla="*/ 2147483646 w 757"/>
              <a:gd name="T3" fmla="*/ 2147483646 h 408"/>
              <a:gd name="T4" fmla="*/ 2147483646 w 757"/>
              <a:gd name="T5" fmla="*/ 2147483646 h 408"/>
              <a:gd name="T6" fmla="*/ 2147483646 w 757"/>
              <a:gd name="T7" fmla="*/ 2147483646 h 408"/>
              <a:gd name="T8" fmla="*/ 2147483646 w 757"/>
              <a:gd name="T9" fmla="*/ 2147483646 h 408"/>
              <a:gd name="T10" fmla="*/ 2147483646 w 757"/>
              <a:gd name="T11" fmla="*/ 2147483646 h 408"/>
              <a:gd name="T12" fmla="*/ 2147483646 w 757"/>
              <a:gd name="T13" fmla="*/ 2147483646 h 408"/>
              <a:gd name="T14" fmla="*/ 2147483646 w 757"/>
              <a:gd name="T15" fmla="*/ 2147483646 h 408"/>
              <a:gd name="T16" fmla="*/ 2147483646 w 757"/>
              <a:gd name="T17" fmla="*/ 2147483646 h 408"/>
              <a:gd name="T18" fmla="*/ 2147483646 w 757"/>
              <a:gd name="T19" fmla="*/ 2147483646 h 408"/>
              <a:gd name="T20" fmla="*/ 2147483646 w 757"/>
              <a:gd name="T21" fmla="*/ 2147483646 h 408"/>
              <a:gd name="T22" fmla="*/ 2147483646 w 757"/>
              <a:gd name="T23" fmla="*/ 2147483646 h 408"/>
              <a:gd name="T24" fmla="*/ 2147483646 w 757"/>
              <a:gd name="T25" fmla="*/ 2147483646 h 408"/>
              <a:gd name="T26" fmla="*/ 2147483646 w 757"/>
              <a:gd name="T27" fmla="*/ 2147483646 h 408"/>
              <a:gd name="T28" fmla="*/ 2147483646 w 757"/>
              <a:gd name="T29" fmla="*/ 2147483646 h 408"/>
              <a:gd name="T30" fmla="*/ 2147483646 w 757"/>
              <a:gd name="T31" fmla="*/ 2147483646 h 408"/>
              <a:gd name="T32" fmla="*/ 2147483646 w 757"/>
              <a:gd name="T33" fmla="*/ 2147483646 h 408"/>
              <a:gd name="T34" fmla="*/ 2147483646 w 757"/>
              <a:gd name="T35" fmla="*/ 2147483646 h 408"/>
              <a:gd name="T36" fmla="*/ 2147483646 w 757"/>
              <a:gd name="T37" fmla="*/ 2147483646 h 408"/>
              <a:gd name="T38" fmla="*/ 0 w 757"/>
              <a:gd name="T39" fmla="*/ 2147483646 h 408"/>
              <a:gd name="T40" fmla="*/ 0 w 757"/>
              <a:gd name="T41" fmla="*/ 2147483646 h 408"/>
              <a:gd name="T42" fmla="*/ 2147483646 w 757"/>
              <a:gd name="T43" fmla="*/ 0 h 408"/>
              <a:gd name="T44" fmla="*/ 2147483646 w 757"/>
              <a:gd name="T45" fmla="*/ 0 h 408"/>
              <a:gd name="T46" fmla="*/ 2147483646 w 757"/>
              <a:gd name="T47" fmla="*/ 0 h 408"/>
              <a:gd name="T48" fmla="*/ 2147483646 w 757"/>
              <a:gd name="T49" fmla="*/ 0 h 408"/>
              <a:gd name="T50" fmla="*/ 2147483646 w 757"/>
              <a:gd name="T51" fmla="*/ 0 h 408"/>
              <a:gd name="T52" fmla="*/ 2147483646 w 757"/>
              <a:gd name="T53" fmla="*/ 2147483646 h 408"/>
              <a:gd name="T54" fmla="*/ 2147483646 w 757"/>
              <a:gd name="T55" fmla="*/ 2147483646 h 408"/>
              <a:gd name="T56" fmla="*/ 2147483646 w 757"/>
              <a:gd name="T57" fmla="*/ 2147483646 h 408"/>
              <a:gd name="T58" fmla="*/ 2147483646 w 757"/>
              <a:gd name="T59" fmla="*/ 2147483646 h 408"/>
              <a:gd name="T60" fmla="*/ 2147483646 w 757"/>
              <a:gd name="T61" fmla="*/ 2147483646 h 408"/>
              <a:gd name="T62" fmla="*/ 2147483646 w 757"/>
              <a:gd name="T63" fmla="*/ 2147483646 h 408"/>
              <a:gd name="T64" fmla="*/ 2147483646 w 757"/>
              <a:gd name="T65" fmla="*/ 2147483646 h 408"/>
              <a:gd name="T66" fmla="*/ 2147483646 w 757"/>
              <a:gd name="T67" fmla="*/ 2147483646 h 408"/>
              <a:gd name="T68" fmla="*/ 2147483646 w 757"/>
              <a:gd name="T69" fmla="*/ 2147483646 h 408"/>
              <a:gd name="T70" fmla="*/ 2147483646 w 757"/>
              <a:gd name="T71" fmla="*/ 2147483646 h 4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08">
                <a:moveTo>
                  <a:pt x="513" y="408"/>
                </a:moveTo>
                <a:cubicBezTo>
                  <a:pt x="511" y="408"/>
                  <a:pt x="509" y="405"/>
                  <a:pt x="509" y="402"/>
                </a:cubicBezTo>
                <a:cubicBezTo>
                  <a:pt x="509" y="402"/>
                  <a:pt x="509" y="402"/>
                  <a:pt x="509" y="402"/>
                </a:cubicBezTo>
                <a:cubicBezTo>
                  <a:pt x="509" y="399"/>
                  <a:pt x="511" y="397"/>
                  <a:pt x="513" y="397"/>
                </a:cubicBezTo>
                <a:cubicBezTo>
                  <a:pt x="513" y="397"/>
                  <a:pt x="513" y="397"/>
                  <a:pt x="513" y="397"/>
                </a:cubicBezTo>
                <a:cubicBezTo>
                  <a:pt x="719" y="397"/>
                  <a:pt x="719" y="397"/>
                  <a:pt x="719" y="397"/>
                </a:cubicBezTo>
                <a:cubicBezTo>
                  <a:pt x="728" y="397"/>
                  <a:pt x="735" y="393"/>
                  <a:pt x="741" y="389"/>
                </a:cubicBezTo>
                <a:cubicBezTo>
                  <a:pt x="741" y="389"/>
                  <a:pt x="741" y="389"/>
                  <a:pt x="741" y="389"/>
                </a:cubicBezTo>
                <a:cubicBezTo>
                  <a:pt x="746" y="384"/>
                  <a:pt x="749" y="377"/>
                  <a:pt x="749" y="372"/>
                </a:cubicBezTo>
                <a:cubicBezTo>
                  <a:pt x="749" y="372"/>
                  <a:pt x="749" y="372"/>
                  <a:pt x="749" y="372"/>
                </a:cubicBezTo>
                <a:cubicBezTo>
                  <a:pt x="749" y="36"/>
                  <a:pt x="749" y="36"/>
                  <a:pt x="749" y="36"/>
                </a:cubicBezTo>
                <a:cubicBezTo>
                  <a:pt x="749" y="30"/>
                  <a:pt x="746" y="24"/>
                  <a:pt x="741" y="19"/>
                </a:cubicBezTo>
                <a:cubicBezTo>
                  <a:pt x="741" y="19"/>
                  <a:pt x="741" y="19"/>
                  <a:pt x="741" y="19"/>
                </a:cubicBezTo>
                <a:cubicBezTo>
                  <a:pt x="735" y="14"/>
                  <a:pt x="728" y="11"/>
                  <a:pt x="719" y="11"/>
                </a:cubicBezTo>
                <a:cubicBezTo>
                  <a:pt x="719" y="11"/>
                  <a:pt x="719" y="11"/>
                  <a:pt x="719" y="11"/>
                </a:cubicBezTo>
                <a:cubicBezTo>
                  <a:pt x="8" y="11"/>
                  <a:pt x="8" y="11"/>
                  <a:pt x="8" y="11"/>
                </a:cubicBezTo>
                <a:cubicBezTo>
                  <a:pt x="7" y="11"/>
                  <a:pt x="6" y="11"/>
                  <a:pt x="5" y="11"/>
                </a:cubicBezTo>
                <a:cubicBezTo>
                  <a:pt x="5" y="11"/>
                  <a:pt x="5" y="11"/>
                  <a:pt x="5" y="11"/>
                </a:cubicBezTo>
                <a:cubicBezTo>
                  <a:pt x="5" y="11"/>
                  <a:pt x="5" y="11"/>
                  <a:pt x="5" y="11"/>
                </a:cubicBezTo>
                <a:cubicBezTo>
                  <a:pt x="2" y="11"/>
                  <a:pt x="1" y="9"/>
                  <a:pt x="0" y="6"/>
                </a:cubicBezTo>
                <a:cubicBezTo>
                  <a:pt x="0" y="6"/>
                  <a:pt x="0" y="6"/>
                  <a:pt x="0" y="6"/>
                </a:cubicBezTo>
                <a:cubicBezTo>
                  <a:pt x="0" y="3"/>
                  <a:pt x="2" y="0"/>
                  <a:pt x="4" y="0"/>
                </a:cubicBezTo>
                <a:cubicBezTo>
                  <a:pt x="4" y="0"/>
                  <a:pt x="4" y="0"/>
                  <a:pt x="4" y="0"/>
                </a:cubicBezTo>
                <a:cubicBezTo>
                  <a:pt x="5" y="0"/>
                  <a:pt x="6" y="0"/>
                  <a:pt x="8" y="0"/>
                </a:cubicBezTo>
                <a:cubicBezTo>
                  <a:pt x="8" y="0"/>
                  <a:pt x="8" y="0"/>
                  <a:pt x="8" y="0"/>
                </a:cubicBezTo>
                <a:cubicBezTo>
                  <a:pt x="719" y="0"/>
                  <a:pt x="719" y="0"/>
                  <a:pt x="719" y="0"/>
                </a:cubicBezTo>
                <a:cubicBezTo>
                  <a:pt x="729" y="0"/>
                  <a:pt x="738" y="3"/>
                  <a:pt x="745" y="9"/>
                </a:cubicBezTo>
                <a:cubicBezTo>
                  <a:pt x="745" y="9"/>
                  <a:pt x="745" y="9"/>
                  <a:pt x="745" y="9"/>
                </a:cubicBezTo>
                <a:cubicBezTo>
                  <a:pt x="752" y="16"/>
                  <a:pt x="757" y="25"/>
                  <a:pt x="757" y="36"/>
                </a:cubicBezTo>
                <a:cubicBezTo>
                  <a:pt x="757" y="36"/>
                  <a:pt x="757" y="36"/>
                  <a:pt x="757" y="36"/>
                </a:cubicBezTo>
                <a:cubicBezTo>
                  <a:pt x="757" y="372"/>
                  <a:pt x="757" y="372"/>
                  <a:pt x="757" y="372"/>
                </a:cubicBezTo>
                <a:cubicBezTo>
                  <a:pt x="757" y="382"/>
                  <a:pt x="752" y="392"/>
                  <a:pt x="745" y="398"/>
                </a:cubicBezTo>
                <a:cubicBezTo>
                  <a:pt x="745" y="398"/>
                  <a:pt x="745" y="398"/>
                  <a:pt x="745" y="398"/>
                </a:cubicBezTo>
                <a:cubicBezTo>
                  <a:pt x="738" y="404"/>
                  <a:pt x="729" y="408"/>
                  <a:pt x="719" y="408"/>
                </a:cubicBezTo>
                <a:cubicBezTo>
                  <a:pt x="719" y="408"/>
                  <a:pt x="719" y="408"/>
                  <a:pt x="719" y="408"/>
                </a:cubicBezTo>
                <a:cubicBezTo>
                  <a:pt x="513" y="408"/>
                  <a:pt x="513" y="408"/>
                  <a:pt x="513" y="408"/>
                </a:cubicBezTo>
                <a:close/>
              </a:path>
            </a:pathLst>
          </a:custGeom>
          <a:solidFill>
            <a:schemeClr val="bg1">
              <a:lumMod val="75000"/>
            </a:schemeClr>
          </a:solid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矩形 25">
            <a:extLst>
              <a:ext uri="{FF2B5EF4-FFF2-40B4-BE49-F238E27FC236}">
                <a16:creationId xmlns:a16="http://schemas.microsoft.com/office/drawing/2014/main" id="{2A613792-29E7-0161-FC50-8325B2AC420E}"/>
              </a:ext>
            </a:extLst>
          </p:cNvPr>
          <p:cNvSpPr>
            <a:spLocks noChangeArrowheads="1"/>
          </p:cNvSpPr>
          <p:nvPr/>
        </p:nvSpPr>
        <p:spPr bwMode="auto">
          <a:xfrm>
            <a:off x="7929673" y="3612089"/>
            <a:ext cx="29236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800" b="1" i="0" u="none" strike="noStrike" kern="1200" cap="none" spc="0" normalizeH="0" baseline="0" noProof="0" dirty="0" smtClean="0">
                <a:ln>
                  <a:noFill/>
                </a:ln>
                <a:solidFill>
                  <a:prstClr val="white">
                    <a:lumMod val="50000"/>
                  </a:prstClr>
                </a:solidFill>
                <a:effectLst/>
                <a:uLnTx/>
                <a:uFillTx/>
                <a:latin typeface="Candara" panose="020E0502030303020204" pitchFamily="34" charset="0"/>
                <a:ea typeface="宋体" panose="02010600030101010101" pitchFamily="2" charset="-122"/>
                <a:cs typeface="+mn-cs"/>
              </a:rPr>
              <a:t>Abstracting the neighbors, prediction, and learning</a:t>
            </a:r>
            <a:endParaRPr kumimoji="0" lang="en-US" altLang="zh-CN" sz="18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宋体" panose="02010600030101010101" pitchFamily="2" charset="-122"/>
              <a:cs typeface="+mn-cs"/>
            </a:endParaRPr>
          </a:p>
        </p:txBody>
      </p:sp>
      <p:sp>
        <p:nvSpPr>
          <p:cNvPr id="68" name="文本框 26">
            <a:extLst>
              <a:ext uri="{FF2B5EF4-FFF2-40B4-BE49-F238E27FC236}">
                <a16:creationId xmlns:a16="http://schemas.microsoft.com/office/drawing/2014/main" id="{D68EC240-60EE-0583-3A2C-1CED9D4A9A2A}"/>
              </a:ext>
            </a:extLst>
          </p:cNvPr>
          <p:cNvSpPr txBox="1">
            <a:spLocks noChangeArrowheads="1"/>
          </p:cNvSpPr>
          <p:nvPr/>
        </p:nvSpPr>
        <p:spPr bwMode="auto">
          <a:xfrm>
            <a:off x="8039919" y="3098474"/>
            <a:ext cx="2460625" cy="461665"/>
          </a:xfrm>
          <a:prstGeom prst="rect">
            <a:avLst/>
          </a:prstGeom>
          <a:noFill/>
          <a:ln>
            <a:noFill/>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rPr>
              <a:t>3. Our Method</a:t>
            </a:r>
            <a:endParaRPr kumimoji="0" lang="zh-CN" altLang="en-US"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endParaRPr>
          </a:p>
        </p:txBody>
      </p:sp>
      <p:sp>
        <p:nvSpPr>
          <p:cNvPr id="69" name="Freeform 208">
            <a:extLst>
              <a:ext uri="{FF2B5EF4-FFF2-40B4-BE49-F238E27FC236}">
                <a16:creationId xmlns:a16="http://schemas.microsoft.com/office/drawing/2014/main" id="{0C97FCD9-73ED-D598-7F75-7938C74C9BD9}"/>
              </a:ext>
            </a:extLst>
          </p:cNvPr>
          <p:cNvSpPr>
            <a:spLocks/>
          </p:cNvSpPr>
          <p:nvPr/>
        </p:nvSpPr>
        <p:spPr bwMode="auto">
          <a:xfrm>
            <a:off x="8021818" y="3523183"/>
            <a:ext cx="2923685" cy="1035050"/>
          </a:xfrm>
          <a:custGeom>
            <a:avLst/>
            <a:gdLst>
              <a:gd name="T0" fmla="*/ 2147483646 w 757"/>
              <a:gd name="T1" fmla="*/ 0 h 421"/>
              <a:gd name="T2" fmla="*/ 2147483646 w 757"/>
              <a:gd name="T3" fmla="*/ 2147483646 h 421"/>
              <a:gd name="T4" fmla="*/ 2147483646 w 757"/>
              <a:gd name="T5" fmla="*/ 2147483646 h 421"/>
              <a:gd name="T6" fmla="*/ 2147483646 w 757"/>
              <a:gd name="T7" fmla="*/ 2147483646 h 421"/>
              <a:gd name="T8" fmla="*/ 2147483646 w 757"/>
              <a:gd name="T9" fmla="*/ 2147483646 h 421"/>
              <a:gd name="T10" fmla="*/ 2147483646 w 757"/>
              <a:gd name="T11" fmla="*/ 2147483646 h 421"/>
              <a:gd name="T12" fmla="*/ 2147483646 w 757"/>
              <a:gd name="T13" fmla="*/ 2147483646 h 421"/>
              <a:gd name="T14" fmla="*/ 2147483646 w 757"/>
              <a:gd name="T15" fmla="*/ 2147483646 h 421"/>
              <a:gd name="T16" fmla="*/ 2147483646 w 757"/>
              <a:gd name="T17" fmla="*/ 2147483646 h 421"/>
              <a:gd name="T18" fmla="*/ 2147483646 w 757"/>
              <a:gd name="T19" fmla="*/ 2147483646 h 421"/>
              <a:gd name="T20" fmla="*/ 2147483646 w 757"/>
              <a:gd name="T21" fmla="*/ 2147483646 h 421"/>
              <a:gd name="T22" fmla="*/ 2147483646 w 757"/>
              <a:gd name="T23" fmla="*/ 2147483646 h 421"/>
              <a:gd name="T24" fmla="*/ 2147483646 w 757"/>
              <a:gd name="T25" fmla="*/ 2147483646 h 421"/>
              <a:gd name="T26" fmla="*/ 2147483646 w 757"/>
              <a:gd name="T27" fmla="*/ 2147483646 h 421"/>
              <a:gd name="T28" fmla="*/ 2147483646 w 757"/>
              <a:gd name="T29" fmla="*/ 2147483646 h 421"/>
              <a:gd name="T30" fmla="*/ 2147483646 w 757"/>
              <a:gd name="T31" fmla="*/ 2147483646 h 421"/>
              <a:gd name="T32" fmla="*/ 2147483646 w 757"/>
              <a:gd name="T33" fmla="*/ 2147483646 h 421"/>
              <a:gd name="T34" fmla="*/ 2147483646 w 757"/>
              <a:gd name="T35" fmla="*/ 2147483646 h 421"/>
              <a:gd name="T36" fmla="*/ 2147483646 w 757"/>
              <a:gd name="T37" fmla="*/ 2147483646 h 421"/>
              <a:gd name="T38" fmla="*/ 0 w 757"/>
              <a:gd name="T39" fmla="*/ 2147483646 h 421"/>
              <a:gd name="T40" fmla="*/ 0 w 757"/>
              <a:gd name="T41" fmla="*/ 2147483646 h 421"/>
              <a:gd name="T42" fmla="*/ 2147483646 w 757"/>
              <a:gd name="T43" fmla="*/ 2147483646 h 421"/>
              <a:gd name="T44" fmla="*/ 2147483646 w 757"/>
              <a:gd name="T45" fmla="*/ 2147483646 h 421"/>
              <a:gd name="T46" fmla="*/ 2147483646 w 757"/>
              <a:gd name="T47" fmla="*/ 2147483646 h 421"/>
              <a:gd name="T48" fmla="*/ 2147483646 w 757"/>
              <a:gd name="T49" fmla="*/ 2147483646 h 421"/>
              <a:gd name="T50" fmla="*/ 2147483646 w 757"/>
              <a:gd name="T51" fmla="*/ 2147483646 h 421"/>
              <a:gd name="T52" fmla="*/ 2147483646 w 757"/>
              <a:gd name="T53" fmla="*/ 2147483646 h 421"/>
              <a:gd name="T54" fmla="*/ 2147483646 w 757"/>
              <a:gd name="T55" fmla="*/ 2147483646 h 421"/>
              <a:gd name="T56" fmla="*/ 2147483646 w 757"/>
              <a:gd name="T57" fmla="*/ 2147483646 h 421"/>
              <a:gd name="T58" fmla="*/ 2147483646 w 757"/>
              <a:gd name="T59" fmla="*/ 2147483646 h 421"/>
              <a:gd name="T60" fmla="*/ 2147483646 w 757"/>
              <a:gd name="T61" fmla="*/ 2147483646 h 421"/>
              <a:gd name="T62" fmla="*/ 2147483646 w 757"/>
              <a:gd name="T63" fmla="*/ 2147483646 h 421"/>
              <a:gd name="T64" fmla="*/ 2147483646 w 757"/>
              <a:gd name="T65" fmla="*/ 2147483646 h 421"/>
              <a:gd name="T66" fmla="*/ 2147483646 w 757"/>
              <a:gd name="T67" fmla="*/ 0 h 421"/>
              <a:gd name="T68" fmla="*/ 2147483646 w 757"/>
              <a:gd name="T69" fmla="*/ 0 h 421"/>
              <a:gd name="T70" fmla="*/ 2147483646 w 757"/>
              <a:gd name="T71" fmla="*/ 0 h 42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21">
                <a:moveTo>
                  <a:pt x="513" y="0"/>
                </a:moveTo>
                <a:cubicBezTo>
                  <a:pt x="511" y="0"/>
                  <a:pt x="509" y="2"/>
                  <a:pt x="509" y="5"/>
                </a:cubicBezTo>
                <a:cubicBezTo>
                  <a:pt x="509" y="5"/>
                  <a:pt x="509" y="5"/>
                  <a:pt x="509" y="5"/>
                </a:cubicBezTo>
                <a:cubicBezTo>
                  <a:pt x="509" y="8"/>
                  <a:pt x="511" y="11"/>
                  <a:pt x="513" y="11"/>
                </a:cubicBezTo>
                <a:cubicBezTo>
                  <a:pt x="513" y="11"/>
                  <a:pt x="513" y="11"/>
                  <a:pt x="513" y="11"/>
                </a:cubicBezTo>
                <a:cubicBezTo>
                  <a:pt x="719" y="11"/>
                  <a:pt x="719" y="11"/>
                  <a:pt x="719" y="11"/>
                </a:cubicBezTo>
                <a:cubicBezTo>
                  <a:pt x="728" y="11"/>
                  <a:pt x="735" y="14"/>
                  <a:pt x="741" y="19"/>
                </a:cubicBezTo>
                <a:cubicBezTo>
                  <a:pt x="741" y="19"/>
                  <a:pt x="741" y="19"/>
                  <a:pt x="741" y="19"/>
                </a:cubicBezTo>
                <a:cubicBezTo>
                  <a:pt x="746" y="24"/>
                  <a:pt x="749" y="31"/>
                  <a:pt x="749" y="37"/>
                </a:cubicBezTo>
                <a:cubicBezTo>
                  <a:pt x="749" y="37"/>
                  <a:pt x="749" y="37"/>
                  <a:pt x="749" y="37"/>
                </a:cubicBezTo>
                <a:cubicBezTo>
                  <a:pt x="749" y="384"/>
                  <a:pt x="749" y="384"/>
                  <a:pt x="749" y="384"/>
                </a:cubicBezTo>
                <a:cubicBezTo>
                  <a:pt x="749" y="390"/>
                  <a:pt x="746" y="396"/>
                  <a:pt x="741" y="401"/>
                </a:cubicBezTo>
                <a:cubicBezTo>
                  <a:pt x="741" y="401"/>
                  <a:pt x="741" y="401"/>
                  <a:pt x="741" y="401"/>
                </a:cubicBezTo>
                <a:cubicBezTo>
                  <a:pt x="735" y="406"/>
                  <a:pt x="728" y="410"/>
                  <a:pt x="719" y="410"/>
                </a:cubicBezTo>
                <a:cubicBezTo>
                  <a:pt x="719" y="410"/>
                  <a:pt x="719" y="410"/>
                  <a:pt x="719" y="410"/>
                </a:cubicBezTo>
                <a:cubicBezTo>
                  <a:pt x="8" y="410"/>
                  <a:pt x="8" y="410"/>
                  <a:pt x="8" y="410"/>
                </a:cubicBezTo>
                <a:cubicBezTo>
                  <a:pt x="7" y="410"/>
                  <a:pt x="6" y="410"/>
                  <a:pt x="5" y="409"/>
                </a:cubicBezTo>
                <a:cubicBezTo>
                  <a:pt x="5" y="409"/>
                  <a:pt x="5" y="409"/>
                  <a:pt x="5" y="409"/>
                </a:cubicBezTo>
                <a:cubicBezTo>
                  <a:pt x="5" y="409"/>
                  <a:pt x="5" y="409"/>
                  <a:pt x="5" y="409"/>
                </a:cubicBezTo>
                <a:cubicBezTo>
                  <a:pt x="2" y="409"/>
                  <a:pt x="1" y="412"/>
                  <a:pt x="0" y="415"/>
                </a:cubicBezTo>
                <a:cubicBezTo>
                  <a:pt x="0" y="415"/>
                  <a:pt x="0" y="415"/>
                  <a:pt x="0" y="415"/>
                </a:cubicBezTo>
                <a:cubicBezTo>
                  <a:pt x="0" y="418"/>
                  <a:pt x="2" y="421"/>
                  <a:pt x="4" y="421"/>
                </a:cubicBezTo>
                <a:cubicBezTo>
                  <a:pt x="4" y="421"/>
                  <a:pt x="4" y="421"/>
                  <a:pt x="4" y="421"/>
                </a:cubicBezTo>
                <a:cubicBezTo>
                  <a:pt x="5" y="421"/>
                  <a:pt x="7" y="421"/>
                  <a:pt x="8" y="421"/>
                </a:cubicBezTo>
                <a:cubicBezTo>
                  <a:pt x="8" y="421"/>
                  <a:pt x="8" y="421"/>
                  <a:pt x="8" y="421"/>
                </a:cubicBezTo>
                <a:cubicBezTo>
                  <a:pt x="719" y="421"/>
                  <a:pt x="719" y="421"/>
                  <a:pt x="719" y="421"/>
                </a:cubicBezTo>
                <a:cubicBezTo>
                  <a:pt x="729" y="421"/>
                  <a:pt x="738" y="417"/>
                  <a:pt x="745" y="411"/>
                </a:cubicBezTo>
                <a:cubicBezTo>
                  <a:pt x="745" y="411"/>
                  <a:pt x="745" y="411"/>
                  <a:pt x="745" y="411"/>
                </a:cubicBezTo>
                <a:cubicBezTo>
                  <a:pt x="752" y="404"/>
                  <a:pt x="757" y="395"/>
                  <a:pt x="757" y="384"/>
                </a:cubicBezTo>
                <a:cubicBezTo>
                  <a:pt x="757" y="384"/>
                  <a:pt x="757" y="384"/>
                  <a:pt x="757" y="384"/>
                </a:cubicBezTo>
                <a:cubicBezTo>
                  <a:pt x="757" y="37"/>
                  <a:pt x="757" y="37"/>
                  <a:pt x="757" y="37"/>
                </a:cubicBezTo>
                <a:cubicBezTo>
                  <a:pt x="757" y="26"/>
                  <a:pt x="752" y="16"/>
                  <a:pt x="745" y="10"/>
                </a:cubicBezTo>
                <a:cubicBezTo>
                  <a:pt x="745" y="10"/>
                  <a:pt x="745" y="10"/>
                  <a:pt x="745" y="10"/>
                </a:cubicBezTo>
                <a:cubicBezTo>
                  <a:pt x="738" y="3"/>
                  <a:pt x="729" y="0"/>
                  <a:pt x="719" y="0"/>
                </a:cubicBezTo>
                <a:cubicBezTo>
                  <a:pt x="719" y="0"/>
                  <a:pt x="719" y="0"/>
                  <a:pt x="719" y="0"/>
                </a:cubicBezTo>
                <a:cubicBezTo>
                  <a:pt x="513" y="0"/>
                  <a:pt x="513" y="0"/>
                  <a:pt x="513" y="0"/>
                </a:cubicBezTo>
                <a:close/>
              </a:path>
            </a:pathLst>
          </a:custGeom>
          <a:solidFill>
            <a:schemeClr val="bg1">
              <a:lumMod val="7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矩形 23">
            <a:extLst>
              <a:ext uri="{FF2B5EF4-FFF2-40B4-BE49-F238E27FC236}">
                <a16:creationId xmlns:a16="http://schemas.microsoft.com/office/drawing/2014/main" id="{F777B8A2-1FD5-9A55-5D16-3DFD8F2034EE}"/>
              </a:ext>
            </a:extLst>
          </p:cNvPr>
          <p:cNvSpPr>
            <a:spLocks noChangeArrowheads="1"/>
          </p:cNvSpPr>
          <p:nvPr/>
        </p:nvSpPr>
        <p:spPr bwMode="auto">
          <a:xfrm>
            <a:off x="2814536" y="5057301"/>
            <a:ext cx="208131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800" b="1" i="0" u="none" strike="noStrike" kern="1200" cap="none" spc="0" normalizeH="0" baseline="0" noProof="0" dirty="0">
                <a:ln>
                  <a:noFill/>
                </a:ln>
                <a:solidFill>
                  <a:srgbClr val="C00000"/>
                </a:solidFill>
                <a:effectLst/>
                <a:uLnTx/>
                <a:uFillTx/>
                <a:latin typeface="Candara" panose="020E0502030303020204" pitchFamily="34" charset="0"/>
                <a:ea typeface="宋体" panose="02010600030101010101" pitchFamily="2" charset="-122"/>
                <a:cs typeface="+mn-cs"/>
              </a:rPr>
              <a:t>Benchmarks, and experiments</a:t>
            </a:r>
            <a:endParaRPr kumimoji="0" lang="zh-CN" altLang="en-US" sz="1800" b="1" i="0" u="none" strike="noStrike" kern="1200" cap="none" spc="0" normalizeH="0" baseline="0" noProof="0" dirty="0">
              <a:ln>
                <a:noFill/>
              </a:ln>
              <a:solidFill>
                <a:srgbClr val="C00000"/>
              </a:solidFill>
              <a:effectLst/>
              <a:uLnTx/>
              <a:uFillTx/>
              <a:latin typeface="Candara" panose="020E0502030303020204" pitchFamily="34" charset="0"/>
              <a:ea typeface="宋体" panose="02010600030101010101" pitchFamily="2" charset="-122"/>
              <a:cs typeface="+mn-cs"/>
            </a:endParaRPr>
          </a:p>
        </p:txBody>
      </p:sp>
      <p:sp>
        <p:nvSpPr>
          <p:cNvPr id="71" name="文本框 24">
            <a:extLst>
              <a:ext uri="{FF2B5EF4-FFF2-40B4-BE49-F238E27FC236}">
                <a16:creationId xmlns:a16="http://schemas.microsoft.com/office/drawing/2014/main" id="{CECB035F-C80E-1EA3-2C27-4241A704FEDF}"/>
              </a:ext>
            </a:extLst>
          </p:cNvPr>
          <p:cNvSpPr txBox="1">
            <a:spLocks noChangeArrowheads="1"/>
          </p:cNvSpPr>
          <p:nvPr/>
        </p:nvSpPr>
        <p:spPr bwMode="auto">
          <a:xfrm>
            <a:off x="2641330" y="4527914"/>
            <a:ext cx="21812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srgbClr val="C00000"/>
                </a:solidFill>
                <a:effectLst/>
                <a:uLnTx/>
                <a:uFillTx/>
                <a:latin typeface="Candara" panose="020E0502030303020204" pitchFamily="34" charset="0"/>
                <a:ea typeface="微软雅黑" panose="020B0503020204020204" pitchFamily="34" charset="-122"/>
                <a:cs typeface="+mn-cs"/>
              </a:rPr>
              <a:t>4. Evaluation</a:t>
            </a:r>
            <a:endParaRPr kumimoji="0" lang="zh-CN" altLang="en-US" sz="2400" b="1" i="0" u="none" strike="noStrike" kern="1200" cap="none" spc="0" normalizeH="0" baseline="0" noProof="0" dirty="0">
              <a:ln>
                <a:noFill/>
              </a:ln>
              <a:solidFill>
                <a:srgbClr val="C00000"/>
              </a:solidFill>
              <a:effectLst/>
              <a:uLnTx/>
              <a:uFillTx/>
              <a:latin typeface="Candara" panose="020E0502030303020204" pitchFamily="34" charset="0"/>
              <a:ea typeface="微软雅黑" panose="020B0503020204020204" pitchFamily="34" charset="-122"/>
              <a:cs typeface="+mn-cs"/>
            </a:endParaRPr>
          </a:p>
        </p:txBody>
      </p:sp>
      <p:sp>
        <p:nvSpPr>
          <p:cNvPr id="72" name="Freeform 8">
            <a:extLst>
              <a:ext uri="{FF2B5EF4-FFF2-40B4-BE49-F238E27FC236}">
                <a16:creationId xmlns:a16="http://schemas.microsoft.com/office/drawing/2014/main" id="{1EF8E565-B266-AF18-D1C6-FB114089E5F0}"/>
              </a:ext>
            </a:extLst>
          </p:cNvPr>
          <p:cNvSpPr>
            <a:spLocks/>
          </p:cNvSpPr>
          <p:nvPr/>
        </p:nvSpPr>
        <p:spPr bwMode="auto">
          <a:xfrm>
            <a:off x="2703667" y="5023148"/>
            <a:ext cx="2487613" cy="755062"/>
          </a:xfrm>
          <a:custGeom>
            <a:avLst/>
            <a:gdLst>
              <a:gd name="T0" fmla="*/ 2147483646 w 757"/>
              <a:gd name="T1" fmla="*/ 0 h 412"/>
              <a:gd name="T2" fmla="*/ 2147483646 w 757"/>
              <a:gd name="T3" fmla="*/ 2147483646 h 412"/>
              <a:gd name="T4" fmla="*/ 2147483646 w 757"/>
              <a:gd name="T5" fmla="*/ 2147483646 h 412"/>
              <a:gd name="T6" fmla="*/ 2147483646 w 757"/>
              <a:gd name="T7" fmla="*/ 2147483646 h 412"/>
              <a:gd name="T8" fmla="*/ 2147483646 w 757"/>
              <a:gd name="T9" fmla="*/ 2147483646 h 412"/>
              <a:gd name="T10" fmla="*/ 2147483646 w 757"/>
              <a:gd name="T11" fmla="*/ 2147483646 h 412"/>
              <a:gd name="T12" fmla="*/ 2147483646 w 757"/>
              <a:gd name="T13" fmla="*/ 2147483646 h 412"/>
              <a:gd name="T14" fmla="*/ 2147483646 w 757"/>
              <a:gd name="T15" fmla="*/ 2147483646 h 412"/>
              <a:gd name="T16" fmla="*/ 2147483646 w 757"/>
              <a:gd name="T17" fmla="*/ 2147483646 h 412"/>
              <a:gd name="T18" fmla="*/ 2147483646 w 757"/>
              <a:gd name="T19" fmla="*/ 2147483646 h 412"/>
              <a:gd name="T20" fmla="*/ 2147483646 w 757"/>
              <a:gd name="T21" fmla="*/ 2147483646 h 412"/>
              <a:gd name="T22" fmla="*/ 2147483646 w 757"/>
              <a:gd name="T23" fmla="*/ 2147483646 h 412"/>
              <a:gd name="T24" fmla="*/ 2147483646 w 757"/>
              <a:gd name="T25" fmla="*/ 2147483646 h 412"/>
              <a:gd name="T26" fmla="*/ 2147483646 w 757"/>
              <a:gd name="T27" fmla="*/ 2147483646 h 412"/>
              <a:gd name="T28" fmla="*/ 2147483646 w 757"/>
              <a:gd name="T29" fmla="*/ 2147483646 h 412"/>
              <a:gd name="T30" fmla="*/ 2147483646 w 757"/>
              <a:gd name="T31" fmla="*/ 2147483646 h 412"/>
              <a:gd name="T32" fmla="*/ 2147483646 w 757"/>
              <a:gd name="T33" fmla="*/ 2147483646 h 412"/>
              <a:gd name="T34" fmla="*/ 2147483646 w 757"/>
              <a:gd name="T35" fmla="*/ 2147483646 h 412"/>
              <a:gd name="T36" fmla="*/ 2147483646 w 757"/>
              <a:gd name="T37" fmla="*/ 2147483646 h 412"/>
              <a:gd name="T38" fmla="*/ 2147483646 w 757"/>
              <a:gd name="T39" fmla="*/ 2147483646 h 412"/>
              <a:gd name="T40" fmla="*/ 2147483646 w 757"/>
              <a:gd name="T41" fmla="*/ 2147483646 h 412"/>
              <a:gd name="T42" fmla="*/ 2147483646 w 757"/>
              <a:gd name="T43" fmla="*/ 2147483646 h 412"/>
              <a:gd name="T44" fmla="*/ 2147483646 w 757"/>
              <a:gd name="T45" fmla="*/ 2147483646 h 412"/>
              <a:gd name="T46" fmla="*/ 2147483646 w 757"/>
              <a:gd name="T47" fmla="*/ 2147483646 h 412"/>
              <a:gd name="T48" fmla="*/ 2147483646 w 757"/>
              <a:gd name="T49" fmla="*/ 2147483646 h 412"/>
              <a:gd name="T50" fmla="*/ 2147483646 w 757"/>
              <a:gd name="T51" fmla="*/ 2147483646 h 412"/>
              <a:gd name="T52" fmla="*/ 2147483646 w 757"/>
              <a:gd name="T53" fmla="*/ 2147483646 h 412"/>
              <a:gd name="T54" fmla="*/ 2147483646 w 757"/>
              <a:gd name="T55" fmla="*/ 2147483646 h 412"/>
              <a:gd name="T56" fmla="*/ 0 w 757"/>
              <a:gd name="T57" fmla="*/ 2147483646 h 412"/>
              <a:gd name="T58" fmla="*/ 0 w 757"/>
              <a:gd name="T59" fmla="*/ 2147483646 h 412"/>
              <a:gd name="T60" fmla="*/ 0 w 757"/>
              <a:gd name="T61" fmla="*/ 2147483646 h 412"/>
              <a:gd name="T62" fmla="*/ 2147483646 w 757"/>
              <a:gd name="T63" fmla="*/ 2147483646 h 412"/>
              <a:gd name="T64" fmla="*/ 2147483646 w 757"/>
              <a:gd name="T65" fmla="*/ 2147483646 h 412"/>
              <a:gd name="T66" fmla="*/ 2147483646 w 757"/>
              <a:gd name="T67" fmla="*/ 0 h 412"/>
              <a:gd name="T68" fmla="*/ 2147483646 w 757"/>
              <a:gd name="T69" fmla="*/ 0 h 412"/>
              <a:gd name="T70" fmla="*/ 2147483646 w 757"/>
              <a:gd name="T71" fmla="*/ 0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12">
                <a:moveTo>
                  <a:pt x="244" y="0"/>
                </a:moveTo>
                <a:cubicBezTo>
                  <a:pt x="246" y="0"/>
                  <a:pt x="247" y="2"/>
                  <a:pt x="247" y="5"/>
                </a:cubicBezTo>
                <a:cubicBezTo>
                  <a:pt x="247" y="5"/>
                  <a:pt x="247" y="5"/>
                  <a:pt x="247" y="5"/>
                </a:cubicBezTo>
                <a:cubicBezTo>
                  <a:pt x="247" y="8"/>
                  <a:pt x="246" y="11"/>
                  <a:pt x="244" y="11"/>
                </a:cubicBezTo>
                <a:cubicBezTo>
                  <a:pt x="244" y="11"/>
                  <a:pt x="244" y="11"/>
                  <a:pt x="244" y="11"/>
                </a:cubicBezTo>
                <a:cubicBezTo>
                  <a:pt x="38" y="11"/>
                  <a:pt x="38" y="11"/>
                  <a:pt x="38" y="11"/>
                </a:cubicBezTo>
                <a:cubicBezTo>
                  <a:pt x="29" y="11"/>
                  <a:pt x="22" y="14"/>
                  <a:pt x="16" y="19"/>
                </a:cubicBezTo>
                <a:cubicBezTo>
                  <a:pt x="16" y="19"/>
                  <a:pt x="16" y="19"/>
                  <a:pt x="16" y="19"/>
                </a:cubicBezTo>
                <a:cubicBezTo>
                  <a:pt x="11" y="24"/>
                  <a:pt x="8" y="30"/>
                  <a:pt x="8" y="36"/>
                </a:cubicBezTo>
                <a:cubicBezTo>
                  <a:pt x="8" y="36"/>
                  <a:pt x="8" y="36"/>
                  <a:pt x="8" y="36"/>
                </a:cubicBezTo>
                <a:cubicBezTo>
                  <a:pt x="8" y="375"/>
                  <a:pt x="8" y="375"/>
                  <a:pt x="8" y="375"/>
                </a:cubicBezTo>
                <a:cubicBezTo>
                  <a:pt x="8" y="381"/>
                  <a:pt x="11" y="387"/>
                  <a:pt x="16" y="392"/>
                </a:cubicBezTo>
                <a:cubicBezTo>
                  <a:pt x="16" y="392"/>
                  <a:pt x="16" y="392"/>
                  <a:pt x="16" y="392"/>
                </a:cubicBezTo>
                <a:cubicBezTo>
                  <a:pt x="22" y="397"/>
                  <a:pt x="29" y="401"/>
                  <a:pt x="38" y="400"/>
                </a:cubicBezTo>
                <a:cubicBezTo>
                  <a:pt x="38" y="400"/>
                  <a:pt x="38" y="400"/>
                  <a:pt x="38" y="400"/>
                </a:cubicBezTo>
                <a:cubicBezTo>
                  <a:pt x="749" y="400"/>
                  <a:pt x="749" y="400"/>
                  <a:pt x="749" y="400"/>
                </a:cubicBezTo>
                <a:cubicBezTo>
                  <a:pt x="750" y="400"/>
                  <a:pt x="751" y="400"/>
                  <a:pt x="752" y="400"/>
                </a:cubicBezTo>
                <a:cubicBezTo>
                  <a:pt x="752" y="400"/>
                  <a:pt x="752" y="400"/>
                  <a:pt x="752" y="400"/>
                </a:cubicBezTo>
                <a:cubicBezTo>
                  <a:pt x="752" y="400"/>
                  <a:pt x="752" y="400"/>
                  <a:pt x="752" y="400"/>
                </a:cubicBezTo>
                <a:cubicBezTo>
                  <a:pt x="755" y="400"/>
                  <a:pt x="756" y="402"/>
                  <a:pt x="757" y="405"/>
                </a:cubicBezTo>
                <a:cubicBezTo>
                  <a:pt x="757" y="405"/>
                  <a:pt x="757" y="405"/>
                  <a:pt x="757" y="405"/>
                </a:cubicBezTo>
                <a:cubicBezTo>
                  <a:pt x="757" y="409"/>
                  <a:pt x="755" y="411"/>
                  <a:pt x="753" y="411"/>
                </a:cubicBezTo>
                <a:cubicBezTo>
                  <a:pt x="753" y="411"/>
                  <a:pt x="753" y="411"/>
                  <a:pt x="753" y="411"/>
                </a:cubicBezTo>
                <a:cubicBezTo>
                  <a:pt x="752" y="411"/>
                  <a:pt x="750" y="412"/>
                  <a:pt x="749" y="412"/>
                </a:cubicBezTo>
                <a:cubicBezTo>
                  <a:pt x="749" y="412"/>
                  <a:pt x="749" y="412"/>
                  <a:pt x="749" y="412"/>
                </a:cubicBezTo>
                <a:cubicBezTo>
                  <a:pt x="38" y="412"/>
                  <a:pt x="38" y="412"/>
                  <a:pt x="38" y="412"/>
                </a:cubicBezTo>
                <a:cubicBezTo>
                  <a:pt x="28" y="412"/>
                  <a:pt x="19" y="408"/>
                  <a:pt x="12" y="402"/>
                </a:cubicBezTo>
                <a:cubicBezTo>
                  <a:pt x="12" y="402"/>
                  <a:pt x="12" y="402"/>
                  <a:pt x="12" y="402"/>
                </a:cubicBezTo>
                <a:cubicBezTo>
                  <a:pt x="5" y="395"/>
                  <a:pt x="0" y="386"/>
                  <a:pt x="0" y="375"/>
                </a:cubicBezTo>
                <a:cubicBezTo>
                  <a:pt x="0" y="375"/>
                  <a:pt x="0" y="375"/>
                  <a:pt x="0" y="375"/>
                </a:cubicBezTo>
                <a:cubicBezTo>
                  <a:pt x="0" y="36"/>
                  <a:pt x="0" y="36"/>
                  <a:pt x="0" y="36"/>
                </a:cubicBezTo>
                <a:cubicBezTo>
                  <a:pt x="0" y="25"/>
                  <a:pt x="5" y="16"/>
                  <a:pt x="12" y="9"/>
                </a:cubicBezTo>
                <a:cubicBezTo>
                  <a:pt x="12" y="9"/>
                  <a:pt x="12" y="9"/>
                  <a:pt x="12" y="9"/>
                </a:cubicBezTo>
                <a:cubicBezTo>
                  <a:pt x="19" y="3"/>
                  <a:pt x="28" y="0"/>
                  <a:pt x="38" y="0"/>
                </a:cubicBezTo>
                <a:cubicBezTo>
                  <a:pt x="38" y="0"/>
                  <a:pt x="38" y="0"/>
                  <a:pt x="38" y="0"/>
                </a:cubicBezTo>
                <a:cubicBezTo>
                  <a:pt x="244" y="0"/>
                  <a:pt x="244" y="0"/>
                  <a:pt x="244" y="0"/>
                </a:cubicBezTo>
                <a:close/>
              </a:path>
            </a:pathLst>
          </a:custGeom>
          <a:solidFill>
            <a:srgbClr val="C00000"/>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Slide Number Placeholder 1">
            <a:extLst>
              <a:ext uri="{FF2B5EF4-FFF2-40B4-BE49-F238E27FC236}">
                <a16:creationId xmlns:a16="http://schemas.microsoft.com/office/drawing/2014/main" id="{715A77DD-0A35-4159-1A18-77C5DCAD56AD}"/>
              </a:ext>
            </a:extLst>
          </p:cNvPr>
          <p:cNvSpPr>
            <a:spLocks noGrp="1"/>
          </p:cNvSpPr>
          <p:nvPr>
            <p:ph type="sldNum" sz="quarter" idx="12"/>
          </p:nvPr>
        </p:nvSpPr>
        <p:spPr>
          <a:xfrm>
            <a:off x="8505256" y="654468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800" b="0" i="0" u="none" strike="noStrike" kern="1200" cap="none" spc="0" normalizeH="0" baseline="0" noProof="0" smtClean="0">
                <a:ln>
                  <a:noFill/>
                </a:ln>
                <a:solidFill>
                  <a:srgbClr val="C00000"/>
                </a:solidFill>
                <a:effectLst/>
                <a:uLnTx/>
                <a:uFillTx/>
                <a:latin typeface="Consolas" panose="020B0609020204030204" pitchFamily="49" charset="0"/>
                <a:ea typeface="+mn-ea"/>
                <a:cs typeface="Consolas" panose="020B0609020204030204" pitchFamily="49" charset="0"/>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endParaRPr>
          </a:p>
        </p:txBody>
      </p:sp>
    </p:spTree>
    <p:extLst>
      <p:ext uri="{BB962C8B-B14F-4D97-AF65-F5344CB8AC3E}">
        <p14:creationId xmlns:p14="http://schemas.microsoft.com/office/powerpoint/2010/main" val="23902901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49"/>
        <p:cNvGrpSpPr/>
        <p:nvPr/>
      </p:nvGrpSpPr>
      <p:grpSpPr>
        <a:xfrm>
          <a:off x="0" y="0"/>
          <a:ext cx="0" cy="0"/>
          <a:chOff x="0" y="0"/>
          <a:chExt cx="0" cy="0"/>
        </a:xfrm>
      </p:grpSpPr>
      <p:sp>
        <p:nvSpPr>
          <p:cNvPr id="1350" name="Google Shape;1350;p49"/>
          <p:cNvSpPr txBox="1">
            <a:spLocks noGrp="1"/>
          </p:cNvSpPr>
          <p:nvPr>
            <p:ph type="title"/>
          </p:nvPr>
        </p:nvSpPr>
        <p:spPr>
          <a:xfrm>
            <a:off x="838200" y="365125"/>
            <a:ext cx="7133823"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smtClean="0"/>
              <a:t>Evaluation</a:t>
            </a:r>
            <a:endParaRPr dirty="0"/>
          </a:p>
        </p:txBody>
      </p:sp>
      <p:sp>
        <p:nvSpPr>
          <p:cNvPr id="1351" name="Google Shape;1351;p49"/>
          <p:cNvSpPr txBox="1">
            <a:spLocks noGrp="1"/>
          </p:cNvSpPr>
          <p:nvPr>
            <p:ph type="body" idx="1"/>
          </p:nvPr>
        </p:nvSpPr>
        <p:spPr>
          <a:xfrm>
            <a:off x="838200" y="1825625"/>
            <a:ext cx="8640337"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Fairness Benchmarks</a:t>
            </a:r>
            <a:endParaRPr dirty="0"/>
          </a:p>
          <a:p>
            <a:pPr marL="685800" lvl="1" indent="-228600" algn="l" rtl="0">
              <a:lnSpc>
                <a:spcPct val="90000"/>
              </a:lnSpc>
              <a:spcBef>
                <a:spcPts val="500"/>
              </a:spcBef>
              <a:spcAft>
                <a:spcPts val="0"/>
              </a:spcAft>
              <a:buClr>
                <a:srgbClr val="5B8A72"/>
              </a:buClr>
              <a:buSzPts val="2400"/>
              <a:buChar char="•"/>
            </a:pPr>
            <a:r>
              <a:rPr lang="en-US" dirty="0">
                <a:solidFill>
                  <a:srgbClr val="5B8A72"/>
                </a:solidFill>
              </a:rPr>
              <a:t>2 small datasets </a:t>
            </a:r>
            <a:endParaRPr dirty="0"/>
          </a:p>
          <a:p>
            <a:pPr marL="685800" lvl="1" indent="-228600" algn="l" rtl="0">
              <a:lnSpc>
                <a:spcPct val="90000"/>
              </a:lnSpc>
              <a:spcBef>
                <a:spcPts val="500"/>
              </a:spcBef>
              <a:spcAft>
                <a:spcPts val="0"/>
              </a:spcAft>
              <a:buClr>
                <a:srgbClr val="5B8A72"/>
              </a:buClr>
              <a:buSzPts val="2400"/>
              <a:buChar char="•"/>
            </a:pPr>
            <a:r>
              <a:rPr lang="en-US" altLang="zh-CN" dirty="0">
                <a:solidFill>
                  <a:srgbClr val="5B8A72"/>
                </a:solidFill>
              </a:rPr>
              <a:t>4</a:t>
            </a:r>
            <a:r>
              <a:rPr lang="en-US" dirty="0">
                <a:solidFill>
                  <a:srgbClr val="5B8A72"/>
                </a:solidFill>
              </a:rPr>
              <a:t> larger datasets</a:t>
            </a:r>
            <a:endParaRPr dirty="0"/>
          </a:p>
          <a:p>
            <a:pPr marL="685800" lvl="1" indent="-76200" algn="l" rtl="0">
              <a:lnSpc>
                <a:spcPct val="90000"/>
              </a:lnSpc>
              <a:spcBef>
                <a:spcPts val="500"/>
              </a:spcBef>
              <a:spcAft>
                <a:spcPts val="0"/>
              </a:spcAft>
              <a:buClr>
                <a:schemeClr val="dk1"/>
              </a:buClr>
              <a:buSzPts val="2400"/>
              <a:buNone/>
            </a:pPr>
            <a:endParaRPr dirty="0"/>
          </a:p>
          <a:p>
            <a:pPr marL="685800" lvl="1" indent="-76200" algn="l" rtl="0">
              <a:lnSpc>
                <a:spcPct val="90000"/>
              </a:lnSpc>
              <a:spcBef>
                <a:spcPts val="5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800"/>
              <a:buChar char="•"/>
            </a:pPr>
            <a:r>
              <a:rPr lang="en-US" dirty="0"/>
              <a:t>Research Questions</a:t>
            </a:r>
            <a:endParaRPr dirty="0"/>
          </a:p>
          <a:p>
            <a:pPr marL="685800" lvl="1" indent="-228600" algn="l" rtl="0">
              <a:lnSpc>
                <a:spcPct val="90000"/>
              </a:lnSpc>
              <a:spcBef>
                <a:spcPts val="500"/>
              </a:spcBef>
              <a:spcAft>
                <a:spcPts val="0"/>
              </a:spcAft>
              <a:buClr>
                <a:srgbClr val="5B8A72"/>
              </a:buClr>
              <a:buSzPts val="2400"/>
              <a:buChar char="•"/>
            </a:pPr>
            <a:r>
              <a:rPr lang="en-US" dirty="0">
                <a:solidFill>
                  <a:srgbClr val="5B8A72"/>
                </a:solidFill>
              </a:rPr>
              <a:t>RQ1:  </a:t>
            </a:r>
            <a:r>
              <a:rPr lang="en-US" b="1" u="sng" dirty="0">
                <a:solidFill>
                  <a:srgbClr val="5B8A72"/>
                </a:solidFill>
              </a:rPr>
              <a:t>Accuracy</a:t>
            </a:r>
            <a:r>
              <a:rPr lang="en-US" dirty="0">
                <a:solidFill>
                  <a:srgbClr val="5B8A72"/>
                </a:solidFill>
              </a:rPr>
              <a:t> in certifying individual fairness:</a:t>
            </a:r>
            <a:endParaRPr dirty="0"/>
          </a:p>
          <a:p>
            <a:pPr marL="1143000" lvl="2" indent="-228600" algn="l" rtl="0">
              <a:lnSpc>
                <a:spcPct val="90000"/>
              </a:lnSpc>
              <a:spcBef>
                <a:spcPts val="500"/>
              </a:spcBef>
              <a:spcAft>
                <a:spcPts val="0"/>
              </a:spcAft>
              <a:buClr>
                <a:schemeClr val="dk1"/>
              </a:buClr>
              <a:buSzPts val="2000"/>
              <a:buChar char="•"/>
            </a:pPr>
            <a:r>
              <a:rPr lang="en-US" dirty="0"/>
              <a:t>Compared to the baseline (to obtain ground truth on small datasets)</a:t>
            </a:r>
            <a:endParaRPr dirty="0"/>
          </a:p>
          <a:p>
            <a:pPr marL="685800" lvl="1" indent="-228600" algn="l" rtl="0">
              <a:lnSpc>
                <a:spcPct val="90000"/>
              </a:lnSpc>
              <a:spcBef>
                <a:spcPts val="500"/>
              </a:spcBef>
              <a:spcAft>
                <a:spcPts val="0"/>
              </a:spcAft>
              <a:buClr>
                <a:srgbClr val="5B8A72"/>
              </a:buClr>
              <a:buSzPts val="2400"/>
              <a:buChar char="•"/>
            </a:pPr>
            <a:r>
              <a:rPr lang="en-US" dirty="0">
                <a:solidFill>
                  <a:srgbClr val="5B8A72"/>
                </a:solidFill>
              </a:rPr>
              <a:t>RQ2:  </a:t>
            </a:r>
            <a:r>
              <a:rPr lang="en-US" b="1" u="sng" dirty="0">
                <a:solidFill>
                  <a:srgbClr val="5B8A72"/>
                </a:solidFill>
              </a:rPr>
              <a:t>Efficiency</a:t>
            </a:r>
            <a:r>
              <a:rPr lang="en-US" dirty="0">
                <a:solidFill>
                  <a:srgbClr val="5B8A72"/>
                </a:solidFill>
              </a:rPr>
              <a:t> in handling </a:t>
            </a:r>
            <a:r>
              <a:rPr lang="en-US" dirty="0" smtClean="0">
                <a:solidFill>
                  <a:srgbClr val="5B8A72"/>
                </a:solidFill>
              </a:rPr>
              <a:t>the datasets</a:t>
            </a:r>
            <a:r>
              <a:rPr lang="en-US" dirty="0">
                <a:solidFill>
                  <a:srgbClr val="5B8A72"/>
                </a:solidFill>
              </a:rPr>
              <a:t>:</a:t>
            </a:r>
            <a:endParaRPr dirty="0"/>
          </a:p>
          <a:p>
            <a:pPr marL="1143000" lvl="2" indent="-228600" algn="l" rtl="0">
              <a:lnSpc>
                <a:spcPct val="90000"/>
              </a:lnSpc>
              <a:spcBef>
                <a:spcPts val="500"/>
              </a:spcBef>
              <a:spcAft>
                <a:spcPts val="0"/>
              </a:spcAft>
              <a:buClr>
                <a:schemeClr val="dk1"/>
              </a:buClr>
              <a:buSzPts val="2000"/>
              <a:buChar char="•"/>
            </a:pPr>
            <a:r>
              <a:rPr lang="en-US" dirty="0"/>
              <a:t>Evaluated using the larger datasets</a:t>
            </a:r>
            <a:endParaRPr dirty="0"/>
          </a:p>
        </p:txBody>
      </p:sp>
      <p:graphicFrame>
        <p:nvGraphicFramePr>
          <p:cNvPr id="1352" name="Google Shape;1352;p49"/>
          <p:cNvGraphicFramePr/>
          <p:nvPr>
            <p:extLst>
              <p:ext uri="{D42A27DB-BD31-4B8C-83A1-F6EECF244321}">
                <p14:modId xmlns:p14="http://schemas.microsoft.com/office/powerpoint/2010/main" val="1281396761"/>
              </p:ext>
            </p:extLst>
          </p:nvPr>
        </p:nvGraphicFramePr>
        <p:xfrm>
          <a:off x="5259603" y="1431235"/>
          <a:ext cx="5557080" cy="2725564"/>
        </p:xfrm>
        <a:graphic>
          <a:graphicData uri="http://schemas.openxmlformats.org/drawingml/2006/table">
            <a:tbl>
              <a:tblPr firstRow="1" bandRow="1">
                <a:tableStyleId>{93296810-A885-4BE3-A3E7-6D5BEEA58F35}</a:tableStyleId>
              </a:tblPr>
              <a:tblGrid>
                <a:gridCol w="1389270">
                  <a:extLst>
                    <a:ext uri="{9D8B030D-6E8A-4147-A177-3AD203B41FA5}">
                      <a16:colId xmlns:a16="http://schemas.microsoft.com/office/drawing/2014/main" val="20000"/>
                    </a:ext>
                  </a:extLst>
                </a:gridCol>
                <a:gridCol w="1389270">
                  <a:extLst>
                    <a:ext uri="{9D8B030D-6E8A-4147-A177-3AD203B41FA5}">
                      <a16:colId xmlns:a16="http://schemas.microsoft.com/office/drawing/2014/main" val="20001"/>
                    </a:ext>
                  </a:extLst>
                </a:gridCol>
                <a:gridCol w="1092820">
                  <a:extLst>
                    <a:ext uri="{9D8B030D-6E8A-4147-A177-3AD203B41FA5}">
                      <a16:colId xmlns:a16="http://schemas.microsoft.com/office/drawing/2014/main" val="20002"/>
                    </a:ext>
                  </a:extLst>
                </a:gridCol>
                <a:gridCol w="1685720">
                  <a:extLst>
                    <a:ext uri="{9D8B030D-6E8A-4147-A177-3AD203B41FA5}">
                      <a16:colId xmlns:a16="http://schemas.microsoft.com/office/drawing/2014/main" val="20003"/>
                    </a:ext>
                  </a:extLst>
                </a:gridCol>
              </a:tblGrid>
              <a:tr h="362819">
                <a:tc>
                  <a:txBody>
                    <a:bodyPr/>
                    <a:lstStyle/>
                    <a:p>
                      <a:pPr marL="0" marR="0" lvl="0" indent="0" algn="l" rtl="0">
                        <a:spcBef>
                          <a:spcPts val="0"/>
                        </a:spcBef>
                        <a:spcAft>
                          <a:spcPts val="0"/>
                        </a:spcAft>
                        <a:buNone/>
                      </a:pPr>
                      <a:r>
                        <a:rPr lang="en-US" sz="1500" dirty="0"/>
                        <a:t>Name</a:t>
                      </a:r>
                      <a:endParaRPr sz="1500" dirty="0">
                        <a:latin typeface="Calibri" panose="020F0502020204030204" pitchFamily="34" charset="0"/>
                        <a:cs typeface="Calibri" panose="020F0502020204030204" pitchFamily="34" charset="0"/>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sz="1500" b="1">
                          <a:solidFill>
                            <a:schemeClr val="lt1"/>
                          </a:solidFill>
                        </a:rPr>
                        <a:t>#Training</a:t>
                      </a:r>
                      <a:endParaRPr sz="1500" b="1">
                        <a:solidFill>
                          <a:schemeClr val="lt1"/>
                        </a:solidFill>
                        <a:latin typeface="Calibri" panose="020F0502020204030204" pitchFamily="34" charset="0"/>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sz="1500" b="1" dirty="0" smtClean="0">
                          <a:solidFill>
                            <a:schemeClr val="lt1"/>
                          </a:solidFill>
                        </a:rPr>
                        <a:t>#Attribute</a:t>
                      </a:r>
                      <a:endParaRPr sz="1500" b="1" dirty="0">
                        <a:solidFill>
                          <a:schemeClr val="lt1"/>
                        </a:solidFill>
                        <a:latin typeface="Calibri" panose="020F0502020204030204" pitchFamily="34" charset="0"/>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altLang="zh-CN" sz="1500" b="1" dirty="0">
                          <a:solidFill>
                            <a:schemeClr val="lt1"/>
                          </a:solidFill>
                          <a:sym typeface="Calibri"/>
                        </a:rPr>
                        <a:t>Protected</a:t>
                      </a:r>
                      <a:r>
                        <a:rPr lang="en-US" sz="1500" b="1" dirty="0">
                          <a:solidFill>
                            <a:schemeClr val="lt1"/>
                          </a:solidFill>
                          <a:sym typeface="Calibri"/>
                        </a:rPr>
                        <a:t> </a:t>
                      </a:r>
                      <a:r>
                        <a:rPr lang="en-US" sz="1500" b="1" dirty="0" smtClean="0">
                          <a:solidFill>
                            <a:schemeClr val="lt1"/>
                          </a:solidFill>
                          <a:sym typeface="Calibri"/>
                        </a:rPr>
                        <a:t>Attributes</a:t>
                      </a:r>
                      <a:endParaRPr sz="1500" dirty="0">
                        <a:latin typeface="Calibri" panose="020F0502020204030204" pitchFamily="34" charset="0"/>
                        <a:cs typeface="Calibri" panose="020F0502020204030204" pitchFamily="34" charset="0"/>
                      </a:endParaRPr>
                    </a:p>
                  </a:txBody>
                  <a:tcPr marL="91450" marR="91450" marT="45725" marB="45725">
                    <a:solidFill>
                      <a:srgbClr val="5B8A72"/>
                    </a:solidFill>
                  </a:tcPr>
                </a:tc>
                <a:extLst>
                  <a:ext uri="{0D108BD9-81ED-4DB2-BD59-A6C34878D82A}">
                    <a16:rowId xmlns:a16="http://schemas.microsoft.com/office/drawing/2014/main" val="10000"/>
                  </a:ext>
                </a:extLst>
              </a:tr>
              <a:tr h="362819">
                <a:tc>
                  <a:txBody>
                    <a:bodyPr/>
                    <a:lstStyle/>
                    <a:p>
                      <a:pPr marL="0" marR="0" lvl="0" indent="0" algn="l" rtl="0">
                        <a:spcBef>
                          <a:spcPts val="0"/>
                        </a:spcBef>
                        <a:spcAft>
                          <a:spcPts val="0"/>
                        </a:spcAft>
                        <a:buNone/>
                      </a:pPr>
                      <a:r>
                        <a:rPr lang="en-US" sz="1500"/>
                        <a:t>Salary</a:t>
                      </a:r>
                      <a:endParaRPr sz="1500" dirty="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dirty="0"/>
                        <a:t>52</a:t>
                      </a:r>
                      <a:endParaRPr sz="1500" dirty="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dirty="0">
                          <a:solidFill>
                            <a:schemeClr val="tx1"/>
                          </a:solidFill>
                        </a:rPr>
                        <a:t>16</a:t>
                      </a:r>
                      <a:endParaRPr sz="1500" dirty="0">
                        <a:solidFill>
                          <a:schemeClr val="tx1"/>
                        </a:solidFill>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400"/>
                        <a:buFont typeface="Calibri"/>
                        <a:buNone/>
                      </a:pPr>
                      <a:r>
                        <a:rPr lang="en-US" sz="1500" dirty="0">
                          <a:solidFill>
                            <a:schemeClr val="tx1"/>
                          </a:solidFill>
                          <a:sym typeface="Calibri"/>
                        </a:rPr>
                        <a:t>Gender</a:t>
                      </a:r>
                      <a:endParaRPr sz="1500" dirty="0">
                        <a:solidFill>
                          <a:schemeClr val="tx1"/>
                        </a:solidFill>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1"/>
                  </a:ext>
                </a:extLst>
              </a:tr>
              <a:tr h="362819">
                <a:tc>
                  <a:txBody>
                    <a:bodyPr/>
                    <a:lstStyle/>
                    <a:p>
                      <a:pPr marL="0" marR="0" lvl="0" indent="0" algn="l" rtl="0">
                        <a:spcBef>
                          <a:spcPts val="0"/>
                        </a:spcBef>
                        <a:spcAft>
                          <a:spcPts val="0"/>
                        </a:spcAft>
                        <a:buNone/>
                      </a:pPr>
                      <a:r>
                        <a:rPr lang="en-US" sz="1500" dirty="0"/>
                        <a:t>Student</a:t>
                      </a:r>
                      <a:endParaRPr sz="1500" dirty="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a:t>649</a:t>
                      </a:r>
                      <a:endParaRPr sz="150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dirty="0"/>
                        <a:t>33</a:t>
                      </a:r>
                      <a:endParaRPr sz="1500" dirty="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dirty="0">
                          <a:solidFill>
                            <a:schemeClr val="dk1"/>
                          </a:solidFill>
                          <a:sym typeface="Calibri"/>
                        </a:rPr>
                        <a:t>Gender</a:t>
                      </a:r>
                      <a:endParaRPr sz="1500" dirty="0">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2"/>
                  </a:ext>
                </a:extLst>
              </a:tr>
              <a:tr h="362819">
                <a:tc>
                  <a:txBody>
                    <a:bodyPr/>
                    <a:lstStyle/>
                    <a:p>
                      <a:pPr marL="0" marR="0" lvl="0" indent="0" algn="l" rtl="0">
                        <a:spcBef>
                          <a:spcPts val="0"/>
                        </a:spcBef>
                        <a:spcAft>
                          <a:spcPts val="0"/>
                        </a:spcAft>
                        <a:buNone/>
                      </a:pPr>
                      <a:r>
                        <a:rPr lang="en-US" sz="1500"/>
                        <a:t>German</a:t>
                      </a:r>
                      <a:endParaRPr sz="150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a:t>1,000</a:t>
                      </a:r>
                      <a:endParaRPr sz="150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a:t>20</a:t>
                      </a:r>
                      <a:endParaRPr sz="150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dirty="0">
                          <a:solidFill>
                            <a:schemeClr val="dk1"/>
                          </a:solidFill>
                          <a:sym typeface="Calibri"/>
                        </a:rPr>
                        <a:t>Gender</a:t>
                      </a:r>
                      <a:endParaRPr sz="1500" dirty="0">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3"/>
                  </a:ext>
                </a:extLst>
              </a:tr>
              <a:tr h="362819">
                <a:tc>
                  <a:txBody>
                    <a:bodyPr/>
                    <a:lstStyle/>
                    <a:p>
                      <a:pPr marL="0" marR="0" lvl="0" indent="0" algn="l" rtl="0">
                        <a:spcBef>
                          <a:spcPts val="0"/>
                        </a:spcBef>
                        <a:spcAft>
                          <a:spcPts val="0"/>
                        </a:spcAft>
                        <a:buNone/>
                      </a:pPr>
                      <a:r>
                        <a:rPr lang="en-US" sz="1500" dirty="0" err="1"/>
                        <a:t>Compas</a:t>
                      </a:r>
                      <a:endParaRPr sz="1500" dirty="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dirty="0"/>
                        <a:t>10,500</a:t>
                      </a:r>
                      <a:endParaRPr sz="1500" dirty="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a:t>16</a:t>
                      </a:r>
                      <a:endParaRPr sz="150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Race, Gender</a:t>
                      </a:r>
                      <a:endParaRPr lang="en-US" sz="1500" dirty="0">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4"/>
                  </a:ext>
                </a:extLst>
              </a:tr>
              <a:tr h="362819">
                <a:tc>
                  <a:txBody>
                    <a:bodyPr/>
                    <a:lstStyle/>
                    <a:p>
                      <a:pPr marL="0" marR="0" lvl="0" indent="0" algn="l" rtl="0">
                        <a:spcBef>
                          <a:spcPts val="0"/>
                        </a:spcBef>
                        <a:spcAft>
                          <a:spcPts val="0"/>
                        </a:spcAft>
                        <a:buNone/>
                      </a:pPr>
                      <a:r>
                        <a:rPr lang="en-US" sz="1500" dirty="0"/>
                        <a:t>Default</a:t>
                      </a:r>
                      <a:endParaRPr sz="1500" dirty="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a:t>30,000</a:t>
                      </a:r>
                      <a:endParaRPr sz="150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a:t>36</a:t>
                      </a:r>
                      <a:endParaRPr sz="150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dirty="0"/>
                        <a:t>Gender</a:t>
                      </a:r>
                      <a:endParaRPr sz="1500" dirty="0">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5"/>
                  </a:ext>
                </a:extLst>
              </a:tr>
              <a:tr h="362819">
                <a:tc>
                  <a:txBody>
                    <a:bodyPr/>
                    <a:lstStyle/>
                    <a:p>
                      <a:pPr marL="0" marR="0" lvl="0" indent="0" algn="l" rtl="0">
                        <a:spcBef>
                          <a:spcPts val="0"/>
                        </a:spcBef>
                        <a:spcAft>
                          <a:spcPts val="0"/>
                        </a:spcAft>
                        <a:buNone/>
                      </a:pPr>
                      <a:r>
                        <a:rPr lang="en-US" sz="1500"/>
                        <a:t>Adult</a:t>
                      </a:r>
                      <a:endParaRPr sz="150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dirty="0"/>
                        <a:t>48,842</a:t>
                      </a:r>
                      <a:endParaRPr sz="1500" dirty="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a:t>14</a:t>
                      </a:r>
                      <a:endParaRPr sz="150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dirty="0"/>
                        <a:t>Race, Gender</a:t>
                      </a:r>
                      <a:endParaRPr sz="1500" dirty="0">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7"/>
                  </a:ext>
                </a:extLst>
              </a:tr>
            </a:tbl>
          </a:graphicData>
        </a:graphic>
      </p:graphicFrame>
      <p:sp>
        <p:nvSpPr>
          <p:cNvPr id="1353" name="Google Shape;1353;p49"/>
          <p:cNvSpPr/>
          <p:nvPr/>
        </p:nvSpPr>
        <p:spPr>
          <a:xfrm>
            <a:off x="4716088" y="1825625"/>
            <a:ext cx="543516" cy="658463"/>
          </a:xfrm>
          <a:prstGeom prst="leftBrace">
            <a:avLst>
              <a:gd name="adj1" fmla="val 8333"/>
              <a:gd name="adj2" fmla="val 49395"/>
            </a:avLst>
          </a:prstGeom>
          <a:noFill/>
          <a:ln w="25400" cap="flat" cmpd="sng">
            <a:solidFill>
              <a:srgbClr val="7570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354" name="Google Shape;1354;p49"/>
          <p:cNvSpPr/>
          <p:nvPr/>
        </p:nvSpPr>
        <p:spPr>
          <a:xfrm>
            <a:off x="4728442" y="2519787"/>
            <a:ext cx="531162" cy="1451180"/>
          </a:xfrm>
          <a:prstGeom prst="leftBrace">
            <a:avLst>
              <a:gd name="adj1" fmla="val 10471"/>
              <a:gd name="adj2" fmla="val 49395"/>
            </a:avLst>
          </a:prstGeom>
          <a:noFill/>
          <a:ln w="25400" cap="flat" cmpd="sng">
            <a:solidFill>
              <a:srgbClr val="7570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1355" name="Google Shape;1355;p49"/>
          <p:cNvCxnSpPr>
            <a:cxnSpLocks/>
          </p:cNvCxnSpPr>
          <p:nvPr/>
        </p:nvCxnSpPr>
        <p:spPr>
          <a:xfrm rot="10800000" flipH="1">
            <a:off x="3813717" y="2279105"/>
            <a:ext cx="657922" cy="236468"/>
          </a:xfrm>
          <a:prstGeom prst="straightConnector1">
            <a:avLst/>
          </a:prstGeom>
          <a:noFill/>
          <a:ln w="28575" cap="flat" cmpd="sng">
            <a:solidFill>
              <a:srgbClr val="5B8A72"/>
            </a:solidFill>
            <a:prstDash val="solid"/>
            <a:miter lim="800000"/>
            <a:headEnd type="none" w="sm" len="sm"/>
            <a:tailEnd type="triangle" w="med" len="med"/>
          </a:ln>
        </p:spPr>
      </p:cxnSp>
      <p:cxnSp>
        <p:nvCxnSpPr>
          <p:cNvPr id="1356" name="Google Shape;1356;p49"/>
          <p:cNvCxnSpPr/>
          <p:nvPr/>
        </p:nvCxnSpPr>
        <p:spPr>
          <a:xfrm>
            <a:off x="3813717" y="2870662"/>
            <a:ext cx="657922" cy="262831"/>
          </a:xfrm>
          <a:prstGeom prst="straightConnector1">
            <a:avLst/>
          </a:prstGeom>
          <a:noFill/>
          <a:ln w="28575" cap="flat" cmpd="sng">
            <a:solidFill>
              <a:srgbClr val="5B8A72"/>
            </a:solidFill>
            <a:prstDash val="solid"/>
            <a:miter lim="800000"/>
            <a:headEnd type="none" w="sm" len="sm"/>
            <a:tailEnd type="triangle" w="med" len="med"/>
          </a:ln>
        </p:spPr>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5;p3">
            <a:extLst>
              <a:ext uri="{FF2B5EF4-FFF2-40B4-BE49-F238E27FC236}">
                <a16:creationId xmlns:a16="http://schemas.microsoft.com/office/drawing/2014/main" id="{3747893F-E2EF-6AA2-6C4D-4950A922DD6A}"/>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Introduction </a:t>
            </a:r>
            <a:r>
              <a:rPr lang="en-US" sz="3200" dirty="0"/>
              <a:t>– machine learning pipeline</a:t>
            </a:r>
            <a:endParaRPr sz="3200" dirty="0"/>
          </a:p>
        </p:txBody>
      </p:sp>
      <mc:AlternateContent xmlns:mc="http://schemas.openxmlformats.org/markup-compatibility/2006" xmlns:a14="http://schemas.microsoft.com/office/drawing/2010/main">
        <mc:Choice Requires="a14">
          <p:sp>
            <p:nvSpPr>
              <p:cNvPr id="2" name="Google Shape;131;p3">
                <a:extLst>
                  <a:ext uri="{FF2B5EF4-FFF2-40B4-BE49-F238E27FC236}">
                    <a16:creationId xmlns:a16="http://schemas.microsoft.com/office/drawing/2014/main" id="{B5DF1250-6794-9BD8-B1F0-3021A2813935}"/>
                  </a:ext>
                </a:extLst>
              </p:cNvPr>
              <p:cNvSpPr txBox="1">
                <a:spLocks/>
              </p:cNvSpPr>
              <p:nvPr/>
            </p:nvSpPr>
            <p:spPr>
              <a:xfrm>
                <a:off x="5351866" y="2389769"/>
                <a:ext cx="2644570" cy="1808500"/>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rgbClr val="222222"/>
                  </a:buClr>
                  <a:buSzPts val="2800"/>
                  <a:buFont typeface="Arial" panose="020B0604020202020204" pitchFamily="34" charset="0"/>
                  <a:buNone/>
                </a:pPr>
                <a14:m>
                  <m:oMathPara xmlns:m="http://schemas.openxmlformats.org/officeDocument/2006/math">
                    <m:oMathParaPr>
                      <m:jc m:val="left"/>
                    </m:oMathParaPr>
                    <m:oMath xmlns:m="http://schemas.openxmlformats.org/officeDocument/2006/math">
                      <m:r>
                        <m:rPr>
                          <m:sty m:val="p"/>
                        </m:rPr>
                        <a:rPr lang="en-US" sz="4000" b="1" i="1" dirty="0" smtClean="0">
                          <a:solidFill>
                            <a:srgbClr val="222222"/>
                          </a:solidFill>
                          <a:latin typeface="Cambria Math" panose="02040503050406030204" pitchFamily="18" charset="0"/>
                          <a:sym typeface="Wingdings" pitchFamily="2" charset="2"/>
                        </a:rPr>
                        <m:t>M</m:t>
                      </m:r>
                      <m:r>
                        <a:rPr lang="en-US" sz="4000" b="1" i="1" dirty="0" smtClean="0">
                          <a:solidFill>
                            <a:srgbClr val="222222"/>
                          </a:solidFill>
                          <a:latin typeface="Cambria Math" panose="02040503050406030204" pitchFamily="18" charset="0"/>
                          <a:sym typeface="Wingdings" pitchFamily="2" charset="2"/>
                        </a:rPr>
                        <m:t>:</m:t>
                      </m:r>
                      <m:r>
                        <a:rPr lang="en-US" sz="4000" b="1" i="1" dirty="0" smtClean="0">
                          <a:solidFill>
                            <a:srgbClr val="222222"/>
                          </a:solidFill>
                          <a:latin typeface="Cambria Math" panose="02040503050406030204" pitchFamily="18" charset="0"/>
                          <a:sym typeface="Wingdings" pitchFamily="2" charset="2"/>
                        </a:rPr>
                        <m:t>𝑿</m:t>
                      </m:r>
                      <m:r>
                        <a:rPr lang="en-US" sz="4000" b="1" i="1" dirty="0" smtClean="0">
                          <a:solidFill>
                            <a:srgbClr val="222222"/>
                          </a:solidFill>
                          <a:latin typeface="Cambria Math" panose="02040503050406030204" pitchFamily="18" charset="0"/>
                          <a:ea typeface="Cambria Math" panose="02040503050406030204" pitchFamily="18" charset="0"/>
                          <a:sym typeface="Wingdings" pitchFamily="2" charset="2"/>
                        </a:rPr>
                        <m:t>→</m:t>
                      </m:r>
                      <m:r>
                        <a:rPr lang="en-US" sz="4000" b="1" i="1" dirty="0" smtClean="0">
                          <a:solidFill>
                            <a:srgbClr val="222222"/>
                          </a:solidFill>
                          <a:latin typeface="Cambria Math" panose="02040503050406030204" pitchFamily="18" charset="0"/>
                          <a:ea typeface="Cambria Math" panose="02040503050406030204" pitchFamily="18" charset="0"/>
                          <a:sym typeface="Wingdings" pitchFamily="2" charset="2"/>
                        </a:rPr>
                        <m:t>𝒚</m:t>
                      </m:r>
                    </m:oMath>
                  </m:oMathPara>
                </a14:m>
                <a:endParaRPr lang="en-US" sz="4000" b="1" dirty="0">
                  <a:solidFill>
                    <a:srgbClr val="222222"/>
                  </a:solidFill>
                  <a:sym typeface="Wingdings" pitchFamily="2" charset="2"/>
                </a:endParaRPr>
              </a:p>
              <a:p>
                <a:pPr marL="0" indent="0">
                  <a:spcBef>
                    <a:spcPts val="0"/>
                  </a:spcBef>
                  <a:buClr>
                    <a:srgbClr val="222222"/>
                  </a:buClr>
                  <a:buSzPts val="2800"/>
                  <a:buFont typeface="Arial" panose="020B0604020202020204" pitchFamily="34" charset="0"/>
                  <a:buNone/>
                </a:pPr>
                <a:endParaRPr lang="en-US" altLang="zh-CN" sz="2000" dirty="0">
                  <a:solidFill>
                    <a:srgbClr val="222222"/>
                  </a:solidFill>
                  <a:sym typeface="Wingdings" pitchFamily="2" charset="2"/>
                </a:endParaRPr>
              </a:p>
              <a:p>
                <a:pPr marL="0" indent="0">
                  <a:spcBef>
                    <a:spcPts val="0"/>
                  </a:spcBef>
                  <a:buClr>
                    <a:srgbClr val="222222"/>
                  </a:buClr>
                  <a:buSzPts val="2800"/>
                  <a:buFont typeface="Arial" panose="020B0604020202020204" pitchFamily="34" charset="0"/>
                  <a:buNone/>
                </a:pPr>
                <a:r>
                  <a:rPr lang="en-US" altLang="zh-CN" sz="2000" dirty="0">
                    <a:solidFill>
                      <a:srgbClr val="222222"/>
                    </a:solidFill>
                    <a:sym typeface="Wingdings" pitchFamily="2" charset="2"/>
                  </a:rPr>
                  <a:t>For</a:t>
                </a:r>
                <a:r>
                  <a:rPr lang="zh-CN" altLang="en-US" sz="2000" dirty="0">
                    <a:solidFill>
                      <a:srgbClr val="222222"/>
                    </a:solidFill>
                    <a:sym typeface="Wingdings" pitchFamily="2" charset="2"/>
                  </a:rPr>
                  <a:t> </a:t>
                </a:r>
                <a:r>
                  <a:rPr lang="en-US" altLang="zh-CN" sz="2000" dirty="0">
                    <a:solidFill>
                      <a:srgbClr val="222222"/>
                    </a:solidFill>
                    <a:sym typeface="Wingdings" pitchFamily="2" charset="2"/>
                  </a:rPr>
                  <a:t>a</a:t>
                </a:r>
                <a:r>
                  <a:rPr lang="zh-CN" altLang="en-US" sz="2000" dirty="0">
                    <a:solidFill>
                      <a:srgbClr val="222222"/>
                    </a:solidFill>
                    <a:sym typeface="Wingdings" pitchFamily="2" charset="2"/>
                  </a:rPr>
                  <a:t> </a:t>
                </a:r>
                <a:r>
                  <a:rPr lang="en-US" altLang="zh-CN" sz="2000" dirty="0">
                    <a:solidFill>
                      <a:srgbClr val="222222"/>
                    </a:solidFill>
                    <a:sym typeface="Wingdings" pitchFamily="2" charset="2"/>
                  </a:rPr>
                  <a:t>new</a:t>
                </a:r>
                <a:r>
                  <a:rPr lang="zh-CN" altLang="en-US" sz="2000" dirty="0">
                    <a:solidFill>
                      <a:srgbClr val="222222"/>
                    </a:solidFill>
                    <a:sym typeface="Wingdings" pitchFamily="2" charset="2"/>
                  </a:rPr>
                  <a:t> </a:t>
                </a:r>
                <a:r>
                  <a:rPr lang="en-US" altLang="zh-CN" sz="2000" dirty="0">
                    <a:solidFill>
                      <a:srgbClr val="222222"/>
                    </a:solidFill>
                    <a:sym typeface="Wingdings" pitchFamily="2" charset="2"/>
                  </a:rPr>
                  <a:t>user</a:t>
                </a:r>
                <a:r>
                  <a:rPr lang="zh-CN" altLang="en-US" sz="2000" dirty="0">
                    <a:solidFill>
                      <a:srgbClr val="222222"/>
                    </a:solidFill>
                    <a:sym typeface="Wingdings" pitchFamily="2" charset="2"/>
                  </a:rPr>
                  <a:t> </a:t>
                </a:r>
                <a:r>
                  <a:rPr lang="en-US" altLang="zh-CN" sz="2000" dirty="0">
                    <a:solidFill>
                      <a:srgbClr val="222222"/>
                    </a:solidFill>
                    <a:sym typeface="Wingdings" pitchFamily="2" charset="2"/>
                  </a:rPr>
                  <a:t>X,</a:t>
                </a:r>
              </a:p>
              <a:p>
                <a:pPr marL="0" indent="0">
                  <a:spcBef>
                    <a:spcPts val="0"/>
                  </a:spcBef>
                  <a:buClr>
                    <a:srgbClr val="222222"/>
                  </a:buClr>
                  <a:buSzPts val="2800"/>
                  <a:buFont typeface="Arial" panose="020B0604020202020204" pitchFamily="34" charset="0"/>
                  <a:buNone/>
                </a:pPr>
                <a:r>
                  <a:rPr lang="en-US" sz="2000" dirty="0">
                    <a:solidFill>
                      <a:srgbClr val="222222"/>
                    </a:solidFill>
                    <a:sym typeface="Wingdings" pitchFamily="2" charset="2"/>
                  </a:rPr>
                  <a:t>M(X) </a:t>
                </a:r>
                <a:r>
                  <a:rPr lang="en-US" sz="2000" dirty="0" smtClean="0">
                    <a:solidFill>
                      <a:srgbClr val="222222"/>
                    </a:solidFill>
                    <a:sym typeface="Wingdings" pitchFamily="2" charset="2"/>
                  </a:rPr>
                  <a:t> </a:t>
                </a:r>
                <a:r>
                  <a:rPr lang="en-US" sz="2000" dirty="0">
                    <a:solidFill>
                      <a:srgbClr val="222222"/>
                    </a:solidFill>
                    <a:sym typeface="Wingdings" pitchFamily="2" charset="2"/>
                  </a:rPr>
                  <a:t>Yes.</a:t>
                </a:r>
                <a:endParaRPr lang="en-US" sz="2000" dirty="0">
                  <a:solidFill>
                    <a:srgbClr val="222222"/>
                  </a:solidFill>
                </a:endParaRPr>
              </a:p>
            </p:txBody>
          </p:sp>
        </mc:Choice>
        <mc:Fallback xmlns="">
          <p:sp>
            <p:nvSpPr>
              <p:cNvPr id="2" name="Google Shape;131;p3">
                <a:extLst>
                  <a:ext uri="{FF2B5EF4-FFF2-40B4-BE49-F238E27FC236}">
                    <a16:creationId xmlns:a16="http://schemas.microsoft.com/office/drawing/2014/main" id="{B5DF1250-6794-9BD8-B1F0-3021A2813935}"/>
                  </a:ext>
                </a:extLst>
              </p:cNvPr>
              <p:cNvSpPr txBox="1">
                <a:spLocks noRot="1" noChangeAspect="1" noMove="1" noResize="1" noEditPoints="1" noAdjustHandles="1" noChangeArrowheads="1" noChangeShapeType="1" noTextEdit="1"/>
              </p:cNvSpPr>
              <p:nvPr/>
            </p:nvSpPr>
            <p:spPr>
              <a:xfrm>
                <a:off x="5351866" y="2389769"/>
                <a:ext cx="2644570" cy="1808500"/>
              </a:xfrm>
              <a:prstGeom prst="rect">
                <a:avLst/>
              </a:prstGeom>
              <a:blipFill>
                <a:blip r:embed="rId3"/>
                <a:stretch>
                  <a:fillRect l="-2535"/>
                </a:stretch>
              </a:blipFill>
              <a:ln>
                <a:noFill/>
              </a:ln>
            </p:spPr>
            <p:txBody>
              <a:bodyPr/>
              <a:lstStyle/>
              <a:p>
                <a:r>
                  <a:rPr lang="en-US">
                    <a:noFill/>
                  </a:rPr>
                  <a:t> </a:t>
                </a:r>
              </a:p>
            </p:txBody>
          </p:sp>
        </mc:Fallback>
      </mc:AlternateContent>
      <p:graphicFrame>
        <p:nvGraphicFramePr>
          <p:cNvPr id="8" name="Google Shape;939;p29">
            <a:extLst>
              <a:ext uri="{FF2B5EF4-FFF2-40B4-BE49-F238E27FC236}">
                <a16:creationId xmlns:a16="http://schemas.microsoft.com/office/drawing/2014/main" id="{943911EA-4527-72CA-1228-81A88B4DC4DB}"/>
              </a:ext>
            </a:extLst>
          </p:cNvPr>
          <p:cNvGraphicFramePr/>
          <p:nvPr>
            <p:extLst>
              <p:ext uri="{D42A27DB-BD31-4B8C-83A1-F6EECF244321}">
                <p14:modId xmlns:p14="http://schemas.microsoft.com/office/powerpoint/2010/main" val="196150382"/>
              </p:ext>
            </p:extLst>
          </p:nvPr>
        </p:nvGraphicFramePr>
        <p:xfrm>
          <a:off x="506431" y="2215423"/>
          <a:ext cx="4110723" cy="2245160"/>
        </p:xfrm>
        <a:graphic>
          <a:graphicData uri="http://schemas.openxmlformats.org/drawingml/2006/table">
            <a:tbl>
              <a:tblPr firstRow="1" bandRow="1">
                <a:tableStyleId>{93296810-A885-4BE3-A3E7-6D5BEEA58F35}</a:tableStyleId>
              </a:tblPr>
              <a:tblGrid>
                <a:gridCol w="2871736">
                  <a:extLst>
                    <a:ext uri="{9D8B030D-6E8A-4147-A177-3AD203B41FA5}">
                      <a16:colId xmlns:a16="http://schemas.microsoft.com/office/drawing/2014/main" val="20000"/>
                    </a:ext>
                  </a:extLst>
                </a:gridCol>
                <a:gridCol w="1238987">
                  <a:extLst>
                    <a:ext uri="{9D8B030D-6E8A-4147-A177-3AD203B41FA5}">
                      <a16:colId xmlns:a16="http://schemas.microsoft.com/office/drawing/2014/main" val="20001"/>
                    </a:ext>
                  </a:extLst>
                </a:gridCol>
              </a:tblGrid>
              <a:tr h="397300">
                <a:tc>
                  <a:txBody>
                    <a:bodyPr/>
                    <a:lstStyle/>
                    <a:p>
                      <a:r>
                        <a:rPr lang="en-US" sz="1800" b="1" dirty="0" smtClean="0">
                          <a:solidFill>
                            <a:schemeClr val="bg1"/>
                          </a:solidFill>
                        </a:rPr>
                        <a:t>Attribute </a:t>
                      </a:r>
                      <a:r>
                        <a:rPr lang="en-US" sz="1800" b="1" dirty="0">
                          <a:solidFill>
                            <a:schemeClr val="bg1"/>
                          </a:solidFill>
                        </a:rPr>
                        <a:t>X</a:t>
                      </a:r>
                    </a:p>
                    <a:p>
                      <a:r>
                        <a:rPr lang="en-US" sz="1800" b="1" dirty="0">
                          <a:solidFill>
                            <a:schemeClr val="bg1"/>
                          </a:solidFill>
                        </a:rPr>
                        <a:t>(age, job, education, …)</a:t>
                      </a:r>
                      <a:endParaRPr lang="en-US" sz="1800" b="1" dirty="0">
                        <a:solidFill>
                          <a:schemeClr val="bg1"/>
                        </a:solidFill>
                        <a:latin typeface="+mn-lt"/>
                      </a:endParaRPr>
                    </a:p>
                  </a:txBody>
                  <a:tcPr marL="91450" marR="91450" marT="45725" marB="45725">
                    <a:solidFill>
                      <a:srgbClr val="5B8A72"/>
                    </a:solidFill>
                  </a:tcPr>
                </a:tc>
                <a:tc>
                  <a:txBody>
                    <a:bodyPr/>
                    <a:lstStyle/>
                    <a:p>
                      <a:r>
                        <a:rPr lang="en-US" sz="1800" b="1" dirty="0">
                          <a:solidFill>
                            <a:schemeClr val="bg1"/>
                          </a:solidFill>
                        </a:rPr>
                        <a:t>Label</a:t>
                      </a:r>
                      <a:r>
                        <a:rPr lang="zh-CN" altLang="en-US" sz="1800" b="1" dirty="0">
                          <a:solidFill>
                            <a:schemeClr val="bg1"/>
                          </a:solidFill>
                        </a:rPr>
                        <a:t> </a:t>
                      </a:r>
                      <a:r>
                        <a:rPr lang="en-US" altLang="zh-CN" sz="1800" b="1" dirty="0">
                          <a:solidFill>
                            <a:schemeClr val="bg1"/>
                          </a:solidFill>
                        </a:rPr>
                        <a:t>y</a:t>
                      </a:r>
                    </a:p>
                    <a:p>
                      <a:r>
                        <a:rPr lang="en-US" sz="1800" b="1" dirty="0" smtClean="0">
                          <a:solidFill>
                            <a:schemeClr val="bg1"/>
                          </a:solidFill>
                        </a:rPr>
                        <a:t>(loan ?)</a:t>
                      </a:r>
                      <a:endParaRPr lang="en-US" sz="1800" b="1" dirty="0">
                        <a:solidFill>
                          <a:schemeClr val="bg1"/>
                        </a:solidFill>
                        <a:latin typeface="+mn-lt"/>
                      </a:endParaRPr>
                    </a:p>
                  </a:txBody>
                  <a:tcPr marL="91450" marR="91450" marT="45725" marB="45725">
                    <a:solidFill>
                      <a:srgbClr val="5B8A72"/>
                    </a:solidFill>
                  </a:tcPr>
                </a:tc>
                <a:extLst>
                  <a:ext uri="{0D108BD9-81ED-4DB2-BD59-A6C34878D82A}">
                    <a16:rowId xmlns:a16="http://schemas.microsoft.com/office/drawing/2014/main" val="10000"/>
                  </a:ext>
                </a:extLst>
              </a:tr>
              <a:tr h="413100">
                <a:tc>
                  <a:txBody>
                    <a:bodyPr/>
                    <a:lstStyle/>
                    <a:p>
                      <a:r>
                        <a:rPr lang="en-US" dirty="0"/>
                        <a:t>58, management, tertiary, …</a:t>
                      </a:r>
                    </a:p>
                  </a:txBody>
                  <a:tcPr marL="91450" marR="91450" marT="45725" marB="45725"/>
                </a:tc>
                <a:tc>
                  <a:txBody>
                    <a:bodyPr/>
                    <a:lstStyle/>
                    <a:p>
                      <a:r>
                        <a:rPr lang="en-US" dirty="0"/>
                        <a:t>No</a:t>
                      </a:r>
                    </a:p>
                  </a:txBody>
                  <a:tcPr marL="91450" marR="91450" marT="45725" marB="45725"/>
                </a:tc>
                <a:extLst>
                  <a:ext uri="{0D108BD9-81ED-4DB2-BD59-A6C34878D82A}">
                    <a16:rowId xmlns:a16="http://schemas.microsoft.com/office/drawing/2014/main" val="10001"/>
                  </a:ext>
                </a:extLst>
              </a:tr>
              <a:tr h="3365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41, technician, secondary, …</a:t>
                      </a:r>
                    </a:p>
                  </a:txBody>
                  <a:tcPr marL="91450" marR="91450" marT="45725" marB="45725"/>
                </a:tc>
                <a:tc>
                  <a:txBody>
                    <a:bodyPr/>
                    <a:lstStyle/>
                    <a:p>
                      <a:r>
                        <a:rPr lang="en-US" dirty="0"/>
                        <a:t>Yes</a:t>
                      </a:r>
                    </a:p>
                  </a:txBody>
                  <a:tcPr marL="91450" marR="91450" marT="45725" marB="45725"/>
                </a:tc>
                <a:extLst>
                  <a:ext uri="{0D108BD9-81ED-4DB2-BD59-A6C34878D82A}">
                    <a16:rowId xmlns:a16="http://schemas.microsoft.com/office/drawing/2014/main" val="10002"/>
                  </a:ext>
                </a:extLst>
              </a:tr>
              <a:tr h="4131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59, blue-collar, secondary, …</a:t>
                      </a:r>
                    </a:p>
                  </a:txBody>
                  <a:tcPr marL="91450" marR="91450" marT="45725" marB="45725"/>
                </a:tc>
                <a:tc>
                  <a:txBody>
                    <a:bodyPr/>
                    <a:lstStyle/>
                    <a:p>
                      <a:r>
                        <a:rPr lang="en-US" dirty="0"/>
                        <a:t>No</a:t>
                      </a:r>
                    </a:p>
                  </a:txBody>
                  <a:tcPr marL="91450" marR="91450" marT="45725" marB="45725"/>
                </a:tc>
                <a:extLst>
                  <a:ext uri="{0D108BD9-81ED-4DB2-BD59-A6C34878D82A}">
                    <a16:rowId xmlns:a16="http://schemas.microsoft.com/office/drawing/2014/main" val="10003"/>
                  </a:ext>
                </a:extLst>
              </a:tr>
              <a:tr h="413100">
                <a:tc>
                  <a:txBody>
                    <a:bodyPr/>
                    <a:lstStyle/>
                    <a:p>
                      <a:r>
                        <a:rPr lang="en-US" dirty="0"/>
                        <a:t>33, services, secondary, …</a:t>
                      </a:r>
                    </a:p>
                  </a:txBody>
                  <a:tcPr marL="91450" marR="91450" marT="45725" marB="45725"/>
                </a:tc>
                <a:tc>
                  <a:txBody>
                    <a:bodyPr/>
                    <a:lstStyle/>
                    <a:p>
                      <a:r>
                        <a:rPr lang="en-US" dirty="0"/>
                        <a:t>No</a:t>
                      </a:r>
                    </a:p>
                  </a:txBody>
                  <a:tcPr marL="91450" marR="91450" marT="45725" marB="45725"/>
                </a:tc>
                <a:extLst>
                  <a:ext uri="{0D108BD9-81ED-4DB2-BD59-A6C34878D82A}">
                    <a16:rowId xmlns:a16="http://schemas.microsoft.com/office/drawing/2014/main" val="10004"/>
                  </a:ext>
                </a:extLst>
              </a:tr>
            </a:tbl>
          </a:graphicData>
        </a:graphic>
      </p:graphicFrame>
      <p:sp>
        <p:nvSpPr>
          <p:cNvPr id="16" name="Google Shape;114;p3">
            <a:extLst>
              <a:ext uri="{FF2B5EF4-FFF2-40B4-BE49-F238E27FC236}">
                <a16:creationId xmlns:a16="http://schemas.microsoft.com/office/drawing/2014/main" id="{A74E2EC4-7334-B8F0-ED4C-CD279763B74C}"/>
              </a:ext>
            </a:extLst>
          </p:cNvPr>
          <p:cNvSpPr txBox="1"/>
          <p:nvPr/>
        </p:nvSpPr>
        <p:spPr>
          <a:xfrm>
            <a:off x="1164223" y="4567514"/>
            <a:ext cx="2236069" cy="5539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b="0" i="0" u="none" strike="noStrike" cap="none" dirty="0">
                <a:solidFill>
                  <a:schemeClr val="tx1">
                    <a:lumMod val="50000"/>
                    <a:lumOff val="50000"/>
                  </a:schemeClr>
                </a:solidFill>
                <a:latin typeface="Calibri"/>
                <a:ea typeface="Calibri"/>
                <a:cs typeface="Calibri"/>
                <a:sym typeface="Calibri"/>
              </a:rPr>
              <a:t>Training Data</a:t>
            </a:r>
            <a:endParaRPr sz="3000" dirty="0">
              <a:solidFill>
                <a:schemeClr val="tx1">
                  <a:lumMod val="50000"/>
                  <a:lumOff val="50000"/>
                </a:schemeClr>
              </a:solidFill>
            </a:endParaRPr>
          </a:p>
        </p:txBody>
      </p:sp>
      <p:sp>
        <p:nvSpPr>
          <p:cNvPr id="20" name="Google Shape;119;p3">
            <a:extLst>
              <a:ext uri="{FF2B5EF4-FFF2-40B4-BE49-F238E27FC236}">
                <a16:creationId xmlns:a16="http://schemas.microsoft.com/office/drawing/2014/main" id="{F00E6081-EF4A-D309-D969-5B1D957B84F2}"/>
              </a:ext>
            </a:extLst>
          </p:cNvPr>
          <p:cNvSpPr txBox="1"/>
          <p:nvPr/>
        </p:nvSpPr>
        <p:spPr>
          <a:xfrm>
            <a:off x="4896109" y="4564181"/>
            <a:ext cx="2673745" cy="5539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dirty="0">
                <a:solidFill>
                  <a:schemeClr val="tx1">
                    <a:lumMod val="50000"/>
                    <a:lumOff val="50000"/>
                  </a:schemeClr>
                </a:solidFill>
                <a:latin typeface="Calibri"/>
                <a:ea typeface="Calibri"/>
                <a:cs typeface="Calibri"/>
                <a:sym typeface="Calibri"/>
              </a:rPr>
              <a:t>Learned Model</a:t>
            </a:r>
            <a:endParaRPr sz="3000" dirty="0">
              <a:solidFill>
                <a:schemeClr val="tx1">
                  <a:lumMod val="50000"/>
                  <a:lumOff val="50000"/>
                </a:schemeClr>
              </a:solidFill>
            </a:endParaRPr>
          </a:p>
        </p:txBody>
      </p:sp>
      <p:sp>
        <p:nvSpPr>
          <p:cNvPr id="24" name="Google Shape;122;p3">
            <a:extLst>
              <a:ext uri="{FF2B5EF4-FFF2-40B4-BE49-F238E27FC236}">
                <a16:creationId xmlns:a16="http://schemas.microsoft.com/office/drawing/2014/main" id="{6D7ECDB7-55F4-2998-EF98-C737D1ECAD52}"/>
              </a:ext>
            </a:extLst>
          </p:cNvPr>
          <p:cNvSpPr txBox="1"/>
          <p:nvPr/>
        </p:nvSpPr>
        <p:spPr>
          <a:xfrm>
            <a:off x="9034204" y="4567317"/>
            <a:ext cx="2180643" cy="5539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dirty="0" smtClean="0">
                <a:solidFill>
                  <a:schemeClr val="tx1">
                    <a:lumMod val="50000"/>
                    <a:lumOff val="50000"/>
                  </a:schemeClr>
                </a:solidFill>
                <a:latin typeface="Calibri"/>
                <a:ea typeface="Calibri"/>
                <a:cs typeface="Calibri"/>
                <a:sym typeface="Calibri"/>
              </a:rPr>
              <a:t>Application</a:t>
            </a:r>
            <a:endParaRPr sz="3000" dirty="0">
              <a:solidFill>
                <a:schemeClr val="tx1">
                  <a:lumMod val="50000"/>
                  <a:lumOff val="50000"/>
                </a:schemeClr>
              </a:solidFill>
            </a:endParaRPr>
          </a:p>
        </p:txBody>
      </p:sp>
      <p:cxnSp>
        <p:nvCxnSpPr>
          <p:cNvPr id="52" name="Straight Arrow Connector 51">
            <a:extLst>
              <a:ext uri="{FF2B5EF4-FFF2-40B4-BE49-F238E27FC236}">
                <a16:creationId xmlns:a16="http://schemas.microsoft.com/office/drawing/2014/main" id="{EE2D23DC-9D57-01A9-D453-DDE8FA994006}"/>
              </a:ext>
            </a:extLst>
          </p:cNvPr>
          <p:cNvCxnSpPr/>
          <p:nvPr/>
        </p:nvCxnSpPr>
        <p:spPr>
          <a:xfrm>
            <a:off x="3580079" y="4814388"/>
            <a:ext cx="1037075"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EECD5FB-2A04-F541-4CF0-357B6FE2603B}"/>
              </a:ext>
            </a:extLst>
          </p:cNvPr>
          <p:cNvCxnSpPr/>
          <p:nvPr/>
        </p:nvCxnSpPr>
        <p:spPr>
          <a:xfrm>
            <a:off x="7638435" y="4814388"/>
            <a:ext cx="1037075"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2" descr="Bank - Free business icons">
            <a:extLst>
              <a:ext uri="{FF2B5EF4-FFF2-40B4-BE49-F238E27FC236}">
                <a16:creationId xmlns:a16="http://schemas.microsoft.com/office/drawing/2014/main" id="{A3822DAA-AB02-05B6-8317-9759E7C128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4066" y="2830556"/>
            <a:ext cx="1591157" cy="159115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0FDEF2A-1D7B-F4B8-2004-949E9940E6F8}"/>
              </a:ext>
            </a:extLst>
          </p:cNvPr>
          <p:cNvSpPr txBox="1"/>
          <p:nvPr/>
        </p:nvSpPr>
        <p:spPr>
          <a:xfrm>
            <a:off x="10134678" y="2038513"/>
            <a:ext cx="1808494" cy="523220"/>
          </a:xfrm>
          <a:prstGeom prst="rect">
            <a:avLst/>
          </a:prstGeom>
          <a:noFill/>
        </p:spPr>
        <p:txBody>
          <a:bodyPr wrap="square" rtlCol="0">
            <a:spAutoFit/>
          </a:bodyPr>
          <a:lstStyle/>
          <a:p>
            <a:r>
              <a:rPr lang="en-US" sz="2800" dirty="0" smtClean="0">
                <a:solidFill>
                  <a:srgbClr val="5B8A72"/>
                </a:solidFill>
              </a:rPr>
              <a:t>Loan </a:t>
            </a:r>
            <a:r>
              <a:rPr lang="en-US" sz="2800" dirty="0">
                <a:solidFill>
                  <a:srgbClr val="5B8A72"/>
                </a:solidFill>
              </a:rPr>
              <a:t>?</a:t>
            </a:r>
          </a:p>
        </p:txBody>
      </p:sp>
      <p:pic>
        <p:nvPicPr>
          <p:cNvPr id="14" name="Graphic 13" descr="User with solid fill">
            <a:extLst>
              <a:ext uri="{FF2B5EF4-FFF2-40B4-BE49-F238E27FC236}">
                <a16:creationId xmlns:a16="http://schemas.microsoft.com/office/drawing/2014/main" id="{F37A1DEF-FC53-DEB3-8011-03D211975A96}"/>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9130633" y="1680387"/>
            <a:ext cx="914400" cy="914400"/>
          </a:xfrm>
          <a:prstGeom prst="rect">
            <a:avLst/>
          </a:prstGeom>
        </p:spPr>
      </p:pic>
    </p:spTree>
    <p:extLst>
      <p:ext uri="{BB962C8B-B14F-4D97-AF65-F5344CB8AC3E}">
        <p14:creationId xmlns:p14="http://schemas.microsoft.com/office/powerpoint/2010/main" val="354114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8" name="Google Shape;938;p29"/>
          <p:cNvSpPr txBox="1">
            <a:spLocks noGrp="1"/>
          </p:cNvSpPr>
          <p:nvPr>
            <p:ph type="body" idx="1"/>
          </p:nvPr>
        </p:nvSpPr>
        <p:spPr>
          <a:xfrm>
            <a:off x="838200" y="1825625"/>
            <a:ext cx="10788650" cy="12795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dirty="0"/>
              <a:t>On </a:t>
            </a:r>
            <a:r>
              <a:rPr lang="en-US" b="1" i="1" dirty="0">
                <a:effectLst>
                  <a:outerShdw blurRad="38100" dist="38100" dir="2700000" algn="tl">
                    <a:srgbClr val="000000">
                      <a:alpha val="43137"/>
                    </a:srgbClr>
                  </a:outerShdw>
                </a:effectLst>
              </a:rPr>
              <a:t>small</a:t>
            </a:r>
            <a:r>
              <a:rPr lang="en-US" dirty="0"/>
              <a:t> datasets </a:t>
            </a:r>
            <a:r>
              <a:rPr lang="en-US" sz="2400" i="1" dirty="0">
                <a:solidFill>
                  <a:schemeClr val="bg1">
                    <a:lumMod val="50000"/>
                  </a:schemeClr>
                </a:solidFill>
              </a:rPr>
              <a:t>(compare with </a:t>
            </a:r>
            <a:r>
              <a:rPr lang="en-US" sz="2400" i="1" dirty="0" smtClean="0">
                <a:solidFill>
                  <a:schemeClr val="accent1"/>
                </a:solidFill>
              </a:rPr>
              <a:t>ground truth </a:t>
            </a:r>
            <a:r>
              <a:rPr lang="en-US" sz="2400" i="1" dirty="0" smtClean="0">
                <a:solidFill>
                  <a:schemeClr val="bg1">
                    <a:lumMod val="50000"/>
                  </a:schemeClr>
                </a:solidFill>
              </a:rPr>
              <a:t>obtained by baseline enumeration</a:t>
            </a:r>
            <a:r>
              <a:rPr lang="en-US" sz="2400" dirty="0" smtClean="0"/>
              <a:t>):</a:t>
            </a:r>
            <a:endParaRPr sz="2400" dirty="0"/>
          </a:p>
          <a:p>
            <a:pPr marL="685800" lvl="1" indent="-228600" algn="l" rtl="0">
              <a:lnSpc>
                <a:spcPct val="90000"/>
              </a:lnSpc>
              <a:spcBef>
                <a:spcPts val="500"/>
              </a:spcBef>
              <a:spcAft>
                <a:spcPts val="0"/>
              </a:spcAft>
              <a:buClr>
                <a:schemeClr val="dk1"/>
              </a:buClr>
              <a:buSzPts val="2000"/>
              <a:buChar char="•"/>
            </a:pPr>
            <a:r>
              <a:rPr lang="en-US" dirty="0"/>
              <a:t>Accuracy &gt; 76.2% </a:t>
            </a:r>
            <a:endParaRPr dirty="0"/>
          </a:p>
          <a:p>
            <a:pPr marL="685800" lvl="1" indent="-228600" algn="l" rtl="0">
              <a:lnSpc>
                <a:spcPct val="90000"/>
              </a:lnSpc>
              <a:spcBef>
                <a:spcPts val="500"/>
              </a:spcBef>
              <a:spcAft>
                <a:spcPts val="0"/>
              </a:spcAft>
              <a:buClr>
                <a:schemeClr val="dk1"/>
              </a:buClr>
              <a:buSzPts val="2000"/>
              <a:buChar char="•"/>
            </a:pPr>
            <a:r>
              <a:rPr lang="en-US" dirty="0"/>
              <a:t>Run time: </a:t>
            </a:r>
            <a:r>
              <a:rPr lang="zh-CN" altLang="en-US" dirty="0"/>
              <a:t> </a:t>
            </a:r>
            <a:r>
              <a:rPr lang="en-US" altLang="zh-CN" dirty="0" smtClean="0"/>
              <a:t>0.2 s per test input</a:t>
            </a:r>
            <a:endParaRPr dirty="0"/>
          </a:p>
          <a:p>
            <a:pPr marL="685800" lvl="1" indent="-76200" algn="l" rtl="0">
              <a:lnSpc>
                <a:spcPct val="90000"/>
              </a:lnSpc>
              <a:spcBef>
                <a:spcPts val="500"/>
              </a:spcBef>
              <a:spcAft>
                <a:spcPts val="0"/>
              </a:spcAft>
              <a:buClr>
                <a:schemeClr val="dk1"/>
              </a:buClr>
              <a:buSzPts val="2400"/>
              <a:buNone/>
            </a:pPr>
            <a:endParaRPr dirty="0"/>
          </a:p>
          <a:p>
            <a:pPr marL="685800" lvl="1" indent="-76200" algn="l" rtl="0">
              <a:lnSpc>
                <a:spcPct val="90000"/>
              </a:lnSpc>
              <a:spcBef>
                <a:spcPts val="500"/>
              </a:spcBef>
              <a:spcAft>
                <a:spcPts val="0"/>
              </a:spcAft>
              <a:buClr>
                <a:schemeClr val="dk1"/>
              </a:buClr>
              <a:buSzPts val="2400"/>
              <a:buNone/>
            </a:pPr>
            <a:endParaRPr dirty="0"/>
          </a:p>
        </p:txBody>
      </p:sp>
      <p:sp>
        <p:nvSpPr>
          <p:cNvPr id="4" name="Google Shape;1350;p49">
            <a:extLst>
              <a:ext uri="{FF2B5EF4-FFF2-40B4-BE49-F238E27FC236}">
                <a16:creationId xmlns:a16="http://schemas.microsoft.com/office/drawing/2014/main" id="{A810BD05-3536-D18E-9AEB-36F3731CFEEA}"/>
              </a:ext>
            </a:extLst>
          </p:cNvPr>
          <p:cNvSpPr txBox="1">
            <a:spLocks noGrp="1"/>
          </p:cNvSpPr>
          <p:nvPr>
            <p:ph type="title"/>
          </p:nvPr>
        </p:nvSpPr>
        <p:spPr>
          <a:xfrm>
            <a:off x="838200" y="365125"/>
            <a:ext cx="812292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smtClean="0"/>
              <a:t>Result </a:t>
            </a:r>
            <a:r>
              <a:rPr lang="en-US" sz="3200" i="1" dirty="0" smtClean="0"/>
              <a:t>– </a:t>
            </a:r>
            <a:r>
              <a:rPr lang="en-US" sz="3200" i="1" dirty="0"/>
              <a:t>Accuracy</a:t>
            </a:r>
            <a:endParaRPr i="1" dirty="0"/>
          </a:p>
        </p:txBody>
      </p:sp>
      <p:graphicFrame>
        <p:nvGraphicFramePr>
          <p:cNvPr id="7" name="Google Shape;1352;p49">
            <a:extLst>
              <a:ext uri="{FF2B5EF4-FFF2-40B4-BE49-F238E27FC236}">
                <a16:creationId xmlns:a16="http://schemas.microsoft.com/office/drawing/2014/main" id="{7F7AA3C8-8CDF-3384-EF6F-DE8B8D4791DB}"/>
              </a:ext>
            </a:extLst>
          </p:cNvPr>
          <p:cNvGraphicFramePr/>
          <p:nvPr>
            <p:extLst>
              <p:ext uri="{D42A27DB-BD31-4B8C-83A1-F6EECF244321}">
                <p14:modId xmlns:p14="http://schemas.microsoft.com/office/powerpoint/2010/main" val="1343267304"/>
              </p:ext>
            </p:extLst>
          </p:nvPr>
        </p:nvGraphicFramePr>
        <p:xfrm>
          <a:off x="967725" y="3703320"/>
          <a:ext cx="10144774" cy="2215083"/>
        </p:xfrm>
        <a:graphic>
          <a:graphicData uri="http://schemas.openxmlformats.org/drawingml/2006/table">
            <a:tbl>
              <a:tblPr firstRow="1" bandRow="1">
                <a:tableStyleId>{93296810-A885-4BE3-A3E7-6D5BEEA58F35}</a:tableStyleId>
              </a:tblPr>
              <a:tblGrid>
                <a:gridCol w="2137340">
                  <a:extLst>
                    <a:ext uri="{9D8B030D-6E8A-4147-A177-3AD203B41FA5}">
                      <a16:colId xmlns:a16="http://schemas.microsoft.com/office/drawing/2014/main" val="20000"/>
                    </a:ext>
                  </a:extLst>
                </a:gridCol>
                <a:gridCol w="1441535">
                  <a:extLst>
                    <a:ext uri="{9D8B030D-6E8A-4147-A177-3AD203B41FA5}">
                      <a16:colId xmlns:a16="http://schemas.microsoft.com/office/drawing/2014/main" val="20001"/>
                    </a:ext>
                  </a:extLst>
                </a:gridCol>
                <a:gridCol w="1047750">
                  <a:extLst>
                    <a:ext uri="{9D8B030D-6E8A-4147-A177-3AD203B41FA5}">
                      <a16:colId xmlns:a16="http://schemas.microsoft.com/office/drawing/2014/main" val="1939775991"/>
                    </a:ext>
                  </a:extLst>
                </a:gridCol>
                <a:gridCol w="1441450">
                  <a:extLst>
                    <a:ext uri="{9D8B030D-6E8A-4147-A177-3AD203B41FA5}">
                      <a16:colId xmlns:a16="http://schemas.microsoft.com/office/drawing/2014/main" val="114389564"/>
                    </a:ext>
                  </a:extLst>
                </a:gridCol>
                <a:gridCol w="1130300">
                  <a:extLst>
                    <a:ext uri="{9D8B030D-6E8A-4147-A177-3AD203B41FA5}">
                      <a16:colId xmlns:a16="http://schemas.microsoft.com/office/drawing/2014/main" val="61526734"/>
                    </a:ext>
                  </a:extLst>
                </a:gridCol>
                <a:gridCol w="1441450">
                  <a:extLst>
                    <a:ext uri="{9D8B030D-6E8A-4147-A177-3AD203B41FA5}">
                      <a16:colId xmlns:a16="http://schemas.microsoft.com/office/drawing/2014/main" val="20002"/>
                    </a:ext>
                  </a:extLst>
                </a:gridCol>
                <a:gridCol w="1504949">
                  <a:extLst>
                    <a:ext uri="{9D8B030D-6E8A-4147-A177-3AD203B41FA5}">
                      <a16:colId xmlns:a16="http://schemas.microsoft.com/office/drawing/2014/main" val="20003"/>
                    </a:ext>
                  </a:extLst>
                </a:gridCol>
              </a:tblGrid>
              <a:tr h="848819">
                <a:tc>
                  <a:txBody>
                    <a:bodyPr/>
                    <a:lstStyle/>
                    <a:p>
                      <a:pPr marL="0" marR="0" lvl="0" indent="0" algn="l" rtl="0">
                        <a:spcBef>
                          <a:spcPts val="0"/>
                        </a:spcBef>
                        <a:spcAft>
                          <a:spcPts val="0"/>
                        </a:spcAft>
                        <a:buNone/>
                      </a:pPr>
                      <a:r>
                        <a:rPr lang="en-US" sz="2000" dirty="0">
                          <a:latin typeface="+mn-lt"/>
                        </a:rPr>
                        <a:t>Name</a:t>
                      </a:r>
                      <a:endParaRPr sz="2000" dirty="0">
                        <a:latin typeface="+mn-lt"/>
                        <a:cs typeface="Calibri" panose="020F0502020204030204" pitchFamily="34" charset="0"/>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sz="2000" b="1" dirty="0" smtClean="0">
                          <a:solidFill>
                            <a:schemeClr val="accent4"/>
                          </a:solidFill>
                          <a:latin typeface="+mn-lt"/>
                          <a:ea typeface="Calibri"/>
                          <a:cs typeface="Calibri" panose="020F0502020204030204" pitchFamily="34" charset="0"/>
                          <a:sym typeface="Calibri"/>
                        </a:rPr>
                        <a:t>Ground Truth</a:t>
                      </a:r>
                      <a:endParaRPr sz="2000" b="1" dirty="0">
                        <a:solidFill>
                          <a:schemeClr val="accent4"/>
                        </a:solidFill>
                        <a:latin typeface="+mn-lt"/>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sz="2000" b="1" dirty="0" smtClean="0">
                          <a:solidFill>
                            <a:schemeClr val="lt1"/>
                          </a:solidFill>
                          <a:latin typeface="+mn-lt"/>
                          <a:ea typeface="Calibri"/>
                          <a:cs typeface="Calibri" panose="020F0502020204030204" pitchFamily="34" charset="0"/>
                          <a:sym typeface="Calibri"/>
                        </a:rPr>
                        <a:t>Time</a:t>
                      </a:r>
                      <a:endParaRPr sz="2000" b="1" dirty="0">
                        <a:solidFill>
                          <a:schemeClr val="lt1"/>
                        </a:solidFill>
                        <a:latin typeface="+mn-lt"/>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sz="2000" b="1" dirty="0" smtClean="0">
                          <a:solidFill>
                            <a:schemeClr val="accent4"/>
                          </a:solidFill>
                          <a:latin typeface="+mn-lt"/>
                          <a:ea typeface="Calibri"/>
                          <a:cs typeface="Calibri" panose="020F0502020204030204" pitchFamily="34" charset="0"/>
                          <a:sym typeface="Calibri"/>
                        </a:rPr>
                        <a:t>Certified </a:t>
                      </a:r>
                      <a:endParaRPr sz="2000" b="1" dirty="0">
                        <a:solidFill>
                          <a:schemeClr val="accent4"/>
                        </a:solidFill>
                        <a:latin typeface="+mn-lt"/>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altLang="zh-CN" sz="2000" b="1" dirty="0" smtClean="0">
                          <a:solidFill>
                            <a:schemeClr val="lt1"/>
                          </a:solidFill>
                          <a:latin typeface="+mn-lt"/>
                          <a:ea typeface="Calibri"/>
                          <a:cs typeface="Calibri" panose="020F0502020204030204" pitchFamily="34" charset="0"/>
                          <a:sym typeface="Calibri"/>
                        </a:rPr>
                        <a:t>Time</a:t>
                      </a:r>
                      <a:endParaRPr sz="2000" b="1" dirty="0">
                        <a:solidFill>
                          <a:schemeClr val="lt1"/>
                        </a:solidFill>
                        <a:latin typeface="+mn-lt"/>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sz="2000" b="1" dirty="0" smtClean="0">
                          <a:solidFill>
                            <a:schemeClr val="lt1"/>
                          </a:solidFill>
                          <a:latin typeface="+mn-lt"/>
                          <a:ea typeface="Calibri"/>
                          <a:cs typeface="Calibri" panose="020F0502020204030204" pitchFamily="34" charset="0"/>
                          <a:sym typeface="Calibri"/>
                        </a:rPr>
                        <a:t>Accuracy</a:t>
                      </a:r>
                      <a:endParaRPr sz="2000" b="1" dirty="0">
                        <a:solidFill>
                          <a:schemeClr val="lt1"/>
                        </a:solidFill>
                        <a:latin typeface="+mn-lt"/>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altLang="zh-CN" sz="2000" b="1" dirty="0" smtClean="0">
                          <a:solidFill>
                            <a:schemeClr val="lt1"/>
                          </a:solidFill>
                          <a:latin typeface="+mn-lt"/>
                          <a:sym typeface="Calibri"/>
                        </a:rPr>
                        <a:t>Speedup</a:t>
                      </a:r>
                      <a:endParaRPr sz="2000" dirty="0">
                        <a:latin typeface="+mn-lt"/>
                        <a:cs typeface="Calibri" panose="020F0502020204030204" pitchFamily="34" charset="0"/>
                      </a:endParaRPr>
                    </a:p>
                  </a:txBody>
                  <a:tcPr marL="91450" marR="91450" marT="45725" marB="45725">
                    <a:solidFill>
                      <a:srgbClr val="5B8A72"/>
                    </a:solidFill>
                  </a:tcPr>
                </a:tc>
                <a:extLst>
                  <a:ext uri="{0D108BD9-81ED-4DB2-BD59-A6C34878D82A}">
                    <a16:rowId xmlns:a16="http://schemas.microsoft.com/office/drawing/2014/main" val="10000"/>
                  </a:ext>
                </a:extLst>
              </a:tr>
              <a:tr h="683132">
                <a:tc>
                  <a:txBody>
                    <a:bodyPr/>
                    <a:lstStyle/>
                    <a:p>
                      <a:pPr marL="0" marR="0" lvl="0" indent="0" algn="l" rtl="0">
                        <a:spcBef>
                          <a:spcPts val="0"/>
                        </a:spcBef>
                        <a:spcAft>
                          <a:spcPts val="0"/>
                        </a:spcAft>
                        <a:buNone/>
                      </a:pPr>
                      <a:r>
                        <a:rPr lang="en-US" sz="2000" dirty="0" smtClean="0">
                          <a:latin typeface="+mn-lt"/>
                        </a:rPr>
                        <a:t>Salary </a:t>
                      </a:r>
                      <a:r>
                        <a:rPr lang="en-US" sz="1600" dirty="0" smtClean="0">
                          <a:latin typeface="+mn-lt"/>
                        </a:rPr>
                        <a:t>(gender)</a:t>
                      </a:r>
                      <a:endParaRPr sz="1600" dirty="0">
                        <a:latin typeface="+mn-lt"/>
                        <a:cs typeface="Calibri" panose="020F0502020204030204" pitchFamily="34" charset="0"/>
                      </a:endParaRPr>
                    </a:p>
                  </a:txBody>
                  <a:tcPr marL="91450" marR="91450" marT="45725" marB="45725"/>
                </a:tc>
                <a:tc>
                  <a:txBody>
                    <a:bodyPr/>
                    <a:lstStyle/>
                    <a:p>
                      <a:r>
                        <a:rPr lang="en-US" dirty="0" smtClean="0">
                          <a:solidFill>
                            <a:schemeClr val="accent1"/>
                          </a:solidFill>
                        </a:rPr>
                        <a:t>33.3%</a:t>
                      </a:r>
                      <a:endParaRPr lang="en-US" dirty="0">
                        <a:solidFill>
                          <a:schemeClr val="accent1"/>
                        </a:solidFill>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mn-cs"/>
                        </a:rPr>
                        <a:t>1.5 s</a:t>
                      </a:r>
                      <a:endParaRPr lang="en-US" sz="2000" kern="1200" dirty="0">
                        <a:solidFill>
                          <a:schemeClr val="dk1"/>
                        </a:solidFill>
                        <a:latin typeface="+mn-lt"/>
                        <a:ea typeface="+mn-ea"/>
                        <a:cs typeface="+mn-cs"/>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accent1"/>
                          </a:solidFill>
                          <a:latin typeface="+mn-lt"/>
                          <a:ea typeface="+mn-ea"/>
                          <a:cs typeface="+mn-cs"/>
                        </a:rPr>
                        <a:t>33.3%</a:t>
                      </a:r>
                    </a:p>
                  </a:txBody>
                  <a:tcPr marL="91450" marR="91450" marT="45725" marB="45725"/>
                </a:tc>
                <a:tc>
                  <a:txBody>
                    <a:bodyPr/>
                    <a:lstStyle/>
                    <a:p>
                      <a:r>
                        <a:rPr lang="en-US" dirty="0" smtClean="0"/>
                        <a:t>0.3 s</a:t>
                      </a:r>
                      <a:endParaRPr lang="en-US" dirty="0"/>
                    </a:p>
                  </a:txBody>
                  <a:tcPr marL="91450" marR="91450" marT="45725" marB="45725"/>
                </a:tc>
                <a:tc>
                  <a:txBody>
                    <a:bodyPr/>
                    <a:lstStyle/>
                    <a:p>
                      <a:pPr marL="0" marR="0" lvl="0" indent="0" algn="l" rtl="0">
                        <a:spcBef>
                          <a:spcPts val="0"/>
                        </a:spcBef>
                        <a:spcAft>
                          <a:spcPts val="0"/>
                        </a:spcAft>
                        <a:buNone/>
                      </a:pPr>
                      <a:r>
                        <a:rPr lang="en-US" altLang="zh-CN" sz="2000" dirty="0">
                          <a:solidFill>
                            <a:srgbClr val="C00000"/>
                          </a:solidFill>
                          <a:latin typeface="+mn-lt"/>
                          <a:cs typeface="Calibri" panose="020F0502020204030204" pitchFamily="34" charset="0"/>
                        </a:rPr>
                        <a:t>100%</a:t>
                      </a:r>
                      <a:endParaRPr sz="2000" dirty="0">
                        <a:solidFill>
                          <a:srgbClr val="C00000"/>
                        </a:solidFill>
                        <a:latin typeface="+mn-lt"/>
                        <a:cs typeface="Calibri" panose="020F0502020204030204" pitchFamily="34"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400"/>
                        <a:buFont typeface="Calibri"/>
                        <a:buNone/>
                      </a:pPr>
                      <a:r>
                        <a:rPr lang="en-US" sz="2000" dirty="0" smtClean="0">
                          <a:solidFill>
                            <a:schemeClr val="tx1"/>
                          </a:solidFill>
                          <a:latin typeface="+mn-lt"/>
                          <a:cs typeface="+mn-cs"/>
                          <a:sym typeface="Calibri"/>
                        </a:rPr>
                        <a:t>7.5X</a:t>
                      </a:r>
                      <a:endParaRPr sz="2000" dirty="0">
                        <a:solidFill>
                          <a:schemeClr val="tx1"/>
                        </a:solidFill>
                        <a:latin typeface="+mn-lt"/>
                        <a:cs typeface="Calibri" panose="020F0502020204030204" pitchFamily="34" charset="0"/>
                      </a:endParaRPr>
                    </a:p>
                  </a:txBody>
                  <a:tcPr marL="91450" marR="91450" marT="45725" marB="45725"/>
                </a:tc>
                <a:extLst>
                  <a:ext uri="{0D108BD9-81ED-4DB2-BD59-A6C34878D82A}">
                    <a16:rowId xmlns:a16="http://schemas.microsoft.com/office/drawing/2014/main" val="10001"/>
                  </a:ext>
                </a:extLst>
              </a:tr>
              <a:tr h="683132">
                <a:tc>
                  <a:txBody>
                    <a:bodyPr/>
                    <a:lstStyle/>
                    <a:p>
                      <a:pPr marL="0" marR="0" lvl="0" indent="0" algn="l" rtl="0">
                        <a:spcBef>
                          <a:spcPts val="0"/>
                        </a:spcBef>
                        <a:spcAft>
                          <a:spcPts val="0"/>
                        </a:spcAft>
                        <a:buNone/>
                      </a:pPr>
                      <a:r>
                        <a:rPr lang="en-US" sz="2000" dirty="0" smtClean="0">
                          <a:latin typeface="+mn-lt"/>
                        </a:rPr>
                        <a:t>Student </a:t>
                      </a:r>
                      <a:r>
                        <a:rPr lang="en-US" sz="1600" dirty="0" smtClean="0">
                          <a:latin typeface="+mn-lt"/>
                        </a:rPr>
                        <a:t>(gender)</a:t>
                      </a:r>
                      <a:endParaRPr sz="1600" dirty="0">
                        <a:latin typeface="+mn-lt"/>
                        <a:cs typeface="Calibri" panose="020F0502020204030204" pitchFamily="34" charset="0"/>
                      </a:endParaRPr>
                    </a:p>
                  </a:txBody>
                  <a:tcPr marL="91450" marR="91450" marT="45725" marB="45725"/>
                </a:tc>
                <a:tc>
                  <a:txBody>
                    <a:bodyPr/>
                    <a:lstStyle/>
                    <a:p>
                      <a:r>
                        <a:rPr lang="en-US" dirty="0" smtClean="0">
                          <a:solidFill>
                            <a:schemeClr val="accent1"/>
                          </a:solidFill>
                        </a:rPr>
                        <a:t>58.5%</a:t>
                      </a:r>
                      <a:endParaRPr lang="en-US" dirty="0">
                        <a:solidFill>
                          <a:schemeClr val="accent1"/>
                        </a:solidFill>
                      </a:endParaRPr>
                    </a:p>
                  </a:txBody>
                  <a:tcPr marL="91450" marR="91450" marT="45725" marB="45725"/>
                </a:tc>
                <a:tc>
                  <a:txBody>
                    <a:bodyPr/>
                    <a:lstStyle/>
                    <a:p>
                      <a:r>
                        <a:rPr lang="en-US" sz="2000" kern="1200" dirty="0" smtClean="0">
                          <a:solidFill>
                            <a:schemeClr val="dk1"/>
                          </a:solidFill>
                          <a:latin typeface="+mn-lt"/>
                          <a:ea typeface="+mn-ea"/>
                          <a:cs typeface="+mn-cs"/>
                        </a:rPr>
                        <a:t>25.2 s</a:t>
                      </a:r>
                      <a:endParaRPr lang="en-US" sz="2000" kern="1200" dirty="0">
                        <a:solidFill>
                          <a:schemeClr val="dk1"/>
                        </a:solidFill>
                        <a:latin typeface="+mn-lt"/>
                        <a:ea typeface="+mn-ea"/>
                        <a:cs typeface="+mn-cs"/>
                      </a:endParaRPr>
                    </a:p>
                  </a:txBody>
                  <a:tcPr marL="91450" marR="91450" marT="45725" marB="45725"/>
                </a:tc>
                <a:tc>
                  <a:txBody>
                    <a:bodyPr/>
                    <a:lstStyle/>
                    <a:p>
                      <a:r>
                        <a:rPr lang="en-US" altLang="zh-CN" sz="2000" kern="1200" dirty="0">
                          <a:solidFill>
                            <a:schemeClr val="accent1"/>
                          </a:solidFill>
                          <a:latin typeface="+mn-lt"/>
                          <a:ea typeface="+mn-ea"/>
                          <a:cs typeface="+mn-cs"/>
                        </a:rPr>
                        <a:t>44</a:t>
                      </a:r>
                      <a:r>
                        <a:rPr lang="en-US" sz="2000" kern="1200" dirty="0">
                          <a:solidFill>
                            <a:schemeClr val="accent1"/>
                          </a:solidFill>
                          <a:latin typeface="+mn-lt"/>
                          <a:ea typeface="+mn-ea"/>
                          <a:cs typeface="+mn-cs"/>
                        </a:rPr>
                        <a:t>.</a:t>
                      </a:r>
                      <a:r>
                        <a:rPr lang="en-US" altLang="zh-CN" sz="2000" kern="1200" dirty="0">
                          <a:solidFill>
                            <a:schemeClr val="accent1"/>
                          </a:solidFill>
                          <a:latin typeface="+mn-lt"/>
                          <a:ea typeface="+mn-ea"/>
                          <a:cs typeface="+mn-cs"/>
                        </a:rPr>
                        <a:t>6</a:t>
                      </a:r>
                      <a:r>
                        <a:rPr lang="en-US" sz="2000" kern="1200" dirty="0">
                          <a:solidFill>
                            <a:schemeClr val="accent1"/>
                          </a:solidFill>
                          <a:latin typeface="+mn-lt"/>
                          <a:ea typeface="+mn-ea"/>
                          <a:cs typeface="+mn-cs"/>
                        </a:rPr>
                        <a:t>%</a:t>
                      </a:r>
                    </a:p>
                  </a:txBody>
                  <a:tcPr marL="91450" marR="91450" marT="45725" marB="45725"/>
                </a:tc>
                <a:tc>
                  <a:txBody>
                    <a:bodyPr/>
                    <a:lstStyle/>
                    <a:p>
                      <a:r>
                        <a:rPr lang="en-US" dirty="0" smtClean="0"/>
                        <a:t>0.2 s</a:t>
                      </a:r>
                      <a:endParaRPr lang="en-US"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C00000"/>
                          </a:solidFill>
                          <a:latin typeface="+mn-lt"/>
                        </a:rPr>
                        <a:t>76%</a:t>
                      </a:r>
                      <a:endParaRPr lang="en-US" sz="2000" dirty="0">
                        <a:solidFill>
                          <a:srgbClr val="C00000"/>
                        </a:solidFill>
                        <a:latin typeface="+mn-lt"/>
                      </a:endParaRPr>
                    </a:p>
                  </a:txBody>
                  <a:tcPr marL="91450" marR="91450" marT="45725" marB="45725"/>
                </a:tc>
                <a:tc>
                  <a:txBody>
                    <a:bodyPr/>
                    <a:lstStyle/>
                    <a:p>
                      <a:pPr marL="0" marR="0" lvl="0" indent="0" algn="l" rtl="0">
                        <a:spcBef>
                          <a:spcPts val="0"/>
                        </a:spcBef>
                        <a:spcAft>
                          <a:spcPts val="0"/>
                        </a:spcAft>
                        <a:buNone/>
                      </a:pPr>
                      <a:r>
                        <a:rPr lang="en-US" sz="2000" dirty="0" smtClean="0">
                          <a:solidFill>
                            <a:schemeClr val="dk1"/>
                          </a:solidFill>
                          <a:latin typeface="+mn-lt"/>
                          <a:cs typeface="+mn-cs"/>
                          <a:sym typeface="Calibri"/>
                        </a:rPr>
                        <a:t>106X</a:t>
                      </a:r>
                      <a:endParaRPr sz="2000" dirty="0">
                        <a:latin typeface="+mn-lt"/>
                        <a:cs typeface="Calibri" panose="020F0502020204030204" pitchFamily="34" charset="0"/>
                      </a:endParaRPr>
                    </a:p>
                  </a:txBody>
                  <a:tcPr marL="91450" marR="91450" marT="45725" marB="45725"/>
                </a:tc>
                <a:extLst>
                  <a:ext uri="{0D108BD9-81ED-4DB2-BD59-A6C34878D82A}">
                    <a16:rowId xmlns:a16="http://schemas.microsoft.com/office/drawing/2014/main" val="10002"/>
                  </a:ext>
                </a:extLst>
              </a:tr>
            </a:tbl>
          </a:graphicData>
        </a:graphic>
      </p:graphicFrame>
      <p:sp>
        <p:nvSpPr>
          <p:cNvPr id="2" name="Rectangle 1"/>
          <p:cNvSpPr/>
          <p:nvPr/>
        </p:nvSpPr>
        <p:spPr>
          <a:xfrm>
            <a:off x="5581650" y="3028950"/>
            <a:ext cx="2578100" cy="288945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Our Method</a:t>
            </a: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a:solidFill>
                <a:srgbClr val="FF0000"/>
              </a:solidFill>
            </a:endParaRPr>
          </a:p>
        </p:txBody>
      </p:sp>
    </p:spTree>
    <p:extLst>
      <p:ext uri="{BB962C8B-B14F-4D97-AF65-F5344CB8AC3E}">
        <p14:creationId xmlns:p14="http://schemas.microsoft.com/office/powerpoint/2010/main" val="18091872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8" name="Google Shape;938;p29"/>
          <p:cNvSpPr txBox="1">
            <a:spLocks noGrp="1"/>
          </p:cNvSpPr>
          <p:nvPr>
            <p:ph type="body" idx="1"/>
          </p:nvPr>
        </p:nvSpPr>
        <p:spPr>
          <a:xfrm>
            <a:off x="838200" y="1688465"/>
            <a:ext cx="5334000" cy="132556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2800"/>
              <a:buNone/>
            </a:pPr>
            <a:r>
              <a:rPr lang="en-US" dirty="0"/>
              <a:t>On </a:t>
            </a:r>
            <a:r>
              <a:rPr lang="en-US" b="1" i="1" dirty="0" smtClean="0">
                <a:effectLst>
                  <a:outerShdw blurRad="38100" dist="38100" dir="2700000" algn="tl">
                    <a:srgbClr val="000000">
                      <a:alpha val="43137"/>
                    </a:srgbClr>
                  </a:outerShdw>
                </a:effectLst>
              </a:rPr>
              <a:t>larger</a:t>
            </a:r>
            <a:r>
              <a:rPr lang="en-US" dirty="0" smtClean="0"/>
              <a:t> </a:t>
            </a:r>
            <a:r>
              <a:rPr lang="en-US" dirty="0"/>
              <a:t>datasets:</a:t>
            </a:r>
            <a:endParaRPr dirty="0"/>
          </a:p>
          <a:p>
            <a:pPr marL="685800" lvl="1" indent="-228600" algn="l" rtl="0">
              <a:lnSpc>
                <a:spcPct val="90000"/>
              </a:lnSpc>
              <a:spcBef>
                <a:spcPts val="500"/>
              </a:spcBef>
              <a:spcAft>
                <a:spcPts val="0"/>
              </a:spcAft>
              <a:buClr>
                <a:schemeClr val="dk1"/>
              </a:buClr>
              <a:buSzPts val="2000"/>
              <a:buChar char="•"/>
            </a:pPr>
            <a:r>
              <a:rPr lang="en-US" dirty="0"/>
              <a:t>Run </a:t>
            </a:r>
            <a:r>
              <a:rPr lang="en-US" dirty="0" smtClean="0"/>
              <a:t>time: &lt;6 s </a:t>
            </a:r>
            <a:r>
              <a:rPr lang="en-US" dirty="0"/>
              <a:t>per </a:t>
            </a:r>
            <a:r>
              <a:rPr lang="en-US" dirty="0" smtClean="0"/>
              <a:t>test input </a:t>
            </a:r>
            <a:endParaRPr lang="en-US" dirty="0"/>
          </a:p>
        </p:txBody>
      </p:sp>
      <p:sp>
        <p:nvSpPr>
          <p:cNvPr id="4" name="Google Shape;1350;p49">
            <a:extLst>
              <a:ext uri="{FF2B5EF4-FFF2-40B4-BE49-F238E27FC236}">
                <a16:creationId xmlns:a16="http://schemas.microsoft.com/office/drawing/2014/main" id="{A810BD05-3536-D18E-9AEB-36F3731CFEEA}"/>
              </a:ext>
            </a:extLst>
          </p:cNvPr>
          <p:cNvSpPr txBox="1">
            <a:spLocks noGrp="1"/>
          </p:cNvSpPr>
          <p:nvPr>
            <p:ph type="title"/>
          </p:nvPr>
        </p:nvSpPr>
        <p:spPr>
          <a:xfrm>
            <a:off x="838200" y="365125"/>
            <a:ext cx="900684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smtClean="0"/>
              <a:t>Result </a:t>
            </a:r>
            <a:r>
              <a:rPr lang="en-US" sz="3200" i="1" dirty="0" smtClean="0"/>
              <a:t>– Accuracy and Efficiency</a:t>
            </a:r>
            <a:endParaRPr sz="3200" i="1" dirty="0"/>
          </a:p>
        </p:txBody>
      </p:sp>
      <p:graphicFrame>
        <p:nvGraphicFramePr>
          <p:cNvPr id="6" name="Google Shape;1352;p49">
            <a:extLst>
              <a:ext uri="{FF2B5EF4-FFF2-40B4-BE49-F238E27FC236}">
                <a16:creationId xmlns:a16="http://schemas.microsoft.com/office/drawing/2014/main" id="{43A6EFC9-E17C-E6D6-0249-4CD5F12D0D68}"/>
              </a:ext>
            </a:extLst>
          </p:cNvPr>
          <p:cNvGraphicFramePr/>
          <p:nvPr>
            <p:extLst>
              <p:ext uri="{D42A27DB-BD31-4B8C-83A1-F6EECF244321}">
                <p14:modId xmlns:p14="http://schemas.microsoft.com/office/powerpoint/2010/main" val="3527526019"/>
              </p:ext>
            </p:extLst>
          </p:nvPr>
        </p:nvGraphicFramePr>
        <p:xfrm>
          <a:off x="994410" y="3036888"/>
          <a:ext cx="8241030" cy="3341685"/>
        </p:xfrm>
        <a:graphic>
          <a:graphicData uri="http://schemas.openxmlformats.org/drawingml/2006/table">
            <a:tbl>
              <a:tblPr firstRow="1" bandRow="1">
                <a:tableStyleId>{93296810-A885-4BE3-A3E7-6D5BEEA58F35}</a:tableStyleId>
              </a:tblPr>
              <a:tblGrid>
                <a:gridCol w="2060258">
                  <a:extLst>
                    <a:ext uri="{9D8B030D-6E8A-4147-A177-3AD203B41FA5}">
                      <a16:colId xmlns:a16="http://schemas.microsoft.com/office/drawing/2014/main" val="20000"/>
                    </a:ext>
                  </a:extLst>
                </a:gridCol>
                <a:gridCol w="1595072">
                  <a:extLst>
                    <a:ext uri="{9D8B030D-6E8A-4147-A177-3AD203B41FA5}">
                      <a16:colId xmlns:a16="http://schemas.microsoft.com/office/drawing/2014/main" val="20001"/>
                    </a:ext>
                  </a:extLst>
                </a:gridCol>
                <a:gridCol w="1537888">
                  <a:extLst>
                    <a:ext uri="{9D8B030D-6E8A-4147-A177-3AD203B41FA5}">
                      <a16:colId xmlns:a16="http://schemas.microsoft.com/office/drawing/2014/main" val="20002"/>
                    </a:ext>
                  </a:extLst>
                </a:gridCol>
                <a:gridCol w="3047812">
                  <a:extLst>
                    <a:ext uri="{9D8B030D-6E8A-4147-A177-3AD203B41FA5}">
                      <a16:colId xmlns:a16="http://schemas.microsoft.com/office/drawing/2014/main" val="20003"/>
                    </a:ext>
                  </a:extLst>
                </a:gridCol>
              </a:tblGrid>
              <a:tr h="668337">
                <a:tc>
                  <a:txBody>
                    <a:bodyPr/>
                    <a:lstStyle/>
                    <a:p>
                      <a:pPr marL="0" marR="0" lvl="0" indent="0" algn="l" rtl="0">
                        <a:spcBef>
                          <a:spcPts val="0"/>
                        </a:spcBef>
                        <a:spcAft>
                          <a:spcPts val="0"/>
                        </a:spcAft>
                        <a:buNone/>
                      </a:pPr>
                      <a:r>
                        <a:rPr lang="en-US" sz="2000" dirty="0"/>
                        <a:t>Name</a:t>
                      </a:r>
                      <a:endParaRPr sz="2000" dirty="0">
                        <a:latin typeface="Calibri" panose="020F0502020204030204" pitchFamily="34" charset="0"/>
                        <a:cs typeface="Calibri" panose="020F0502020204030204" pitchFamily="34" charset="0"/>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sz="2000" b="1" dirty="0">
                          <a:solidFill>
                            <a:srgbClr val="FFC000"/>
                          </a:solidFill>
                          <a:latin typeface="Calibri" panose="020F0502020204030204" pitchFamily="34" charset="0"/>
                          <a:ea typeface="Calibri"/>
                          <a:cs typeface="Calibri" panose="020F0502020204030204" pitchFamily="34" charset="0"/>
                          <a:sym typeface="Calibri"/>
                        </a:rPr>
                        <a:t>Certified</a:t>
                      </a:r>
                      <a:endParaRPr sz="2000" b="1" dirty="0">
                        <a:solidFill>
                          <a:srgbClr val="FFC000"/>
                        </a:solidFill>
                        <a:latin typeface="Calibri" panose="020F0502020204030204" pitchFamily="34" charset="0"/>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sz="2000" b="1" dirty="0" smtClean="0">
                          <a:solidFill>
                            <a:schemeClr val="lt1"/>
                          </a:solidFill>
                          <a:latin typeface="Calibri" panose="020F0502020204030204" pitchFamily="34" charset="0"/>
                          <a:ea typeface="Calibri"/>
                          <a:cs typeface="Calibri" panose="020F0502020204030204" pitchFamily="34" charset="0"/>
                          <a:sym typeface="Calibri"/>
                        </a:rPr>
                        <a:t>Time</a:t>
                      </a:r>
                      <a:endParaRPr sz="2000" b="1" dirty="0">
                        <a:solidFill>
                          <a:schemeClr val="lt1"/>
                        </a:solidFill>
                        <a:latin typeface="Calibri" panose="020F0502020204030204" pitchFamily="34" charset="0"/>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altLang="zh-CN" sz="2000" b="1" dirty="0">
                          <a:solidFill>
                            <a:schemeClr val="lt1"/>
                          </a:solidFill>
                          <a:sym typeface="Calibri"/>
                        </a:rPr>
                        <a:t>Protected</a:t>
                      </a:r>
                      <a:r>
                        <a:rPr lang="en-US" sz="2000" b="1" dirty="0">
                          <a:solidFill>
                            <a:schemeClr val="lt1"/>
                          </a:solidFill>
                          <a:sym typeface="Calibri"/>
                        </a:rPr>
                        <a:t> </a:t>
                      </a:r>
                      <a:r>
                        <a:rPr lang="en-US" sz="2000" b="1" dirty="0" smtClean="0">
                          <a:solidFill>
                            <a:schemeClr val="lt1"/>
                          </a:solidFill>
                          <a:sym typeface="Calibri"/>
                        </a:rPr>
                        <a:t>Attribute</a:t>
                      </a:r>
                      <a:endParaRPr sz="2000" dirty="0">
                        <a:latin typeface="Calibri" panose="020F0502020204030204" pitchFamily="34" charset="0"/>
                        <a:cs typeface="Calibri" panose="020F0502020204030204" pitchFamily="34" charset="0"/>
                      </a:endParaRPr>
                    </a:p>
                  </a:txBody>
                  <a:tcPr marL="91450" marR="91450" marT="45725" marB="45725">
                    <a:solidFill>
                      <a:srgbClr val="5B8A72"/>
                    </a:solidFill>
                  </a:tcPr>
                </a:tc>
                <a:extLst>
                  <a:ext uri="{0D108BD9-81ED-4DB2-BD59-A6C34878D82A}">
                    <a16:rowId xmlns:a16="http://schemas.microsoft.com/office/drawing/2014/main" val="10000"/>
                  </a:ext>
                </a:extLst>
              </a:tr>
              <a:tr h="668337">
                <a:tc>
                  <a:txBody>
                    <a:bodyPr/>
                    <a:lstStyle/>
                    <a:p>
                      <a:pPr marL="0" marR="0" lvl="0" indent="0" algn="l" rtl="0">
                        <a:spcBef>
                          <a:spcPts val="0"/>
                        </a:spcBef>
                        <a:spcAft>
                          <a:spcPts val="0"/>
                        </a:spcAft>
                        <a:buNone/>
                      </a:pPr>
                      <a:r>
                        <a:rPr lang="en-US" sz="2000" dirty="0"/>
                        <a:t>German</a:t>
                      </a:r>
                      <a:endParaRPr sz="2000" dirty="0">
                        <a:latin typeface="Calibri" panose="020F0502020204030204" pitchFamily="34" charset="0"/>
                        <a:cs typeface="Calibri" panose="020F0502020204030204" pitchFamily="34" charset="0"/>
                      </a:endParaRPr>
                    </a:p>
                  </a:txBody>
                  <a:tcPr marL="91450" marR="91450" marT="45725" marB="45725"/>
                </a:tc>
                <a:tc>
                  <a:txBody>
                    <a:bodyPr/>
                    <a:lstStyle/>
                    <a:p>
                      <a:r>
                        <a:rPr lang="en-US" sz="2000" kern="1200" dirty="0">
                          <a:solidFill>
                            <a:schemeClr val="accent1"/>
                          </a:solidFill>
                          <a:latin typeface="+mn-lt"/>
                          <a:ea typeface="+mn-ea"/>
                          <a:cs typeface="+mn-cs"/>
                        </a:rPr>
                        <a:t>43.0% </a:t>
                      </a: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dk1"/>
                          </a:solidFill>
                          <a:effectLst/>
                          <a:latin typeface="+mn-lt"/>
                          <a:ea typeface="+mn-ea"/>
                          <a:cs typeface="+mn-cs"/>
                        </a:rPr>
                        <a:t>0.2s </a:t>
                      </a:r>
                      <a:endParaRPr lang="en-US" sz="2000" dirty="0"/>
                    </a:p>
                  </a:txBody>
                  <a:tcPr marL="91450" marR="91450" marT="45725" marB="45725"/>
                </a:tc>
                <a:tc>
                  <a:txBody>
                    <a:bodyPr/>
                    <a:lstStyle/>
                    <a:p>
                      <a:pPr marL="0" marR="0" lvl="0" indent="0" algn="l" rtl="0">
                        <a:spcBef>
                          <a:spcPts val="0"/>
                        </a:spcBef>
                        <a:spcAft>
                          <a:spcPts val="0"/>
                        </a:spcAft>
                        <a:buNone/>
                      </a:pPr>
                      <a:r>
                        <a:rPr lang="en-US" sz="2000" dirty="0">
                          <a:solidFill>
                            <a:schemeClr val="dk1"/>
                          </a:solidFill>
                          <a:sym typeface="Calibri"/>
                        </a:rPr>
                        <a:t>Gender</a:t>
                      </a:r>
                      <a:endParaRPr sz="2000" dirty="0">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3"/>
                  </a:ext>
                </a:extLst>
              </a:tr>
              <a:tr h="668337">
                <a:tc>
                  <a:txBody>
                    <a:bodyPr/>
                    <a:lstStyle/>
                    <a:p>
                      <a:pPr marL="0" marR="0" lvl="0" indent="0" algn="l" rtl="0">
                        <a:spcBef>
                          <a:spcPts val="0"/>
                        </a:spcBef>
                        <a:spcAft>
                          <a:spcPts val="0"/>
                        </a:spcAft>
                        <a:buNone/>
                      </a:pPr>
                      <a:r>
                        <a:rPr lang="en-US" sz="2000" dirty="0" err="1"/>
                        <a:t>Compas</a:t>
                      </a:r>
                      <a:endParaRPr sz="2000" dirty="0">
                        <a:latin typeface="Calibri" panose="020F0502020204030204" pitchFamily="34" charset="0"/>
                        <a:cs typeface="Calibri" panose="020F0502020204030204" pitchFamily="34" charset="0"/>
                      </a:endParaRPr>
                    </a:p>
                  </a:txBody>
                  <a:tcPr marL="91450" marR="91450" marT="45725" marB="45725"/>
                </a:tc>
                <a:tc>
                  <a:txBody>
                    <a:bodyPr/>
                    <a:lstStyle/>
                    <a:p>
                      <a:r>
                        <a:rPr lang="en-US" sz="2000" kern="1200" dirty="0">
                          <a:solidFill>
                            <a:schemeClr val="accent1"/>
                          </a:solidFill>
                          <a:latin typeface="+mn-lt"/>
                          <a:ea typeface="+mn-ea"/>
                          <a:cs typeface="+mn-cs"/>
                        </a:rPr>
                        <a:t>5</a:t>
                      </a:r>
                      <a:r>
                        <a:rPr lang="en-US" altLang="zh-CN" sz="2000" kern="1200" dirty="0">
                          <a:solidFill>
                            <a:schemeClr val="accent1"/>
                          </a:solidFill>
                          <a:latin typeface="+mn-lt"/>
                          <a:ea typeface="+mn-ea"/>
                          <a:cs typeface="+mn-cs"/>
                        </a:rPr>
                        <a:t>4</a:t>
                      </a:r>
                      <a:r>
                        <a:rPr lang="en-US" sz="2000" kern="1200" dirty="0">
                          <a:solidFill>
                            <a:schemeClr val="accent1"/>
                          </a:solidFill>
                          <a:latin typeface="+mn-lt"/>
                          <a:ea typeface="+mn-ea"/>
                          <a:cs typeface="+mn-cs"/>
                        </a:rPr>
                        <a:t>.4% </a:t>
                      </a:r>
                    </a:p>
                  </a:txBody>
                  <a:tcPr marL="91450" marR="91450" marT="45725" marB="45725"/>
                </a:tc>
                <a:tc>
                  <a:txBody>
                    <a:bodyPr/>
                    <a:lstStyle/>
                    <a:p>
                      <a:pPr marL="0" marR="0" lvl="0" indent="0" algn="l" rtl="0">
                        <a:spcBef>
                          <a:spcPts val="0"/>
                        </a:spcBef>
                        <a:spcAft>
                          <a:spcPts val="0"/>
                        </a:spcAft>
                        <a:buNone/>
                      </a:pPr>
                      <a:r>
                        <a:rPr lang="en-US" sz="2000" dirty="0"/>
                        <a:t>1</a:t>
                      </a:r>
                      <a:r>
                        <a:rPr lang="en-US" altLang="zh-CN" sz="2000" dirty="0"/>
                        <a:t>.1s</a:t>
                      </a:r>
                      <a:endParaRPr sz="2000" dirty="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Race, Gender</a:t>
                      </a:r>
                      <a:endParaRPr lang="en-US" sz="2000" dirty="0">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4"/>
                  </a:ext>
                </a:extLst>
              </a:tr>
              <a:tr h="668337">
                <a:tc>
                  <a:txBody>
                    <a:bodyPr/>
                    <a:lstStyle/>
                    <a:p>
                      <a:pPr marL="0" marR="0" lvl="0" indent="0" algn="l" rtl="0">
                        <a:spcBef>
                          <a:spcPts val="0"/>
                        </a:spcBef>
                        <a:spcAft>
                          <a:spcPts val="0"/>
                        </a:spcAft>
                        <a:buNone/>
                      </a:pPr>
                      <a:r>
                        <a:rPr lang="en-US" sz="2000"/>
                        <a:t>Default</a:t>
                      </a:r>
                      <a:endParaRPr sz="2000" dirty="0">
                        <a:latin typeface="Calibri" panose="020F0502020204030204" pitchFamily="34" charset="0"/>
                        <a:cs typeface="Calibri" panose="020F0502020204030204" pitchFamily="34" charset="0"/>
                      </a:endParaRPr>
                    </a:p>
                  </a:txBody>
                  <a:tcPr marL="91450" marR="91450" marT="45725" marB="45725"/>
                </a:tc>
                <a:tc>
                  <a:txBody>
                    <a:bodyPr/>
                    <a:lstStyle/>
                    <a:p>
                      <a:r>
                        <a:rPr lang="en-US" sz="2000" kern="1200" dirty="0">
                          <a:solidFill>
                            <a:schemeClr val="accent1"/>
                          </a:solidFill>
                          <a:latin typeface="+mn-lt"/>
                          <a:ea typeface="+mn-ea"/>
                          <a:cs typeface="+mn-cs"/>
                        </a:rPr>
                        <a:t>59.4% </a:t>
                      </a: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dk1"/>
                          </a:solidFill>
                          <a:effectLst/>
                          <a:latin typeface="+mn-lt"/>
                          <a:ea typeface="+mn-ea"/>
                          <a:cs typeface="+mn-cs"/>
                        </a:rPr>
                        <a:t>3.5s </a:t>
                      </a:r>
                      <a:endParaRPr lang="en-US" sz="2000" dirty="0"/>
                    </a:p>
                  </a:txBody>
                  <a:tcPr marL="91450" marR="91450" marT="45725" marB="45725"/>
                </a:tc>
                <a:tc>
                  <a:txBody>
                    <a:bodyPr/>
                    <a:lstStyle/>
                    <a:p>
                      <a:pPr marL="0" marR="0" lvl="0" indent="0" algn="l" rtl="0">
                        <a:spcBef>
                          <a:spcPts val="0"/>
                        </a:spcBef>
                        <a:spcAft>
                          <a:spcPts val="0"/>
                        </a:spcAft>
                        <a:buNone/>
                      </a:pPr>
                      <a:r>
                        <a:rPr lang="en-US" sz="2000" dirty="0"/>
                        <a:t>Gender</a:t>
                      </a:r>
                      <a:endParaRPr sz="2000" dirty="0">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5"/>
                  </a:ext>
                </a:extLst>
              </a:tr>
              <a:tr h="668337">
                <a:tc>
                  <a:txBody>
                    <a:bodyPr/>
                    <a:lstStyle/>
                    <a:p>
                      <a:pPr marL="0" marR="0" lvl="0" indent="0" algn="l" rtl="0">
                        <a:spcBef>
                          <a:spcPts val="0"/>
                        </a:spcBef>
                        <a:spcAft>
                          <a:spcPts val="0"/>
                        </a:spcAft>
                        <a:buNone/>
                      </a:pPr>
                      <a:r>
                        <a:rPr lang="en-US" sz="2000"/>
                        <a:t>Adult</a:t>
                      </a:r>
                      <a:endParaRPr sz="2000">
                        <a:latin typeface="Calibri" panose="020F0502020204030204" pitchFamily="34" charset="0"/>
                        <a:cs typeface="Calibri" panose="020F0502020204030204" pitchFamily="34" charset="0"/>
                      </a:endParaRPr>
                    </a:p>
                  </a:txBody>
                  <a:tcPr marL="91450" marR="91450" marT="45725" marB="45725"/>
                </a:tc>
                <a:tc>
                  <a:txBody>
                    <a:bodyPr/>
                    <a:lstStyle/>
                    <a:p>
                      <a:r>
                        <a:rPr lang="en-US" altLang="zh-CN" sz="2000" kern="1200" dirty="0">
                          <a:solidFill>
                            <a:schemeClr val="accent1"/>
                          </a:solidFill>
                          <a:latin typeface="+mn-lt"/>
                          <a:ea typeface="+mn-ea"/>
                          <a:cs typeface="+mn-cs"/>
                        </a:rPr>
                        <a:t>35</a:t>
                      </a:r>
                      <a:r>
                        <a:rPr lang="en-US" sz="2000" kern="1200" dirty="0">
                          <a:solidFill>
                            <a:schemeClr val="accent1"/>
                          </a:solidFill>
                          <a:latin typeface="+mn-lt"/>
                          <a:ea typeface="+mn-ea"/>
                          <a:cs typeface="+mn-cs"/>
                        </a:rPr>
                        <a:t>.</a:t>
                      </a:r>
                      <a:r>
                        <a:rPr lang="en-US" altLang="zh-CN" sz="2000" kern="1200" dirty="0">
                          <a:solidFill>
                            <a:schemeClr val="accent1"/>
                          </a:solidFill>
                          <a:latin typeface="+mn-lt"/>
                          <a:ea typeface="+mn-ea"/>
                          <a:cs typeface="+mn-cs"/>
                        </a:rPr>
                        <a:t>6</a:t>
                      </a:r>
                      <a:r>
                        <a:rPr lang="en-US" sz="2000" kern="1200" dirty="0">
                          <a:solidFill>
                            <a:schemeClr val="accent1"/>
                          </a:solidFill>
                          <a:latin typeface="+mn-lt"/>
                          <a:ea typeface="+mn-ea"/>
                          <a:cs typeface="+mn-cs"/>
                        </a:rPr>
                        <a:t>% </a:t>
                      </a:r>
                    </a:p>
                  </a:txBody>
                  <a:tcPr marL="91450" marR="91450" marT="45725" marB="45725"/>
                </a:tc>
                <a:tc>
                  <a:txBody>
                    <a:bodyPr/>
                    <a:lstStyle/>
                    <a:p>
                      <a:pPr marL="0" marR="0" lvl="0" indent="0" algn="l" rtl="0">
                        <a:spcBef>
                          <a:spcPts val="0"/>
                        </a:spcBef>
                        <a:spcAft>
                          <a:spcPts val="0"/>
                        </a:spcAft>
                        <a:buNone/>
                      </a:pPr>
                      <a:r>
                        <a:rPr lang="en-US" altLang="zh-CN" sz="2000" dirty="0">
                          <a:latin typeface="Calibri" panose="020F0502020204030204" pitchFamily="34" charset="0"/>
                          <a:cs typeface="Calibri" panose="020F0502020204030204" pitchFamily="34" charset="0"/>
                        </a:rPr>
                        <a:t>5.3s</a:t>
                      </a:r>
                      <a:endParaRPr sz="2000" dirty="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2000" dirty="0"/>
                        <a:t>Race, Gender</a:t>
                      </a:r>
                      <a:endParaRPr sz="2000" dirty="0">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oogle Shape;1352;p49">
            <a:extLst>
              <a:ext uri="{FF2B5EF4-FFF2-40B4-BE49-F238E27FC236}">
                <a16:creationId xmlns:a16="http://schemas.microsoft.com/office/drawing/2014/main" id="{458C44C2-75BF-354A-6077-57029EF4ED5A}"/>
              </a:ext>
            </a:extLst>
          </p:cNvPr>
          <p:cNvGraphicFramePr/>
          <p:nvPr>
            <p:extLst>
              <p:ext uri="{D42A27DB-BD31-4B8C-83A1-F6EECF244321}">
                <p14:modId xmlns:p14="http://schemas.microsoft.com/office/powerpoint/2010/main" val="3021736713"/>
              </p:ext>
            </p:extLst>
          </p:nvPr>
        </p:nvGraphicFramePr>
        <p:xfrm>
          <a:off x="1185329" y="2049332"/>
          <a:ext cx="4910671" cy="1836868"/>
        </p:xfrm>
        <a:graphic>
          <a:graphicData uri="http://schemas.openxmlformats.org/drawingml/2006/table">
            <a:tbl>
              <a:tblPr firstRow="1" bandRow="1">
                <a:tableStyleId>{93296810-A885-4BE3-A3E7-6D5BEEA58F35}</a:tableStyleId>
              </a:tblPr>
              <a:tblGrid>
                <a:gridCol w="1458739">
                  <a:extLst>
                    <a:ext uri="{9D8B030D-6E8A-4147-A177-3AD203B41FA5}">
                      <a16:colId xmlns:a16="http://schemas.microsoft.com/office/drawing/2014/main" val="20000"/>
                    </a:ext>
                  </a:extLst>
                </a:gridCol>
                <a:gridCol w="1129370">
                  <a:extLst>
                    <a:ext uri="{9D8B030D-6E8A-4147-A177-3AD203B41FA5}">
                      <a16:colId xmlns:a16="http://schemas.microsoft.com/office/drawing/2014/main" val="20001"/>
                    </a:ext>
                  </a:extLst>
                </a:gridCol>
                <a:gridCol w="1255183">
                  <a:extLst>
                    <a:ext uri="{9D8B030D-6E8A-4147-A177-3AD203B41FA5}">
                      <a16:colId xmlns:a16="http://schemas.microsoft.com/office/drawing/2014/main" val="61526734"/>
                    </a:ext>
                  </a:extLst>
                </a:gridCol>
                <a:gridCol w="1067379">
                  <a:extLst>
                    <a:ext uri="{9D8B030D-6E8A-4147-A177-3AD203B41FA5}">
                      <a16:colId xmlns:a16="http://schemas.microsoft.com/office/drawing/2014/main" val="20002"/>
                    </a:ext>
                  </a:extLst>
                </a:gridCol>
              </a:tblGrid>
              <a:tr h="459217">
                <a:tc>
                  <a:txBody>
                    <a:bodyPr/>
                    <a:lstStyle/>
                    <a:p>
                      <a:pPr marL="0" marR="0" lvl="0" indent="0" algn="l" rtl="0">
                        <a:spcBef>
                          <a:spcPts val="0"/>
                        </a:spcBef>
                        <a:spcAft>
                          <a:spcPts val="0"/>
                        </a:spcAft>
                        <a:buNone/>
                      </a:pP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chemeClr val="accent6">
                        <a:lumMod val="20000"/>
                        <a:lumOff val="80000"/>
                      </a:schemeClr>
                    </a:solidFill>
                  </a:tcPr>
                </a:tc>
                <a:tc>
                  <a:txBody>
                    <a:bodyPr/>
                    <a:lstStyle/>
                    <a:p>
                      <a:pPr marL="0" marR="0" lvl="0" indent="0" algn="l" rtl="0">
                        <a:spcBef>
                          <a:spcPts val="0"/>
                        </a:spcBef>
                        <a:spcAft>
                          <a:spcPts val="0"/>
                        </a:spcAft>
                        <a:buNone/>
                      </a:pPr>
                      <a:r>
                        <a:rPr lang="en-US" sz="1600" b="1" dirty="0">
                          <a:solidFill>
                            <a:schemeClr val="lt1"/>
                          </a:solidFill>
                          <a:latin typeface="Calibri" panose="020F0502020204030204" pitchFamily="34" charset="0"/>
                          <a:ea typeface="Calibri"/>
                          <a:cs typeface="Calibri" panose="020F0502020204030204" pitchFamily="34" charset="0"/>
                          <a:sym typeface="Calibri"/>
                        </a:rPr>
                        <a:t>White</a:t>
                      </a:r>
                      <a:endParaRPr sz="1600" b="1" dirty="0">
                        <a:solidFill>
                          <a:schemeClr val="lt1"/>
                        </a:solidFill>
                        <a:latin typeface="Calibri" panose="020F0502020204030204" pitchFamily="34" charset="0"/>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altLang="zh-CN" sz="1600" b="1" dirty="0">
                          <a:solidFill>
                            <a:schemeClr val="lt1"/>
                          </a:solidFill>
                          <a:latin typeface="Calibri" panose="020F0502020204030204" pitchFamily="34" charset="0"/>
                          <a:ea typeface="Calibri"/>
                          <a:cs typeface="Calibri" panose="020F0502020204030204" pitchFamily="34" charset="0"/>
                          <a:sym typeface="Calibri"/>
                        </a:rPr>
                        <a:t>Other</a:t>
                      </a:r>
                      <a:endParaRPr sz="1600" b="1" dirty="0">
                        <a:solidFill>
                          <a:schemeClr val="lt1"/>
                        </a:solidFill>
                        <a:latin typeface="Calibri" panose="020F0502020204030204" pitchFamily="34" charset="0"/>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sz="1600" b="1" dirty="0">
                          <a:solidFill>
                            <a:schemeClr val="lt1"/>
                          </a:solidFill>
                          <a:latin typeface="Calibri" panose="020F0502020204030204" pitchFamily="34" charset="0"/>
                          <a:ea typeface="Calibri"/>
                          <a:cs typeface="Calibri" panose="020F0502020204030204" pitchFamily="34" charset="0"/>
                          <a:sym typeface="Calibri"/>
                        </a:rPr>
                        <a:t>Wt. Avg</a:t>
                      </a:r>
                      <a:endParaRPr sz="1600" b="1" dirty="0">
                        <a:solidFill>
                          <a:schemeClr val="lt1"/>
                        </a:solidFill>
                        <a:latin typeface="Calibri" panose="020F0502020204030204" pitchFamily="34" charset="0"/>
                        <a:ea typeface="Calibri"/>
                        <a:cs typeface="Calibri" panose="020F0502020204030204" pitchFamily="34" charset="0"/>
                        <a:sym typeface="Calibri"/>
                      </a:endParaRPr>
                    </a:p>
                  </a:txBody>
                  <a:tcPr marL="91450" marR="91450" marT="45725" marB="45725">
                    <a:solidFill>
                      <a:srgbClr val="5B8A72"/>
                    </a:solidFill>
                  </a:tcPr>
                </a:tc>
                <a:extLst>
                  <a:ext uri="{0D108BD9-81ED-4DB2-BD59-A6C34878D82A}">
                    <a16:rowId xmlns:a16="http://schemas.microsoft.com/office/drawing/2014/main" val="10000"/>
                  </a:ext>
                </a:extLst>
              </a:tr>
              <a:tr h="459217">
                <a:tc>
                  <a:txBody>
                    <a:bodyPr/>
                    <a:lstStyle/>
                    <a:p>
                      <a:pPr marL="0" marR="0" lvl="0" indent="0" algn="l" rtl="0">
                        <a:spcBef>
                          <a:spcPts val="0"/>
                        </a:spcBef>
                        <a:spcAft>
                          <a:spcPts val="0"/>
                        </a:spcAft>
                        <a:buNone/>
                      </a:pPr>
                      <a:r>
                        <a:rPr lang="en-US" sz="1600" b="1" dirty="0">
                          <a:solidFill>
                            <a:schemeClr val="bg1"/>
                          </a:solidFill>
                          <a:latin typeface="Calibri" panose="020F0502020204030204" pitchFamily="34" charset="0"/>
                          <a:cs typeface="Calibri" panose="020F0502020204030204" pitchFamily="34" charset="0"/>
                        </a:rPr>
                        <a:t>Male</a:t>
                      </a: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rgbClr val="5B8A7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61.9%</a:t>
                      </a:r>
                    </a:p>
                  </a:txBody>
                  <a:tcPr marL="91450" marR="91450" marT="45725" marB="45725"/>
                </a:tc>
                <a:tc>
                  <a:txBody>
                    <a:bodyPr/>
                    <a:lstStyle/>
                    <a:p>
                      <a:pPr marL="0" marR="0" lvl="0" indent="0" algn="l" rtl="0">
                        <a:spcBef>
                          <a:spcPts val="0"/>
                        </a:spcBef>
                        <a:spcAft>
                          <a:spcPts val="0"/>
                        </a:spcAft>
                        <a:buNone/>
                      </a:pPr>
                      <a:r>
                        <a:rPr lang="en-US" altLang="zh-CN" sz="1600" dirty="0">
                          <a:solidFill>
                            <a:schemeClr val="tx1"/>
                          </a:solidFill>
                          <a:latin typeface="Calibri" panose="020F0502020204030204" pitchFamily="34" charset="0"/>
                          <a:cs typeface="Calibri" panose="020F0502020204030204" pitchFamily="34" charset="0"/>
                        </a:rPr>
                        <a:t>52.2%</a:t>
                      </a:r>
                      <a:endParaRPr sz="1600" dirty="0">
                        <a:solidFill>
                          <a:schemeClr val="tx1"/>
                        </a:solidFill>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altLang="zh-CN" sz="1600" dirty="0">
                          <a:solidFill>
                            <a:schemeClr val="tx1"/>
                          </a:solidFill>
                          <a:latin typeface="Calibri" panose="020F0502020204030204" pitchFamily="34" charset="0"/>
                          <a:cs typeface="Calibri" panose="020F0502020204030204" pitchFamily="34" charset="0"/>
                        </a:rPr>
                        <a:t>52.8%</a:t>
                      </a:r>
                      <a:endParaRPr sz="1600" dirty="0">
                        <a:solidFill>
                          <a:schemeClr val="tx1"/>
                        </a:solidFill>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1"/>
                  </a:ext>
                </a:extLst>
              </a:tr>
              <a:tr h="459217">
                <a:tc>
                  <a:txBody>
                    <a:bodyPr/>
                    <a:lstStyle/>
                    <a:p>
                      <a:pPr marL="0" marR="0" lvl="0" indent="0" algn="l" rtl="0">
                        <a:spcBef>
                          <a:spcPts val="0"/>
                        </a:spcBef>
                        <a:spcAft>
                          <a:spcPts val="0"/>
                        </a:spcAft>
                        <a:buNone/>
                      </a:pPr>
                      <a:r>
                        <a:rPr lang="en-US" sz="1600" b="1" dirty="0">
                          <a:solidFill>
                            <a:schemeClr val="bg1"/>
                          </a:solidFill>
                          <a:latin typeface="Calibri" panose="020F0502020204030204" pitchFamily="34" charset="0"/>
                          <a:cs typeface="Calibri" panose="020F0502020204030204" pitchFamily="34" charset="0"/>
                        </a:rPr>
                        <a:t>Female</a:t>
                      </a: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rgbClr val="5B8A72"/>
                    </a:solidFill>
                  </a:tcPr>
                </a:tc>
                <a:tc>
                  <a:txBody>
                    <a:bodyPr/>
                    <a:lstStyle/>
                    <a:p>
                      <a:r>
                        <a:rPr lang="en-US" sz="1600" kern="1200" dirty="0">
                          <a:solidFill>
                            <a:schemeClr val="dk1"/>
                          </a:solidFill>
                          <a:latin typeface="+mn-lt"/>
                          <a:ea typeface="+mn-ea"/>
                          <a:cs typeface="+mn-cs"/>
                        </a:rPr>
                        <a:t>100%</a:t>
                      </a:r>
                    </a:p>
                  </a:txBody>
                  <a:tcPr marL="91450" marR="91450" marT="45725" marB="45725">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rPr>
                        <a:t>60.0%</a:t>
                      </a:r>
                      <a:endParaRPr lang="en-US" sz="1600" dirty="0">
                        <a:solidFill>
                          <a:schemeClr val="tx1"/>
                        </a:solidFill>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63.7%</a:t>
                      </a:r>
                    </a:p>
                  </a:txBody>
                  <a:tcPr marL="91450" marR="91450" marT="45725" marB="45725"/>
                </a:tc>
                <a:extLst>
                  <a:ext uri="{0D108BD9-81ED-4DB2-BD59-A6C34878D82A}">
                    <a16:rowId xmlns:a16="http://schemas.microsoft.com/office/drawing/2014/main" val="10002"/>
                  </a:ext>
                </a:extLst>
              </a:tr>
              <a:tr h="459217">
                <a:tc>
                  <a:txBody>
                    <a:bodyPr/>
                    <a:lstStyle/>
                    <a:p>
                      <a:pPr marL="0" marR="0" lvl="0" indent="0" algn="l" rtl="0">
                        <a:spcBef>
                          <a:spcPts val="0"/>
                        </a:spcBef>
                        <a:spcAft>
                          <a:spcPts val="0"/>
                        </a:spcAft>
                        <a:buNone/>
                      </a:pPr>
                      <a:r>
                        <a:rPr lang="en-US" sz="1600" b="1" dirty="0">
                          <a:solidFill>
                            <a:schemeClr val="bg1"/>
                          </a:solidFill>
                          <a:latin typeface="Calibri" panose="020F0502020204030204" pitchFamily="34" charset="0"/>
                          <a:cs typeface="Calibri" panose="020F0502020204030204" pitchFamily="34" charset="0"/>
                        </a:rPr>
                        <a:t>Wt. Avg</a:t>
                      </a: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rgbClr val="5B8A72"/>
                    </a:solidFill>
                  </a:tcPr>
                </a:tc>
                <a:tc>
                  <a:txBody>
                    <a:bodyPr/>
                    <a:lstStyle/>
                    <a:p>
                      <a:r>
                        <a:rPr lang="en-US" sz="1600" kern="1200" dirty="0">
                          <a:solidFill>
                            <a:schemeClr val="dk1"/>
                          </a:solidFill>
                          <a:latin typeface="+mn-lt"/>
                          <a:ea typeface="+mn-ea"/>
                          <a:cs typeface="+mn-cs"/>
                        </a:rPr>
                        <a:t>63.6%</a:t>
                      </a: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53.7%</a:t>
                      </a: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effectLst/>
                          <a:latin typeface="+mn-lt"/>
                          <a:ea typeface="+mn-ea"/>
                          <a:cs typeface="+mn-cs"/>
                        </a:rPr>
                        <a:t>54.4%</a:t>
                      </a:r>
                      <a:endParaRPr lang="en-US" sz="1600" dirty="0"/>
                    </a:p>
                  </a:txBody>
                  <a:tcPr marL="91450" marR="91450" marT="45725" marB="45725"/>
                </a:tc>
                <a:extLst>
                  <a:ext uri="{0D108BD9-81ED-4DB2-BD59-A6C34878D82A}">
                    <a16:rowId xmlns:a16="http://schemas.microsoft.com/office/drawing/2014/main" val="244972641"/>
                  </a:ext>
                </a:extLst>
              </a:tr>
            </a:tbl>
          </a:graphicData>
        </a:graphic>
      </p:graphicFrame>
      <p:sp>
        <p:nvSpPr>
          <p:cNvPr id="8" name="TextBox 7"/>
          <p:cNvSpPr txBox="1"/>
          <p:nvPr/>
        </p:nvSpPr>
        <p:spPr>
          <a:xfrm>
            <a:off x="7304138" y="4092444"/>
            <a:ext cx="3851644" cy="954107"/>
          </a:xfrm>
          <a:prstGeom prst="rect">
            <a:avLst/>
          </a:prstGeom>
          <a:noFill/>
        </p:spPr>
        <p:txBody>
          <a:bodyPr wrap="square" rtlCol="0">
            <a:spAutoFit/>
          </a:bodyPr>
          <a:lstStyle/>
          <a:p>
            <a:r>
              <a:rPr lang="en-US" sz="2800" dirty="0" smtClean="0"/>
              <a:t>Adult</a:t>
            </a:r>
            <a:endParaRPr lang="en-US" sz="2800" dirty="0"/>
          </a:p>
          <a:p>
            <a:r>
              <a:rPr lang="en-US" sz="2600" dirty="0"/>
              <a:t> </a:t>
            </a:r>
            <a:r>
              <a:rPr lang="en-US" sz="2600" i="1" dirty="0"/>
              <a:t>(income prediction)</a:t>
            </a:r>
          </a:p>
        </p:txBody>
      </p:sp>
      <p:graphicFrame>
        <p:nvGraphicFramePr>
          <p:cNvPr id="3" name="Google Shape;1352;p49">
            <a:extLst>
              <a:ext uri="{FF2B5EF4-FFF2-40B4-BE49-F238E27FC236}">
                <a16:creationId xmlns:a16="http://schemas.microsoft.com/office/drawing/2014/main" id="{7687E479-5180-91B8-861C-A0ED29790E30}"/>
              </a:ext>
            </a:extLst>
          </p:cNvPr>
          <p:cNvGraphicFramePr/>
          <p:nvPr>
            <p:extLst>
              <p:ext uri="{D42A27DB-BD31-4B8C-83A1-F6EECF244321}">
                <p14:modId xmlns:p14="http://schemas.microsoft.com/office/powerpoint/2010/main" val="2152183335"/>
              </p:ext>
            </p:extLst>
          </p:nvPr>
        </p:nvGraphicFramePr>
        <p:xfrm>
          <a:off x="6953720" y="2049332"/>
          <a:ext cx="4552480" cy="1836868"/>
        </p:xfrm>
        <a:graphic>
          <a:graphicData uri="http://schemas.openxmlformats.org/drawingml/2006/table">
            <a:tbl>
              <a:tblPr firstRow="1" bandRow="1">
                <a:tableStyleId>{93296810-A885-4BE3-A3E7-6D5BEEA58F35}</a:tableStyleId>
              </a:tblPr>
              <a:tblGrid>
                <a:gridCol w="1352337">
                  <a:extLst>
                    <a:ext uri="{9D8B030D-6E8A-4147-A177-3AD203B41FA5}">
                      <a16:colId xmlns:a16="http://schemas.microsoft.com/office/drawing/2014/main" val="20000"/>
                    </a:ext>
                  </a:extLst>
                </a:gridCol>
                <a:gridCol w="1046992">
                  <a:extLst>
                    <a:ext uri="{9D8B030D-6E8A-4147-A177-3AD203B41FA5}">
                      <a16:colId xmlns:a16="http://schemas.microsoft.com/office/drawing/2014/main" val="20001"/>
                    </a:ext>
                  </a:extLst>
                </a:gridCol>
                <a:gridCol w="1163628">
                  <a:extLst>
                    <a:ext uri="{9D8B030D-6E8A-4147-A177-3AD203B41FA5}">
                      <a16:colId xmlns:a16="http://schemas.microsoft.com/office/drawing/2014/main" val="61526734"/>
                    </a:ext>
                  </a:extLst>
                </a:gridCol>
                <a:gridCol w="989523">
                  <a:extLst>
                    <a:ext uri="{9D8B030D-6E8A-4147-A177-3AD203B41FA5}">
                      <a16:colId xmlns:a16="http://schemas.microsoft.com/office/drawing/2014/main" val="20002"/>
                    </a:ext>
                  </a:extLst>
                </a:gridCol>
              </a:tblGrid>
              <a:tr h="459217">
                <a:tc>
                  <a:txBody>
                    <a:bodyPr/>
                    <a:lstStyle/>
                    <a:p>
                      <a:pPr marL="0" marR="0" lvl="0" indent="0" algn="l" rtl="0">
                        <a:spcBef>
                          <a:spcPts val="0"/>
                        </a:spcBef>
                        <a:spcAft>
                          <a:spcPts val="0"/>
                        </a:spcAft>
                        <a:buNone/>
                      </a:pP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chemeClr val="accent6">
                        <a:lumMod val="20000"/>
                        <a:lumOff val="80000"/>
                      </a:schemeClr>
                    </a:solidFill>
                  </a:tcPr>
                </a:tc>
                <a:tc>
                  <a:txBody>
                    <a:bodyPr/>
                    <a:lstStyle/>
                    <a:p>
                      <a:pPr marL="0" marR="0" lvl="0" indent="0" algn="l" rtl="0">
                        <a:spcBef>
                          <a:spcPts val="0"/>
                        </a:spcBef>
                        <a:spcAft>
                          <a:spcPts val="0"/>
                        </a:spcAft>
                        <a:buNone/>
                      </a:pPr>
                      <a:r>
                        <a:rPr lang="en-US" sz="1600" b="1" dirty="0">
                          <a:solidFill>
                            <a:schemeClr val="lt1"/>
                          </a:solidFill>
                          <a:latin typeface="Calibri" panose="020F0502020204030204" pitchFamily="34" charset="0"/>
                          <a:ea typeface="Calibri"/>
                          <a:cs typeface="Calibri" panose="020F0502020204030204" pitchFamily="34" charset="0"/>
                          <a:sym typeface="Calibri"/>
                        </a:rPr>
                        <a:t>White</a:t>
                      </a:r>
                      <a:endParaRPr sz="1600" b="1" dirty="0">
                        <a:solidFill>
                          <a:schemeClr val="lt1"/>
                        </a:solidFill>
                        <a:latin typeface="Calibri" panose="020F0502020204030204" pitchFamily="34" charset="0"/>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altLang="zh-CN" sz="1600" b="1" dirty="0">
                          <a:solidFill>
                            <a:schemeClr val="lt1"/>
                          </a:solidFill>
                          <a:latin typeface="Calibri" panose="020F0502020204030204" pitchFamily="34" charset="0"/>
                          <a:ea typeface="Calibri"/>
                          <a:cs typeface="Calibri" panose="020F0502020204030204" pitchFamily="34" charset="0"/>
                          <a:sym typeface="Calibri"/>
                        </a:rPr>
                        <a:t>Other</a:t>
                      </a:r>
                      <a:endParaRPr sz="1600" b="1" dirty="0">
                        <a:solidFill>
                          <a:schemeClr val="lt1"/>
                        </a:solidFill>
                        <a:latin typeface="Calibri" panose="020F0502020204030204" pitchFamily="34" charset="0"/>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sz="1600" b="1" dirty="0">
                          <a:solidFill>
                            <a:schemeClr val="lt1"/>
                          </a:solidFill>
                          <a:latin typeface="Calibri" panose="020F0502020204030204" pitchFamily="34" charset="0"/>
                          <a:ea typeface="Calibri"/>
                          <a:cs typeface="Calibri" panose="020F0502020204030204" pitchFamily="34" charset="0"/>
                          <a:sym typeface="Calibri"/>
                        </a:rPr>
                        <a:t>Wt. Avg</a:t>
                      </a:r>
                      <a:endParaRPr sz="1600" b="1" dirty="0">
                        <a:solidFill>
                          <a:schemeClr val="lt1"/>
                        </a:solidFill>
                        <a:latin typeface="Calibri" panose="020F0502020204030204" pitchFamily="34" charset="0"/>
                        <a:ea typeface="Calibri"/>
                        <a:cs typeface="Calibri" panose="020F0502020204030204" pitchFamily="34" charset="0"/>
                        <a:sym typeface="Calibri"/>
                      </a:endParaRPr>
                    </a:p>
                  </a:txBody>
                  <a:tcPr marL="91450" marR="91450" marT="45725" marB="45725">
                    <a:solidFill>
                      <a:srgbClr val="5B8A72"/>
                    </a:solidFill>
                  </a:tcPr>
                </a:tc>
                <a:extLst>
                  <a:ext uri="{0D108BD9-81ED-4DB2-BD59-A6C34878D82A}">
                    <a16:rowId xmlns:a16="http://schemas.microsoft.com/office/drawing/2014/main" val="10000"/>
                  </a:ext>
                </a:extLst>
              </a:tr>
              <a:tr h="459217">
                <a:tc>
                  <a:txBody>
                    <a:bodyPr/>
                    <a:lstStyle/>
                    <a:p>
                      <a:pPr marL="0" marR="0" lvl="0" indent="0" algn="l" rtl="0">
                        <a:spcBef>
                          <a:spcPts val="0"/>
                        </a:spcBef>
                        <a:spcAft>
                          <a:spcPts val="0"/>
                        </a:spcAft>
                        <a:buNone/>
                      </a:pPr>
                      <a:r>
                        <a:rPr lang="en-US" sz="1600" b="1" dirty="0">
                          <a:solidFill>
                            <a:schemeClr val="bg1"/>
                          </a:solidFill>
                          <a:latin typeface="Calibri" panose="020F0502020204030204" pitchFamily="34" charset="0"/>
                          <a:cs typeface="Calibri" panose="020F0502020204030204" pitchFamily="34" charset="0"/>
                        </a:rPr>
                        <a:t>Male</a:t>
                      </a: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rgbClr val="5B8A7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35.3%</a:t>
                      </a:r>
                    </a:p>
                  </a:txBody>
                  <a:tcPr marL="91450" marR="91450" marT="45725" marB="45725"/>
                </a:tc>
                <a:tc>
                  <a:txBody>
                    <a:bodyPr/>
                    <a:lstStyle/>
                    <a:p>
                      <a:pPr marL="0" marR="0" lvl="0" indent="0" algn="l" rtl="0">
                        <a:spcBef>
                          <a:spcPts val="0"/>
                        </a:spcBef>
                        <a:spcAft>
                          <a:spcPts val="0"/>
                        </a:spcAft>
                        <a:buNone/>
                      </a:pPr>
                      <a:r>
                        <a:rPr lang="en-US" altLang="zh-CN" sz="1600" dirty="0">
                          <a:solidFill>
                            <a:schemeClr val="tx1"/>
                          </a:solidFill>
                          <a:latin typeface="Calibri" panose="020F0502020204030204" pitchFamily="34" charset="0"/>
                          <a:cs typeface="Calibri" panose="020F0502020204030204" pitchFamily="34" charset="0"/>
                        </a:rPr>
                        <a:t>33.3%</a:t>
                      </a:r>
                      <a:endParaRPr sz="1600" dirty="0">
                        <a:solidFill>
                          <a:schemeClr val="tx1"/>
                        </a:solidFill>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altLang="zh-CN" sz="1600" dirty="0">
                          <a:solidFill>
                            <a:schemeClr val="tx1"/>
                          </a:solidFill>
                          <a:latin typeface="Calibri" panose="020F0502020204030204" pitchFamily="34" charset="0"/>
                          <a:cs typeface="Calibri" panose="020F0502020204030204" pitchFamily="34" charset="0"/>
                        </a:rPr>
                        <a:t>35.1%</a:t>
                      </a:r>
                      <a:endParaRPr sz="1600" dirty="0">
                        <a:solidFill>
                          <a:schemeClr val="tx1"/>
                        </a:solidFill>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1"/>
                  </a:ext>
                </a:extLst>
              </a:tr>
              <a:tr h="459217">
                <a:tc>
                  <a:txBody>
                    <a:bodyPr/>
                    <a:lstStyle/>
                    <a:p>
                      <a:pPr marL="0" marR="0" lvl="0" indent="0" algn="l" rtl="0">
                        <a:spcBef>
                          <a:spcPts val="0"/>
                        </a:spcBef>
                        <a:spcAft>
                          <a:spcPts val="0"/>
                        </a:spcAft>
                        <a:buNone/>
                      </a:pPr>
                      <a:r>
                        <a:rPr lang="en-US" sz="1600" b="1" dirty="0">
                          <a:solidFill>
                            <a:schemeClr val="bg1"/>
                          </a:solidFill>
                          <a:latin typeface="Calibri" panose="020F0502020204030204" pitchFamily="34" charset="0"/>
                          <a:cs typeface="Calibri" panose="020F0502020204030204" pitchFamily="34" charset="0"/>
                        </a:rPr>
                        <a:t>Female</a:t>
                      </a: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rgbClr val="5B8A72"/>
                    </a:solidFill>
                  </a:tcPr>
                </a:tc>
                <a:tc>
                  <a:txBody>
                    <a:bodyPr/>
                    <a:lstStyle/>
                    <a:p>
                      <a:r>
                        <a:rPr lang="en-US" sz="1600" kern="1200" dirty="0">
                          <a:solidFill>
                            <a:schemeClr val="dk1"/>
                          </a:solidFill>
                          <a:latin typeface="+mn-lt"/>
                          <a:ea typeface="+mn-ea"/>
                          <a:cs typeface="+mn-cs"/>
                        </a:rPr>
                        <a:t>33.3%</a:t>
                      </a: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rPr>
                        <a:t>66.7%</a:t>
                      </a:r>
                      <a:endParaRPr lang="en-US" sz="1600" dirty="0">
                        <a:solidFill>
                          <a:schemeClr val="tx1"/>
                        </a:solidFill>
                      </a:endParaRPr>
                    </a:p>
                  </a:txBody>
                  <a:tcPr marL="91450" marR="91450" marT="45725" marB="45725">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37.0%</a:t>
                      </a:r>
                    </a:p>
                  </a:txBody>
                  <a:tcPr marL="91450" marR="91450" marT="45725" marB="45725"/>
                </a:tc>
                <a:extLst>
                  <a:ext uri="{0D108BD9-81ED-4DB2-BD59-A6C34878D82A}">
                    <a16:rowId xmlns:a16="http://schemas.microsoft.com/office/drawing/2014/main" val="10002"/>
                  </a:ext>
                </a:extLst>
              </a:tr>
              <a:tr h="459217">
                <a:tc>
                  <a:txBody>
                    <a:bodyPr/>
                    <a:lstStyle/>
                    <a:p>
                      <a:pPr marL="0" marR="0" lvl="0" indent="0" algn="l" rtl="0">
                        <a:spcBef>
                          <a:spcPts val="0"/>
                        </a:spcBef>
                        <a:spcAft>
                          <a:spcPts val="0"/>
                        </a:spcAft>
                        <a:buNone/>
                      </a:pPr>
                      <a:r>
                        <a:rPr lang="en-US" sz="1600" b="1" dirty="0">
                          <a:solidFill>
                            <a:schemeClr val="bg1"/>
                          </a:solidFill>
                          <a:latin typeface="Calibri" panose="020F0502020204030204" pitchFamily="34" charset="0"/>
                          <a:cs typeface="Calibri" panose="020F0502020204030204" pitchFamily="34" charset="0"/>
                        </a:rPr>
                        <a:t>Wt. Avg</a:t>
                      </a: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rgbClr val="5B8A72"/>
                    </a:solidFill>
                  </a:tcPr>
                </a:tc>
                <a:tc>
                  <a:txBody>
                    <a:bodyPr/>
                    <a:lstStyle/>
                    <a:p>
                      <a:r>
                        <a:rPr lang="en-US" sz="1600" kern="1200" dirty="0">
                          <a:solidFill>
                            <a:schemeClr val="dk1"/>
                          </a:solidFill>
                          <a:latin typeface="+mn-lt"/>
                          <a:ea typeface="+mn-ea"/>
                          <a:cs typeface="+mn-cs"/>
                        </a:rPr>
                        <a:t>34.7%</a:t>
                      </a: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44.4%</a:t>
                      </a: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effectLst/>
                          <a:latin typeface="+mn-lt"/>
                          <a:ea typeface="+mn-ea"/>
                          <a:cs typeface="+mn-cs"/>
                        </a:rPr>
                        <a:t>35.6%</a:t>
                      </a:r>
                      <a:endParaRPr lang="en-US" sz="1600" dirty="0"/>
                    </a:p>
                  </a:txBody>
                  <a:tcPr marL="91450" marR="91450" marT="45725" marB="45725"/>
                </a:tc>
                <a:extLst>
                  <a:ext uri="{0D108BD9-81ED-4DB2-BD59-A6C34878D82A}">
                    <a16:rowId xmlns:a16="http://schemas.microsoft.com/office/drawing/2014/main" val="244972641"/>
                  </a:ext>
                </a:extLst>
              </a:tr>
            </a:tbl>
          </a:graphicData>
        </a:graphic>
      </p:graphicFrame>
      <p:sp>
        <p:nvSpPr>
          <p:cNvPr id="7" name="TextBox 6"/>
          <p:cNvSpPr txBox="1"/>
          <p:nvPr/>
        </p:nvSpPr>
        <p:spPr>
          <a:xfrm>
            <a:off x="1321878" y="4092444"/>
            <a:ext cx="4637572" cy="892552"/>
          </a:xfrm>
          <a:prstGeom prst="rect">
            <a:avLst/>
          </a:prstGeom>
          <a:noFill/>
        </p:spPr>
        <p:txBody>
          <a:bodyPr wrap="square" rtlCol="0">
            <a:spAutoFit/>
          </a:bodyPr>
          <a:lstStyle/>
          <a:p>
            <a:r>
              <a:rPr lang="en-US" sz="2800" dirty="0" err="1" smtClean="0"/>
              <a:t>Compas</a:t>
            </a:r>
            <a:endParaRPr lang="en-US" sz="2800" dirty="0"/>
          </a:p>
          <a:p>
            <a:r>
              <a:rPr lang="en-US" sz="2400" dirty="0"/>
              <a:t> </a:t>
            </a:r>
            <a:r>
              <a:rPr lang="en-US" sz="2400" i="1" dirty="0"/>
              <a:t>(recidivism risk prediction)</a:t>
            </a:r>
            <a:endParaRPr lang="en-US" sz="2400" dirty="0"/>
          </a:p>
        </p:txBody>
      </p:sp>
      <p:sp>
        <p:nvSpPr>
          <p:cNvPr id="36" name="Rounded Rectangle 35">
            <a:extLst>
              <a:ext uri="{FF2B5EF4-FFF2-40B4-BE49-F238E27FC236}">
                <a16:creationId xmlns:a16="http://schemas.microsoft.com/office/drawing/2014/main" id="{29CDF1DC-870D-697D-83F8-BF0F4FC75366}"/>
              </a:ext>
            </a:extLst>
          </p:cNvPr>
          <p:cNvSpPr/>
          <p:nvPr/>
        </p:nvSpPr>
        <p:spPr>
          <a:xfrm>
            <a:off x="2635719" y="3420367"/>
            <a:ext cx="2340632" cy="465834"/>
          </a:xfrm>
          <a:prstGeom prst="round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1">
            <a:extLst>
              <a:ext uri="{FF2B5EF4-FFF2-40B4-BE49-F238E27FC236}">
                <a16:creationId xmlns:a16="http://schemas.microsoft.com/office/drawing/2014/main" id="{47F6B34F-BC85-50FD-154E-8100E419E53E}"/>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dirty="0" smtClean="0"/>
              <a:t>Result </a:t>
            </a:r>
            <a:r>
              <a:rPr lang="en-US" sz="3200" dirty="0"/>
              <a:t>– </a:t>
            </a:r>
            <a:r>
              <a:rPr lang="en-US" sz="3200" dirty="0" smtClean="0"/>
              <a:t>Difference in “Certified” Rates</a:t>
            </a:r>
            <a:endParaRPr lang="en-US" sz="3200" i="1" dirty="0"/>
          </a:p>
        </p:txBody>
      </p:sp>
    </p:spTree>
    <p:extLst>
      <p:ext uri="{BB962C8B-B14F-4D97-AF65-F5344CB8AC3E}">
        <p14:creationId xmlns:p14="http://schemas.microsoft.com/office/powerpoint/2010/main" val="8146119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89"/>
        <p:cNvGrpSpPr/>
        <p:nvPr/>
      </p:nvGrpSpPr>
      <p:grpSpPr>
        <a:xfrm>
          <a:off x="0" y="0"/>
          <a:ext cx="0" cy="0"/>
          <a:chOff x="0" y="0"/>
          <a:chExt cx="0" cy="0"/>
        </a:xfrm>
      </p:grpSpPr>
      <p:sp>
        <p:nvSpPr>
          <p:cNvPr id="1390" name="Google Shape;1390;p53"/>
          <p:cNvSpPr txBox="1">
            <a:spLocks noGrp="1"/>
          </p:cNvSpPr>
          <p:nvPr>
            <p:ph type="title"/>
          </p:nvPr>
        </p:nvSpPr>
        <p:spPr>
          <a:xfrm>
            <a:off x="838200" y="365125"/>
            <a:ext cx="10515600" cy="163547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dirty="0" smtClean="0"/>
              <a:t>Conclusion</a:t>
            </a:r>
            <a:endParaRPr dirty="0"/>
          </a:p>
        </p:txBody>
      </p:sp>
      <p:sp>
        <p:nvSpPr>
          <p:cNvPr id="23" name="Google Shape;960;p31"/>
          <p:cNvSpPr/>
          <p:nvPr/>
        </p:nvSpPr>
        <p:spPr>
          <a:xfrm>
            <a:off x="1432560" y="1822929"/>
            <a:ext cx="9799320" cy="1225071"/>
          </a:xfrm>
          <a:prstGeom prst="roundRect">
            <a:avLst>
              <a:gd name="adj" fmla="val 16667"/>
            </a:avLst>
          </a:prstGeom>
          <a:solidFill>
            <a:srgbClr val="5B8A72"/>
          </a:solidFill>
          <a:ln>
            <a:noFill/>
          </a:ln>
        </p:spPr>
        <p:txBody>
          <a:bodyPr spcFirstLastPara="1" wrap="square" lIns="91425" tIns="45700" rIns="91425" bIns="45700" anchor="ctr" anchorCtr="0">
            <a:noAutofit/>
          </a:bodyPr>
          <a:lstStyle/>
          <a:p>
            <a:pPr lvl="0"/>
            <a:r>
              <a:rPr lang="en-US" sz="2800" dirty="0">
                <a:solidFill>
                  <a:prstClr val="white"/>
                </a:solidFill>
                <a:latin typeface="Calibri" panose="020F0502020204030204" pitchFamily="34" charset="0"/>
                <a:ea typeface="Times New Roman"/>
                <a:cs typeface="Calibri" panose="020F0502020204030204" pitchFamily="34" charset="0"/>
                <a:sym typeface="Times New Roman"/>
              </a:rPr>
              <a:t>A </a:t>
            </a:r>
            <a:r>
              <a:rPr lang="en-US" sz="2800" dirty="0" smtClean="0">
                <a:solidFill>
                  <a:prstClr val="white"/>
                </a:solidFill>
                <a:latin typeface="Calibri" panose="020F0502020204030204" pitchFamily="34" charset="0"/>
                <a:ea typeface="Times New Roman"/>
                <a:cs typeface="Calibri" panose="020F0502020204030204" pitchFamily="34" charset="0"/>
                <a:sym typeface="Times New Roman"/>
              </a:rPr>
              <a:t>method for certifying (</a:t>
            </a:r>
            <a:r>
              <a:rPr lang="en-US" sz="2800" dirty="0">
                <a:solidFill>
                  <a:prstClr val="white"/>
                </a:solidFill>
                <a:latin typeface="Calibri" panose="020F0502020204030204" pitchFamily="34" charset="0"/>
                <a:ea typeface="Times New Roman"/>
                <a:cs typeface="Calibri" panose="020F0502020204030204" pitchFamily="34" charset="0"/>
                <a:sym typeface="Times New Roman"/>
              </a:rPr>
              <a:t>efficiently and accurately) the </a:t>
            </a:r>
            <a:r>
              <a:rPr lang="en-US" sz="2800" dirty="0" smtClean="0">
                <a:solidFill>
                  <a:prstClr val="white"/>
                </a:solidFill>
                <a:latin typeface="Calibri" panose="020F0502020204030204" pitchFamily="34" charset="0"/>
                <a:ea typeface="Times New Roman"/>
                <a:cs typeface="Calibri" panose="020F0502020204030204" pitchFamily="34" charset="0"/>
                <a:sym typeface="Times New Roman"/>
              </a:rPr>
              <a:t>fairness of KNN prediction results under dataset bias</a:t>
            </a:r>
            <a:endParaRPr lang="en-US" sz="2800" dirty="0">
              <a:solidFill>
                <a:prstClr val="white"/>
              </a:solidFill>
              <a:latin typeface="Calibri" panose="020F0502020204030204" pitchFamily="34" charset="0"/>
              <a:ea typeface="Times New Roman"/>
              <a:cs typeface="Calibri" panose="020F0502020204030204" pitchFamily="34" charset="0"/>
              <a:sym typeface="Times New Roman"/>
            </a:endParaRPr>
          </a:p>
        </p:txBody>
      </p:sp>
      <p:sp>
        <p:nvSpPr>
          <p:cNvPr id="28" name="TextBox 27"/>
          <p:cNvSpPr txBox="1"/>
          <p:nvPr/>
        </p:nvSpPr>
        <p:spPr>
          <a:xfrm>
            <a:off x="949972" y="3773558"/>
            <a:ext cx="2660051" cy="707886"/>
          </a:xfrm>
          <a:prstGeom prst="rect">
            <a:avLst/>
          </a:prstGeom>
          <a:solidFill>
            <a:schemeClr val="bg1"/>
          </a:solidFill>
          <a:ln>
            <a:solidFill>
              <a:srgbClr val="FF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C00000"/>
                </a:solidFill>
                <a:effectLst/>
                <a:uLnTx/>
                <a:uFillTx/>
                <a:latin typeface="Calibri" panose="020F0502020204030204"/>
                <a:ea typeface="+mn-ea"/>
                <a:cs typeface="+mn-cs"/>
              </a:rPr>
              <a:t>Questions?</a:t>
            </a:r>
            <a:endParaRPr kumimoji="0" lang="en-US" sz="40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pic>
        <p:nvPicPr>
          <p:cNvPr id="2" name="Picture 1"/>
          <p:cNvPicPr>
            <a:picLocks noChangeAspect="1"/>
          </p:cNvPicPr>
          <p:nvPr/>
        </p:nvPicPr>
        <p:blipFill>
          <a:blip r:embed="rId3"/>
          <a:stretch>
            <a:fillRect/>
          </a:stretch>
        </p:blipFill>
        <p:spPr>
          <a:xfrm>
            <a:off x="4081011" y="4127501"/>
            <a:ext cx="6853689" cy="1986754"/>
          </a:xfrm>
          <a:prstGeom prst="rect">
            <a:avLst/>
          </a:prstGeom>
        </p:spPr>
      </p:pic>
    </p:spTree>
    <p:extLst>
      <p:ext uri="{BB962C8B-B14F-4D97-AF65-F5344CB8AC3E}">
        <p14:creationId xmlns:p14="http://schemas.microsoft.com/office/powerpoint/2010/main" val="2563223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F5F0FECB-F87C-AD39-2098-CA62D1EFD035}"/>
              </a:ext>
            </a:extLst>
          </p:cNvPr>
          <p:cNvGrpSpPr/>
          <p:nvPr/>
        </p:nvGrpSpPr>
        <p:grpSpPr>
          <a:xfrm>
            <a:off x="6936946" y="1248041"/>
            <a:ext cx="3689190" cy="814928"/>
            <a:chOff x="6936946" y="1248041"/>
            <a:chExt cx="3689190" cy="814928"/>
          </a:xfrm>
        </p:grpSpPr>
        <p:sp>
          <p:nvSpPr>
            <p:cNvPr id="10" name="Rectangle 9">
              <a:extLst>
                <a:ext uri="{FF2B5EF4-FFF2-40B4-BE49-F238E27FC236}">
                  <a16:creationId xmlns:a16="http://schemas.microsoft.com/office/drawing/2014/main" id="{DA8460FC-3903-87F3-7303-01447B053F53}"/>
                </a:ext>
              </a:extLst>
            </p:cNvPr>
            <p:cNvSpPr/>
            <p:nvPr/>
          </p:nvSpPr>
          <p:spPr>
            <a:xfrm>
              <a:off x="9779384" y="1248041"/>
              <a:ext cx="846752" cy="76128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6FFB953-B239-C864-9B33-36A40EAECF4C}"/>
                </a:ext>
              </a:extLst>
            </p:cNvPr>
            <p:cNvSpPr/>
            <p:nvPr/>
          </p:nvSpPr>
          <p:spPr>
            <a:xfrm>
              <a:off x="6936946" y="1301682"/>
              <a:ext cx="846752" cy="76128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grpSp>
        <p:nvGrpSpPr>
          <p:cNvPr id="53" name="Group 52">
            <a:extLst>
              <a:ext uri="{FF2B5EF4-FFF2-40B4-BE49-F238E27FC236}">
                <a16:creationId xmlns:a16="http://schemas.microsoft.com/office/drawing/2014/main" id="{F66B49E4-A180-3B74-A338-418E3E23257F}"/>
              </a:ext>
            </a:extLst>
          </p:cNvPr>
          <p:cNvGrpSpPr/>
          <p:nvPr/>
        </p:nvGrpSpPr>
        <p:grpSpPr>
          <a:xfrm>
            <a:off x="6115061" y="3424300"/>
            <a:ext cx="5322824" cy="2626613"/>
            <a:chOff x="6115061" y="3424300"/>
            <a:chExt cx="5322824" cy="2626613"/>
          </a:xfrm>
        </p:grpSpPr>
        <p:grpSp>
          <p:nvGrpSpPr>
            <p:cNvPr id="51" name="Group 50">
              <a:extLst>
                <a:ext uri="{FF2B5EF4-FFF2-40B4-BE49-F238E27FC236}">
                  <a16:creationId xmlns:a16="http://schemas.microsoft.com/office/drawing/2014/main" id="{C435A55C-A266-3A43-B1E1-A88A5CBCC36F}"/>
                </a:ext>
              </a:extLst>
            </p:cNvPr>
            <p:cNvGrpSpPr/>
            <p:nvPr/>
          </p:nvGrpSpPr>
          <p:grpSpPr>
            <a:xfrm>
              <a:off x="6437700" y="3519733"/>
              <a:ext cx="5000185" cy="2531180"/>
              <a:chOff x="6437700" y="2090855"/>
              <a:chExt cx="5000185" cy="2531180"/>
            </a:xfrm>
          </p:grpSpPr>
          <p:pic>
            <p:nvPicPr>
              <p:cNvPr id="11" name="Picture 10">
                <a:extLst>
                  <a:ext uri="{FF2B5EF4-FFF2-40B4-BE49-F238E27FC236}">
                    <a16:creationId xmlns:a16="http://schemas.microsoft.com/office/drawing/2014/main" id="{B274F36B-E509-14AE-991F-3D5F4314E1E0}"/>
                  </a:ext>
                </a:extLst>
              </p:cNvPr>
              <p:cNvPicPr>
                <a:picLocks noChangeAspect="1"/>
              </p:cNvPicPr>
              <p:nvPr/>
            </p:nvPicPr>
            <p:blipFill rotWithShape="1">
              <a:blip r:embed="rId3"/>
              <a:srcRect l="25949" t="15342" r="20817" b="13145"/>
              <a:stretch/>
            </p:blipFill>
            <p:spPr>
              <a:xfrm>
                <a:off x="6437700" y="2204212"/>
                <a:ext cx="2148212" cy="2165967"/>
              </a:xfrm>
              <a:prstGeom prst="rect">
                <a:avLst/>
              </a:prstGeom>
            </p:spPr>
          </p:pic>
          <p:pic>
            <p:nvPicPr>
              <p:cNvPr id="13" name="Picture 12">
                <a:extLst>
                  <a:ext uri="{FF2B5EF4-FFF2-40B4-BE49-F238E27FC236}">
                    <a16:creationId xmlns:a16="http://schemas.microsoft.com/office/drawing/2014/main" id="{6392DD07-721E-14AD-6994-73234F198C6C}"/>
                  </a:ext>
                </a:extLst>
              </p:cNvPr>
              <p:cNvPicPr>
                <a:picLocks noChangeAspect="1"/>
              </p:cNvPicPr>
              <p:nvPr/>
            </p:nvPicPr>
            <p:blipFill rotWithShape="1">
              <a:blip r:embed="rId4"/>
              <a:srcRect l="23227" t="10529" r="21941" b="11393"/>
              <a:stretch/>
            </p:blipFill>
            <p:spPr>
              <a:xfrm>
                <a:off x="9271767" y="2090855"/>
                <a:ext cx="2166118" cy="2314982"/>
              </a:xfrm>
              <a:prstGeom prst="rect">
                <a:avLst/>
              </a:prstGeom>
            </p:spPr>
          </p:pic>
          <p:sp>
            <p:nvSpPr>
              <p:cNvPr id="34" name="TextBox 33">
                <a:extLst>
                  <a:ext uri="{FF2B5EF4-FFF2-40B4-BE49-F238E27FC236}">
                    <a16:creationId xmlns:a16="http://schemas.microsoft.com/office/drawing/2014/main" id="{0DE25A78-CF1E-6783-008B-EEEB89E0B917}"/>
                  </a:ext>
                </a:extLst>
              </p:cNvPr>
              <p:cNvSpPr txBox="1"/>
              <p:nvPr/>
            </p:nvSpPr>
            <p:spPr>
              <a:xfrm>
                <a:off x="6905598" y="4252703"/>
                <a:ext cx="942739" cy="369332"/>
              </a:xfrm>
              <a:prstGeom prst="rect">
                <a:avLst/>
              </a:prstGeom>
              <a:noFill/>
            </p:spPr>
            <p:txBody>
              <a:bodyPr wrap="square" rtlCol="0">
                <a:spAutoFit/>
              </a:bodyPr>
              <a:lstStyle/>
              <a:p>
                <a:r>
                  <a:rPr lang="en-US" dirty="0"/>
                  <a:t>Female</a:t>
                </a:r>
              </a:p>
            </p:txBody>
          </p:sp>
          <p:sp>
            <p:nvSpPr>
              <p:cNvPr id="32" name="TextBox 31">
                <a:extLst>
                  <a:ext uri="{FF2B5EF4-FFF2-40B4-BE49-F238E27FC236}">
                    <a16:creationId xmlns:a16="http://schemas.microsoft.com/office/drawing/2014/main" id="{C9E77E99-B019-584A-F559-8CCD6BF6727D}"/>
                  </a:ext>
                </a:extLst>
              </p:cNvPr>
              <p:cNvSpPr txBox="1"/>
              <p:nvPr/>
            </p:nvSpPr>
            <p:spPr>
              <a:xfrm>
                <a:off x="10077154" y="4252703"/>
                <a:ext cx="942739" cy="369332"/>
              </a:xfrm>
              <a:prstGeom prst="rect">
                <a:avLst/>
              </a:prstGeom>
              <a:noFill/>
            </p:spPr>
            <p:txBody>
              <a:bodyPr wrap="square" rtlCol="0">
                <a:spAutoFit/>
              </a:bodyPr>
              <a:lstStyle/>
              <a:p>
                <a:r>
                  <a:rPr lang="en-US" dirty="0"/>
                  <a:t>Male</a:t>
                </a:r>
              </a:p>
            </p:txBody>
          </p:sp>
        </p:grpSp>
        <p:sp>
          <p:nvSpPr>
            <p:cNvPr id="44" name="TextBox 43">
              <a:extLst>
                <a:ext uri="{FF2B5EF4-FFF2-40B4-BE49-F238E27FC236}">
                  <a16:creationId xmlns:a16="http://schemas.microsoft.com/office/drawing/2014/main" id="{1E896031-AD45-AEFB-FC86-397A93B7CC7D}"/>
                </a:ext>
              </a:extLst>
            </p:cNvPr>
            <p:cNvSpPr txBox="1"/>
            <p:nvPr/>
          </p:nvSpPr>
          <p:spPr>
            <a:xfrm>
              <a:off x="6115061" y="3424300"/>
              <a:ext cx="4763182" cy="369332"/>
            </a:xfrm>
            <a:prstGeom prst="rect">
              <a:avLst/>
            </a:prstGeom>
            <a:noFill/>
          </p:spPr>
          <p:txBody>
            <a:bodyPr wrap="square" rtlCol="0">
              <a:spAutoFit/>
            </a:bodyPr>
            <a:lstStyle/>
            <a:p>
              <a:r>
                <a:rPr lang="en-US" dirty="0"/>
                <a:t>Reason2: Internal difference within group.</a:t>
              </a:r>
            </a:p>
          </p:txBody>
        </p:sp>
      </p:grpSp>
      <p:graphicFrame>
        <p:nvGraphicFramePr>
          <p:cNvPr id="2" name="Google Shape;1352;p49">
            <a:extLst>
              <a:ext uri="{FF2B5EF4-FFF2-40B4-BE49-F238E27FC236}">
                <a16:creationId xmlns:a16="http://schemas.microsoft.com/office/drawing/2014/main" id="{458C44C2-75BF-354A-6077-57029EF4ED5A}"/>
              </a:ext>
            </a:extLst>
          </p:cNvPr>
          <p:cNvGraphicFramePr/>
          <p:nvPr/>
        </p:nvGraphicFramePr>
        <p:xfrm>
          <a:off x="1185329" y="1682326"/>
          <a:ext cx="4052951" cy="1379668"/>
        </p:xfrm>
        <a:graphic>
          <a:graphicData uri="http://schemas.openxmlformats.org/drawingml/2006/table">
            <a:tbl>
              <a:tblPr firstRow="1" bandRow="1">
                <a:tableStyleId>{93296810-A885-4BE3-A3E7-6D5BEEA58F35}</a:tableStyleId>
              </a:tblPr>
              <a:tblGrid>
                <a:gridCol w="1203949">
                  <a:extLst>
                    <a:ext uri="{9D8B030D-6E8A-4147-A177-3AD203B41FA5}">
                      <a16:colId xmlns:a16="http://schemas.microsoft.com/office/drawing/2014/main" val="20000"/>
                    </a:ext>
                  </a:extLst>
                </a:gridCol>
                <a:gridCol w="932109">
                  <a:extLst>
                    <a:ext uri="{9D8B030D-6E8A-4147-A177-3AD203B41FA5}">
                      <a16:colId xmlns:a16="http://schemas.microsoft.com/office/drawing/2014/main" val="20001"/>
                    </a:ext>
                  </a:extLst>
                </a:gridCol>
                <a:gridCol w="1035947">
                  <a:extLst>
                    <a:ext uri="{9D8B030D-6E8A-4147-A177-3AD203B41FA5}">
                      <a16:colId xmlns:a16="http://schemas.microsoft.com/office/drawing/2014/main" val="61526734"/>
                    </a:ext>
                  </a:extLst>
                </a:gridCol>
                <a:gridCol w="880946">
                  <a:extLst>
                    <a:ext uri="{9D8B030D-6E8A-4147-A177-3AD203B41FA5}">
                      <a16:colId xmlns:a16="http://schemas.microsoft.com/office/drawing/2014/main" val="20002"/>
                    </a:ext>
                  </a:extLst>
                </a:gridCol>
              </a:tblGrid>
              <a:tr h="344917">
                <a:tc>
                  <a:txBody>
                    <a:bodyPr/>
                    <a:lstStyle/>
                    <a:p>
                      <a:pPr marL="0" marR="0" lvl="0" indent="0" algn="l" rtl="0">
                        <a:spcBef>
                          <a:spcPts val="0"/>
                        </a:spcBef>
                        <a:spcAft>
                          <a:spcPts val="0"/>
                        </a:spcAft>
                        <a:buNone/>
                      </a:pP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chemeClr val="accent6">
                        <a:lumMod val="20000"/>
                        <a:lumOff val="80000"/>
                      </a:schemeClr>
                    </a:solidFill>
                  </a:tcPr>
                </a:tc>
                <a:tc>
                  <a:txBody>
                    <a:bodyPr/>
                    <a:lstStyle/>
                    <a:p>
                      <a:pPr marL="0" marR="0" lvl="0" indent="0" algn="l" rtl="0">
                        <a:spcBef>
                          <a:spcPts val="0"/>
                        </a:spcBef>
                        <a:spcAft>
                          <a:spcPts val="0"/>
                        </a:spcAft>
                        <a:buNone/>
                      </a:pPr>
                      <a:r>
                        <a:rPr lang="en-US" sz="1600" b="1" dirty="0">
                          <a:solidFill>
                            <a:schemeClr val="lt1"/>
                          </a:solidFill>
                          <a:latin typeface="Calibri" panose="020F0502020204030204" pitchFamily="34" charset="0"/>
                          <a:ea typeface="Calibri"/>
                          <a:cs typeface="Calibri" panose="020F0502020204030204" pitchFamily="34" charset="0"/>
                          <a:sym typeface="Calibri"/>
                        </a:rPr>
                        <a:t>White</a:t>
                      </a:r>
                      <a:endParaRPr sz="1600" b="1" dirty="0">
                        <a:solidFill>
                          <a:schemeClr val="lt1"/>
                        </a:solidFill>
                        <a:latin typeface="Calibri" panose="020F0502020204030204" pitchFamily="34" charset="0"/>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altLang="zh-CN" sz="1600" b="1" dirty="0">
                          <a:solidFill>
                            <a:schemeClr val="lt1"/>
                          </a:solidFill>
                          <a:latin typeface="Calibri" panose="020F0502020204030204" pitchFamily="34" charset="0"/>
                          <a:ea typeface="Calibri"/>
                          <a:cs typeface="Calibri" panose="020F0502020204030204" pitchFamily="34" charset="0"/>
                          <a:sym typeface="Calibri"/>
                        </a:rPr>
                        <a:t>Other</a:t>
                      </a:r>
                      <a:endParaRPr sz="1600" b="1" dirty="0">
                        <a:solidFill>
                          <a:schemeClr val="lt1"/>
                        </a:solidFill>
                        <a:latin typeface="Calibri" panose="020F0502020204030204" pitchFamily="34" charset="0"/>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sz="1600" b="1" dirty="0">
                          <a:solidFill>
                            <a:schemeClr val="lt1"/>
                          </a:solidFill>
                          <a:latin typeface="Calibri" panose="020F0502020204030204" pitchFamily="34" charset="0"/>
                          <a:ea typeface="Calibri"/>
                          <a:cs typeface="Calibri" panose="020F0502020204030204" pitchFamily="34" charset="0"/>
                          <a:sym typeface="Calibri"/>
                        </a:rPr>
                        <a:t>Wt. Avg</a:t>
                      </a:r>
                      <a:endParaRPr sz="1600" b="1" dirty="0">
                        <a:solidFill>
                          <a:schemeClr val="lt1"/>
                        </a:solidFill>
                        <a:latin typeface="Calibri" panose="020F0502020204030204" pitchFamily="34" charset="0"/>
                        <a:ea typeface="Calibri"/>
                        <a:cs typeface="Calibri" panose="020F0502020204030204" pitchFamily="34" charset="0"/>
                        <a:sym typeface="Calibri"/>
                      </a:endParaRPr>
                    </a:p>
                  </a:txBody>
                  <a:tcPr marL="91450" marR="91450" marT="45725" marB="45725">
                    <a:solidFill>
                      <a:srgbClr val="5B8A72"/>
                    </a:solidFill>
                  </a:tcPr>
                </a:tc>
                <a:extLst>
                  <a:ext uri="{0D108BD9-81ED-4DB2-BD59-A6C34878D82A}">
                    <a16:rowId xmlns:a16="http://schemas.microsoft.com/office/drawing/2014/main" val="10000"/>
                  </a:ext>
                </a:extLst>
              </a:tr>
              <a:tr h="344917">
                <a:tc>
                  <a:txBody>
                    <a:bodyPr/>
                    <a:lstStyle/>
                    <a:p>
                      <a:pPr marL="0" marR="0" lvl="0" indent="0" algn="l" rtl="0">
                        <a:spcBef>
                          <a:spcPts val="0"/>
                        </a:spcBef>
                        <a:spcAft>
                          <a:spcPts val="0"/>
                        </a:spcAft>
                        <a:buNone/>
                      </a:pPr>
                      <a:r>
                        <a:rPr lang="en-US" sz="1600" b="1" dirty="0">
                          <a:solidFill>
                            <a:schemeClr val="bg1"/>
                          </a:solidFill>
                          <a:latin typeface="Calibri" panose="020F0502020204030204" pitchFamily="34" charset="0"/>
                          <a:cs typeface="Calibri" panose="020F0502020204030204" pitchFamily="34" charset="0"/>
                        </a:rPr>
                        <a:t>Male</a:t>
                      </a: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rgbClr val="5B8A7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61.9%</a:t>
                      </a:r>
                    </a:p>
                  </a:txBody>
                  <a:tcPr marL="91450" marR="91450" marT="45725" marB="45725"/>
                </a:tc>
                <a:tc>
                  <a:txBody>
                    <a:bodyPr/>
                    <a:lstStyle/>
                    <a:p>
                      <a:pPr marL="0" marR="0" lvl="0" indent="0" algn="l" rtl="0">
                        <a:spcBef>
                          <a:spcPts val="0"/>
                        </a:spcBef>
                        <a:spcAft>
                          <a:spcPts val="0"/>
                        </a:spcAft>
                        <a:buNone/>
                      </a:pPr>
                      <a:r>
                        <a:rPr lang="en-US" altLang="zh-CN" sz="1600" dirty="0">
                          <a:solidFill>
                            <a:schemeClr val="tx1"/>
                          </a:solidFill>
                          <a:latin typeface="Calibri" panose="020F0502020204030204" pitchFamily="34" charset="0"/>
                          <a:cs typeface="Calibri" panose="020F0502020204030204" pitchFamily="34" charset="0"/>
                        </a:rPr>
                        <a:t>52.2%</a:t>
                      </a:r>
                      <a:endParaRPr sz="1600" dirty="0">
                        <a:solidFill>
                          <a:schemeClr val="tx1"/>
                        </a:solidFill>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altLang="zh-CN" sz="1600" dirty="0">
                          <a:solidFill>
                            <a:schemeClr val="tx1"/>
                          </a:solidFill>
                          <a:latin typeface="Calibri" panose="020F0502020204030204" pitchFamily="34" charset="0"/>
                          <a:cs typeface="Calibri" panose="020F0502020204030204" pitchFamily="34" charset="0"/>
                        </a:rPr>
                        <a:t>52.8%</a:t>
                      </a:r>
                      <a:endParaRPr sz="1600" dirty="0">
                        <a:solidFill>
                          <a:schemeClr val="tx1"/>
                        </a:solidFill>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1"/>
                  </a:ext>
                </a:extLst>
              </a:tr>
              <a:tr h="344917">
                <a:tc>
                  <a:txBody>
                    <a:bodyPr/>
                    <a:lstStyle/>
                    <a:p>
                      <a:pPr marL="0" marR="0" lvl="0" indent="0" algn="l" rtl="0">
                        <a:spcBef>
                          <a:spcPts val="0"/>
                        </a:spcBef>
                        <a:spcAft>
                          <a:spcPts val="0"/>
                        </a:spcAft>
                        <a:buNone/>
                      </a:pPr>
                      <a:r>
                        <a:rPr lang="en-US" sz="1600" b="1" dirty="0">
                          <a:solidFill>
                            <a:schemeClr val="bg1"/>
                          </a:solidFill>
                          <a:latin typeface="Calibri" panose="020F0502020204030204" pitchFamily="34" charset="0"/>
                          <a:cs typeface="Calibri" panose="020F0502020204030204" pitchFamily="34" charset="0"/>
                        </a:rPr>
                        <a:t>Female</a:t>
                      </a: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rgbClr val="5B8A72"/>
                    </a:solidFill>
                  </a:tcPr>
                </a:tc>
                <a:tc>
                  <a:txBody>
                    <a:bodyPr/>
                    <a:lstStyle/>
                    <a:p>
                      <a:r>
                        <a:rPr lang="en-US" sz="1600" kern="1200" dirty="0">
                          <a:solidFill>
                            <a:schemeClr val="dk1"/>
                          </a:solidFill>
                          <a:latin typeface="+mn-lt"/>
                          <a:ea typeface="+mn-ea"/>
                          <a:cs typeface="+mn-cs"/>
                        </a:rPr>
                        <a:t>100%</a:t>
                      </a: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rPr>
                        <a:t>60.0%</a:t>
                      </a:r>
                      <a:endParaRPr lang="en-US" sz="1600" dirty="0">
                        <a:solidFill>
                          <a:schemeClr val="tx1"/>
                        </a:solidFill>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63.7%</a:t>
                      </a:r>
                    </a:p>
                  </a:txBody>
                  <a:tcPr marL="91450" marR="91450" marT="45725" marB="45725"/>
                </a:tc>
                <a:extLst>
                  <a:ext uri="{0D108BD9-81ED-4DB2-BD59-A6C34878D82A}">
                    <a16:rowId xmlns:a16="http://schemas.microsoft.com/office/drawing/2014/main" val="10002"/>
                  </a:ext>
                </a:extLst>
              </a:tr>
              <a:tr h="344917">
                <a:tc>
                  <a:txBody>
                    <a:bodyPr/>
                    <a:lstStyle/>
                    <a:p>
                      <a:pPr marL="0" marR="0" lvl="0" indent="0" algn="l" rtl="0">
                        <a:spcBef>
                          <a:spcPts val="0"/>
                        </a:spcBef>
                        <a:spcAft>
                          <a:spcPts val="0"/>
                        </a:spcAft>
                        <a:buNone/>
                      </a:pPr>
                      <a:r>
                        <a:rPr lang="en-US" sz="1600" b="1" dirty="0">
                          <a:solidFill>
                            <a:schemeClr val="bg1"/>
                          </a:solidFill>
                          <a:latin typeface="Calibri" panose="020F0502020204030204" pitchFamily="34" charset="0"/>
                          <a:cs typeface="Calibri" panose="020F0502020204030204" pitchFamily="34" charset="0"/>
                        </a:rPr>
                        <a:t>Wt. Avg</a:t>
                      </a: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rgbClr val="5B8A72"/>
                    </a:solidFill>
                  </a:tcPr>
                </a:tc>
                <a:tc>
                  <a:txBody>
                    <a:bodyPr/>
                    <a:lstStyle/>
                    <a:p>
                      <a:r>
                        <a:rPr lang="en-US" sz="1600" kern="1200" dirty="0">
                          <a:solidFill>
                            <a:schemeClr val="dk1"/>
                          </a:solidFill>
                          <a:latin typeface="+mn-lt"/>
                          <a:ea typeface="+mn-ea"/>
                          <a:cs typeface="+mn-cs"/>
                        </a:rPr>
                        <a:t>63.6%</a:t>
                      </a: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53.7%</a:t>
                      </a: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54.4%</a:t>
                      </a:r>
                      <a:endParaRPr lang="en-US" sz="1600" dirty="0"/>
                    </a:p>
                  </a:txBody>
                  <a:tcPr marL="91450" marR="91450" marT="45725" marB="45725"/>
                </a:tc>
                <a:extLst>
                  <a:ext uri="{0D108BD9-81ED-4DB2-BD59-A6C34878D82A}">
                    <a16:rowId xmlns:a16="http://schemas.microsoft.com/office/drawing/2014/main" val="244972641"/>
                  </a:ext>
                </a:extLst>
              </a:tr>
            </a:tbl>
          </a:graphicData>
        </a:graphic>
      </p:graphicFrame>
      <p:sp>
        <p:nvSpPr>
          <p:cNvPr id="8" name="TextBox 7"/>
          <p:cNvSpPr txBox="1"/>
          <p:nvPr/>
        </p:nvSpPr>
        <p:spPr>
          <a:xfrm>
            <a:off x="1554301" y="5744794"/>
            <a:ext cx="3150808" cy="461665"/>
          </a:xfrm>
          <a:prstGeom prst="rect">
            <a:avLst/>
          </a:prstGeom>
          <a:noFill/>
        </p:spPr>
        <p:txBody>
          <a:bodyPr wrap="square" rtlCol="0">
            <a:spAutoFit/>
          </a:bodyPr>
          <a:lstStyle/>
          <a:p>
            <a:r>
              <a:rPr lang="en-US" sz="2400" dirty="0" smtClean="0"/>
              <a:t>Adult </a:t>
            </a:r>
            <a:r>
              <a:rPr lang="en-US" i="1" dirty="0"/>
              <a:t>(income prediction)</a:t>
            </a:r>
          </a:p>
        </p:txBody>
      </p:sp>
      <p:graphicFrame>
        <p:nvGraphicFramePr>
          <p:cNvPr id="3" name="Google Shape;1352;p49">
            <a:extLst>
              <a:ext uri="{FF2B5EF4-FFF2-40B4-BE49-F238E27FC236}">
                <a16:creationId xmlns:a16="http://schemas.microsoft.com/office/drawing/2014/main" id="{7687E479-5180-91B8-861C-A0ED29790E30}"/>
              </a:ext>
            </a:extLst>
          </p:cNvPr>
          <p:cNvGraphicFramePr/>
          <p:nvPr>
            <p:extLst>
              <p:ext uri="{D42A27DB-BD31-4B8C-83A1-F6EECF244321}">
                <p14:modId xmlns:p14="http://schemas.microsoft.com/office/powerpoint/2010/main" val="2037051525"/>
              </p:ext>
            </p:extLst>
          </p:nvPr>
        </p:nvGraphicFramePr>
        <p:xfrm>
          <a:off x="1172107" y="4365126"/>
          <a:ext cx="3017004" cy="1379668"/>
        </p:xfrm>
        <a:graphic>
          <a:graphicData uri="http://schemas.openxmlformats.org/drawingml/2006/table">
            <a:tbl>
              <a:tblPr firstRow="1" bandRow="1">
                <a:tableStyleId>{93296810-A885-4BE3-A3E7-6D5BEEA58F35}</a:tableStyleId>
              </a:tblPr>
              <a:tblGrid>
                <a:gridCol w="1203949">
                  <a:extLst>
                    <a:ext uri="{9D8B030D-6E8A-4147-A177-3AD203B41FA5}">
                      <a16:colId xmlns:a16="http://schemas.microsoft.com/office/drawing/2014/main" val="20000"/>
                    </a:ext>
                  </a:extLst>
                </a:gridCol>
                <a:gridCol w="932109">
                  <a:extLst>
                    <a:ext uri="{9D8B030D-6E8A-4147-A177-3AD203B41FA5}">
                      <a16:colId xmlns:a16="http://schemas.microsoft.com/office/drawing/2014/main" val="20001"/>
                    </a:ext>
                  </a:extLst>
                </a:gridCol>
                <a:gridCol w="880946">
                  <a:extLst>
                    <a:ext uri="{9D8B030D-6E8A-4147-A177-3AD203B41FA5}">
                      <a16:colId xmlns:a16="http://schemas.microsoft.com/office/drawing/2014/main" val="20002"/>
                    </a:ext>
                  </a:extLst>
                </a:gridCol>
              </a:tblGrid>
              <a:tr h="344917">
                <a:tc>
                  <a:txBody>
                    <a:bodyPr/>
                    <a:lstStyle/>
                    <a:p>
                      <a:pPr marL="0" marR="0" lvl="0" indent="0" algn="l" rtl="0">
                        <a:spcBef>
                          <a:spcPts val="0"/>
                        </a:spcBef>
                        <a:spcAft>
                          <a:spcPts val="0"/>
                        </a:spcAft>
                        <a:buNone/>
                      </a:pP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chemeClr val="accent6">
                        <a:lumMod val="20000"/>
                        <a:lumOff val="80000"/>
                      </a:schemeClr>
                    </a:solidFill>
                  </a:tcPr>
                </a:tc>
                <a:tc>
                  <a:txBody>
                    <a:bodyPr/>
                    <a:lstStyle/>
                    <a:p>
                      <a:pPr marL="0" marR="0" lvl="0" indent="0" algn="l" rtl="0">
                        <a:spcBef>
                          <a:spcPts val="0"/>
                        </a:spcBef>
                        <a:spcAft>
                          <a:spcPts val="0"/>
                        </a:spcAft>
                        <a:buNone/>
                      </a:pPr>
                      <a:r>
                        <a:rPr lang="en-US" sz="1600" b="1" dirty="0">
                          <a:solidFill>
                            <a:schemeClr val="lt1"/>
                          </a:solidFill>
                          <a:latin typeface="Calibri" panose="020F0502020204030204" pitchFamily="34" charset="0"/>
                          <a:ea typeface="Calibri"/>
                          <a:cs typeface="Calibri" panose="020F0502020204030204" pitchFamily="34" charset="0"/>
                          <a:sym typeface="Calibri"/>
                        </a:rPr>
                        <a:t>White</a:t>
                      </a:r>
                      <a:endParaRPr sz="1600" b="1" dirty="0">
                        <a:solidFill>
                          <a:schemeClr val="lt1"/>
                        </a:solidFill>
                        <a:latin typeface="Calibri" panose="020F0502020204030204" pitchFamily="34" charset="0"/>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sz="1600" b="1" dirty="0" smtClean="0">
                          <a:solidFill>
                            <a:schemeClr val="lt1"/>
                          </a:solidFill>
                          <a:latin typeface="Calibri" panose="020F0502020204030204" pitchFamily="34" charset="0"/>
                          <a:ea typeface="Calibri"/>
                          <a:cs typeface="Calibri" panose="020F0502020204030204" pitchFamily="34" charset="0"/>
                          <a:sym typeface="Calibri"/>
                        </a:rPr>
                        <a:t>Wt. </a:t>
                      </a:r>
                      <a:r>
                        <a:rPr lang="en-US" sz="1600" b="1" dirty="0" err="1" smtClean="0">
                          <a:solidFill>
                            <a:schemeClr val="lt1"/>
                          </a:solidFill>
                          <a:latin typeface="Calibri" panose="020F0502020204030204" pitchFamily="34" charset="0"/>
                          <a:ea typeface="Calibri"/>
                          <a:cs typeface="Calibri" panose="020F0502020204030204" pitchFamily="34" charset="0"/>
                          <a:sym typeface="Calibri"/>
                        </a:rPr>
                        <a:t>Avg</a:t>
                      </a:r>
                      <a:endParaRPr sz="1600" b="1" dirty="0">
                        <a:solidFill>
                          <a:schemeClr val="lt1"/>
                        </a:solidFill>
                        <a:latin typeface="Calibri" panose="020F0502020204030204" pitchFamily="34" charset="0"/>
                        <a:ea typeface="Calibri"/>
                        <a:cs typeface="Calibri" panose="020F0502020204030204" pitchFamily="34" charset="0"/>
                        <a:sym typeface="Calibri"/>
                      </a:endParaRPr>
                    </a:p>
                  </a:txBody>
                  <a:tcPr marL="91450" marR="91450" marT="45725" marB="45725">
                    <a:solidFill>
                      <a:srgbClr val="5B8A72"/>
                    </a:solidFill>
                  </a:tcPr>
                </a:tc>
                <a:extLst>
                  <a:ext uri="{0D108BD9-81ED-4DB2-BD59-A6C34878D82A}">
                    <a16:rowId xmlns:a16="http://schemas.microsoft.com/office/drawing/2014/main" val="10000"/>
                  </a:ext>
                </a:extLst>
              </a:tr>
              <a:tr h="344917">
                <a:tc>
                  <a:txBody>
                    <a:bodyPr/>
                    <a:lstStyle/>
                    <a:p>
                      <a:pPr marL="0" marR="0" lvl="0" indent="0" algn="l" rtl="0">
                        <a:spcBef>
                          <a:spcPts val="0"/>
                        </a:spcBef>
                        <a:spcAft>
                          <a:spcPts val="0"/>
                        </a:spcAft>
                        <a:buNone/>
                      </a:pPr>
                      <a:r>
                        <a:rPr lang="en-US" sz="1600" b="1" dirty="0">
                          <a:solidFill>
                            <a:schemeClr val="bg1"/>
                          </a:solidFill>
                          <a:latin typeface="Calibri" panose="020F0502020204030204" pitchFamily="34" charset="0"/>
                          <a:cs typeface="Calibri" panose="020F0502020204030204" pitchFamily="34" charset="0"/>
                        </a:rPr>
                        <a:t>Male</a:t>
                      </a: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rgbClr val="5B8A7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35.3%</a:t>
                      </a:r>
                    </a:p>
                  </a:txBody>
                  <a:tcPr marL="91450" marR="91450" marT="45725" marB="45725"/>
                </a:tc>
                <a:tc>
                  <a:txBody>
                    <a:bodyPr/>
                    <a:lstStyle/>
                    <a:p>
                      <a:pPr marL="0" marR="0" lvl="0" indent="0" algn="l" rtl="0">
                        <a:spcBef>
                          <a:spcPts val="0"/>
                        </a:spcBef>
                        <a:spcAft>
                          <a:spcPts val="0"/>
                        </a:spcAft>
                        <a:buNone/>
                      </a:pPr>
                      <a:r>
                        <a:rPr lang="en-US" altLang="zh-CN" sz="1600" dirty="0">
                          <a:solidFill>
                            <a:schemeClr val="tx1"/>
                          </a:solidFill>
                          <a:latin typeface="Calibri" panose="020F0502020204030204" pitchFamily="34" charset="0"/>
                          <a:cs typeface="Calibri" panose="020F0502020204030204" pitchFamily="34" charset="0"/>
                        </a:rPr>
                        <a:t>35.1%</a:t>
                      </a:r>
                      <a:endParaRPr sz="1600" dirty="0">
                        <a:solidFill>
                          <a:schemeClr val="tx1"/>
                        </a:solidFill>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1"/>
                  </a:ext>
                </a:extLst>
              </a:tr>
              <a:tr h="344917">
                <a:tc>
                  <a:txBody>
                    <a:bodyPr/>
                    <a:lstStyle/>
                    <a:p>
                      <a:pPr marL="0" marR="0" lvl="0" indent="0" algn="l" rtl="0">
                        <a:spcBef>
                          <a:spcPts val="0"/>
                        </a:spcBef>
                        <a:spcAft>
                          <a:spcPts val="0"/>
                        </a:spcAft>
                        <a:buNone/>
                      </a:pPr>
                      <a:r>
                        <a:rPr lang="en-US" sz="1600" b="1" dirty="0">
                          <a:solidFill>
                            <a:schemeClr val="bg1"/>
                          </a:solidFill>
                          <a:latin typeface="Calibri" panose="020F0502020204030204" pitchFamily="34" charset="0"/>
                          <a:cs typeface="Calibri" panose="020F0502020204030204" pitchFamily="34" charset="0"/>
                        </a:rPr>
                        <a:t>Female</a:t>
                      </a: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rgbClr val="5B8A72"/>
                    </a:solidFill>
                  </a:tcPr>
                </a:tc>
                <a:tc>
                  <a:txBody>
                    <a:bodyPr/>
                    <a:lstStyle/>
                    <a:p>
                      <a:r>
                        <a:rPr lang="en-US" sz="1600" kern="1200" dirty="0">
                          <a:solidFill>
                            <a:schemeClr val="dk1"/>
                          </a:solidFill>
                          <a:latin typeface="+mn-lt"/>
                          <a:ea typeface="+mn-ea"/>
                          <a:cs typeface="+mn-cs"/>
                        </a:rPr>
                        <a:t>33.3%</a:t>
                      </a: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37.0%</a:t>
                      </a:r>
                    </a:p>
                  </a:txBody>
                  <a:tcPr marL="91450" marR="91450" marT="45725" marB="45725"/>
                </a:tc>
                <a:extLst>
                  <a:ext uri="{0D108BD9-81ED-4DB2-BD59-A6C34878D82A}">
                    <a16:rowId xmlns:a16="http://schemas.microsoft.com/office/drawing/2014/main" val="10002"/>
                  </a:ext>
                </a:extLst>
              </a:tr>
              <a:tr h="344917">
                <a:tc>
                  <a:txBody>
                    <a:bodyPr/>
                    <a:lstStyle/>
                    <a:p>
                      <a:pPr marL="0" marR="0" lvl="0" indent="0" algn="l" rtl="0">
                        <a:spcBef>
                          <a:spcPts val="0"/>
                        </a:spcBef>
                        <a:spcAft>
                          <a:spcPts val="0"/>
                        </a:spcAft>
                        <a:buNone/>
                      </a:pPr>
                      <a:r>
                        <a:rPr lang="en-US" sz="1600" b="1" dirty="0">
                          <a:solidFill>
                            <a:schemeClr val="bg1"/>
                          </a:solidFill>
                          <a:latin typeface="Calibri" panose="020F0502020204030204" pitchFamily="34" charset="0"/>
                          <a:cs typeface="Calibri" panose="020F0502020204030204" pitchFamily="34" charset="0"/>
                        </a:rPr>
                        <a:t>Wt. Avg</a:t>
                      </a: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rgbClr val="5B8A72"/>
                    </a:solidFill>
                  </a:tcPr>
                </a:tc>
                <a:tc>
                  <a:txBody>
                    <a:bodyPr/>
                    <a:lstStyle/>
                    <a:p>
                      <a:r>
                        <a:rPr lang="en-US" sz="1600" kern="1200" dirty="0">
                          <a:solidFill>
                            <a:schemeClr val="dk1"/>
                          </a:solidFill>
                          <a:latin typeface="+mn-lt"/>
                          <a:ea typeface="+mn-ea"/>
                          <a:cs typeface="+mn-cs"/>
                        </a:rPr>
                        <a:t>34.7%</a:t>
                      </a: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35.6%</a:t>
                      </a:r>
                      <a:endParaRPr lang="en-US" sz="1600" dirty="0"/>
                    </a:p>
                  </a:txBody>
                  <a:tcPr marL="91450" marR="91450" marT="45725" marB="45725"/>
                </a:tc>
                <a:extLst>
                  <a:ext uri="{0D108BD9-81ED-4DB2-BD59-A6C34878D82A}">
                    <a16:rowId xmlns:a16="http://schemas.microsoft.com/office/drawing/2014/main" val="244972641"/>
                  </a:ext>
                </a:extLst>
              </a:tr>
            </a:tbl>
          </a:graphicData>
        </a:graphic>
      </p:graphicFrame>
      <p:sp>
        <p:nvSpPr>
          <p:cNvPr id="7" name="TextBox 6"/>
          <p:cNvSpPr txBox="1"/>
          <p:nvPr/>
        </p:nvSpPr>
        <p:spPr>
          <a:xfrm>
            <a:off x="1298027" y="3063461"/>
            <a:ext cx="3827553" cy="461665"/>
          </a:xfrm>
          <a:prstGeom prst="rect">
            <a:avLst/>
          </a:prstGeom>
          <a:noFill/>
        </p:spPr>
        <p:txBody>
          <a:bodyPr wrap="square" rtlCol="0">
            <a:spAutoFit/>
          </a:bodyPr>
          <a:lstStyle/>
          <a:p>
            <a:r>
              <a:rPr lang="en-US" sz="2400" dirty="0" err="1" smtClean="0"/>
              <a:t>Compas</a:t>
            </a:r>
            <a:r>
              <a:rPr lang="en-US" sz="2400" dirty="0" smtClean="0"/>
              <a:t> </a:t>
            </a:r>
            <a:r>
              <a:rPr lang="en-US" i="1" dirty="0"/>
              <a:t>(recidivism risk prediction)</a:t>
            </a:r>
            <a:endParaRPr lang="en-US" sz="2400" dirty="0"/>
          </a:p>
        </p:txBody>
      </p:sp>
      <p:grpSp>
        <p:nvGrpSpPr>
          <p:cNvPr id="28" name="Group 27">
            <a:extLst>
              <a:ext uri="{FF2B5EF4-FFF2-40B4-BE49-F238E27FC236}">
                <a16:creationId xmlns:a16="http://schemas.microsoft.com/office/drawing/2014/main" id="{208C5240-9F24-81AA-B9FB-CB48381D5626}"/>
              </a:ext>
            </a:extLst>
          </p:cNvPr>
          <p:cNvGrpSpPr/>
          <p:nvPr/>
        </p:nvGrpSpPr>
        <p:grpSpPr>
          <a:xfrm>
            <a:off x="7418176" y="3996240"/>
            <a:ext cx="334965" cy="461665"/>
            <a:chOff x="7313337" y="1866796"/>
            <a:chExt cx="334965" cy="461665"/>
          </a:xfrm>
        </p:grpSpPr>
        <p:sp>
          <p:nvSpPr>
            <p:cNvPr id="15" name="Oval 14">
              <a:extLst>
                <a:ext uri="{FF2B5EF4-FFF2-40B4-BE49-F238E27FC236}">
                  <a16:creationId xmlns:a16="http://schemas.microsoft.com/office/drawing/2014/main" id="{764EF3D6-BBB8-C071-F5D0-23DA18BBD08B}"/>
                </a:ext>
              </a:extLst>
            </p:cNvPr>
            <p:cNvSpPr/>
            <p:nvPr/>
          </p:nvSpPr>
          <p:spPr>
            <a:xfrm>
              <a:off x="7313337" y="1970467"/>
              <a:ext cx="310896" cy="3108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TextBox 25">
              <a:extLst>
                <a:ext uri="{FF2B5EF4-FFF2-40B4-BE49-F238E27FC236}">
                  <a16:creationId xmlns:a16="http://schemas.microsoft.com/office/drawing/2014/main" id="{A3AC123F-A2DA-EFC1-B4DE-1F54A13C8E4F}"/>
                </a:ext>
              </a:extLst>
            </p:cNvPr>
            <p:cNvSpPr txBox="1"/>
            <p:nvPr/>
          </p:nvSpPr>
          <p:spPr>
            <a:xfrm>
              <a:off x="7313337" y="1866796"/>
              <a:ext cx="334965" cy="461665"/>
            </a:xfrm>
            <a:prstGeom prst="rect">
              <a:avLst/>
            </a:prstGeom>
            <a:noFill/>
          </p:spPr>
          <p:txBody>
            <a:bodyPr wrap="square" rtlCol="0">
              <a:spAutoFit/>
            </a:bodyPr>
            <a:lstStyle/>
            <a:p>
              <a:r>
                <a:rPr lang="en-US" sz="2400" dirty="0"/>
                <a:t>x</a:t>
              </a:r>
            </a:p>
          </p:txBody>
        </p:sp>
      </p:grpSp>
      <p:grpSp>
        <p:nvGrpSpPr>
          <p:cNvPr id="33" name="Group 32">
            <a:extLst>
              <a:ext uri="{FF2B5EF4-FFF2-40B4-BE49-F238E27FC236}">
                <a16:creationId xmlns:a16="http://schemas.microsoft.com/office/drawing/2014/main" id="{517B43AA-1881-D44D-1FB1-DBC96E1DAB2D}"/>
              </a:ext>
            </a:extLst>
          </p:cNvPr>
          <p:cNvGrpSpPr/>
          <p:nvPr/>
        </p:nvGrpSpPr>
        <p:grpSpPr>
          <a:xfrm>
            <a:off x="7276495" y="4418437"/>
            <a:ext cx="540817" cy="1088821"/>
            <a:chOff x="7192970" y="4011781"/>
            <a:chExt cx="540817" cy="1088821"/>
          </a:xfrm>
        </p:grpSpPr>
        <p:cxnSp>
          <p:nvCxnSpPr>
            <p:cNvPr id="19" name="Straight Arrow Connector 18">
              <a:extLst>
                <a:ext uri="{FF2B5EF4-FFF2-40B4-BE49-F238E27FC236}">
                  <a16:creationId xmlns:a16="http://schemas.microsoft.com/office/drawing/2014/main" id="{DAA047CC-75DA-AC01-FE13-8BF8B0A8ECC0}"/>
                </a:ext>
              </a:extLst>
            </p:cNvPr>
            <p:cNvCxnSpPr>
              <a:cxnSpLocks/>
            </p:cNvCxnSpPr>
            <p:nvPr/>
          </p:nvCxnSpPr>
          <p:spPr>
            <a:xfrm flipH="1">
              <a:off x="7355306" y="4011781"/>
              <a:ext cx="108072" cy="773188"/>
            </a:xfrm>
            <a:prstGeom prst="straightConnector1">
              <a:avLst/>
            </a:prstGeom>
            <a:ln w="508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94A144D7-5911-10C4-6C74-FD0E0947EC86}"/>
                </a:ext>
              </a:extLst>
            </p:cNvPr>
            <p:cNvGrpSpPr/>
            <p:nvPr/>
          </p:nvGrpSpPr>
          <p:grpSpPr>
            <a:xfrm>
              <a:off x="7192970" y="4638937"/>
              <a:ext cx="540817" cy="461665"/>
              <a:chOff x="7422891" y="3088060"/>
              <a:chExt cx="540817" cy="461665"/>
            </a:xfrm>
          </p:grpSpPr>
          <p:sp>
            <p:nvSpPr>
              <p:cNvPr id="30" name="Oval 29">
                <a:extLst>
                  <a:ext uri="{FF2B5EF4-FFF2-40B4-BE49-F238E27FC236}">
                    <a16:creationId xmlns:a16="http://schemas.microsoft.com/office/drawing/2014/main" id="{F1FD01C8-CF9F-75E7-2C8E-B302504AB6E0}"/>
                  </a:ext>
                </a:extLst>
              </p:cNvPr>
              <p:cNvSpPr/>
              <p:nvPr/>
            </p:nvSpPr>
            <p:spPr>
              <a:xfrm>
                <a:off x="7437719" y="3154028"/>
                <a:ext cx="310896" cy="3108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TextBox 30">
                <a:extLst>
                  <a:ext uri="{FF2B5EF4-FFF2-40B4-BE49-F238E27FC236}">
                    <a16:creationId xmlns:a16="http://schemas.microsoft.com/office/drawing/2014/main" id="{A26DAE18-7639-8F48-A5C7-0F57E0E11D8D}"/>
                  </a:ext>
                </a:extLst>
              </p:cNvPr>
              <p:cNvSpPr txBox="1"/>
              <p:nvPr/>
            </p:nvSpPr>
            <p:spPr>
              <a:xfrm>
                <a:off x="7422891" y="3088060"/>
                <a:ext cx="540817" cy="461665"/>
              </a:xfrm>
              <a:prstGeom prst="rect">
                <a:avLst/>
              </a:prstGeom>
              <a:noFill/>
            </p:spPr>
            <p:txBody>
              <a:bodyPr wrap="square" rtlCol="0">
                <a:spAutoFit/>
              </a:bodyPr>
              <a:lstStyle/>
              <a:p>
                <a:r>
                  <a:rPr lang="en-US" sz="2400" dirty="0"/>
                  <a:t>x’</a:t>
                </a:r>
              </a:p>
            </p:txBody>
          </p:sp>
        </p:grpSp>
      </p:grpSp>
      <p:sp>
        <p:nvSpPr>
          <p:cNvPr id="36" name="Rounded Rectangle 35">
            <a:extLst>
              <a:ext uri="{FF2B5EF4-FFF2-40B4-BE49-F238E27FC236}">
                <a16:creationId xmlns:a16="http://schemas.microsoft.com/office/drawing/2014/main" id="{29CDF1DC-870D-697D-83F8-BF0F4FC75366}"/>
              </a:ext>
            </a:extLst>
          </p:cNvPr>
          <p:cNvSpPr/>
          <p:nvPr/>
        </p:nvSpPr>
        <p:spPr>
          <a:xfrm>
            <a:off x="4370132" y="2014516"/>
            <a:ext cx="669954" cy="666545"/>
          </a:xfrm>
          <a:prstGeom prst="round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D5D1CCE0-0E35-B96B-7663-8FE9B0E771AC}"/>
              </a:ext>
            </a:extLst>
          </p:cNvPr>
          <p:cNvSpPr txBox="1"/>
          <p:nvPr/>
        </p:nvSpPr>
        <p:spPr>
          <a:xfrm>
            <a:off x="6302056" y="5938857"/>
            <a:ext cx="2775680" cy="923330"/>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prob(label change)</a:t>
            </a:r>
          </a:p>
          <a:p>
            <a:r>
              <a:rPr lang="en-US" i="1" dirty="0">
                <a:latin typeface="Times New Roman" panose="02020603050405020304" pitchFamily="18" charset="0"/>
                <a:cs typeface="Times New Roman" panose="02020603050405020304" pitchFamily="18" charset="0"/>
              </a:rPr>
              <a:t> = 0.35*0.65 + 0.65*0.35 </a:t>
            </a:r>
          </a:p>
          <a:p>
            <a:r>
              <a:rPr lang="en-US" i="1" dirty="0">
                <a:latin typeface="Times New Roman" panose="02020603050405020304" pitchFamily="18" charset="0"/>
                <a:cs typeface="Times New Roman" panose="02020603050405020304" pitchFamily="18" charset="0"/>
              </a:rPr>
              <a:t>= 0.46</a:t>
            </a:r>
          </a:p>
        </p:txBody>
      </p:sp>
      <p:sp>
        <p:nvSpPr>
          <p:cNvPr id="38" name="TextBox 37">
            <a:extLst>
              <a:ext uri="{FF2B5EF4-FFF2-40B4-BE49-F238E27FC236}">
                <a16:creationId xmlns:a16="http://schemas.microsoft.com/office/drawing/2014/main" id="{1D00AB42-3FE3-B2B6-7C33-2130349BFEAF}"/>
              </a:ext>
            </a:extLst>
          </p:cNvPr>
          <p:cNvSpPr txBox="1"/>
          <p:nvPr/>
        </p:nvSpPr>
        <p:spPr>
          <a:xfrm>
            <a:off x="9152906" y="5909020"/>
            <a:ext cx="2886694" cy="923330"/>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prob(label change) =</a:t>
            </a:r>
          </a:p>
          <a:p>
            <a:r>
              <a:rPr lang="en-US" i="1" dirty="0">
                <a:latin typeface="Times New Roman" panose="02020603050405020304" pitchFamily="18" charset="0"/>
                <a:cs typeface="Times New Roman" panose="02020603050405020304" pitchFamily="18" charset="0"/>
              </a:rPr>
              <a:t>=0.485*0.515+ 0.515*0.485</a:t>
            </a:r>
          </a:p>
          <a:p>
            <a:r>
              <a:rPr lang="en-US" i="1" dirty="0">
                <a:latin typeface="Times New Roman" panose="02020603050405020304" pitchFamily="18" charset="0"/>
                <a:cs typeface="Times New Roman" panose="02020603050405020304" pitchFamily="18" charset="0"/>
              </a:rPr>
              <a:t>= 0.5</a:t>
            </a:r>
          </a:p>
        </p:txBody>
      </p:sp>
      <p:sp>
        <p:nvSpPr>
          <p:cNvPr id="52" name="TextBox 51">
            <a:extLst>
              <a:ext uri="{FF2B5EF4-FFF2-40B4-BE49-F238E27FC236}">
                <a16:creationId xmlns:a16="http://schemas.microsoft.com/office/drawing/2014/main" id="{75B5D0CD-E833-37BE-5236-D962FF847D24}"/>
              </a:ext>
            </a:extLst>
          </p:cNvPr>
          <p:cNvSpPr txBox="1"/>
          <p:nvPr/>
        </p:nvSpPr>
        <p:spPr>
          <a:xfrm>
            <a:off x="6884640" y="4765372"/>
            <a:ext cx="688984" cy="369332"/>
          </a:xfrm>
          <a:prstGeom prst="rect">
            <a:avLst/>
          </a:prstGeom>
          <a:noFill/>
        </p:spPr>
        <p:txBody>
          <a:bodyPr wrap="square" rtlCol="0">
            <a:spAutoFit/>
          </a:bodyPr>
          <a:lstStyle/>
          <a:p>
            <a:r>
              <a:rPr lang="en-US" dirty="0">
                <a:solidFill>
                  <a:schemeClr val="bg1"/>
                </a:solidFill>
              </a:rPr>
              <a:t>65%</a:t>
            </a:r>
          </a:p>
        </p:txBody>
      </p:sp>
      <p:grpSp>
        <p:nvGrpSpPr>
          <p:cNvPr id="54" name="Group 53">
            <a:extLst>
              <a:ext uri="{FF2B5EF4-FFF2-40B4-BE49-F238E27FC236}">
                <a16:creationId xmlns:a16="http://schemas.microsoft.com/office/drawing/2014/main" id="{C71538AB-1F9E-1142-A4A4-5A44CD21F4DF}"/>
              </a:ext>
            </a:extLst>
          </p:cNvPr>
          <p:cNvGrpSpPr/>
          <p:nvPr/>
        </p:nvGrpSpPr>
        <p:grpSpPr>
          <a:xfrm>
            <a:off x="6115061" y="355805"/>
            <a:ext cx="4795389" cy="2695927"/>
            <a:chOff x="6115061" y="355805"/>
            <a:chExt cx="4795389" cy="2695927"/>
          </a:xfrm>
        </p:grpSpPr>
        <p:sp>
          <p:nvSpPr>
            <p:cNvPr id="12" name="Google Shape;358;p9">
              <a:extLst>
                <a:ext uri="{FF2B5EF4-FFF2-40B4-BE49-F238E27FC236}">
                  <a16:creationId xmlns:a16="http://schemas.microsoft.com/office/drawing/2014/main" id="{204DA97B-6B7D-B199-933C-6644B5993D34}"/>
                </a:ext>
              </a:extLst>
            </p:cNvPr>
            <p:cNvSpPr>
              <a:spLocks noChangeAspect="1"/>
            </p:cNvSpPr>
            <p:nvPr/>
          </p:nvSpPr>
          <p:spPr>
            <a:xfrm>
              <a:off x="7652128" y="1891938"/>
              <a:ext cx="457200" cy="45720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21" name="Triangle 20">
              <a:extLst>
                <a:ext uri="{FF2B5EF4-FFF2-40B4-BE49-F238E27FC236}">
                  <a16:creationId xmlns:a16="http://schemas.microsoft.com/office/drawing/2014/main" id="{040CF714-6EAE-11FE-1EE0-A49071A2E196}"/>
                </a:ext>
              </a:extLst>
            </p:cNvPr>
            <p:cNvSpPr/>
            <p:nvPr/>
          </p:nvSpPr>
          <p:spPr>
            <a:xfrm>
              <a:off x="7338415" y="840066"/>
              <a:ext cx="362973" cy="365760"/>
            </a:xfrm>
            <a:prstGeom prst="triangle">
              <a:avLst/>
            </a:prstGeom>
            <a:solidFill>
              <a:srgbClr val="5B8A72">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iangle 21">
              <a:extLst>
                <a:ext uri="{FF2B5EF4-FFF2-40B4-BE49-F238E27FC236}">
                  <a16:creationId xmlns:a16="http://schemas.microsoft.com/office/drawing/2014/main" id="{2D1DEC27-7721-FB6F-9C34-1B59EC8528FC}"/>
                </a:ext>
              </a:extLst>
            </p:cNvPr>
            <p:cNvSpPr/>
            <p:nvPr/>
          </p:nvSpPr>
          <p:spPr>
            <a:xfrm>
              <a:off x="6601608" y="1463473"/>
              <a:ext cx="362973" cy="365760"/>
            </a:xfrm>
            <a:prstGeom prst="triangle">
              <a:avLst/>
            </a:prstGeom>
            <a:solidFill>
              <a:srgbClr val="5B8A72">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Google Shape;358;p9">
              <a:extLst>
                <a:ext uri="{FF2B5EF4-FFF2-40B4-BE49-F238E27FC236}">
                  <a16:creationId xmlns:a16="http://schemas.microsoft.com/office/drawing/2014/main" id="{E9879D9F-6C78-60F3-28C2-8AC4C67021EE}"/>
                </a:ext>
              </a:extLst>
            </p:cNvPr>
            <p:cNvSpPr>
              <a:spLocks noChangeAspect="1"/>
            </p:cNvSpPr>
            <p:nvPr/>
          </p:nvSpPr>
          <p:spPr>
            <a:xfrm>
              <a:off x="10214579" y="1660144"/>
              <a:ext cx="457200" cy="45720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41" name="Triangle 40">
              <a:extLst>
                <a:ext uri="{FF2B5EF4-FFF2-40B4-BE49-F238E27FC236}">
                  <a16:creationId xmlns:a16="http://schemas.microsoft.com/office/drawing/2014/main" id="{4E59BB16-2C4C-FE2D-6BE6-663ACF8D52C5}"/>
                </a:ext>
              </a:extLst>
            </p:cNvPr>
            <p:cNvSpPr/>
            <p:nvPr/>
          </p:nvSpPr>
          <p:spPr>
            <a:xfrm>
              <a:off x="10263163" y="1031636"/>
              <a:ext cx="362973" cy="365760"/>
            </a:xfrm>
            <a:prstGeom prst="triangle">
              <a:avLst/>
            </a:prstGeom>
            <a:solidFill>
              <a:srgbClr val="5B8A72">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riangle 42">
              <a:extLst>
                <a:ext uri="{FF2B5EF4-FFF2-40B4-BE49-F238E27FC236}">
                  <a16:creationId xmlns:a16="http://schemas.microsoft.com/office/drawing/2014/main" id="{82DD8B84-01D2-4E09-7012-0EB021DA9A04}"/>
                </a:ext>
              </a:extLst>
            </p:cNvPr>
            <p:cNvSpPr/>
            <p:nvPr/>
          </p:nvSpPr>
          <p:spPr>
            <a:xfrm>
              <a:off x="9624605" y="1642388"/>
              <a:ext cx="362973" cy="365760"/>
            </a:xfrm>
            <a:prstGeom prst="triangle">
              <a:avLst/>
            </a:prstGeom>
            <a:solidFill>
              <a:srgbClr val="5B8A72">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6307A124-A752-F9FD-B2AB-C1B131BA77D0}"/>
                </a:ext>
              </a:extLst>
            </p:cNvPr>
            <p:cNvGrpSpPr/>
            <p:nvPr/>
          </p:nvGrpSpPr>
          <p:grpSpPr>
            <a:xfrm>
              <a:off x="6115061" y="355805"/>
              <a:ext cx="4795389" cy="2695927"/>
              <a:chOff x="6115061" y="355805"/>
              <a:chExt cx="4795389" cy="2695927"/>
            </a:xfrm>
          </p:grpSpPr>
          <p:grpSp>
            <p:nvGrpSpPr>
              <p:cNvPr id="47" name="Group 46">
                <a:extLst>
                  <a:ext uri="{FF2B5EF4-FFF2-40B4-BE49-F238E27FC236}">
                    <a16:creationId xmlns:a16="http://schemas.microsoft.com/office/drawing/2014/main" id="{9614B6EC-75FE-2719-8A9F-747874CDED22}"/>
                  </a:ext>
                </a:extLst>
              </p:cNvPr>
              <p:cNvGrpSpPr/>
              <p:nvPr/>
            </p:nvGrpSpPr>
            <p:grpSpPr>
              <a:xfrm>
                <a:off x="6115061" y="355805"/>
                <a:ext cx="4763182" cy="2371461"/>
                <a:chOff x="6115061" y="355805"/>
                <a:chExt cx="4763182" cy="2371461"/>
              </a:xfrm>
            </p:grpSpPr>
            <p:sp>
              <p:nvSpPr>
                <p:cNvPr id="40" name="TextBox 39">
                  <a:extLst>
                    <a:ext uri="{FF2B5EF4-FFF2-40B4-BE49-F238E27FC236}">
                      <a16:creationId xmlns:a16="http://schemas.microsoft.com/office/drawing/2014/main" id="{2A11509B-C9DA-F207-7F37-A271B470D86C}"/>
                    </a:ext>
                  </a:extLst>
                </p:cNvPr>
                <p:cNvSpPr txBox="1"/>
                <p:nvPr/>
              </p:nvSpPr>
              <p:spPr>
                <a:xfrm>
                  <a:off x="6115061" y="355805"/>
                  <a:ext cx="4763182" cy="369332"/>
                </a:xfrm>
                <a:prstGeom prst="rect">
                  <a:avLst/>
                </a:prstGeom>
                <a:noFill/>
              </p:spPr>
              <p:txBody>
                <a:bodyPr wrap="square" rtlCol="0">
                  <a:spAutoFit/>
                </a:bodyPr>
                <a:lstStyle/>
                <a:p>
                  <a:r>
                    <a:rPr lang="en-US" dirty="0"/>
                    <a:t>Reason1: Minor group has sparse neighbors.</a:t>
                  </a:r>
                </a:p>
              </p:txBody>
            </p:sp>
            <p:grpSp>
              <p:nvGrpSpPr>
                <p:cNvPr id="46" name="Group 45">
                  <a:extLst>
                    <a:ext uri="{FF2B5EF4-FFF2-40B4-BE49-F238E27FC236}">
                      <a16:creationId xmlns:a16="http://schemas.microsoft.com/office/drawing/2014/main" id="{AD752FE7-281C-715F-DC27-42290A31793C}"/>
                    </a:ext>
                  </a:extLst>
                </p:cNvPr>
                <p:cNvGrpSpPr/>
                <p:nvPr/>
              </p:nvGrpSpPr>
              <p:grpSpPr>
                <a:xfrm>
                  <a:off x="6402785" y="855666"/>
                  <a:ext cx="4463673" cy="1871600"/>
                  <a:chOff x="6402785" y="855666"/>
                  <a:chExt cx="4463673" cy="1871600"/>
                </a:xfrm>
              </p:grpSpPr>
              <p:sp>
                <p:nvSpPr>
                  <p:cNvPr id="14" name="Google Shape;328;p9">
                    <a:extLst>
                      <a:ext uri="{FF2B5EF4-FFF2-40B4-BE49-F238E27FC236}">
                        <a16:creationId xmlns:a16="http://schemas.microsoft.com/office/drawing/2014/main" id="{B958A8DF-830D-A3B6-06A8-6C11CD017210}"/>
                      </a:ext>
                    </a:extLst>
                  </p:cNvPr>
                  <p:cNvSpPr/>
                  <p:nvPr/>
                </p:nvSpPr>
                <p:spPr>
                  <a:xfrm>
                    <a:off x="6402785" y="855666"/>
                    <a:ext cx="1871261" cy="1871600"/>
                  </a:xfrm>
                  <a:prstGeom prst="ellipse">
                    <a:avLst/>
                  </a:prstGeom>
                  <a:noFill/>
                  <a:ln w="50800" cap="flat" cmpd="sng">
                    <a:solidFill>
                      <a:srgbClr val="5B8A7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grpSp>
                <p:nvGrpSpPr>
                  <p:cNvPr id="16" name="Google Shape;335;p9">
                    <a:extLst>
                      <a:ext uri="{FF2B5EF4-FFF2-40B4-BE49-F238E27FC236}">
                        <a16:creationId xmlns:a16="http://schemas.microsoft.com/office/drawing/2014/main" id="{E575BFD9-136C-19E8-C10C-E276EFD75095}"/>
                      </a:ext>
                    </a:extLst>
                  </p:cNvPr>
                  <p:cNvGrpSpPr/>
                  <p:nvPr/>
                </p:nvGrpSpPr>
                <p:grpSpPr>
                  <a:xfrm>
                    <a:off x="7158984" y="1394300"/>
                    <a:ext cx="365760" cy="523180"/>
                    <a:chOff x="3130280" y="4940798"/>
                    <a:chExt cx="365760" cy="523180"/>
                  </a:xfrm>
                </p:grpSpPr>
                <p:sp>
                  <p:nvSpPr>
                    <p:cNvPr id="17" name="Google Shape;336;p9">
                      <a:extLst>
                        <a:ext uri="{FF2B5EF4-FFF2-40B4-BE49-F238E27FC236}">
                          <a16:creationId xmlns:a16="http://schemas.microsoft.com/office/drawing/2014/main" id="{098C61FF-DB84-3085-5FD7-50A82E0500BD}"/>
                        </a:ext>
                      </a:extLst>
                    </p:cNvPr>
                    <p:cNvSpPr/>
                    <p:nvPr/>
                  </p:nvSpPr>
                  <p:spPr>
                    <a:xfrm>
                      <a:off x="3130280" y="5044674"/>
                      <a:ext cx="365760" cy="365760"/>
                    </a:xfrm>
                    <a:prstGeom prst="ellipse">
                      <a:avLst/>
                    </a:prstGeom>
                    <a:solidFill>
                      <a:schemeClr val="lt1"/>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5400">
                        <a:solidFill>
                          <a:schemeClr val="dk1"/>
                        </a:solidFill>
                        <a:latin typeface="Calibri"/>
                        <a:ea typeface="Calibri"/>
                        <a:cs typeface="Calibri"/>
                        <a:sym typeface="Calibri"/>
                      </a:endParaRPr>
                    </a:p>
                  </p:txBody>
                </p:sp>
                <p:sp>
                  <p:nvSpPr>
                    <p:cNvPr id="18" name="Google Shape;337;p9">
                      <a:extLst>
                        <a:ext uri="{FF2B5EF4-FFF2-40B4-BE49-F238E27FC236}">
                          <a16:creationId xmlns:a16="http://schemas.microsoft.com/office/drawing/2014/main" id="{51CA335C-8CB4-16CE-A409-815E3F7B1B94}"/>
                        </a:ext>
                      </a:extLst>
                    </p:cNvPr>
                    <p:cNvSpPr txBox="1"/>
                    <p:nvPr/>
                  </p:nvSpPr>
                  <p:spPr>
                    <a:xfrm>
                      <a:off x="3156113" y="4940798"/>
                      <a:ext cx="337959"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Calibri"/>
                          <a:cs typeface="Calibri"/>
                          <a:sym typeface="Calibri"/>
                        </a:rPr>
                        <a:t>x</a:t>
                      </a:r>
                      <a:endParaRPr dirty="0"/>
                    </a:p>
                  </p:txBody>
                </p:sp>
              </p:grpSp>
              <p:sp>
                <p:nvSpPr>
                  <p:cNvPr id="24" name="Google Shape;328;p9">
                    <a:extLst>
                      <a:ext uri="{FF2B5EF4-FFF2-40B4-BE49-F238E27FC236}">
                        <a16:creationId xmlns:a16="http://schemas.microsoft.com/office/drawing/2014/main" id="{04704C81-0359-6BAB-5411-865BC74201E2}"/>
                      </a:ext>
                    </a:extLst>
                  </p:cNvPr>
                  <p:cNvSpPr/>
                  <p:nvPr/>
                </p:nvSpPr>
                <p:spPr>
                  <a:xfrm>
                    <a:off x="9494858" y="966836"/>
                    <a:ext cx="1371600" cy="1371600"/>
                  </a:xfrm>
                  <a:prstGeom prst="ellipse">
                    <a:avLst/>
                  </a:prstGeom>
                  <a:noFill/>
                  <a:ln w="50800" cap="flat" cmpd="sng">
                    <a:solidFill>
                      <a:srgbClr val="5B8A7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grpSp>
                <p:nvGrpSpPr>
                  <p:cNvPr id="25" name="Google Shape;335;p9">
                    <a:extLst>
                      <a:ext uri="{FF2B5EF4-FFF2-40B4-BE49-F238E27FC236}">
                        <a16:creationId xmlns:a16="http://schemas.microsoft.com/office/drawing/2014/main" id="{3240A449-61AF-C015-A4FF-B69DC7DB06EA}"/>
                      </a:ext>
                    </a:extLst>
                  </p:cNvPr>
                  <p:cNvGrpSpPr/>
                  <p:nvPr/>
                </p:nvGrpSpPr>
                <p:grpSpPr>
                  <a:xfrm>
                    <a:off x="10016181" y="1330415"/>
                    <a:ext cx="365760" cy="523180"/>
                    <a:chOff x="3130280" y="4940798"/>
                    <a:chExt cx="365760" cy="523180"/>
                  </a:xfrm>
                </p:grpSpPr>
                <p:sp>
                  <p:nvSpPr>
                    <p:cNvPr id="27" name="Google Shape;336;p9">
                      <a:extLst>
                        <a:ext uri="{FF2B5EF4-FFF2-40B4-BE49-F238E27FC236}">
                          <a16:creationId xmlns:a16="http://schemas.microsoft.com/office/drawing/2014/main" id="{8CD3C903-B0E5-A6A8-D931-77F8742DC826}"/>
                        </a:ext>
                      </a:extLst>
                    </p:cNvPr>
                    <p:cNvSpPr/>
                    <p:nvPr/>
                  </p:nvSpPr>
                  <p:spPr>
                    <a:xfrm>
                      <a:off x="3130280" y="5044674"/>
                      <a:ext cx="365760" cy="365760"/>
                    </a:xfrm>
                    <a:prstGeom prst="ellipse">
                      <a:avLst/>
                    </a:prstGeom>
                    <a:solidFill>
                      <a:schemeClr val="lt1"/>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5400">
                        <a:solidFill>
                          <a:schemeClr val="dk1"/>
                        </a:solidFill>
                        <a:latin typeface="Calibri"/>
                        <a:ea typeface="Calibri"/>
                        <a:cs typeface="Calibri"/>
                        <a:sym typeface="Calibri"/>
                      </a:endParaRPr>
                    </a:p>
                  </p:txBody>
                </p:sp>
                <p:sp>
                  <p:nvSpPr>
                    <p:cNvPr id="35" name="Google Shape;337;p9">
                      <a:extLst>
                        <a:ext uri="{FF2B5EF4-FFF2-40B4-BE49-F238E27FC236}">
                          <a16:creationId xmlns:a16="http://schemas.microsoft.com/office/drawing/2014/main" id="{B3E19886-2DF6-B06C-F945-EBF16E0CD9ED}"/>
                        </a:ext>
                      </a:extLst>
                    </p:cNvPr>
                    <p:cNvSpPr txBox="1"/>
                    <p:nvPr/>
                  </p:nvSpPr>
                  <p:spPr>
                    <a:xfrm>
                      <a:off x="3156113" y="4940798"/>
                      <a:ext cx="337959"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Calibri"/>
                          <a:cs typeface="Calibri"/>
                          <a:sym typeface="Calibri"/>
                        </a:rPr>
                        <a:t>x</a:t>
                      </a:r>
                      <a:endParaRPr dirty="0"/>
                    </a:p>
                  </p:txBody>
                </p:sp>
              </p:grpSp>
            </p:grpSp>
          </p:grpSp>
          <p:sp>
            <p:nvSpPr>
              <p:cNvPr id="48" name="TextBox 47">
                <a:extLst>
                  <a:ext uri="{FF2B5EF4-FFF2-40B4-BE49-F238E27FC236}">
                    <a16:creationId xmlns:a16="http://schemas.microsoft.com/office/drawing/2014/main" id="{AA983409-0566-42D1-74A0-1BFC89CF559E}"/>
                  </a:ext>
                </a:extLst>
              </p:cNvPr>
              <p:cNvSpPr txBox="1"/>
              <p:nvPr/>
            </p:nvSpPr>
            <p:spPr>
              <a:xfrm>
                <a:off x="7021497" y="2682400"/>
                <a:ext cx="942739" cy="369332"/>
              </a:xfrm>
              <a:prstGeom prst="rect">
                <a:avLst/>
              </a:prstGeom>
              <a:noFill/>
            </p:spPr>
            <p:txBody>
              <a:bodyPr wrap="square" rtlCol="0">
                <a:spAutoFit/>
              </a:bodyPr>
              <a:lstStyle/>
              <a:p>
                <a:r>
                  <a:rPr lang="en-US" dirty="0"/>
                  <a:t>Female</a:t>
                </a:r>
              </a:p>
            </p:txBody>
          </p:sp>
          <p:sp>
            <p:nvSpPr>
              <p:cNvPr id="49" name="TextBox 48">
                <a:extLst>
                  <a:ext uri="{FF2B5EF4-FFF2-40B4-BE49-F238E27FC236}">
                    <a16:creationId xmlns:a16="http://schemas.microsoft.com/office/drawing/2014/main" id="{45DE3882-00C6-357D-06B9-2B754884C76B}"/>
                  </a:ext>
                </a:extLst>
              </p:cNvPr>
              <p:cNvSpPr txBox="1"/>
              <p:nvPr/>
            </p:nvSpPr>
            <p:spPr>
              <a:xfrm>
                <a:off x="9967711" y="2681061"/>
                <a:ext cx="942739" cy="369332"/>
              </a:xfrm>
              <a:prstGeom prst="rect">
                <a:avLst/>
              </a:prstGeom>
              <a:noFill/>
            </p:spPr>
            <p:txBody>
              <a:bodyPr wrap="square" rtlCol="0">
                <a:spAutoFit/>
              </a:bodyPr>
              <a:lstStyle/>
              <a:p>
                <a:r>
                  <a:rPr lang="en-US" dirty="0"/>
                  <a:t>Male</a:t>
                </a:r>
              </a:p>
            </p:txBody>
          </p:sp>
        </p:grpSp>
      </p:grpSp>
      <p:sp>
        <p:nvSpPr>
          <p:cNvPr id="39" name="Title 1">
            <a:extLst>
              <a:ext uri="{FF2B5EF4-FFF2-40B4-BE49-F238E27FC236}">
                <a16:creationId xmlns:a16="http://schemas.microsoft.com/office/drawing/2014/main" id="{47F6B34F-BC85-50FD-154E-8100E419E53E}"/>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dirty="0" smtClean="0"/>
              <a:t>Result </a:t>
            </a:r>
            <a:endParaRPr lang="en-US" dirty="0"/>
          </a:p>
        </p:txBody>
      </p:sp>
    </p:spTree>
    <p:extLst>
      <p:ext uri="{BB962C8B-B14F-4D97-AF65-F5344CB8AC3E}">
        <p14:creationId xmlns:p14="http://schemas.microsoft.com/office/powerpoint/2010/main" val="3159075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P spid="38" grpId="0"/>
      <p:bldP spid="5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D1EC990B-14C2-3762-B7B7-490FF48DCADF}"/>
                  </a:ext>
                </a:extLst>
              </p:cNvPr>
              <p:cNvGraphicFramePr>
                <a:graphicFrameLocks noGrp="1"/>
              </p:cNvGraphicFramePr>
              <p:nvPr/>
            </p:nvGraphicFramePr>
            <p:xfrm>
              <a:off x="1237129" y="1867525"/>
              <a:ext cx="9502588" cy="3234465"/>
            </p:xfrm>
            <a:graphic>
              <a:graphicData uri="http://schemas.openxmlformats.org/drawingml/2006/table">
                <a:tbl>
                  <a:tblPr firstRow="1" bandRow="1">
                    <a:tableStyleId>{93296810-A885-4BE3-A3E7-6D5BEEA58F35}</a:tableStyleId>
                  </a:tblPr>
                  <a:tblGrid>
                    <a:gridCol w="2067056">
                      <a:extLst>
                        <a:ext uri="{9D8B030D-6E8A-4147-A177-3AD203B41FA5}">
                          <a16:colId xmlns:a16="http://schemas.microsoft.com/office/drawing/2014/main" val="2094606561"/>
                        </a:ext>
                      </a:extLst>
                    </a:gridCol>
                    <a:gridCol w="2241650">
                      <a:extLst>
                        <a:ext uri="{9D8B030D-6E8A-4147-A177-3AD203B41FA5}">
                          <a16:colId xmlns:a16="http://schemas.microsoft.com/office/drawing/2014/main" val="2848004101"/>
                        </a:ext>
                      </a:extLst>
                    </a:gridCol>
                    <a:gridCol w="1990522">
                      <a:extLst>
                        <a:ext uri="{9D8B030D-6E8A-4147-A177-3AD203B41FA5}">
                          <a16:colId xmlns:a16="http://schemas.microsoft.com/office/drawing/2014/main" val="1189213604"/>
                        </a:ext>
                      </a:extLst>
                    </a:gridCol>
                    <a:gridCol w="3203360">
                      <a:extLst>
                        <a:ext uri="{9D8B030D-6E8A-4147-A177-3AD203B41FA5}">
                          <a16:colId xmlns:a16="http://schemas.microsoft.com/office/drawing/2014/main" val="3780934792"/>
                        </a:ext>
                      </a:extLst>
                    </a:gridCol>
                  </a:tblGrid>
                  <a:tr h="541779">
                    <a:tc>
                      <a:txBody>
                        <a:bodyPr/>
                        <a:lstStyle/>
                        <a:p>
                          <a:endParaRPr lang="en-US" sz="2400" dirty="0">
                            <a:solidFill>
                              <a:schemeClr val="bg1">
                                <a:lumMod val="65000"/>
                              </a:schemeClr>
                            </a:solidFill>
                            <a:latin typeface="+mn-lt"/>
                          </a:endParaRPr>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bg1">
                                  <a:lumMod val="50000"/>
                                </a:schemeClr>
                              </a:solidFill>
                              <a:latin typeface="+mn-lt"/>
                            </a:rPr>
                            <a:t>Training</a:t>
                          </a:r>
                          <a:r>
                            <a:rPr lang="zh-CN" altLang="en-US" sz="2000" b="0" dirty="0">
                              <a:solidFill>
                                <a:schemeClr val="bg1">
                                  <a:lumMod val="50000"/>
                                </a:schemeClr>
                              </a:solidFill>
                              <a:latin typeface="+mn-lt"/>
                            </a:rPr>
                            <a:t> </a:t>
                          </a:r>
                          <a:r>
                            <a:rPr lang="en-US" altLang="zh-CN" sz="2000" b="0" dirty="0">
                              <a:solidFill>
                                <a:schemeClr val="bg1">
                                  <a:lumMod val="50000"/>
                                </a:schemeClr>
                              </a:solidFill>
                              <a:latin typeface="+mn-lt"/>
                            </a:rPr>
                            <a:t>Dataset</a:t>
                          </a:r>
                          <a:endParaRPr lang="en-US" sz="2000" b="0" dirty="0">
                            <a:solidFill>
                              <a:schemeClr val="bg1">
                                <a:lumMod val="50000"/>
                              </a:schemeClr>
                            </a:solidFill>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0" dirty="0">
                              <a:solidFill>
                                <a:schemeClr val="bg1">
                                  <a:lumMod val="50000"/>
                                </a:schemeClr>
                              </a:solidFill>
                              <a:latin typeface="+mn-lt"/>
                            </a:rPr>
                            <a:t>Learned Model </a:t>
                          </a:r>
                          <a:endParaRPr lang="en-US" sz="2000" b="0" dirty="0">
                            <a:solidFill>
                              <a:schemeClr val="bg1">
                                <a:lumMod val="50000"/>
                              </a:schemeClr>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0" dirty="0">
                              <a:solidFill>
                                <a:schemeClr val="bg1">
                                  <a:lumMod val="50000"/>
                                </a:schemeClr>
                              </a:solidFill>
                              <a:latin typeface="+mn-lt"/>
                            </a:rPr>
                            <a:t>Prediction Result of x</a:t>
                          </a:r>
                          <a:endParaRPr lang="en-US" sz="2000" b="0" dirty="0">
                            <a:solidFill>
                              <a:schemeClr val="bg1">
                                <a:lumMod val="50000"/>
                              </a:schemeClr>
                            </a:solidFill>
                            <a:latin typeface="+mn-lt"/>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71710874"/>
                      </a:ext>
                    </a:extLst>
                  </a:tr>
                  <a:tr h="814892">
                    <a:tc>
                      <a:txBody>
                        <a:bodyPr/>
                        <a:lstStyle/>
                        <a:p>
                          <a:r>
                            <a:rPr lang="en-US" altLang="zh-CN" sz="2000" dirty="0">
                              <a:solidFill>
                                <a:schemeClr val="bg1">
                                  <a:lumMod val="50000"/>
                                </a:schemeClr>
                              </a:solidFill>
                              <a:latin typeface="+mn-lt"/>
                            </a:rPr>
                            <a:t>Current Dataset</a:t>
                          </a:r>
                        </a:p>
                        <a:p>
                          <a:r>
                            <a:rPr lang="en-US" sz="2000" dirty="0">
                              <a:solidFill>
                                <a:schemeClr val="bg1">
                                  <a:lumMod val="50000"/>
                                </a:schemeClr>
                              </a:solidFill>
                              <a:latin typeface="+mn-lt"/>
                            </a:rPr>
                            <a:t>( </a:t>
                          </a:r>
                          <a14:m>
                            <m:oMath xmlns:m="http://schemas.openxmlformats.org/officeDocument/2006/math">
                              <m:r>
                                <a:rPr lang="en-US" sz="2000" i="1" smtClean="0">
                                  <a:solidFill>
                                    <a:schemeClr val="bg1">
                                      <a:lumMod val="50000"/>
                                    </a:schemeClr>
                                  </a:solidFill>
                                  <a:latin typeface="Cambria Math" panose="02040503050406030204" pitchFamily="18" charset="0"/>
                                  <a:ea typeface="Cambria Math" panose="02040503050406030204" pitchFamily="18" charset="0"/>
                                </a:rPr>
                                <m:t>≤</m:t>
                              </m:r>
                              <m:r>
                                <a:rPr lang="en-US" sz="2000" b="0" i="1" smtClean="0">
                                  <a:solidFill>
                                    <a:schemeClr val="bg1">
                                      <a:lumMod val="50000"/>
                                    </a:schemeClr>
                                  </a:solidFill>
                                  <a:latin typeface="Cambria Math" panose="02040503050406030204" pitchFamily="18" charset="0"/>
                                  <a:ea typeface="Cambria Math" panose="02040503050406030204" pitchFamily="18" charset="0"/>
                                </a:rPr>
                                <m:t>𝑛</m:t>
                              </m:r>
                            </m:oMath>
                          </a14:m>
                          <a:r>
                            <a:rPr lang="en-US" sz="2000" dirty="0">
                              <a:solidFill>
                                <a:schemeClr val="bg1">
                                  <a:lumMod val="50000"/>
                                </a:schemeClr>
                              </a:solidFill>
                              <a:latin typeface="+mn-lt"/>
                              <a:ea typeface="Cambria Math" panose="02040503050406030204" pitchFamily="18" charset="0"/>
                            </a:rPr>
                            <a:t> </a:t>
                          </a:r>
                          <a:r>
                            <a:rPr lang="en-US" sz="2000" dirty="0">
                              <a:solidFill>
                                <a:schemeClr val="bg1">
                                  <a:lumMod val="50000"/>
                                </a:schemeClr>
                              </a:solidFill>
                              <a:latin typeface="+mn-lt"/>
                            </a:rPr>
                            <a:t>poisoned)</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srgbClr val="5B8A72"/>
                            </a:solidFill>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srgbClr val="5B8A7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srgbClr val="5B8A72"/>
                            </a:solidFill>
                            <a:latin typeface="+mn-lt"/>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9646768"/>
                      </a:ext>
                    </a:extLst>
                  </a:tr>
                  <a:tr h="1877794">
                    <a:tc>
                      <a:txBody>
                        <a:bodyPr/>
                        <a:lstStyle/>
                        <a:p>
                          <a:endParaRPr lang="en-US" sz="2000" dirty="0">
                            <a:solidFill>
                              <a:schemeClr val="tx1">
                                <a:lumMod val="50000"/>
                                <a:lumOff val="50000"/>
                              </a:schemeClr>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srgbClr val="5B8A72"/>
                            </a:solidFill>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400" dirty="0">
                            <a:solidFill>
                              <a:srgbClr val="5B8A72"/>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400" dirty="0">
                            <a:solidFill>
                              <a:srgbClr val="5B8A72"/>
                            </a:solidFill>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4541934"/>
                      </a:ext>
                    </a:extLst>
                  </a:tr>
                </a:tbl>
              </a:graphicData>
            </a:graphic>
          </p:graphicFrame>
        </mc:Choice>
        <mc:Fallback xmlns="">
          <p:graphicFrame>
            <p:nvGraphicFramePr>
              <p:cNvPr id="9" name="Table 8">
                <a:extLst>
                  <a:ext uri="{FF2B5EF4-FFF2-40B4-BE49-F238E27FC236}">
                    <a16:creationId xmlns:a16="http://schemas.microsoft.com/office/drawing/2014/main" id="{D1EC990B-14C2-3762-B7B7-490FF48DCADF}"/>
                  </a:ext>
                </a:extLst>
              </p:cNvPr>
              <p:cNvGraphicFramePr>
                <a:graphicFrameLocks noGrp="1"/>
              </p:cNvGraphicFramePr>
              <p:nvPr>
                <p:extLst>
                  <p:ext uri="{D42A27DB-BD31-4B8C-83A1-F6EECF244321}">
                    <p14:modId xmlns:p14="http://schemas.microsoft.com/office/powerpoint/2010/main" val="1213538143"/>
                  </p:ext>
                </p:extLst>
              </p:nvPr>
            </p:nvGraphicFramePr>
            <p:xfrm>
              <a:off x="1237129" y="1867525"/>
              <a:ext cx="9502588" cy="3234465"/>
            </p:xfrm>
            <a:graphic>
              <a:graphicData uri="http://schemas.openxmlformats.org/drawingml/2006/table">
                <a:tbl>
                  <a:tblPr firstRow="1" bandRow="1">
                    <a:tableStyleId>{93296810-A885-4BE3-A3E7-6D5BEEA58F35}</a:tableStyleId>
                  </a:tblPr>
                  <a:tblGrid>
                    <a:gridCol w="2067056">
                      <a:extLst>
                        <a:ext uri="{9D8B030D-6E8A-4147-A177-3AD203B41FA5}">
                          <a16:colId xmlns:a16="http://schemas.microsoft.com/office/drawing/2014/main" val="2094606561"/>
                        </a:ext>
                      </a:extLst>
                    </a:gridCol>
                    <a:gridCol w="2241650">
                      <a:extLst>
                        <a:ext uri="{9D8B030D-6E8A-4147-A177-3AD203B41FA5}">
                          <a16:colId xmlns:a16="http://schemas.microsoft.com/office/drawing/2014/main" val="2848004101"/>
                        </a:ext>
                      </a:extLst>
                    </a:gridCol>
                    <a:gridCol w="1990522">
                      <a:extLst>
                        <a:ext uri="{9D8B030D-6E8A-4147-A177-3AD203B41FA5}">
                          <a16:colId xmlns:a16="http://schemas.microsoft.com/office/drawing/2014/main" val="1189213604"/>
                        </a:ext>
                      </a:extLst>
                    </a:gridCol>
                    <a:gridCol w="3203360">
                      <a:extLst>
                        <a:ext uri="{9D8B030D-6E8A-4147-A177-3AD203B41FA5}">
                          <a16:colId xmlns:a16="http://schemas.microsoft.com/office/drawing/2014/main" val="3780934792"/>
                        </a:ext>
                      </a:extLst>
                    </a:gridCol>
                  </a:tblGrid>
                  <a:tr h="541779">
                    <a:tc>
                      <a:txBody>
                        <a:bodyPr/>
                        <a:lstStyle/>
                        <a:p>
                          <a:endParaRPr lang="en-US" sz="2400" dirty="0">
                            <a:solidFill>
                              <a:schemeClr val="bg1">
                                <a:lumMod val="65000"/>
                              </a:schemeClr>
                            </a:solidFill>
                            <a:latin typeface="+mn-lt"/>
                          </a:endParaRPr>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bg1">
                                  <a:lumMod val="50000"/>
                                </a:schemeClr>
                              </a:solidFill>
                              <a:latin typeface="+mn-lt"/>
                            </a:rPr>
                            <a:t>Training</a:t>
                          </a:r>
                          <a:r>
                            <a:rPr lang="zh-CN" altLang="en-US" sz="2000" b="0" dirty="0">
                              <a:solidFill>
                                <a:schemeClr val="bg1">
                                  <a:lumMod val="50000"/>
                                </a:schemeClr>
                              </a:solidFill>
                              <a:latin typeface="+mn-lt"/>
                            </a:rPr>
                            <a:t> </a:t>
                          </a:r>
                          <a:r>
                            <a:rPr lang="en-US" altLang="zh-CN" sz="2000" b="0" dirty="0">
                              <a:solidFill>
                                <a:schemeClr val="bg1">
                                  <a:lumMod val="50000"/>
                                </a:schemeClr>
                              </a:solidFill>
                              <a:latin typeface="+mn-lt"/>
                            </a:rPr>
                            <a:t>Dataset</a:t>
                          </a:r>
                          <a:endParaRPr lang="en-US" sz="2000" b="0" dirty="0">
                            <a:solidFill>
                              <a:schemeClr val="bg1">
                                <a:lumMod val="50000"/>
                              </a:schemeClr>
                            </a:solidFill>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0" dirty="0">
                              <a:solidFill>
                                <a:schemeClr val="bg1">
                                  <a:lumMod val="50000"/>
                                </a:schemeClr>
                              </a:solidFill>
                              <a:latin typeface="+mn-lt"/>
                            </a:rPr>
                            <a:t>Learned Model </a:t>
                          </a:r>
                          <a:endParaRPr lang="en-US" sz="2000" b="0" dirty="0">
                            <a:solidFill>
                              <a:schemeClr val="bg1">
                                <a:lumMod val="50000"/>
                              </a:schemeClr>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0" dirty="0">
                              <a:solidFill>
                                <a:schemeClr val="bg1">
                                  <a:lumMod val="50000"/>
                                </a:schemeClr>
                              </a:solidFill>
                              <a:latin typeface="+mn-lt"/>
                            </a:rPr>
                            <a:t>Prediction Result of x</a:t>
                          </a:r>
                          <a:endParaRPr lang="en-US" sz="2000" b="0" dirty="0">
                            <a:solidFill>
                              <a:schemeClr val="bg1">
                                <a:lumMod val="50000"/>
                              </a:schemeClr>
                            </a:solidFill>
                            <a:latin typeface="+mn-lt"/>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71710874"/>
                      </a:ext>
                    </a:extLst>
                  </a:tr>
                  <a:tr h="814892">
                    <a:tc>
                      <a:txBody>
                        <a:bodyPr/>
                        <a:lstStyle/>
                        <a:p>
                          <a:endParaRPr lang="en-US"/>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613" t="-71875" r="-360123" b="-234375"/>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srgbClr val="5B8A72"/>
                            </a:solidFill>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srgbClr val="5B8A7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srgbClr val="5B8A72"/>
                            </a:solidFill>
                            <a:latin typeface="+mn-lt"/>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9646768"/>
                      </a:ext>
                    </a:extLst>
                  </a:tr>
                  <a:tr h="1877794">
                    <a:tc>
                      <a:txBody>
                        <a:bodyPr/>
                        <a:lstStyle/>
                        <a:p>
                          <a:endParaRPr lang="en-US" sz="2000" dirty="0">
                            <a:solidFill>
                              <a:schemeClr val="tx1">
                                <a:lumMod val="50000"/>
                                <a:lumOff val="50000"/>
                              </a:schemeClr>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srgbClr val="5B8A72"/>
                            </a:solidFill>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400" dirty="0">
                            <a:solidFill>
                              <a:srgbClr val="5B8A72"/>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400" dirty="0">
                            <a:solidFill>
                              <a:srgbClr val="5B8A72"/>
                            </a:solidFill>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4541934"/>
                      </a:ext>
                    </a:extLst>
                  </a:tr>
                </a:tbl>
              </a:graphicData>
            </a:graphic>
          </p:graphicFrame>
        </mc:Fallback>
      </mc:AlternateContent>
      <p:sp>
        <p:nvSpPr>
          <p:cNvPr id="2" name="Title 1">
            <a:extLst>
              <a:ext uri="{FF2B5EF4-FFF2-40B4-BE49-F238E27FC236}">
                <a16:creationId xmlns:a16="http://schemas.microsoft.com/office/drawing/2014/main" id="{3D89D9AC-C565-0F40-AA14-D7DC722867E1}"/>
              </a:ext>
            </a:extLst>
          </p:cNvPr>
          <p:cNvSpPr>
            <a:spLocks noGrp="1"/>
          </p:cNvSpPr>
          <p:nvPr>
            <p:ph type="title"/>
          </p:nvPr>
        </p:nvSpPr>
        <p:spPr>
          <a:xfrm>
            <a:off x="838200" y="365125"/>
            <a:ext cx="10712824" cy="1325563"/>
          </a:xfrm>
        </p:spPr>
        <p:txBody>
          <a:bodyPr/>
          <a:lstStyle/>
          <a:p>
            <a:pPr algn="l"/>
            <a:r>
              <a:rPr lang="en-US" altLang="zh-CN" dirty="0"/>
              <a:t>Introduction</a:t>
            </a:r>
            <a:r>
              <a:rPr lang="zh-CN" altLang="en-US" dirty="0"/>
              <a:t> </a:t>
            </a:r>
            <a:r>
              <a:rPr lang="en-US" sz="3200" dirty="0"/>
              <a:t>– </a:t>
            </a:r>
            <a:r>
              <a:rPr lang="en-US" sz="3200" dirty="0" smtClean="0"/>
              <a:t> challenge (combinatorial explosion)</a:t>
            </a:r>
            <a:endParaRPr lang="en-US" sz="3200" dirty="0"/>
          </a:p>
        </p:txBody>
      </p:sp>
      <p:sp>
        <p:nvSpPr>
          <p:cNvPr id="7" name="Rectangle 6">
            <a:extLst>
              <a:ext uri="{FF2B5EF4-FFF2-40B4-BE49-F238E27FC236}">
                <a16:creationId xmlns:a16="http://schemas.microsoft.com/office/drawing/2014/main" id="{C39FE628-BF49-BB4B-AAD7-63934CEACEE1}"/>
              </a:ext>
            </a:extLst>
          </p:cNvPr>
          <p:cNvSpPr/>
          <p:nvPr/>
        </p:nvSpPr>
        <p:spPr>
          <a:xfrm>
            <a:off x="3440717" y="2542032"/>
            <a:ext cx="1107996"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ABCD</a:t>
            </a: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7EA7C3E1-D572-1440-8F65-57973A7ED9F1}"/>
                  </a:ext>
                </a:extLst>
              </p:cNvPr>
              <p:cNvSpPr/>
              <p:nvPr/>
            </p:nvSpPr>
            <p:spPr>
              <a:xfrm>
                <a:off x="3424675" y="3269446"/>
                <a:ext cx="6159058"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A</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BCD 	                 </a:t>
                </a:r>
                <a14:m>
                  <m:oMath xmlns:m="http://schemas.openxmlformats.org/officeDocument/2006/math">
                    <m:sSub>
                      <m:sSubPr>
                        <m:ctrlPr>
                          <a:rPr kumimoji="0" lang="en-US" sz="2800" b="0" i="1" u="none" strike="noStrike" kern="1200" cap="none" spc="0" normalizeH="0" baseline="0" noProof="0" smtClean="0">
                            <a:ln>
                              <a:noFill/>
                            </a:ln>
                            <a:solidFill>
                              <a:srgbClr val="5B8A72"/>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t>𝑀</m:t>
                        </m:r>
                      </m:e>
                      <m:sub>
                        <m: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t>1</m:t>
                        </m:r>
                      </m:sub>
                    </m:sSub>
                  </m:oMath>
                </a14:m>
                <a:r>
                  <a:rPr kumimoji="0" lang="en-US" altLang="zh-CN"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rPr>
                  <a:t>                 </a:t>
                </a:r>
                <a:r>
                  <a:rPr kumimoji="0" lang="zh-CN" altLang="en-US"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rPr>
                  <a:t> </a:t>
                </a:r>
                <a:r>
                  <a:rPr kumimoji="0" lang="en-US" altLang="zh-CN"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rPr>
                  <a:t> </a:t>
                </a:r>
                <a14:m>
                  <m:oMath xmlns:m="http://schemas.openxmlformats.org/officeDocument/2006/math">
                    <m:sSub>
                      <m:sSubPr>
                        <m:ctrlP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t>𝑀</m:t>
                        </m:r>
                      </m:e>
                      <m:sub>
                        <m: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t>1</m:t>
                        </m:r>
                      </m:sub>
                    </m:sSub>
                  </m:oMath>
                </a14:m>
                <a:r>
                  <a:rPr kumimoji="0" lang="en-US" altLang="zh-CN"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rPr>
                  <a:t>(x) = No </a:t>
                </a:r>
              </a:p>
            </p:txBody>
          </p:sp>
        </mc:Choice>
        <mc:Fallback xmlns="">
          <p:sp>
            <p:nvSpPr>
              <p:cNvPr id="8" name="Rectangle 7">
                <a:extLst>
                  <a:ext uri="{FF2B5EF4-FFF2-40B4-BE49-F238E27FC236}">
                    <a16:creationId xmlns:a16="http://schemas.microsoft.com/office/drawing/2014/main" id="{7EA7C3E1-D572-1440-8F65-57973A7ED9F1}"/>
                  </a:ext>
                </a:extLst>
              </p:cNvPr>
              <p:cNvSpPr>
                <a:spLocks noRot="1" noChangeAspect="1" noMove="1" noResize="1" noEditPoints="1" noAdjustHandles="1" noChangeArrowheads="1" noChangeShapeType="1" noTextEdit="1"/>
              </p:cNvSpPr>
              <p:nvPr/>
            </p:nvSpPr>
            <p:spPr>
              <a:xfrm>
                <a:off x="3424675" y="3269446"/>
                <a:ext cx="6159058" cy="523220"/>
              </a:xfrm>
              <a:prstGeom prst="rect">
                <a:avLst/>
              </a:prstGeom>
              <a:blipFill>
                <a:blip r:embed="rId4"/>
                <a:stretch>
                  <a:fillRect l="-2058" t="-11905" r="-1029" b="-309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ounded Rectangle 19">
                <a:extLst>
                  <a:ext uri="{FF2B5EF4-FFF2-40B4-BE49-F238E27FC236}">
                    <a16:creationId xmlns:a16="http://schemas.microsoft.com/office/drawing/2014/main" id="{4E6DD699-B82B-3E49-B569-9740412F6A21}"/>
                  </a:ext>
                </a:extLst>
              </p:cNvPr>
              <p:cNvSpPr/>
              <p:nvPr/>
            </p:nvSpPr>
            <p:spPr>
              <a:xfrm>
                <a:off x="1848982" y="5444345"/>
                <a:ext cx="8141110" cy="914400"/>
              </a:xfrm>
              <a:prstGeom prst="roundRect">
                <a:avLst/>
              </a:prstGeom>
              <a:solidFill>
                <a:srgbClr val="5B8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prstClr val="white"/>
                    </a:solidFill>
                    <a:effectLst/>
                    <a:uLnTx/>
                    <a:uFillTx/>
                    <a:latin typeface="Calibri" panose="020F0502020204030204"/>
                    <a:ea typeface="+mn-ea"/>
                    <a:cs typeface="+mn-cs"/>
                  </a:rPr>
                  <a:t>fairness</a:t>
                </a:r>
                <a:r>
                  <a:rPr kumimoji="0" lang="zh-CN" altLang="en-US" sz="2400" b="1" i="0" u="none" strike="noStrike" kern="1200" cap="none" spc="0" normalizeH="0" baseline="0" noProof="0" dirty="0" smtClean="0">
                    <a:ln>
                      <a:noFill/>
                    </a:ln>
                    <a:solidFill>
                      <a:prstClr val="white"/>
                    </a:solidFill>
                    <a:effectLst/>
                    <a:uLnTx/>
                    <a:uFillTx/>
                    <a:latin typeface="Calibri" panose="020F0502020204030204"/>
                    <a:ea typeface="等线" panose="02010600030101010101" pitchFamily="2" charset="-122"/>
                    <a:cs typeface="+mn-cs"/>
                  </a:rPr>
                  <a:t> </a:t>
                </a:r>
                <a:r>
                  <a:rPr kumimoji="0" lang="en-US" altLang="zh-CN" sz="2400" b="1"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Definition:      </a:t>
                </a:r>
                <a14:m>
                  <m:oMath xmlns:m="http://schemas.openxmlformats.org/officeDocument/2006/math">
                    <m:r>
                      <a:rPr kumimoji="0" lang="en-US" altLang="zh-CN" sz="2400" b="1"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m:t>
                    </m:r>
                    <m:r>
                      <a:rPr kumimoji="0" lang="en-US" altLang="zh-CN" sz="2400" b="1"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𝒊</m:t>
                    </m:r>
                    <m:r>
                      <a:rPr kumimoji="0" lang="en-US" altLang="zh-CN" sz="2400" b="1"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  </m:t>
                    </m:r>
                    <m:sSub>
                      <m:sSubPr>
                        <m:ctrlPr>
                          <a:rPr kumimoji="0" lang="en-US" altLang="zh-CN" sz="2400" b="1"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1"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𝑴</m:t>
                        </m:r>
                      </m:e>
                      <m:sub>
                        <m:r>
                          <a:rPr kumimoji="0" lang="en-US" altLang="zh-CN" sz="2400" b="1"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𝒊</m:t>
                        </m:r>
                      </m:sub>
                    </m:sSub>
                    <m:r>
                      <a:rPr kumimoji="0" lang="en-US" altLang="zh-CN" sz="2400" b="1"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m:t>
                    </m:r>
                    <m:r>
                      <a:rPr kumimoji="0" lang="en-US" altLang="zh-CN" sz="2400" b="1"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𝒙</m:t>
                    </m:r>
                    <m:r>
                      <a:rPr kumimoji="0" lang="en-US" altLang="zh-CN" sz="2400" b="1" i="1" u="none" strike="noStrike" kern="120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cs typeface="+mn-cs"/>
                      </a:rPr>
                      <m:t>′</m:t>
                    </m:r>
                    <m:r>
                      <a:rPr kumimoji="0" lang="en-US" altLang="zh-CN" sz="2400" b="1"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m:t>
                    </m:r>
                    <m:r>
                      <a:rPr kumimoji="0" lang="en-US" altLang="zh-CN" sz="2400" b="1"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𝑴</m:t>
                    </m:r>
                    <m:r>
                      <a:rPr kumimoji="0" lang="en-US" altLang="zh-CN" sz="2400" b="1"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m:t>
                    </m:r>
                    <m:r>
                      <a:rPr kumimoji="0" lang="en-US" altLang="zh-CN" sz="2400" b="1"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𝒙</m:t>
                    </m:r>
                    <m:r>
                      <a:rPr kumimoji="0" lang="en-US" altLang="zh-CN" sz="2400" b="1"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m:t>
                    </m:r>
                  </m:oMath>
                </a14:m>
                <a:r>
                  <a:rPr kumimoji="0" lang="en-US" altLang="zh-CN" sz="2400" b="1" i="0" u="none" strike="noStrike" kern="1200" cap="none" spc="0" normalizeH="0" baseline="0" noProof="0" dirty="0">
                    <a:ln>
                      <a:noFill/>
                    </a:ln>
                    <a:solidFill>
                      <a:prstClr val="white"/>
                    </a:solidFill>
                    <a:effectLst/>
                    <a:uLnTx/>
                    <a:uFillTx/>
                    <a:latin typeface="Calibri" panose="020F0502020204030204"/>
                    <a:ea typeface="Cambria Math" panose="02040503050406030204" pitchFamily="18" charset="0"/>
                    <a:cs typeface="+mn-cs"/>
                  </a:rPr>
                  <a:t> </a:t>
                </a:r>
                <a:endPar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20" name="Rounded Rectangle 19">
                <a:extLst>
                  <a:ext uri="{FF2B5EF4-FFF2-40B4-BE49-F238E27FC236}">
                    <a16:creationId xmlns:a16="http://schemas.microsoft.com/office/drawing/2014/main" id="{4E6DD699-B82B-3E49-B569-9740412F6A21}"/>
                  </a:ext>
                </a:extLst>
              </p:cNvPr>
              <p:cNvSpPr>
                <a:spLocks noRot="1" noChangeAspect="1" noMove="1" noResize="1" noEditPoints="1" noAdjustHandles="1" noChangeArrowheads="1" noChangeShapeType="1" noTextEdit="1"/>
              </p:cNvSpPr>
              <p:nvPr/>
            </p:nvSpPr>
            <p:spPr>
              <a:xfrm>
                <a:off x="1848982" y="5444345"/>
                <a:ext cx="8141110" cy="914400"/>
              </a:xfrm>
              <a:prstGeom prst="roundRect">
                <a:avLst/>
              </a:prstGeom>
              <a:blipFill>
                <a:blip r:embed="rId5"/>
                <a:stretch>
                  <a:fillRect/>
                </a:stretch>
              </a:blipFill>
              <a:ln>
                <a:noFill/>
              </a:ln>
            </p:spPr>
            <p:txBody>
              <a:bodyPr/>
              <a:lstStyle/>
              <a:p>
                <a:r>
                  <a:rPr lang="en-US">
                    <a:noFill/>
                  </a:rPr>
                  <a:t> </a:t>
                </a:r>
              </a:p>
            </p:txBody>
          </p:sp>
        </mc:Fallback>
      </mc:AlternateContent>
      <p:pic>
        <p:nvPicPr>
          <p:cNvPr id="15" name="Graphic 14" descr="Badge Cross with solid fill">
            <a:extLst>
              <a:ext uri="{FF2B5EF4-FFF2-40B4-BE49-F238E27FC236}">
                <a16:creationId xmlns:a16="http://schemas.microsoft.com/office/drawing/2014/main" id="{87E861F0-E432-0246-BA29-6BBC920E73D9}"/>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9725820" y="3301287"/>
            <a:ext cx="457200" cy="457200"/>
          </a:xfrm>
          <a:prstGeom prst="rect">
            <a:avLst/>
          </a:prstGeom>
        </p:spPr>
      </p:pic>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55047F6B-1A9E-904D-8162-98FF9C4A2C89}"/>
                  </a:ext>
                </a:extLst>
              </p:cNvPr>
              <p:cNvSpPr/>
              <p:nvPr/>
            </p:nvSpPr>
            <p:spPr>
              <a:xfrm>
                <a:off x="3424674" y="3692266"/>
                <a:ext cx="6193234" cy="138499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A</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B</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CD                  </a:t>
                </a:r>
                <a14:m>
                  <m:oMath xmlns:m="http://schemas.openxmlformats.org/officeDocument/2006/math">
                    <m:sSub>
                      <m:sSubPr>
                        <m:ctrlPr>
                          <a:rPr kumimoji="0" lang="en-US" sz="2800" b="0" i="1" u="none" strike="noStrike" kern="1200" cap="none" spc="0" normalizeH="0" baseline="0" noProof="0" smtClean="0">
                            <a:ln>
                              <a:noFill/>
                            </a:ln>
                            <a:solidFill>
                              <a:srgbClr val="5B8A72"/>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srgbClr val="5B8A72"/>
                            </a:solidFill>
                            <a:effectLst/>
                            <a:uLnTx/>
                            <a:uFillTx/>
                            <a:latin typeface="Cambria Math" panose="02040503050406030204" pitchFamily="18" charset="0"/>
                            <a:ea typeface="+mn-ea"/>
                            <a:cs typeface="+mn-cs"/>
                          </a:rPr>
                          <m:t>𝑀</m:t>
                        </m:r>
                      </m:e>
                      <m:sub>
                        <m:r>
                          <a:rPr kumimoji="0" lang="en-US" sz="2800" b="0" i="1" u="none" strike="noStrike" kern="1200" cap="none" spc="0" normalizeH="0" baseline="0" noProof="0" smtClean="0">
                            <a:ln>
                              <a:noFill/>
                            </a:ln>
                            <a:solidFill>
                              <a:srgbClr val="5B8A72"/>
                            </a:solidFill>
                            <a:effectLst/>
                            <a:uLnTx/>
                            <a:uFillTx/>
                            <a:latin typeface="Cambria Math" panose="02040503050406030204" pitchFamily="18" charset="0"/>
                            <a:ea typeface="+mn-ea"/>
                            <a:cs typeface="+mn-cs"/>
                          </a:rPr>
                          <m:t>2</m:t>
                        </m:r>
                      </m:sub>
                    </m:sSub>
                  </m:oMath>
                </a14:m>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                   </a:t>
                </a:r>
                <a14:m>
                  <m:oMath xmlns:m="http://schemas.openxmlformats.org/officeDocument/2006/math">
                    <m:sSub>
                      <m:sSubPr>
                        <m:ctrlP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t>𝑀</m:t>
                        </m:r>
                      </m:e>
                      <m:sub>
                        <m: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t>2</m:t>
                        </m:r>
                      </m:sub>
                    </m:sSub>
                  </m:oMath>
                </a14:m>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(x) = 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AB</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C</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D         </a:t>
                </a:r>
                <a:r>
                  <a:rPr kumimoji="0" lang="zh-CN" altLang="en-US"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rPr>
                  <a:t>  </a:t>
                </a:r>
                <a:r>
                  <a:rPr kumimoji="0" lang="en-US" altLang="zh-CN"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rPr>
                  <a:t>  </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     </a:t>
                </a:r>
                <a14:m>
                  <m:oMath xmlns:m="http://schemas.openxmlformats.org/officeDocument/2006/math">
                    <m:sSub>
                      <m:sSubPr>
                        <m:ctrlP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t>𝑀</m:t>
                        </m:r>
                      </m:e>
                      <m:sub>
                        <m:r>
                          <a:rPr kumimoji="0" lang="en-US" altLang="zh-CN" sz="2800" b="0" i="1" u="none" strike="noStrike" kern="1200" cap="none" spc="0" normalizeH="0" baseline="0" noProof="0" smtClean="0">
                            <a:ln>
                              <a:noFill/>
                            </a:ln>
                            <a:solidFill>
                              <a:srgbClr val="5B8A72"/>
                            </a:solidFill>
                            <a:effectLst/>
                            <a:uLnTx/>
                            <a:uFillTx/>
                            <a:latin typeface="Cambria Math" panose="02040503050406030204" pitchFamily="18" charset="0"/>
                            <a:cs typeface="+mn-cs"/>
                          </a:rPr>
                          <m:t>3</m:t>
                        </m:r>
                      </m:sub>
                    </m:sSub>
                  </m:oMath>
                </a14:m>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            </a:t>
                </a:r>
                <a:r>
                  <a:rPr kumimoji="0" lang="zh-CN" altLang="en-US"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rPr>
                  <a:t>  </a:t>
                </a:r>
                <a:r>
                  <a:rPr kumimoji="0" lang="en-US" altLang="zh-CN"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rPr>
                  <a:t>    </a:t>
                </a:r>
                <a:r>
                  <a:rPr kumimoji="0" lang="zh-CN" altLang="en-US"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rPr>
                  <a:t> </a:t>
                </a:r>
                <a14:m>
                  <m:oMath xmlns:m="http://schemas.openxmlformats.org/officeDocument/2006/math">
                    <m:sSub>
                      <m:sSubPr>
                        <m:ctrlP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t>𝑀</m:t>
                        </m:r>
                      </m:e>
                      <m:sub>
                        <m:r>
                          <a:rPr kumimoji="0" lang="en-US" altLang="zh-CN" sz="2800" b="0" i="1" u="none" strike="noStrike" kern="1200" cap="none" spc="0" normalizeH="0" baseline="0" noProof="0" smtClean="0">
                            <a:ln>
                              <a:noFill/>
                            </a:ln>
                            <a:solidFill>
                              <a:srgbClr val="5B8A72"/>
                            </a:solidFill>
                            <a:effectLst/>
                            <a:uLnTx/>
                            <a:uFillTx/>
                            <a:latin typeface="Cambria Math" panose="02040503050406030204" pitchFamily="18" charset="0"/>
                            <a:cs typeface="+mn-cs"/>
                          </a:rPr>
                          <m:t>3</m:t>
                        </m:r>
                      </m:sub>
                    </m:sSub>
                  </m:oMath>
                </a14:m>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(x) = 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ABC</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D</a:t>
                </a:r>
                <a:r>
                  <a:rPr kumimoji="0" lang="en-US" sz="2800" b="0" i="0" u="none" strike="noStrike" kern="1200" cap="none" spc="0" normalizeH="0" baseline="0" noProof="0" dirty="0">
                    <a:ln>
                      <a:noFill/>
                    </a:ln>
                    <a:solidFill>
                      <a:srgbClr val="C5D7BD"/>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     </a:t>
                </a:r>
                <a:r>
                  <a:rPr kumimoji="0" lang="zh-CN" altLang="en-US"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rPr>
                  <a:t>  </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   </a:t>
                </a:r>
                <a:r>
                  <a:rPr kumimoji="0" lang="zh-CN" altLang="en-US"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rPr>
                  <a:t> </a:t>
                </a:r>
                <a:r>
                  <a:rPr kumimoji="0" lang="en-US" altLang="zh-CN"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rPr>
                  <a:t>      </a:t>
                </a:r>
                <a14:m>
                  <m:oMath xmlns:m="http://schemas.openxmlformats.org/officeDocument/2006/math">
                    <m:sSub>
                      <m:sSubPr>
                        <m:ctrlP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t>𝑀</m:t>
                        </m:r>
                      </m:e>
                      <m:sub>
                        <m:r>
                          <a:rPr kumimoji="0" lang="en-US" altLang="zh-CN" sz="2800" b="0" i="1" u="none" strike="noStrike" kern="1200" cap="none" spc="0" normalizeH="0" baseline="0" noProof="0" smtClean="0">
                            <a:ln>
                              <a:noFill/>
                            </a:ln>
                            <a:solidFill>
                              <a:srgbClr val="5B8A72"/>
                            </a:solidFill>
                            <a:effectLst/>
                            <a:uLnTx/>
                            <a:uFillTx/>
                            <a:latin typeface="Cambria Math" panose="02040503050406030204" pitchFamily="18" charset="0"/>
                            <a:cs typeface="+mn-cs"/>
                          </a:rPr>
                          <m:t>4</m:t>
                        </m:r>
                      </m:sub>
                    </m:sSub>
                  </m:oMath>
                </a14:m>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                 </a:t>
                </a:r>
                <a:r>
                  <a:rPr kumimoji="0" lang="zh-CN" altLang="en-US"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rPr>
                  <a:t> </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 </a:t>
                </a:r>
                <a14:m>
                  <m:oMath xmlns:m="http://schemas.openxmlformats.org/officeDocument/2006/math">
                    <m:sSub>
                      <m:sSubPr>
                        <m:ctrlP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t>𝑀</m:t>
                        </m:r>
                      </m:e>
                      <m:sub>
                        <m:r>
                          <a:rPr kumimoji="0" lang="en-US" altLang="zh-CN" sz="2800" b="0" i="1" u="none" strike="noStrike" kern="1200" cap="none" spc="0" normalizeH="0" baseline="0" noProof="0" smtClean="0">
                            <a:ln>
                              <a:noFill/>
                            </a:ln>
                            <a:solidFill>
                              <a:srgbClr val="5B8A72"/>
                            </a:solidFill>
                            <a:effectLst/>
                            <a:uLnTx/>
                            <a:uFillTx/>
                            <a:latin typeface="Cambria Math" panose="02040503050406030204" pitchFamily="18" charset="0"/>
                            <a:cs typeface="+mn-cs"/>
                          </a:rPr>
                          <m:t>4</m:t>
                        </m:r>
                      </m:sub>
                    </m:sSub>
                  </m:oMath>
                </a14:m>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(x) = Yes</a:t>
                </a:r>
              </a:p>
            </p:txBody>
          </p:sp>
        </mc:Choice>
        <mc:Fallback xmlns="">
          <p:sp>
            <p:nvSpPr>
              <p:cNvPr id="18" name="Rectangle 17">
                <a:extLst>
                  <a:ext uri="{FF2B5EF4-FFF2-40B4-BE49-F238E27FC236}">
                    <a16:creationId xmlns:a16="http://schemas.microsoft.com/office/drawing/2014/main" id="{55047F6B-1A9E-904D-8162-98FF9C4A2C89}"/>
                  </a:ext>
                </a:extLst>
              </p:cNvPr>
              <p:cNvSpPr>
                <a:spLocks noRot="1" noChangeAspect="1" noMove="1" noResize="1" noEditPoints="1" noAdjustHandles="1" noChangeArrowheads="1" noChangeShapeType="1" noTextEdit="1"/>
              </p:cNvSpPr>
              <p:nvPr/>
            </p:nvSpPr>
            <p:spPr>
              <a:xfrm>
                <a:off x="3424674" y="3692266"/>
                <a:ext cx="6193234" cy="1384995"/>
              </a:xfrm>
              <a:prstGeom prst="rect">
                <a:avLst/>
              </a:prstGeom>
              <a:blipFill>
                <a:blip r:embed="rId8"/>
                <a:stretch>
                  <a:fillRect l="-2045" t="-4545" b="-10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9E1B7DA4-42E2-7141-99BD-557631522D86}"/>
                  </a:ext>
                </a:extLst>
              </p:cNvPr>
              <p:cNvSpPr/>
              <p:nvPr/>
            </p:nvSpPr>
            <p:spPr>
              <a:xfrm>
                <a:off x="5686188" y="2541249"/>
                <a:ext cx="595035"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0" i="1" u="none" strike="noStrike" kern="1200" cap="none" spc="0" normalizeH="0" baseline="0" noProof="0" smtClean="0">
                          <a:ln>
                            <a:noFill/>
                          </a:ln>
                          <a:solidFill>
                            <a:srgbClr val="5B8A72"/>
                          </a:solidFill>
                          <a:effectLst/>
                          <a:uLnTx/>
                          <a:uFillTx/>
                          <a:latin typeface="Cambria Math" panose="02040503050406030204" pitchFamily="18" charset="0"/>
                          <a:ea typeface="+mn-ea"/>
                          <a:cs typeface="+mn-cs"/>
                        </a:rPr>
                        <m:t>𝑀</m:t>
                      </m:r>
                    </m:oMath>
                  </m:oMathPara>
                </a14:m>
                <a:endPar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endParaRPr>
              </a:p>
            </p:txBody>
          </p:sp>
        </mc:Choice>
        <mc:Fallback xmlns="">
          <p:sp>
            <p:nvSpPr>
              <p:cNvPr id="34" name="Rectangle 33">
                <a:extLst>
                  <a:ext uri="{FF2B5EF4-FFF2-40B4-BE49-F238E27FC236}">
                    <a16:creationId xmlns:a16="http://schemas.microsoft.com/office/drawing/2014/main" id="{9E1B7DA4-42E2-7141-99BD-557631522D86}"/>
                  </a:ext>
                </a:extLst>
              </p:cNvPr>
              <p:cNvSpPr>
                <a:spLocks noRot="1" noChangeAspect="1" noMove="1" noResize="1" noEditPoints="1" noAdjustHandles="1" noChangeArrowheads="1" noChangeShapeType="1" noTextEdit="1"/>
              </p:cNvSpPr>
              <p:nvPr/>
            </p:nvSpPr>
            <p:spPr>
              <a:xfrm>
                <a:off x="5686188" y="2541249"/>
                <a:ext cx="595035"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BA1962E0-B9C5-8748-9160-3630B8C04157}"/>
                  </a:ext>
                </a:extLst>
              </p:cNvPr>
              <p:cNvSpPr/>
              <p:nvPr/>
            </p:nvSpPr>
            <p:spPr>
              <a:xfrm>
                <a:off x="7690225" y="2541565"/>
                <a:ext cx="2105738"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2800" b="0" i="1" u="none" strike="noStrike" kern="1200" cap="none" spc="0" normalizeH="0" baseline="0" noProof="0" smtClean="0">
                        <a:ln>
                          <a:noFill/>
                        </a:ln>
                        <a:solidFill>
                          <a:srgbClr val="5B8A72"/>
                        </a:solidFill>
                        <a:effectLst/>
                        <a:uLnTx/>
                        <a:uFillTx/>
                        <a:latin typeface="Cambria Math" panose="02040503050406030204" pitchFamily="18" charset="0"/>
                        <a:ea typeface="+mn-ea"/>
                        <a:cs typeface="+mn-cs"/>
                      </a:rPr>
                      <m:t>𝑀</m:t>
                    </m:r>
                  </m:oMath>
                </a14:m>
                <a:r>
                  <a:rPr kumimoji="0" lang="en-US" altLang="zh-CN"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rPr>
                  <a:t>(x) = Yes</a:t>
                </a:r>
                <a:endPar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endParaRPr>
              </a:p>
            </p:txBody>
          </p:sp>
        </mc:Choice>
        <mc:Fallback xmlns="">
          <p:sp>
            <p:nvSpPr>
              <p:cNvPr id="35" name="Rectangle 34">
                <a:extLst>
                  <a:ext uri="{FF2B5EF4-FFF2-40B4-BE49-F238E27FC236}">
                    <a16:creationId xmlns:a16="http://schemas.microsoft.com/office/drawing/2014/main" id="{BA1962E0-B9C5-8748-9160-3630B8C04157}"/>
                  </a:ext>
                </a:extLst>
              </p:cNvPr>
              <p:cNvSpPr>
                <a:spLocks noRot="1" noChangeAspect="1" noMove="1" noResize="1" noEditPoints="1" noAdjustHandles="1" noChangeArrowheads="1" noChangeShapeType="1" noTextEdit="1"/>
              </p:cNvSpPr>
              <p:nvPr/>
            </p:nvSpPr>
            <p:spPr>
              <a:xfrm>
                <a:off x="7690225" y="2541565"/>
                <a:ext cx="2105738" cy="523220"/>
              </a:xfrm>
              <a:prstGeom prst="rect">
                <a:avLst/>
              </a:prstGeom>
              <a:blipFill>
                <a:blip r:embed="rId10"/>
                <a:stretch>
                  <a:fillRect l="-1796" t="-14286" b="-28571"/>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1B4EEE18-3712-1C4E-B367-22ED5F0F10A7}"/>
              </a:ext>
            </a:extLst>
          </p:cNvPr>
          <p:cNvSpPr txBox="1"/>
          <p:nvPr/>
        </p:nvSpPr>
        <p:spPr>
          <a:xfrm>
            <a:off x="4488210" y="3267447"/>
            <a:ext cx="833718" cy="181588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a:t>
            </a:r>
          </a:p>
        </p:txBody>
      </p:sp>
      <p:sp>
        <p:nvSpPr>
          <p:cNvPr id="19" name="TextBox 18">
            <a:extLst>
              <a:ext uri="{FF2B5EF4-FFF2-40B4-BE49-F238E27FC236}">
                <a16:creationId xmlns:a16="http://schemas.microsoft.com/office/drawing/2014/main" id="{2CD83621-2C2A-9A7F-9F5B-8C7D9735017C}"/>
              </a:ext>
            </a:extLst>
          </p:cNvPr>
          <p:cNvSpPr txBox="1"/>
          <p:nvPr/>
        </p:nvSpPr>
        <p:spPr>
          <a:xfrm>
            <a:off x="1442080" y="3532329"/>
            <a:ext cx="1539080"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a:t>
            </a:r>
            <a:r>
              <a:rPr kumimoji="0" lang="en-US" sz="2000" b="0" i="0" u="none" strike="noStrike" kern="1200" cap="none" spc="0" normalizeH="0" baseline="0" noProof="0" dirty="0">
                <a:ln>
                  <a:noFill/>
                </a:ln>
                <a:solidFill>
                  <a:srgbClr val="5B8A72"/>
                </a:solidFill>
                <a:effectLst/>
                <a:uLnTx/>
                <a:uFillTx/>
                <a:latin typeface="Calibri" panose="020F0502020204030204"/>
                <a:ea typeface="+mn-ea"/>
                <a:cs typeface="+mn-cs"/>
              </a:rPr>
              <a:t>n = 1</a:t>
            </a:r>
            <a:r>
              <a:rPr kumimoji="0" 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Possible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等线" panose="02010600030101010101" pitchFamily="2" charset="-122"/>
                <a:cs typeface="+mn-cs"/>
              </a:rPr>
              <a:t>Clean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等线" panose="02010600030101010101" pitchFamily="2" charset="-122"/>
                <a:cs typeface="+mn-cs"/>
              </a:rPr>
              <a:t>Dataset</a:t>
            </a:r>
            <a:endParaRPr kumimoji="0" 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2F2EA222-AB47-8A7A-159A-D02987F857B8}"/>
              </a:ext>
            </a:extLst>
          </p:cNvPr>
          <p:cNvGrpSpPr/>
          <p:nvPr/>
        </p:nvGrpSpPr>
        <p:grpSpPr>
          <a:xfrm>
            <a:off x="1428685" y="3264778"/>
            <a:ext cx="8743046" cy="1815882"/>
            <a:chOff x="8519" y="3809451"/>
            <a:chExt cx="7982205" cy="1815882"/>
          </a:xfrm>
        </p:grpSpPr>
        <p:sp>
          <p:nvSpPr>
            <p:cNvPr id="16" name="Rectangle 15">
              <a:extLst>
                <a:ext uri="{FF2B5EF4-FFF2-40B4-BE49-F238E27FC236}">
                  <a16:creationId xmlns:a16="http://schemas.microsoft.com/office/drawing/2014/main" id="{BCF2B0EB-4206-62AC-B007-6E2EEB37B274}"/>
                </a:ext>
              </a:extLst>
            </p:cNvPr>
            <p:cNvSpPr/>
            <p:nvPr/>
          </p:nvSpPr>
          <p:spPr>
            <a:xfrm>
              <a:off x="1831759" y="3809451"/>
              <a:ext cx="6158965" cy="1815882"/>
            </a:xfrm>
            <a:prstGeom prst="rect">
              <a:avLst/>
            </a:prstGeom>
            <a:solidFill>
              <a:schemeClr val="lt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A</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BCD  </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AB</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CD  A</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B</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C</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D</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 	</a:t>
              </a:r>
              <a:endParaRPr kumimoji="0" lang="en-US" altLang="zh-CN"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A</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B</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CD  </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A</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B</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C</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D  A</a:t>
              </a:r>
              <a:r>
                <a:rPr kumimoji="0" lang="en-US" sz="2800" b="0" i="0" u="none" strike="sngStrike" kern="1200" cap="none" spc="0" normalizeH="0" baseline="0" noProof="0" dirty="0">
                  <a:ln>
                    <a:noFill/>
                  </a:ln>
                  <a:solidFill>
                    <a:srgbClr val="5B8A72"/>
                  </a:solidFill>
                  <a:effectLst/>
                  <a:uLnTx/>
                  <a:uFillTx/>
                  <a:latin typeface="Calibri" panose="020F0502020204030204"/>
                  <a:ea typeface="+mn-ea"/>
                  <a:cs typeface="+mn-cs"/>
                </a:rPr>
                <a:t>B</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CD</a:t>
              </a:r>
              <a:endPar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AB</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C</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D  </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A</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BC</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D</a:t>
              </a:r>
              <a:endPar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ABC</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D</a:t>
              </a:r>
              <a:r>
                <a:rPr kumimoji="0" lang="en-US" sz="2800" b="0" i="0" u="none" strike="noStrike" kern="1200" cap="none" spc="0" normalizeH="0" baseline="0" noProof="0" dirty="0">
                  <a:ln>
                    <a:noFill/>
                  </a:ln>
                  <a:solidFill>
                    <a:srgbClr val="C5D7BD"/>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A</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BC</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D    10 situations</a:t>
              </a:r>
              <a:endParaRPr kumimoji="0" lang="en-US" altLang="zh-CN"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endParaRPr>
            </a:p>
          </p:txBody>
        </p:sp>
        <p:sp>
          <p:nvSpPr>
            <p:cNvPr id="17" name="TextBox 16">
              <a:extLst>
                <a:ext uri="{FF2B5EF4-FFF2-40B4-BE49-F238E27FC236}">
                  <a16:creationId xmlns:a16="http://schemas.microsoft.com/office/drawing/2014/main" id="{E302978D-A6D6-8D0E-BCA4-1A9DF898E006}"/>
                </a:ext>
              </a:extLst>
            </p:cNvPr>
            <p:cNvSpPr txBox="1"/>
            <p:nvPr/>
          </p:nvSpPr>
          <p:spPr>
            <a:xfrm>
              <a:off x="8519" y="4091985"/>
              <a:ext cx="1539080" cy="1323439"/>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a:t>
              </a:r>
              <a:r>
                <a:rPr kumimoji="0" lang="en-US" sz="2000" b="0" i="0" u="none" strike="noStrike" kern="1200" cap="none" spc="0" normalizeH="0" baseline="0" noProof="0" dirty="0">
                  <a:ln>
                    <a:noFill/>
                  </a:ln>
                  <a:solidFill>
                    <a:srgbClr val="5B8A72"/>
                  </a:solidFill>
                  <a:effectLst/>
                  <a:uLnTx/>
                  <a:uFillTx/>
                  <a:latin typeface="Calibri" panose="020F0502020204030204"/>
                  <a:ea typeface="+mn-ea"/>
                  <a:cs typeface="+mn-cs"/>
                </a:rPr>
                <a:t>n = 2</a:t>
              </a:r>
              <a:r>
                <a:rPr kumimoji="0" 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Possible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等线" panose="02010600030101010101" pitchFamily="2" charset="-122"/>
                  <a:cs typeface="+mn-cs"/>
                </a:rPr>
                <a:t>Clean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等线" panose="02010600030101010101" pitchFamily="2" charset="-122"/>
                  <a:cs typeface="+mn-cs"/>
                </a:rPr>
                <a:t>Dataset</a:t>
              </a:r>
              <a:endParaRPr kumimoji="0" 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endParaRPr>
            </a:p>
          </p:txBody>
        </p:sp>
      </p:grpSp>
      <p:grpSp>
        <p:nvGrpSpPr>
          <p:cNvPr id="21" name="Group 20">
            <a:extLst>
              <a:ext uri="{FF2B5EF4-FFF2-40B4-BE49-F238E27FC236}">
                <a16:creationId xmlns:a16="http://schemas.microsoft.com/office/drawing/2014/main" id="{2C0F827C-674C-F1B7-03CE-DD69A87CE0D7}"/>
              </a:ext>
            </a:extLst>
          </p:cNvPr>
          <p:cNvGrpSpPr/>
          <p:nvPr/>
        </p:nvGrpSpPr>
        <p:grpSpPr>
          <a:xfrm>
            <a:off x="1440082" y="3252510"/>
            <a:ext cx="8981487" cy="1815882"/>
            <a:chOff x="25733" y="3810826"/>
            <a:chExt cx="7705252" cy="1815882"/>
          </a:xfrm>
        </p:grpSpPr>
        <p:sp>
          <p:nvSpPr>
            <p:cNvPr id="22" name="Rectangle 21">
              <a:extLst>
                <a:ext uri="{FF2B5EF4-FFF2-40B4-BE49-F238E27FC236}">
                  <a16:creationId xmlns:a16="http://schemas.microsoft.com/office/drawing/2014/main" id="{01DC8B1C-FBDE-47CA-DE05-7F9420D96432}"/>
                </a:ext>
              </a:extLst>
            </p:cNvPr>
            <p:cNvSpPr/>
            <p:nvPr/>
          </p:nvSpPr>
          <p:spPr>
            <a:xfrm>
              <a:off x="1719822" y="3810826"/>
              <a:ext cx="6011163" cy="1815882"/>
            </a:xfrm>
            <a:prstGeom prst="rect">
              <a:avLst/>
            </a:prstGeom>
            <a:solidFill>
              <a:schemeClr val="lt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A</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BCD  </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AB</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CD  A</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B</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C</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D</a:t>
              </a:r>
              <a:r>
                <a:rPr kumimoji="0" lang="en-US" sz="2800" b="0" i="0" u="none" strike="noStrike" kern="1200" cap="none" spc="0" normalizeH="0" baseline="0" noProof="0" dirty="0">
                  <a:ln>
                    <a:noFill/>
                  </a:ln>
                  <a:solidFill>
                    <a:srgbClr val="C5D7BD"/>
                  </a:solidFill>
                  <a:effectLst/>
                  <a:uLnTx/>
                  <a:uFillTx/>
                  <a:latin typeface="Calibri" panose="020F0502020204030204"/>
                  <a:ea typeface="+mn-ea"/>
                  <a:cs typeface="+mn-cs"/>
                </a:rPr>
                <a:t>   </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A</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B</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CD</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	</a:t>
              </a:r>
              <a:endParaRPr kumimoji="0" lang="en-US" altLang="zh-CN"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A</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B</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CD  </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A</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B</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C</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D  A</a:t>
              </a:r>
              <a:r>
                <a:rPr kumimoji="0" lang="en-US" sz="2800" b="0" i="0" u="none" strike="sngStrike" kern="1200" cap="none" spc="0" normalizeH="0" baseline="0" noProof="0" dirty="0">
                  <a:ln>
                    <a:noFill/>
                  </a:ln>
                  <a:solidFill>
                    <a:srgbClr val="5B8A72"/>
                  </a:solidFill>
                  <a:effectLst/>
                  <a:uLnTx/>
                  <a:uFillTx/>
                  <a:latin typeface="Calibri" panose="020F0502020204030204"/>
                  <a:ea typeface="+mn-ea"/>
                  <a:cs typeface="+mn-cs"/>
                </a:rPr>
                <a:t>B</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CD</a:t>
              </a:r>
              <a:r>
                <a:rPr kumimoji="0" lang="en-US" sz="2800" b="0" i="0" u="none" strike="noStrike" kern="1200" cap="none" spc="0" normalizeH="0" baseline="0" noProof="0" dirty="0">
                  <a:ln>
                    <a:noFill/>
                  </a:ln>
                  <a:solidFill>
                    <a:srgbClr val="C5D7BD"/>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A</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BCD</a:t>
              </a:r>
              <a:endPar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AB</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C</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D  </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A</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BC</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D</a:t>
              </a:r>
              <a:r>
                <a:rPr kumimoji="0" lang="en-US" sz="2800" b="0" i="0" u="none" strike="noStrike" kern="1200" cap="none" spc="0" normalizeH="0" baseline="0" noProof="0" dirty="0">
                  <a:ln>
                    <a:noFill/>
                  </a:ln>
                  <a:solidFill>
                    <a:srgbClr val="C5D7BD"/>
                  </a:solidFill>
                  <a:effectLst/>
                  <a:uLnTx/>
                  <a:uFillTx/>
                  <a:latin typeface="Calibri" panose="020F0502020204030204"/>
                  <a:ea typeface="+mn-ea"/>
                  <a:cs typeface="+mn-cs"/>
                </a:rPr>
                <a:t>  </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ABC</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ABC</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D</a:t>
              </a:r>
              <a:r>
                <a:rPr kumimoji="0" lang="en-US" sz="2800" b="0" i="0" u="none" strike="noStrike" kern="1200" cap="none" spc="0" normalizeH="0" baseline="0" noProof="0" dirty="0">
                  <a:ln>
                    <a:noFill/>
                  </a:ln>
                  <a:solidFill>
                    <a:srgbClr val="C5D7BD"/>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A</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BC</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D  </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AB</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C</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D</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    14 situations</a:t>
              </a:r>
              <a:endParaRPr kumimoji="0" lang="en-US" altLang="zh-CN"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endParaRPr>
            </a:p>
          </p:txBody>
        </p:sp>
        <p:sp>
          <p:nvSpPr>
            <p:cNvPr id="24" name="TextBox 23">
              <a:extLst>
                <a:ext uri="{FF2B5EF4-FFF2-40B4-BE49-F238E27FC236}">
                  <a16:creationId xmlns:a16="http://schemas.microsoft.com/office/drawing/2014/main" id="{6ACE75FB-1718-9982-CE4B-04792C8532A0}"/>
                </a:ext>
              </a:extLst>
            </p:cNvPr>
            <p:cNvSpPr txBox="1"/>
            <p:nvPr/>
          </p:nvSpPr>
          <p:spPr>
            <a:xfrm>
              <a:off x="25733" y="4089631"/>
              <a:ext cx="1539080" cy="1323439"/>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a:t>
              </a:r>
              <a:r>
                <a:rPr kumimoji="0" lang="en-US" sz="2000" b="0" i="0" u="none" strike="noStrike" kern="1200" cap="none" spc="0" normalizeH="0" baseline="0" noProof="0" dirty="0">
                  <a:ln>
                    <a:noFill/>
                  </a:ln>
                  <a:solidFill>
                    <a:srgbClr val="5B8A72"/>
                  </a:solidFill>
                  <a:effectLst/>
                  <a:uLnTx/>
                  <a:uFillTx/>
                  <a:latin typeface="Calibri" panose="020F0502020204030204"/>
                  <a:ea typeface="+mn-ea"/>
                  <a:cs typeface="+mn-cs"/>
                </a:rPr>
                <a:t>n = 3</a:t>
              </a:r>
              <a:r>
                <a:rPr kumimoji="0" 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Possible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等线" panose="02010600030101010101" pitchFamily="2" charset="-122"/>
                  <a:cs typeface="+mn-cs"/>
                </a:rPr>
                <a:t>Clean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等线" panose="02010600030101010101" pitchFamily="2" charset="-122"/>
                  <a:cs typeface="+mn-cs"/>
                </a:rPr>
                <a:t>Dataset</a:t>
              </a:r>
              <a:endParaRPr kumimoji="0" 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898573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20" grpId="0" animBg="1"/>
      <p:bldP spid="18" grpId="0"/>
      <p:bldP spid="34" grpId="0"/>
      <p:bldP spid="35" grpId="0"/>
      <p:bldP spid="3"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Introduction </a:t>
            </a:r>
            <a:r>
              <a:rPr lang="en-US" sz="3200" dirty="0"/>
              <a:t>– </a:t>
            </a:r>
            <a:r>
              <a:rPr lang="en-US" sz="3200" dirty="0" smtClean="0"/>
              <a:t>bias and what to do about it</a:t>
            </a:r>
            <a:endParaRPr sz="3200" dirty="0"/>
          </a:p>
        </p:txBody>
      </p:sp>
      <p:sp>
        <p:nvSpPr>
          <p:cNvPr id="218" name="Google Shape;218;p5"/>
          <p:cNvSpPr txBox="1">
            <a:spLocks noGrp="1"/>
          </p:cNvSpPr>
          <p:nvPr>
            <p:ph type="body" idx="1"/>
          </p:nvPr>
        </p:nvSpPr>
        <p:spPr>
          <a:xfrm>
            <a:off x="817353" y="1828799"/>
            <a:ext cx="10515600" cy="157542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smtClean="0"/>
              <a:t>Topic #1: Detect </a:t>
            </a:r>
            <a:r>
              <a:rPr lang="en-US" dirty="0"/>
              <a:t>and </a:t>
            </a:r>
            <a:r>
              <a:rPr lang="en-US" dirty="0" smtClean="0"/>
              <a:t>remove bias? </a:t>
            </a:r>
            <a:endParaRPr dirty="0"/>
          </a:p>
          <a:p>
            <a:pPr marL="228600" lvl="0" indent="-228600" algn="l" rtl="0">
              <a:lnSpc>
                <a:spcPct val="90000"/>
              </a:lnSpc>
              <a:spcBef>
                <a:spcPts val="1000"/>
              </a:spcBef>
              <a:spcAft>
                <a:spcPts val="0"/>
              </a:spcAft>
              <a:buClr>
                <a:schemeClr val="dk1"/>
              </a:buClr>
              <a:buSzPts val="2800"/>
              <a:buChar char="•"/>
            </a:pPr>
            <a:r>
              <a:rPr lang="en-US" dirty="0" smtClean="0"/>
              <a:t>Topic #2: </a:t>
            </a:r>
            <a:r>
              <a:rPr lang="en-US" dirty="0" smtClean="0">
                <a:solidFill>
                  <a:srgbClr val="5B8A72"/>
                </a:solidFill>
              </a:rPr>
              <a:t>Certify the fairness of prediction result for each individual </a:t>
            </a:r>
            <a:endParaRPr dirty="0">
              <a:solidFill>
                <a:srgbClr val="5B8A72"/>
              </a:solidFill>
            </a:endParaRPr>
          </a:p>
          <a:p>
            <a:pPr marL="0" lvl="0" indent="0" algn="l" rtl="0">
              <a:lnSpc>
                <a:spcPct val="90000"/>
              </a:lnSpc>
              <a:spcBef>
                <a:spcPts val="1000"/>
              </a:spcBef>
              <a:spcAft>
                <a:spcPts val="0"/>
              </a:spcAft>
              <a:buClr>
                <a:schemeClr val="dk1"/>
              </a:buClr>
              <a:buSzPts val="2800"/>
              <a:buNone/>
            </a:pPr>
            <a:r>
              <a:rPr lang="en-US" dirty="0"/>
              <a:t>                                                                  </a:t>
            </a:r>
            <a:r>
              <a:rPr lang="en-US" dirty="0" smtClean="0"/>
              <a:t>   </a:t>
            </a:r>
            <a:r>
              <a:rPr lang="en-US" sz="2600" dirty="0">
                <a:solidFill>
                  <a:srgbClr val="5B8A72"/>
                </a:solidFill>
              </a:rPr>
              <a:t> </a:t>
            </a:r>
            <a:r>
              <a:rPr lang="en-US" sz="2600" dirty="0" smtClean="0">
                <a:solidFill>
                  <a:srgbClr val="5B8A72"/>
                </a:solidFill>
              </a:rPr>
              <a:t>    This </a:t>
            </a:r>
            <a:r>
              <a:rPr lang="en-US" sz="2600" dirty="0">
                <a:solidFill>
                  <a:srgbClr val="5B8A72"/>
                </a:solidFill>
              </a:rPr>
              <a:t>Work</a:t>
            </a:r>
            <a:endParaRPr sz="2600" dirty="0">
              <a:solidFill>
                <a:srgbClr val="5B8A72"/>
              </a:solidFill>
            </a:endParaRPr>
          </a:p>
        </p:txBody>
      </p:sp>
      <p:grpSp>
        <p:nvGrpSpPr>
          <p:cNvPr id="15" name="Group 14">
            <a:extLst>
              <a:ext uri="{FF2B5EF4-FFF2-40B4-BE49-F238E27FC236}">
                <a16:creationId xmlns:a16="http://schemas.microsoft.com/office/drawing/2014/main" id="{DFBE8BBE-0DE3-5AE3-A845-F1E51B5B2182}"/>
              </a:ext>
            </a:extLst>
          </p:cNvPr>
          <p:cNvGrpSpPr/>
          <p:nvPr/>
        </p:nvGrpSpPr>
        <p:grpSpPr>
          <a:xfrm>
            <a:off x="6098586" y="3193058"/>
            <a:ext cx="3510886" cy="1855892"/>
            <a:chOff x="5991006" y="3291672"/>
            <a:chExt cx="3510886" cy="1855892"/>
          </a:xfrm>
        </p:grpSpPr>
        <p:grpSp>
          <p:nvGrpSpPr>
            <p:cNvPr id="244" name="Google Shape;244;p5"/>
            <p:cNvGrpSpPr/>
            <p:nvPr/>
          </p:nvGrpSpPr>
          <p:grpSpPr>
            <a:xfrm>
              <a:off x="6705520" y="3291672"/>
              <a:ext cx="2796372" cy="1855892"/>
              <a:chOff x="6705520" y="3119870"/>
              <a:chExt cx="2796372" cy="1855892"/>
            </a:xfrm>
          </p:grpSpPr>
          <p:pic>
            <p:nvPicPr>
              <p:cNvPr id="245" name="Google Shape;245;p5" descr="Shield Tick with solid fill"/>
              <p:cNvPicPr preferRelativeResize="0"/>
              <p:nvPr/>
            </p:nvPicPr>
            <p:blipFill rotWithShape="1">
              <a:blip r:embed="rId3">
                <a:alphaModFix/>
              </a:blip>
              <a:srcRect/>
              <a:stretch/>
            </p:blipFill>
            <p:spPr>
              <a:xfrm>
                <a:off x="6705520" y="3119870"/>
                <a:ext cx="1498502" cy="1498502"/>
              </a:xfrm>
              <a:prstGeom prst="rect">
                <a:avLst/>
              </a:prstGeom>
              <a:noFill/>
              <a:ln>
                <a:noFill/>
              </a:ln>
            </p:spPr>
          </p:pic>
          <p:grpSp>
            <p:nvGrpSpPr>
              <p:cNvPr id="246" name="Google Shape;246;p5"/>
              <p:cNvGrpSpPr/>
              <p:nvPr/>
            </p:nvGrpSpPr>
            <p:grpSpPr>
              <a:xfrm>
                <a:off x="7884823" y="3796387"/>
                <a:ext cx="1617069" cy="1179375"/>
                <a:chOff x="7695345" y="3602214"/>
                <a:chExt cx="1617069" cy="1179375"/>
              </a:xfrm>
            </p:grpSpPr>
            <p:grpSp>
              <p:nvGrpSpPr>
                <p:cNvPr id="247" name="Google Shape;247;p5"/>
                <p:cNvGrpSpPr/>
                <p:nvPr/>
              </p:nvGrpSpPr>
              <p:grpSpPr>
                <a:xfrm>
                  <a:off x="7695345" y="3602214"/>
                  <a:ext cx="1232613" cy="1179375"/>
                  <a:chOff x="7695345" y="3602214"/>
                  <a:chExt cx="1232613" cy="1179375"/>
                </a:xfrm>
              </p:grpSpPr>
              <p:pic>
                <p:nvPicPr>
                  <p:cNvPr id="248" name="Google Shape;248;p5" descr="Transfer with solid fill"/>
                  <p:cNvPicPr preferRelativeResize="0"/>
                  <p:nvPr/>
                </p:nvPicPr>
                <p:blipFill rotWithShape="1">
                  <a:blip r:embed="rId4">
                    <a:alphaModFix/>
                  </a:blip>
                  <a:srcRect/>
                  <a:stretch/>
                </p:blipFill>
                <p:spPr>
                  <a:xfrm rot="2758743">
                    <a:off x="7868000" y="3774869"/>
                    <a:ext cx="834066" cy="834066"/>
                  </a:xfrm>
                  <a:prstGeom prst="rect">
                    <a:avLst/>
                  </a:prstGeom>
                  <a:noFill/>
                  <a:ln>
                    <a:noFill/>
                  </a:ln>
                </p:spPr>
              </p:pic>
              <p:pic>
                <p:nvPicPr>
                  <p:cNvPr id="249" name="Google Shape;249;p5" descr="Badge Tick1 with solid fill"/>
                  <p:cNvPicPr preferRelativeResize="0"/>
                  <p:nvPr/>
                </p:nvPicPr>
                <p:blipFill rotWithShape="1">
                  <a:blip r:embed="rId5">
                    <a:alphaModFix/>
                  </a:blip>
                  <a:srcRect/>
                  <a:stretch/>
                </p:blipFill>
                <p:spPr>
                  <a:xfrm>
                    <a:off x="8470758" y="3695336"/>
                    <a:ext cx="457200" cy="457200"/>
                  </a:xfrm>
                  <a:prstGeom prst="rect">
                    <a:avLst/>
                  </a:prstGeom>
                  <a:noFill/>
                  <a:ln>
                    <a:noFill/>
                  </a:ln>
                </p:spPr>
              </p:pic>
            </p:grpSp>
            <p:pic>
              <p:nvPicPr>
                <p:cNvPr id="250" name="Google Shape;250;p5" descr="Badge Cross with solid fill"/>
                <p:cNvPicPr preferRelativeResize="0"/>
                <p:nvPr/>
              </p:nvPicPr>
              <p:blipFill rotWithShape="1">
                <a:blip r:embed="rId6">
                  <a:alphaModFix/>
                </a:blip>
                <a:srcRect/>
                <a:stretch/>
              </p:blipFill>
              <p:spPr>
                <a:xfrm>
                  <a:off x="8855214" y="3694166"/>
                  <a:ext cx="457200" cy="457200"/>
                </a:xfrm>
                <a:prstGeom prst="rect">
                  <a:avLst/>
                </a:prstGeom>
                <a:noFill/>
                <a:ln>
                  <a:noFill/>
                </a:ln>
              </p:spPr>
            </p:pic>
          </p:grpSp>
        </p:grpSp>
        <p:pic>
          <p:nvPicPr>
            <p:cNvPr id="14" name="Graphic 13" descr="Arrow Right with solid fill">
              <a:extLst>
                <a:ext uri="{FF2B5EF4-FFF2-40B4-BE49-F238E27FC236}">
                  <a16:creationId xmlns:a16="http://schemas.microsoft.com/office/drawing/2014/main" id="{40834169-08E9-DC24-66ED-F93624FBFFB5}"/>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rot="19110212">
              <a:off x="5991006" y="4021348"/>
              <a:ext cx="914400" cy="914400"/>
            </a:xfrm>
            <a:prstGeom prst="rect">
              <a:avLst/>
            </a:prstGeom>
          </p:spPr>
        </p:pic>
      </p:grpSp>
      <p:grpSp>
        <p:nvGrpSpPr>
          <p:cNvPr id="42" name="Group 41">
            <a:extLst>
              <a:ext uri="{FF2B5EF4-FFF2-40B4-BE49-F238E27FC236}">
                <a16:creationId xmlns:a16="http://schemas.microsoft.com/office/drawing/2014/main" id="{3AA741A2-CC7A-5C81-CAFF-B5669E67BAD6}"/>
              </a:ext>
            </a:extLst>
          </p:cNvPr>
          <p:cNvGrpSpPr/>
          <p:nvPr/>
        </p:nvGrpSpPr>
        <p:grpSpPr>
          <a:xfrm>
            <a:off x="978379" y="4622219"/>
            <a:ext cx="2477331" cy="1530123"/>
            <a:chOff x="983525" y="4625552"/>
            <a:chExt cx="2477331" cy="1530123"/>
          </a:xfrm>
        </p:grpSpPr>
        <p:grpSp>
          <p:nvGrpSpPr>
            <p:cNvPr id="43" name="Group 42">
              <a:extLst>
                <a:ext uri="{FF2B5EF4-FFF2-40B4-BE49-F238E27FC236}">
                  <a16:creationId xmlns:a16="http://schemas.microsoft.com/office/drawing/2014/main" id="{DB93D1B4-9090-05B6-F890-592B52857904}"/>
                </a:ext>
              </a:extLst>
            </p:cNvPr>
            <p:cNvGrpSpPr/>
            <p:nvPr/>
          </p:nvGrpSpPr>
          <p:grpSpPr>
            <a:xfrm>
              <a:off x="983525" y="4936908"/>
              <a:ext cx="2477331" cy="1218767"/>
              <a:chOff x="838200" y="1682496"/>
              <a:chExt cx="2477331" cy="1218767"/>
            </a:xfrm>
          </p:grpSpPr>
          <p:sp>
            <p:nvSpPr>
              <p:cNvPr id="45" name="Rounded Rectangle 44">
                <a:extLst>
                  <a:ext uri="{FF2B5EF4-FFF2-40B4-BE49-F238E27FC236}">
                    <a16:creationId xmlns:a16="http://schemas.microsoft.com/office/drawing/2014/main" id="{93407F50-9593-5123-F28C-99CE6CF47097}"/>
                  </a:ext>
                </a:extLst>
              </p:cNvPr>
              <p:cNvSpPr/>
              <p:nvPr/>
            </p:nvSpPr>
            <p:spPr>
              <a:xfrm>
                <a:off x="838200" y="1682496"/>
                <a:ext cx="2477331" cy="1218767"/>
              </a:xfrm>
              <a:prstGeom prst="roundRect">
                <a:avLst/>
              </a:prstGeom>
              <a:solidFill>
                <a:srgbClr val="F3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Google Shape;114;p3">
                <a:extLst>
                  <a:ext uri="{FF2B5EF4-FFF2-40B4-BE49-F238E27FC236}">
                    <a16:creationId xmlns:a16="http://schemas.microsoft.com/office/drawing/2014/main" id="{38A8B0AD-0E28-A915-CCC0-CE5FF2F0E378}"/>
                  </a:ext>
                </a:extLst>
              </p:cNvPr>
              <p:cNvSpPr txBox="1"/>
              <p:nvPr/>
            </p:nvSpPr>
            <p:spPr>
              <a:xfrm>
                <a:off x="1024044" y="2030165"/>
                <a:ext cx="223606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dirty="0">
                    <a:solidFill>
                      <a:schemeClr val="tx1">
                        <a:lumMod val="50000"/>
                        <a:lumOff val="50000"/>
                      </a:schemeClr>
                    </a:solidFill>
                    <a:latin typeface="Calibri"/>
                    <a:ea typeface="Calibri"/>
                    <a:cs typeface="Calibri"/>
                    <a:sym typeface="Calibri"/>
                  </a:rPr>
                  <a:t>Training Data</a:t>
                </a:r>
                <a:endParaRPr dirty="0">
                  <a:solidFill>
                    <a:schemeClr val="tx1">
                      <a:lumMod val="50000"/>
                      <a:lumOff val="50000"/>
                    </a:schemeClr>
                  </a:solidFill>
                </a:endParaRPr>
              </a:p>
            </p:txBody>
          </p:sp>
        </p:grpSp>
        <p:pic>
          <p:nvPicPr>
            <p:cNvPr id="44" name="Google Shape;115;p3" descr="Devil face with solid fill with solid fill">
              <a:extLst>
                <a:ext uri="{FF2B5EF4-FFF2-40B4-BE49-F238E27FC236}">
                  <a16:creationId xmlns:a16="http://schemas.microsoft.com/office/drawing/2014/main" id="{7B3B1E8C-8F4C-6BD5-D23D-EE359C465667}"/>
                </a:ext>
              </a:extLst>
            </p:cNvPr>
            <p:cNvPicPr preferRelativeResize="0"/>
            <p:nvPr/>
          </p:nvPicPr>
          <p:blipFill rotWithShape="1">
            <a:blip r:embed="rId9">
              <a:alphaModFix/>
            </a:blip>
            <a:srcRect/>
            <a:stretch/>
          </p:blipFill>
          <p:spPr>
            <a:xfrm>
              <a:off x="1766995" y="4625552"/>
              <a:ext cx="789418" cy="789418"/>
            </a:xfrm>
            <a:prstGeom prst="rect">
              <a:avLst/>
            </a:prstGeom>
            <a:noFill/>
            <a:ln>
              <a:noFill/>
            </a:ln>
          </p:spPr>
        </p:pic>
      </p:grpSp>
      <p:grpSp>
        <p:nvGrpSpPr>
          <p:cNvPr id="47" name="Group 46">
            <a:extLst>
              <a:ext uri="{FF2B5EF4-FFF2-40B4-BE49-F238E27FC236}">
                <a16:creationId xmlns:a16="http://schemas.microsoft.com/office/drawing/2014/main" id="{93D7840D-65A6-A4E1-E47F-76ADEB60B9B9}"/>
              </a:ext>
            </a:extLst>
          </p:cNvPr>
          <p:cNvGrpSpPr/>
          <p:nvPr/>
        </p:nvGrpSpPr>
        <p:grpSpPr>
          <a:xfrm>
            <a:off x="3589698" y="4933575"/>
            <a:ext cx="3868986" cy="1218767"/>
            <a:chOff x="3589698" y="4933575"/>
            <a:chExt cx="3868986" cy="1218767"/>
          </a:xfrm>
        </p:grpSpPr>
        <p:pic>
          <p:nvPicPr>
            <p:cNvPr id="48" name="Graphic 47" descr="Arrow Right with solid fill">
              <a:extLst>
                <a:ext uri="{FF2B5EF4-FFF2-40B4-BE49-F238E27FC236}">
                  <a16:creationId xmlns:a16="http://schemas.microsoft.com/office/drawing/2014/main" id="{3767C177-792D-9331-F286-28A0AE83DDFB}"/>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3589698" y="5085759"/>
              <a:ext cx="1050496" cy="914400"/>
            </a:xfrm>
            <a:prstGeom prst="rect">
              <a:avLst/>
            </a:prstGeom>
          </p:spPr>
        </p:pic>
        <p:grpSp>
          <p:nvGrpSpPr>
            <p:cNvPr id="50" name="Group 49">
              <a:extLst>
                <a:ext uri="{FF2B5EF4-FFF2-40B4-BE49-F238E27FC236}">
                  <a16:creationId xmlns:a16="http://schemas.microsoft.com/office/drawing/2014/main" id="{A479AEE4-B413-6143-267F-EA6DB8C6C5BE}"/>
                </a:ext>
              </a:extLst>
            </p:cNvPr>
            <p:cNvGrpSpPr/>
            <p:nvPr/>
          </p:nvGrpSpPr>
          <p:grpSpPr>
            <a:xfrm>
              <a:off x="4806923" y="4933575"/>
              <a:ext cx="2651761" cy="1218767"/>
              <a:chOff x="4662428" y="1682391"/>
              <a:chExt cx="2651761" cy="1218767"/>
            </a:xfrm>
          </p:grpSpPr>
          <p:sp>
            <p:nvSpPr>
              <p:cNvPr id="52" name="Rounded Rectangle 51">
                <a:extLst>
                  <a:ext uri="{FF2B5EF4-FFF2-40B4-BE49-F238E27FC236}">
                    <a16:creationId xmlns:a16="http://schemas.microsoft.com/office/drawing/2014/main" id="{B4FEE6BC-04EE-111A-1B15-5C784CAC9BFA}"/>
                  </a:ext>
                </a:extLst>
              </p:cNvPr>
              <p:cNvSpPr/>
              <p:nvPr/>
            </p:nvSpPr>
            <p:spPr>
              <a:xfrm>
                <a:off x="4662428" y="1682391"/>
                <a:ext cx="2651760" cy="1218767"/>
              </a:xfrm>
              <a:prstGeom prst="roundRect">
                <a:avLst/>
              </a:prstGeom>
              <a:solidFill>
                <a:srgbClr val="F3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Google Shape;119;p3">
                <a:extLst>
                  <a:ext uri="{FF2B5EF4-FFF2-40B4-BE49-F238E27FC236}">
                    <a16:creationId xmlns:a16="http://schemas.microsoft.com/office/drawing/2014/main" id="{F3E588EE-3B63-C567-F99F-5D37CE68BFC5}"/>
                  </a:ext>
                </a:extLst>
              </p:cNvPr>
              <p:cNvSpPr txBox="1"/>
              <p:nvPr/>
            </p:nvSpPr>
            <p:spPr>
              <a:xfrm>
                <a:off x="4824511" y="2026832"/>
                <a:ext cx="248967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tx1">
                        <a:lumMod val="50000"/>
                        <a:lumOff val="50000"/>
                      </a:schemeClr>
                    </a:solidFill>
                    <a:latin typeface="Calibri"/>
                    <a:ea typeface="Calibri"/>
                    <a:cs typeface="Calibri"/>
                    <a:sym typeface="Calibri"/>
                  </a:rPr>
                  <a:t>Learned Model</a:t>
                </a:r>
                <a:endParaRPr dirty="0">
                  <a:solidFill>
                    <a:schemeClr val="tx1">
                      <a:lumMod val="50000"/>
                      <a:lumOff val="50000"/>
                    </a:schemeClr>
                  </a:solidFill>
                </a:endParaRPr>
              </a:p>
            </p:txBody>
          </p:sp>
        </p:grpSp>
      </p:grpSp>
      <p:grpSp>
        <p:nvGrpSpPr>
          <p:cNvPr id="54" name="Group 53">
            <a:extLst>
              <a:ext uri="{FF2B5EF4-FFF2-40B4-BE49-F238E27FC236}">
                <a16:creationId xmlns:a16="http://schemas.microsoft.com/office/drawing/2014/main" id="{CBBA4B93-8EA6-3BA7-F43C-97B46F69DFFA}"/>
              </a:ext>
            </a:extLst>
          </p:cNvPr>
          <p:cNvGrpSpPr/>
          <p:nvPr/>
        </p:nvGrpSpPr>
        <p:grpSpPr>
          <a:xfrm>
            <a:off x="7576343" y="4481895"/>
            <a:ext cx="3642987" cy="1678368"/>
            <a:chOff x="7576343" y="4481895"/>
            <a:chExt cx="3642987" cy="1678368"/>
          </a:xfrm>
        </p:grpSpPr>
        <p:grpSp>
          <p:nvGrpSpPr>
            <p:cNvPr id="55" name="Group 54">
              <a:extLst>
                <a:ext uri="{FF2B5EF4-FFF2-40B4-BE49-F238E27FC236}">
                  <a16:creationId xmlns:a16="http://schemas.microsoft.com/office/drawing/2014/main" id="{E31B145E-3499-BCBF-EA51-582B1DF92D46}"/>
                </a:ext>
              </a:extLst>
            </p:cNvPr>
            <p:cNvGrpSpPr/>
            <p:nvPr/>
          </p:nvGrpSpPr>
          <p:grpSpPr>
            <a:xfrm>
              <a:off x="8741999" y="4481895"/>
              <a:ext cx="2477331" cy="1678368"/>
              <a:chOff x="8741999" y="4481895"/>
              <a:chExt cx="2477331" cy="1678368"/>
            </a:xfrm>
          </p:grpSpPr>
          <p:grpSp>
            <p:nvGrpSpPr>
              <p:cNvPr id="57" name="Group 56">
                <a:extLst>
                  <a:ext uri="{FF2B5EF4-FFF2-40B4-BE49-F238E27FC236}">
                    <a16:creationId xmlns:a16="http://schemas.microsoft.com/office/drawing/2014/main" id="{DBE47874-6D97-82BD-8C9E-878EE5604E66}"/>
                  </a:ext>
                </a:extLst>
              </p:cNvPr>
              <p:cNvGrpSpPr/>
              <p:nvPr/>
            </p:nvGrpSpPr>
            <p:grpSpPr>
              <a:xfrm>
                <a:off x="8741999" y="4941496"/>
                <a:ext cx="2477331" cy="1218767"/>
                <a:chOff x="8336078" y="1682496"/>
                <a:chExt cx="2477331" cy="1218767"/>
              </a:xfrm>
            </p:grpSpPr>
            <p:sp>
              <p:nvSpPr>
                <p:cNvPr id="59" name="Rounded Rectangle 58">
                  <a:extLst>
                    <a:ext uri="{FF2B5EF4-FFF2-40B4-BE49-F238E27FC236}">
                      <a16:creationId xmlns:a16="http://schemas.microsoft.com/office/drawing/2014/main" id="{60B2437C-549D-90E4-5C86-A9AC4FD30752}"/>
                    </a:ext>
                  </a:extLst>
                </p:cNvPr>
                <p:cNvSpPr/>
                <p:nvPr/>
              </p:nvSpPr>
              <p:spPr>
                <a:xfrm>
                  <a:off x="8336078" y="1682496"/>
                  <a:ext cx="2477331" cy="1218767"/>
                </a:xfrm>
                <a:prstGeom prst="roundRect">
                  <a:avLst/>
                </a:prstGeom>
                <a:solidFill>
                  <a:srgbClr val="F3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Google Shape;122;p3">
                  <a:extLst>
                    <a:ext uri="{FF2B5EF4-FFF2-40B4-BE49-F238E27FC236}">
                      <a16:creationId xmlns:a16="http://schemas.microsoft.com/office/drawing/2014/main" id="{C6ECCD9D-6D2A-2398-D7B6-A57019B0CC07}"/>
                    </a:ext>
                  </a:extLst>
                </p:cNvPr>
                <p:cNvSpPr txBox="1"/>
                <p:nvPr/>
              </p:nvSpPr>
              <p:spPr>
                <a:xfrm>
                  <a:off x="8632766" y="2029968"/>
                  <a:ext cx="218064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tx1">
                          <a:lumMod val="50000"/>
                          <a:lumOff val="50000"/>
                        </a:schemeClr>
                      </a:solidFill>
                      <a:latin typeface="Calibri"/>
                      <a:ea typeface="Calibri"/>
                      <a:cs typeface="Calibri"/>
                      <a:sym typeface="Calibri"/>
                    </a:rPr>
                    <a:t>Applications</a:t>
                  </a:r>
                  <a:endParaRPr dirty="0">
                    <a:solidFill>
                      <a:schemeClr val="tx1">
                        <a:lumMod val="50000"/>
                        <a:lumOff val="50000"/>
                      </a:schemeClr>
                    </a:solidFill>
                  </a:endParaRPr>
                </a:p>
              </p:txBody>
            </p:sp>
          </p:grpSp>
          <p:sp>
            <p:nvSpPr>
              <p:cNvPr id="58" name="TextBox 57">
                <a:extLst>
                  <a:ext uri="{FF2B5EF4-FFF2-40B4-BE49-F238E27FC236}">
                    <a16:creationId xmlns:a16="http://schemas.microsoft.com/office/drawing/2014/main" id="{E233E153-9FB8-6204-FEE2-2D41D06AF8F2}"/>
                  </a:ext>
                </a:extLst>
              </p:cNvPr>
              <p:cNvSpPr txBox="1"/>
              <p:nvPr/>
            </p:nvSpPr>
            <p:spPr>
              <a:xfrm>
                <a:off x="9700561" y="4481895"/>
                <a:ext cx="1144537" cy="1015663"/>
              </a:xfrm>
              <a:prstGeom prst="rect">
                <a:avLst/>
              </a:prstGeom>
              <a:noFill/>
            </p:spPr>
            <p:txBody>
              <a:bodyPr wrap="square" rtlCol="0">
                <a:spAutoFit/>
              </a:bodyPr>
              <a:lstStyle/>
              <a:p>
                <a:r>
                  <a:rPr lang="en-US" sz="6000" b="1" dirty="0">
                    <a:solidFill>
                      <a:srgbClr val="C00000"/>
                    </a:solidFill>
                  </a:rPr>
                  <a:t>?</a:t>
                </a:r>
              </a:p>
            </p:txBody>
          </p:sp>
        </p:grpSp>
        <p:pic>
          <p:nvPicPr>
            <p:cNvPr id="56" name="Graphic 55" descr="Arrow Right with solid fill">
              <a:extLst>
                <a:ext uri="{FF2B5EF4-FFF2-40B4-BE49-F238E27FC236}">
                  <a16:creationId xmlns:a16="http://schemas.microsoft.com/office/drawing/2014/main" id="{9F759F04-4643-EB75-1D76-7D6F5C8BF844}"/>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7576343" y="5068977"/>
              <a:ext cx="1050496" cy="914400"/>
            </a:xfrm>
            <a:prstGeom prst="rect">
              <a:avLst/>
            </a:prstGeom>
          </p:spPr>
        </p:pic>
      </p:grpSp>
      <p:grpSp>
        <p:nvGrpSpPr>
          <p:cNvPr id="193" name="Group 192">
            <a:extLst>
              <a:ext uri="{FF2B5EF4-FFF2-40B4-BE49-F238E27FC236}">
                <a16:creationId xmlns:a16="http://schemas.microsoft.com/office/drawing/2014/main" id="{935250EB-9E86-A3BB-0527-DAB8764E47C5}"/>
              </a:ext>
            </a:extLst>
          </p:cNvPr>
          <p:cNvGrpSpPr/>
          <p:nvPr/>
        </p:nvGrpSpPr>
        <p:grpSpPr>
          <a:xfrm>
            <a:off x="8737516" y="4464237"/>
            <a:ext cx="2477331" cy="1691543"/>
            <a:chOff x="8737516" y="4464237"/>
            <a:chExt cx="2477331" cy="1691543"/>
          </a:xfrm>
        </p:grpSpPr>
        <p:grpSp>
          <p:nvGrpSpPr>
            <p:cNvPr id="61" name="Group 60">
              <a:extLst>
                <a:ext uri="{FF2B5EF4-FFF2-40B4-BE49-F238E27FC236}">
                  <a16:creationId xmlns:a16="http://schemas.microsoft.com/office/drawing/2014/main" id="{23441535-B99E-B09A-22DA-0FC66CEC5C69}"/>
                </a:ext>
              </a:extLst>
            </p:cNvPr>
            <p:cNvGrpSpPr/>
            <p:nvPr/>
          </p:nvGrpSpPr>
          <p:grpSpPr>
            <a:xfrm>
              <a:off x="8737516" y="4937013"/>
              <a:ext cx="2477331" cy="1218767"/>
              <a:chOff x="8336078" y="1682496"/>
              <a:chExt cx="2477331" cy="1218767"/>
            </a:xfrm>
          </p:grpSpPr>
          <p:sp>
            <p:nvSpPr>
              <p:cNvPr id="62" name="Rounded Rectangle 61">
                <a:extLst>
                  <a:ext uri="{FF2B5EF4-FFF2-40B4-BE49-F238E27FC236}">
                    <a16:creationId xmlns:a16="http://schemas.microsoft.com/office/drawing/2014/main" id="{7B8E63C4-4A5A-570E-C208-83BB3BBF96F9}"/>
                  </a:ext>
                </a:extLst>
              </p:cNvPr>
              <p:cNvSpPr/>
              <p:nvPr/>
            </p:nvSpPr>
            <p:spPr>
              <a:xfrm>
                <a:off x="8336078" y="1682496"/>
                <a:ext cx="2477331" cy="1218767"/>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Google Shape;122;p3">
                <a:extLst>
                  <a:ext uri="{FF2B5EF4-FFF2-40B4-BE49-F238E27FC236}">
                    <a16:creationId xmlns:a16="http://schemas.microsoft.com/office/drawing/2014/main" id="{22A8BAC4-E1FD-7BA9-6273-7B29BE3B6237}"/>
                  </a:ext>
                </a:extLst>
              </p:cNvPr>
              <p:cNvSpPr txBox="1"/>
              <p:nvPr/>
            </p:nvSpPr>
            <p:spPr>
              <a:xfrm>
                <a:off x="8632766" y="2029968"/>
                <a:ext cx="218064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smtClean="0">
                    <a:solidFill>
                      <a:schemeClr val="tx1">
                        <a:lumMod val="50000"/>
                        <a:lumOff val="50000"/>
                      </a:schemeClr>
                    </a:solidFill>
                    <a:latin typeface="Calibri"/>
                    <a:ea typeface="Calibri"/>
                    <a:cs typeface="Calibri"/>
                    <a:sym typeface="Calibri"/>
                  </a:rPr>
                  <a:t>Application</a:t>
                </a:r>
                <a:endParaRPr dirty="0">
                  <a:solidFill>
                    <a:schemeClr val="tx1">
                      <a:lumMod val="50000"/>
                      <a:lumOff val="50000"/>
                    </a:schemeClr>
                  </a:solidFill>
                </a:endParaRPr>
              </a:p>
            </p:txBody>
          </p:sp>
        </p:grpSp>
        <p:pic>
          <p:nvPicPr>
            <p:cNvPr id="192" name="Graphic 191" descr="Thumbs up sign with solid fill">
              <a:extLst>
                <a:ext uri="{FF2B5EF4-FFF2-40B4-BE49-F238E27FC236}">
                  <a16:creationId xmlns:a16="http://schemas.microsoft.com/office/drawing/2014/main" id="{EC3C890E-79FF-7F0D-5016-8FBA0EBC8358}"/>
                </a:ext>
              </a:extLst>
            </p:cNvPr>
            <p:cNvPicPr>
              <a:picLocks noChangeAspect="1"/>
            </p:cNvPicPr>
            <p:nvPr/>
          </p:nvPicPr>
          <p:blipFill>
            <a:blip r:embed="rId10">
              <a:extLst>
                <a:ext uri="{96DAC541-7B7A-43D3-8B79-37D633B846F1}">
                  <asvg:svgBlip xmlns:asvg="http://schemas.microsoft.com/office/drawing/2016/SVG/main" xmlns="" r:embed="rId11"/>
                </a:ext>
              </a:extLst>
            </a:blip>
            <a:stretch>
              <a:fillRect/>
            </a:stretch>
          </p:blipFill>
          <p:spPr>
            <a:xfrm>
              <a:off x="9632215" y="4464237"/>
              <a:ext cx="914400" cy="914400"/>
            </a:xfrm>
            <a:prstGeom prst="rect">
              <a:avLst/>
            </a:prstGeom>
          </p:spPr>
        </p:pic>
      </p:grpSp>
      <p:pic>
        <p:nvPicPr>
          <p:cNvPr id="2" name="Picture 1"/>
          <p:cNvPicPr>
            <a:picLocks noChangeAspect="1"/>
          </p:cNvPicPr>
          <p:nvPr/>
        </p:nvPicPr>
        <p:blipFill>
          <a:blip r:embed="rId12"/>
          <a:stretch>
            <a:fillRect/>
          </a:stretch>
        </p:blipFill>
        <p:spPr>
          <a:xfrm>
            <a:off x="7569360" y="5068977"/>
            <a:ext cx="1048603" cy="914479"/>
          </a:xfrm>
          <a:prstGeom prst="rect">
            <a:avLst/>
          </a:prstGeom>
        </p:spPr>
      </p:pic>
      <p:pic>
        <p:nvPicPr>
          <p:cNvPr id="38" name="Google Shape;115;p3" descr="Devil face with solid fill with solid fill">
            <a:extLst>
              <a:ext uri="{FF2B5EF4-FFF2-40B4-BE49-F238E27FC236}">
                <a16:creationId xmlns:a16="http://schemas.microsoft.com/office/drawing/2014/main" id="{7B3B1E8C-8F4C-6BD5-D23D-EE359C465667}"/>
              </a:ext>
            </a:extLst>
          </p:cNvPr>
          <p:cNvPicPr preferRelativeResize="0"/>
          <p:nvPr/>
        </p:nvPicPr>
        <p:blipFill rotWithShape="1">
          <a:blip r:embed="rId9">
            <a:alphaModFix/>
          </a:blip>
          <a:srcRect/>
          <a:stretch/>
        </p:blipFill>
        <p:spPr>
          <a:xfrm>
            <a:off x="5725199" y="4622219"/>
            <a:ext cx="789418" cy="78941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8">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par>
                                <p:cTn id="18" presetID="3" presetClass="exit" presetSubtype="10" fill="hold" nodeType="withEffect">
                                  <p:stCondLst>
                                    <p:cond delay="0"/>
                                  </p:stCondLst>
                                  <p:childTnLst>
                                    <p:animEffect transition="out" filter="blinds(horizontal)">
                                      <p:cBhvr>
                                        <p:cTn id="19" dur="500"/>
                                        <p:tgtEl>
                                          <p:spTgt spid="54"/>
                                        </p:tgtEl>
                                      </p:cBhvr>
                                    </p:animEffect>
                                    <p:set>
                                      <p:cBhvr>
                                        <p:cTn id="20" dur="1" fill="hold">
                                          <p:stCondLst>
                                            <p:cond delay="499"/>
                                          </p:stCondLst>
                                        </p:cTn>
                                        <p:tgtEl>
                                          <p:spTgt spid="54"/>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2" name="Rounded Rectangle 1"/>
          <p:cNvSpPr/>
          <p:nvPr/>
        </p:nvSpPr>
        <p:spPr>
          <a:xfrm>
            <a:off x="838200" y="1619250"/>
            <a:ext cx="10515600" cy="1587500"/>
          </a:xfrm>
          <a:prstGeom prst="roundRec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0" name="Google Shape;44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dirty="0"/>
              <a:t>Introduction </a:t>
            </a:r>
            <a:r>
              <a:rPr lang="en-US" sz="3200" dirty="0"/>
              <a:t>– Problem </a:t>
            </a:r>
            <a:r>
              <a:rPr lang="en-US" sz="3200" dirty="0" smtClean="0"/>
              <a:t>statement</a:t>
            </a:r>
            <a:endParaRPr sz="3200" dirty="0"/>
          </a:p>
        </p:txBody>
      </p:sp>
      <p:sp>
        <p:nvSpPr>
          <p:cNvPr id="441" name="Google Shape;441;p12"/>
          <p:cNvSpPr txBox="1">
            <a:spLocks noGrp="1"/>
          </p:cNvSpPr>
          <p:nvPr>
            <p:ph type="body" idx="1"/>
          </p:nvPr>
        </p:nvSpPr>
        <p:spPr>
          <a:xfrm>
            <a:off x="838199" y="1825625"/>
            <a:ext cx="10699751"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3000"/>
              <a:buChar char="•"/>
            </a:pPr>
            <a:r>
              <a:rPr lang="en-US" sz="3000" b="1" dirty="0">
                <a:solidFill>
                  <a:schemeClr val="dk1"/>
                </a:solidFill>
              </a:rPr>
              <a:t>Certify</a:t>
            </a:r>
            <a:r>
              <a:rPr lang="en-US" sz="3000" dirty="0">
                <a:solidFill>
                  <a:schemeClr val="dk1"/>
                </a:solidFill>
              </a:rPr>
              <a:t> </a:t>
            </a:r>
            <a:r>
              <a:rPr lang="en-US" sz="3000" dirty="0" smtClean="0">
                <a:solidFill>
                  <a:schemeClr val="dk1"/>
                </a:solidFill>
              </a:rPr>
              <a:t>fairness</a:t>
            </a:r>
            <a:endParaRPr dirty="0"/>
          </a:p>
          <a:p>
            <a:pPr marL="685800" lvl="1" indent="-228600" algn="l" rtl="0">
              <a:lnSpc>
                <a:spcPct val="90000"/>
              </a:lnSpc>
              <a:spcBef>
                <a:spcPts val="500"/>
              </a:spcBef>
              <a:spcAft>
                <a:spcPts val="0"/>
              </a:spcAft>
              <a:buClr>
                <a:schemeClr val="dk1"/>
              </a:buClr>
              <a:buSzPts val="2600"/>
              <a:buChar char="•"/>
            </a:pPr>
            <a:r>
              <a:rPr lang="en-US" sz="2600" dirty="0">
                <a:solidFill>
                  <a:schemeClr val="dk1"/>
                </a:solidFill>
              </a:rPr>
              <a:t>f</a:t>
            </a:r>
            <a:r>
              <a:rPr lang="en-US" sz="2600" dirty="0" smtClean="0">
                <a:solidFill>
                  <a:schemeClr val="dk1"/>
                </a:solidFill>
              </a:rPr>
              <a:t>or </a:t>
            </a:r>
            <a:r>
              <a:rPr lang="en-US" sz="2600" dirty="0">
                <a:solidFill>
                  <a:schemeClr val="dk1"/>
                </a:solidFill>
              </a:rPr>
              <a:t>all possible cases</a:t>
            </a:r>
            <a:r>
              <a:rPr lang="en-US" sz="2600" dirty="0"/>
              <a:t>, predicted label of </a:t>
            </a:r>
            <a:r>
              <a:rPr lang="en-US" sz="2600" b="1" dirty="0"/>
              <a:t>test input </a:t>
            </a:r>
            <a:r>
              <a:rPr lang="en-US" sz="2600" b="1" dirty="0">
                <a:solidFill>
                  <a:srgbClr val="980000"/>
                </a:solidFill>
              </a:rPr>
              <a:t>x</a:t>
            </a:r>
            <a:r>
              <a:rPr lang="en-US" sz="2600" dirty="0"/>
              <a:t> remains the same.</a:t>
            </a:r>
            <a:endParaRPr dirty="0"/>
          </a:p>
          <a:p>
            <a:pPr marL="0" lvl="0" indent="0" algn="l" rtl="0">
              <a:lnSpc>
                <a:spcPct val="90000"/>
              </a:lnSpc>
              <a:spcBef>
                <a:spcPts val="1000"/>
              </a:spcBef>
              <a:spcAft>
                <a:spcPts val="0"/>
              </a:spcAft>
              <a:buClr>
                <a:schemeClr val="dk1"/>
              </a:buClr>
              <a:buSzPts val="2800"/>
              <a:buNone/>
            </a:pPr>
            <a:endParaRPr dirty="0"/>
          </a:p>
          <a:p>
            <a:pPr marL="0" lvl="0" indent="0" algn="l" rtl="0">
              <a:lnSpc>
                <a:spcPct val="90000"/>
              </a:lnSpc>
              <a:spcBef>
                <a:spcPts val="1000"/>
              </a:spcBef>
              <a:spcAft>
                <a:spcPts val="0"/>
              </a:spcAft>
              <a:buClr>
                <a:schemeClr val="dk1"/>
              </a:buClr>
              <a:buSzPts val="2800"/>
              <a:buNone/>
            </a:pPr>
            <a:endParaRPr dirty="0"/>
          </a:p>
        </p:txBody>
      </p:sp>
    </p:spTree>
    <p:extLst>
      <p:ext uri="{BB962C8B-B14F-4D97-AF65-F5344CB8AC3E}">
        <p14:creationId xmlns:p14="http://schemas.microsoft.com/office/powerpoint/2010/main" val="2954604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31" name="Google Shape;1231;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smtClean="0"/>
              <a:t>Introduction </a:t>
            </a:r>
            <a:r>
              <a:rPr lang="en-US" sz="3200" dirty="0" smtClean="0"/>
              <a:t>– individual fairness</a:t>
            </a:r>
            <a:endParaRPr sz="3200" dirty="0"/>
          </a:p>
        </p:txBody>
      </p:sp>
      <p:sp>
        <p:nvSpPr>
          <p:cNvPr id="1232" name="Google Shape;1232;p4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5B8A72"/>
              </a:buClr>
              <a:buSzPts val="2800"/>
              <a:buNone/>
            </a:pPr>
            <a:r>
              <a:rPr lang="en-US" i="1" dirty="0">
                <a:solidFill>
                  <a:srgbClr val="5B8A72"/>
                </a:solidFill>
              </a:rPr>
              <a:t>“My loan application is declined – is this decision fair?”</a:t>
            </a:r>
            <a:endParaRPr dirty="0"/>
          </a:p>
          <a:p>
            <a:pPr marL="685800" lvl="1" indent="-76200" algn="l" rtl="0">
              <a:lnSpc>
                <a:spcPct val="90000"/>
              </a:lnSpc>
              <a:spcBef>
                <a:spcPts val="500"/>
              </a:spcBef>
              <a:spcAft>
                <a:spcPts val="0"/>
              </a:spcAft>
              <a:buClr>
                <a:schemeClr val="dk1"/>
              </a:buClr>
              <a:buSzPts val="2400"/>
              <a:buNone/>
            </a:pPr>
            <a:endParaRPr lang="en-US" dirty="0"/>
          </a:p>
          <a:p>
            <a:pPr marL="228600" lvl="0" indent="-228600" algn="l" rtl="0">
              <a:lnSpc>
                <a:spcPct val="90000"/>
              </a:lnSpc>
              <a:spcBef>
                <a:spcPts val="1000"/>
              </a:spcBef>
              <a:spcAft>
                <a:spcPts val="0"/>
              </a:spcAft>
              <a:buClr>
                <a:schemeClr val="dk1"/>
              </a:buClr>
              <a:buSzPts val="2800"/>
              <a:buChar char="•"/>
            </a:pPr>
            <a:endParaRPr lang="en-US" dirty="0"/>
          </a:p>
          <a:p>
            <a:pPr marL="228600" lvl="0" indent="-228600" algn="l" rtl="0">
              <a:lnSpc>
                <a:spcPct val="90000"/>
              </a:lnSpc>
              <a:spcBef>
                <a:spcPts val="1000"/>
              </a:spcBef>
              <a:spcAft>
                <a:spcPts val="0"/>
              </a:spcAft>
              <a:buClr>
                <a:schemeClr val="dk1"/>
              </a:buClr>
              <a:buSzPts val="2800"/>
              <a:buChar char="•"/>
            </a:pPr>
            <a:r>
              <a:rPr lang="en-US" dirty="0"/>
              <a:t>Intuition behind “</a:t>
            </a:r>
            <a:r>
              <a:rPr lang="en-US" b="1" dirty="0"/>
              <a:t>Individual Fairness</a:t>
            </a:r>
            <a:r>
              <a:rPr lang="en-US" dirty="0"/>
              <a:t>”: </a:t>
            </a:r>
          </a:p>
          <a:p>
            <a:pPr lvl="1">
              <a:buClr>
                <a:schemeClr val="dk1"/>
              </a:buClr>
              <a:buSzPts val="2400"/>
            </a:pPr>
            <a:r>
              <a:rPr lang="en-US" b="1" i="1" dirty="0">
                <a:solidFill>
                  <a:srgbClr val="C00000"/>
                </a:solidFill>
                <a:effectLst>
                  <a:outerShdw blurRad="38100" dist="38100" dir="2700000" algn="tl">
                    <a:srgbClr val="000000">
                      <a:alpha val="43137"/>
                    </a:srgbClr>
                  </a:outerShdw>
                </a:effectLst>
              </a:rPr>
              <a:t>Similar people </a:t>
            </a:r>
            <a:r>
              <a:rPr lang="en-US" i="1" dirty="0"/>
              <a:t>should be treated similarly</a:t>
            </a:r>
          </a:p>
          <a:p>
            <a:pPr lvl="1">
              <a:buClr>
                <a:schemeClr val="dk1"/>
              </a:buClr>
              <a:buSzPts val="2400"/>
            </a:pPr>
            <a:r>
              <a:rPr lang="en-US" i="1" dirty="0"/>
              <a:t>Even if the model is trained using data with </a:t>
            </a:r>
            <a:r>
              <a:rPr lang="en-US" b="1" i="1" dirty="0" smtClean="0">
                <a:solidFill>
                  <a:srgbClr val="C00000"/>
                </a:solidFill>
                <a:effectLst>
                  <a:outerShdw blurRad="38100" dist="38100" dir="2700000" algn="tl">
                    <a:srgbClr val="000000">
                      <a:alpha val="43137"/>
                    </a:srgbClr>
                  </a:outerShdw>
                </a:effectLst>
              </a:rPr>
              <a:t>historical bias</a:t>
            </a:r>
            <a:endParaRPr lang="en-US" b="1" i="1" dirty="0"/>
          </a:p>
        </p:txBody>
      </p:sp>
    </p:spTree>
    <p:extLst>
      <p:ext uri="{BB962C8B-B14F-4D97-AF65-F5344CB8AC3E}">
        <p14:creationId xmlns:p14="http://schemas.microsoft.com/office/powerpoint/2010/main" val="42099330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graphicFrame>
        <p:nvGraphicFramePr>
          <p:cNvPr id="24" name="Table 9">
            <a:extLst>
              <a:ext uri="{FF2B5EF4-FFF2-40B4-BE49-F238E27FC236}">
                <a16:creationId xmlns:a16="http://schemas.microsoft.com/office/drawing/2014/main" id="{D8B1B843-F73B-F4AC-EF60-F79B83A4E17C}"/>
              </a:ext>
            </a:extLst>
          </p:cNvPr>
          <p:cNvGraphicFramePr>
            <a:graphicFrameLocks noGrp="1"/>
          </p:cNvGraphicFramePr>
          <p:nvPr>
            <p:extLst/>
          </p:nvPr>
        </p:nvGraphicFramePr>
        <p:xfrm>
          <a:off x="2243575" y="4106255"/>
          <a:ext cx="8332803" cy="550447"/>
        </p:xfrm>
        <a:graphic>
          <a:graphicData uri="http://schemas.openxmlformats.org/drawingml/2006/table">
            <a:tbl>
              <a:tblPr firstRow="1" bandRow="1">
                <a:tableStyleId>{5C22544A-7EE6-4342-B048-85BDC9FD1C3A}</a:tableStyleId>
              </a:tblPr>
              <a:tblGrid>
                <a:gridCol w="901364">
                  <a:extLst>
                    <a:ext uri="{9D8B030D-6E8A-4147-A177-3AD203B41FA5}">
                      <a16:colId xmlns:a16="http://schemas.microsoft.com/office/drawing/2014/main" val="2648952071"/>
                    </a:ext>
                  </a:extLst>
                </a:gridCol>
                <a:gridCol w="1287071">
                  <a:extLst>
                    <a:ext uri="{9D8B030D-6E8A-4147-A177-3AD203B41FA5}">
                      <a16:colId xmlns:a16="http://schemas.microsoft.com/office/drawing/2014/main" val="2481282922"/>
                    </a:ext>
                  </a:extLst>
                </a:gridCol>
                <a:gridCol w="1627187">
                  <a:extLst>
                    <a:ext uri="{9D8B030D-6E8A-4147-A177-3AD203B41FA5}">
                      <a16:colId xmlns:a16="http://schemas.microsoft.com/office/drawing/2014/main" val="3775977062"/>
                    </a:ext>
                  </a:extLst>
                </a:gridCol>
                <a:gridCol w="1085382">
                  <a:extLst>
                    <a:ext uri="{9D8B030D-6E8A-4147-A177-3AD203B41FA5}">
                      <a16:colId xmlns:a16="http://schemas.microsoft.com/office/drawing/2014/main" val="532429403"/>
                    </a:ext>
                  </a:extLst>
                </a:gridCol>
                <a:gridCol w="1123100">
                  <a:extLst>
                    <a:ext uri="{9D8B030D-6E8A-4147-A177-3AD203B41FA5}">
                      <a16:colId xmlns:a16="http://schemas.microsoft.com/office/drawing/2014/main" val="2294712202"/>
                    </a:ext>
                  </a:extLst>
                </a:gridCol>
                <a:gridCol w="1094430">
                  <a:extLst>
                    <a:ext uri="{9D8B030D-6E8A-4147-A177-3AD203B41FA5}">
                      <a16:colId xmlns:a16="http://schemas.microsoft.com/office/drawing/2014/main" val="2906487576"/>
                    </a:ext>
                  </a:extLst>
                </a:gridCol>
                <a:gridCol w="1214269">
                  <a:extLst>
                    <a:ext uri="{9D8B030D-6E8A-4147-A177-3AD203B41FA5}">
                      <a16:colId xmlns:a16="http://schemas.microsoft.com/office/drawing/2014/main" val="838889415"/>
                    </a:ext>
                  </a:extLst>
                </a:gridCol>
              </a:tblGrid>
              <a:tr h="550447">
                <a:tc>
                  <a:txBody>
                    <a:bodyPr/>
                    <a:lstStyle/>
                    <a:p>
                      <a:r>
                        <a:rPr lang="en-US" sz="2000" b="0" dirty="0">
                          <a:solidFill>
                            <a:schemeClr val="tx1"/>
                          </a:solidFill>
                          <a:latin typeface="+mn-lt"/>
                        </a:rPr>
                        <a:t>39</a:t>
                      </a:r>
                    </a:p>
                  </a:txBody>
                  <a:tcP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mn-lt"/>
                        </a:rPr>
                        <a:t>Bachelors</a:t>
                      </a:r>
                    </a:p>
                  </a:txBody>
                  <a:tcP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mn-lt"/>
                        </a:rPr>
                        <a:t>Adm-clerical</a:t>
                      </a:r>
                    </a:p>
                  </a:txBody>
                  <a:tcPr>
                    <a:solidFill>
                      <a:schemeClr val="accent5">
                        <a:lumMod val="20000"/>
                        <a:lumOff val="80000"/>
                      </a:schemeClr>
                    </a:solidFill>
                  </a:tcPr>
                </a:tc>
                <a:tc>
                  <a:txBody>
                    <a:bodyPr/>
                    <a:lstStyle/>
                    <a:p>
                      <a:endParaRPr lang="en-US" sz="2000" b="0" dirty="0">
                        <a:solidFill>
                          <a:schemeClr val="tx1"/>
                        </a:solidFill>
                        <a:latin typeface="+mn-lt"/>
                      </a:endParaRPr>
                    </a:p>
                  </a:txBody>
                  <a:tcPr>
                    <a:solidFill>
                      <a:schemeClr val="accent5">
                        <a:lumMod val="20000"/>
                        <a:lumOff val="80000"/>
                      </a:schemeClr>
                    </a:solidFill>
                  </a:tcPr>
                </a:tc>
                <a:tc>
                  <a:txBody>
                    <a:bodyPr/>
                    <a:lstStyle/>
                    <a:p>
                      <a:endParaRPr lang="en-US" sz="2000" b="0" dirty="0">
                        <a:solidFill>
                          <a:schemeClr val="tx1"/>
                        </a:solidFill>
                        <a:latin typeface="+mn-lt"/>
                      </a:endParaRPr>
                    </a:p>
                  </a:txBody>
                  <a:tcPr>
                    <a:solidFill>
                      <a:schemeClr val="accent5">
                        <a:lumMod val="20000"/>
                        <a:lumOff val="80000"/>
                      </a:schemeClr>
                    </a:solidFill>
                  </a:tcPr>
                </a:tc>
                <a:tc>
                  <a:txBody>
                    <a:bodyPr/>
                    <a:lstStyle/>
                    <a:p>
                      <a:r>
                        <a:rPr lang="en-US" sz="2000" b="0" dirty="0">
                          <a:solidFill>
                            <a:schemeClr val="tx1"/>
                          </a:solidFill>
                          <a:latin typeface="+mn-lt"/>
                        </a:rPr>
                        <a:t>2174</a:t>
                      </a:r>
                    </a:p>
                  </a:txBody>
                  <a:tcPr>
                    <a:solidFill>
                      <a:schemeClr val="accent5">
                        <a:lumMod val="20000"/>
                        <a:lumOff val="80000"/>
                      </a:schemeClr>
                    </a:solidFill>
                  </a:tcPr>
                </a:tc>
                <a:tc>
                  <a:txBody>
                    <a:bodyPr/>
                    <a:lstStyle/>
                    <a:p>
                      <a:r>
                        <a:rPr lang="en-US" sz="2000" b="0" dirty="0">
                          <a:solidFill>
                            <a:schemeClr val="tx1"/>
                          </a:solidFill>
                          <a:latin typeface="+mn-lt"/>
                        </a:rPr>
                        <a:t>40</a:t>
                      </a:r>
                    </a:p>
                  </a:txBody>
                  <a:tcPr>
                    <a:solidFill>
                      <a:schemeClr val="accent5">
                        <a:lumMod val="20000"/>
                        <a:lumOff val="80000"/>
                      </a:schemeClr>
                    </a:solidFill>
                  </a:tcPr>
                </a:tc>
                <a:extLst>
                  <a:ext uri="{0D108BD9-81ED-4DB2-BD59-A6C34878D82A}">
                    <a16:rowId xmlns:a16="http://schemas.microsoft.com/office/drawing/2014/main" val="3352481040"/>
                  </a:ext>
                </a:extLst>
              </a:tr>
            </a:tbl>
          </a:graphicData>
        </a:graphic>
      </p:graphicFrame>
      <p:graphicFrame>
        <p:nvGraphicFramePr>
          <p:cNvPr id="9" name="Table 9">
            <a:extLst>
              <a:ext uri="{FF2B5EF4-FFF2-40B4-BE49-F238E27FC236}">
                <a16:creationId xmlns:a16="http://schemas.microsoft.com/office/drawing/2014/main" id="{3193DED0-6EC3-8548-0836-CF03621A0E2D}"/>
              </a:ext>
            </a:extLst>
          </p:cNvPr>
          <p:cNvGraphicFramePr>
            <a:graphicFrameLocks noGrp="1"/>
          </p:cNvGraphicFramePr>
          <p:nvPr>
            <p:extLst/>
          </p:nvPr>
        </p:nvGraphicFramePr>
        <p:xfrm>
          <a:off x="2234435" y="2737332"/>
          <a:ext cx="8379378" cy="1226707"/>
        </p:xfrm>
        <a:graphic>
          <a:graphicData uri="http://schemas.openxmlformats.org/drawingml/2006/table">
            <a:tbl>
              <a:tblPr firstRow="1" bandRow="1">
                <a:tableStyleId>{5C22544A-7EE6-4342-B048-85BDC9FD1C3A}</a:tableStyleId>
              </a:tblPr>
              <a:tblGrid>
                <a:gridCol w="894845">
                  <a:extLst>
                    <a:ext uri="{9D8B030D-6E8A-4147-A177-3AD203B41FA5}">
                      <a16:colId xmlns:a16="http://schemas.microsoft.com/office/drawing/2014/main" val="2648952071"/>
                    </a:ext>
                  </a:extLst>
                </a:gridCol>
                <a:gridCol w="1275644">
                  <a:extLst>
                    <a:ext uri="{9D8B030D-6E8A-4147-A177-3AD203B41FA5}">
                      <a16:colId xmlns:a16="http://schemas.microsoft.com/office/drawing/2014/main" val="2481282922"/>
                    </a:ext>
                  </a:extLst>
                </a:gridCol>
                <a:gridCol w="1666461">
                  <a:extLst>
                    <a:ext uri="{9D8B030D-6E8A-4147-A177-3AD203B41FA5}">
                      <a16:colId xmlns:a16="http://schemas.microsoft.com/office/drawing/2014/main" val="3775977062"/>
                    </a:ext>
                  </a:extLst>
                </a:gridCol>
                <a:gridCol w="1091448">
                  <a:extLst>
                    <a:ext uri="{9D8B030D-6E8A-4147-A177-3AD203B41FA5}">
                      <a16:colId xmlns:a16="http://schemas.microsoft.com/office/drawing/2014/main" val="532429403"/>
                    </a:ext>
                  </a:extLst>
                </a:gridCol>
                <a:gridCol w="1129376">
                  <a:extLst>
                    <a:ext uri="{9D8B030D-6E8A-4147-A177-3AD203B41FA5}">
                      <a16:colId xmlns:a16="http://schemas.microsoft.com/office/drawing/2014/main" val="2294712202"/>
                    </a:ext>
                  </a:extLst>
                </a:gridCol>
                <a:gridCol w="1100548">
                  <a:extLst>
                    <a:ext uri="{9D8B030D-6E8A-4147-A177-3AD203B41FA5}">
                      <a16:colId xmlns:a16="http://schemas.microsoft.com/office/drawing/2014/main" val="2906487576"/>
                    </a:ext>
                  </a:extLst>
                </a:gridCol>
                <a:gridCol w="1221056">
                  <a:extLst>
                    <a:ext uri="{9D8B030D-6E8A-4147-A177-3AD203B41FA5}">
                      <a16:colId xmlns:a16="http://schemas.microsoft.com/office/drawing/2014/main" val="838889415"/>
                    </a:ext>
                  </a:extLst>
                </a:gridCol>
              </a:tblGrid>
              <a:tr h="667256">
                <a:tc>
                  <a:txBody>
                    <a:bodyPr/>
                    <a:lstStyle/>
                    <a:p>
                      <a:r>
                        <a:rPr lang="en-US" sz="2000" dirty="0">
                          <a:latin typeface="+mn-lt"/>
                        </a:rPr>
                        <a:t>age</a:t>
                      </a:r>
                    </a:p>
                  </a:txBody>
                  <a:tcPr>
                    <a:solidFill>
                      <a:srgbClr val="5B8A72"/>
                    </a:solidFill>
                  </a:tcPr>
                </a:tc>
                <a:tc>
                  <a:txBody>
                    <a:bodyPr/>
                    <a:lstStyle/>
                    <a:p>
                      <a:r>
                        <a:rPr lang="en-US" sz="2000" dirty="0">
                          <a:latin typeface="+mn-lt"/>
                        </a:rPr>
                        <a:t>education</a:t>
                      </a:r>
                    </a:p>
                  </a:txBody>
                  <a:tcPr>
                    <a:solidFill>
                      <a:srgbClr val="5B8A72"/>
                    </a:solidFill>
                  </a:tcPr>
                </a:tc>
                <a:tc>
                  <a:txBody>
                    <a:bodyPr/>
                    <a:lstStyle/>
                    <a:p>
                      <a:r>
                        <a:rPr lang="en-US" sz="2000" dirty="0">
                          <a:latin typeface="+mn-lt"/>
                        </a:rPr>
                        <a:t>occupation</a:t>
                      </a:r>
                    </a:p>
                  </a:txBody>
                  <a:tcPr>
                    <a:solidFill>
                      <a:srgbClr val="5B8A7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effectLst/>
                          <a:latin typeface="+mn-lt"/>
                          <a:ea typeface="+mn-ea"/>
                          <a:cs typeface="+mn-cs"/>
                        </a:rPr>
                        <a:t>race </a:t>
                      </a:r>
                      <a:endParaRPr lang="en-US" sz="2000" dirty="0">
                        <a:effectLst/>
                        <a:latin typeface="+mn-lt"/>
                      </a:endParaRPr>
                    </a:p>
                    <a:p>
                      <a:endParaRPr lang="en-US" sz="2000" dirty="0">
                        <a:latin typeface="+mn-lt"/>
                      </a:endParaRPr>
                    </a:p>
                  </a:txBody>
                  <a:tcPr>
                    <a:solidFill>
                      <a:srgbClr val="C00000"/>
                    </a:solidFill>
                  </a:tcPr>
                </a:tc>
                <a:tc>
                  <a:txBody>
                    <a:bodyPr/>
                    <a:lstStyle/>
                    <a:p>
                      <a:r>
                        <a:rPr lang="en-US" sz="2000" dirty="0">
                          <a:latin typeface="+mn-lt"/>
                        </a:rPr>
                        <a:t>gender</a:t>
                      </a:r>
                    </a:p>
                  </a:txBody>
                  <a:tcPr>
                    <a:solidFill>
                      <a:srgbClr val="C0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err="1">
                          <a:solidFill>
                            <a:schemeClr val="lt1"/>
                          </a:solidFill>
                          <a:effectLst/>
                          <a:latin typeface="+mn-lt"/>
                          <a:ea typeface="+mn-ea"/>
                          <a:cs typeface="+mn-cs"/>
                        </a:rPr>
                        <a:t>capital­gain</a:t>
                      </a:r>
                      <a:r>
                        <a:rPr lang="en-US" sz="2000" b="1" kern="1200" dirty="0">
                          <a:solidFill>
                            <a:schemeClr val="lt1"/>
                          </a:solidFill>
                          <a:effectLst/>
                          <a:latin typeface="+mn-lt"/>
                          <a:ea typeface="+mn-ea"/>
                          <a:cs typeface="+mn-cs"/>
                        </a:rPr>
                        <a:t> </a:t>
                      </a:r>
                      <a:endParaRPr lang="en-US" sz="2000" dirty="0">
                        <a:effectLst/>
                        <a:latin typeface="+mn-lt"/>
                      </a:endParaRPr>
                    </a:p>
                  </a:txBody>
                  <a:tcPr>
                    <a:solidFill>
                      <a:srgbClr val="5B8A7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effectLst/>
                          <a:latin typeface="+mn-lt"/>
                          <a:ea typeface="+mn-ea"/>
                          <a:cs typeface="+mn-cs"/>
                        </a:rPr>
                        <a:t>hours-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effectLst/>
                          <a:latin typeface="+mn-lt"/>
                          <a:ea typeface="+mn-ea"/>
                          <a:cs typeface="+mn-cs"/>
                        </a:rPr>
                        <a:t>­</a:t>
                      </a:r>
                      <a:r>
                        <a:rPr lang="en-US" sz="2000" b="1" kern="1200" dirty="0" err="1">
                          <a:solidFill>
                            <a:schemeClr val="lt1"/>
                          </a:solidFill>
                          <a:effectLst/>
                          <a:latin typeface="+mn-lt"/>
                          <a:ea typeface="+mn-ea"/>
                          <a:cs typeface="+mn-cs"/>
                        </a:rPr>
                        <a:t>per­week</a:t>
                      </a:r>
                      <a:r>
                        <a:rPr lang="en-US" sz="2000" b="1" kern="1200" dirty="0">
                          <a:solidFill>
                            <a:schemeClr val="lt1"/>
                          </a:solidFill>
                          <a:effectLst/>
                          <a:latin typeface="+mn-lt"/>
                          <a:ea typeface="+mn-ea"/>
                          <a:cs typeface="+mn-cs"/>
                        </a:rPr>
                        <a:t> </a:t>
                      </a:r>
                      <a:endParaRPr lang="en-US" sz="2000" dirty="0">
                        <a:effectLst/>
                        <a:latin typeface="+mn-lt"/>
                      </a:endParaRPr>
                    </a:p>
                  </a:txBody>
                  <a:tcPr>
                    <a:solidFill>
                      <a:srgbClr val="5B8A72"/>
                    </a:solidFill>
                  </a:tcPr>
                </a:tc>
                <a:extLst>
                  <a:ext uri="{0D108BD9-81ED-4DB2-BD59-A6C34878D82A}">
                    <a16:rowId xmlns:a16="http://schemas.microsoft.com/office/drawing/2014/main" val="500913850"/>
                  </a:ext>
                </a:extLst>
              </a:tr>
              <a:tr h="525667">
                <a:tc>
                  <a:txBody>
                    <a:bodyPr/>
                    <a:lstStyle/>
                    <a:p>
                      <a:r>
                        <a:rPr lang="en-US" sz="2000" dirty="0">
                          <a:latin typeface="+mn-lt"/>
                        </a:rPr>
                        <a:t>39</a:t>
                      </a:r>
                    </a:p>
                  </a:txBody>
                  <a:tcPr>
                    <a:solidFill>
                      <a:schemeClr val="accent6">
                        <a:lumMod val="20000"/>
                        <a:lumOff val="80000"/>
                      </a:schemeClr>
                    </a:solidFill>
                  </a:tcPr>
                </a:tc>
                <a:tc>
                  <a:txBody>
                    <a:bodyPr/>
                    <a:lstStyle/>
                    <a:p>
                      <a:r>
                        <a:rPr lang="en-US" sz="2000" dirty="0">
                          <a:latin typeface="+mn-lt"/>
                        </a:rPr>
                        <a:t>Bachelors</a:t>
                      </a:r>
                    </a:p>
                  </a:txBody>
                  <a:tcPr>
                    <a:solidFill>
                      <a:schemeClr val="accent6">
                        <a:lumMod val="20000"/>
                        <a:lumOff val="80000"/>
                      </a:schemeClr>
                    </a:solidFill>
                  </a:tcPr>
                </a:tc>
                <a:tc>
                  <a:txBody>
                    <a:bodyPr/>
                    <a:lstStyle/>
                    <a:p>
                      <a:r>
                        <a:rPr lang="en-US" sz="2000" dirty="0">
                          <a:latin typeface="+mn-lt"/>
                        </a:rPr>
                        <a:t>Adm-clerical</a:t>
                      </a:r>
                    </a:p>
                  </a:txBody>
                  <a:tcPr>
                    <a:solidFill>
                      <a:schemeClr val="accent6">
                        <a:lumMod val="20000"/>
                        <a:lumOff val="80000"/>
                      </a:schemeClr>
                    </a:solidFill>
                  </a:tcPr>
                </a:tc>
                <a:tc>
                  <a:txBody>
                    <a:bodyPr/>
                    <a:lstStyle/>
                    <a:p>
                      <a:r>
                        <a:rPr lang="en-US" sz="2000" dirty="0">
                          <a:latin typeface="+mn-lt"/>
                        </a:rPr>
                        <a:t>White</a:t>
                      </a:r>
                    </a:p>
                  </a:txBody>
                  <a:tcPr>
                    <a:solidFill>
                      <a:schemeClr val="accent6">
                        <a:lumMod val="20000"/>
                        <a:lumOff val="80000"/>
                      </a:schemeClr>
                    </a:solidFill>
                  </a:tcPr>
                </a:tc>
                <a:tc>
                  <a:txBody>
                    <a:bodyPr/>
                    <a:lstStyle/>
                    <a:p>
                      <a:r>
                        <a:rPr lang="en-US" sz="2000" dirty="0">
                          <a:latin typeface="+mn-lt"/>
                        </a:rPr>
                        <a:t>Male</a:t>
                      </a:r>
                    </a:p>
                  </a:txBody>
                  <a:tcPr>
                    <a:solidFill>
                      <a:schemeClr val="accent6">
                        <a:lumMod val="20000"/>
                        <a:lumOff val="80000"/>
                      </a:schemeClr>
                    </a:solidFill>
                  </a:tcPr>
                </a:tc>
                <a:tc>
                  <a:txBody>
                    <a:bodyPr/>
                    <a:lstStyle/>
                    <a:p>
                      <a:r>
                        <a:rPr lang="en-US" sz="2000" dirty="0">
                          <a:latin typeface="+mn-lt"/>
                        </a:rPr>
                        <a:t>2174</a:t>
                      </a:r>
                    </a:p>
                  </a:txBody>
                  <a:tcPr>
                    <a:solidFill>
                      <a:schemeClr val="accent6">
                        <a:lumMod val="20000"/>
                        <a:lumOff val="80000"/>
                      </a:schemeClr>
                    </a:solidFill>
                  </a:tcPr>
                </a:tc>
                <a:tc>
                  <a:txBody>
                    <a:bodyPr/>
                    <a:lstStyle/>
                    <a:p>
                      <a:r>
                        <a:rPr lang="en-US" altLang="zh-CN" sz="2000" dirty="0">
                          <a:latin typeface="+mn-lt"/>
                        </a:rPr>
                        <a:t>40</a:t>
                      </a:r>
                      <a:endParaRPr lang="en-US" sz="2000" dirty="0">
                        <a:latin typeface="+mn-lt"/>
                      </a:endParaRPr>
                    </a:p>
                  </a:txBody>
                  <a:tcPr>
                    <a:solidFill>
                      <a:schemeClr val="accent6">
                        <a:lumMod val="20000"/>
                        <a:lumOff val="80000"/>
                      </a:schemeClr>
                    </a:solidFill>
                  </a:tcPr>
                </a:tc>
                <a:extLst>
                  <a:ext uri="{0D108BD9-81ED-4DB2-BD59-A6C34878D82A}">
                    <a16:rowId xmlns:a16="http://schemas.microsoft.com/office/drawing/2014/main" val="3352481040"/>
                  </a:ext>
                </a:extLst>
              </a:tr>
            </a:tbl>
          </a:graphicData>
        </a:graphic>
      </p:graphicFrame>
      <p:sp>
        <p:nvSpPr>
          <p:cNvPr id="10" name="TextBox 9">
            <a:extLst>
              <a:ext uri="{FF2B5EF4-FFF2-40B4-BE49-F238E27FC236}">
                <a16:creationId xmlns:a16="http://schemas.microsoft.com/office/drawing/2014/main" id="{DB603663-84BF-2215-1FF0-232E0306ECC0}"/>
              </a:ext>
            </a:extLst>
          </p:cNvPr>
          <p:cNvSpPr txBox="1"/>
          <p:nvPr/>
        </p:nvSpPr>
        <p:spPr>
          <a:xfrm>
            <a:off x="985161" y="1555200"/>
            <a:ext cx="10360424"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1"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Similar</a:t>
            </a:r>
            <a:r>
              <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people</a:t>
            </a:r>
            <a:r>
              <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should</a:t>
            </a:r>
            <a:r>
              <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be</a:t>
            </a:r>
            <a:r>
              <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treated</a:t>
            </a:r>
            <a:r>
              <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similarly,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no matter their </a:t>
            </a:r>
            <a:r>
              <a:rPr kumimoji="0" lang="en-US" sz="28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protected attributes</a:t>
            </a:r>
            <a:r>
              <a:rPr kumimoji="0" lang="en-US" sz="2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p:txBody>
      </p:sp>
      <p:sp>
        <p:nvSpPr>
          <p:cNvPr id="13" name="TextBox 12">
            <a:extLst>
              <a:ext uri="{FF2B5EF4-FFF2-40B4-BE49-F238E27FC236}">
                <a16:creationId xmlns:a16="http://schemas.microsoft.com/office/drawing/2014/main" id="{663DA677-A203-5CF7-F01C-6721035CF795}"/>
              </a:ext>
            </a:extLst>
          </p:cNvPr>
          <p:cNvSpPr txBox="1"/>
          <p:nvPr/>
        </p:nvSpPr>
        <p:spPr>
          <a:xfrm>
            <a:off x="6116931" y="4129318"/>
            <a:ext cx="168184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C00000"/>
                </a:solidFill>
                <a:effectLst/>
                <a:uLnTx/>
                <a:uFillTx/>
                <a:latin typeface="Calibri" panose="020F0502020204030204"/>
                <a:ea typeface="+mn-ea"/>
                <a:cs typeface="+mn-cs"/>
              </a:rPr>
              <a:t>???            ???</a:t>
            </a:r>
          </a:p>
        </p:txBody>
      </p:sp>
      <p:sp>
        <p:nvSpPr>
          <p:cNvPr id="20" name="TextBox 19">
            <a:extLst>
              <a:ext uri="{FF2B5EF4-FFF2-40B4-BE49-F238E27FC236}">
                <a16:creationId xmlns:a16="http://schemas.microsoft.com/office/drawing/2014/main" id="{F4DB790E-6132-CE0F-CF83-4AE1CB708222}"/>
              </a:ext>
            </a:extLst>
          </p:cNvPr>
          <p:cNvSpPr txBox="1"/>
          <p:nvPr/>
        </p:nvSpPr>
        <p:spPr>
          <a:xfrm>
            <a:off x="1599881" y="3535915"/>
            <a:ext cx="5715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x</a:t>
            </a:r>
          </a:p>
        </p:txBody>
      </p:sp>
      <p:sp>
        <p:nvSpPr>
          <p:cNvPr id="25" name="Google Shape;560;p17">
            <a:extLst>
              <a:ext uri="{FF2B5EF4-FFF2-40B4-BE49-F238E27FC236}">
                <a16:creationId xmlns:a16="http://schemas.microsoft.com/office/drawing/2014/main" id="{7CBBC81F-BF27-ADBD-BCE7-5B537F6C8ED9}"/>
              </a:ext>
            </a:extLst>
          </p:cNvPr>
          <p:cNvSpPr/>
          <p:nvPr/>
        </p:nvSpPr>
        <p:spPr>
          <a:xfrm>
            <a:off x="1501218" y="5740941"/>
            <a:ext cx="9668804" cy="845359"/>
          </a:xfrm>
          <a:prstGeom prst="roundRect">
            <a:avLst>
              <a:gd name="adj" fmla="val 16667"/>
            </a:avLst>
          </a:prstGeom>
          <a:solidFill>
            <a:srgbClr val="5B8A7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rPr>
              <a:t>Individual </a:t>
            </a:r>
            <a:r>
              <a:rPr kumimoji="0" lang="en-US" sz="2800" b="1" i="0" u="none" strike="noStrike" kern="1200" cap="none" spc="0" normalizeH="0" baseline="0" noProof="0" dirty="0" smtClean="0">
                <a:ln>
                  <a:noFill/>
                </a:ln>
                <a:solidFill>
                  <a:prstClr val="white"/>
                </a:solidFill>
                <a:effectLst/>
                <a:uLnTx/>
                <a:uFillTx/>
                <a:latin typeface="Calibri" panose="020F0502020204030204" pitchFamily="34" charset="0"/>
                <a:ea typeface="Times New Roman"/>
                <a:cs typeface="Calibri" panose="020F0502020204030204" pitchFamily="34" charset="0"/>
              </a:rPr>
              <a:t>Fairness</a:t>
            </a:r>
            <a:r>
              <a:rPr kumimoji="0" lang="en-US" sz="2800" b="0"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rPr>
              <a:t>:  x and </a:t>
            </a:r>
            <a:r>
              <a:rPr kumimoji="0" lang="en-US" sz="2800" b="0" i="0" u="none" strike="noStrike" kern="1200" cap="none" spc="0" normalizeH="0" baseline="0" noProof="0" dirty="0" smtClean="0">
                <a:ln>
                  <a:noFill/>
                </a:ln>
                <a:solidFill>
                  <a:prstClr val="white"/>
                </a:solidFill>
                <a:effectLst/>
                <a:uLnTx/>
                <a:uFillTx/>
                <a:latin typeface="Calibri" panose="020F0502020204030204" pitchFamily="34" charset="0"/>
                <a:ea typeface="Times New Roman"/>
                <a:cs typeface="Calibri" panose="020F0502020204030204" pitchFamily="34" charset="0"/>
              </a:rPr>
              <a:t>x</a:t>
            </a:r>
            <a:r>
              <a:rPr kumimoji="0" lang="en-US" sz="2800" b="0"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rPr>
              <a:t>’ have same prediction </a:t>
            </a:r>
            <a:r>
              <a:rPr kumimoji="0" lang="en-US" sz="2800" b="0" i="0" u="none" strike="noStrike" kern="1200" cap="none" spc="0" normalizeH="0" baseline="0" noProof="0" dirty="0" smtClean="0">
                <a:ln>
                  <a:noFill/>
                </a:ln>
                <a:solidFill>
                  <a:prstClr val="white"/>
                </a:solidFill>
                <a:effectLst/>
                <a:uLnTx/>
                <a:uFillTx/>
                <a:latin typeface="Calibri" panose="020F0502020204030204" pitchFamily="34" charset="0"/>
                <a:ea typeface="Times New Roman"/>
                <a:cs typeface="Calibri" panose="020F0502020204030204" pitchFamily="34" charset="0"/>
              </a:rPr>
              <a:t>result</a:t>
            </a:r>
            <a:endParaRPr kumimoji="0" lang="en-US" sz="2800" b="0"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endParaRPr>
          </a:p>
        </p:txBody>
      </p:sp>
      <p:sp>
        <p:nvSpPr>
          <p:cNvPr id="14" name="TextBox 13">
            <a:extLst>
              <a:ext uri="{FF2B5EF4-FFF2-40B4-BE49-F238E27FC236}">
                <a16:creationId xmlns:a16="http://schemas.microsoft.com/office/drawing/2014/main" id="{879FF973-1FC5-6235-6C64-C57811A1D9CF}"/>
              </a:ext>
            </a:extLst>
          </p:cNvPr>
          <p:cNvSpPr txBox="1"/>
          <p:nvPr/>
        </p:nvSpPr>
        <p:spPr>
          <a:xfrm>
            <a:off x="1626332" y="4155619"/>
            <a:ext cx="5715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x’</a:t>
            </a:r>
          </a:p>
        </p:txBody>
      </p:sp>
      <p:sp>
        <p:nvSpPr>
          <p:cNvPr id="29" name="TextBox 28">
            <a:extLst>
              <a:ext uri="{FF2B5EF4-FFF2-40B4-BE49-F238E27FC236}">
                <a16:creationId xmlns:a16="http://schemas.microsoft.com/office/drawing/2014/main" id="{349B8AB3-E281-8D17-94CB-8358BFA848B4}"/>
              </a:ext>
            </a:extLst>
          </p:cNvPr>
          <p:cNvSpPr txBox="1"/>
          <p:nvPr/>
        </p:nvSpPr>
        <p:spPr>
          <a:xfrm>
            <a:off x="113762" y="4243483"/>
            <a:ext cx="163485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4472C4"/>
                </a:solidFill>
                <a:effectLst/>
                <a:uLnTx/>
                <a:uFillTx/>
                <a:latin typeface="Times New Roman" panose="02020603050405020304" pitchFamily="18" charset="0"/>
                <a:ea typeface="+mn-ea"/>
                <a:cs typeface="Times New Roman" panose="02020603050405020304" pitchFamily="18" charset="0"/>
              </a:rPr>
              <a:t>“Another Me”</a:t>
            </a:r>
          </a:p>
        </p:txBody>
      </p:sp>
    </p:spTree>
    <p:extLst>
      <p:ext uri="{BB962C8B-B14F-4D97-AF65-F5344CB8AC3E}">
        <p14:creationId xmlns:p14="http://schemas.microsoft.com/office/powerpoint/2010/main" val="400802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5" grpId="0" animBg="1"/>
      <p:bldP spid="14" grpId="0"/>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graphicFrame>
        <p:nvGraphicFramePr>
          <p:cNvPr id="11" name="Table 9">
            <a:extLst>
              <a:ext uri="{FF2B5EF4-FFF2-40B4-BE49-F238E27FC236}">
                <a16:creationId xmlns:a16="http://schemas.microsoft.com/office/drawing/2014/main" id="{8E064FF4-392D-EBF0-6AAD-1B5B4DC48422}"/>
              </a:ext>
            </a:extLst>
          </p:cNvPr>
          <p:cNvGraphicFramePr>
            <a:graphicFrameLocks noGrp="1"/>
          </p:cNvGraphicFramePr>
          <p:nvPr>
            <p:extLst/>
          </p:nvPr>
        </p:nvGraphicFramePr>
        <p:xfrm>
          <a:off x="2234435" y="4862690"/>
          <a:ext cx="8332803" cy="662940"/>
        </p:xfrm>
        <a:graphic>
          <a:graphicData uri="http://schemas.openxmlformats.org/drawingml/2006/table">
            <a:tbl>
              <a:tblPr firstRow="1" bandRow="1">
                <a:tableStyleId>{5C22544A-7EE6-4342-B048-85BDC9FD1C3A}</a:tableStyleId>
              </a:tblPr>
              <a:tblGrid>
                <a:gridCol w="908283">
                  <a:extLst>
                    <a:ext uri="{9D8B030D-6E8A-4147-A177-3AD203B41FA5}">
                      <a16:colId xmlns:a16="http://schemas.microsoft.com/office/drawing/2014/main" val="2648952071"/>
                    </a:ext>
                  </a:extLst>
                </a:gridCol>
                <a:gridCol w="1286933">
                  <a:extLst>
                    <a:ext uri="{9D8B030D-6E8A-4147-A177-3AD203B41FA5}">
                      <a16:colId xmlns:a16="http://schemas.microsoft.com/office/drawing/2014/main" val="2481282922"/>
                    </a:ext>
                  </a:extLst>
                </a:gridCol>
                <a:gridCol w="1620405">
                  <a:extLst>
                    <a:ext uri="{9D8B030D-6E8A-4147-A177-3AD203B41FA5}">
                      <a16:colId xmlns:a16="http://schemas.microsoft.com/office/drawing/2014/main" val="3775977062"/>
                    </a:ext>
                  </a:extLst>
                </a:gridCol>
                <a:gridCol w="1085382">
                  <a:extLst>
                    <a:ext uri="{9D8B030D-6E8A-4147-A177-3AD203B41FA5}">
                      <a16:colId xmlns:a16="http://schemas.microsoft.com/office/drawing/2014/main" val="532429403"/>
                    </a:ext>
                  </a:extLst>
                </a:gridCol>
                <a:gridCol w="1123100">
                  <a:extLst>
                    <a:ext uri="{9D8B030D-6E8A-4147-A177-3AD203B41FA5}">
                      <a16:colId xmlns:a16="http://schemas.microsoft.com/office/drawing/2014/main" val="2294712202"/>
                    </a:ext>
                  </a:extLst>
                </a:gridCol>
                <a:gridCol w="1094431">
                  <a:extLst>
                    <a:ext uri="{9D8B030D-6E8A-4147-A177-3AD203B41FA5}">
                      <a16:colId xmlns:a16="http://schemas.microsoft.com/office/drawing/2014/main" val="2906487576"/>
                    </a:ext>
                  </a:extLst>
                </a:gridCol>
                <a:gridCol w="1214269">
                  <a:extLst>
                    <a:ext uri="{9D8B030D-6E8A-4147-A177-3AD203B41FA5}">
                      <a16:colId xmlns:a16="http://schemas.microsoft.com/office/drawing/2014/main" val="838889415"/>
                    </a:ext>
                  </a:extLst>
                </a:gridCol>
              </a:tblGrid>
              <a:tr h="662940">
                <a:tc>
                  <a:txBody>
                    <a:bodyPr/>
                    <a:lstStyle/>
                    <a:p>
                      <a:endParaRPr lang="en-US" sz="2000" dirty="0">
                        <a:latin typeface="+mn-lt"/>
                      </a:endParaRPr>
                    </a:p>
                  </a:txBody>
                  <a:tcP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mn-lt"/>
                        </a:rPr>
                        <a:t>Bachelors</a:t>
                      </a:r>
                    </a:p>
                  </a:txBody>
                  <a:tcP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mn-lt"/>
                        </a:rPr>
                        <a:t>Adm-clerical</a:t>
                      </a:r>
                    </a:p>
                  </a:txBody>
                  <a:tcPr>
                    <a:solidFill>
                      <a:schemeClr val="accent5">
                        <a:lumMod val="20000"/>
                        <a:lumOff val="80000"/>
                      </a:schemeClr>
                    </a:solidFill>
                  </a:tcPr>
                </a:tc>
                <a:tc>
                  <a:txBody>
                    <a:bodyPr/>
                    <a:lstStyle/>
                    <a:p>
                      <a:endParaRPr lang="en-US" sz="2000" dirty="0">
                        <a:latin typeface="+mn-lt"/>
                      </a:endParaRPr>
                    </a:p>
                  </a:txBody>
                  <a:tcPr>
                    <a:solidFill>
                      <a:schemeClr val="accent5">
                        <a:lumMod val="20000"/>
                        <a:lumOff val="80000"/>
                      </a:schemeClr>
                    </a:solidFill>
                  </a:tcPr>
                </a:tc>
                <a:tc>
                  <a:txBody>
                    <a:bodyPr/>
                    <a:lstStyle/>
                    <a:p>
                      <a:endParaRPr lang="en-US" sz="2000" dirty="0">
                        <a:latin typeface="+mn-lt"/>
                      </a:endParaRPr>
                    </a:p>
                  </a:txBody>
                  <a:tcPr>
                    <a:solidFill>
                      <a:schemeClr val="accent5">
                        <a:lumMod val="20000"/>
                        <a:lumOff val="80000"/>
                      </a:schemeClr>
                    </a:solidFill>
                  </a:tcPr>
                </a:tc>
                <a:tc>
                  <a:txBody>
                    <a:bodyPr/>
                    <a:lstStyle/>
                    <a:p>
                      <a:endParaRPr lang="en-US" sz="2000" dirty="0">
                        <a:latin typeface="+mn-lt"/>
                      </a:endParaRPr>
                    </a:p>
                  </a:txBody>
                  <a:tcPr>
                    <a:solidFill>
                      <a:schemeClr val="accent5">
                        <a:lumMod val="20000"/>
                        <a:lumOff val="80000"/>
                      </a:schemeClr>
                    </a:solidFill>
                  </a:tcPr>
                </a:tc>
                <a:tc>
                  <a:txBody>
                    <a:bodyPr/>
                    <a:lstStyle/>
                    <a:p>
                      <a:endParaRPr lang="en-US" sz="2000" dirty="0">
                        <a:latin typeface="+mn-lt"/>
                      </a:endParaRPr>
                    </a:p>
                  </a:txBody>
                  <a:tcPr>
                    <a:solidFill>
                      <a:schemeClr val="accent5">
                        <a:lumMod val="20000"/>
                        <a:lumOff val="80000"/>
                      </a:schemeClr>
                    </a:solidFill>
                  </a:tcPr>
                </a:tc>
                <a:extLst>
                  <a:ext uri="{0D108BD9-81ED-4DB2-BD59-A6C34878D82A}">
                    <a16:rowId xmlns:a16="http://schemas.microsoft.com/office/drawing/2014/main" val="3352481040"/>
                  </a:ext>
                </a:extLst>
              </a:tr>
            </a:tbl>
          </a:graphicData>
        </a:graphic>
      </p:graphicFrame>
      <p:graphicFrame>
        <p:nvGraphicFramePr>
          <p:cNvPr id="9" name="Table 9">
            <a:extLst>
              <a:ext uri="{FF2B5EF4-FFF2-40B4-BE49-F238E27FC236}">
                <a16:creationId xmlns:a16="http://schemas.microsoft.com/office/drawing/2014/main" id="{3193DED0-6EC3-8548-0836-CF03621A0E2D}"/>
              </a:ext>
            </a:extLst>
          </p:cNvPr>
          <p:cNvGraphicFramePr>
            <a:graphicFrameLocks noGrp="1"/>
          </p:cNvGraphicFramePr>
          <p:nvPr>
            <p:extLst/>
          </p:nvPr>
        </p:nvGraphicFramePr>
        <p:xfrm>
          <a:off x="2234435" y="2737332"/>
          <a:ext cx="8379378" cy="1226707"/>
        </p:xfrm>
        <a:graphic>
          <a:graphicData uri="http://schemas.openxmlformats.org/drawingml/2006/table">
            <a:tbl>
              <a:tblPr firstRow="1" bandRow="1">
                <a:tableStyleId>{5C22544A-7EE6-4342-B048-85BDC9FD1C3A}</a:tableStyleId>
              </a:tblPr>
              <a:tblGrid>
                <a:gridCol w="894845">
                  <a:extLst>
                    <a:ext uri="{9D8B030D-6E8A-4147-A177-3AD203B41FA5}">
                      <a16:colId xmlns:a16="http://schemas.microsoft.com/office/drawing/2014/main" val="2648952071"/>
                    </a:ext>
                  </a:extLst>
                </a:gridCol>
                <a:gridCol w="1275644">
                  <a:extLst>
                    <a:ext uri="{9D8B030D-6E8A-4147-A177-3AD203B41FA5}">
                      <a16:colId xmlns:a16="http://schemas.microsoft.com/office/drawing/2014/main" val="2481282922"/>
                    </a:ext>
                  </a:extLst>
                </a:gridCol>
                <a:gridCol w="1666461">
                  <a:extLst>
                    <a:ext uri="{9D8B030D-6E8A-4147-A177-3AD203B41FA5}">
                      <a16:colId xmlns:a16="http://schemas.microsoft.com/office/drawing/2014/main" val="3775977062"/>
                    </a:ext>
                  </a:extLst>
                </a:gridCol>
                <a:gridCol w="1091448">
                  <a:extLst>
                    <a:ext uri="{9D8B030D-6E8A-4147-A177-3AD203B41FA5}">
                      <a16:colId xmlns:a16="http://schemas.microsoft.com/office/drawing/2014/main" val="532429403"/>
                    </a:ext>
                  </a:extLst>
                </a:gridCol>
                <a:gridCol w="1129376">
                  <a:extLst>
                    <a:ext uri="{9D8B030D-6E8A-4147-A177-3AD203B41FA5}">
                      <a16:colId xmlns:a16="http://schemas.microsoft.com/office/drawing/2014/main" val="2294712202"/>
                    </a:ext>
                  </a:extLst>
                </a:gridCol>
                <a:gridCol w="1100548">
                  <a:extLst>
                    <a:ext uri="{9D8B030D-6E8A-4147-A177-3AD203B41FA5}">
                      <a16:colId xmlns:a16="http://schemas.microsoft.com/office/drawing/2014/main" val="2906487576"/>
                    </a:ext>
                  </a:extLst>
                </a:gridCol>
                <a:gridCol w="1221056">
                  <a:extLst>
                    <a:ext uri="{9D8B030D-6E8A-4147-A177-3AD203B41FA5}">
                      <a16:colId xmlns:a16="http://schemas.microsoft.com/office/drawing/2014/main" val="838889415"/>
                    </a:ext>
                  </a:extLst>
                </a:gridCol>
              </a:tblGrid>
              <a:tr h="667256">
                <a:tc>
                  <a:txBody>
                    <a:bodyPr/>
                    <a:lstStyle/>
                    <a:p>
                      <a:r>
                        <a:rPr lang="en-US" sz="2000" dirty="0">
                          <a:latin typeface="+mn-lt"/>
                        </a:rPr>
                        <a:t>age</a:t>
                      </a:r>
                    </a:p>
                  </a:txBody>
                  <a:tcPr>
                    <a:solidFill>
                      <a:srgbClr val="5B8A72"/>
                    </a:solidFill>
                  </a:tcPr>
                </a:tc>
                <a:tc>
                  <a:txBody>
                    <a:bodyPr/>
                    <a:lstStyle/>
                    <a:p>
                      <a:r>
                        <a:rPr lang="en-US" sz="2000" dirty="0">
                          <a:latin typeface="+mn-lt"/>
                        </a:rPr>
                        <a:t>education</a:t>
                      </a:r>
                    </a:p>
                  </a:txBody>
                  <a:tcPr>
                    <a:solidFill>
                      <a:srgbClr val="5B8A72"/>
                    </a:solidFill>
                  </a:tcPr>
                </a:tc>
                <a:tc>
                  <a:txBody>
                    <a:bodyPr/>
                    <a:lstStyle/>
                    <a:p>
                      <a:r>
                        <a:rPr lang="en-US" sz="2000" dirty="0">
                          <a:latin typeface="+mn-lt"/>
                        </a:rPr>
                        <a:t>occupation</a:t>
                      </a:r>
                    </a:p>
                  </a:txBody>
                  <a:tcPr>
                    <a:solidFill>
                      <a:srgbClr val="5B8A7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effectLst/>
                          <a:latin typeface="+mn-lt"/>
                          <a:ea typeface="+mn-ea"/>
                          <a:cs typeface="+mn-cs"/>
                        </a:rPr>
                        <a:t>race </a:t>
                      </a:r>
                      <a:endParaRPr lang="en-US" sz="2000" dirty="0">
                        <a:effectLst/>
                        <a:latin typeface="+mn-lt"/>
                      </a:endParaRPr>
                    </a:p>
                    <a:p>
                      <a:endParaRPr lang="en-US" sz="2000" dirty="0">
                        <a:latin typeface="+mn-lt"/>
                      </a:endParaRPr>
                    </a:p>
                  </a:txBody>
                  <a:tcPr>
                    <a:solidFill>
                      <a:srgbClr val="C00000"/>
                    </a:solidFill>
                  </a:tcPr>
                </a:tc>
                <a:tc>
                  <a:txBody>
                    <a:bodyPr/>
                    <a:lstStyle/>
                    <a:p>
                      <a:r>
                        <a:rPr lang="en-US" sz="2000" dirty="0">
                          <a:latin typeface="+mn-lt"/>
                        </a:rPr>
                        <a:t>gender</a:t>
                      </a:r>
                    </a:p>
                  </a:txBody>
                  <a:tcPr>
                    <a:solidFill>
                      <a:srgbClr val="C0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err="1">
                          <a:solidFill>
                            <a:schemeClr val="lt1"/>
                          </a:solidFill>
                          <a:effectLst/>
                          <a:latin typeface="+mn-lt"/>
                          <a:ea typeface="+mn-ea"/>
                          <a:cs typeface="+mn-cs"/>
                        </a:rPr>
                        <a:t>capital­gain</a:t>
                      </a:r>
                      <a:r>
                        <a:rPr lang="en-US" sz="2000" b="1" kern="1200" dirty="0">
                          <a:solidFill>
                            <a:schemeClr val="lt1"/>
                          </a:solidFill>
                          <a:effectLst/>
                          <a:latin typeface="+mn-lt"/>
                          <a:ea typeface="+mn-ea"/>
                          <a:cs typeface="+mn-cs"/>
                        </a:rPr>
                        <a:t> </a:t>
                      </a:r>
                      <a:endParaRPr lang="en-US" sz="2000" dirty="0">
                        <a:effectLst/>
                        <a:latin typeface="+mn-lt"/>
                      </a:endParaRPr>
                    </a:p>
                  </a:txBody>
                  <a:tcPr>
                    <a:solidFill>
                      <a:srgbClr val="5B8A7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effectLst/>
                          <a:latin typeface="+mn-lt"/>
                          <a:ea typeface="+mn-ea"/>
                          <a:cs typeface="+mn-cs"/>
                        </a:rPr>
                        <a:t>hours-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effectLst/>
                          <a:latin typeface="+mn-lt"/>
                          <a:ea typeface="+mn-ea"/>
                          <a:cs typeface="+mn-cs"/>
                        </a:rPr>
                        <a:t>­</a:t>
                      </a:r>
                      <a:r>
                        <a:rPr lang="en-US" sz="2000" b="1" kern="1200" dirty="0" err="1" smtClean="0">
                          <a:solidFill>
                            <a:schemeClr val="lt1"/>
                          </a:solidFill>
                          <a:effectLst/>
                          <a:latin typeface="+mn-lt"/>
                          <a:ea typeface="+mn-ea"/>
                          <a:cs typeface="+mn-cs"/>
                        </a:rPr>
                        <a:t>per­week</a:t>
                      </a:r>
                      <a:r>
                        <a:rPr lang="en-US" sz="2000" b="1" kern="1200" dirty="0" smtClean="0">
                          <a:solidFill>
                            <a:schemeClr val="lt1"/>
                          </a:solidFill>
                          <a:effectLst/>
                          <a:latin typeface="+mn-lt"/>
                          <a:ea typeface="+mn-ea"/>
                          <a:cs typeface="+mn-cs"/>
                        </a:rPr>
                        <a:t> </a:t>
                      </a:r>
                      <a:endParaRPr lang="en-US" sz="2000" dirty="0">
                        <a:effectLst/>
                        <a:latin typeface="+mn-lt"/>
                      </a:endParaRPr>
                    </a:p>
                  </a:txBody>
                  <a:tcPr>
                    <a:solidFill>
                      <a:srgbClr val="5B8A72"/>
                    </a:solidFill>
                  </a:tcPr>
                </a:tc>
                <a:extLst>
                  <a:ext uri="{0D108BD9-81ED-4DB2-BD59-A6C34878D82A}">
                    <a16:rowId xmlns:a16="http://schemas.microsoft.com/office/drawing/2014/main" val="500913850"/>
                  </a:ext>
                </a:extLst>
              </a:tr>
              <a:tr h="525667">
                <a:tc>
                  <a:txBody>
                    <a:bodyPr/>
                    <a:lstStyle/>
                    <a:p>
                      <a:r>
                        <a:rPr lang="en-US" sz="2000" dirty="0">
                          <a:latin typeface="+mn-lt"/>
                        </a:rPr>
                        <a:t>39</a:t>
                      </a:r>
                    </a:p>
                  </a:txBody>
                  <a:tcPr>
                    <a:solidFill>
                      <a:schemeClr val="accent6">
                        <a:lumMod val="20000"/>
                        <a:lumOff val="80000"/>
                      </a:schemeClr>
                    </a:solidFill>
                  </a:tcPr>
                </a:tc>
                <a:tc>
                  <a:txBody>
                    <a:bodyPr/>
                    <a:lstStyle/>
                    <a:p>
                      <a:r>
                        <a:rPr lang="en-US" sz="2000" dirty="0">
                          <a:latin typeface="+mn-lt"/>
                        </a:rPr>
                        <a:t>Bachelors</a:t>
                      </a:r>
                    </a:p>
                  </a:txBody>
                  <a:tcPr>
                    <a:solidFill>
                      <a:schemeClr val="accent6">
                        <a:lumMod val="20000"/>
                        <a:lumOff val="80000"/>
                      </a:schemeClr>
                    </a:solidFill>
                  </a:tcPr>
                </a:tc>
                <a:tc>
                  <a:txBody>
                    <a:bodyPr/>
                    <a:lstStyle/>
                    <a:p>
                      <a:r>
                        <a:rPr lang="en-US" sz="2000" dirty="0">
                          <a:latin typeface="+mn-lt"/>
                        </a:rPr>
                        <a:t>Adm-clerical</a:t>
                      </a:r>
                    </a:p>
                  </a:txBody>
                  <a:tcPr>
                    <a:solidFill>
                      <a:schemeClr val="accent6">
                        <a:lumMod val="20000"/>
                        <a:lumOff val="80000"/>
                      </a:schemeClr>
                    </a:solidFill>
                  </a:tcPr>
                </a:tc>
                <a:tc>
                  <a:txBody>
                    <a:bodyPr/>
                    <a:lstStyle/>
                    <a:p>
                      <a:r>
                        <a:rPr lang="en-US" sz="2000" dirty="0">
                          <a:latin typeface="+mn-lt"/>
                        </a:rPr>
                        <a:t>White</a:t>
                      </a:r>
                    </a:p>
                  </a:txBody>
                  <a:tcPr>
                    <a:solidFill>
                      <a:schemeClr val="accent6">
                        <a:lumMod val="20000"/>
                        <a:lumOff val="80000"/>
                      </a:schemeClr>
                    </a:solidFill>
                  </a:tcPr>
                </a:tc>
                <a:tc>
                  <a:txBody>
                    <a:bodyPr/>
                    <a:lstStyle/>
                    <a:p>
                      <a:r>
                        <a:rPr lang="en-US" sz="2000" dirty="0">
                          <a:latin typeface="+mn-lt"/>
                        </a:rPr>
                        <a:t>Male</a:t>
                      </a:r>
                    </a:p>
                  </a:txBody>
                  <a:tcPr>
                    <a:solidFill>
                      <a:schemeClr val="accent6">
                        <a:lumMod val="20000"/>
                        <a:lumOff val="80000"/>
                      </a:schemeClr>
                    </a:solidFill>
                  </a:tcPr>
                </a:tc>
                <a:tc>
                  <a:txBody>
                    <a:bodyPr/>
                    <a:lstStyle/>
                    <a:p>
                      <a:r>
                        <a:rPr lang="en-US" sz="2000" dirty="0">
                          <a:latin typeface="+mn-lt"/>
                        </a:rPr>
                        <a:t>2174</a:t>
                      </a:r>
                    </a:p>
                  </a:txBody>
                  <a:tcPr>
                    <a:solidFill>
                      <a:schemeClr val="accent6">
                        <a:lumMod val="20000"/>
                        <a:lumOff val="80000"/>
                      </a:schemeClr>
                    </a:solidFill>
                  </a:tcPr>
                </a:tc>
                <a:tc>
                  <a:txBody>
                    <a:bodyPr/>
                    <a:lstStyle/>
                    <a:p>
                      <a:r>
                        <a:rPr lang="en-US" altLang="zh-CN" sz="2000" dirty="0">
                          <a:latin typeface="+mn-lt"/>
                        </a:rPr>
                        <a:t>40</a:t>
                      </a:r>
                      <a:endParaRPr lang="en-US" sz="2000" dirty="0">
                        <a:latin typeface="+mn-lt"/>
                      </a:endParaRPr>
                    </a:p>
                  </a:txBody>
                  <a:tcPr>
                    <a:solidFill>
                      <a:schemeClr val="accent6">
                        <a:lumMod val="20000"/>
                        <a:lumOff val="80000"/>
                      </a:schemeClr>
                    </a:solidFill>
                  </a:tcPr>
                </a:tc>
                <a:extLst>
                  <a:ext uri="{0D108BD9-81ED-4DB2-BD59-A6C34878D82A}">
                    <a16:rowId xmlns:a16="http://schemas.microsoft.com/office/drawing/2014/main" val="3352481040"/>
                  </a:ext>
                </a:extLst>
              </a:tr>
            </a:tbl>
          </a:graphicData>
        </a:graphic>
      </p:graphicFrame>
      <p:sp>
        <p:nvSpPr>
          <p:cNvPr id="10" name="TextBox 9">
            <a:extLst>
              <a:ext uri="{FF2B5EF4-FFF2-40B4-BE49-F238E27FC236}">
                <a16:creationId xmlns:a16="http://schemas.microsoft.com/office/drawing/2014/main" id="{DB603663-84BF-2215-1FF0-232E0306ECC0}"/>
              </a:ext>
            </a:extLst>
          </p:cNvPr>
          <p:cNvSpPr txBox="1"/>
          <p:nvPr/>
        </p:nvSpPr>
        <p:spPr>
          <a:xfrm>
            <a:off x="985161" y="1555200"/>
            <a:ext cx="10360424"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1"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Similar</a:t>
            </a:r>
            <a:r>
              <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people</a:t>
            </a:r>
            <a:r>
              <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should</a:t>
            </a:r>
            <a:r>
              <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be</a:t>
            </a:r>
            <a:r>
              <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treated</a:t>
            </a:r>
            <a:r>
              <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similarly,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no matter their </a:t>
            </a:r>
            <a:r>
              <a:rPr kumimoji="0" lang="en-US" sz="28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protected attributes</a:t>
            </a:r>
            <a:r>
              <a:rPr kumimoji="0" lang="en-US" sz="2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p:txBody>
      </p:sp>
      <p:sp>
        <p:nvSpPr>
          <p:cNvPr id="20" name="TextBox 19">
            <a:extLst>
              <a:ext uri="{FF2B5EF4-FFF2-40B4-BE49-F238E27FC236}">
                <a16:creationId xmlns:a16="http://schemas.microsoft.com/office/drawing/2014/main" id="{F4DB790E-6132-CE0F-CF83-4AE1CB708222}"/>
              </a:ext>
            </a:extLst>
          </p:cNvPr>
          <p:cNvSpPr txBox="1"/>
          <p:nvPr/>
        </p:nvSpPr>
        <p:spPr>
          <a:xfrm>
            <a:off x="1599881" y="3535915"/>
            <a:ext cx="5715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x</a:t>
            </a:r>
          </a:p>
        </p:txBody>
      </p:sp>
      <mc:AlternateContent xmlns:mc="http://schemas.openxmlformats.org/markup-compatibility/2006" xmlns:a14="http://schemas.microsoft.com/office/drawing/2010/main">
        <mc:Choice Requires="a14">
          <p:sp>
            <p:nvSpPr>
              <p:cNvPr id="25" name="Google Shape;560;p17">
                <a:extLst>
                  <a:ext uri="{FF2B5EF4-FFF2-40B4-BE49-F238E27FC236}">
                    <a16:creationId xmlns:a16="http://schemas.microsoft.com/office/drawing/2014/main" id="{7CBBC81F-BF27-ADBD-BCE7-5B537F6C8ED9}"/>
                  </a:ext>
                </a:extLst>
              </p:cNvPr>
              <p:cNvSpPr/>
              <p:nvPr/>
            </p:nvSpPr>
            <p:spPr>
              <a:xfrm>
                <a:off x="1501218" y="5740941"/>
                <a:ext cx="9668804" cy="845359"/>
              </a:xfrm>
              <a:prstGeom prst="roundRect">
                <a:avLst>
                  <a:gd name="adj" fmla="val 16667"/>
                </a:avLst>
              </a:prstGeom>
              <a:solidFill>
                <a:srgbClr val="5B8A7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rPr>
                  <a:t>Individual </a:t>
                </a:r>
                <a14:m>
                  <m:oMath xmlns:m="http://schemas.openxmlformats.org/officeDocument/2006/math">
                    <m:r>
                      <a:rPr kumimoji="0" lang="en-US" sz="2800" b="1" i="0" u="none" strike="noStrike" kern="1200" cap="none" spc="0" normalizeH="0" baseline="0" noProof="0">
                        <a:ln>
                          <a:noFill/>
                        </a:ln>
                        <a:solidFill>
                          <a:prstClr val="white"/>
                        </a:solidFill>
                        <a:effectLst/>
                        <a:uLnTx/>
                        <a:uFillTx/>
                        <a:latin typeface="Cambria Math" panose="02040503050406030204" pitchFamily="18" charset="0"/>
                        <a:ea typeface="Times New Roman"/>
                        <a:cs typeface="Calibri" panose="020F0502020204030204" pitchFamily="34" charset="0"/>
                      </a:rPr>
                      <m:t>𝛆</m:t>
                    </m:r>
                  </m:oMath>
                </a14:m>
                <a:r>
                  <a:rPr kumimoji="0" lang="en-US" sz="2800" b="1"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rPr>
                  <a:t>-fairness</a:t>
                </a:r>
                <a:r>
                  <a:rPr kumimoji="0" lang="en-US" sz="2800" b="0"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rPr>
                  <a:t>:  x and all x’ have same prediction </a:t>
                </a:r>
                <a:r>
                  <a:rPr kumimoji="0" lang="en-US" sz="2800" b="0" i="0" u="none" strike="noStrike" kern="1200" cap="none" spc="0" normalizeH="0" baseline="0" noProof="0" dirty="0" smtClean="0">
                    <a:ln>
                      <a:noFill/>
                    </a:ln>
                    <a:solidFill>
                      <a:prstClr val="white"/>
                    </a:solidFill>
                    <a:effectLst/>
                    <a:uLnTx/>
                    <a:uFillTx/>
                    <a:latin typeface="Calibri" panose="020F0502020204030204" pitchFamily="34" charset="0"/>
                    <a:ea typeface="Times New Roman"/>
                    <a:cs typeface="Calibri" panose="020F0502020204030204" pitchFamily="34" charset="0"/>
                  </a:rPr>
                  <a:t>result</a:t>
                </a:r>
                <a:endParaRPr kumimoji="0" lang="en-US" sz="2800" b="0"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endParaRPr>
              </a:p>
            </p:txBody>
          </p:sp>
        </mc:Choice>
        <mc:Fallback xmlns="">
          <p:sp>
            <p:nvSpPr>
              <p:cNvPr id="25" name="Google Shape;560;p17">
                <a:extLst>
                  <a:ext uri="{FF2B5EF4-FFF2-40B4-BE49-F238E27FC236}">
                    <a16:creationId xmlns:a16="http://schemas.microsoft.com/office/drawing/2014/main" id="{7CBBC81F-BF27-ADBD-BCE7-5B537F6C8ED9}"/>
                  </a:ext>
                </a:extLst>
              </p:cNvPr>
              <p:cNvSpPr>
                <a:spLocks noRot="1" noChangeAspect="1" noMove="1" noResize="1" noEditPoints="1" noAdjustHandles="1" noChangeArrowheads="1" noChangeShapeType="1" noTextEdit="1"/>
              </p:cNvSpPr>
              <p:nvPr/>
            </p:nvSpPr>
            <p:spPr>
              <a:xfrm>
                <a:off x="1501218" y="5740941"/>
                <a:ext cx="9668804" cy="845359"/>
              </a:xfrm>
              <a:prstGeom prst="roundRect">
                <a:avLst>
                  <a:gd name="adj" fmla="val 16667"/>
                </a:avLst>
              </a:prstGeom>
              <a:blipFill>
                <a:blip r:embed="rId3"/>
                <a:stretch>
                  <a:fillRect b="-2174"/>
                </a:stretch>
              </a:blipFill>
              <a:ln>
                <a:noFill/>
              </a:ln>
            </p:spPr>
            <p:txBody>
              <a:bodyPr/>
              <a:lstStyle/>
              <a:p>
                <a:r>
                  <a:rPr lang="en-US">
                    <a:noFill/>
                  </a:rPr>
                  <a:t> </a:t>
                </a:r>
              </a:p>
            </p:txBody>
          </p:sp>
        </mc:Fallback>
      </mc:AlternateContent>
      <p:sp>
        <p:nvSpPr>
          <p:cNvPr id="12" name="TextBox 11">
            <a:extLst>
              <a:ext uri="{FF2B5EF4-FFF2-40B4-BE49-F238E27FC236}">
                <a16:creationId xmlns:a16="http://schemas.microsoft.com/office/drawing/2014/main" id="{E2C63F30-8581-8CAA-40B8-4507B5DC5543}"/>
              </a:ext>
            </a:extLst>
          </p:cNvPr>
          <p:cNvSpPr txBox="1"/>
          <p:nvPr/>
        </p:nvSpPr>
        <p:spPr>
          <a:xfrm>
            <a:off x="6116930" y="4898353"/>
            <a:ext cx="168184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C00000"/>
                </a:solidFill>
                <a:effectLst/>
                <a:uLnTx/>
                <a:uFillTx/>
                <a:latin typeface="Calibri" panose="020F0502020204030204"/>
                <a:ea typeface="+mn-ea"/>
                <a:cs typeface="+mn-cs"/>
              </a:rPr>
              <a:t>???            ???</a:t>
            </a:r>
          </a:p>
        </p:txBody>
      </p:sp>
      <p:sp>
        <p:nvSpPr>
          <p:cNvPr id="14" name="TextBox 13">
            <a:extLst>
              <a:ext uri="{FF2B5EF4-FFF2-40B4-BE49-F238E27FC236}">
                <a16:creationId xmlns:a16="http://schemas.microsoft.com/office/drawing/2014/main" id="{879FF973-1FC5-6235-6C64-C57811A1D9CF}"/>
              </a:ext>
            </a:extLst>
          </p:cNvPr>
          <p:cNvSpPr txBox="1"/>
          <p:nvPr/>
        </p:nvSpPr>
        <p:spPr>
          <a:xfrm>
            <a:off x="1626332" y="4943019"/>
            <a:ext cx="5715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x’</a:t>
            </a:r>
          </a:p>
        </p:txBody>
      </p:sp>
      <p:grpSp>
        <p:nvGrpSpPr>
          <p:cNvPr id="17" name="Group 16">
            <a:extLst>
              <a:ext uri="{FF2B5EF4-FFF2-40B4-BE49-F238E27FC236}">
                <a16:creationId xmlns:a16="http://schemas.microsoft.com/office/drawing/2014/main" id="{1D84126F-C89A-8453-7B68-99A8507925BD}"/>
              </a:ext>
            </a:extLst>
          </p:cNvPr>
          <p:cNvGrpSpPr/>
          <p:nvPr/>
        </p:nvGrpSpPr>
        <p:grpSpPr>
          <a:xfrm>
            <a:off x="2216537" y="4836112"/>
            <a:ext cx="8148287" cy="707886"/>
            <a:chOff x="1208315" y="4273071"/>
            <a:chExt cx="8148287" cy="707886"/>
          </a:xfrm>
        </p:grpSpPr>
        <p:sp>
          <p:nvSpPr>
            <p:cNvPr id="18" name="TextBox 17">
              <a:extLst>
                <a:ext uri="{FF2B5EF4-FFF2-40B4-BE49-F238E27FC236}">
                  <a16:creationId xmlns:a16="http://schemas.microsoft.com/office/drawing/2014/main" id="{02139AA7-67F2-91E4-7E06-211DC11E3175}"/>
                </a:ext>
              </a:extLst>
            </p:cNvPr>
            <p:cNvSpPr txBox="1"/>
            <p:nvPr/>
          </p:nvSpPr>
          <p:spPr>
            <a:xfrm>
              <a:off x="7276371" y="4273071"/>
              <a:ext cx="891988"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4472C4"/>
                  </a:solidFill>
                  <a:effectLst/>
                  <a:uLnTx/>
                  <a:uFillTx/>
                  <a:latin typeface="Calibri" panose="020F0502020204030204"/>
                  <a:ea typeface="+mn-ea"/>
                  <a:cs typeface="+mn-cs"/>
                </a:rPr>
                <a:t>2074~2274</a:t>
              </a:r>
            </a:p>
          </p:txBody>
        </p:sp>
        <p:sp>
          <p:nvSpPr>
            <p:cNvPr id="23" name="TextBox 22">
              <a:extLst>
                <a:ext uri="{FF2B5EF4-FFF2-40B4-BE49-F238E27FC236}">
                  <a16:creationId xmlns:a16="http://schemas.microsoft.com/office/drawing/2014/main" id="{889989C4-BD53-A3A0-96AD-3C4797039470}"/>
                </a:ext>
              </a:extLst>
            </p:cNvPr>
            <p:cNvSpPr txBox="1"/>
            <p:nvPr/>
          </p:nvSpPr>
          <p:spPr>
            <a:xfrm>
              <a:off x="8333345" y="4294683"/>
              <a:ext cx="102325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4472C4"/>
                  </a:solidFill>
                  <a:effectLst/>
                  <a:uLnTx/>
                  <a:uFillTx/>
                  <a:latin typeface="Calibri" panose="020F0502020204030204"/>
                  <a:ea typeface="+mn-ea"/>
                  <a:cs typeface="+mn-cs"/>
                </a:rPr>
                <a:t>38~42</a:t>
              </a:r>
            </a:p>
          </p:txBody>
        </p:sp>
        <p:sp>
          <p:nvSpPr>
            <p:cNvPr id="27" name="TextBox 26">
              <a:extLst>
                <a:ext uri="{FF2B5EF4-FFF2-40B4-BE49-F238E27FC236}">
                  <a16:creationId xmlns:a16="http://schemas.microsoft.com/office/drawing/2014/main" id="{EA9A7E69-9C7E-4700-EB4B-99E4AFCD8EC5}"/>
                </a:ext>
              </a:extLst>
            </p:cNvPr>
            <p:cNvSpPr txBox="1"/>
            <p:nvPr/>
          </p:nvSpPr>
          <p:spPr>
            <a:xfrm>
              <a:off x="1208315" y="4282843"/>
              <a:ext cx="102325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4472C4"/>
                  </a:solidFill>
                  <a:effectLst/>
                  <a:uLnTx/>
                  <a:uFillTx/>
                  <a:latin typeface="Calibri" panose="020F0502020204030204"/>
                  <a:ea typeface="+mn-ea"/>
                  <a:cs typeface="+mn-cs"/>
                </a:rPr>
                <a:t>38~40</a:t>
              </a:r>
            </a:p>
          </p:txBody>
        </p:sp>
      </p:grpSp>
      <p:sp>
        <p:nvSpPr>
          <p:cNvPr id="29" name="TextBox 28">
            <a:extLst>
              <a:ext uri="{FF2B5EF4-FFF2-40B4-BE49-F238E27FC236}">
                <a16:creationId xmlns:a16="http://schemas.microsoft.com/office/drawing/2014/main" id="{349B8AB3-E281-8D17-94CB-8358BFA848B4}"/>
              </a:ext>
            </a:extLst>
          </p:cNvPr>
          <p:cNvSpPr txBox="1"/>
          <p:nvPr/>
        </p:nvSpPr>
        <p:spPr>
          <a:xfrm>
            <a:off x="113762" y="4243483"/>
            <a:ext cx="163485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smtClean="0">
                <a:ln>
                  <a:noFill/>
                </a:ln>
                <a:solidFill>
                  <a:srgbClr val="4472C4"/>
                </a:solidFill>
                <a:effectLst/>
                <a:uLnTx/>
                <a:uFillTx/>
                <a:latin typeface="Times New Roman" panose="02020603050405020304" pitchFamily="18" charset="0"/>
                <a:ea typeface="+mn-ea"/>
                <a:cs typeface="Times New Roman" panose="02020603050405020304" pitchFamily="18" charset="0"/>
              </a:rPr>
              <a:t>a group of “Another </a:t>
            </a:r>
            <a:r>
              <a:rPr kumimoji="0" lang="en-US" sz="1800" b="0" i="1" u="none" strike="noStrike" kern="1200" cap="none" spc="0" normalizeH="0" baseline="0" noProof="0" dirty="0">
                <a:ln>
                  <a:noFill/>
                </a:ln>
                <a:solidFill>
                  <a:srgbClr val="4472C4"/>
                </a:solidFill>
                <a:effectLst/>
                <a:uLnTx/>
                <a:uFillTx/>
                <a:latin typeface="Times New Roman" panose="02020603050405020304" pitchFamily="18" charset="0"/>
                <a:ea typeface="+mn-ea"/>
                <a:cs typeface="Times New Roman" panose="02020603050405020304" pitchFamily="18" charset="0"/>
              </a:rPr>
              <a:t>Me”</a:t>
            </a:r>
          </a:p>
        </p:txBody>
      </p:sp>
    </p:spTree>
    <p:extLst>
      <p:ext uri="{BB962C8B-B14F-4D97-AF65-F5344CB8AC3E}">
        <p14:creationId xmlns:p14="http://schemas.microsoft.com/office/powerpoint/2010/main" val="1434166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5E7E53-F910-06B0-3719-F972C449B0EE}"/>
              </a:ext>
            </a:extLst>
          </p:cNvPr>
          <p:cNvSpPr txBox="1"/>
          <p:nvPr/>
        </p:nvSpPr>
        <p:spPr>
          <a:xfrm>
            <a:off x="985160" y="1555200"/>
            <a:ext cx="10515599"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Training</a:t>
            </a:r>
            <a:r>
              <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data</a:t>
            </a:r>
            <a:r>
              <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may</a:t>
            </a:r>
            <a:r>
              <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have</a:t>
            </a:r>
            <a:r>
              <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1" i="1"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ea typeface="等线" panose="02010600030101010101" pitchFamily="2" charset="-122"/>
                <a:cs typeface="Times New Roman" panose="02020603050405020304" pitchFamily="18" charset="0"/>
              </a:rPr>
              <a:t>historically-biased</a:t>
            </a:r>
            <a:r>
              <a:rPr kumimoji="0" lang="zh-CN" altLang="en-US" sz="2800" b="1" i="1"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1" i="1"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ea typeface="等线" panose="02010600030101010101" pitchFamily="2" charset="-122"/>
                <a:cs typeface="Times New Roman" panose="02020603050405020304" pitchFamily="18" charset="0"/>
              </a:rPr>
              <a:t>labels</a:t>
            </a: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e.g., </a:t>
            </a: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qualified</a:t>
            </a:r>
            <a:r>
              <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sz="2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women marked as “not hired” for a job.</a:t>
            </a:r>
          </a:p>
        </p:txBody>
      </p:sp>
      <p:graphicFrame>
        <p:nvGraphicFramePr>
          <p:cNvPr id="21" name="Table 9">
            <a:extLst>
              <a:ext uri="{FF2B5EF4-FFF2-40B4-BE49-F238E27FC236}">
                <a16:creationId xmlns:a16="http://schemas.microsoft.com/office/drawing/2014/main" id="{BBD4F4C1-C99E-E380-35F5-0DEB8B255A81}"/>
              </a:ext>
            </a:extLst>
          </p:cNvPr>
          <p:cNvGraphicFramePr>
            <a:graphicFrameLocks noGrp="1"/>
          </p:cNvGraphicFramePr>
          <p:nvPr>
            <p:extLst>
              <p:ext uri="{D42A27DB-BD31-4B8C-83A1-F6EECF244321}">
                <p14:modId xmlns:p14="http://schemas.microsoft.com/office/powerpoint/2010/main" val="2734611333"/>
              </p:ext>
            </p:extLst>
          </p:nvPr>
        </p:nvGraphicFramePr>
        <p:xfrm>
          <a:off x="1068879" y="3015741"/>
          <a:ext cx="2182584" cy="1536975"/>
        </p:xfrm>
        <a:graphic>
          <a:graphicData uri="http://schemas.openxmlformats.org/drawingml/2006/table">
            <a:tbl>
              <a:tblPr firstRow="1" bandRow="1">
                <a:tableStyleId>{16D9F66E-5EB9-4882-86FB-DCBF35E3C3E4}</a:tableStyleId>
              </a:tblPr>
              <a:tblGrid>
                <a:gridCol w="1423185">
                  <a:extLst>
                    <a:ext uri="{9D8B030D-6E8A-4147-A177-3AD203B41FA5}">
                      <a16:colId xmlns:a16="http://schemas.microsoft.com/office/drawing/2014/main" val="2648952071"/>
                    </a:ext>
                  </a:extLst>
                </a:gridCol>
                <a:gridCol w="759399">
                  <a:extLst>
                    <a:ext uri="{9D8B030D-6E8A-4147-A177-3AD203B41FA5}">
                      <a16:colId xmlns:a16="http://schemas.microsoft.com/office/drawing/2014/main" val="3359054301"/>
                    </a:ext>
                  </a:extLst>
                </a:gridCol>
              </a:tblGrid>
              <a:tr h="512325">
                <a:tc>
                  <a:txBody>
                    <a:bodyPr/>
                    <a:lstStyle/>
                    <a:p>
                      <a:r>
                        <a:rPr lang="en-US" sz="2000" b="0" kern="1200" dirty="0" smtClean="0">
                          <a:solidFill>
                            <a:schemeClr val="bg2">
                              <a:lumMod val="50000"/>
                            </a:schemeClr>
                          </a:solidFill>
                          <a:latin typeface="+mn-lt"/>
                        </a:rPr>
                        <a:t>Attribute </a:t>
                      </a:r>
                      <a:r>
                        <a:rPr lang="en-US" altLang="zh-CN" sz="2000" b="0" kern="1200" dirty="0">
                          <a:solidFill>
                            <a:schemeClr val="bg2">
                              <a:lumMod val="50000"/>
                            </a:schemeClr>
                          </a:solidFill>
                          <a:latin typeface="+mn-lt"/>
                        </a:rPr>
                        <a:t>1</a:t>
                      </a:r>
                      <a:endParaRPr lang="en-US" sz="2000" b="0" kern="1200" dirty="0">
                        <a:solidFill>
                          <a:schemeClr val="bg2">
                            <a:lumMod val="50000"/>
                          </a:schemeClr>
                        </a:solidFill>
                        <a:latin typeface="+mn-lt"/>
                        <a:ea typeface="+mn-ea"/>
                        <a:cs typeface="+mn-cs"/>
                      </a:endParaRP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D7CD"/>
                    </a:solidFill>
                  </a:tcPr>
                </a:tc>
                <a:tc>
                  <a:txBody>
                    <a:bodyPr/>
                    <a:lstStyle/>
                    <a:p>
                      <a:r>
                        <a:rPr lang="en-US" sz="2000" b="0" kern="1200" dirty="0">
                          <a:solidFill>
                            <a:schemeClr val="bg2">
                              <a:lumMod val="50000"/>
                            </a:schemeClr>
                          </a:solidFill>
                          <a:latin typeface="+mn-lt"/>
                          <a:ea typeface="+mn-ea"/>
                          <a:cs typeface="+mn-cs"/>
                        </a:rPr>
                        <a:t>Hired</a:t>
                      </a: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D7CD"/>
                    </a:solidFill>
                  </a:tcPr>
                </a:tc>
                <a:extLst>
                  <a:ext uri="{0D108BD9-81ED-4DB2-BD59-A6C34878D82A}">
                    <a16:rowId xmlns:a16="http://schemas.microsoft.com/office/drawing/2014/main" val="3352481040"/>
                  </a:ext>
                </a:extLst>
              </a:tr>
              <a:tr h="512325">
                <a:tc>
                  <a:txBody>
                    <a:bodyPr/>
                    <a:lstStyle/>
                    <a:p>
                      <a:r>
                        <a:rPr lang="en-US" sz="2000" dirty="0" smtClean="0">
                          <a:solidFill>
                            <a:schemeClr val="bg2">
                              <a:lumMod val="50000"/>
                            </a:schemeClr>
                          </a:solidFill>
                          <a:latin typeface="+mn-lt"/>
                        </a:rPr>
                        <a:t>Attribute </a:t>
                      </a:r>
                      <a:r>
                        <a:rPr lang="en-US" altLang="zh-CN" sz="2000" dirty="0">
                          <a:solidFill>
                            <a:schemeClr val="bg2">
                              <a:lumMod val="50000"/>
                            </a:schemeClr>
                          </a:solidFill>
                          <a:latin typeface="+mn-lt"/>
                        </a:rPr>
                        <a:t>2</a:t>
                      </a:r>
                      <a:endParaRPr lang="en-US" sz="2000" dirty="0">
                        <a:solidFill>
                          <a:schemeClr val="bg2">
                            <a:lumMod val="50000"/>
                          </a:schemeClr>
                        </a:solidFill>
                        <a:latin typeface="+mn-lt"/>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CECE8"/>
                    </a:solidFill>
                  </a:tcPr>
                </a:tc>
                <a:tc>
                  <a:txBody>
                    <a:bodyPr/>
                    <a:lstStyle/>
                    <a:p>
                      <a:r>
                        <a:rPr lang="en-US" sz="2000" dirty="0">
                          <a:solidFill>
                            <a:schemeClr val="bg2">
                              <a:lumMod val="50000"/>
                            </a:schemeClr>
                          </a:solidFill>
                          <a:latin typeface="+mn-lt"/>
                        </a:rPr>
                        <a:t>Not</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CECE8"/>
                    </a:solidFill>
                  </a:tcPr>
                </a:tc>
                <a:extLst>
                  <a:ext uri="{0D108BD9-81ED-4DB2-BD59-A6C34878D82A}">
                    <a16:rowId xmlns:a16="http://schemas.microsoft.com/office/drawing/2014/main" val="99012803"/>
                  </a:ext>
                </a:extLst>
              </a:tr>
              <a:tr h="512325">
                <a:tc>
                  <a:txBody>
                    <a:bodyPr/>
                    <a:lstStyle/>
                    <a:p>
                      <a:r>
                        <a:rPr lang="en-US" sz="2000" dirty="0" smtClean="0">
                          <a:solidFill>
                            <a:schemeClr val="bg2">
                              <a:lumMod val="50000"/>
                            </a:schemeClr>
                          </a:solidFill>
                          <a:latin typeface="+mn-lt"/>
                        </a:rPr>
                        <a:t>Attribute</a:t>
                      </a:r>
                      <a:r>
                        <a:rPr lang="zh-CN" altLang="en-US" sz="2000" dirty="0" smtClean="0">
                          <a:solidFill>
                            <a:schemeClr val="bg2">
                              <a:lumMod val="50000"/>
                            </a:schemeClr>
                          </a:solidFill>
                          <a:latin typeface="+mn-lt"/>
                        </a:rPr>
                        <a:t> </a:t>
                      </a:r>
                      <a:r>
                        <a:rPr lang="en-US" altLang="zh-CN" sz="2000" dirty="0">
                          <a:solidFill>
                            <a:schemeClr val="bg2">
                              <a:lumMod val="50000"/>
                            </a:schemeClr>
                          </a:solidFill>
                          <a:latin typeface="+mn-lt"/>
                        </a:rPr>
                        <a:t>3</a:t>
                      </a:r>
                      <a:endParaRPr lang="en-US" sz="2000" dirty="0">
                        <a:solidFill>
                          <a:schemeClr val="bg2">
                            <a:lumMod val="50000"/>
                          </a:schemeClr>
                        </a:solidFill>
                        <a:latin typeface="+mn-lt"/>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D7CD"/>
                    </a:solidFill>
                  </a:tcPr>
                </a:tc>
                <a:tc>
                  <a:txBody>
                    <a:bodyPr/>
                    <a:lstStyle/>
                    <a:p>
                      <a:r>
                        <a:rPr lang="en-US" sz="2000" dirty="0">
                          <a:solidFill>
                            <a:schemeClr val="bg2">
                              <a:lumMod val="50000"/>
                            </a:schemeClr>
                          </a:solidFill>
                          <a:latin typeface="+mn-lt"/>
                        </a:rPr>
                        <a:t>Hired</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D7CD"/>
                    </a:solidFill>
                  </a:tcPr>
                </a:tc>
                <a:extLst>
                  <a:ext uri="{0D108BD9-81ED-4DB2-BD59-A6C34878D82A}">
                    <a16:rowId xmlns:a16="http://schemas.microsoft.com/office/drawing/2014/main" val="4224947246"/>
                  </a:ext>
                </a:extLst>
              </a:tr>
            </a:tbl>
          </a:graphicData>
        </a:graphic>
      </p:graphicFrame>
      <p:sp>
        <p:nvSpPr>
          <p:cNvPr id="22" name="TextBox 21">
            <a:extLst>
              <a:ext uri="{FF2B5EF4-FFF2-40B4-BE49-F238E27FC236}">
                <a16:creationId xmlns:a16="http://schemas.microsoft.com/office/drawing/2014/main" id="{C7EF548F-76BD-2CF1-8679-7CA8A39DEF02}"/>
              </a:ext>
            </a:extLst>
          </p:cNvPr>
          <p:cNvSpPr txBox="1"/>
          <p:nvPr/>
        </p:nvSpPr>
        <p:spPr>
          <a:xfrm>
            <a:off x="1230408" y="4519679"/>
            <a:ext cx="218258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Training Set T</a:t>
            </a:r>
          </a:p>
        </p:txBody>
      </p:sp>
      <mc:AlternateContent xmlns:mc="http://schemas.openxmlformats.org/markup-compatibility/2006" xmlns:a14="http://schemas.microsoft.com/office/drawing/2010/main">
        <mc:Choice Requires="a14">
          <p:sp>
            <p:nvSpPr>
              <p:cNvPr id="23" name="Google Shape;560;p17">
                <a:extLst>
                  <a:ext uri="{FF2B5EF4-FFF2-40B4-BE49-F238E27FC236}">
                    <a16:creationId xmlns:a16="http://schemas.microsoft.com/office/drawing/2014/main" id="{1559529D-0997-A262-85FF-4BB45D3D2CDE}"/>
                  </a:ext>
                </a:extLst>
              </p:cNvPr>
              <p:cNvSpPr/>
              <p:nvPr/>
            </p:nvSpPr>
            <p:spPr>
              <a:xfrm>
                <a:off x="1604856" y="5522556"/>
                <a:ext cx="9378635" cy="1120725"/>
              </a:xfrm>
              <a:prstGeom prst="roundRect">
                <a:avLst>
                  <a:gd name="adj" fmla="val 16667"/>
                </a:avLst>
              </a:prstGeom>
              <a:solidFill>
                <a:srgbClr val="5B8A72"/>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rPr>
                  <a:t>Individual </a:t>
                </a:r>
                <a:r>
                  <a:rPr kumimoji="0" lang="en-US" sz="2800" b="0" i="0" u="none" strike="noStrike" kern="1200" cap="none" spc="0" normalizeH="0" baseline="0" noProof="0" dirty="0" smtClean="0">
                    <a:ln>
                      <a:noFill/>
                    </a:ln>
                    <a:solidFill>
                      <a:prstClr val="white"/>
                    </a:solidFill>
                    <a:effectLst/>
                    <a:uLnTx/>
                    <a:uFillTx/>
                    <a:latin typeface="Calibri" panose="020F0502020204030204" pitchFamily="34" charset="0"/>
                    <a:ea typeface="Times New Roman"/>
                    <a:cs typeface="Calibri" panose="020F0502020204030204" pitchFamily="34" charset="0"/>
                  </a:rPr>
                  <a:t>and </a:t>
                </a:r>
                <a14:m>
                  <m:oMath xmlns:m="http://schemas.openxmlformats.org/officeDocument/2006/math">
                    <m:r>
                      <a:rPr kumimoji="0" lang="en-US" sz="2800" b="1" i="0" u="none" strike="noStrike" kern="1200" cap="none" spc="0" normalizeH="0" baseline="0" noProof="0">
                        <a:ln>
                          <a:noFill/>
                        </a:ln>
                        <a:solidFill>
                          <a:prstClr val="white"/>
                        </a:solidFill>
                        <a:effectLst/>
                        <a:uLnTx/>
                        <a:uFillTx/>
                        <a:latin typeface="Cambria Math" panose="02040503050406030204" pitchFamily="18" charset="0"/>
                        <a:ea typeface="Times New Roman"/>
                        <a:cs typeface="Calibri" panose="020F0502020204030204" pitchFamily="34" charset="0"/>
                      </a:rPr>
                      <m:t>𝛆</m:t>
                    </m:r>
                  </m:oMath>
                </a14:m>
                <a:r>
                  <a:rPr kumimoji="0" lang="en-US" sz="2800" b="1" i="0" u="none" strike="noStrike" kern="1200" cap="none" spc="0" normalizeH="0" baseline="0" noProof="0" dirty="0" smtClean="0">
                    <a:ln>
                      <a:noFill/>
                    </a:ln>
                    <a:solidFill>
                      <a:prstClr val="white"/>
                    </a:solidFill>
                    <a:effectLst/>
                    <a:uLnTx/>
                    <a:uFillTx/>
                    <a:latin typeface="Calibri" panose="020F0502020204030204" pitchFamily="34" charset="0"/>
                    <a:ea typeface="Times New Roman"/>
                    <a:cs typeface="Calibri" panose="020F0502020204030204" pitchFamily="34" charset="0"/>
                  </a:rPr>
                  <a:t>-</a:t>
                </a:r>
                <a:r>
                  <a:rPr kumimoji="0" lang="en-US" sz="2800" b="0" i="0" u="none" strike="noStrike" kern="1200" cap="none" spc="0" normalizeH="0" baseline="0" noProof="0" dirty="0" smtClean="0">
                    <a:ln>
                      <a:noFill/>
                    </a:ln>
                    <a:solidFill>
                      <a:prstClr val="white"/>
                    </a:solidFill>
                    <a:effectLst/>
                    <a:uLnTx/>
                    <a:uFillTx/>
                    <a:latin typeface="Calibri" panose="020F0502020204030204" pitchFamily="34" charset="0"/>
                    <a:ea typeface="Times New Roman"/>
                    <a:cs typeface="Calibri" panose="020F0502020204030204" pitchFamily="34" charset="0"/>
                  </a:rPr>
                  <a:t>fairness </a:t>
                </a:r>
                <a:r>
                  <a:rPr kumimoji="0" lang="en-US" sz="2800" b="0"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rPr>
                  <a:t>(with dataset bias): </a:t>
                </a:r>
                <a:endParaRPr kumimoji="0" lang="en-US" sz="2800" b="0" i="0" u="none" strike="noStrike" kern="1200" cap="none" spc="0" normalizeH="0" baseline="0" noProof="0" dirty="0" smtClean="0">
                  <a:ln>
                    <a:noFill/>
                  </a:ln>
                  <a:solidFill>
                    <a:prstClr val="white"/>
                  </a:solidFill>
                  <a:effectLst/>
                  <a:uLnTx/>
                  <a:uFillTx/>
                  <a:latin typeface="Calibri" panose="020F0502020204030204" pitchFamily="34" charset="0"/>
                  <a:ea typeface="Times New Roman"/>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rPr>
                  <a:t>	</a:t>
                </a:r>
                <a:r>
                  <a:rPr kumimoji="0" lang="en-US" sz="2800" b="0" i="0" u="none" strike="noStrike" kern="1200" cap="none" spc="0" normalizeH="0" baseline="0" noProof="0" dirty="0" smtClean="0">
                    <a:ln>
                      <a:noFill/>
                    </a:ln>
                    <a:solidFill>
                      <a:prstClr val="white"/>
                    </a:solidFill>
                    <a:effectLst/>
                    <a:uLnTx/>
                    <a:uFillTx/>
                    <a:latin typeface="Calibri" panose="020F0502020204030204" pitchFamily="34" charset="0"/>
                    <a:ea typeface="Times New Roman"/>
                    <a:cs typeface="Calibri" panose="020F0502020204030204" pitchFamily="34" charset="0"/>
                  </a:rPr>
                  <a:t>T </a:t>
                </a:r>
                <a:r>
                  <a:rPr kumimoji="0" lang="en-US" sz="2800" b="0"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rPr>
                  <a:t>and all T’ result in same prediction label for </a:t>
                </a:r>
                <a:r>
                  <a:rPr kumimoji="0" lang="en-US" sz="2800" b="0" i="0" u="none" strike="noStrike" kern="1200" cap="none" spc="0" normalizeH="0" baseline="0" noProof="0" dirty="0" smtClean="0">
                    <a:ln>
                      <a:noFill/>
                    </a:ln>
                    <a:solidFill>
                      <a:prstClr val="white"/>
                    </a:solidFill>
                    <a:effectLst/>
                    <a:uLnTx/>
                    <a:uFillTx/>
                    <a:latin typeface="Calibri" panose="020F0502020204030204" pitchFamily="34" charset="0"/>
                    <a:ea typeface="Times New Roman"/>
                    <a:cs typeface="Calibri" panose="020F0502020204030204" pitchFamily="34" charset="0"/>
                  </a:rPr>
                  <a:t>x and x’.</a:t>
                </a:r>
                <a:endParaRPr kumimoji="0" lang="en-US" sz="2800" b="0"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endParaRPr>
              </a:p>
            </p:txBody>
          </p:sp>
        </mc:Choice>
        <mc:Fallback xmlns="">
          <p:sp>
            <p:nvSpPr>
              <p:cNvPr id="23" name="Google Shape;560;p17">
                <a:extLst>
                  <a:ext uri="{FF2B5EF4-FFF2-40B4-BE49-F238E27FC236}">
                    <a16:creationId xmlns:a16="http://schemas.microsoft.com/office/drawing/2014/main" id="{1559529D-0997-A262-85FF-4BB45D3D2CDE}"/>
                  </a:ext>
                </a:extLst>
              </p:cNvPr>
              <p:cNvSpPr>
                <a:spLocks noRot="1" noChangeAspect="1" noMove="1" noResize="1" noEditPoints="1" noAdjustHandles="1" noChangeArrowheads="1" noChangeShapeType="1" noTextEdit="1"/>
              </p:cNvSpPr>
              <p:nvPr/>
            </p:nvSpPr>
            <p:spPr>
              <a:xfrm>
                <a:off x="1604856" y="5522556"/>
                <a:ext cx="9378635" cy="1120725"/>
              </a:xfrm>
              <a:prstGeom prst="roundRect">
                <a:avLst>
                  <a:gd name="adj" fmla="val 16667"/>
                </a:avLst>
              </a:prstGeom>
              <a:blipFill>
                <a:blip r:embed="rId3"/>
                <a:stretch>
                  <a:fillRect l="-715" b="-7609"/>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49D1F5F-7E65-1246-25C6-C0447643D5DC}"/>
                  </a:ext>
                </a:extLst>
              </p:cNvPr>
              <p:cNvSpPr txBox="1"/>
              <p:nvPr/>
            </p:nvSpPr>
            <p:spPr>
              <a:xfrm>
                <a:off x="999232" y="4877628"/>
                <a:ext cx="278899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rPr>
                  <a:t>(has </a:t>
                </a:r>
                <a14:m>
                  <m:oMath xmlns:m="http://schemas.openxmlformats.org/officeDocument/2006/math">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oMath>
                </a14:m>
                <a:r>
                  <a:rPr kumimoji="0" lang="en-US" sz="20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rPr>
                  <a:t> flipped labels)</a:t>
                </a:r>
              </a:p>
            </p:txBody>
          </p:sp>
        </mc:Choice>
        <mc:Fallback xmlns="">
          <p:sp>
            <p:nvSpPr>
              <p:cNvPr id="24" name="TextBox 23">
                <a:extLst>
                  <a:ext uri="{FF2B5EF4-FFF2-40B4-BE49-F238E27FC236}">
                    <a16:creationId xmlns:a16="http://schemas.microsoft.com/office/drawing/2014/main" id="{749D1F5F-7E65-1246-25C6-C0447643D5DC}"/>
                  </a:ext>
                </a:extLst>
              </p:cNvPr>
              <p:cNvSpPr txBox="1">
                <a:spLocks noRot="1" noChangeAspect="1" noMove="1" noResize="1" noEditPoints="1" noAdjustHandles="1" noChangeArrowheads="1" noChangeShapeType="1" noTextEdit="1"/>
              </p:cNvSpPr>
              <p:nvPr/>
            </p:nvSpPr>
            <p:spPr>
              <a:xfrm>
                <a:off x="999232" y="4877628"/>
                <a:ext cx="2788997" cy="400110"/>
              </a:xfrm>
              <a:prstGeom prst="rect">
                <a:avLst/>
              </a:prstGeom>
              <a:blipFill>
                <a:blip r:embed="rId4"/>
                <a:stretch>
                  <a:fillRect l="-2262" t="-9375" b="-25000"/>
                </a:stretch>
              </a:blipFill>
            </p:spPr>
            <p:txBody>
              <a:bodyPr/>
              <a:lstStyle/>
              <a:p>
                <a:r>
                  <a:rPr lang="en-US">
                    <a:noFill/>
                  </a:rPr>
                  <a:t> </a:t>
                </a:r>
              </a:p>
            </p:txBody>
          </p:sp>
        </mc:Fallback>
      </mc:AlternateContent>
      <p:graphicFrame>
        <p:nvGraphicFramePr>
          <p:cNvPr id="25" name="Table 9">
            <a:extLst>
              <a:ext uri="{FF2B5EF4-FFF2-40B4-BE49-F238E27FC236}">
                <a16:creationId xmlns:a16="http://schemas.microsoft.com/office/drawing/2014/main" id="{DA9E0F3E-C645-B061-3BE6-1AA24AC07E0B}"/>
              </a:ext>
            </a:extLst>
          </p:cNvPr>
          <p:cNvGraphicFramePr>
            <a:graphicFrameLocks noGrp="1"/>
          </p:cNvGraphicFramePr>
          <p:nvPr>
            <p:extLst>
              <p:ext uri="{D42A27DB-BD31-4B8C-83A1-F6EECF244321}">
                <p14:modId xmlns:p14="http://schemas.microsoft.com/office/powerpoint/2010/main" val="1357981498"/>
              </p:ext>
            </p:extLst>
          </p:nvPr>
        </p:nvGraphicFramePr>
        <p:xfrm>
          <a:off x="4130939" y="3015741"/>
          <a:ext cx="2182584" cy="1536975"/>
        </p:xfrm>
        <a:graphic>
          <a:graphicData uri="http://schemas.openxmlformats.org/drawingml/2006/table">
            <a:tbl>
              <a:tblPr firstRow="1" bandRow="1">
                <a:tableStyleId>{16D9F66E-5EB9-4882-86FB-DCBF35E3C3E4}</a:tableStyleId>
              </a:tblPr>
              <a:tblGrid>
                <a:gridCol w="1423185">
                  <a:extLst>
                    <a:ext uri="{9D8B030D-6E8A-4147-A177-3AD203B41FA5}">
                      <a16:colId xmlns:a16="http://schemas.microsoft.com/office/drawing/2014/main" val="2648952071"/>
                    </a:ext>
                  </a:extLst>
                </a:gridCol>
                <a:gridCol w="759399">
                  <a:extLst>
                    <a:ext uri="{9D8B030D-6E8A-4147-A177-3AD203B41FA5}">
                      <a16:colId xmlns:a16="http://schemas.microsoft.com/office/drawing/2014/main" val="3359054301"/>
                    </a:ext>
                  </a:extLst>
                </a:gridCol>
              </a:tblGrid>
              <a:tr h="512325">
                <a:tc>
                  <a:txBody>
                    <a:bodyPr/>
                    <a:lstStyle/>
                    <a:p>
                      <a:r>
                        <a:rPr lang="en-US" sz="2000" b="0" kern="1200" dirty="0" smtClean="0">
                          <a:solidFill>
                            <a:schemeClr val="bg2">
                              <a:lumMod val="50000"/>
                            </a:schemeClr>
                          </a:solidFill>
                          <a:latin typeface="+mn-lt"/>
                        </a:rPr>
                        <a:t>Attribute </a:t>
                      </a:r>
                      <a:r>
                        <a:rPr lang="en-US" altLang="zh-CN" sz="2000" b="0" kern="1200" dirty="0">
                          <a:solidFill>
                            <a:schemeClr val="bg2">
                              <a:lumMod val="50000"/>
                            </a:schemeClr>
                          </a:solidFill>
                          <a:latin typeface="+mn-lt"/>
                        </a:rPr>
                        <a:t>1</a:t>
                      </a:r>
                      <a:endParaRPr lang="en-US" sz="2000" b="0" kern="1200" dirty="0">
                        <a:solidFill>
                          <a:schemeClr val="bg2">
                            <a:lumMod val="50000"/>
                          </a:schemeClr>
                        </a:solidFill>
                        <a:latin typeface="+mn-lt"/>
                        <a:ea typeface="+mn-ea"/>
                        <a:cs typeface="+mn-cs"/>
                      </a:endParaRP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1" kern="1200" dirty="0">
                          <a:solidFill>
                            <a:srgbClr val="5B8A72"/>
                          </a:solidFill>
                          <a:latin typeface="+mn-lt"/>
                          <a:ea typeface="+mn-ea"/>
                          <a:cs typeface="+mn-cs"/>
                        </a:rPr>
                        <a:t>Not</a:t>
                      </a: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2481040"/>
                  </a:ext>
                </a:extLst>
              </a:tr>
              <a:tr h="512325">
                <a:tc>
                  <a:txBody>
                    <a:bodyPr/>
                    <a:lstStyle/>
                    <a:p>
                      <a:r>
                        <a:rPr lang="en-US" sz="2000" dirty="0" smtClean="0">
                          <a:solidFill>
                            <a:schemeClr val="bg2">
                              <a:lumMod val="50000"/>
                            </a:schemeClr>
                          </a:solidFill>
                          <a:latin typeface="+mn-lt"/>
                        </a:rPr>
                        <a:t>Attribute </a:t>
                      </a:r>
                      <a:r>
                        <a:rPr lang="en-US" altLang="zh-CN" sz="2000" dirty="0">
                          <a:solidFill>
                            <a:schemeClr val="bg2">
                              <a:lumMod val="50000"/>
                            </a:schemeClr>
                          </a:solidFill>
                          <a:latin typeface="+mn-lt"/>
                        </a:rPr>
                        <a:t>2</a:t>
                      </a:r>
                      <a:endParaRPr lang="en-US" sz="2000" dirty="0">
                        <a:solidFill>
                          <a:schemeClr val="bg2">
                            <a:lumMod val="50000"/>
                          </a:schemeClr>
                        </a:solidFill>
                        <a:latin typeface="+mn-lt"/>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0" dirty="0">
                          <a:solidFill>
                            <a:schemeClr val="bg2">
                              <a:lumMod val="50000"/>
                            </a:schemeClr>
                          </a:solidFill>
                          <a:latin typeface="+mn-lt"/>
                        </a:rPr>
                        <a:t>Hired</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9012803"/>
                  </a:ext>
                </a:extLst>
              </a:tr>
              <a:tr h="512325">
                <a:tc>
                  <a:txBody>
                    <a:bodyPr/>
                    <a:lstStyle/>
                    <a:p>
                      <a:r>
                        <a:rPr lang="en-US" sz="2000" dirty="0" smtClean="0">
                          <a:solidFill>
                            <a:schemeClr val="bg2">
                              <a:lumMod val="50000"/>
                            </a:schemeClr>
                          </a:solidFill>
                          <a:latin typeface="+mn-lt"/>
                        </a:rPr>
                        <a:t>Attribute</a:t>
                      </a:r>
                      <a:r>
                        <a:rPr lang="zh-CN" altLang="en-US" sz="2000" dirty="0" smtClean="0">
                          <a:solidFill>
                            <a:schemeClr val="bg2">
                              <a:lumMod val="50000"/>
                            </a:schemeClr>
                          </a:solidFill>
                          <a:latin typeface="+mn-lt"/>
                        </a:rPr>
                        <a:t> </a:t>
                      </a:r>
                      <a:r>
                        <a:rPr lang="en-US" altLang="zh-CN" sz="2000" dirty="0">
                          <a:solidFill>
                            <a:schemeClr val="bg2">
                              <a:lumMod val="50000"/>
                            </a:schemeClr>
                          </a:solidFill>
                          <a:latin typeface="+mn-lt"/>
                        </a:rPr>
                        <a:t>3</a:t>
                      </a:r>
                      <a:endParaRPr lang="en-US" sz="2000" dirty="0">
                        <a:solidFill>
                          <a:schemeClr val="bg2">
                            <a:lumMod val="50000"/>
                          </a:schemeClr>
                        </a:solidFill>
                        <a:latin typeface="+mn-lt"/>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solidFill>
                            <a:schemeClr val="bg2">
                              <a:lumMod val="50000"/>
                            </a:schemeClr>
                          </a:solidFill>
                          <a:latin typeface="+mn-lt"/>
                        </a:rPr>
                        <a:t>Hired</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24947246"/>
                  </a:ext>
                </a:extLst>
              </a:tr>
            </a:tbl>
          </a:graphicData>
        </a:graphic>
      </p:graphicFrame>
      <p:graphicFrame>
        <p:nvGraphicFramePr>
          <p:cNvPr id="26" name="Table 9">
            <a:extLst>
              <a:ext uri="{FF2B5EF4-FFF2-40B4-BE49-F238E27FC236}">
                <a16:creationId xmlns:a16="http://schemas.microsoft.com/office/drawing/2014/main" id="{5E32C271-B029-4338-1D9C-A3046DE6C20D}"/>
              </a:ext>
            </a:extLst>
          </p:cNvPr>
          <p:cNvGraphicFramePr>
            <a:graphicFrameLocks noGrp="1"/>
          </p:cNvGraphicFramePr>
          <p:nvPr>
            <p:extLst>
              <p:ext uri="{D42A27DB-BD31-4B8C-83A1-F6EECF244321}">
                <p14:modId xmlns:p14="http://schemas.microsoft.com/office/powerpoint/2010/main" val="549001329"/>
              </p:ext>
            </p:extLst>
          </p:nvPr>
        </p:nvGraphicFramePr>
        <p:xfrm>
          <a:off x="6465923" y="3007095"/>
          <a:ext cx="2182584" cy="1536975"/>
        </p:xfrm>
        <a:graphic>
          <a:graphicData uri="http://schemas.openxmlformats.org/drawingml/2006/table">
            <a:tbl>
              <a:tblPr firstRow="1" bandRow="1">
                <a:tableStyleId>{16D9F66E-5EB9-4882-86FB-DCBF35E3C3E4}</a:tableStyleId>
              </a:tblPr>
              <a:tblGrid>
                <a:gridCol w="1423185">
                  <a:extLst>
                    <a:ext uri="{9D8B030D-6E8A-4147-A177-3AD203B41FA5}">
                      <a16:colId xmlns:a16="http://schemas.microsoft.com/office/drawing/2014/main" val="2648952071"/>
                    </a:ext>
                  </a:extLst>
                </a:gridCol>
                <a:gridCol w="759399">
                  <a:extLst>
                    <a:ext uri="{9D8B030D-6E8A-4147-A177-3AD203B41FA5}">
                      <a16:colId xmlns:a16="http://schemas.microsoft.com/office/drawing/2014/main" val="3359054301"/>
                    </a:ext>
                  </a:extLst>
                </a:gridCol>
              </a:tblGrid>
              <a:tr h="512325">
                <a:tc>
                  <a:txBody>
                    <a:bodyPr/>
                    <a:lstStyle/>
                    <a:p>
                      <a:r>
                        <a:rPr lang="en-US" sz="2000" b="0" kern="1200" dirty="0" smtClean="0">
                          <a:solidFill>
                            <a:schemeClr val="bg2">
                              <a:lumMod val="50000"/>
                            </a:schemeClr>
                          </a:solidFill>
                          <a:latin typeface="+mn-lt"/>
                        </a:rPr>
                        <a:t>Attribute </a:t>
                      </a:r>
                      <a:r>
                        <a:rPr lang="en-US" altLang="zh-CN" sz="2000" b="0" kern="1200" dirty="0">
                          <a:solidFill>
                            <a:schemeClr val="bg2">
                              <a:lumMod val="50000"/>
                            </a:schemeClr>
                          </a:solidFill>
                          <a:latin typeface="+mn-lt"/>
                        </a:rPr>
                        <a:t>1</a:t>
                      </a:r>
                      <a:endParaRPr lang="en-US" sz="2000" b="0" kern="1200" dirty="0">
                        <a:solidFill>
                          <a:schemeClr val="bg2">
                            <a:lumMod val="50000"/>
                          </a:schemeClr>
                        </a:solidFill>
                        <a:latin typeface="+mn-lt"/>
                        <a:ea typeface="+mn-ea"/>
                        <a:cs typeface="+mn-cs"/>
                      </a:endParaRP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0" kern="1200" dirty="0">
                          <a:solidFill>
                            <a:schemeClr val="bg2">
                              <a:lumMod val="50000"/>
                            </a:schemeClr>
                          </a:solidFill>
                          <a:latin typeface="+mn-lt"/>
                          <a:ea typeface="+mn-ea"/>
                          <a:cs typeface="+mn-cs"/>
                        </a:rPr>
                        <a:t>Hired</a:t>
                      </a: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2481040"/>
                  </a:ext>
                </a:extLst>
              </a:tr>
              <a:tr h="512325">
                <a:tc>
                  <a:txBody>
                    <a:bodyPr/>
                    <a:lstStyle/>
                    <a:p>
                      <a:r>
                        <a:rPr lang="en-US" sz="2000" dirty="0" smtClean="0">
                          <a:solidFill>
                            <a:schemeClr val="bg2">
                              <a:lumMod val="50000"/>
                            </a:schemeClr>
                          </a:solidFill>
                          <a:latin typeface="+mn-lt"/>
                        </a:rPr>
                        <a:t>Attribute </a:t>
                      </a:r>
                      <a:r>
                        <a:rPr lang="en-US" altLang="zh-CN" sz="2000" dirty="0">
                          <a:solidFill>
                            <a:schemeClr val="bg2">
                              <a:lumMod val="50000"/>
                            </a:schemeClr>
                          </a:solidFill>
                          <a:latin typeface="+mn-lt"/>
                        </a:rPr>
                        <a:t>2</a:t>
                      </a:r>
                      <a:endParaRPr lang="en-US" sz="2000" dirty="0">
                        <a:solidFill>
                          <a:schemeClr val="bg2">
                            <a:lumMod val="50000"/>
                          </a:schemeClr>
                        </a:solidFill>
                        <a:latin typeface="+mn-lt"/>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1" kern="1200" dirty="0">
                          <a:solidFill>
                            <a:srgbClr val="5B8A72"/>
                          </a:solidFill>
                          <a:latin typeface="+mn-lt"/>
                          <a:ea typeface="+mn-ea"/>
                          <a:cs typeface="+mn-cs"/>
                        </a:rPr>
                        <a:t>Hired</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9012803"/>
                  </a:ext>
                </a:extLst>
              </a:tr>
              <a:tr h="512325">
                <a:tc>
                  <a:txBody>
                    <a:bodyPr/>
                    <a:lstStyle/>
                    <a:p>
                      <a:r>
                        <a:rPr lang="en-US" sz="2000" dirty="0" smtClean="0">
                          <a:solidFill>
                            <a:schemeClr val="bg2">
                              <a:lumMod val="50000"/>
                            </a:schemeClr>
                          </a:solidFill>
                          <a:latin typeface="+mn-lt"/>
                        </a:rPr>
                        <a:t>Attribute</a:t>
                      </a:r>
                      <a:r>
                        <a:rPr lang="zh-CN" altLang="en-US" sz="2000" dirty="0" smtClean="0">
                          <a:solidFill>
                            <a:schemeClr val="bg2">
                              <a:lumMod val="50000"/>
                            </a:schemeClr>
                          </a:solidFill>
                          <a:latin typeface="+mn-lt"/>
                        </a:rPr>
                        <a:t> </a:t>
                      </a:r>
                      <a:r>
                        <a:rPr lang="en-US" altLang="zh-CN" sz="2000" dirty="0">
                          <a:solidFill>
                            <a:schemeClr val="bg2">
                              <a:lumMod val="50000"/>
                            </a:schemeClr>
                          </a:solidFill>
                          <a:latin typeface="+mn-lt"/>
                        </a:rPr>
                        <a:t>3</a:t>
                      </a:r>
                      <a:endParaRPr lang="en-US" sz="2000" dirty="0">
                        <a:solidFill>
                          <a:schemeClr val="bg2">
                            <a:lumMod val="50000"/>
                          </a:schemeClr>
                        </a:solidFill>
                        <a:latin typeface="+mn-lt"/>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0" dirty="0">
                          <a:solidFill>
                            <a:schemeClr val="bg1">
                              <a:lumMod val="50000"/>
                            </a:schemeClr>
                          </a:solidFill>
                          <a:latin typeface="+mn-lt"/>
                        </a:rPr>
                        <a:t>Hired</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24947246"/>
                  </a:ext>
                </a:extLst>
              </a:tr>
            </a:tbl>
          </a:graphicData>
        </a:graphic>
      </p:graphicFrame>
      <p:graphicFrame>
        <p:nvGraphicFramePr>
          <p:cNvPr id="27" name="Table 9">
            <a:extLst>
              <a:ext uri="{FF2B5EF4-FFF2-40B4-BE49-F238E27FC236}">
                <a16:creationId xmlns:a16="http://schemas.microsoft.com/office/drawing/2014/main" id="{F193A2F4-FFC8-7B6E-93A6-711542E532CC}"/>
              </a:ext>
            </a:extLst>
          </p:cNvPr>
          <p:cNvGraphicFramePr>
            <a:graphicFrameLocks noGrp="1"/>
          </p:cNvGraphicFramePr>
          <p:nvPr>
            <p:extLst>
              <p:ext uri="{D42A27DB-BD31-4B8C-83A1-F6EECF244321}">
                <p14:modId xmlns:p14="http://schemas.microsoft.com/office/powerpoint/2010/main" val="459326184"/>
              </p:ext>
            </p:extLst>
          </p:nvPr>
        </p:nvGraphicFramePr>
        <p:xfrm>
          <a:off x="8800907" y="3015741"/>
          <a:ext cx="2182584" cy="1536975"/>
        </p:xfrm>
        <a:graphic>
          <a:graphicData uri="http://schemas.openxmlformats.org/drawingml/2006/table">
            <a:tbl>
              <a:tblPr firstRow="1" bandRow="1">
                <a:tableStyleId>{16D9F66E-5EB9-4882-86FB-DCBF35E3C3E4}</a:tableStyleId>
              </a:tblPr>
              <a:tblGrid>
                <a:gridCol w="1423185">
                  <a:extLst>
                    <a:ext uri="{9D8B030D-6E8A-4147-A177-3AD203B41FA5}">
                      <a16:colId xmlns:a16="http://schemas.microsoft.com/office/drawing/2014/main" val="2648952071"/>
                    </a:ext>
                  </a:extLst>
                </a:gridCol>
                <a:gridCol w="759399">
                  <a:extLst>
                    <a:ext uri="{9D8B030D-6E8A-4147-A177-3AD203B41FA5}">
                      <a16:colId xmlns:a16="http://schemas.microsoft.com/office/drawing/2014/main" val="3359054301"/>
                    </a:ext>
                  </a:extLst>
                </a:gridCol>
              </a:tblGrid>
              <a:tr h="512325">
                <a:tc>
                  <a:txBody>
                    <a:bodyPr/>
                    <a:lstStyle/>
                    <a:p>
                      <a:r>
                        <a:rPr lang="en-US" sz="2000" b="0" kern="1200" dirty="0" smtClean="0">
                          <a:solidFill>
                            <a:schemeClr val="bg2">
                              <a:lumMod val="50000"/>
                            </a:schemeClr>
                          </a:solidFill>
                          <a:latin typeface="+mn-lt"/>
                        </a:rPr>
                        <a:t>Attribute </a:t>
                      </a:r>
                      <a:r>
                        <a:rPr lang="en-US" altLang="zh-CN" sz="2000" b="0" kern="1200" dirty="0">
                          <a:solidFill>
                            <a:schemeClr val="bg2">
                              <a:lumMod val="50000"/>
                            </a:schemeClr>
                          </a:solidFill>
                          <a:latin typeface="+mn-lt"/>
                        </a:rPr>
                        <a:t>1</a:t>
                      </a:r>
                      <a:endParaRPr lang="en-US" sz="2000" b="0" kern="1200" dirty="0">
                        <a:solidFill>
                          <a:schemeClr val="bg2">
                            <a:lumMod val="50000"/>
                          </a:schemeClr>
                        </a:solidFill>
                        <a:latin typeface="+mn-lt"/>
                        <a:ea typeface="+mn-ea"/>
                        <a:cs typeface="+mn-cs"/>
                      </a:endParaRP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0" kern="1200" dirty="0">
                          <a:solidFill>
                            <a:schemeClr val="bg2">
                              <a:lumMod val="50000"/>
                            </a:schemeClr>
                          </a:solidFill>
                          <a:latin typeface="+mn-lt"/>
                          <a:ea typeface="+mn-ea"/>
                          <a:cs typeface="+mn-cs"/>
                        </a:rPr>
                        <a:t>Hired</a:t>
                      </a: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2481040"/>
                  </a:ext>
                </a:extLst>
              </a:tr>
              <a:tr h="512325">
                <a:tc>
                  <a:txBody>
                    <a:bodyPr/>
                    <a:lstStyle/>
                    <a:p>
                      <a:r>
                        <a:rPr lang="en-US" sz="2000" dirty="0" smtClean="0">
                          <a:solidFill>
                            <a:schemeClr val="bg2">
                              <a:lumMod val="50000"/>
                            </a:schemeClr>
                          </a:solidFill>
                          <a:latin typeface="+mn-lt"/>
                        </a:rPr>
                        <a:t>Attribute </a:t>
                      </a:r>
                      <a:r>
                        <a:rPr lang="en-US" altLang="zh-CN" sz="2000" dirty="0">
                          <a:solidFill>
                            <a:schemeClr val="bg2">
                              <a:lumMod val="50000"/>
                            </a:schemeClr>
                          </a:solidFill>
                          <a:latin typeface="+mn-lt"/>
                        </a:rPr>
                        <a:t>2</a:t>
                      </a:r>
                      <a:endParaRPr lang="en-US" sz="2000" dirty="0">
                        <a:solidFill>
                          <a:schemeClr val="bg2">
                            <a:lumMod val="50000"/>
                          </a:schemeClr>
                        </a:solidFill>
                        <a:latin typeface="+mn-lt"/>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0" kern="1200" dirty="0">
                          <a:solidFill>
                            <a:schemeClr val="bg2">
                              <a:lumMod val="50000"/>
                            </a:schemeClr>
                          </a:solidFill>
                          <a:latin typeface="+mn-lt"/>
                          <a:ea typeface="+mn-ea"/>
                          <a:cs typeface="+mn-cs"/>
                        </a:rPr>
                        <a:t>Not</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9012803"/>
                  </a:ext>
                </a:extLst>
              </a:tr>
              <a:tr h="512325">
                <a:tc>
                  <a:txBody>
                    <a:bodyPr/>
                    <a:lstStyle/>
                    <a:p>
                      <a:r>
                        <a:rPr lang="en-US" sz="2000" dirty="0" smtClean="0">
                          <a:solidFill>
                            <a:schemeClr val="bg2">
                              <a:lumMod val="50000"/>
                            </a:schemeClr>
                          </a:solidFill>
                          <a:latin typeface="+mn-lt"/>
                        </a:rPr>
                        <a:t>Attribute</a:t>
                      </a:r>
                      <a:r>
                        <a:rPr lang="zh-CN" altLang="en-US" sz="2000" dirty="0" smtClean="0">
                          <a:solidFill>
                            <a:schemeClr val="bg2">
                              <a:lumMod val="50000"/>
                            </a:schemeClr>
                          </a:solidFill>
                          <a:latin typeface="+mn-lt"/>
                        </a:rPr>
                        <a:t> </a:t>
                      </a:r>
                      <a:r>
                        <a:rPr lang="en-US" altLang="zh-CN" sz="2000" dirty="0">
                          <a:solidFill>
                            <a:schemeClr val="bg2">
                              <a:lumMod val="50000"/>
                            </a:schemeClr>
                          </a:solidFill>
                          <a:latin typeface="+mn-lt"/>
                        </a:rPr>
                        <a:t>4</a:t>
                      </a:r>
                      <a:endParaRPr lang="en-US" sz="2000" dirty="0">
                        <a:solidFill>
                          <a:schemeClr val="bg2">
                            <a:lumMod val="50000"/>
                          </a:schemeClr>
                        </a:solidFill>
                        <a:latin typeface="+mn-lt"/>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1" dirty="0">
                          <a:solidFill>
                            <a:srgbClr val="5B8A72"/>
                          </a:solidFill>
                          <a:latin typeface="+mn-lt"/>
                        </a:rPr>
                        <a:t>Not</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8099799"/>
                  </a:ext>
                </a:extLst>
              </a:tr>
            </a:tbl>
          </a:graphicData>
        </a:graphic>
      </p:graphicFrame>
      <p:sp>
        <p:nvSpPr>
          <p:cNvPr id="28" name="TextBox 27">
            <a:extLst>
              <a:ext uri="{FF2B5EF4-FFF2-40B4-BE49-F238E27FC236}">
                <a16:creationId xmlns:a16="http://schemas.microsoft.com/office/drawing/2014/main" id="{60FDEBD6-70C8-78AE-FE95-C4206D03770E}"/>
              </a:ext>
            </a:extLst>
          </p:cNvPr>
          <p:cNvSpPr txBox="1"/>
          <p:nvPr/>
        </p:nvSpPr>
        <p:spPr>
          <a:xfrm>
            <a:off x="5632154" y="4625284"/>
            <a:ext cx="438814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Possible Clean Training </a:t>
            </a:r>
            <a:r>
              <a:rPr kumimoji="0" lang="en-US" sz="2400" b="0" i="0" u="none" strike="noStrike" kern="1200" cap="none" spc="0" normalizeH="0" baseline="0" noProof="0" dirty="0" smtClean="0">
                <a:ln>
                  <a:noFill/>
                </a:ln>
                <a:solidFill>
                  <a:prstClr val="black"/>
                </a:solidFill>
                <a:effectLst/>
                <a:uLnTx/>
                <a:uFillTx/>
                <a:latin typeface="Calibri" panose="020F0502020204030204"/>
                <a:ea typeface="+mn-ea"/>
                <a:cs typeface="+mn-cs"/>
              </a:rPr>
              <a:t>Sets 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BC8AC56A-71D8-001C-8888-5A5C99AF53DB}"/>
              </a:ext>
            </a:extLst>
          </p:cNvPr>
          <p:cNvSpPr txBox="1"/>
          <p:nvPr/>
        </p:nvSpPr>
        <p:spPr>
          <a:xfrm>
            <a:off x="11135891" y="3461062"/>
            <a:ext cx="55216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5B8A72"/>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21871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8" grpId="0"/>
      <p:bldP spid="2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38516</TotalTime>
  <Words>4326</Words>
  <Application>Microsoft Office PowerPoint</Application>
  <PresentationFormat>Widescreen</PresentationFormat>
  <Paragraphs>731</Paragraphs>
  <Slides>35</Slides>
  <Notes>35</Notes>
  <HiddenSlides>0</HiddenSlides>
  <MMClips>0</MMClips>
  <ScaleCrop>false</ScaleCrop>
  <HeadingPairs>
    <vt:vector size="6" baseType="variant">
      <vt:variant>
        <vt:lpstr>Fonts Used</vt:lpstr>
      </vt:variant>
      <vt:variant>
        <vt:i4>18</vt:i4>
      </vt:variant>
      <vt:variant>
        <vt:lpstr>Theme</vt:lpstr>
      </vt:variant>
      <vt:variant>
        <vt:i4>2</vt:i4>
      </vt:variant>
      <vt:variant>
        <vt:lpstr>Slide Titles</vt:lpstr>
      </vt:variant>
      <vt:variant>
        <vt:i4>35</vt:i4>
      </vt:variant>
    </vt:vector>
  </HeadingPairs>
  <TitlesOfParts>
    <vt:vector size="55" baseType="lpstr">
      <vt:lpstr>等线</vt:lpstr>
      <vt:lpstr>等线 Light</vt:lpstr>
      <vt:lpstr>Helvetica Neue</vt:lpstr>
      <vt:lpstr>LinLibertineT</vt:lpstr>
      <vt:lpstr>Microsoft YaHei</vt:lpstr>
      <vt:lpstr>Microsoft YaHei</vt:lpstr>
      <vt:lpstr>Roboto</vt:lpstr>
      <vt:lpstr>宋体</vt:lpstr>
      <vt:lpstr>Söhne</vt:lpstr>
      <vt:lpstr>Arial</vt:lpstr>
      <vt:lpstr>Calibri</vt:lpstr>
      <vt:lpstr>Calibri Light</vt:lpstr>
      <vt:lpstr>Cambria Math</vt:lpstr>
      <vt:lpstr>Candara</vt:lpstr>
      <vt:lpstr>Consolas</vt:lpstr>
      <vt:lpstr>Times</vt:lpstr>
      <vt:lpstr>Times New Roman</vt:lpstr>
      <vt:lpstr>Wingdings</vt:lpstr>
      <vt:lpstr>Office Theme</vt:lpstr>
      <vt:lpstr>1_Office Theme</vt:lpstr>
      <vt:lpstr>Certifying the Fairness of KNN in the Presence of Dataset Bias</vt:lpstr>
      <vt:lpstr>PowerPoint Presentation</vt:lpstr>
      <vt:lpstr>Introduction – machine learning pipeline</vt:lpstr>
      <vt:lpstr>Introduction – bias and what to do about it</vt:lpstr>
      <vt:lpstr>Introduction – Problem statement</vt:lpstr>
      <vt:lpstr>Introduction – individual fairness</vt:lpstr>
      <vt:lpstr>PowerPoint Presentation</vt:lpstr>
      <vt:lpstr>PowerPoint Presentation</vt:lpstr>
      <vt:lpstr>PowerPoint Presentation</vt:lpstr>
      <vt:lpstr>Introduction – Limitations of Prior Work</vt:lpstr>
      <vt:lpstr>PowerPoint Presentation</vt:lpstr>
      <vt:lpstr>Motivation – KNN ( k-nearest neighbors )</vt:lpstr>
      <vt:lpstr>Motivation – KNN (how it works)</vt:lpstr>
      <vt:lpstr>PowerPoint Presentation</vt:lpstr>
      <vt:lpstr>Motivation – How does dataset bias affect predicted label?</vt:lpstr>
      <vt:lpstr>Motivation – baseline method for deciding fairness</vt:lpstr>
      <vt:lpstr>PowerPoint Presentation</vt:lpstr>
      <vt:lpstr>PowerPoint Presentation</vt:lpstr>
      <vt:lpstr>PowerPoint Presentation</vt:lpstr>
      <vt:lpstr>PowerPoint Presentation</vt:lpstr>
      <vt:lpstr>Original KNN – find the nearest neighbors (of input x)</vt:lpstr>
      <vt:lpstr>Abstract KNN – find the nearest neighbors (of input x)</vt:lpstr>
      <vt:lpstr>PowerPoint Presentation</vt:lpstr>
      <vt:lpstr>Original/Abstract KNN – find the most frequent label</vt:lpstr>
      <vt:lpstr>PowerPoint Presentation</vt:lpstr>
      <vt:lpstr>Original/Abstract KNN – compute the optimal K value</vt:lpstr>
      <vt:lpstr>PowerPoint Presentation</vt:lpstr>
      <vt:lpstr>PowerPoint Presentation</vt:lpstr>
      <vt:lpstr>Evaluation</vt:lpstr>
      <vt:lpstr>Result – Accuracy</vt:lpstr>
      <vt:lpstr>Result – Accuracy and Efficiency</vt:lpstr>
      <vt:lpstr>PowerPoint Presentation</vt:lpstr>
      <vt:lpstr>Conclusion</vt:lpstr>
      <vt:lpstr>PowerPoint Presentation</vt:lpstr>
      <vt:lpstr>Introduction –  challenge (combinatorial explosion)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Yannan Li</dc:creator>
  <cp:lastModifiedBy> </cp:lastModifiedBy>
  <cp:revision>928</cp:revision>
  <dcterms:created xsi:type="dcterms:W3CDTF">2022-02-15T22:20:50Z</dcterms:created>
  <dcterms:modified xsi:type="dcterms:W3CDTF">2023-07-17T04:49:57Z</dcterms:modified>
</cp:coreProperties>
</file>