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3" r:id="rId3"/>
    <p:sldId id="256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89A4-DE81-44B6-80C6-12C48B7A0F0F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6E2CF-1EA6-4D1D-A749-E0123275745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172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6-30T06:22:08.7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6-30T06:44:08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2795 8311,'0'0,"-25"0,25-25,0 0,-25 25,25-25,-25 25,25-24,0-1,0 25,0-25,0 25,0-25,0 25,0-25,0 1,0 24,0-25,0 25,0-25,0 25,0-25,0 0,0 25,0-24,0 24,0-25,0 25,0-25,0 0,0 25,0-25,0 1,0-1,0 0,0 25,0-25,0 0,0 1,0-1,0 0,0 0,0 0,0 1,0-1,0 0,0 0,0 0,0 0,0 1,0-26,0 25,0 0,0 1,0-26,0 50,0-25,0 0,0 1,0-1,0 25,0-25,0 0,0 25,-25-25,25 25,0-24,0-1,0 0,0 25,0-25,0 25,0-25,0 1,0-1,0 25,0-25,-24 25,24-50,0 50,0-24,0-1,0 25,0-25,0 0,0-24,0 49,0-25,-25 0,25 25,0-25,0 0,-25 1,25 24,-25-50,25 50,-25-25,25-25,0 50,-25-24,25 24,-23-50,23 25,-25 0,0 1,25 24,-25-50,0 25,25 0,-24 1,-1-1,25 0,0 0,0 25,-25-25,25 1,-25-26,25 50,0-25,-25 0,25 1,0-1,0-25,0 50,-24-49,24 49,0-50,0 25,0 0,0 25,0-24,0-1,0 0,0 0,0 0,0 1,0-1,0 0,0-25,0 50,0-25,0-24,0 49,0-25,0-25,0 50,0-24,0-1,0 0,0-25,0 50,0-24,0-1,0 0,0 0,0-24,0 24,0 0,0-25,0 26,0-1,0-25,0 25,0 1,0-1,0 0,0 0,0 0,24 1,-24-26,0 25,0 0,0-24,25 49,-25-50,0 25,0 1,0-1,0-25,0 25,0 0,0 1,0-1,0-25,25 25,-25 25,0-25,0-25,0 50,0-25,0 0,25-24,-25 49,0-25,0-25,25 26,-25-1,0 25,0-25,0-25,0 50,0-24,0-1,24 0,-24 0,0 0,25 1,-25-1,0 0,0 0,25 0,-25 1,25 24,-25-25,25 0,-25 0,23 0,-23 1,25-1,0 0,0 25,-25-25,25 25,-25-25,49 25,-49-25,25 1,25 24,-25-25,-1 25,1-25,0 25,24-25,-25 25,-24-25,25 1,-25 24,50-25,-50 0,25 25,-1-25,-24 25,50 0,-25 0,0 0,-1 0,-24 0,49 0,-49 0,25 0,24 0,-24 0,0 0,25-25,24 25,-24 0,23 0,-23 0,24 0,1 0,-26 0,0 0,0 0,26 0,-1 25,25-25,-25 0,0 25,-24-25,24 0,-24 25,23 0,-23-25,0 24,-1 1,-24-25,25 0,-26 25,1-25,0 50,-25-50,24 0,1 0,-25 24,24-24,-24 25,25 25,0-50,-25 50,25-26,0 1,-1 50,26-26,-50-24,25 25,0 24,-1-24,25-1,-49-24,25 49,-25-24,0 0,49-1,-49 1,25 25,-25-25,0-25,25 49,-25-24,0-1,0 26,0-1,0 1,0-26,0 50,0-24,0-26,0 26,0-26,0 26,0-1,0-24,0-1,0 26,-25-1,25-24,0 24,-25-24,25 0,-24 24,24-49,0 49,0-24,-25 24,0 1,25-26,0 1,-25-1,25 1,0 0,-24-26,24 26,0 0,-24-1,24 1,0-25,-25 0,25 24,0 1,-25-25,25-1,-25 26,25-50,0 50,-25-26,1 1,24 25,0-25,-25 24,25-24,0 0,-25 0,0 24,25-49,-25 25,25 0,0 0,-24-1,24 1,0 0,-25 0,1-25,24 49,-25-24,25 0,-25 0,1 0,-1 24,0-24,0 0,25 0,-25 0,25-1,-49-24,24 50,0-50,-25 50,27-26,-27 1,50 0,-25-25,0 25,1-25,-26 0,50 0,-50 25,26-25,-1 24,0 1,0-25,1 0,0 0,-1 0,-25 0,25 0,1 0,-26 0,0 0,1 0,0 0,24 0,-24 0,-1 0,50 0,-49 0,24 0,-25 0,25 0,0 0,-48 0,48 0,-24 0,-1 0,25 0,-49 0,49 0,-24 0,0 0,24 0,-49 0,49-25,-25 25,25 0,-24 0,0 0,24 0,-24 0,24 0,-25 0,26 0,-1-24,0 24,0-25,0 25,-23-25,48 25,-25-25,0 25,0 0,25 0</inkml:trace>
  <inkml:trace contextRef="#ctx0" brushRef="#br0" timeOffset="292891">24 496,'0'-24,"0"-1,0 0,0 0,0 0,0 25,0-24,0 24,0-25,0 0,0 0,0 0,0 25,0-24,0-1,0 25,0 0,0-25,0 0,0 25,0-25,0 25,0-25,0 25,0-24,0-1,0 25,0-25,0 25,0-25,0 25,25 0,-25 0,25 0,-25 0,25 0,-25 0,25 0,-1 0,-24 0,24 0,-24 0,25 0,-25 0,25 0,0 0,-25 0,0 0,0 0,0 0,0 0,24 0,-24 0,0 0,25 0,-25 0,25 0,-25 0,0 0,0 0,0 0,25 0,-25 25,0-25,0 0,0 25,25-25,-25 0,24 25,-24-25,0 24,0 1,25-25,-25 0,0 25,0 0,0-25,0 25,25 0,-25-25,0 0,0 0,0 24,0-24,0 25,0-25,0 25,0-25,0 25,0 0,0-25,0 24,0-24,0 0,0 25,0-25,0 25,0-25,0 25,0-25,0 25,0-25,0 0,0 24,0-24,0 25,0-25,0 25,0-25,0 25,0 0,0-1,0-24,0 25,0 0,0-25,0 25,-25-25,25 0,0 25,-25-25,25 0,-24 0,24 0,-25 0,0 0,25 0,-25 0,25 24,-25-24,25 0,-24 0,-1 0,0 0,25 0,-25 0,1 0,0 0,24 0,-25 0,25 0,-25 0,0 0,0 0,25 0,-24 0</inkml:trace>
  <inkml:trace contextRef="#ctx0" brushRef="#br0" timeOffset="304641">816 695,'0'0,"0"25,0-25,0 24,0 1,0 0,0 0,0-25,0 0,0 0,25-25,-25 0,24 0,-24 25,25 0,-1-24,-24-1,0 25,25 0,-25-25,25 0,-25 25,25-25,-25 1,0 24,25 0,-25-25,24 25,-24-25,25 25,-25-25,0 0,25 25,-25 0,25-24,-25 24,25-25,-25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36" units="1/cm"/>
          <inkml:channelProperty channel="Y" name="resolution" value="36" units="1/cm"/>
        </inkml:channelProperties>
      </inkml:inkSource>
      <inkml:timestamp xml:id="ts0" timeString="2010-11-08T06:31:32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36" units="1/cm"/>
          <inkml:channelProperty channel="Y" name="resolution" value="36" units="1/cm"/>
        </inkml:channelProperties>
      </inkml:inkSource>
      <inkml:timestamp xml:id="ts0" timeString="2010-11-08T06:31:42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36" units="1/cm"/>
          <inkml:channelProperty channel="Y" name="resolution" value="36" units="1/cm"/>
        </inkml:channelProperties>
      </inkml:inkSource>
      <inkml:timestamp xml:id="ts0" timeString="2010-11-08T06:31:43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36" units="1/cm"/>
          <inkml:channelProperty channel="Y" name="resolution" value="36" units="1/cm"/>
        </inkml:channelProperties>
      </inkml:inkSource>
      <inkml:timestamp xml:id="ts0" timeString="2010-11-08T06:31:44.4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6-30T06:40:59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3 541,'0'0,"0"-24,0 24,0-25,0 25,0-24,0-1,0 25,0-25,0 1,0-1,0 25,0-25,25 25,-25-24,50 24,-1-25,-24-24,49 49,25-49,0 49,25-50,49 1,-24 0,23 24,2 1,-1 24,25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6-30T06:41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1243 0,'-50'75,"25"-1,0 49,-24-98,-1 50,1-26,-27-24,27-25,-1 25,0-25,1 0,-1 0,-24 0,-1 0,-24 0,50 0,-27 0,2 0,24 0,0-25,50 25,-24 0,-1 0,25 0,-25 0,25 0,0-25,-25 25,0 0,25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6-30T06:43:38.6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264 1455,'0'-25,"0"0,0 25,-24 0,24-24,0 0,0 24,0-25,-24 25,24-50,0 50,0-23,0 23,0-25,0 25,0-25,0 0,-24 25,24-24,0 0,0 24,0-25,0 0,-24 25,24-25,-24 1,24 24,0-24,0 24,0-25,0 25,0-25,-24 1,0 24,24-25,0 1,0-1,0 1,0 24,0-25,0 25,0-25,0 0,0 25,0-23,0 23,0-25,0 25,0-25,0 0,0 25,0-24,0 24,0-24,0 24,0-25,0 0,0 25,0-24,0 24,0-25,0 25,0-24,0-1,0 25,0-24,0 24,0-25,0 0,0 1,0 24,0-24,0 24,0-50,0 50,0-25,0 2,0 23,0-25,0 0,0 25,0-25,0 25,0-25,0 2,0 23,0 0,0-25,0 0,0 25,0-25,0 25,0-24,0 24,24 0,-24 0,24 0,-24 0,24-24,-24 24,24 0,0 0,-24 0,24 0,-24 0,24 0,-24 0,48 0,-48 0,23 0,2 0,-1 0,0 0,0 0,-1 0,1 0,1 24,23-24,-25 0,1 0,0 0,1 0,22 0,-23 0,24 0,-48 0,25 0,22 0,-23 24,0-24,48 0,-72 0,24 0,0 0,0 0,-24 0,25 0,-25 25,0-25,23 0,-23 0,24 0,-24 0,24 0,-24 0,24 25,-24-25,0 25,0-25,0 48,0-48,0 25,0-25,24 25,-24-25,0 25,0-2,0 2,0-25,24 50,-24-26,0 0,0 1,0 0,0-1,0 25,0-24,0-25,0 49,0-24,0-1,0-24,0 24,0 1,0-25,0 25,0 0,0-2,0-23,0 25,0 0,0 0,0-25,0 24,0 1,0-1,0 1,0-1,0 1,0 0,0-1,0 0,0 1,0 0,0 24,0-25,0 1,0 25,0-27,0 27,0-25,0-1,0 0,0 1,0 0,0-1,0-24,0 25,0-1,-24 1,24-25,-24 49,24-49,-24 0,0 25,24-25,-24 24,1-24,23 24,-25-24,25 0,-48 0,48 0,-24 0,1 0,-2 0,1 25,0-25,0 0,1 0,-1 0,-1 0,-23 0,24 0,1 0,-26 0,1 0,25 0,-1 0,-25 0,25 0,1 0,-1 0,-24 0,23 0,2-25,-1 25,24 0,-24 0,-24-24,24 0,-24 24,48 0,-24-25,0 25,24 0,-24-25,0 25,24 0,-24 0,24 0,-24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6-30T06:43:45.0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0,'25'0,"0"0,0 0,49 24,50 25,-25-49,50 0,0 0,25 0,0 0,25 23,24-23,25 25,0-25,-25 0,25 0,-24 0,24 0,-24 0,-26 24,-24-24,-50 0,-50 0,26 0,-26 0,-49 0,0 0,-1 0,-24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6593-A720-4580-BD08-45F7F24A675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0051-B629-4F70-9580-BA13CD8973A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82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2890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962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020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298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1437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278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19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921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85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280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847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013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092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8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0051-B629-4F70-9580-BA13CD8973AB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29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2" name="ชื่อเรื่องรอง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20" name="ตัวยึดท้ายกระดา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วงรี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วงรี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9" name="แผนผังลำดับงาน: กระบวนการ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กลม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วงรี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โดนัท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ตัวยึดชื่อเรื่อง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ข้อความ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ยึดวันที่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1150DAF-7D6F-473A-A90C-F05AECBF8A10}" type="datetimeFigureOut">
              <a:rPr lang="th-TH" smtClean="0"/>
              <a:pPr/>
              <a:t>13/07/61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h-TH"/>
          </a:p>
        </p:txBody>
      </p:sp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D25144-5E7B-48B3-839E-E0ED52AB3E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1.xlsx" TargetMode="External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9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648;&#3629;&#3585;&#3626;&#3634;&#3619;&#3648;&#3605;&#3619;&#3637;&#3618;&#3617;&#3629;&#3610;&#3619;&#3617;.xls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0.xml"/><Relationship Id="rId4" Type="http://schemas.openxmlformats.org/officeDocument/2006/relationships/hyperlink" Target="&#3648;&#3629;&#3585;&#3626;&#3634;&#3619;&#3648;&#3605;&#3619;&#3637;&#3618;&#3617;&#3629;&#3610;&#3619;&#3617;.xls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648;&#3629;&#3585;&#3626;&#3634;&#3619;&#3648;&#3605;&#3619;&#3637;&#3618;&#3617;&#3629;&#3610;&#3619;&#3617;.xls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648;&#3629;&#3585;&#3626;&#3634;&#3619;&#3648;&#3605;&#3619;&#3637;&#3618;&#3617;&#3629;&#3610;&#3619;&#3617;.xls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emf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1.x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1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th-TH" sz="5400" dirty="0" smtClean="0"/>
              <a:t>การใช้โปรแกรม 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th-TH" sz="5400" dirty="0" smtClean="0"/>
              <a:t>โปรแกรมสำเร็จรูป</a:t>
            </a:r>
            <a:br>
              <a:rPr lang="th-TH" sz="5400" dirty="0" smtClean="0"/>
            </a:br>
            <a:r>
              <a:rPr lang="th-TH" sz="5400" dirty="0" smtClean="0"/>
              <a:t>(</a:t>
            </a:r>
            <a:r>
              <a:rPr lang="en-US" sz="5400" smtClean="0"/>
              <a:t>Program Package)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571744"/>
            <a:ext cx="53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/>
              <a:t>อ.สุภา</a:t>
            </a:r>
            <a:r>
              <a:rPr lang="th-TH" sz="4400" b="1" dirty="0" err="1" smtClean="0"/>
              <a:t>ภรณ์</a:t>
            </a:r>
            <a:r>
              <a:rPr lang="th-TH" sz="4400" b="1" dirty="0" smtClean="0"/>
              <a:t>   อนุภาพไพรบูรณ์</a:t>
            </a:r>
            <a:endParaRPr lang="th-TH" sz="4400" b="1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21" y="1988840"/>
            <a:ext cx="2753404" cy="467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ข้อความแสดงผลที่ผิดผลาดเกี่ยวกับสูตร(ต่อ)</a:t>
            </a:r>
            <a:endParaRPr lang="th-TH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28586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ข้อความ</a:t>
            </a:r>
            <a:r>
              <a:rPr lang="th-TH" sz="3200" dirty="0" smtClean="0">
                <a:solidFill>
                  <a:srgbClr val="7030A0"/>
                </a:solidFill>
              </a:rPr>
              <a:t>  </a:t>
            </a:r>
            <a:r>
              <a:rPr lang="en-US" sz="3200" dirty="0" smtClean="0">
                <a:solidFill>
                  <a:srgbClr val="7030A0"/>
                </a:solidFill>
              </a:rPr>
              <a:t># N/A</a:t>
            </a:r>
            <a:endParaRPr lang="th-TH" sz="3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928802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i="1" dirty="0" smtClean="0"/>
              <a:t>สาเหตุ </a:t>
            </a:r>
            <a:r>
              <a:rPr lang="th-TH" dirty="0" smtClean="0"/>
              <a:t> เกิดขึ้นเมื่อกำหนดตัวแปรที่ใช้อ้างอิงข้อมูลผิดประเภท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428868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400" b="1" i="1" dirty="0" smtClean="0"/>
              <a:t>วิธีแก้ไข</a:t>
            </a:r>
            <a:r>
              <a:rPr lang="th-TH" b="1" i="1" dirty="0" smtClean="0"/>
              <a:t> </a:t>
            </a:r>
            <a:r>
              <a:rPr lang="th-TH" dirty="0" smtClean="0"/>
              <a:t> ตรวจสอบประเภทตัวแปรของฟังก์ชันคืออะไรเพื่อเปลี่ยนให้ถูกต้อง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43042" y="3571876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ข้อความ</a:t>
            </a:r>
            <a:r>
              <a:rPr lang="th-TH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7030A0"/>
                </a:solidFill>
              </a:rPr>
              <a:t># REF?</a:t>
            </a:r>
            <a:endParaRPr lang="th-TH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4143380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i="1" dirty="0" smtClean="0"/>
              <a:t>สาเหตุ   </a:t>
            </a:r>
            <a:r>
              <a:rPr lang="th-TH" i="1" dirty="0" smtClean="0"/>
              <a:t>เกิดขึ้นเมื่อโปรแกรมไม่สามารถค้นหาตำแหน่งอ้างอิงเซลล์ที่ใช้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4643446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400" b="1" i="1" dirty="0" smtClean="0"/>
              <a:t>วิธีแก้ไข</a:t>
            </a:r>
            <a:r>
              <a:rPr lang="th-TH" b="1" i="1" dirty="0" smtClean="0"/>
              <a:t> </a:t>
            </a:r>
            <a:r>
              <a:rPr lang="th-TH" dirty="0" smtClean="0"/>
              <a:t> ตรวจสอบตำแหน่งอ้างอิงเซลล์</a:t>
            </a: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3500430" y="564357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4763" y="1250950"/>
              <a:ext cx="571500" cy="195263"/>
            </p14:xfrm>
          </p:contentPart>
        </mc:Choice>
        <mc:Fallback xmlns=""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5429" y="1241652"/>
                <a:ext cx="590167" cy="213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1670050"/>
              <a:ext cx="447675" cy="169863"/>
            </p14:xfrm>
          </p:contentPart>
        </mc:Choice>
        <mc:Fallback xmlns=""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1066" y="1660713"/>
                <a:ext cx="466418" cy="1885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การตรึงตำแหน่งเซลล์เพื่อคำนวณ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การตึงตำแหน่งเซลล์ที่มีการอ้างอิงถึงของสูตรคำนวณ</a:t>
            </a:r>
          </a:p>
          <a:p>
            <a:pPr>
              <a:buNone/>
            </a:pPr>
            <a:r>
              <a:rPr lang="th-TH" dirty="0" smtClean="0"/>
              <a:t>	มีประโยชน์สำหรับการคัดลอกสูตรไปยังตำแหน่งอื่นๆ  ซึ่งจะทำให้ตำแหน่งเซลล์ไม่มีการเคลื่อนที่หรืออ้างอิงผิดตำแหน่งโดยที่การตรึงตำแหน่งเซลล์นั้นจะใช้เครื่องหมาย </a:t>
            </a:r>
            <a:r>
              <a:rPr lang="en-US" dirty="0" smtClean="0"/>
              <a:t>$ </a:t>
            </a:r>
            <a:r>
              <a:rPr lang="th-TH" dirty="0" smtClean="0"/>
              <a:t> เรียกว่า</a:t>
            </a:r>
          </a:p>
          <a:p>
            <a:pPr>
              <a:buNone/>
            </a:pPr>
            <a:r>
              <a:rPr lang="en-US" dirty="0" smtClean="0"/>
              <a:t>“Absolute” </a:t>
            </a:r>
            <a:r>
              <a:rPr lang="th-TH" dirty="0" smtClean="0"/>
              <a:t>เช่น</a:t>
            </a:r>
          </a:p>
          <a:p>
            <a:pPr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$A1 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หมายถึงตรึงตำแหน่งคอลัมน์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A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ตัวอย่างการสร้างสูตรคำนวณโดยใช้เครื่องหมาย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$</a:t>
            </a:r>
            <a:endParaRPr lang="th-TH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2946400"/>
              <a:ext cx="447675" cy="617538"/>
            </p14:xfrm>
          </p:contentPart>
        </mc:Choice>
        <mc:Fallback xmlns=""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3819" y="2937130"/>
                <a:ext cx="465763" cy="636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7988" y="4017963"/>
              <a:ext cx="1420812" cy="53975"/>
            </p14:xfrm>
          </p:contentPart>
        </mc:Choice>
        <mc:Fallback xmlns="">
          <p:pic>
            <p:nvPicPr>
              <p:cNvPr id="28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8624" y="4008850"/>
                <a:ext cx="1439540" cy="7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AngsanaUPC" pitchFamily="18" charset="-34"/>
                <a:cs typeface="AngsanaUPC" pitchFamily="18" charset="-34"/>
              </a:rPr>
              <a:t>ตัวอย่างการสร้างสูตรคำนวณโดยใช้เครื่องหมาย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$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2643206"/>
          </a:xfrm>
        </p:spPr>
        <p:txBody>
          <a:bodyPr/>
          <a:lstStyle/>
          <a:p>
            <a:r>
              <a:rPr lang="th-TH" dirty="0" smtClean="0"/>
              <a:t>ร้านหนังสือแห่งหนึ่งทำการขายหนังสือโดยให้ส่วนลดกับลูกค้า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20 % 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โดยที่ลูกค้าสามารถสั่งซื้อหนังสือได้มากกว่า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รายการ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ซึ่งการให้ส่วนลดเกิดจาก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ราคาปก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x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จำนวนเล่ม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)X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ส่วนลด</a:t>
            </a:r>
          </a:p>
          <a:p>
            <a:pPr lvl="8">
              <a:buNone/>
            </a:pPr>
            <a:r>
              <a:rPr lang="th-TH" sz="4400" dirty="0" smtClean="0">
                <a:latin typeface="CordiaUPC" pitchFamily="34" charset="-34"/>
                <a:cs typeface="CordiaUPC" pitchFamily="34" charset="-34"/>
              </a:rPr>
              <a:t>          </a:t>
            </a:r>
            <a:r>
              <a:rPr lang="en-US" sz="4400" dirty="0" smtClean="0">
                <a:latin typeface="CordiaUPC" pitchFamily="34" charset="-34"/>
                <a:cs typeface="CordiaUPC" pitchFamily="34" charset="-34"/>
              </a:rPr>
              <a:t>=(C3*D3)*$B$1</a:t>
            </a:r>
            <a:endParaRPr lang="th-TH" sz="4400" dirty="0" smtClean="0">
              <a:latin typeface="CordiaUPC" pitchFamily="34" charset="-34"/>
              <a:cs typeface="CordiaUPC" pitchFamily="34" charset="-34"/>
            </a:endParaRPr>
          </a:p>
          <a:p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2714612" y="4286256"/>
            <a:ext cx="4286280" cy="7694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4400" b="1" dirty="0" smtClean="0"/>
              <a:t>ตัวอย่างคำนวณ</a:t>
            </a:r>
            <a:endParaRPr lang="th-TH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/>
          <p:nvPr/>
        </p:nvPicPr>
        <p:blipFill>
          <a:blip r:embed="rId3" cstate="print"/>
          <a:srcRect r="29515" b="22163"/>
          <a:stretch>
            <a:fillRect/>
          </a:stretch>
        </p:blipFill>
        <p:spPr bwMode="auto">
          <a:xfrm>
            <a:off x="1428728" y="1428736"/>
            <a:ext cx="75724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ชื่อเรื่อง 4">
            <a:hlinkClick r:id="rId4" action="ppaction://hlinkfile"/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4400" b="1" dirty="0" smtClean="0"/>
              <a:t>ตัวอย่างคำนวณ</a:t>
            </a:r>
            <a:endParaRPr lang="th-TH" sz="4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0338" y="2044700"/>
              <a:ext cx="1946275" cy="2992438"/>
            </p14:xfrm>
          </p:contentPart>
        </mc:Choice>
        <mc:Fallback xmlns=""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1005" y="2035339"/>
                <a:ext cx="1964941" cy="301116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0"/>
            <a:ext cx="606535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th-TH" dirty="0" smtClean="0">
                <a:solidFill>
                  <a:srgbClr val="002060"/>
                </a:solidFill>
                <a:effectLst/>
                <a:hlinkClick r:id="rId3" action="ppaction://hlinkfile"/>
              </a:rPr>
              <a:t>ตัวอย่างคำนวณ คิดค่าใช้จ่ายรายเดือน</a:t>
            </a:r>
            <a:endParaRPr lang="th-TH" dirty="0">
              <a:solidFill>
                <a:srgbClr val="002060"/>
              </a:solidFill>
              <a:effectLst/>
              <a:hlinkClick r:id="rId3" action="ppaction://hlinkfile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4" cstate="print"/>
          <a:srcRect t="20745" r="53224" b="13652"/>
          <a:stretch>
            <a:fillRect/>
          </a:stretch>
        </p:blipFill>
        <p:spPr bwMode="auto">
          <a:xfrm>
            <a:off x="1071538" y="1428736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การคำนวณระหว่าง</a:t>
            </a:r>
            <a:r>
              <a:rPr lang="th-TH" dirty="0" err="1" smtClean="0"/>
              <a:t>ชีท</a:t>
            </a:r>
            <a:r>
              <a:rPr lang="th-TH" dirty="0" smtClean="0"/>
              <a:t>งาน </a:t>
            </a:r>
            <a:r>
              <a:rPr lang="en-US" dirty="0" smtClean="0"/>
              <a:t>(work sheet)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แต่ละ</a:t>
            </a:r>
            <a:r>
              <a:rPr lang="th-TH" dirty="0" err="1" smtClean="0"/>
              <a:t>ชีท</a:t>
            </a:r>
            <a:r>
              <a:rPr lang="th-TH" dirty="0" smtClean="0"/>
              <a:t>งานควรจัดเก็บข้อมูลเฉพาะด้าน  มีความเป็นอิสระของข้อมูลเพื่อจัดทำให้</a:t>
            </a:r>
            <a:r>
              <a:rPr lang="th-TH" dirty="0" err="1" smtClean="0"/>
              <a:t>ชีท</a:t>
            </a:r>
            <a:r>
              <a:rPr lang="th-TH" dirty="0" smtClean="0"/>
              <a:t>งานมีลักษณะของความเป็นฐานข้อมูล และง่ายต่อการแก้ไขข้อมูล หรือนำเข้ามูลเหล่านั้นมาใช้งานได้อย่างถูกต้อง</a:t>
            </a:r>
          </a:p>
          <a:p>
            <a:endParaRPr lang="th-TH" dirty="0" smtClean="0"/>
          </a:p>
          <a:p>
            <a:r>
              <a:rPr lang="th-TH" dirty="0" smtClean="0"/>
              <a:t>สิ่งที่ต้องเข้าใจในการคำนวณระหว่าง</a:t>
            </a:r>
            <a:r>
              <a:rPr lang="th-TH" dirty="0" err="1" smtClean="0"/>
              <a:t>ชีท</a:t>
            </a:r>
            <a:r>
              <a:rPr lang="th-TH" dirty="0" smtClean="0"/>
              <a:t>งานก็คือ  </a:t>
            </a:r>
            <a:r>
              <a:rPr lang="th-TH" sz="3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คุณ</a:t>
            </a:r>
            <a:r>
              <a:rPr lang="th-TH" sz="3600" b="1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th-TH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th-TH" dirty="0" smtClean="0"/>
              <a:t>จะไม่สามารถอ้างอิงค่าที่บรรจุไว้ในตำแหน่งเซลล์ได้ตามรูปแบบปกติทั่วไป เช่น  </a:t>
            </a:r>
            <a:r>
              <a:rPr lang="en-US" dirty="0" smtClean="0"/>
              <a:t>= A2+(C7*C8)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การคำนวณระหว่าง</a:t>
            </a:r>
            <a:r>
              <a:rPr lang="th-TH" dirty="0" err="1" smtClean="0"/>
              <a:t>ชีท</a:t>
            </a:r>
            <a:r>
              <a:rPr lang="th-TH" dirty="0" smtClean="0"/>
              <a:t>งาน </a:t>
            </a:r>
            <a:r>
              <a:rPr lang="en-US" dirty="0" smtClean="0"/>
              <a:t>(work sheet) </a:t>
            </a:r>
            <a:r>
              <a:rPr lang="th-TH" dirty="0" smtClean="0"/>
              <a:t>ต่อ</a:t>
            </a:r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 แต่ </a:t>
            </a:r>
            <a:r>
              <a:rPr lang="th-TH" sz="4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คุณ</a:t>
            </a:r>
            <a:r>
              <a:rPr lang="th-TH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th-TH" b="1" i="1" dirty="0" smtClean="0">
                <a:solidFill>
                  <a:schemeClr val="accent1"/>
                </a:solidFill>
              </a:rPr>
              <a:t>จะต้องกำหนดชื่อ</a:t>
            </a:r>
            <a:r>
              <a:rPr lang="th-TH" b="1" i="1" dirty="0" err="1" smtClean="0">
                <a:solidFill>
                  <a:schemeClr val="accent1"/>
                </a:solidFill>
              </a:rPr>
              <a:t>ชีท</a:t>
            </a:r>
            <a:r>
              <a:rPr lang="th-TH" b="1" i="1" dirty="0" smtClean="0">
                <a:solidFill>
                  <a:schemeClr val="accent1"/>
                </a:solidFill>
              </a:rPr>
              <a:t>ที่ต้องการอ้างอิงค่าตามด้วยเครื่องหมาย </a:t>
            </a:r>
            <a:r>
              <a:rPr lang="en-US" b="1" i="1" dirty="0" smtClean="0">
                <a:solidFill>
                  <a:schemeClr val="accent1"/>
                </a:solidFill>
              </a:rPr>
              <a:t>!  </a:t>
            </a:r>
            <a:r>
              <a:rPr lang="th-TH" b="1" i="1" dirty="0" smtClean="0">
                <a:solidFill>
                  <a:schemeClr val="accent1"/>
                </a:solidFill>
              </a:rPr>
              <a:t>เช่น </a:t>
            </a:r>
            <a:endParaRPr lang="en-US" b="1" i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                 = </a:t>
            </a:r>
            <a:r>
              <a:rPr lang="th-TH" b="1" i="1" dirty="0" smtClean="0">
                <a:solidFill>
                  <a:schemeClr val="accent1"/>
                </a:solidFill>
              </a:rPr>
              <a:t>เงินเดือนพนักงาน</a:t>
            </a:r>
            <a:r>
              <a:rPr lang="en-US" b="1" i="1" dirty="0" smtClean="0">
                <a:solidFill>
                  <a:schemeClr val="accent1"/>
                </a:solidFill>
              </a:rPr>
              <a:t>! C4</a:t>
            </a:r>
          </a:p>
          <a:p>
            <a:pPr>
              <a:buNone/>
            </a:pPr>
            <a:r>
              <a:rPr lang="th-TH" sz="4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หมายความว่า</a:t>
            </a:r>
          </a:p>
          <a:p>
            <a:pPr>
              <a:buNone/>
            </a:pPr>
            <a:r>
              <a:rPr lang="th-TH" dirty="0" smtClean="0"/>
              <a:t>(เรียกใช้</a:t>
            </a:r>
            <a:r>
              <a:rPr lang="th-TH" dirty="0" err="1" smtClean="0"/>
              <a:t>ชีท</a:t>
            </a:r>
            <a:r>
              <a:rPr lang="th-TH" dirty="0" smtClean="0"/>
              <a:t> “เงินเดือนพนักงาน” ในตำแหน่ง </a:t>
            </a:r>
            <a:r>
              <a:rPr lang="en-US" dirty="0" smtClean="0"/>
              <a:t>C4</a:t>
            </a:r>
            <a:r>
              <a:rPr lang="th-TH" dirty="0" smtClean="0"/>
              <a:t> )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1571604" y="4929198"/>
            <a:ext cx="606535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action="ppaction://hlinkfile"/>
              </a:rPr>
              <a:t>ตัวอย่างการคำนวณ ระหว่าง</a:t>
            </a:r>
            <a:r>
              <a:rPr kumimoji="0" lang="th-TH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action="ppaction://hlinkfile"/>
              </a:rPr>
              <a:t>ชีท</a:t>
            </a:r>
            <a:r>
              <a:rPr kumimoji="0" lang="th-TH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action="ppaction://hlinkfile"/>
              </a:rPr>
              <a:t>งาน</a:t>
            </a:r>
            <a:endParaRPr kumimoji="0" lang="th-TH" sz="43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  <a:hlinkClick r:id="rId3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Program Package = 100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  Excel   (Mid term)   			  25</a:t>
            </a:r>
          </a:p>
          <a:p>
            <a:r>
              <a:rPr lang="en-US" dirty="0" smtClean="0"/>
              <a:t>MS -  Access (Final term)	                  15</a:t>
            </a:r>
          </a:p>
          <a:p>
            <a:r>
              <a:rPr lang="en-US" dirty="0" smtClean="0"/>
              <a:t>MS – Office Other                            15</a:t>
            </a:r>
          </a:p>
          <a:p>
            <a:r>
              <a:rPr lang="en-US" dirty="0" smtClean="0"/>
              <a:t>Quiz						  15</a:t>
            </a:r>
          </a:p>
          <a:p>
            <a:r>
              <a:rPr lang="en-US" dirty="0" smtClean="0"/>
              <a:t>Assignment                                       20</a:t>
            </a:r>
          </a:p>
          <a:p>
            <a:r>
              <a:rPr lang="en-US" dirty="0" smtClean="0"/>
              <a:t>Reputation                                        10 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4414" y="357166"/>
            <a:ext cx="7772400" cy="969959"/>
          </a:xfrm>
        </p:spPr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หลักการคำนวณทางด้านคณิตศาสตร์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142975" y="1857364"/>
          <a:ext cx="757243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7"/>
                <a:gridCol w="2428892"/>
                <a:gridCol w="2500332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ลำดับความสำคัญ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เครื่องหมาย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ความหมาย</a:t>
                      </a:r>
                      <a:endParaRPr lang="th-TH" sz="32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ngsanaUPC" pitchFamily="18" charset="-34"/>
                          <a:cs typeface="AngsanaUPC" pitchFamily="18" charset="-34"/>
                        </a:rPr>
                        <a:t>1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()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วงเล็บ</a:t>
                      </a:r>
                      <a:endParaRPr lang="th-TH" sz="32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ngsanaUPC" pitchFamily="18" charset="-34"/>
                          <a:cs typeface="AngsanaUPC" pitchFamily="18" charset="-34"/>
                        </a:rPr>
                        <a:t>2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%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เปอร์เซ็นต์</a:t>
                      </a:r>
                      <a:endParaRPr lang="th-TH" sz="32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ngsanaUPC" pitchFamily="18" charset="-34"/>
                          <a:cs typeface="AngsanaUPC" pitchFamily="18" charset="-34"/>
                        </a:rPr>
                        <a:t>3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^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ยกกำลัง</a:t>
                      </a:r>
                      <a:endParaRPr lang="th-TH" sz="32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ngsanaUPC" pitchFamily="18" charset="-34"/>
                          <a:cs typeface="AngsanaUPC" pitchFamily="18" charset="-34"/>
                        </a:rPr>
                        <a:t>4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* </a:t>
                      </a:r>
                      <a:r>
                        <a:rPr lang="th-TH" sz="3200" dirty="0" smtClean="0"/>
                        <a:t>และ </a:t>
                      </a:r>
                      <a:r>
                        <a:rPr lang="en-US" sz="3200" dirty="0" smtClean="0"/>
                        <a:t>/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คูณ</a:t>
                      </a:r>
                      <a:r>
                        <a:rPr lang="th-TH" sz="3200" baseline="0" dirty="0" smtClean="0"/>
                        <a:t> และ หาร</a:t>
                      </a:r>
                      <a:endParaRPr lang="th-TH" sz="32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ngsanaUPC" pitchFamily="18" charset="-34"/>
                          <a:cs typeface="AngsanaUPC" pitchFamily="18" charset="-34"/>
                        </a:rPr>
                        <a:t>5</a:t>
                      </a:r>
                      <a:endParaRPr lang="th-TH" sz="32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 </a:t>
                      </a:r>
                      <a:r>
                        <a:rPr lang="th-TH" sz="3200" dirty="0" smtClean="0"/>
                        <a:t>และ </a:t>
                      </a:r>
                      <a:r>
                        <a:rPr lang="en-US" sz="3200" dirty="0" smtClean="0"/>
                        <a:t>-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/>
                        <a:t>บวก และ</a:t>
                      </a:r>
                      <a:r>
                        <a:rPr lang="th-TH" sz="3200" baseline="0" dirty="0" smtClean="0"/>
                        <a:t> ลบ</a:t>
                      </a:r>
                      <a:endParaRPr lang="th-TH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4414" y="357166"/>
            <a:ext cx="7772400" cy="969959"/>
          </a:xfrm>
        </p:spPr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ตัวอย่างการคำนวณทางด้านคณิตศาสตร์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071538" y="1643050"/>
          <a:ext cx="750099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3357586"/>
                <a:gridCol w="2000264"/>
              </a:tblGrid>
              <a:tr h="404815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ความหมาย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ผลลัพธ์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102+8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บวกค่า </a:t>
                      </a:r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102 </a:t>
                      </a:r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กับ </a:t>
                      </a:r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8 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110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7381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500+(20*2)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นำ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20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คูณ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และนำค่า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500</a:t>
                      </a:r>
                    </a:p>
                    <a:p>
                      <a:pPr algn="l"/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บวกกับค่าที่ได้จากการคูณ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540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76 *(35/2)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นำค่า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35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หารด้วย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  </a:t>
                      </a:r>
                    </a:p>
                    <a:p>
                      <a:pPr algn="l"/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และนำค่า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76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มาคูณกับผลลัพธ์ที่ได้จากการหาร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1,330 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4414" y="357166"/>
            <a:ext cx="7772400" cy="969959"/>
          </a:xfrm>
        </p:spPr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ตัวอย่างการคำนวณทางด้านคณิตศาสตร์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071538" y="1643050"/>
          <a:ext cx="750099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3000396"/>
                <a:gridCol w="1571636"/>
              </a:tblGrid>
              <a:tr h="451169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ความหมาย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ผลลัพธ์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8227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(3^2)*40%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นำค่า </a:t>
                      </a:r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3 </a:t>
                      </a:r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ยกกำลัง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และนำไปคูณกับ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40%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3.6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23089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(((70+56+39)-50)+ (3*2))/2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นำค่า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70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บวก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56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บวก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39 </a:t>
                      </a:r>
                    </a:p>
                    <a:p>
                      <a:pPr algn="l"/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นำค่าที่ได้ลบด้วยค่า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50</a:t>
                      </a:r>
                    </a:p>
                    <a:p>
                      <a:pPr algn="l"/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จากนั้นนำค่า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3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คูณ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ไปบวกกับค่าที่ได้ก่อนหน้านี้  จากนั้นนำผลลัพธ์ทั้งหมดหารด้วย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60.5</a:t>
                      </a:r>
                    </a:p>
                    <a:p>
                      <a:pPr algn="ctr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29288" y="51822350"/>
              <a:ext cx="0" cy="0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29288" y="5182235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4414" y="357166"/>
            <a:ext cx="7772400" cy="969959"/>
          </a:xfrm>
        </p:spPr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ตัวอย่างการคำนวณทางด้านคณิตศาสตร์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071538" y="1643050"/>
          <a:ext cx="7500990" cy="51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3000396"/>
                <a:gridCol w="1571636"/>
              </a:tblGrid>
              <a:tr h="451169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ความหมาย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ผลลัพธ์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23089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((70+56+39)-50)+ (3*2)/2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นำค่า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70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บวก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56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บวก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39 </a:t>
                      </a:r>
                    </a:p>
                    <a:p>
                      <a:pPr algn="l"/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นำค่าที่ได้ลบด้วยค่า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50</a:t>
                      </a:r>
                    </a:p>
                    <a:p>
                      <a:pPr algn="l"/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จากนั้นนำค่า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3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คูณ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 แล้วนำค่าที่ได้ หารด้วย </a:t>
                      </a:r>
                      <a:r>
                        <a:rPr lang="en-US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2  </a:t>
                      </a:r>
                      <a:r>
                        <a:rPr lang="th-TH" sz="28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จากนั้นนำค่าทั้งสองส่วนมาบวกกัน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UPC" pitchFamily="18" charset="-34"/>
                          <a:cs typeface="AngsanaUPC" pitchFamily="18" charset="-34"/>
                        </a:rPr>
                        <a:t>118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2308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chemeClr val="accent3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5+5+3-2 = 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  <a:p>
                      <a:pPr algn="ctr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0272" y="4509120"/>
            <a:ext cx="171451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11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998788" y="96794638"/>
              <a:ext cx="0" cy="0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98788" y="967946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14763" y="91708288"/>
              <a:ext cx="0" cy="0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14763" y="917082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753663" y="88322150"/>
              <a:ext cx="0" cy="0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53663" y="883221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98838" y="85950425"/>
              <a:ext cx="0" cy="0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98838" y="859504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4414" y="357166"/>
            <a:ext cx="7772400" cy="969959"/>
          </a:xfrm>
        </p:spPr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ตัวอย่างการคำนวณทางด้านคณิตศาสตร์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000100" y="1459685"/>
          <a:ext cx="7715305" cy="492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643"/>
                <a:gridCol w="2424810"/>
                <a:gridCol w="2277852"/>
              </a:tblGrid>
              <a:tr h="472969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ตัวอย่าง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ความหมาย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AngsanaUPC" pitchFamily="18" charset="-34"/>
                          <a:cs typeface="AngsanaUPC" pitchFamily="18" charset="-34"/>
                        </a:rPr>
                        <a:t>ผลลัพธ์</a:t>
                      </a:r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275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rgbClr val="7030A0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5+5*3/2 = 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5+5*3+2 = 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rgbClr val="00B050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5+5*3+2% = 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chemeClr val="accent3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5+5*3^2 = 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  <a:tr h="1385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>
                          <a:solidFill>
                            <a:schemeClr val="accent3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5+5*3-2 =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28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72264" y="3571876"/>
            <a:ext cx="171451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20.02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643702" y="2714620"/>
            <a:ext cx="171451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643702" y="2071678"/>
            <a:ext cx="171451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12.5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6572264" y="4357694"/>
            <a:ext cx="171451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572264" y="5072074"/>
            <a:ext cx="171451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th-TH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allAtOnce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ข้อความแสดงผลที่ผิดผลาดเกี่ยวกับสูตร</a:t>
            </a:r>
            <a:endParaRPr lang="th-TH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28586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ข้อความ</a:t>
            </a:r>
            <a:r>
              <a:rPr lang="th-TH" sz="3200" dirty="0" smtClean="0">
                <a:solidFill>
                  <a:srgbClr val="7030A0"/>
                </a:solidFill>
              </a:rPr>
              <a:t>  </a:t>
            </a:r>
            <a:r>
              <a:rPr lang="en-US" sz="3200" dirty="0" smtClean="0">
                <a:solidFill>
                  <a:srgbClr val="7030A0"/>
                </a:solidFill>
              </a:rPr>
              <a:t># # # # #</a:t>
            </a:r>
            <a:endParaRPr lang="th-TH" sz="3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928802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i="1" dirty="0" smtClean="0"/>
              <a:t>สาเหตุ </a:t>
            </a:r>
            <a:r>
              <a:rPr lang="th-TH" dirty="0" smtClean="0"/>
              <a:t> ตัวเลขที่บรรจุในเซลล์ไม่สามารถแสดงได้หมดภายในช่องเดียว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428868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400" b="1" i="1" dirty="0" smtClean="0"/>
              <a:t>วิธีแก้ไข</a:t>
            </a:r>
            <a:r>
              <a:rPr lang="th-TH" b="1" i="1" dirty="0" smtClean="0"/>
              <a:t> </a:t>
            </a:r>
            <a:r>
              <a:rPr lang="th-TH" dirty="0" smtClean="0"/>
              <a:t> ขยายขนาดความกว้างของเซลล์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43042" y="3571876"/>
            <a:ext cx="2537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ข้อความ</a:t>
            </a:r>
            <a:r>
              <a:rPr lang="th-TH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7030A0"/>
                </a:solidFill>
              </a:rPr>
              <a:t># VALUE!</a:t>
            </a:r>
            <a:endParaRPr lang="th-TH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4143380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i="1" dirty="0" smtClean="0"/>
              <a:t>สาเหตุ </a:t>
            </a:r>
            <a:r>
              <a:rPr lang="th-TH" dirty="0" smtClean="0"/>
              <a:t> สูตรคำนวณหรือฟังก์ชันผิดหลักไวยากรณ์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4643446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400" b="1" i="1" dirty="0" smtClean="0"/>
              <a:t>วิธีแก้ไข</a:t>
            </a:r>
            <a:r>
              <a:rPr lang="th-TH" b="1" i="1" dirty="0" smtClean="0"/>
              <a:t> </a:t>
            </a:r>
            <a:r>
              <a:rPr lang="th-TH" dirty="0" smtClean="0"/>
              <a:t> สำรวจดูว่าประเภทของข้อมูลถูกต้องตามหลักคณิตศาสตร์หรือไม</a:t>
            </a: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3500430" y="564357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ข้อความแสดงผลที่ผิดผลาดเกี่ยวกับสูตร(ต่อ)</a:t>
            </a:r>
            <a:endParaRPr lang="th-TH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28586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ข้อความ</a:t>
            </a:r>
            <a:r>
              <a:rPr lang="th-TH" sz="3200" dirty="0" smtClean="0">
                <a:solidFill>
                  <a:srgbClr val="7030A0"/>
                </a:solidFill>
              </a:rPr>
              <a:t>  </a:t>
            </a:r>
            <a:r>
              <a:rPr lang="en-US" sz="3200" dirty="0" smtClean="0">
                <a:solidFill>
                  <a:srgbClr val="7030A0"/>
                </a:solidFill>
              </a:rPr>
              <a:t># DIV/0 !</a:t>
            </a:r>
            <a:endParaRPr lang="th-TH" sz="3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928802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i="1" dirty="0" smtClean="0"/>
              <a:t>สาเหตุ </a:t>
            </a:r>
            <a:r>
              <a:rPr lang="th-TH" dirty="0" smtClean="0"/>
              <a:t> เกิดขึ้นเมื่อกรณีเอาศูนย์มาเป็นตัวหาร เช่น  </a:t>
            </a:r>
            <a:r>
              <a:rPr lang="en-US" dirty="0" smtClean="0"/>
              <a:t>5/0 </a:t>
            </a:r>
            <a:r>
              <a:rPr lang="th-TH" dirty="0" smtClean="0"/>
              <a:t>ซึ่งผิดหลักการ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428868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400" b="1" i="1" dirty="0" smtClean="0"/>
              <a:t>วิธีแก้ไข</a:t>
            </a:r>
            <a:r>
              <a:rPr lang="th-TH" b="1" i="1" dirty="0" smtClean="0"/>
              <a:t> </a:t>
            </a:r>
            <a:r>
              <a:rPr lang="th-TH" dirty="0" smtClean="0"/>
              <a:t> ใช้ตัวอื่นหารที่ไม่ใช่เลขศูนย์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43042" y="3571876"/>
            <a:ext cx="2654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ข้อความ</a:t>
            </a:r>
            <a:r>
              <a:rPr lang="th-TH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7030A0"/>
                </a:solidFill>
              </a:rPr>
              <a:t># NAME ?</a:t>
            </a:r>
            <a:endParaRPr lang="th-TH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4143380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i="1" dirty="0" smtClean="0"/>
              <a:t>สาเหตุ   สูตรที่ใช้หรือฟังก์ชันที่ใช้  </a:t>
            </a:r>
            <a:r>
              <a:rPr lang="en-US" b="1" i="1" dirty="0" smtClean="0"/>
              <a:t>Excel </a:t>
            </a:r>
            <a:r>
              <a:rPr lang="th-TH" b="1" i="1" dirty="0" smtClean="0"/>
              <a:t> ไม่รู้จักหรือไม่มี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4643446"/>
            <a:ext cx="728667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400" b="1" i="1" dirty="0" smtClean="0"/>
              <a:t>วิธีแก้ไข</a:t>
            </a:r>
            <a:r>
              <a:rPr lang="th-TH" b="1" i="1" dirty="0" smtClean="0"/>
              <a:t> </a:t>
            </a:r>
            <a:r>
              <a:rPr lang="th-TH" dirty="0" smtClean="0"/>
              <a:t> ตรวจสอบสูตรคำนวณมีข้อความที่ผิดรายชื่อฟังก์ชันหรือไม่</a:t>
            </a: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3500430" y="564357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จุดที่สุด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จุดที่สุด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จุดที่สุด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1072</TotalTime>
  <Words>697</Words>
  <Application>Microsoft Office PowerPoint</Application>
  <PresentationFormat>On-screen Show (4:3)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AngsanaUPC</vt:lpstr>
      <vt:lpstr>Calibri</vt:lpstr>
      <vt:lpstr>Cordia New</vt:lpstr>
      <vt:lpstr>CordiaUPC</vt:lpstr>
      <vt:lpstr>Gill Sans MT</vt:lpstr>
      <vt:lpstr>Verdana</vt:lpstr>
      <vt:lpstr>Wingdings 2</vt:lpstr>
      <vt:lpstr>จุดที่สุด</vt:lpstr>
      <vt:lpstr>การใช้โปรแกรม   โปรแกรมสำเร็จรูป (Program Package)</vt:lpstr>
      <vt:lpstr>Using  Program Package = 100</vt:lpstr>
      <vt:lpstr>หลักการคำนวณทางด้านคณิตศาสตร์</vt:lpstr>
      <vt:lpstr>ตัวอย่างการคำนวณทางด้านคณิตศาสตร์</vt:lpstr>
      <vt:lpstr>ตัวอย่างการคำนวณทางด้านคณิตศาสตร์ (ต่อ)</vt:lpstr>
      <vt:lpstr>ตัวอย่างการคำนวณทางด้านคณิตศาสตร์ (ต่อ)</vt:lpstr>
      <vt:lpstr>ตัวอย่างการคำนวณทางด้านคณิตศาสตร์ (ต่อ)</vt:lpstr>
      <vt:lpstr>ข้อความแสดงผลที่ผิดผลาดเกี่ยวกับสูตร</vt:lpstr>
      <vt:lpstr>ข้อความแสดงผลที่ผิดผลาดเกี่ยวกับสูตร(ต่อ)</vt:lpstr>
      <vt:lpstr>ข้อความแสดงผลที่ผิดผลาดเกี่ยวกับสูตร(ต่อ)</vt:lpstr>
      <vt:lpstr>การตรึงตำแหน่งเซลล์เพื่อคำนวณ</vt:lpstr>
      <vt:lpstr>ตัวอย่างการสร้างสูตรคำนวณโดยใช้เครื่องหมาย $</vt:lpstr>
      <vt:lpstr>ตัวอย่างคำนวณ</vt:lpstr>
      <vt:lpstr>ตัวอย่างคำนวณ คิดค่าใช้จ่ายรายเดือน</vt:lpstr>
      <vt:lpstr>การคำนวณระหว่างชีทงาน (work sheet)</vt:lpstr>
      <vt:lpstr>การคำนวณระหว่างชีทงาน (work sheet) ต่อ</vt:lpstr>
    </vt:vector>
  </TitlesOfParts>
  <Company>KhonKaen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หลักการคำนวณทางด้านคณิตศาสตร์</dc:title>
  <dc:creator>WinLite</dc:creator>
  <cp:lastModifiedBy>user</cp:lastModifiedBy>
  <cp:revision>84</cp:revision>
  <dcterms:created xsi:type="dcterms:W3CDTF">2009-04-21T04:35:26Z</dcterms:created>
  <dcterms:modified xsi:type="dcterms:W3CDTF">2018-07-13T07:32:14Z</dcterms:modified>
</cp:coreProperties>
</file>