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466" r:id="rId5"/>
    <p:sldId id="3743" r:id="rId6"/>
    <p:sldId id="3744" r:id="rId7"/>
    <p:sldId id="3746" r:id="rId8"/>
    <p:sldId id="3747" r:id="rId9"/>
    <p:sldId id="3748" r:id="rId10"/>
    <p:sldId id="3749" r:id="rId11"/>
    <p:sldId id="371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42A45-2B14-42B5-B118-A19B36FFFEC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9B2D7-D363-4A18-BF8F-D6AE377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32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6C6BB-5ED9-4FD5-84EC-DF8D93711C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06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6C6BB-5ED9-4FD5-84EC-DF8D93711C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43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6C6BB-5ED9-4FD5-84EC-DF8D93711C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00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6C6BB-5ED9-4FD5-84EC-DF8D93711C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08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6C6BB-5ED9-4FD5-84EC-DF8D93711C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03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6C6BB-5ED9-4FD5-84EC-DF8D93711C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14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6C6BB-5ED9-4FD5-84EC-DF8D93711C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3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67" y="106084"/>
            <a:ext cx="10972800" cy="588433"/>
          </a:xfrm>
          <a:prstGeom prst="rect">
            <a:avLst/>
          </a:prstGeom>
        </p:spPr>
        <p:txBody>
          <a:bodyPr vert="horz" lIns="91072" tIns="45536" rIns="91072" bIns="45536"/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1864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bg>
      <p:bgPr>
        <a:solidFill>
          <a:srgbClr val="1924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20356" y="2804727"/>
            <a:ext cx="1871645" cy="24802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0688" y="2130552"/>
            <a:ext cx="1136701" cy="11367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69039" y="29909"/>
            <a:ext cx="3393519" cy="25273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3978" y="5802576"/>
            <a:ext cx="2385495" cy="6957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6892" y="709441"/>
            <a:ext cx="2212147" cy="21635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2029" y="3696349"/>
            <a:ext cx="1870180" cy="18701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64569" y="-8331"/>
            <a:ext cx="3727433" cy="3497415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593978" y="3283687"/>
            <a:ext cx="8133196" cy="1253748"/>
          </a:xfrm>
        </p:spPr>
        <p:txBody>
          <a:bodyPr/>
          <a:lstStyle>
            <a:lvl1pPr marL="0" indent="0">
              <a:buFontTx/>
              <a:buNone/>
              <a:defRPr sz="4267" b="1" i="0">
                <a:solidFill>
                  <a:schemeClr val="bg1"/>
                </a:solidFill>
                <a:latin typeface="FS Albert Pro" charset="0"/>
                <a:ea typeface="FS Albert Pro" charset="0"/>
                <a:cs typeface="FS Albert Pro" charset="0"/>
              </a:defRPr>
            </a:lvl1pPr>
            <a:lvl2pPr marL="457189" indent="0" algn="r" rtl="1">
              <a:buFontTx/>
              <a:buNone/>
              <a:defRPr>
                <a:solidFill>
                  <a:schemeClr val="bg1"/>
                </a:solidFill>
              </a:defRPr>
            </a:lvl2pPr>
            <a:lvl3pPr marL="914377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566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754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616563" y="4688364"/>
            <a:ext cx="5479437" cy="8022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FS Albert Pro" charset="0"/>
                <a:ea typeface="FS Albert Pro" charset="0"/>
                <a:cs typeface="FS Albert Pro" charset="0"/>
              </a:defRPr>
            </a:lvl1pPr>
            <a:lvl2pPr marL="457189" indent="0">
              <a:buFontTx/>
              <a:buNone/>
              <a:defRPr sz="2400">
                <a:solidFill>
                  <a:schemeClr val="bg1"/>
                </a:solidFill>
                <a:latin typeface="FS Albert Pro" charset="0"/>
                <a:ea typeface="FS Albert Pro" charset="0"/>
                <a:cs typeface="FS Albert Pro" charset="0"/>
              </a:defRPr>
            </a:lvl2pPr>
            <a:lvl3pPr marL="914377" indent="0">
              <a:buFontTx/>
              <a:buNone/>
              <a:defRPr sz="2400">
                <a:solidFill>
                  <a:schemeClr val="bg1"/>
                </a:solidFill>
                <a:latin typeface="FS Albert Pro" charset="0"/>
                <a:ea typeface="FS Albert Pro" charset="0"/>
                <a:cs typeface="FS Albert Pro" charset="0"/>
              </a:defRPr>
            </a:lvl3pPr>
            <a:lvl4pPr marL="1371566" indent="0">
              <a:buFontTx/>
              <a:buNone/>
              <a:defRPr sz="2400">
                <a:solidFill>
                  <a:schemeClr val="bg1"/>
                </a:solidFill>
                <a:latin typeface="FS Albert Pro" charset="0"/>
                <a:ea typeface="FS Albert Pro" charset="0"/>
                <a:cs typeface="FS Albert Pro" charset="0"/>
              </a:defRPr>
            </a:lvl4pPr>
            <a:lvl5pPr marL="1828754" indent="0">
              <a:buFontTx/>
              <a:buNone/>
              <a:defRPr sz="2400">
                <a:solidFill>
                  <a:schemeClr val="bg1"/>
                </a:solidFill>
                <a:latin typeface="FS Albert Pro" charset="0"/>
                <a:ea typeface="FS Albert Pro" charset="0"/>
                <a:cs typeface="FS Albert Pro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880765" y="6207459"/>
            <a:ext cx="3311236" cy="4918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1">
                <a:solidFill>
                  <a:schemeClr val="bg1"/>
                </a:solidFill>
              </a:defRPr>
            </a:lvl1pPr>
            <a:lvl2pPr>
              <a:defRPr sz="2133" b="1"/>
            </a:lvl2pPr>
            <a:lvl3pPr>
              <a:defRPr sz="2133" b="1"/>
            </a:lvl3pPr>
            <a:lvl4pPr>
              <a:defRPr sz="2133" b="1"/>
            </a:lvl4pPr>
            <a:lvl5pPr>
              <a:defRPr sz="21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7249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0">
          <p15:clr>
            <a:srgbClr val="CCCCCC"/>
          </p15:clr>
        </p15:guide>
        <p15:guide id="2" pos="5368">
          <p15:clr>
            <a:srgbClr val="CCCCC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F7374-A508-4BB8-A0BF-2A17A0A9DF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8911" y="3260035"/>
            <a:ext cx="7613017" cy="15576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latin typeface="FS Albert Pro"/>
              </a:rPr>
              <a:t>Power BI Dashboard: </a:t>
            </a:r>
          </a:p>
          <a:p>
            <a:r>
              <a:rPr lang="en-US" sz="2400" dirty="0">
                <a:latin typeface="FS Albert Pro"/>
              </a:rPr>
              <a:t>Change Point Detection On Commodity Prices</a:t>
            </a:r>
          </a:p>
        </p:txBody>
      </p:sp>
    </p:spTree>
    <p:extLst>
      <p:ext uri="{BB962C8B-B14F-4D97-AF65-F5344CB8AC3E}">
        <p14:creationId xmlns:p14="http://schemas.microsoft.com/office/powerpoint/2010/main" val="48562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D1A22E-46D4-42D5-B903-348382438375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Dashboard View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FF82C-11C7-453F-854D-F27186882CC3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The goal of this project is to analyze the price of commodities across time and identify when prices have moved so that we can inform pricing decisions for Delta Products.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Try to ignore short term volatility in prices and identify real long term price movement patterns.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We are using Change Point Detection (CPD) algorithm to achieve this objective.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This algorithm looks at the entire dataset of time-series data and groups prices based on performance.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Sections in time where prices have stayed consistent are grouped in sections and a deviation from the consistency causes the algorithm to detect a change point in the time series. </a:t>
            </a:r>
            <a:endParaRPr lang="en-US" sz="1200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C828C14-EBBF-4964-B85A-6B11B1DDA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95958"/>
            <a:ext cx="6903720" cy="38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1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D1A22E-46D4-42D5-B903-348382438375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13375E"/>
          </a:solidFill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Dashboard View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C828C14-EBBF-4964-B85A-6B11B1DDA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35"/>
            <a:ext cx="12192000" cy="6817530"/>
          </a:xfrm>
          <a:prstGeom prst="rect">
            <a:avLst/>
          </a:prstGeom>
        </p:spPr>
      </p:pic>
      <p:sp>
        <p:nvSpPr>
          <p:cNvPr id="2" name="Callout: Left Arrow 1">
            <a:extLst>
              <a:ext uri="{FF2B5EF4-FFF2-40B4-BE49-F238E27FC236}">
                <a16:creationId xmlns:a16="http://schemas.microsoft.com/office/drawing/2014/main" id="{72644E7F-6E55-4749-9C2B-E154634D951A}"/>
              </a:ext>
            </a:extLst>
          </p:cNvPr>
          <p:cNvSpPr/>
          <p:nvPr/>
        </p:nvSpPr>
        <p:spPr>
          <a:xfrm>
            <a:off x="2166839" y="1205949"/>
            <a:ext cx="3402767" cy="79513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0945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Options to select the commodity we want to track</a:t>
            </a:r>
          </a:p>
        </p:txBody>
      </p:sp>
    </p:spTree>
    <p:extLst>
      <p:ext uri="{BB962C8B-B14F-4D97-AF65-F5344CB8AC3E}">
        <p14:creationId xmlns:p14="http://schemas.microsoft.com/office/powerpoint/2010/main" val="252670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D1A22E-46D4-42D5-B903-348382438375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13375E"/>
          </a:solidFill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Dashboard View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C828C14-EBBF-4964-B85A-6B11B1DDA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35"/>
            <a:ext cx="12192000" cy="6817530"/>
          </a:xfrm>
          <a:prstGeom prst="rect">
            <a:avLst/>
          </a:prstGeom>
        </p:spPr>
      </p:pic>
      <p:sp>
        <p:nvSpPr>
          <p:cNvPr id="2" name="Callout: Down Arrow 1">
            <a:extLst>
              <a:ext uri="{FF2B5EF4-FFF2-40B4-BE49-F238E27FC236}">
                <a16:creationId xmlns:a16="http://schemas.microsoft.com/office/drawing/2014/main" id="{02FAC3F4-C7F7-4238-8D50-EC7E4717450B}"/>
              </a:ext>
            </a:extLst>
          </p:cNvPr>
          <p:cNvSpPr/>
          <p:nvPr/>
        </p:nvSpPr>
        <p:spPr>
          <a:xfrm>
            <a:off x="3975652" y="1199678"/>
            <a:ext cx="3684105" cy="1245705"/>
          </a:xfrm>
          <a:prstGeom prst="downArrowCallout">
            <a:avLst>
              <a:gd name="adj1" fmla="val 7978"/>
              <a:gd name="adj2" fmla="val 15425"/>
              <a:gd name="adj3" fmla="val 13298"/>
              <a:gd name="adj4" fmla="val 7455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Displays the price of the commodity and points in time where change is detected.  </a:t>
            </a:r>
          </a:p>
        </p:txBody>
      </p:sp>
    </p:spTree>
    <p:extLst>
      <p:ext uri="{BB962C8B-B14F-4D97-AF65-F5344CB8AC3E}">
        <p14:creationId xmlns:p14="http://schemas.microsoft.com/office/powerpoint/2010/main" val="1128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D1A22E-46D4-42D5-B903-348382438375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13375E"/>
          </a:solidFill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Dashboard View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C828C14-EBBF-4964-B85A-6B11B1DDA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35"/>
            <a:ext cx="12192000" cy="6817530"/>
          </a:xfrm>
          <a:prstGeom prst="rect">
            <a:avLst/>
          </a:prstGeom>
        </p:spPr>
      </p:pic>
      <p:sp>
        <p:nvSpPr>
          <p:cNvPr id="2" name="Callout: Down Arrow 1">
            <a:extLst>
              <a:ext uri="{FF2B5EF4-FFF2-40B4-BE49-F238E27FC236}">
                <a16:creationId xmlns:a16="http://schemas.microsoft.com/office/drawing/2014/main" id="{02FAC3F4-C7F7-4238-8D50-EC7E4717450B}"/>
              </a:ext>
            </a:extLst>
          </p:cNvPr>
          <p:cNvSpPr/>
          <p:nvPr/>
        </p:nvSpPr>
        <p:spPr>
          <a:xfrm>
            <a:off x="3975652" y="1199678"/>
            <a:ext cx="3684105" cy="1245705"/>
          </a:xfrm>
          <a:prstGeom prst="downArrowCallout">
            <a:avLst>
              <a:gd name="adj1" fmla="val 7978"/>
              <a:gd name="adj2" fmla="val 15425"/>
              <a:gd name="adj3" fmla="val 13298"/>
              <a:gd name="adj4" fmla="val 7455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Displays the price of the commodity and points in time where change is detected.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5EB8DD-C9EB-4E5E-899E-3D230D3DDFF4}"/>
              </a:ext>
            </a:extLst>
          </p:cNvPr>
          <p:cNvSpPr/>
          <p:nvPr/>
        </p:nvSpPr>
        <p:spPr>
          <a:xfrm>
            <a:off x="7779026" y="1199678"/>
            <a:ext cx="3684105" cy="9339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NOTE: A Change Point is detected when there is a shift in the central point in price from last interval.</a:t>
            </a:r>
          </a:p>
        </p:txBody>
      </p:sp>
    </p:spTree>
    <p:extLst>
      <p:ext uri="{BB962C8B-B14F-4D97-AF65-F5344CB8AC3E}">
        <p14:creationId xmlns:p14="http://schemas.microsoft.com/office/powerpoint/2010/main" val="1326115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D1A22E-46D4-42D5-B903-348382438375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13375E"/>
          </a:solidFill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Dashboard View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C828C14-EBBF-4964-B85A-6B11B1DDA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35"/>
            <a:ext cx="12192000" cy="6817530"/>
          </a:xfrm>
          <a:prstGeom prst="rect">
            <a:avLst/>
          </a:prstGeom>
        </p:spPr>
      </p:pic>
      <p:sp>
        <p:nvSpPr>
          <p:cNvPr id="2" name="Callout: Down Arrow 1">
            <a:extLst>
              <a:ext uri="{FF2B5EF4-FFF2-40B4-BE49-F238E27FC236}">
                <a16:creationId xmlns:a16="http://schemas.microsoft.com/office/drawing/2014/main" id="{02FAC3F4-C7F7-4238-8D50-EC7E4717450B}"/>
              </a:ext>
            </a:extLst>
          </p:cNvPr>
          <p:cNvSpPr/>
          <p:nvPr/>
        </p:nvSpPr>
        <p:spPr>
          <a:xfrm>
            <a:off x="3975652" y="1199678"/>
            <a:ext cx="3684105" cy="1245705"/>
          </a:xfrm>
          <a:prstGeom prst="downArrowCallout">
            <a:avLst>
              <a:gd name="adj1" fmla="val 7978"/>
              <a:gd name="adj2" fmla="val 15425"/>
              <a:gd name="adj3" fmla="val 13298"/>
              <a:gd name="adj4" fmla="val 7455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Displays the price of the commodity and points in time where change is detected.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5EB8DD-C9EB-4E5E-899E-3D230D3DDFF4}"/>
              </a:ext>
            </a:extLst>
          </p:cNvPr>
          <p:cNvSpPr/>
          <p:nvPr/>
        </p:nvSpPr>
        <p:spPr>
          <a:xfrm>
            <a:off x="7779026" y="1199678"/>
            <a:ext cx="3684105" cy="9339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NOTE: A Change Point is detected when there is a shift in the central point in price from last interval.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7814D48-1B4C-4637-AB53-CB6FC599CFE4}"/>
              </a:ext>
            </a:extLst>
          </p:cNvPr>
          <p:cNvSpPr/>
          <p:nvPr/>
        </p:nvSpPr>
        <p:spPr>
          <a:xfrm>
            <a:off x="9939130" y="4257440"/>
            <a:ext cx="1524001" cy="93392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 are limiting the algorithm to have at least 6 months between 2 points</a:t>
            </a:r>
          </a:p>
        </p:txBody>
      </p:sp>
      <p:sp>
        <p:nvSpPr>
          <p:cNvPr id="23" name="Left Bracket 22">
            <a:extLst>
              <a:ext uri="{FF2B5EF4-FFF2-40B4-BE49-F238E27FC236}">
                <a16:creationId xmlns:a16="http://schemas.microsoft.com/office/drawing/2014/main" id="{BDC8FBA9-8AA9-4968-B2D5-FBE81B5A0C1C}"/>
              </a:ext>
            </a:extLst>
          </p:cNvPr>
          <p:cNvSpPr/>
          <p:nvPr/>
        </p:nvSpPr>
        <p:spPr>
          <a:xfrm rot="5400000">
            <a:off x="9757431" y="4952824"/>
            <a:ext cx="281428" cy="1129569"/>
          </a:xfrm>
          <a:prstGeom prst="leftBracket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B15E84-337E-4A3D-91DB-E8B0396CC6C0}"/>
              </a:ext>
            </a:extLst>
          </p:cNvPr>
          <p:cNvCxnSpPr/>
          <p:nvPr/>
        </p:nvCxnSpPr>
        <p:spPr>
          <a:xfrm>
            <a:off x="10204174" y="5191362"/>
            <a:ext cx="0" cy="17576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46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D1A22E-46D4-42D5-B903-348382438375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13375E"/>
          </a:solidFill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Dashboard View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C828C14-EBBF-4964-B85A-6B11B1DDA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35"/>
            <a:ext cx="12192000" cy="6817530"/>
          </a:xfrm>
          <a:prstGeom prst="rect">
            <a:avLst/>
          </a:prstGeom>
        </p:spPr>
      </p:pic>
      <p:sp>
        <p:nvSpPr>
          <p:cNvPr id="2" name="Callout: Down Arrow 1">
            <a:extLst>
              <a:ext uri="{FF2B5EF4-FFF2-40B4-BE49-F238E27FC236}">
                <a16:creationId xmlns:a16="http://schemas.microsoft.com/office/drawing/2014/main" id="{02FAC3F4-C7F7-4238-8D50-EC7E4717450B}"/>
              </a:ext>
            </a:extLst>
          </p:cNvPr>
          <p:cNvSpPr/>
          <p:nvPr/>
        </p:nvSpPr>
        <p:spPr>
          <a:xfrm>
            <a:off x="3975652" y="1199678"/>
            <a:ext cx="3684105" cy="1245705"/>
          </a:xfrm>
          <a:prstGeom prst="downArrowCallout">
            <a:avLst>
              <a:gd name="adj1" fmla="val 7978"/>
              <a:gd name="adj2" fmla="val 15425"/>
              <a:gd name="adj3" fmla="val 13298"/>
              <a:gd name="adj4" fmla="val 7455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Displays the price of the commodity and points in time where change is detected.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5EB8DD-C9EB-4E5E-899E-3D230D3DDFF4}"/>
              </a:ext>
            </a:extLst>
          </p:cNvPr>
          <p:cNvSpPr/>
          <p:nvPr/>
        </p:nvSpPr>
        <p:spPr>
          <a:xfrm>
            <a:off x="7779026" y="1199678"/>
            <a:ext cx="3684105" cy="9339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NOTE: A Change Point is detected when there is a shift in the central point in price from last interval.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7814D48-1B4C-4637-AB53-CB6FC599CFE4}"/>
              </a:ext>
            </a:extLst>
          </p:cNvPr>
          <p:cNvSpPr/>
          <p:nvPr/>
        </p:nvSpPr>
        <p:spPr>
          <a:xfrm>
            <a:off x="9939130" y="4257440"/>
            <a:ext cx="1524001" cy="93392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 are limiting the algorithm to have at least 6 months between 2 points</a:t>
            </a:r>
          </a:p>
        </p:txBody>
      </p:sp>
      <p:sp>
        <p:nvSpPr>
          <p:cNvPr id="23" name="Left Bracket 22">
            <a:extLst>
              <a:ext uri="{FF2B5EF4-FFF2-40B4-BE49-F238E27FC236}">
                <a16:creationId xmlns:a16="http://schemas.microsoft.com/office/drawing/2014/main" id="{BDC8FBA9-8AA9-4968-B2D5-FBE81B5A0C1C}"/>
              </a:ext>
            </a:extLst>
          </p:cNvPr>
          <p:cNvSpPr/>
          <p:nvPr/>
        </p:nvSpPr>
        <p:spPr>
          <a:xfrm rot="5400000">
            <a:off x="9757431" y="4952824"/>
            <a:ext cx="281428" cy="1129569"/>
          </a:xfrm>
          <a:prstGeom prst="leftBracket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B15E84-337E-4A3D-91DB-E8B0396CC6C0}"/>
              </a:ext>
            </a:extLst>
          </p:cNvPr>
          <p:cNvCxnSpPr/>
          <p:nvPr/>
        </p:nvCxnSpPr>
        <p:spPr>
          <a:xfrm>
            <a:off x="10204174" y="5191362"/>
            <a:ext cx="0" cy="17576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llout: Right Arrow 5">
            <a:extLst>
              <a:ext uri="{FF2B5EF4-FFF2-40B4-BE49-F238E27FC236}">
                <a16:creationId xmlns:a16="http://schemas.microsoft.com/office/drawing/2014/main" id="{B38D1DF6-80B2-4512-BEAA-E08B03DD3C27}"/>
              </a:ext>
            </a:extLst>
          </p:cNvPr>
          <p:cNvSpPr/>
          <p:nvPr/>
        </p:nvSpPr>
        <p:spPr>
          <a:xfrm>
            <a:off x="3975652" y="3233531"/>
            <a:ext cx="2729949" cy="1023909"/>
          </a:xfrm>
          <a:prstGeom prst="rightArrowCallout">
            <a:avLst>
              <a:gd name="adj1" fmla="val 15909"/>
              <a:gd name="adj2" fmla="val 25000"/>
              <a:gd name="adj3" fmla="val 21970"/>
              <a:gd name="adj4" fmla="val 84231"/>
            </a:avLst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 change in the background color indicated that prices have shifted and could be a signal to review prices of our products.</a:t>
            </a:r>
          </a:p>
        </p:txBody>
      </p:sp>
    </p:spTree>
    <p:extLst>
      <p:ext uri="{BB962C8B-B14F-4D97-AF65-F5344CB8AC3E}">
        <p14:creationId xmlns:p14="http://schemas.microsoft.com/office/powerpoint/2010/main" val="101790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D1A22E-46D4-42D5-B903-348382438375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rgbClr val="13375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Running the CPD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697D75-5910-41BC-A409-F7AA6968D09B}"/>
              </a:ext>
            </a:extLst>
          </p:cNvPr>
          <p:cNvSpPr txBox="1"/>
          <p:nvPr/>
        </p:nvSpPr>
        <p:spPr>
          <a:xfrm>
            <a:off x="864025" y="1127754"/>
            <a:ext cx="10463949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Download the excel file that contains the Commodity Prices  data. Also make sure you have the Python file called </a:t>
            </a:r>
            <a:r>
              <a:rPr lang="en-US" b="1" dirty="0"/>
              <a:t>commodity_run_cpd.py</a:t>
            </a:r>
            <a:r>
              <a:rPr lang="en-US" dirty="0"/>
              <a:t> needed to run the process.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Open your terminal.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the </a:t>
            </a:r>
            <a:r>
              <a:rPr lang="en-US" b="1" u="sng" dirty="0"/>
              <a:t>cd</a:t>
            </a:r>
            <a:r>
              <a:rPr lang="en-US" dirty="0"/>
              <a:t> command to go to the location where the python script is stored.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Run the python script as shown in the screen shot below. (use Tab key to autocomplete)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Type </a:t>
            </a:r>
            <a:r>
              <a:rPr lang="en-US" b="1" dirty="0"/>
              <a:t>python.exe </a:t>
            </a:r>
            <a:r>
              <a:rPr lang="en-US" i="1" dirty="0"/>
              <a:t>&lt;name of python file&gt; &lt;location of excel file with price data&gt;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process will create an excel file called </a:t>
            </a:r>
            <a:r>
              <a:rPr lang="en-US" b="1" dirty="0"/>
              <a:t>commodity.xlsx</a:t>
            </a:r>
            <a:r>
              <a:rPr lang="en-US" dirty="0"/>
              <a:t> which is used by Power BI to create the dashboards. Go to Data tab &gt; Edit Query &gt; Data Source &gt; and update the file path for the tables to point to the </a:t>
            </a:r>
            <a:r>
              <a:rPr lang="en-US" b="1" dirty="0"/>
              <a:t>commodity.xlsx </a:t>
            </a:r>
            <a:r>
              <a:rPr lang="en-US" dirty="0"/>
              <a:t>file.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Hit the Refresh Button            in Power BI and the new data should be updated in the dashboard.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C98C64-81E5-44B8-9DA6-387922B8E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63" y="5690423"/>
            <a:ext cx="10564699" cy="866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9BAB1C-345B-40C3-BA2C-9373B232A2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50"/>
          <a:stretch/>
        </p:blipFill>
        <p:spPr>
          <a:xfrm>
            <a:off x="3397221" y="4930115"/>
            <a:ext cx="457264" cy="58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3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79F00DD4F8B84AB6D7B464E7410505" ma:contentTypeVersion="6" ma:contentTypeDescription="Create a new document." ma:contentTypeScope="" ma:versionID="9ee6c3351073aa1402bbbf2cdc57e038">
  <xsd:schema xmlns:xsd="http://www.w3.org/2001/XMLSchema" xmlns:xs="http://www.w3.org/2001/XMLSchema" xmlns:p="http://schemas.microsoft.com/office/2006/metadata/properties" xmlns:ns2="3227420f-f8c1-49e7-a578-b6f83f6f1fd5" xmlns:ns3="2ef8f0cf-b8a6-4a5a-9715-25ea7fce12b8" targetNamespace="http://schemas.microsoft.com/office/2006/metadata/properties" ma:root="true" ma:fieldsID="0401b11f41321aa802f20310026568ab" ns2:_="" ns3:_="">
    <xsd:import namespace="3227420f-f8c1-49e7-a578-b6f83f6f1fd5"/>
    <xsd:import namespace="2ef8f0cf-b8a6-4a5a-9715-25ea7fce12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27420f-f8c1-49e7-a578-b6f83f6f1f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f8f0cf-b8a6-4a5a-9715-25ea7fce12b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ef8f0cf-b8a6-4a5a-9715-25ea7fce12b8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E105FCE-8051-49ED-A4E3-E2F1900194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27420f-f8c1-49e7-a578-b6f83f6f1fd5"/>
    <ds:schemaRef ds:uri="2ef8f0cf-b8a6-4a5a-9715-25ea7fce12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B942D8-15D4-4D8F-916A-F10CAE6085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FAB681-62EA-4A48-A879-21F42E4E97FD}">
  <ds:schemaRefs>
    <ds:schemaRef ds:uri="http://schemas.microsoft.com/office/2006/documentManagement/types"/>
    <ds:schemaRef ds:uri="2ef8f0cf-b8a6-4a5a-9715-25ea7fce12b8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3227420f-f8c1-49e7-a578-b6f83f6f1fd5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489</Words>
  <Application>Microsoft Office PowerPoint</Application>
  <PresentationFormat>Widescreen</PresentationFormat>
  <Paragraphs>39</Paragraphs>
  <Slides>8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FS Albert Pro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Muskan Uprety</dc:creator>
  <cp:lastModifiedBy>Derek Chao</cp:lastModifiedBy>
  <cp:revision>4</cp:revision>
  <dcterms:created xsi:type="dcterms:W3CDTF">2021-07-26T19:08:55Z</dcterms:created>
  <dcterms:modified xsi:type="dcterms:W3CDTF">2021-11-18T20:55:49Z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0x0101002079F00DD4F8B84AB6D7B464E7410505</vt:lpwstr>
  </property>
</Properties>
</file>