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tags/tag3.xml" ContentType="application/vnd.openxmlformats-officedocument.presentationml.tags+xml"/>
  <Override PartName="/ppt/notesSlides/notesSlide8.xml" ContentType="application/vnd.openxmlformats-officedocument.presentationml.notesSlide+xml"/>
  <Override PartName="/ppt/tags/tag4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5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83" r:id="rId2"/>
    <p:sldId id="328" r:id="rId3"/>
    <p:sldId id="260" r:id="rId4"/>
    <p:sldId id="304" r:id="rId5"/>
    <p:sldId id="305" r:id="rId6"/>
    <p:sldId id="306" r:id="rId7"/>
    <p:sldId id="329" r:id="rId8"/>
    <p:sldId id="310" r:id="rId9"/>
    <p:sldId id="330" r:id="rId10"/>
    <p:sldId id="303" r:id="rId11"/>
    <p:sldId id="308" r:id="rId12"/>
    <p:sldId id="312" r:id="rId13"/>
    <p:sldId id="307" r:id="rId14"/>
    <p:sldId id="317" r:id="rId15"/>
    <p:sldId id="327" r:id="rId16"/>
    <p:sldId id="319" r:id="rId17"/>
    <p:sldId id="320" r:id="rId18"/>
    <p:sldId id="322" r:id="rId19"/>
    <p:sldId id="321" r:id="rId20"/>
    <p:sldId id="323" r:id="rId21"/>
    <p:sldId id="324" r:id="rId22"/>
    <p:sldId id="331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4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276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8F681A1-31FF-4C10-ADA8-E86C3F9E20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9F6C68-FF08-4A61-895D-2F0DFD6845F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33442-C745-485E-A3A2-056FECA49178}" type="datetimeFigureOut">
              <a:rPr lang="en-HK" smtClean="0"/>
              <a:t>15/5/2021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34EF98-634B-48F8-B241-A5BA76D8F29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D0C67C-A4CF-463D-B2C1-4A23B8FE61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BF0573-FC8A-4510-B47E-68253160C5F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6987892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3579B1-42A5-497E-9DEC-46745CED68B0}" type="datetimeFigureOut">
              <a:rPr lang="en-HK" smtClean="0"/>
              <a:t>15/5/2021</a:t>
            </a:fld>
            <a:endParaRPr lang="en-H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1E6772-DC6C-4364-AC9F-ADF671B6DF9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608418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91667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52378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78923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31117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90263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65786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58001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7251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50327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4777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123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32239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05933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62137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348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9634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8900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0547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75033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33326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7095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9625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页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133741"/>
            <a:ext cx="9144000" cy="597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7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2292001" y="2388871"/>
            <a:ext cx="5324000" cy="1215006"/>
          </a:xfrm>
          <a:prstGeom prst="rect">
            <a:avLst/>
          </a:prstGeom>
          <a:solidFill>
            <a:schemeClr val="accent2"/>
          </a:solidFill>
        </p:spPr>
        <p:txBody>
          <a:bodyPr anchor="ctr"/>
          <a:lstStyle>
            <a:lvl1pPr marL="0" indent="0">
              <a:buNone/>
              <a:defRPr sz="6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9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2292003" y="4260277"/>
            <a:ext cx="3832384" cy="1511877"/>
          </a:xfrm>
          <a:prstGeom prst="rect">
            <a:avLst/>
          </a:prstGeom>
        </p:spPr>
        <p:txBody>
          <a:bodyPr anchor="t"/>
          <a:lstStyle>
            <a:lvl1pPr marL="285744" indent="-285744">
              <a:buFont typeface="Arial" charset="0"/>
              <a:buChar char="•"/>
              <a:defRPr sz="1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8" name="矩形 11">
            <a:extLst>
              <a:ext uri="{FF2B5EF4-FFF2-40B4-BE49-F238E27FC236}">
                <a16:creationId xmlns:a16="http://schemas.microsoft.com/office/drawing/2014/main" id="{F2EECE4F-407C-48C6-8D3F-C89075E926F2}"/>
              </a:ext>
            </a:extLst>
          </p:cNvPr>
          <p:cNvSpPr/>
          <p:nvPr userDrawn="1"/>
        </p:nvSpPr>
        <p:spPr>
          <a:xfrm>
            <a:off x="0" y="6336785"/>
            <a:ext cx="9144000" cy="3812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0" name="文本框 12">
            <a:extLst>
              <a:ext uri="{FF2B5EF4-FFF2-40B4-BE49-F238E27FC236}">
                <a16:creationId xmlns:a16="http://schemas.microsoft.com/office/drawing/2014/main" id="{F6B60A37-C59C-45A9-8AE4-18B95584B4F0}"/>
              </a:ext>
            </a:extLst>
          </p:cNvPr>
          <p:cNvSpPr txBox="1"/>
          <p:nvPr userDrawn="1"/>
        </p:nvSpPr>
        <p:spPr>
          <a:xfrm>
            <a:off x="67360" y="6336788"/>
            <a:ext cx="784696" cy="389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HK" sz="1600" b="1" kern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ea"/>
                <a:sym typeface="+mn-lt"/>
              </a:rPr>
              <a:t>CUHK</a:t>
            </a:r>
            <a:endParaRPr lang="en-US" sz="1600" b="1" kern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灯片编号占位符 1">
            <a:extLst>
              <a:ext uri="{FF2B5EF4-FFF2-40B4-BE49-F238E27FC236}">
                <a16:creationId xmlns:a16="http://schemas.microsoft.com/office/drawing/2014/main" id="{559FEAF2-3EF1-4DC6-A84D-68C705895DD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478986" y="6356351"/>
            <a:ext cx="514350" cy="365125"/>
          </a:xfrm>
        </p:spPr>
        <p:txBody>
          <a:bodyPr/>
          <a:lstStyle>
            <a:lvl1pPr>
              <a:defRPr sz="1800" b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D5360EA-D8B3-42E3-8467-19A7E3B7946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896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133741"/>
            <a:ext cx="9144000" cy="2021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60878" y="436038"/>
            <a:ext cx="4576222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0" y="436037"/>
            <a:ext cx="160878" cy="5295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0728C5B-4B15-4F5C-A34E-6BD774FBEF40}"/>
              </a:ext>
            </a:extLst>
          </p:cNvPr>
          <p:cNvSpPr/>
          <p:nvPr userDrawn="1"/>
        </p:nvSpPr>
        <p:spPr>
          <a:xfrm>
            <a:off x="0" y="6336785"/>
            <a:ext cx="9144000" cy="3812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74E39EB-87B7-4714-84DF-BF82E137A10F}"/>
              </a:ext>
            </a:extLst>
          </p:cNvPr>
          <p:cNvSpPr txBox="1"/>
          <p:nvPr userDrawn="1"/>
        </p:nvSpPr>
        <p:spPr>
          <a:xfrm>
            <a:off x="67360" y="6336788"/>
            <a:ext cx="784696" cy="389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HK" sz="1600" b="1" kern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ea"/>
                <a:sym typeface="+mn-lt"/>
              </a:rPr>
              <a:t>CUHK</a:t>
            </a:r>
            <a:endParaRPr lang="en-US" sz="1600" b="1" kern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A2ABE32-8781-47FD-BE9C-E69E481967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478986" y="6356351"/>
            <a:ext cx="514350" cy="365125"/>
          </a:xfrm>
        </p:spPr>
        <p:txBody>
          <a:bodyPr/>
          <a:lstStyle>
            <a:lvl1pPr>
              <a:defRPr sz="1800" b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D5360EA-D8B3-42E3-8467-19A7E3B7946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799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A8EE3-0F20-4CE2-B8B6-F3055CD6C304}" type="datetime1">
              <a:rPr lang="en-US" smtClean="0"/>
              <a:t>5/15/2021</a:t>
            </a:fld>
            <a:endParaRPr lang="en-H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026C0-BA12-4CED-9B23-E858DF699AA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753883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2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1155160618@link.cuhk.edu.h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g"/><Relationship Id="rId3" Type="http://schemas.openxmlformats.org/officeDocument/2006/relationships/image" Target="../media/image24.jpg"/><Relationship Id="rId7" Type="http://schemas.openxmlformats.org/officeDocument/2006/relationships/image" Target="../media/image2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g"/><Relationship Id="rId11" Type="http://schemas.openxmlformats.org/officeDocument/2006/relationships/image" Target="../media/image32.jpg"/><Relationship Id="rId5" Type="http://schemas.openxmlformats.org/officeDocument/2006/relationships/image" Target="../media/image26.jpg"/><Relationship Id="rId10" Type="http://schemas.openxmlformats.org/officeDocument/2006/relationships/image" Target="../media/image31.jpg"/><Relationship Id="rId4" Type="http://schemas.openxmlformats.org/officeDocument/2006/relationships/image" Target="../media/image25.jpg"/><Relationship Id="rId9" Type="http://schemas.openxmlformats.org/officeDocument/2006/relationships/image" Target="../media/image30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g"/><Relationship Id="rId4" Type="http://schemas.openxmlformats.org/officeDocument/2006/relationships/image" Target="../media/image28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jpg"/><Relationship Id="rId4" Type="http://schemas.openxmlformats.org/officeDocument/2006/relationships/image" Target="../media/image34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jpg"/><Relationship Id="rId4" Type="http://schemas.openxmlformats.org/officeDocument/2006/relationships/image" Target="../media/image37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jpg"/><Relationship Id="rId4" Type="http://schemas.openxmlformats.org/officeDocument/2006/relationships/image" Target="../media/image40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jpg"/><Relationship Id="rId4" Type="http://schemas.openxmlformats.org/officeDocument/2006/relationships/image" Target="../media/image4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jpg"/><Relationship Id="rId3" Type="http://schemas.openxmlformats.org/officeDocument/2006/relationships/image" Target="../media/image46.jpg"/><Relationship Id="rId7" Type="http://schemas.openxmlformats.org/officeDocument/2006/relationships/image" Target="../media/image50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jpg"/><Relationship Id="rId5" Type="http://schemas.openxmlformats.org/officeDocument/2006/relationships/image" Target="../media/image48.jpg"/><Relationship Id="rId4" Type="http://schemas.openxmlformats.org/officeDocument/2006/relationships/image" Target="../media/image47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1155160618@link.cuhk.edu.hk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970772" y="1768199"/>
            <a:ext cx="7202456" cy="2299040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kumimoji="1" lang="en-HK" altLang="zh-CN" sz="3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" charset="0"/>
              </a:rPr>
              <a:t>Pushbroom</a:t>
            </a:r>
            <a:r>
              <a:rPr kumimoji="1" lang="en-HK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" charset="0"/>
              </a:rPr>
              <a:t> satellite image super-resolution using generative adversarial networks 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4147272" y="4847422"/>
            <a:ext cx="4996728" cy="136609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buFont typeface="Wingdings" charset="2"/>
              <a:buChar char="n"/>
            </a:pPr>
            <a:r>
              <a:rPr lang="en-HK" altLang="zh-CN" sz="2000" dirty="0">
                <a:latin typeface="微软雅黑" charset="0"/>
                <a:ea typeface="微软雅黑" charset="0"/>
              </a:rPr>
              <a:t>XU Chao</a:t>
            </a:r>
            <a:endParaRPr lang="zh-CN" altLang="en-US" sz="2000" dirty="0">
              <a:latin typeface="微软雅黑" charset="0"/>
              <a:ea typeface="微软雅黑" charset="0"/>
            </a:endParaRPr>
          </a:p>
          <a:p>
            <a:pPr>
              <a:lnSpc>
                <a:spcPct val="150000"/>
              </a:lnSpc>
              <a:buFont typeface="Wingdings" charset="2"/>
              <a:buChar char="n"/>
            </a:pPr>
            <a:r>
              <a:rPr lang="en-HK" altLang="zh-CN" sz="2000" dirty="0">
                <a:latin typeface="微软雅黑" charset="0"/>
                <a:ea typeface="微软雅黑" charset="0"/>
                <a:hlinkClick r:id="rId3"/>
              </a:rPr>
              <a:t>1155160618@link.cuhk.edu.hk</a:t>
            </a:r>
            <a:endParaRPr lang="en-HK" altLang="zh-CN" sz="2000" dirty="0">
              <a:latin typeface="微软雅黑" charset="0"/>
              <a:ea typeface="微软雅黑" charset="0"/>
            </a:endParaRPr>
          </a:p>
          <a:p>
            <a:pPr>
              <a:lnSpc>
                <a:spcPct val="150000"/>
              </a:lnSpc>
              <a:buFont typeface="Wingdings" charset="2"/>
              <a:buChar char="n"/>
            </a:pPr>
            <a:r>
              <a:rPr lang="en-HK" altLang="zh-CN" sz="2000" dirty="0">
                <a:latin typeface="微软雅黑" charset="0"/>
                <a:ea typeface="微软雅黑" charset="0"/>
              </a:rPr>
              <a:t>20/05/2021</a:t>
            </a:r>
            <a:endParaRPr lang="zh-CN" altLang="en-US" sz="2000" dirty="0">
              <a:latin typeface="微软雅黑" charset="0"/>
              <a:ea typeface="微软雅黑" charset="0"/>
            </a:endParaRPr>
          </a:p>
        </p:txBody>
      </p:sp>
      <p:sp>
        <p:nvSpPr>
          <p:cNvPr id="9" name="灯片编号占位符 2">
            <a:extLst>
              <a:ext uri="{FF2B5EF4-FFF2-40B4-BE49-F238E27FC236}">
                <a16:creationId xmlns:a16="http://schemas.microsoft.com/office/drawing/2014/main" id="{C66394E2-5B51-40B1-97E7-6FD2FA5C4377}"/>
              </a:ext>
            </a:extLst>
          </p:cNvPr>
          <p:cNvSpPr txBox="1">
            <a:spLocks/>
          </p:cNvSpPr>
          <p:nvPr/>
        </p:nvSpPr>
        <p:spPr>
          <a:xfrm>
            <a:off x="8679279" y="6408605"/>
            <a:ext cx="351504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6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D5360EA-D8B3-42E3-8467-19A7E3B7946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053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4946">
        <p:blinds dir="vert"/>
      </p:transition>
    </mc:Choice>
    <mc:Fallback xmlns="">
      <p:transition spd="slow" advTm="4946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5360EA-D8B3-42E3-8467-19A7E3B7946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311058" y="2538282"/>
            <a:ext cx="3773401" cy="172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HK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reeze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the generative network</a:t>
            </a:r>
            <a:r>
              <a:rPr lang="en-HK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HK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all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HK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parameters are fixed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HK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Validate the performance of trained model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32DBF409-505E-4593-A652-6AF40CF2C3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0878" y="436038"/>
            <a:ext cx="4576222" cy="529569"/>
          </a:xfrm>
        </p:spPr>
        <p:txBody>
          <a:bodyPr>
            <a:normAutofit/>
          </a:bodyPr>
          <a:lstStyle/>
          <a:p>
            <a:r>
              <a:rPr kumimoji="1" lang="en-HK" altLang="zh-CN" sz="2800" dirty="0"/>
              <a:t>Research methods</a:t>
            </a:r>
            <a:endParaRPr kumimoji="1" lang="zh-CN" altLang="en-US" sz="2800" dirty="0">
              <a:solidFill>
                <a:srgbClr val="955776"/>
              </a:solidFill>
            </a:endParaRPr>
          </a:p>
        </p:txBody>
      </p:sp>
      <p:sp>
        <p:nvSpPr>
          <p:cNvPr id="13" name="矩形 10">
            <a:extLst>
              <a:ext uri="{FF2B5EF4-FFF2-40B4-BE49-F238E27FC236}">
                <a16:creationId xmlns:a16="http://schemas.microsoft.com/office/drawing/2014/main" id="{B98622F3-21AF-494B-B33F-6035B22D1F0A}"/>
              </a:ext>
            </a:extLst>
          </p:cNvPr>
          <p:cNvSpPr/>
          <p:nvPr/>
        </p:nvSpPr>
        <p:spPr>
          <a:xfrm>
            <a:off x="4281885" y="441160"/>
            <a:ext cx="475162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HK" altLang="zh-CN" sz="2800" u="sng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pbiSRGAN</a:t>
            </a:r>
            <a:r>
              <a:rPr lang="en-HK" altLang="zh-CN" sz="28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reconstruction flow</a:t>
            </a:r>
            <a:endParaRPr lang="zh-CN" altLang="en-US" sz="2800" u="sn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椭圆 9">
            <a:extLst>
              <a:ext uri="{FF2B5EF4-FFF2-40B4-BE49-F238E27FC236}">
                <a16:creationId xmlns:a16="http://schemas.microsoft.com/office/drawing/2014/main" id="{D49C7937-D07B-4854-9C01-4C45EE4186E1}"/>
              </a:ext>
            </a:extLst>
          </p:cNvPr>
          <p:cNvSpPr/>
          <p:nvPr/>
        </p:nvSpPr>
        <p:spPr>
          <a:xfrm>
            <a:off x="3694530" y="488692"/>
            <a:ext cx="476916" cy="47691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>
                <a:solidFill>
                  <a:schemeClr val="bg1"/>
                </a:solidFill>
              </a:rPr>
              <a:t>3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4DE454D-8545-4188-A3E8-26A0D25692B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3564" y="964380"/>
            <a:ext cx="3120966" cy="534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64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7382">
        <p:fade/>
      </p:transition>
    </mc:Choice>
    <mc:Fallback xmlns="">
      <p:transition spd="med" advTm="37382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箭头连接符 22"/>
          <p:cNvCxnSpPr/>
          <p:nvPr/>
        </p:nvCxnSpPr>
        <p:spPr>
          <a:xfrm flipV="1">
            <a:off x="4402414" y="3721959"/>
            <a:ext cx="2291028" cy="8636"/>
          </a:xfrm>
          <a:prstGeom prst="straightConnector1">
            <a:avLst/>
          </a:prstGeom>
          <a:ln>
            <a:solidFill>
              <a:srgbClr val="00B05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4620741" y="2073179"/>
            <a:ext cx="2311259" cy="1389889"/>
          </a:xfrm>
          <a:prstGeom prst="straightConnector1">
            <a:avLst/>
          </a:prstGeom>
          <a:ln>
            <a:solidFill>
              <a:srgbClr val="F23C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5360EA-D8B3-42E3-8467-19A7E3B7946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394999" y="5333890"/>
            <a:ext cx="3748565" cy="701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HK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Part of source </a:t>
            </a:r>
            <a:r>
              <a:rPr lang="en-HK" altLang="zh-CN" sz="16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pushbroom</a:t>
            </a:r>
            <a:r>
              <a:rPr lang="en-HK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image with size of 1197x50500</a:t>
            </a:r>
            <a:endParaRPr lang="zh-CN" altLang="en-US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063" y="1600691"/>
            <a:ext cx="914400" cy="9144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6760" y="1729539"/>
            <a:ext cx="914400" cy="9144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5459" y="1858387"/>
            <a:ext cx="914400" cy="9144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4611" y="2054492"/>
            <a:ext cx="914400" cy="9144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3289" y="3264759"/>
            <a:ext cx="914400" cy="9144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91154" y="3403729"/>
            <a:ext cx="914400" cy="9144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89853" y="3576628"/>
            <a:ext cx="914400" cy="9144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06321" y="4876690"/>
            <a:ext cx="914400" cy="9144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34601" y="5010880"/>
            <a:ext cx="914400" cy="914400"/>
          </a:xfrm>
          <a:prstGeom prst="rect">
            <a:avLst/>
          </a:prstGeom>
        </p:spPr>
      </p:pic>
      <p:cxnSp>
        <p:nvCxnSpPr>
          <p:cNvPr id="26" name="直接箭头连接符 25"/>
          <p:cNvCxnSpPr/>
          <p:nvPr/>
        </p:nvCxnSpPr>
        <p:spPr>
          <a:xfrm>
            <a:off x="4381941" y="3805711"/>
            <a:ext cx="2324383" cy="1399391"/>
          </a:xfrm>
          <a:prstGeom prst="straightConnector1">
            <a:avLst/>
          </a:prstGeom>
          <a:ln>
            <a:solidFill>
              <a:schemeClr val="accent4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4170" y="2166315"/>
            <a:ext cx="5760720" cy="2880360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8010819" y="2054492"/>
            <a:ext cx="1149575" cy="701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HK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Training set,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96000</a:t>
            </a:r>
            <a:endParaRPr lang="zh-CN" altLang="en-US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8010819" y="3585621"/>
            <a:ext cx="1246392" cy="701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HK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Validation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HK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set,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3000</a:t>
            </a:r>
            <a:endParaRPr lang="zh-CN" altLang="en-US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088869" y="5101826"/>
            <a:ext cx="1055132" cy="701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HK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Testing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HK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set,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1000</a:t>
            </a:r>
            <a:endParaRPr lang="zh-CN" altLang="en-US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文本占位符 1">
            <a:extLst>
              <a:ext uri="{FF2B5EF4-FFF2-40B4-BE49-F238E27FC236}">
                <a16:creationId xmlns:a16="http://schemas.microsoft.com/office/drawing/2014/main" id="{5B1D32A7-ACE2-46A8-88D5-4A6F8556EF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0878" y="436038"/>
            <a:ext cx="2564905" cy="529569"/>
          </a:xfrm>
        </p:spPr>
        <p:txBody>
          <a:bodyPr>
            <a:normAutofit/>
          </a:bodyPr>
          <a:lstStyle/>
          <a:p>
            <a:r>
              <a:rPr kumimoji="1" lang="en-HK" altLang="zh-CN" sz="2800" dirty="0"/>
              <a:t>Simulation</a:t>
            </a:r>
            <a:endParaRPr kumimoji="1" lang="zh-CN" altLang="en-US" sz="2800" dirty="0">
              <a:solidFill>
                <a:srgbClr val="955776"/>
              </a:solidFill>
            </a:endParaRPr>
          </a:p>
        </p:txBody>
      </p:sp>
      <p:sp>
        <p:nvSpPr>
          <p:cNvPr id="29" name="矩形 10">
            <a:extLst>
              <a:ext uri="{FF2B5EF4-FFF2-40B4-BE49-F238E27FC236}">
                <a16:creationId xmlns:a16="http://schemas.microsoft.com/office/drawing/2014/main" id="{CD0757FC-3327-4590-BA2E-C2297D876D16}"/>
              </a:ext>
            </a:extLst>
          </p:cNvPr>
          <p:cNvSpPr/>
          <p:nvPr/>
        </p:nvSpPr>
        <p:spPr>
          <a:xfrm>
            <a:off x="2973609" y="441160"/>
            <a:ext cx="228299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HK" altLang="zh-CN" sz="28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Create dataset</a:t>
            </a:r>
            <a:endParaRPr lang="zh-CN" altLang="en-US" sz="2800" u="sn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4" name="椭圆 9">
            <a:extLst>
              <a:ext uri="{FF2B5EF4-FFF2-40B4-BE49-F238E27FC236}">
                <a16:creationId xmlns:a16="http://schemas.microsoft.com/office/drawing/2014/main" id="{4157D556-C1B8-45A0-9B50-A444C8AFF2C1}"/>
              </a:ext>
            </a:extLst>
          </p:cNvPr>
          <p:cNvSpPr/>
          <p:nvPr/>
        </p:nvSpPr>
        <p:spPr>
          <a:xfrm>
            <a:off x="2423073" y="488692"/>
            <a:ext cx="476916" cy="47691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>
                <a:solidFill>
                  <a:schemeClr val="bg1"/>
                </a:solidFill>
              </a:rPr>
              <a:t>1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632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710">
        <p:fade/>
      </p:transition>
    </mc:Choice>
    <mc:Fallback xmlns="">
      <p:transition spd="med" advTm="2071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5C7EE7F-03D3-4787-A086-276D6975A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8989" y="1113141"/>
            <a:ext cx="3942857" cy="5076190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5360EA-D8B3-42E3-8467-19A7E3B7946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2072945" y="2690949"/>
            <a:ext cx="5138671" cy="8233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72945" y="3661856"/>
            <a:ext cx="5138671" cy="3918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EEA30E3F-3D52-403B-95A2-08BA066009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0878" y="436038"/>
            <a:ext cx="2564905" cy="529569"/>
          </a:xfrm>
        </p:spPr>
        <p:txBody>
          <a:bodyPr>
            <a:normAutofit/>
          </a:bodyPr>
          <a:lstStyle/>
          <a:p>
            <a:r>
              <a:rPr kumimoji="1" lang="en-HK" altLang="zh-CN" sz="2800" dirty="0"/>
              <a:t>Simulation</a:t>
            </a:r>
            <a:endParaRPr kumimoji="1" lang="zh-CN" altLang="en-US" sz="2800" dirty="0">
              <a:solidFill>
                <a:srgbClr val="955776"/>
              </a:solidFill>
            </a:endParaRPr>
          </a:p>
        </p:txBody>
      </p:sp>
      <p:sp>
        <p:nvSpPr>
          <p:cNvPr id="16" name="矩形 10">
            <a:hlinkClick r:id="rId4" action="ppaction://hlinksldjump"/>
            <a:extLst>
              <a:ext uri="{FF2B5EF4-FFF2-40B4-BE49-F238E27FC236}">
                <a16:creationId xmlns:a16="http://schemas.microsoft.com/office/drawing/2014/main" id="{DA10E4FC-FA30-4C1B-9C7F-67CC453AD95B}"/>
              </a:ext>
            </a:extLst>
          </p:cNvPr>
          <p:cNvSpPr/>
          <p:nvPr/>
        </p:nvSpPr>
        <p:spPr>
          <a:xfrm>
            <a:off x="3006247" y="441160"/>
            <a:ext cx="341952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HK" altLang="zh-CN" sz="28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Experimental schemes</a:t>
            </a:r>
            <a:endParaRPr lang="zh-CN" altLang="en-US" sz="2800" u="sn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椭圆 9">
            <a:extLst>
              <a:ext uri="{FF2B5EF4-FFF2-40B4-BE49-F238E27FC236}">
                <a16:creationId xmlns:a16="http://schemas.microsoft.com/office/drawing/2014/main" id="{DB68B161-1DB6-4046-BBE6-E70C1847AAF7}"/>
              </a:ext>
            </a:extLst>
          </p:cNvPr>
          <p:cNvSpPr/>
          <p:nvPr/>
        </p:nvSpPr>
        <p:spPr>
          <a:xfrm>
            <a:off x="2423073" y="488692"/>
            <a:ext cx="476916" cy="47691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>
                <a:solidFill>
                  <a:schemeClr val="bg1"/>
                </a:solidFill>
              </a:rPr>
              <a:t>2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525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7214">
        <p:fade/>
      </p:transition>
    </mc:Choice>
    <mc:Fallback xmlns="">
      <p:transition spd="med" advTm="27214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5360EA-D8B3-42E3-8467-19A7E3B7946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834346" y="4894575"/>
            <a:ext cx="6644640" cy="423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HK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Two kinds of loss metrics: batch loss and epoch loss.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1AE6531D-8CC0-4378-AB75-CB39670564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0878" y="436038"/>
            <a:ext cx="2564905" cy="529569"/>
          </a:xfrm>
        </p:spPr>
        <p:txBody>
          <a:bodyPr>
            <a:normAutofit/>
          </a:bodyPr>
          <a:lstStyle/>
          <a:p>
            <a:r>
              <a:rPr kumimoji="1" lang="en-HK" altLang="zh-CN" sz="2800" dirty="0"/>
              <a:t>Simulation</a:t>
            </a:r>
            <a:endParaRPr kumimoji="1" lang="zh-CN" altLang="en-US" sz="2800" dirty="0">
              <a:solidFill>
                <a:srgbClr val="955776"/>
              </a:solidFill>
            </a:endParaRPr>
          </a:p>
        </p:txBody>
      </p:sp>
      <p:sp>
        <p:nvSpPr>
          <p:cNvPr id="13" name="矩形 10">
            <a:extLst>
              <a:ext uri="{FF2B5EF4-FFF2-40B4-BE49-F238E27FC236}">
                <a16:creationId xmlns:a16="http://schemas.microsoft.com/office/drawing/2014/main" id="{CC361D7A-2298-44B5-B8F4-73B96B6E0F84}"/>
              </a:ext>
            </a:extLst>
          </p:cNvPr>
          <p:cNvSpPr/>
          <p:nvPr/>
        </p:nvSpPr>
        <p:spPr>
          <a:xfrm>
            <a:off x="2919892" y="441160"/>
            <a:ext cx="200728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HK" altLang="zh-CN" sz="28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Loss metrics</a:t>
            </a:r>
            <a:endParaRPr lang="zh-CN" altLang="en-US" sz="2800" u="sn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椭圆 9">
            <a:extLst>
              <a:ext uri="{FF2B5EF4-FFF2-40B4-BE49-F238E27FC236}">
                <a16:creationId xmlns:a16="http://schemas.microsoft.com/office/drawing/2014/main" id="{E8D7F221-4A25-47B3-9ED6-FACE0AB4BBC6}"/>
              </a:ext>
            </a:extLst>
          </p:cNvPr>
          <p:cNvSpPr/>
          <p:nvPr/>
        </p:nvSpPr>
        <p:spPr>
          <a:xfrm>
            <a:off x="2423073" y="488692"/>
            <a:ext cx="476916" cy="47691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>
                <a:solidFill>
                  <a:schemeClr val="bg1"/>
                </a:solidFill>
              </a:rPr>
              <a:t>3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BE2CB94-5951-498C-B9B8-9648D6BAE6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3704" y="1483993"/>
            <a:ext cx="5617866" cy="344001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9826C94-265A-43CF-9673-9416B358B71B}"/>
              </a:ext>
            </a:extLst>
          </p:cNvPr>
          <p:cNvSpPr txBox="1"/>
          <p:nvPr/>
        </p:nvSpPr>
        <p:spPr>
          <a:xfrm>
            <a:off x="5050970" y="5513958"/>
            <a:ext cx="3942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one epoch: </a:t>
            </a:r>
          </a:p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96000 pcs = 750 batches x 128 pcs/batch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0428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7411">
        <p:fade/>
      </p:transition>
    </mc:Choice>
    <mc:Fallback xmlns="">
      <p:transition spd="med" advTm="27411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1B686A5-7B09-4CD2-8892-16E4B5D28C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5360EA-D8B3-42E3-8467-19A7E3B7946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1" y="1277216"/>
            <a:ext cx="3017520" cy="103073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451" y="1277216"/>
            <a:ext cx="3017520" cy="103073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505" y="1277216"/>
            <a:ext cx="3017520" cy="103073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1" y="2385110"/>
            <a:ext cx="3017520" cy="103073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451" y="2385110"/>
            <a:ext cx="3017520" cy="103073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505" y="2385110"/>
            <a:ext cx="3017520" cy="103073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1" y="3493023"/>
            <a:ext cx="3017520" cy="103073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451" y="3493023"/>
            <a:ext cx="3017520" cy="1030738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505" y="3493023"/>
            <a:ext cx="3017520" cy="1030738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3931" y="4748301"/>
            <a:ext cx="9003806" cy="1443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HK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Top-down: group1, 2, 3;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HK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Left-right:</a:t>
            </a:r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HK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oil</a:t>
            </a:r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HK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tank,</a:t>
            </a:r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HK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steel,</a:t>
            </a:r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HK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roof, representing circular, linear, contrast features;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HK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Inset left-right: ground truth, </a:t>
            </a:r>
            <a:r>
              <a:rPr lang="en-HK" altLang="zh-CN" b="1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pbiSRGAN</a:t>
            </a:r>
            <a:r>
              <a:rPr lang="en-HK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, Bicubic results.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占位符 1">
            <a:extLst>
              <a:ext uri="{FF2B5EF4-FFF2-40B4-BE49-F238E27FC236}">
                <a16:creationId xmlns:a16="http://schemas.microsoft.com/office/drawing/2014/main" id="{C2E09792-1CF2-4C83-B4D1-CF796A7630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0878" y="436038"/>
            <a:ext cx="2564905" cy="529569"/>
          </a:xfrm>
        </p:spPr>
        <p:txBody>
          <a:bodyPr>
            <a:normAutofit/>
          </a:bodyPr>
          <a:lstStyle/>
          <a:p>
            <a:r>
              <a:rPr kumimoji="1" lang="en-HK" altLang="zh-CN" sz="2800" dirty="0"/>
              <a:t>Simulation</a:t>
            </a:r>
            <a:endParaRPr kumimoji="1" lang="zh-CN" altLang="en-US" sz="2800" dirty="0">
              <a:solidFill>
                <a:srgbClr val="955776"/>
              </a:solidFill>
            </a:endParaRPr>
          </a:p>
        </p:txBody>
      </p:sp>
      <p:sp>
        <p:nvSpPr>
          <p:cNvPr id="19" name="矩形 10">
            <a:extLst>
              <a:ext uri="{FF2B5EF4-FFF2-40B4-BE49-F238E27FC236}">
                <a16:creationId xmlns:a16="http://schemas.microsoft.com/office/drawing/2014/main" id="{FFA2E6C4-770F-42E2-885F-DF4E2173A122}"/>
              </a:ext>
            </a:extLst>
          </p:cNvPr>
          <p:cNvSpPr/>
          <p:nvPr/>
        </p:nvSpPr>
        <p:spPr>
          <a:xfrm>
            <a:off x="2906996" y="441160"/>
            <a:ext cx="510267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HK" altLang="zh-CN" sz="28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Reconstructed images comparison</a:t>
            </a:r>
            <a:endParaRPr lang="zh-CN" altLang="en-US" sz="2800" u="sn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椭圆 9">
            <a:extLst>
              <a:ext uri="{FF2B5EF4-FFF2-40B4-BE49-F238E27FC236}">
                <a16:creationId xmlns:a16="http://schemas.microsoft.com/office/drawing/2014/main" id="{E099A328-9701-40DA-887E-EA9BDFF03968}"/>
              </a:ext>
            </a:extLst>
          </p:cNvPr>
          <p:cNvSpPr/>
          <p:nvPr/>
        </p:nvSpPr>
        <p:spPr>
          <a:xfrm>
            <a:off x="2423073" y="488692"/>
            <a:ext cx="476916" cy="47691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>
                <a:solidFill>
                  <a:schemeClr val="bg1"/>
                </a:solidFill>
              </a:rPr>
              <a:t>4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30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4328">
        <p:fade/>
      </p:transition>
    </mc:Choice>
    <mc:Fallback xmlns="">
      <p:transition spd="med" advTm="34328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1B686A5-7B09-4CD2-8892-16E4B5D28C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5360EA-D8B3-42E3-8467-19A7E3B7946B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840" y="1277216"/>
            <a:ext cx="4846320" cy="165541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840" y="2960305"/>
            <a:ext cx="4846320" cy="165541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840" y="4643394"/>
            <a:ext cx="4846320" cy="1655418"/>
          </a:xfrm>
          <a:prstGeom prst="rect">
            <a:avLst/>
          </a:prstGeom>
        </p:spPr>
      </p:pic>
      <p:sp>
        <p:nvSpPr>
          <p:cNvPr id="11" name="文本占位符 1">
            <a:extLst>
              <a:ext uri="{FF2B5EF4-FFF2-40B4-BE49-F238E27FC236}">
                <a16:creationId xmlns:a16="http://schemas.microsoft.com/office/drawing/2014/main" id="{338C683D-F119-44C1-AEF6-6B057CB3C9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0878" y="436038"/>
            <a:ext cx="2564905" cy="529569"/>
          </a:xfrm>
        </p:spPr>
        <p:txBody>
          <a:bodyPr>
            <a:normAutofit/>
          </a:bodyPr>
          <a:lstStyle/>
          <a:p>
            <a:r>
              <a:rPr kumimoji="1" lang="en-HK" altLang="zh-CN" sz="2800" dirty="0"/>
              <a:t>Simulation</a:t>
            </a:r>
            <a:endParaRPr kumimoji="1" lang="zh-CN" altLang="en-US" sz="2800" dirty="0">
              <a:solidFill>
                <a:srgbClr val="955776"/>
              </a:solidFill>
            </a:endParaRPr>
          </a:p>
        </p:txBody>
      </p:sp>
      <p:sp>
        <p:nvSpPr>
          <p:cNvPr id="12" name="矩形 10">
            <a:extLst>
              <a:ext uri="{FF2B5EF4-FFF2-40B4-BE49-F238E27FC236}">
                <a16:creationId xmlns:a16="http://schemas.microsoft.com/office/drawing/2014/main" id="{D10806BB-3EB9-44EB-8252-045170AF7BC2}"/>
              </a:ext>
            </a:extLst>
          </p:cNvPr>
          <p:cNvSpPr/>
          <p:nvPr/>
        </p:nvSpPr>
        <p:spPr>
          <a:xfrm>
            <a:off x="2906996" y="441160"/>
            <a:ext cx="510267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HK" altLang="zh-CN" sz="28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Reconstructed images comparison</a:t>
            </a:r>
            <a:endParaRPr lang="zh-CN" altLang="en-US" sz="2800" u="sn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椭圆 9">
            <a:extLst>
              <a:ext uri="{FF2B5EF4-FFF2-40B4-BE49-F238E27FC236}">
                <a16:creationId xmlns:a16="http://schemas.microsoft.com/office/drawing/2014/main" id="{0CEAE089-C5E0-4EA7-9083-0834F28F56B7}"/>
              </a:ext>
            </a:extLst>
          </p:cNvPr>
          <p:cNvSpPr/>
          <p:nvPr/>
        </p:nvSpPr>
        <p:spPr>
          <a:xfrm>
            <a:off x="2423073" y="488692"/>
            <a:ext cx="476916" cy="47691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>
                <a:solidFill>
                  <a:schemeClr val="bg1"/>
                </a:solidFill>
              </a:rPr>
              <a:t>4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53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9744">
        <p:fade/>
      </p:transition>
    </mc:Choice>
    <mc:Fallback xmlns="">
      <p:transition spd="med" advTm="19744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1B686A5-7B09-4CD2-8892-16E4B5D28C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5360EA-D8B3-42E3-8467-19A7E3B7946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77784" y="3420107"/>
            <a:ext cx="102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HK" altLang="zh-CN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Group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4" y="1106865"/>
            <a:ext cx="3931920" cy="235915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312" y="2123042"/>
            <a:ext cx="3931920" cy="2359152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980" y="2900259"/>
            <a:ext cx="3931920" cy="2359152"/>
          </a:xfrm>
          <a:prstGeom prst="rect">
            <a:avLst/>
          </a:prstGeom>
        </p:spPr>
      </p:pic>
      <p:sp>
        <p:nvSpPr>
          <p:cNvPr id="17" name="流程图: 接点 16"/>
          <p:cNvSpPr/>
          <p:nvPr/>
        </p:nvSpPr>
        <p:spPr>
          <a:xfrm>
            <a:off x="3815129" y="1243224"/>
            <a:ext cx="174140" cy="174140"/>
          </a:xfrm>
          <a:prstGeom prst="flowChartConnector">
            <a:avLst/>
          </a:prstGeom>
          <a:noFill/>
          <a:ln>
            <a:solidFill>
              <a:srgbClr val="F23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324944" y="1510402"/>
            <a:ext cx="861060" cy="372410"/>
          </a:xfrm>
          <a:prstGeom prst="rect">
            <a:avLst/>
          </a:prstGeom>
          <a:noFill/>
          <a:ln>
            <a:solidFill>
              <a:srgbClr val="F23C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4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18.6049</a:t>
            </a:r>
            <a:endParaRPr lang="zh-CN" altLang="en-US" sz="1400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流程图: 接点 21"/>
          <p:cNvSpPr/>
          <p:nvPr/>
        </p:nvSpPr>
        <p:spPr>
          <a:xfrm>
            <a:off x="6344223" y="2200480"/>
            <a:ext cx="174140" cy="174140"/>
          </a:xfrm>
          <a:prstGeom prst="flowChartConnector">
            <a:avLst/>
          </a:prstGeom>
          <a:noFill/>
          <a:ln>
            <a:solidFill>
              <a:srgbClr val="F23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774853" y="2526579"/>
            <a:ext cx="906780" cy="372410"/>
          </a:xfrm>
          <a:prstGeom prst="rect">
            <a:avLst/>
          </a:prstGeom>
          <a:noFill/>
          <a:ln>
            <a:solidFill>
              <a:srgbClr val="F23C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4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16.7754</a:t>
            </a:r>
            <a:endParaRPr lang="zh-CN" altLang="en-US" sz="1200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4" name="流程图: 接点 23"/>
          <p:cNvSpPr/>
          <p:nvPr/>
        </p:nvSpPr>
        <p:spPr>
          <a:xfrm>
            <a:off x="8677761" y="3379599"/>
            <a:ext cx="174140" cy="174140"/>
          </a:xfrm>
          <a:prstGeom prst="flowChartConnector">
            <a:avLst/>
          </a:prstGeom>
          <a:noFill/>
          <a:ln>
            <a:solidFill>
              <a:srgbClr val="F23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721602" y="3399242"/>
            <a:ext cx="864871" cy="372410"/>
          </a:xfrm>
          <a:prstGeom prst="rect">
            <a:avLst/>
          </a:prstGeom>
          <a:noFill/>
          <a:ln>
            <a:solidFill>
              <a:srgbClr val="F23C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4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15.3766</a:t>
            </a:r>
            <a:endParaRPr lang="zh-CN" altLang="en-US" sz="1200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4962180-E3AC-4DD2-8137-E7B4E7329B4B}"/>
              </a:ext>
            </a:extLst>
          </p:cNvPr>
          <p:cNvSpPr/>
          <p:nvPr/>
        </p:nvSpPr>
        <p:spPr>
          <a:xfrm>
            <a:off x="2196278" y="5498371"/>
            <a:ext cx="42290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HK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PSNR on validation set</a:t>
            </a:r>
            <a:endParaRPr lang="zh-CN" altLang="en-US" sz="3200" b="1" kern="0" dirty="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940435" y="5259411"/>
            <a:ext cx="112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HK" altLang="zh-CN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Group 3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597312" y="4501470"/>
            <a:ext cx="108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HK" altLang="zh-CN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Group 2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文本占位符 1">
            <a:extLst>
              <a:ext uri="{FF2B5EF4-FFF2-40B4-BE49-F238E27FC236}">
                <a16:creationId xmlns:a16="http://schemas.microsoft.com/office/drawing/2014/main" id="{16501C32-AE94-4F17-A8E7-83AC4DE6B6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0878" y="436038"/>
            <a:ext cx="2564905" cy="529569"/>
          </a:xfrm>
        </p:spPr>
        <p:txBody>
          <a:bodyPr>
            <a:normAutofit/>
          </a:bodyPr>
          <a:lstStyle/>
          <a:p>
            <a:r>
              <a:rPr kumimoji="1" lang="en-HK" altLang="zh-CN" sz="2800" dirty="0"/>
              <a:t>Simulation</a:t>
            </a:r>
            <a:endParaRPr kumimoji="1" lang="zh-CN" altLang="en-US" sz="2800" dirty="0">
              <a:solidFill>
                <a:srgbClr val="955776"/>
              </a:solidFill>
            </a:endParaRPr>
          </a:p>
        </p:txBody>
      </p:sp>
      <p:sp>
        <p:nvSpPr>
          <p:cNvPr id="30" name="矩形 10">
            <a:extLst>
              <a:ext uri="{FF2B5EF4-FFF2-40B4-BE49-F238E27FC236}">
                <a16:creationId xmlns:a16="http://schemas.microsoft.com/office/drawing/2014/main" id="{49A7F518-2534-4971-9CA3-DB35BF757274}"/>
              </a:ext>
            </a:extLst>
          </p:cNvPr>
          <p:cNvSpPr/>
          <p:nvPr/>
        </p:nvSpPr>
        <p:spPr>
          <a:xfrm>
            <a:off x="2959975" y="441160"/>
            <a:ext cx="550182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HK" altLang="zh-CN" sz="28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Reconstructed indicators comparison</a:t>
            </a:r>
            <a:endParaRPr lang="zh-CN" altLang="en-US" sz="2800" u="sn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1" name="椭圆 9">
            <a:extLst>
              <a:ext uri="{FF2B5EF4-FFF2-40B4-BE49-F238E27FC236}">
                <a16:creationId xmlns:a16="http://schemas.microsoft.com/office/drawing/2014/main" id="{8138C6CF-9FDB-4114-81F1-DAF1A4E47FD9}"/>
              </a:ext>
            </a:extLst>
          </p:cNvPr>
          <p:cNvSpPr/>
          <p:nvPr/>
        </p:nvSpPr>
        <p:spPr>
          <a:xfrm>
            <a:off x="2423073" y="488692"/>
            <a:ext cx="476916" cy="47691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>
                <a:solidFill>
                  <a:schemeClr val="bg1"/>
                </a:solidFill>
              </a:rPr>
              <a:t>5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763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939">
        <p:fade/>
      </p:transition>
    </mc:Choice>
    <mc:Fallback xmlns="">
      <p:transition spd="med" advTm="6939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1B686A5-7B09-4CD2-8892-16E4B5D28C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5360EA-D8B3-42E3-8467-19A7E3B7946B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94" y="1180778"/>
            <a:ext cx="3931920" cy="235915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598" y="2209269"/>
            <a:ext cx="3931920" cy="2359152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244" y="3010768"/>
            <a:ext cx="3931920" cy="2359152"/>
          </a:xfrm>
          <a:prstGeom prst="rect">
            <a:avLst/>
          </a:prstGeom>
        </p:spPr>
      </p:pic>
      <p:sp>
        <p:nvSpPr>
          <p:cNvPr id="17" name="流程图: 接点 16"/>
          <p:cNvSpPr/>
          <p:nvPr/>
        </p:nvSpPr>
        <p:spPr>
          <a:xfrm>
            <a:off x="4307969" y="1317137"/>
            <a:ext cx="174140" cy="174140"/>
          </a:xfrm>
          <a:prstGeom prst="flowChartConnector">
            <a:avLst/>
          </a:prstGeom>
          <a:noFill/>
          <a:ln>
            <a:solidFill>
              <a:srgbClr val="F23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817784" y="1584315"/>
            <a:ext cx="861060" cy="372410"/>
          </a:xfrm>
          <a:prstGeom prst="rect">
            <a:avLst/>
          </a:prstGeom>
          <a:noFill/>
          <a:ln>
            <a:solidFill>
              <a:srgbClr val="F23C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4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0.6045</a:t>
            </a:r>
            <a:endParaRPr lang="zh-CN" altLang="en-US" sz="1400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流程图: 接点 21"/>
          <p:cNvSpPr/>
          <p:nvPr/>
        </p:nvSpPr>
        <p:spPr>
          <a:xfrm>
            <a:off x="5835509" y="2286707"/>
            <a:ext cx="174140" cy="174140"/>
          </a:xfrm>
          <a:prstGeom prst="flowChartConnector">
            <a:avLst/>
          </a:prstGeom>
          <a:noFill/>
          <a:ln>
            <a:solidFill>
              <a:srgbClr val="F23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266139" y="2612806"/>
            <a:ext cx="906780" cy="372410"/>
          </a:xfrm>
          <a:prstGeom prst="rect">
            <a:avLst/>
          </a:prstGeom>
          <a:noFill/>
          <a:ln>
            <a:solidFill>
              <a:srgbClr val="F23C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4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0.5178</a:t>
            </a:r>
            <a:endParaRPr lang="zh-CN" altLang="en-US" sz="1200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4" name="流程图: 接点 23"/>
          <p:cNvSpPr/>
          <p:nvPr/>
        </p:nvSpPr>
        <p:spPr>
          <a:xfrm>
            <a:off x="8560025" y="3388508"/>
            <a:ext cx="174140" cy="174140"/>
          </a:xfrm>
          <a:prstGeom prst="flowChartConnector">
            <a:avLst/>
          </a:prstGeom>
          <a:noFill/>
          <a:ln>
            <a:solidFill>
              <a:srgbClr val="F23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603866" y="3509751"/>
            <a:ext cx="864871" cy="372410"/>
          </a:xfrm>
          <a:prstGeom prst="rect">
            <a:avLst/>
          </a:prstGeom>
          <a:noFill/>
          <a:ln>
            <a:solidFill>
              <a:srgbClr val="F23C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4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0.4575</a:t>
            </a:r>
            <a:endParaRPr lang="zh-CN" altLang="en-US" sz="1200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1" name="文本占位符 1">
            <a:extLst>
              <a:ext uri="{FF2B5EF4-FFF2-40B4-BE49-F238E27FC236}">
                <a16:creationId xmlns:a16="http://schemas.microsoft.com/office/drawing/2014/main" id="{AB3B80F6-4E36-4BF4-B052-BCBB054682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0878" y="436038"/>
            <a:ext cx="2564905" cy="529569"/>
          </a:xfrm>
        </p:spPr>
        <p:txBody>
          <a:bodyPr>
            <a:normAutofit/>
          </a:bodyPr>
          <a:lstStyle/>
          <a:p>
            <a:r>
              <a:rPr kumimoji="1" lang="en-HK" altLang="zh-CN" sz="2800" dirty="0"/>
              <a:t>Simulation</a:t>
            </a:r>
            <a:endParaRPr kumimoji="1" lang="zh-CN" altLang="en-US" sz="2800" dirty="0">
              <a:solidFill>
                <a:srgbClr val="955776"/>
              </a:solidFill>
            </a:endParaRPr>
          </a:p>
        </p:txBody>
      </p:sp>
      <p:sp>
        <p:nvSpPr>
          <p:cNvPr id="28" name="矩形 10">
            <a:extLst>
              <a:ext uri="{FF2B5EF4-FFF2-40B4-BE49-F238E27FC236}">
                <a16:creationId xmlns:a16="http://schemas.microsoft.com/office/drawing/2014/main" id="{2F414BBE-B33C-4E1A-8C42-D74F3713695E}"/>
              </a:ext>
            </a:extLst>
          </p:cNvPr>
          <p:cNvSpPr/>
          <p:nvPr/>
        </p:nvSpPr>
        <p:spPr>
          <a:xfrm>
            <a:off x="2959975" y="441160"/>
            <a:ext cx="550182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HK" altLang="zh-CN" sz="28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Reconstructed indicators comparison</a:t>
            </a:r>
            <a:endParaRPr lang="zh-CN" altLang="en-US" sz="2800" u="sn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" name="椭圆 9">
            <a:extLst>
              <a:ext uri="{FF2B5EF4-FFF2-40B4-BE49-F238E27FC236}">
                <a16:creationId xmlns:a16="http://schemas.microsoft.com/office/drawing/2014/main" id="{462E9F77-9BBA-45D9-BE98-A5D91DA022E3}"/>
              </a:ext>
            </a:extLst>
          </p:cNvPr>
          <p:cNvSpPr/>
          <p:nvPr/>
        </p:nvSpPr>
        <p:spPr>
          <a:xfrm>
            <a:off x="2423073" y="488692"/>
            <a:ext cx="476916" cy="47691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>
                <a:solidFill>
                  <a:schemeClr val="bg1"/>
                </a:solidFill>
              </a:rPr>
              <a:t>5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33" name="文本框 14">
            <a:extLst>
              <a:ext uri="{FF2B5EF4-FFF2-40B4-BE49-F238E27FC236}">
                <a16:creationId xmlns:a16="http://schemas.microsoft.com/office/drawing/2014/main" id="{1AA5BE28-BA57-45D4-B487-642E1363913A}"/>
              </a:ext>
            </a:extLst>
          </p:cNvPr>
          <p:cNvSpPr txBox="1"/>
          <p:nvPr/>
        </p:nvSpPr>
        <p:spPr>
          <a:xfrm>
            <a:off x="177784" y="3420107"/>
            <a:ext cx="102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HK" altLang="zh-CN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Group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</a:p>
        </p:txBody>
      </p:sp>
      <p:sp>
        <p:nvSpPr>
          <p:cNvPr id="34" name="矩形 26">
            <a:extLst>
              <a:ext uri="{FF2B5EF4-FFF2-40B4-BE49-F238E27FC236}">
                <a16:creationId xmlns:a16="http://schemas.microsoft.com/office/drawing/2014/main" id="{82A069E9-3C0D-4F65-990C-B8B724AC165C}"/>
              </a:ext>
            </a:extLst>
          </p:cNvPr>
          <p:cNvSpPr/>
          <p:nvPr/>
        </p:nvSpPr>
        <p:spPr>
          <a:xfrm>
            <a:off x="2196278" y="5498371"/>
            <a:ext cx="41617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HK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SSIM on validation set</a:t>
            </a:r>
            <a:endParaRPr lang="zh-CN" altLang="en-US" sz="3200" b="1" kern="0" dirty="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5" name="文本框 27">
            <a:extLst>
              <a:ext uri="{FF2B5EF4-FFF2-40B4-BE49-F238E27FC236}">
                <a16:creationId xmlns:a16="http://schemas.microsoft.com/office/drawing/2014/main" id="{4D6E2F3A-9883-474F-9F86-DD37F98D715E}"/>
              </a:ext>
            </a:extLst>
          </p:cNvPr>
          <p:cNvSpPr txBox="1"/>
          <p:nvPr/>
        </p:nvSpPr>
        <p:spPr>
          <a:xfrm>
            <a:off x="7940435" y="5259411"/>
            <a:ext cx="112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HK" altLang="zh-CN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Group 3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6" name="文本框 28">
            <a:extLst>
              <a:ext uri="{FF2B5EF4-FFF2-40B4-BE49-F238E27FC236}">
                <a16:creationId xmlns:a16="http://schemas.microsoft.com/office/drawing/2014/main" id="{920DD900-7C2F-4805-80E2-182DCC148E01}"/>
              </a:ext>
            </a:extLst>
          </p:cNvPr>
          <p:cNvSpPr txBox="1"/>
          <p:nvPr/>
        </p:nvSpPr>
        <p:spPr>
          <a:xfrm>
            <a:off x="2597312" y="4501470"/>
            <a:ext cx="108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HK" altLang="zh-CN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Group 2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44323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312">
        <p:fade/>
      </p:transition>
    </mc:Choice>
    <mc:Fallback xmlns="">
      <p:transition spd="med" advTm="5312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1B686A5-7B09-4CD2-8892-16E4B5D28C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5360EA-D8B3-42E3-8467-19A7E3B7946B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78" y="3159019"/>
            <a:ext cx="3931920" cy="235915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811" y="2128118"/>
            <a:ext cx="3931920" cy="2359152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839" y="1174608"/>
            <a:ext cx="3931920" cy="2359152"/>
          </a:xfrm>
          <a:prstGeom prst="rect">
            <a:avLst/>
          </a:prstGeom>
        </p:spPr>
      </p:pic>
      <p:sp>
        <p:nvSpPr>
          <p:cNvPr id="17" name="流程图: 接点 16"/>
          <p:cNvSpPr/>
          <p:nvPr/>
        </p:nvSpPr>
        <p:spPr>
          <a:xfrm>
            <a:off x="4096458" y="5095040"/>
            <a:ext cx="174140" cy="174140"/>
          </a:xfrm>
          <a:prstGeom prst="flowChartConnector">
            <a:avLst/>
          </a:prstGeom>
          <a:noFill/>
          <a:ln>
            <a:solidFill>
              <a:srgbClr val="F23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552667" y="4679644"/>
            <a:ext cx="717931" cy="372410"/>
          </a:xfrm>
          <a:prstGeom prst="rect">
            <a:avLst/>
          </a:prstGeom>
          <a:noFill/>
          <a:ln>
            <a:solidFill>
              <a:srgbClr val="F23C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4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0.022</a:t>
            </a:r>
            <a:endParaRPr lang="zh-CN" altLang="en-US" sz="1400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流程图: 接点 21"/>
          <p:cNvSpPr/>
          <p:nvPr/>
        </p:nvSpPr>
        <p:spPr>
          <a:xfrm>
            <a:off x="6558592" y="4074226"/>
            <a:ext cx="174140" cy="174140"/>
          </a:xfrm>
          <a:prstGeom prst="flowChartConnector">
            <a:avLst/>
          </a:prstGeom>
          <a:noFill/>
          <a:ln>
            <a:solidFill>
              <a:srgbClr val="F23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980150" y="3670362"/>
            <a:ext cx="684005" cy="372410"/>
          </a:xfrm>
          <a:prstGeom prst="rect">
            <a:avLst/>
          </a:prstGeom>
          <a:noFill/>
          <a:ln>
            <a:solidFill>
              <a:srgbClr val="F23C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4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0.042</a:t>
            </a:r>
            <a:endParaRPr lang="zh-CN" altLang="en-US" sz="1200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028656" y="2686713"/>
            <a:ext cx="670035" cy="372410"/>
          </a:xfrm>
          <a:prstGeom prst="rect">
            <a:avLst/>
          </a:prstGeom>
          <a:noFill/>
          <a:ln>
            <a:solidFill>
              <a:srgbClr val="F23C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4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0.034</a:t>
            </a:r>
            <a:endParaRPr lang="zh-CN" altLang="en-US" sz="1200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4962180-E3AC-4DD2-8137-E7B4E7329B4B}"/>
              </a:ext>
            </a:extLst>
          </p:cNvPr>
          <p:cNvSpPr/>
          <p:nvPr/>
        </p:nvSpPr>
        <p:spPr>
          <a:xfrm>
            <a:off x="1074177" y="5518171"/>
            <a:ext cx="66479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HK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Epoch perceptual loss on training set</a:t>
            </a:r>
            <a:endParaRPr lang="zh-CN" altLang="en-US" sz="3200" b="1" kern="0" dirty="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4" name="流程图: 接点 23"/>
          <p:cNvSpPr/>
          <p:nvPr/>
        </p:nvSpPr>
        <p:spPr>
          <a:xfrm>
            <a:off x="8611620" y="3097639"/>
            <a:ext cx="174140" cy="174140"/>
          </a:xfrm>
          <a:prstGeom prst="flowChartConnector">
            <a:avLst/>
          </a:prstGeom>
          <a:noFill/>
          <a:ln>
            <a:solidFill>
              <a:srgbClr val="F23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70663" y="3271184"/>
            <a:ext cx="1114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HK" altLang="zh-CN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Group 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5079579" y="1265374"/>
            <a:ext cx="110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HK" altLang="zh-CN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Group 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3096933" y="2249517"/>
            <a:ext cx="1091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HK" altLang="zh-CN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Group 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</a:p>
        </p:txBody>
      </p:sp>
      <p:sp>
        <p:nvSpPr>
          <p:cNvPr id="21" name="文本占位符 1">
            <a:extLst>
              <a:ext uri="{FF2B5EF4-FFF2-40B4-BE49-F238E27FC236}">
                <a16:creationId xmlns:a16="http://schemas.microsoft.com/office/drawing/2014/main" id="{77550DEC-95E6-4F62-8188-A014E1FFE9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0878" y="436038"/>
            <a:ext cx="2564905" cy="529569"/>
          </a:xfrm>
        </p:spPr>
        <p:txBody>
          <a:bodyPr>
            <a:normAutofit/>
          </a:bodyPr>
          <a:lstStyle/>
          <a:p>
            <a:r>
              <a:rPr kumimoji="1" lang="en-HK" altLang="zh-CN" sz="2800" dirty="0"/>
              <a:t>Simulation</a:t>
            </a:r>
            <a:endParaRPr kumimoji="1" lang="zh-CN" altLang="en-US" sz="2800" dirty="0">
              <a:solidFill>
                <a:srgbClr val="955776"/>
              </a:solidFill>
            </a:endParaRPr>
          </a:p>
        </p:txBody>
      </p:sp>
      <p:sp>
        <p:nvSpPr>
          <p:cNvPr id="28" name="矩形 10">
            <a:extLst>
              <a:ext uri="{FF2B5EF4-FFF2-40B4-BE49-F238E27FC236}">
                <a16:creationId xmlns:a16="http://schemas.microsoft.com/office/drawing/2014/main" id="{503D708C-84CF-4C63-BB96-1EAAAE8D1FDF}"/>
              </a:ext>
            </a:extLst>
          </p:cNvPr>
          <p:cNvSpPr/>
          <p:nvPr/>
        </p:nvSpPr>
        <p:spPr>
          <a:xfrm>
            <a:off x="2996692" y="441160"/>
            <a:ext cx="351250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HK" altLang="zh-CN" sz="28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Loss curve comparison</a:t>
            </a:r>
            <a:endParaRPr lang="zh-CN" altLang="en-US" sz="2800" u="sn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" name="椭圆 9">
            <a:extLst>
              <a:ext uri="{FF2B5EF4-FFF2-40B4-BE49-F238E27FC236}">
                <a16:creationId xmlns:a16="http://schemas.microsoft.com/office/drawing/2014/main" id="{850797F6-6DB8-435E-B5D0-550EFAA1E96D}"/>
              </a:ext>
            </a:extLst>
          </p:cNvPr>
          <p:cNvSpPr/>
          <p:nvPr/>
        </p:nvSpPr>
        <p:spPr>
          <a:xfrm>
            <a:off x="2423073" y="488692"/>
            <a:ext cx="476916" cy="47691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HK" altLang="zh-CN" sz="2800" b="1" dirty="0">
                <a:solidFill>
                  <a:schemeClr val="bg1"/>
                </a:solidFill>
              </a:rPr>
              <a:t>6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45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15">
        <p:fade/>
      </p:transition>
    </mc:Choice>
    <mc:Fallback xmlns="">
      <p:transition spd="med" advTm="11115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1B686A5-7B09-4CD2-8892-16E4B5D28C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5360EA-D8B3-42E3-8467-19A7E3B7946B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07" y="3206063"/>
            <a:ext cx="3931920" cy="235915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623" y="2182698"/>
            <a:ext cx="3931920" cy="2359152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950" y="1144595"/>
            <a:ext cx="3931920" cy="2359152"/>
          </a:xfrm>
          <a:prstGeom prst="rect">
            <a:avLst/>
          </a:prstGeom>
        </p:spPr>
      </p:pic>
      <p:sp>
        <p:nvSpPr>
          <p:cNvPr id="17" name="流程图: 接点 16"/>
          <p:cNvSpPr/>
          <p:nvPr/>
        </p:nvSpPr>
        <p:spPr>
          <a:xfrm>
            <a:off x="4173593" y="5152171"/>
            <a:ext cx="174140" cy="174140"/>
          </a:xfrm>
          <a:prstGeom prst="flowChartConnector">
            <a:avLst/>
          </a:prstGeom>
          <a:noFill/>
          <a:ln>
            <a:solidFill>
              <a:srgbClr val="F23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815074" y="4727063"/>
            <a:ext cx="717931" cy="372410"/>
          </a:xfrm>
          <a:prstGeom prst="rect">
            <a:avLst/>
          </a:prstGeom>
          <a:noFill/>
          <a:ln>
            <a:solidFill>
              <a:srgbClr val="F23C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4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0.024</a:t>
            </a:r>
            <a:endParaRPr lang="zh-CN" altLang="en-US" sz="1400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流程图: 接点 21"/>
          <p:cNvSpPr/>
          <p:nvPr/>
        </p:nvSpPr>
        <p:spPr>
          <a:xfrm>
            <a:off x="6394404" y="4128806"/>
            <a:ext cx="174140" cy="174140"/>
          </a:xfrm>
          <a:prstGeom prst="flowChartConnector">
            <a:avLst/>
          </a:prstGeom>
          <a:noFill/>
          <a:ln>
            <a:solidFill>
              <a:srgbClr val="F23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815962" y="3724942"/>
            <a:ext cx="684005" cy="372410"/>
          </a:xfrm>
          <a:prstGeom prst="rect">
            <a:avLst/>
          </a:prstGeom>
          <a:noFill/>
          <a:ln>
            <a:solidFill>
              <a:srgbClr val="F23C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4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0.040</a:t>
            </a:r>
            <a:endParaRPr lang="zh-CN" altLang="en-US" sz="1200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981767" y="2656700"/>
            <a:ext cx="670035" cy="372410"/>
          </a:xfrm>
          <a:prstGeom prst="rect">
            <a:avLst/>
          </a:prstGeom>
          <a:noFill/>
          <a:ln>
            <a:solidFill>
              <a:srgbClr val="F23C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4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0.025</a:t>
            </a:r>
            <a:endParaRPr lang="zh-CN" altLang="en-US" sz="1200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4" name="流程图: 接点 23"/>
          <p:cNvSpPr/>
          <p:nvPr/>
        </p:nvSpPr>
        <p:spPr>
          <a:xfrm>
            <a:off x="8564731" y="3067626"/>
            <a:ext cx="174140" cy="174140"/>
          </a:xfrm>
          <a:prstGeom prst="flowChartConnector">
            <a:avLst/>
          </a:prstGeom>
          <a:noFill/>
          <a:ln>
            <a:solidFill>
              <a:srgbClr val="F23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8">
            <a:extLst>
              <a:ext uri="{FF2B5EF4-FFF2-40B4-BE49-F238E27FC236}">
                <a16:creationId xmlns:a16="http://schemas.microsoft.com/office/drawing/2014/main" id="{0BB8CE41-E9D3-4408-B9E0-E1AE8CBF047A}"/>
              </a:ext>
            </a:extLst>
          </p:cNvPr>
          <p:cNvSpPr txBox="1"/>
          <p:nvPr/>
        </p:nvSpPr>
        <p:spPr>
          <a:xfrm>
            <a:off x="670663" y="3271184"/>
            <a:ext cx="1114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HK" altLang="zh-CN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Group 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</a:p>
        </p:txBody>
      </p:sp>
      <p:sp>
        <p:nvSpPr>
          <p:cNvPr id="21" name="文本框 25">
            <a:extLst>
              <a:ext uri="{FF2B5EF4-FFF2-40B4-BE49-F238E27FC236}">
                <a16:creationId xmlns:a16="http://schemas.microsoft.com/office/drawing/2014/main" id="{2DF351A2-C643-4C84-BDCC-9178A11A731C}"/>
              </a:ext>
            </a:extLst>
          </p:cNvPr>
          <p:cNvSpPr txBox="1"/>
          <p:nvPr/>
        </p:nvSpPr>
        <p:spPr>
          <a:xfrm>
            <a:off x="5079579" y="1265374"/>
            <a:ext cx="110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HK" altLang="zh-CN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Group 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</a:t>
            </a:r>
          </a:p>
        </p:txBody>
      </p:sp>
      <p:sp>
        <p:nvSpPr>
          <p:cNvPr id="28" name="文本框 29">
            <a:extLst>
              <a:ext uri="{FF2B5EF4-FFF2-40B4-BE49-F238E27FC236}">
                <a16:creationId xmlns:a16="http://schemas.microsoft.com/office/drawing/2014/main" id="{8B25AC37-74A3-4CE6-9709-C3B3EFAAB219}"/>
              </a:ext>
            </a:extLst>
          </p:cNvPr>
          <p:cNvSpPr txBox="1"/>
          <p:nvPr/>
        </p:nvSpPr>
        <p:spPr>
          <a:xfrm>
            <a:off x="3096933" y="2249517"/>
            <a:ext cx="1091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HK" altLang="zh-CN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Group 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</a:p>
        </p:txBody>
      </p:sp>
      <p:sp>
        <p:nvSpPr>
          <p:cNvPr id="29" name="文本占位符 1">
            <a:extLst>
              <a:ext uri="{FF2B5EF4-FFF2-40B4-BE49-F238E27FC236}">
                <a16:creationId xmlns:a16="http://schemas.microsoft.com/office/drawing/2014/main" id="{9852D6C3-D70A-4A18-A2A9-5881404527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0878" y="436038"/>
            <a:ext cx="2564905" cy="529569"/>
          </a:xfrm>
        </p:spPr>
        <p:txBody>
          <a:bodyPr>
            <a:normAutofit/>
          </a:bodyPr>
          <a:lstStyle/>
          <a:p>
            <a:r>
              <a:rPr kumimoji="1" lang="en-HK" altLang="zh-CN" sz="2800" dirty="0"/>
              <a:t>Simulation</a:t>
            </a:r>
            <a:endParaRPr kumimoji="1" lang="zh-CN" altLang="en-US" sz="2800" dirty="0">
              <a:solidFill>
                <a:srgbClr val="955776"/>
              </a:solidFill>
            </a:endParaRPr>
          </a:p>
        </p:txBody>
      </p:sp>
      <p:sp>
        <p:nvSpPr>
          <p:cNvPr id="33" name="矩形 10">
            <a:extLst>
              <a:ext uri="{FF2B5EF4-FFF2-40B4-BE49-F238E27FC236}">
                <a16:creationId xmlns:a16="http://schemas.microsoft.com/office/drawing/2014/main" id="{FA59B567-651F-4DCC-BB0A-0B560E88B934}"/>
              </a:ext>
            </a:extLst>
          </p:cNvPr>
          <p:cNvSpPr/>
          <p:nvPr/>
        </p:nvSpPr>
        <p:spPr>
          <a:xfrm>
            <a:off x="2996692" y="441160"/>
            <a:ext cx="351250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HK" altLang="zh-CN" sz="28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Loss curve comparison</a:t>
            </a:r>
            <a:endParaRPr lang="zh-CN" altLang="en-US" sz="2800" u="sn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4" name="椭圆 9">
            <a:extLst>
              <a:ext uri="{FF2B5EF4-FFF2-40B4-BE49-F238E27FC236}">
                <a16:creationId xmlns:a16="http://schemas.microsoft.com/office/drawing/2014/main" id="{4C1469FB-9C1A-4F92-A850-26420000D9BC}"/>
              </a:ext>
            </a:extLst>
          </p:cNvPr>
          <p:cNvSpPr/>
          <p:nvPr/>
        </p:nvSpPr>
        <p:spPr>
          <a:xfrm>
            <a:off x="2423073" y="488692"/>
            <a:ext cx="476916" cy="47691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HK" altLang="zh-CN" sz="2800" b="1" dirty="0">
                <a:solidFill>
                  <a:schemeClr val="bg1"/>
                </a:solidFill>
              </a:rPr>
              <a:t>6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35" name="矩形 26">
            <a:extLst>
              <a:ext uri="{FF2B5EF4-FFF2-40B4-BE49-F238E27FC236}">
                <a16:creationId xmlns:a16="http://schemas.microsoft.com/office/drawing/2014/main" id="{F84DBA3C-1687-415A-8359-F5515F681889}"/>
              </a:ext>
            </a:extLst>
          </p:cNvPr>
          <p:cNvSpPr/>
          <p:nvPr/>
        </p:nvSpPr>
        <p:spPr>
          <a:xfrm>
            <a:off x="1074177" y="5518171"/>
            <a:ext cx="65566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HK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Batch perceptual loss on training set</a:t>
            </a:r>
            <a:endParaRPr lang="zh-CN" altLang="en-US" sz="3200" b="1" kern="0" dirty="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430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9473">
        <p:fade/>
      </p:transition>
    </mc:Choice>
    <mc:Fallback xmlns="">
      <p:transition spd="med" advTm="19473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B055E8E-BFC1-48B4-8F11-680A576F63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5360EA-D8B3-42E3-8467-19A7E3B7946B}" type="slidenum">
              <a:rPr lang="en-US" smtClean="0"/>
              <a:pPr/>
              <a:t>2</a:t>
            </a:fld>
            <a:endParaRPr lang="en-US" dirty="0"/>
          </a:p>
        </p:txBody>
      </p:sp>
      <p:cxnSp>
        <p:nvCxnSpPr>
          <p:cNvPr id="4" name="直线连接符 3"/>
          <p:cNvCxnSpPr>
            <a:cxnSpLocks/>
          </p:cNvCxnSpPr>
          <p:nvPr/>
        </p:nvCxnSpPr>
        <p:spPr>
          <a:xfrm flipH="1">
            <a:off x="378047" y="6246489"/>
            <a:ext cx="5541211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979879" y="4324329"/>
            <a:ext cx="4281300" cy="13112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70">
              <a:lnSpc>
                <a:spcPct val="130000"/>
              </a:lnSpc>
            </a:pPr>
            <a:r>
              <a:rPr lang="en-HK" altLang="zh-CN" sz="3200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Hard to manufacture</a:t>
            </a:r>
          </a:p>
          <a:p>
            <a:pPr defTabSz="609570">
              <a:lnSpc>
                <a:spcPct val="130000"/>
              </a:lnSpc>
            </a:pPr>
            <a:r>
              <a:rPr lang="en-HK" altLang="zh-CN" sz="3200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&amp; quite Expensive!</a:t>
            </a:r>
            <a:endParaRPr lang="en-US" altLang="zh-CN" sz="3200" dirty="0">
              <a:solidFill>
                <a:srgbClr val="C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4" name="直线连接符 3">
            <a:extLst>
              <a:ext uri="{FF2B5EF4-FFF2-40B4-BE49-F238E27FC236}">
                <a16:creationId xmlns:a16="http://schemas.microsoft.com/office/drawing/2014/main" id="{B39AF2B0-7472-48FC-ACCA-E796B520A6BC}"/>
              </a:ext>
            </a:extLst>
          </p:cNvPr>
          <p:cNvCxnSpPr>
            <a:cxnSpLocks/>
          </p:cNvCxnSpPr>
          <p:nvPr/>
        </p:nvCxnSpPr>
        <p:spPr>
          <a:xfrm flipH="1">
            <a:off x="3370970" y="3777638"/>
            <a:ext cx="5541211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3">
            <a:extLst>
              <a:ext uri="{FF2B5EF4-FFF2-40B4-BE49-F238E27FC236}">
                <a16:creationId xmlns:a16="http://schemas.microsoft.com/office/drawing/2014/main" id="{B58D0B1E-AF29-4005-ACC4-AB7376855E55}"/>
              </a:ext>
            </a:extLst>
          </p:cNvPr>
          <p:cNvCxnSpPr>
            <a:cxnSpLocks/>
          </p:cNvCxnSpPr>
          <p:nvPr/>
        </p:nvCxnSpPr>
        <p:spPr>
          <a:xfrm>
            <a:off x="4920069" y="3866236"/>
            <a:ext cx="0" cy="2323103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1"/>
          <p:cNvSpPr txBox="1">
            <a:spLocks/>
          </p:cNvSpPr>
          <p:nvPr/>
        </p:nvSpPr>
        <p:spPr>
          <a:xfrm>
            <a:off x="160877" y="436038"/>
            <a:ext cx="3934605" cy="529569"/>
          </a:xfrm>
          <a:prstGeom prst="rect">
            <a:avLst/>
          </a:prstGeom>
          <a:ln w="12700" cmpd="sng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HK" altLang="zh-CN" sz="2800" dirty="0"/>
              <a:t>Background</a:t>
            </a:r>
            <a:endParaRPr kumimoji="1" lang="zh-CN" altLang="en-US" sz="2800" dirty="0">
              <a:solidFill>
                <a:srgbClr val="955776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1F1FF7-E542-403D-9840-8016B219E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411" y="3932338"/>
            <a:ext cx="4571429" cy="2095238"/>
          </a:xfrm>
          <a:prstGeom prst="rect">
            <a:avLst/>
          </a:prstGeom>
        </p:spPr>
      </p:pic>
      <p:sp>
        <p:nvSpPr>
          <p:cNvPr id="16" name="椭圆 9">
            <a:extLst>
              <a:ext uri="{FF2B5EF4-FFF2-40B4-BE49-F238E27FC236}">
                <a16:creationId xmlns:a16="http://schemas.microsoft.com/office/drawing/2014/main" id="{8EC8CFD8-C7B5-4B5A-9220-9C0C56227545}"/>
              </a:ext>
            </a:extLst>
          </p:cNvPr>
          <p:cNvSpPr/>
          <p:nvPr/>
        </p:nvSpPr>
        <p:spPr>
          <a:xfrm>
            <a:off x="2768700" y="488692"/>
            <a:ext cx="476916" cy="47691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>
                <a:solidFill>
                  <a:schemeClr val="bg1"/>
                </a:solidFill>
              </a:rPr>
              <a:t>1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7" name="矩形 10">
            <a:extLst>
              <a:ext uri="{FF2B5EF4-FFF2-40B4-BE49-F238E27FC236}">
                <a16:creationId xmlns:a16="http://schemas.microsoft.com/office/drawing/2014/main" id="{CC968C3C-CF6D-4BD6-8104-A7BCB9AC72B6}"/>
              </a:ext>
            </a:extLst>
          </p:cNvPr>
          <p:cNvSpPr/>
          <p:nvPr/>
        </p:nvSpPr>
        <p:spPr>
          <a:xfrm>
            <a:off x="3245616" y="441160"/>
            <a:ext cx="437812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HK" altLang="zh-CN" sz="2800" u="sng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Pushbroom</a:t>
            </a:r>
            <a:r>
              <a:rPr lang="en-HK" altLang="zh-CN" sz="28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satellite imaging </a:t>
            </a:r>
            <a:endParaRPr lang="zh-CN" altLang="en-US" sz="2800" u="sn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261E1A-9B68-4B96-93F5-821F390484B4}"/>
              </a:ext>
            </a:extLst>
          </p:cNvPr>
          <p:cNvSpPr txBox="1"/>
          <p:nvPr/>
        </p:nvSpPr>
        <p:spPr>
          <a:xfrm>
            <a:off x="231819" y="1003586"/>
            <a:ext cx="8680362" cy="2760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CC0000"/>
              </a:buClr>
              <a:buFont typeface="Wingdings" panose="05000000000000000000" pitchFamily="2" charset="2"/>
              <a:buChar char="§"/>
              <a:defRPr/>
            </a:pPr>
            <a:r>
              <a:rPr lang="en-HK" altLang="zh-CN" sz="2000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What is </a:t>
            </a:r>
            <a:r>
              <a:rPr lang="en-HK" altLang="zh-CN" sz="2000" kern="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Pushbroom</a:t>
            </a:r>
            <a:r>
              <a:rPr lang="en-HK" altLang="zh-CN" sz="2000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Imaging (PBI)?</a:t>
            </a:r>
            <a:r>
              <a:rPr lang="zh-CN" altLang="en-US" sz="2000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HK" altLang="zh-CN" sz="2000" kern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Clr>
                <a:srgbClr val="CC0000"/>
              </a:buClr>
              <a:defRPr/>
            </a:pPr>
            <a:r>
              <a:rPr lang="en-HK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Satellite</a:t>
            </a:r>
            <a:r>
              <a:rPr lang="en-HK" altLang="zh-CN" sz="2000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HK" altLang="zh-CN" sz="1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sensor scans nadir trace along the orbit.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CC0000"/>
              </a:buClr>
              <a:buFont typeface="Arial" panose="020B0604020202020204" pitchFamily="34" charset="0"/>
              <a:buChar char="•"/>
              <a:defRPr/>
            </a:pPr>
            <a:r>
              <a:rPr lang="en-HK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Features:</a:t>
            </a:r>
            <a:r>
              <a:rPr lang="zh-CN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HK" altLang="zh-CN" sz="2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Clr>
                <a:srgbClr val="CC0000"/>
              </a:buClr>
              <a:defRPr/>
            </a:pPr>
            <a:r>
              <a:rPr lang="en-HK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High manoeuvring, low cost, extended coverage; while v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en-HK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lnerable</a:t>
            </a:r>
            <a:r>
              <a:rPr lang="en-HK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to </a:t>
            </a:r>
            <a:r>
              <a:rPr lang="en-HK" altLang="zh-CN" b="1" u="sng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image degradation</a:t>
            </a:r>
            <a:r>
              <a:rPr lang="en-HK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altLang="zh-CN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CC0000"/>
              </a:buClr>
              <a:buFont typeface="Arial" panose="020B0604020202020204" pitchFamily="34" charset="0"/>
              <a:buChar char="•"/>
              <a:defRPr/>
            </a:pPr>
            <a:r>
              <a:rPr lang="en-HK" altLang="zh-CN" sz="2000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How to improve image resolution?</a:t>
            </a:r>
          </a:p>
          <a:p>
            <a:pPr algn="just">
              <a:lnSpc>
                <a:spcPct val="150000"/>
              </a:lnSpc>
              <a:buClr>
                <a:srgbClr val="CC0000"/>
              </a:buClr>
              <a:defRPr/>
            </a:pPr>
            <a:r>
              <a:rPr lang="en-US" altLang="zh-CN" sz="1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Conventionally, reduce pixel size of CCD, or increase pixel density .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88BFCF4-0E71-4794-95D0-5250203ADBA4}"/>
              </a:ext>
            </a:extLst>
          </p:cNvPr>
          <p:cNvCxnSpPr>
            <a:cxnSpLocks/>
          </p:cNvCxnSpPr>
          <p:nvPr/>
        </p:nvCxnSpPr>
        <p:spPr>
          <a:xfrm flipH="1" flipV="1">
            <a:off x="2558143" y="4653092"/>
            <a:ext cx="148287" cy="1053646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D9A2E67-E36E-4519-8F20-84C8E6638E4C}"/>
              </a:ext>
            </a:extLst>
          </p:cNvPr>
          <p:cNvSpPr txBox="1"/>
          <p:nvPr/>
        </p:nvSpPr>
        <p:spPr>
          <a:xfrm>
            <a:off x="2668312" y="5327062"/>
            <a:ext cx="1261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HK" altLang="zh-CN" sz="1800" kern="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Nadir trace</a:t>
            </a:r>
            <a:endParaRPr lang="en-HK" dirty="0">
              <a:solidFill>
                <a:srgbClr val="FFFF00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B467EB3-20CA-43FD-8895-7824E2D032F4}"/>
              </a:ext>
            </a:extLst>
          </p:cNvPr>
          <p:cNvCxnSpPr>
            <a:cxnSpLocks/>
          </p:cNvCxnSpPr>
          <p:nvPr/>
        </p:nvCxnSpPr>
        <p:spPr>
          <a:xfrm flipH="1" flipV="1">
            <a:off x="5589270" y="3667009"/>
            <a:ext cx="1017270" cy="859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07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2859">
        <p:fade/>
      </p:transition>
    </mc:Choice>
    <mc:Fallback xmlns="">
      <p:transition spd="med" advTm="42859">
        <p:fade/>
      </p:transition>
    </mc:Fallback>
  </mc:AlternateContent>
  <p:extLst>
    <p:ext uri="{E180D4A7-C9FB-4DFB-919C-405C955672EB}">
      <p14:showEvtLst xmlns:p14="http://schemas.microsoft.com/office/powerpoint/2010/main">
        <p14:playEvt time="0" objId="5"/>
        <p14:stopEvt time="42859" objId="5"/>
      </p14:showEvtLst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1B686A5-7B09-4CD2-8892-16E4B5D28C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5360EA-D8B3-42E3-8467-19A7E3B7946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4962180-E3AC-4DD2-8137-E7B4E7329B4B}"/>
              </a:ext>
            </a:extLst>
          </p:cNvPr>
          <p:cNvSpPr/>
          <p:nvPr/>
        </p:nvSpPr>
        <p:spPr>
          <a:xfrm>
            <a:off x="1386676" y="4562490"/>
            <a:ext cx="62937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HK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Mean PSNR &amp; SSIM on testing set</a:t>
            </a:r>
            <a:endParaRPr lang="en-US" altLang="zh-CN" sz="3200" b="1" kern="0" dirty="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文本占位符 1">
            <a:extLst>
              <a:ext uri="{FF2B5EF4-FFF2-40B4-BE49-F238E27FC236}">
                <a16:creationId xmlns:a16="http://schemas.microsoft.com/office/drawing/2014/main" id="{F3473314-ABEF-45F6-A8EE-28BC11D101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0878" y="436038"/>
            <a:ext cx="2564905" cy="529569"/>
          </a:xfrm>
        </p:spPr>
        <p:txBody>
          <a:bodyPr>
            <a:normAutofit/>
          </a:bodyPr>
          <a:lstStyle/>
          <a:p>
            <a:r>
              <a:rPr kumimoji="1" lang="en-HK" altLang="zh-CN" sz="2800" dirty="0"/>
              <a:t>Simulation</a:t>
            </a:r>
            <a:endParaRPr kumimoji="1" lang="zh-CN" altLang="en-US" sz="2800" dirty="0">
              <a:solidFill>
                <a:srgbClr val="955776"/>
              </a:solidFill>
            </a:endParaRPr>
          </a:p>
        </p:txBody>
      </p:sp>
      <p:sp>
        <p:nvSpPr>
          <p:cNvPr id="12" name="矩形 10">
            <a:extLst>
              <a:ext uri="{FF2B5EF4-FFF2-40B4-BE49-F238E27FC236}">
                <a16:creationId xmlns:a16="http://schemas.microsoft.com/office/drawing/2014/main" id="{549CCAB2-C855-45F4-B135-E99507719DBE}"/>
              </a:ext>
            </a:extLst>
          </p:cNvPr>
          <p:cNvSpPr/>
          <p:nvPr/>
        </p:nvSpPr>
        <p:spPr>
          <a:xfrm>
            <a:off x="2996692" y="441160"/>
            <a:ext cx="524214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HK" altLang="zh-CN" sz="28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Reconstructed results on testing set</a:t>
            </a:r>
            <a:endParaRPr lang="zh-CN" altLang="en-US" sz="2800" u="sn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椭圆 9">
            <a:extLst>
              <a:ext uri="{FF2B5EF4-FFF2-40B4-BE49-F238E27FC236}">
                <a16:creationId xmlns:a16="http://schemas.microsoft.com/office/drawing/2014/main" id="{8675A362-8DC0-4765-81FE-0A5F01617564}"/>
              </a:ext>
            </a:extLst>
          </p:cNvPr>
          <p:cNvSpPr/>
          <p:nvPr/>
        </p:nvSpPr>
        <p:spPr>
          <a:xfrm>
            <a:off x="2423073" y="488692"/>
            <a:ext cx="476916" cy="47691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HK" altLang="zh-CN" sz="2800" b="1" dirty="0">
                <a:solidFill>
                  <a:schemeClr val="bg1"/>
                </a:solidFill>
              </a:rPr>
              <a:t>7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1CAB49-86A1-4086-A5D1-3D374E601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952" y="2786143"/>
            <a:ext cx="8038095" cy="1285714"/>
          </a:xfrm>
          <a:prstGeom prst="rect">
            <a:avLst/>
          </a:prstGeom>
        </p:spPr>
      </p:pic>
      <p:sp>
        <p:nvSpPr>
          <p:cNvPr id="17" name="椭圆 16"/>
          <p:cNvSpPr/>
          <p:nvPr/>
        </p:nvSpPr>
        <p:spPr>
          <a:xfrm>
            <a:off x="4529725" y="2354193"/>
            <a:ext cx="977900" cy="1981200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452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329">
        <p:fade/>
      </p:transition>
    </mc:Choice>
    <mc:Fallback xmlns="">
      <p:transition spd="med" advTm="11329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1B686A5-7B09-4CD2-8892-16E4B5D28C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5360EA-D8B3-42E3-8467-19A7E3B7946B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20" y="1150215"/>
            <a:ext cx="3848100" cy="13144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183" y="1150215"/>
            <a:ext cx="3848100" cy="13144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20" y="2522278"/>
            <a:ext cx="3848100" cy="13144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183" y="2522278"/>
            <a:ext cx="3848100" cy="13144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20" y="3894341"/>
            <a:ext cx="3848100" cy="13144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183" y="3894341"/>
            <a:ext cx="3848100" cy="131445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347023" y="5341466"/>
            <a:ext cx="6139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HK" altLang="zh-CN" sz="16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Inset left-right: ground truth, </a:t>
            </a:r>
            <a:r>
              <a:rPr lang="en-HK" altLang="zh-CN" sz="1600" b="1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pbiSRGAN</a:t>
            </a:r>
            <a:r>
              <a:rPr lang="en-HK" altLang="zh-CN" sz="16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, Bicubic results.</a:t>
            </a:r>
          </a:p>
        </p:txBody>
      </p:sp>
      <p:sp>
        <p:nvSpPr>
          <p:cNvPr id="6" name="矩形 5"/>
          <p:cNvSpPr/>
          <p:nvPr/>
        </p:nvSpPr>
        <p:spPr>
          <a:xfrm>
            <a:off x="1199274" y="5812695"/>
            <a:ext cx="67778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altLang="zh-CN" sz="24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Reconstructed results on testing set using Group 1</a:t>
            </a:r>
          </a:p>
        </p:txBody>
      </p:sp>
      <p:sp>
        <p:nvSpPr>
          <p:cNvPr id="18" name="文本占位符 1">
            <a:extLst>
              <a:ext uri="{FF2B5EF4-FFF2-40B4-BE49-F238E27FC236}">
                <a16:creationId xmlns:a16="http://schemas.microsoft.com/office/drawing/2014/main" id="{E58416DC-6364-4DD7-BDD8-AB36728CA7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0878" y="436038"/>
            <a:ext cx="2564905" cy="529569"/>
          </a:xfrm>
        </p:spPr>
        <p:txBody>
          <a:bodyPr>
            <a:normAutofit/>
          </a:bodyPr>
          <a:lstStyle/>
          <a:p>
            <a:r>
              <a:rPr kumimoji="1" lang="en-HK" altLang="zh-CN" sz="2800" dirty="0"/>
              <a:t>Simulation</a:t>
            </a:r>
            <a:endParaRPr kumimoji="1" lang="zh-CN" altLang="en-US" sz="2800" dirty="0">
              <a:solidFill>
                <a:srgbClr val="955776"/>
              </a:solidFill>
            </a:endParaRPr>
          </a:p>
        </p:txBody>
      </p:sp>
      <p:sp>
        <p:nvSpPr>
          <p:cNvPr id="20" name="椭圆 9">
            <a:extLst>
              <a:ext uri="{FF2B5EF4-FFF2-40B4-BE49-F238E27FC236}">
                <a16:creationId xmlns:a16="http://schemas.microsoft.com/office/drawing/2014/main" id="{0B024F21-F892-4DCE-AEB5-9F4A283BED0D}"/>
              </a:ext>
            </a:extLst>
          </p:cNvPr>
          <p:cNvSpPr/>
          <p:nvPr/>
        </p:nvSpPr>
        <p:spPr>
          <a:xfrm>
            <a:off x="2423073" y="488692"/>
            <a:ext cx="476916" cy="47691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HK" altLang="zh-CN" sz="2800" b="1" dirty="0">
                <a:solidFill>
                  <a:schemeClr val="bg1"/>
                </a:solidFill>
              </a:rPr>
              <a:t>7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1" name="矩形 10">
            <a:extLst>
              <a:ext uri="{FF2B5EF4-FFF2-40B4-BE49-F238E27FC236}">
                <a16:creationId xmlns:a16="http://schemas.microsoft.com/office/drawing/2014/main" id="{E327F729-59CC-4651-8505-9209D56F7AA7}"/>
              </a:ext>
            </a:extLst>
          </p:cNvPr>
          <p:cNvSpPr/>
          <p:nvPr/>
        </p:nvSpPr>
        <p:spPr>
          <a:xfrm>
            <a:off x="2996692" y="441160"/>
            <a:ext cx="524214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HK" altLang="zh-CN" sz="28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Reconstructed results on testing set</a:t>
            </a:r>
            <a:endParaRPr lang="zh-CN" altLang="en-US" sz="2800" u="sn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62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03">
        <p:fade/>
      </p:transition>
    </mc:Choice>
    <mc:Fallback xmlns="">
      <p:transition spd="med" advTm="3903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970772" y="1445984"/>
            <a:ext cx="7202456" cy="2299040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kumimoji="1" lang="en-HK" altLang="zh-CN" sz="60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" charset="0"/>
              </a:rPr>
              <a:t>Thank you!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4617537" y="4316196"/>
            <a:ext cx="3838488" cy="136609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buFont typeface="Wingdings" charset="2"/>
              <a:buChar char="n"/>
            </a:pPr>
            <a:r>
              <a:rPr lang="en-HK" altLang="zh-CN" sz="2000" dirty="0">
                <a:latin typeface="微软雅黑" charset="0"/>
                <a:ea typeface="微软雅黑" charset="0"/>
              </a:rPr>
              <a:t>XU Chao</a:t>
            </a:r>
            <a:endParaRPr lang="zh-CN" altLang="en-US" sz="2000" dirty="0">
              <a:latin typeface="微软雅黑" charset="0"/>
              <a:ea typeface="微软雅黑" charset="0"/>
            </a:endParaRPr>
          </a:p>
          <a:p>
            <a:pPr>
              <a:lnSpc>
                <a:spcPct val="150000"/>
              </a:lnSpc>
              <a:buFont typeface="Wingdings" charset="2"/>
              <a:buChar char="n"/>
            </a:pPr>
            <a:r>
              <a:rPr lang="en-HK" altLang="zh-CN" sz="2000" dirty="0">
                <a:latin typeface="微软雅黑" charset="0"/>
                <a:ea typeface="微软雅黑" charset="0"/>
                <a:hlinkClick r:id="rId3"/>
              </a:rPr>
              <a:t>1155160618@link.cuhk.edu.hk</a:t>
            </a:r>
            <a:endParaRPr lang="en-HK" altLang="zh-CN" sz="2000" dirty="0">
              <a:latin typeface="微软雅黑" charset="0"/>
              <a:ea typeface="微软雅黑" charset="0"/>
            </a:endParaRPr>
          </a:p>
          <a:p>
            <a:pPr>
              <a:lnSpc>
                <a:spcPct val="150000"/>
              </a:lnSpc>
              <a:buFont typeface="Wingdings" charset="2"/>
              <a:buChar char="n"/>
            </a:pPr>
            <a:r>
              <a:rPr lang="en-HK" altLang="zh-CN" sz="2000" dirty="0">
                <a:latin typeface="微软雅黑" charset="0"/>
                <a:ea typeface="微软雅黑" charset="0"/>
              </a:rPr>
              <a:t>20/05/2021</a:t>
            </a:r>
            <a:endParaRPr lang="zh-CN" altLang="en-US" sz="2000" dirty="0">
              <a:latin typeface="微软雅黑" charset="0"/>
              <a:ea typeface="微软雅黑" charset="0"/>
            </a:endParaRPr>
          </a:p>
        </p:txBody>
      </p:sp>
      <p:sp>
        <p:nvSpPr>
          <p:cNvPr id="9" name="灯片编号占位符 2">
            <a:extLst>
              <a:ext uri="{FF2B5EF4-FFF2-40B4-BE49-F238E27FC236}">
                <a16:creationId xmlns:a16="http://schemas.microsoft.com/office/drawing/2014/main" id="{C66394E2-5B51-40B1-97E7-6FD2FA5C4377}"/>
              </a:ext>
            </a:extLst>
          </p:cNvPr>
          <p:cNvSpPr txBox="1">
            <a:spLocks/>
          </p:cNvSpPr>
          <p:nvPr/>
        </p:nvSpPr>
        <p:spPr>
          <a:xfrm>
            <a:off x="8604069" y="6408605"/>
            <a:ext cx="426714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6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D5360EA-D8B3-42E3-8467-19A7E3B7946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DA23EC-8B08-4429-867D-90F6372985B8}"/>
              </a:ext>
            </a:extLst>
          </p:cNvPr>
          <p:cNvSpPr txBox="1"/>
          <p:nvPr/>
        </p:nvSpPr>
        <p:spPr>
          <a:xfrm>
            <a:off x="187234" y="552941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HK" dirty="0"/>
              <a:t>Please find the code for this project here: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F76C24-C3DF-4C70-A4EE-1A88DC35E3AB}"/>
              </a:ext>
            </a:extLst>
          </p:cNvPr>
          <p:cNvSpPr txBox="1"/>
          <p:nvPr/>
        </p:nvSpPr>
        <p:spPr>
          <a:xfrm>
            <a:off x="187234" y="5898750"/>
            <a:ext cx="67099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HK" dirty="0"/>
              <a:t>https://github.com/chaoxu0512/Pushbroom-satellite-image-SRGAN.</a:t>
            </a:r>
          </a:p>
        </p:txBody>
      </p:sp>
    </p:spTree>
    <p:extLst>
      <p:ext uri="{BB962C8B-B14F-4D97-AF65-F5344CB8AC3E}">
        <p14:creationId xmlns:p14="http://schemas.microsoft.com/office/powerpoint/2010/main" val="3777080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4946">
        <p:blinds dir="vert"/>
      </p:transition>
    </mc:Choice>
    <mc:Fallback xmlns="">
      <p:transition spd="slow" advTm="4946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B055E8E-BFC1-48B4-8F11-680A576F63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5360EA-D8B3-42E3-8467-19A7E3B7946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2" name="文本占位符 1"/>
          <p:cNvSpPr txBox="1">
            <a:spLocks/>
          </p:cNvSpPr>
          <p:nvPr/>
        </p:nvSpPr>
        <p:spPr>
          <a:xfrm>
            <a:off x="160877" y="436038"/>
            <a:ext cx="3934605" cy="529569"/>
          </a:xfrm>
          <a:prstGeom prst="rect">
            <a:avLst/>
          </a:prstGeom>
          <a:ln w="12700" cmpd="sng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HK" altLang="zh-CN" sz="2800" dirty="0"/>
              <a:t>Background</a:t>
            </a:r>
            <a:endParaRPr kumimoji="1" lang="zh-CN" altLang="en-US" sz="2800" dirty="0">
              <a:solidFill>
                <a:srgbClr val="955776"/>
              </a:solidFill>
            </a:endParaRPr>
          </a:p>
        </p:txBody>
      </p:sp>
      <p:sp>
        <p:nvSpPr>
          <p:cNvPr id="16" name="椭圆 9">
            <a:extLst>
              <a:ext uri="{FF2B5EF4-FFF2-40B4-BE49-F238E27FC236}">
                <a16:creationId xmlns:a16="http://schemas.microsoft.com/office/drawing/2014/main" id="{8EC8CFD8-C7B5-4B5A-9220-9C0C56227545}"/>
              </a:ext>
            </a:extLst>
          </p:cNvPr>
          <p:cNvSpPr/>
          <p:nvPr/>
        </p:nvSpPr>
        <p:spPr>
          <a:xfrm>
            <a:off x="2768700" y="488692"/>
            <a:ext cx="476916" cy="47691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>
                <a:solidFill>
                  <a:schemeClr val="bg1"/>
                </a:solidFill>
              </a:rPr>
              <a:t>2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7" name="矩形 10">
            <a:extLst>
              <a:ext uri="{FF2B5EF4-FFF2-40B4-BE49-F238E27FC236}">
                <a16:creationId xmlns:a16="http://schemas.microsoft.com/office/drawing/2014/main" id="{CC968C3C-CF6D-4BD6-8104-A7BCB9AC72B6}"/>
              </a:ext>
            </a:extLst>
          </p:cNvPr>
          <p:cNvSpPr/>
          <p:nvPr/>
        </p:nvSpPr>
        <p:spPr>
          <a:xfrm>
            <a:off x="3361603" y="441160"/>
            <a:ext cx="140294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HK" altLang="zh-CN" sz="28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SRGAN</a:t>
            </a:r>
            <a:endParaRPr lang="zh-CN" altLang="en-US" sz="2800" u="sn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284C71C-A998-4994-995F-3A9800336DBB}"/>
              </a:ext>
            </a:extLst>
          </p:cNvPr>
          <p:cNvSpPr txBox="1"/>
          <p:nvPr/>
        </p:nvSpPr>
        <p:spPr>
          <a:xfrm>
            <a:off x="4926259" y="357066"/>
            <a:ext cx="38176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Super-Resolution Generative Adversarial Networks</a:t>
            </a:r>
            <a:endParaRPr lang="en-H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1" name="Picture 2" descr="preview">
            <a:extLst>
              <a:ext uri="{FF2B5EF4-FFF2-40B4-BE49-F238E27FC236}">
                <a16:creationId xmlns:a16="http://schemas.microsoft.com/office/drawing/2014/main" id="{3F0EC2AE-C44E-49EC-8733-26471D044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175" y="1361709"/>
            <a:ext cx="6991009" cy="3048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文本框 4">
            <a:extLst>
              <a:ext uri="{FF2B5EF4-FFF2-40B4-BE49-F238E27FC236}">
                <a16:creationId xmlns:a16="http://schemas.microsoft.com/office/drawing/2014/main" id="{8A7B9AD8-36F9-44E8-A552-852CE6CBC915}"/>
              </a:ext>
            </a:extLst>
          </p:cNvPr>
          <p:cNvSpPr txBox="1"/>
          <p:nvPr/>
        </p:nvSpPr>
        <p:spPr>
          <a:xfrm>
            <a:off x="359194" y="4809108"/>
            <a:ext cx="5519089" cy="417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kern="0" dirty="0">
                <a:solidFill>
                  <a:srgbClr val="FF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lt"/>
              </a:rPr>
              <a:t>Generator</a:t>
            </a:r>
            <a:r>
              <a:rPr lang="zh-CN" altLang="en-US" kern="0" dirty="0">
                <a:solidFill>
                  <a:srgbClr val="FF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lt"/>
              </a:rPr>
              <a:t>：</a:t>
            </a:r>
            <a:r>
              <a:rPr lang="en-HK" altLang="zh-CN" kern="0" dirty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lt"/>
              </a:rPr>
              <a:t>generate ‘HR images’ from input LR images</a:t>
            </a:r>
            <a:endParaRPr lang="zh-CN" altLang="en-US" kern="0" dirty="0">
              <a:latin typeface="Times New Roman" panose="02020603050405020304" pitchFamily="18" charset="0"/>
              <a:ea typeface="Microsoft YaHei UI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33" name="矩形 5">
            <a:extLst>
              <a:ext uri="{FF2B5EF4-FFF2-40B4-BE49-F238E27FC236}">
                <a16:creationId xmlns:a16="http://schemas.microsoft.com/office/drawing/2014/main" id="{7B42AD02-7BCE-44F7-A783-2BF170A72A52}"/>
              </a:ext>
            </a:extLst>
          </p:cNvPr>
          <p:cNvSpPr/>
          <p:nvPr/>
        </p:nvSpPr>
        <p:spPr>
          <a:xfrm>
            <a:off x="359194" y="5280119"/>
            <a:ext cx="5454042" cy="776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kern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Discriminator: </a:t>
            </a:r>
            <a:r>
              <a:rPr lang="en-HK" altLang="zh-CN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determine whether the input is generated ‘HR’ by generator </a:t>
            </a:r>
            <a:r>
              <a:rPr lang="en-US" altLang="zh-CN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or GT</a:t>
            </a:r>
            <a:endParaRPr lang="zh-CN" altLang="en-US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35" name="矩形 5">
            <a:extLst>
              <a:ext uri="{FF2B5EF4-FFF2-40B4-BE49-F238E27FC236}">
                <a16:creationId xmlns:a16="http://schemas.microsoft.com/office/drawing/2014/main" id="{96B26749-E88F-4434-BAE2-747B1F3F1709}"/>
              </a:ext>
            </a:extLst>
          </p:cNvPr>
          <p:cNvSpPr/>
          <p:nvPr/>
        </p:nvSpPr>
        <p:spPr>
          <a:xfrm>
            <a:off x="6302177" y="4547394"/>
            <a:ext cx="3018093" cy="1808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HK" altLang="zh-CN" sz="22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Use GAN to do super-resolution for </a:t>
            </a:r>
            <a:r>
              <a:rPr lang="en-HK" altLang="zh-CN" sz="2200" kern="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pushbroom</a:t>
            </a:r>
            <a:r>
              <a:rPr lang="en-HK" altLang="zh-CN" sz="22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 images (</a:t>
            </a:r>
            <a:r>
              <a:rPr lang="en-HK" altLang="zh-CN" sz="2200" b="1" kern="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pbiSRGAN</a:t>
            </a:r>
            <a:r>
              <a:rPr lang="en-HK" altLang="zh-CN" sz="22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).</a:t>
            </a:r>
            <a:endParaRPr lang="zh-CN" altLang="en-US" sz="2200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  <p:cxnSp>
        <p:nvCxnSpPr>
          <p:cNvPr id="36" name="直线连接符 3">
            <a:extLst>
              <a:ext uri="{FF2B5EF4-FFF2-40B4-BE49-F238E27FC236}">
                <a16:creationId xmlns:a16="http://schemas.microsoft.com/office/drawing/2014/main" id="{B58D0B1E-AF29-4005-ACC4-AB7376855E55}"/>
              </a:ext>
            </a:extLst>
          </p:cNvPr>
          <p:cNvCxnSpPr>
            <a:cxnSpLocks/>
          </p:cNvCxnSpPr>
          <p:nvPr/>
        </p:nvCxnSpPr>
        <p:spPr>
          <a:xfrm>
            <a:off x="6057707" y="4627085"/>
            <a:ext cx="0" cy="163111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">
            <a:extLst>
              <a:ext uri="{FF2B5EF4-FFF2-40B4-BE49-F238E27FC236}">
                <a16:creationId xmlns:a16="http://schemas.microsoft.com/office/drawing/2014/main" id="{D603E587-1761-469C-86A6-402D5FADD5C2}"/>
              </a:ext>
            </a:extLst>
          </p:cNvPr>
          <p:cNvCxnSpPr>
            <a:cxnSpLocks/>
          </p:cNvCxnSpPr>
          <p:nvPr/>
        </p:nvCxnSpPr>
        <p:spPr>
          <a:xfrm flipH="1">
            <a:off x="6057707" y="4527932"/>
            <a:ext cx="2935629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563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2859">
        <p:fade/>
      </p:transition>
    </mc:Choice>
    <mc:Fallback xmlns="">
      <p:transition spd="med" advTm="42859">
        <p:fade/>
      </p:transition>
    </mc:Fallback>
  </mc:AlternateContent>
  <p:extLst>
    <p:ext uri="{E180D4A7-C9FB-4DFB-919C-405C955672EB}">
      <p14:showEvtLst xmlns:p14="http://schemas.microsoft.com/office/powerpoint/2010/main">
        <p14:playEvt time="0" objId="5"/>
        <p14:stopEvt time="42859" objId="5"/>
      </p14:showEvt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en-HK" altLang="zh-CN" sz="2800" dirty="0"/>
              <a:t>Research methods</a:t>
            </a:r>
            <a:endParaRPr kumimoji="1" lang="zh-CN" altLang="en-US" sz="2800" dirty="0">
              <a:solidFill>
                <a:srgbClr val="955776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5360EA-D8B3-42E3-8467-19A7E3B7946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82160" y="4314260"/>
            <a:ext cx="8881111" cy="1858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zh-CN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VGG-19</a:t>
            </a:r>
            <a:r>
              <a:rPr lang="en-HK" altLang="zh-CN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:</a:t>
            </a:r>
            <a:r>
              <a:rPr lang="zh-CN" altLang="en-US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HK" altLang="zh-CN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originally</a:t>
            </a:r>
            <a:r>
              <a:rPr lang="zh-CN" altLang="en-US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HK" altLang="zh-CN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proposed</a:t>
            </a:r>
            <a:r>
              <a:rPr lang="zh-CN" altLang="en-US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HK" altLang="zh-CN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for feature extraction of </a:t>
            </a:r>
            <a:r>
              <a:rPr lang="en-HK" altLang="zh-CN" kern="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colorful</a:t>
            </a:r>
            <a:r>
              <a:rPr lang="en-HK" altLang="zh-CN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 images</a:t>
            </a:r>
            <a:endParaRPr lang="en-US" altLang="zh-CN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HK" altLang="zh-CN" b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Improvement</a:t>
            </a:r>
            <a:r>
              <a:rPr lang="zh-CN" altLang="en-US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：</a:t>
            </a:r>
            <a:r>
              <a:rPr lang="en-HK" altLang="zh-CN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Extract its former 18 layers, and modify its 1</a:t>
            </a:r>
            <a:r>
              <a:rPr lang="en-HK" altLang="zh-CN" kern="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st</a:t>
            </a:r>
            <a:r>
              <a:rPr lang="en-HK" altLang="zh-CN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 layer fit to panchromatic remote sensing images</a:t>
            </a:r>
            <a:endParaRPr lang="en-US" altLang="zh-CN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HK" altLang="zh-CN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Feature extractor: obtains feature maps from </a:t>
            </a:r>
            <a:r>
              <a:rPr lang="en-HK" altLang="zh-CN" kern="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GT</a:t>
            </a:r>
            <a:r>
              <a:rPr lang="en-HK" altLang="zh-CN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 and </a:t>
            </a:r>
            <a:r>
              <a:rPr lang="en-HK" altLang="zh-CN" kern="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‘HR’ </a:t>
            </a:r>
            <a:r>
              <a:rPr lang="en-HK" altLang="zh-CN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images, and calculate loss 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4962180-E3AC-4DD2-8137-E7B4E7329B4B}"/>
              </a:ext>
            </a:extLst>
          </p:cNvPr>
          <p:cNvSpPr/>
          <p:nvPr/>
        </p:nvSpPr>
        <p:spPr>
          <a:xfrm>
            <a:off x="5462508" y="1141127"/>
            <a:ext cx="32736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HK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Feature extractor</a:t>
            </a:r>
            <a:endParaRPr lang="zh-CN" altLang="en-US" sz="3200" b="1" kern="0" dirty="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271" y="1434742"/>
            <a:ext cx="9144000" cy="2879518"/>
          </a:xfrm>
          <a:prstGeom prst="rect">
            <a:avLst/>
          </a:prstGeom>
        </p:spPr>
      </p:pic>
      <p:sp>
        <p:nvSpPr>
          <p:cNvPr id="12" name="椭圆 9">
            <a:extLst>
              <a:ext uri="{FF2B5EF4-FFF2-40B4-BE49-F238E27FC236}">
                <a16:creationId xmlns:a16="http://schemas.microsoft.com/office/drawing/2014/main" id="{17836E33-50CF-4BFE-9886-E2F5D4BA784C}"/>
              </a:ext>
            </a:extLst>
          </p:cNvPr>
          <p:cNvSpPr/>
          <p:nvPr/>
        </p:nvSpPr>
        <p:spPr>
          <a:xfrm>
            <a:off x="3694530" y="488692"/>
            <a:ext cx="476916" cy="47691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>
                <a:solidFill>
                  <a:schemeClr val="bg1"/>
                </a:solidFill>
              </a:rPr>
              <a:t>1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3" name="矩形 10">
            <a:extLst>
              <a:ext uri="{FF2B5EF4-FFF2-40B4-BE49-F238E27FC236}">
                <a16:creationId xmlns:a16="http://schemas.microsoft.com/office/drawing/2014/main" id="{37501C47-0D2B-48D6-89F5-7FBE3904D0C9}"/>
              </a:ext>
            </a:extLst>
          </p:cNvPr>
          <p:cNvSpPr/>
          <p:nvPr/>
        </p:nvSpPr>
        <p:spPr>
          <a:xfrm>
            <a:off x="4203334" y="441160"/>
            <a:ext cx="490871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HK" altLang="zh-CN" sz="2800" u="sng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pbiSRGAN</a:t>
            </a:r>
            <a:r>
              <a:rPr lang="en-HK" altLang="zh-CN" sz="28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network architecture</a:t>
            </a:r>
            <a:endParaRPr lang="zh-CN" altLang="en-US" sz="2800" u="sn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66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3571">
        <p:fade/>
      </p:transition>
    </mc:Choice>
    <mc:Fallback xmlns="">
      <p:transition spd="med" advTm="33571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3C000304-066D-4A14-AA1F-A81320AE4904}"/>
              </a:ext>
            </a:extLst>
          </p:cNvPr>
          <p:cNvSpPr txBox="1">
            <a:spLocks/>
          </p:cNvSpPr>
          <p:nvPr/>
        </p:nvSpPr>
        <p:spPr>
          <a:xfrm>
            <a:off x="160878" y="436038"/>
            <a:ext cx="4576222" cy="529569"/>
          </a:xfrm>
          <a:prstGeom prst="rect">
            <a:avLst/>
          </a:prstGeom>
          <a:ln w="12700" cmpd="sng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rgbClr val="955776"/>
              </a:solidFill>
            </a:endParaRPr>
          </a:p>
        </p:txBody>
      </p:sp>
      <p:sp>
        <p:nvSpPr>
          <p:cNvPr id="13" name="灯片编号占位符 2">
            <a:extLst>
              <a:ext uri="{FF2B5EF4-FFF2-40B4-BE49-F238E27FC236}">
                <a16:creationId xmlns:a16="http://schemas.microsoft.com/office/drawing/2014/main" id="{07C56817-8526-4FDB-B21F-798DBA197C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909641" y="6356351"/>
            <a:ext cx="2057400" cy="365125"/>
          </a:xfrm>
        </p:spPr>
        <p:txBody>
          <a:bodyPr/>
          <a:lstStyle/>
          <a:p>
            <a:fld id="{2D5360EA-D8B3-42E3-8467-19A7E3B7946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4" name="文本框 7">
            <a:extLst>
              <a:ext uri="{FF2B5EF4-FFF2-40B4-BE49-F238E27FC236}">
                <a16:creationId xmlns:a16="http://schemas.microsoft.com/office/drawing/2014/main" id="{031D44E8-5D7F-43B6-9B94-F8420BB76DDF}"/>
              </a:ext>
            </a:extLst>
          </p:cNvPr>
          <p:cNvSpPr txBox="1"/>
          <p:nvPr/>
        </p:nvSpPr>
        <p:spPr>
          <a:xfrm>
            <a:off x="2484686" y="4598302"/>
            <a:ext cx="3373520" cy="1289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HK" altLang="zh-CN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Use 16 residual blocks to alleviate the optimization problem of a deep forward network.</a:t>
            </a:r>
            <a:endParaRPr lang="en-US" altLang="zh-CN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5" name="矩形 15">
            <a:extLst>
              <a:ext uri="{FF2B5EF4-FFF2-40B4-BE49-F238E27FC236}">
                <a16:creationId xmlns:a16="http://schemas.microsoft.com/office/drawing/2014/main" id="{45A4940F-E155-43BF-9F7D-EE8E89D9AE48}"/>
              </a:ext>
            </a:extLst>
          </p:cNvPr>
          <p:cNvSpPr/>
          <p:nvPr/>
        </p:nvSpPr>
        <p:spPr>
          <a:xfrm>
            <a:off x="283088" y="4349512"/>
            <a:ext cx="20088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Generator</a:t>
            </a:r>
            <a:endParaRPr lang="zh-CN" altLang="en-US" sz="3200" b="1" kern="0" dirty="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6" name="图片 6">
            <a:extLst>
              <a:ext uri="{FF2B5EF4-FFF2-40B4-BE49-F238E27FC236}">
                <a16:creationId xmlns:a16="http://schemas.microsoft.com/office/drawing/2014/main" id="{7D71CC11-758B-44BF-8AD3-0606FC38A83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68715" y="3876031"/>
            <a:ext cx="3282948" cy="2148840"/>
          </a:xfrm>
          <a:prstGeom prst="rect">
            <a:avLst/>
          </a:prstGeom>
        </p:spPr>
      </p:pic>
      <p:pic>
        <p:nvPicPr>
          <p:cNvPr id="18" name="图片 8">
            <a:extLst>
              <a:ext uri="{FF2B5EF4-FFF2-40B4-BE49-F238E27FC236}">
                <a16:creationId xmlns:a16="http://schemas.microsoft.com/office/drawing/2014/main" id="{697B0062-B69B-4615-BE30-E2BE69C410E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5264"/>
            <a:ext cx="5943600" cy="2152519"/>
          </a:xfrm>
          <a:prstGeom prst="rect">
            <a:avLst/>
          </a:prstGeom>
        </p:spPr>
      </p:pic>
      <p:sp>
        <p:nvSpPr>
          <p:cNvPr id="19" name="矩形 14">
            <a:extLst>
              <a:ext uri="{FF2B5EF4-FFF2-40B4-BE49-F238E27FC236}">
                <a16:creationId xmlns:a16="http://schemas.microsoft.com/office/drawing/2014/main" id="{9A16D1F5-1C20-4FBF-92F3-0E83BB58A7D9}"/>
              </a:ext>
            </a:extLst>
          </p:cNvPr>
          <p:cNvSpPr/>
          <p:nvPr/>
        </p:nvSpPr>
        <p:spPr>
          <a:xfrm>
            <a:off x="759855" y="1425264"/>
            <a:ext cx="1339402" cy="21525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7">
            <a:extLst>
              <a:ext uri="{FF2B5EF4-FFF2-40B4-BE49-F238E27FC236}">
                <a16:creationId xmlns:a16="http://schemas.microsoft.com/office/drawing/2014/main" id="{3FBCC4B6-A284-4898-B004-57A03B14E90B}"/>
              </a:ext>
            </a:extLst>
          </p:cNvPr>
          <p:cNvSpPr/>
          <p:nvPr/>
        </p:nvSpPr>
        <p:spPr>
          <a:xfrm>
            <a:off x="2859111" y="1425263"/>
            <a:ext cx="1008803" cy="2152519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18">
            <a:extLst>
              <a:ext uri="{FF2B5EF4-FFF2-40B4-BE49-F238E27FC236}">
                <a16:creationId xmlns:a16="http://schemas.microsoft.com/office/drawing/2014/main" id="{4CA519EC-E7E1-4E77-A596-A3992DA3EF00}"/>
              </a:ext>
            </a:extLst>
          </p:cNvPr>
          <p:cNvSpPr/>
          <p:nvPr/>
        </p:nvSpPr>
        <p:spPr>
          <a:xfrm>
            <a:off x="4006608" y="1425264"/>
            <a:ext cx="1171010" cy="2152519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9">
            <a:extLst>
              <a:ext uri="{FF2B5EF4-FFF2-40B4-BE49-F238E27FC236}">
                <a16:creationId xmlns:a16="http://schemas.microsoft.com/office/drawing/2014/main" id="{AF911EC9-D364-49C6-A454-1301950F2816}"/>
              </a:ext>
            </a:extLst>
          </p:cNvPr>
          <p:cNvSpPr txBox="1"/>
          <p:nvPr/>
        </p:nvSpPr>
        <p:spPr>
          <a:xfrm>
            <a:off x="6105865" y="1616664"/>
            <a:ext cx="2945798" cy="1934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HK" altLang="zh-CN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Two subpixel conv layers: </a:t>
            </a:r>
            <a:r>
              <a:rPr lang="en-HK" altLang="zh-CN" kern="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upsample</a:t>
            </a:r>
            <a:r>
              <a:rPr lang="en-HK" altLang="zh-CN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 the input images</a:t>
            </a:r>
            <a:endParaRPr lang="en-US" altLang="zh-CN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Core is </a:t>
            </a:r>
            <a:r>
              <a:rPr lang="en-US" altLang="zh-CN" b="1" kern="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PixelShuffle</a:t>
            </a:r>
            <a:r>
              <a:rPr lang="en-HK" altLang="zh-CN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: convert </a:t>
            </a:r>
            <a:r>
              <a:rPr lang="en-US" altLang="zh-CN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(*, </a:t>
            </a:r>
            <a:r>
              <a:rPr lang="en-US" altLang="zh-CN" kern="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C×r×r</a:t>
            </a:r>
            <a:r>
              <a:rPr lang="en-US" altLang="zh-CN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, H, W) to (*, C, </a:t>
            </a:r>
            <a:r>
              <a:rPr lang="en-US" altLang="zh-CN" kern="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H×r</a:t>
            </a:r>
            <a:r>
              <a:rPr lang="en-US" altLang="zh-CN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, </a:t>
            </a:r>
            <a:r>
              <a:rPr lang="en-US" altLang="zh-CN" kern="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W×r</a:t>
            </a:r>
            <a:r>
              <a:rPr lang="en-US" altLang="zh-CN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)</a:t>
            </a:r>
            <a:endParaRPr lang="zh-CN" altLang="en-US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25" name="文本占位符 1">
            <a:extLst>
              <a:ext uri="{FF2B5EF4-FFF2-40B4-BE49-F238E27FC236}">
                <a16:creationId xmlns:a16="http://schemas.microsoft.com/office/drawing/2014/main" id="{59C686B9-959B-4AAE-85F1-10F72AC1A1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0878" y="436038"/>
            <a:ext cx="4576222" cy="529569"/>
          </a:xfrm>
        </p:spPr>
        <p:txBody>
          <a:bodyPr>
            <a:normAutofit/>
          </a:bodyPr>
          <a:lstStyle/>
          <a:p>
            <a:r>
              <a:rPr kumimoji="1" lang="en-HK" altLang="zh-CN" sz="2800" dirty="0"/>
              <a:t>Research methods</a:t>
            </a:r>
            <a:endParaRPr kumimoji="1" lang="zh-CN" altLang="en-US" sz="2800" dirty="0">
              <a:solidFill>
                <a:srgbClr val="955776"/>
              </a:solidFill>
            </a:endParaRPr>
          </a:p>
        </p:txBody>
      </p:sp>
      <p:sp>
        <p:nvSpPr>
          <p:cNvPr id="26" name="矩形 10">
            <a:extLst>
              <a:ext uri="{FF2B5EF4-FFF2-40B4-BE49-F238E27FC236}">
                <a16:creationId xmlns:a16="http://schemas.microsoft.com/office/drawing/2014/main" id="{7EAC76DF-1526-4A79-BDD3-0C96FAD57A9E}"/>
              </a:ext>
            </a:extLst>
          </p:cNvPr>
          <p:cNvSpPr/>
          <p:nvPr/>
        </p:nvSpPr>
        <p:spPr>
          <a:xfrm>
            <a:off x="4203334" y="441160"/>
            <a:ext cx="490871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HK" altLang="zh-CN" sz="2800" u="sng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pbiSRGAN</a:t>
            </a:r>
            <a:r>
              <a:rPr lang="en-HK" altLang="zh-CN" sz="28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network architecture</a:t>
            </a:r>
            <a:endParaRPr lang="zh-CN" altLang="en-US" sz="2800" u="sn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" name="椭圆 9">
            <a:extLst>
              <a:ext uri="{FF2B5EF4-FFF2-40B4-BE49-F238E27FC236}">
                <a16:creationId xmlns:a16="http://schemas.microsoft.com/office/drawing/2014/main" id="{2D21963B-F25C-41B6-9F2F-A5ACC327F33A}"/>
              </a:ext>
            </a:extLst>
          </p:cNvPr>
          <p:cNvSpPr/>
          <p:nvPr/>
        </p:nvSpPr>
        <p:spPr>
          <a:xfrm>
            <a:off x="3694530" y="488692"/>
            <a:ext cx="476916" cy="47691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>
                <a:solidFill>
                  <a:schemeClr val="bg1"/>
                </a:solidFill>
              </a:rPr>
              <a:t>1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6962134-562A-47C1-A612-F4418B2A0EA2}"/>
              </a:ext>
            </a:extLst>
          </p:cNvPr>
          <p:cNvCxnSpPr>
            <a:cxnSpLocks/>
          </p:cNvCxnSpPr>
          <p:nvPr/>
        </p:nvCxnSpPr>
        <p:spPr>
          <a:xfrm>
            <a:off x="2099257" y="3635638"/>
            <a:ext cx="3844343" cy="10083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A5B0C64-3478-45E6-BDA1-5826DC0CFBCB}"/>
              </a:ext>
            </a:extLst>
          </p:cNvPr>
          <p:cNvCxnSpPr>
            <a:cxnSpLocks/>
          </p:cNvCxnSpPr>
          <p:nvPr/>
        </p:nvCxnSpPr>
        <p:spPr>
          <a:xfrm>
            <a:off x="5316312" y="1424037"/>
            <a:ext cx="1593329" cy="29459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078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3571">
        <p:fade/>
      </p:transition>
    </mc:Choice>
    <mc:Fallback xmlns="">
      <p:transition spd="med" advTm="3357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7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7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 animBg="1"/>
      <p:bldP spid="20" grpId="0" animBg="1"/>
      <p:bldP spid="20" grpId="1" animBg="1"/>
      <p:bldP spid="21" grpId="0" animBg="1"/>
      <p:bldP spid="21" grpId="1" animBg="1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5360EA-D8B3-42E3-8467-19A7E3B7946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430" y="1611827"/>
            <a:ext cx="9144000" cy="233398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2804912" y="4952372"/>
            <a:ext cx="6664571" cy="777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HK" altLang="zh-CN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Discriminator:</a:t>
            </a:r>
            <a:r>
              <a:rPr lang="zh-CN" altLang="en-US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HK" altLang="zh-CN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combat with generator</a:t>
            </a:r>
            <a:r>
              <a:rPr lang="zh-CN" altLang="en-US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，</a:t>
            </a:r>
            <a:r>
              <a:rPr lang="en-HK" altLang="zh-CN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strengthen the image generation capability of G</a:t>
            </a:r>
            <a:r>
              <a:rPr lang="zh-CN" altLang="en-US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；</a:t>
            </a:r>
            <a:endParaRPr lang="en-US" altLang="zh-CN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4962180-E3AC-4DD2-8137-E7B4E7329B4B}"/>
              </a:ext>
            </a:extLst>
          </p:cNvPr>
          <p:cNvSpPr/>
          <p:nvPr/>
        </p:nvSpPr>
        <p:spPr>
          <a:xfrm>
            <a:off x="158034" y="4883527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Discriminator</a:t>
            </a:r>
            <a:endParaRPr lang="zh-CN" altLang="en-US" sz="3200" b="1" kern="0" dirty="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文本占位符 1">
            <a:extLst>
              <a:ext uri="{FF2B5EF4-FFF2-40B4-BE49-F238E27FC236}">
                <a16:creationId xmlns:a16="http://schemas.microsoft.com/office/drawing/2014/main" id="{BA402D58-F8EB-437F-9082-768A2EEDD9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0878" y="436038"/>
            <a:ext cx="4576222" cy="529569"/>
          </a:xfrm>
        </p:spPr>
        <p:txBody>
          <a:bodyPr>
            <a:normAutofit/>
          </a:bodyPr>
          <a:lstStyle/>
          <a:p>
            <a:r>
              <a:rPr kumimoji="1" lang="en-HK" altLang="zh-CN" sz="2800" dirty="0"/>
              <a:t>Research methods</a:t>
            </a:r>
            <a:endParaRPr kumimoji="1" lang="zh-CN" altLang="en-US" sz="2800" dirty="0">
              <a:solidFill>
                <a:srgbClr val="955776"/>
              </a:solidFill>
            </a:endParaRPr>
          </a:p>
        </p:txBody>
      </p:sp>
      <p:sp>
        <p:nvSpPr>
          <p:cNvPr id="19" name="矩形 10">
            <a:extLst>
              <a:ext uri="{FF2B5EF4-FFF2-40B4-BE49-F238E27FC236}">
                <a16:creationId xmlns:a16="http://schemas.microsoft.com/office/drawing/2014/main" id="{2BDF5CC4-C1E1-4861-8026-44F6E9400170}"/>
              </a:ext>
            </a:extLst>
          </p:cNvPr>
          <p:cNvSpPr/>
          <p:nvPr/>
        </p:nvSpPr>
        <p:spPr>
          <a:xfrm>
            <a:off x="4203334" y="441160"/>
            <a:ext cx="490871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HK" altLang="zh-CN" sz="2800" u="sng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pbiSRGAN</a:t>
            </a:r>
            <a:r>
              <a:rPr lang="en-HK" altLang="zh-CN" sz="28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network architecture</a:t>
            </a:r>
            <a:endParaRPr lang="zh-CN" altLang="en-US" sz="2800" u="sn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椭圆 9">
            <a:extLst>
              <a:ext uri="{FF2B5EF4-FFF2-40B4-BE49-F238E27FC236}">
                <a16:creationId xmlns:a16="http://schemas.microsoft.com/office/drawing/2014/main" id="{33D18EB7-F4EE-40DD-A03F-FCBC09887834}"/>
              </a:ext>
            </a:extLst>
          </p:cNvPr>
          <p:cNvSpPr/>
          <p:nvPr/>
        </p:nvSpPr>
        <p:spPr>
          <a:xfrm>
            <a:off x="3694530" y="488692"/>
            <a:ext cx="476916" cy="47691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>
                <a:solidFill>
                  <a:schemeClr val="bg1"/>
                </a:solidFill>
              </a:rPr>
              <a:t>1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321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2847">
        <p:fade/>
      </p:transition>
    </mc:Choice>
    <mc:Fallback xmlns="">
      <p:transition spd="med" advTm="22847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5360EA-D8B3-42E3-8467-19A7E3B7946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480FD2-D437-4602-BBCF-84661FD572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291" y="1611827"/>
            <a:ext cx="4123809" cy="24761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0A431C-EF6E-4867-BC4C-5831F327F7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7100" y="1872883"/>
            <a:ext cx="3952381" cy="2304762"/>
          </a:xfrm>
          <a:prstGeom prst="rect">
            <a:avLst/>
          </a:prstGeom>
        </p:spPr>
      </p:pic>
      <p:sp>
        <p:nvSpPr>
          <p:cNvPr id="14" name="矩形 21">
            <a:extLst>
              <a:ext uri="{FF2B5EF4-FFF2-40B4-BE49-F238E27FC236}">
                <a16:creationId xmlns:a16="http://schemas.microsoft.com/office/drawing/2014/main" id="{F8A969D6-05AA-4848-9E3C-5906D50D3A27}"/>
              </a:ext>
            </a:extLst>
          </p:cNvPr>
          <p:cNvSpPr/>
          <p:nvPr/>
        </p:nvSpPr>
        <p:spPr>
          <a:xfrm>
            <a:off x="158034" y="4883527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Discriminator</a:t>
            </a:r>
            <a:endParaRPr lang="zh-CN" altLang="en-US" sz="3200" b="1" kern="0" dirty="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24">
            <a:extLst>
              <a:ext uri="{FF2B5EF4-FFF2-40B4-BE49-F238E27FC236}">
                <a16:creationId xmlns:a16="http://schemas.microsoft.com/office/drawing/2014/main" id="{43D4D51D-0621-4854-A818-160E779A51E5}"/>
              </a:ext>
            </a:extLst>
          </p:cNvPr>
          <p:cNvSpPr txBox="1"/>
          <p:nvPr/>
        </p:nvSpPr>
        <p:spPr>
          <a:xfrm>
            <a:off x="2804912" y="4942390"/>
            <a:ext cx="6396036" cy="1213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HK" altLang="zh-CN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24 layers, number of input and output channel is 1 </a:t>
            </a:r>
            <a:endParaRPr lang="en-US" altLang="zh-CN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zh-CN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Conv layers with 64</a:t>
            </a:r>
            <a:r>
              <a:rPr lang="zh-CN" altLang="en-US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、</a:t>
            </a:r>
            <a:r>
              <a:rPr lang="en-US" altLang="zh-CN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128</a:t>
            </a:r>
            <a:r>
              <a:rPr lang="zh-CN" altLang="en-US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、</a:t>
            </a:r>
            <a:r>
              <a:rPr lang="en-US" altLang="zh-CN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256</a:t>
            </a:r>
            <a:r>
              <a:rPr lang="zh-CN" altLang="en-US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、</a:t>
            </a:r>
            <a:r>
              <a:rPr lang="en-US" altLang="zh-CN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512 channels</a:t>
            </a:r>
            <a:r>
              <a:rPr lang="en-HK" altLang="zh-CN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: enhance the feature extraction ability.</a:t>
            </a:r>
            <a:endParaRPr lang="zh-CN" altLang="en-US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9" name="文本占位符 1">
            <a:extLst>
              <a:ext uri="{FF2B5EF4-FFF2-40B4-BE49-F238E27FC236}">
                <a16:creationId xmlns:a16="http://schemas.microsoft.com/office/drawing/2014/main" id="{11BD7430-1D91-45BD-B572-E3EC84FF21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0878" y="436038"/>
            <a:ext cx="4576222" cy="529569"/>
          </a:xfrm>
        </p:spPr>
        <p:txBody>
          <a:bodyPr>
            <a:normAutofit/>
          </a:bodyPr>
          <a:lstStyle/>
          <a:p>
            <a:r>
              <a:rPr kumimoji="1" lang="en-HK" altLang="zh-CN" sz="2800" dirty="0"/>
              <a:t>Research methods</a:t>
            </a:r>
            <a:endParaRPr kumimoji="1" lang="zh-CN" altLang="en-US" sz="2800" dirty="0">
              <a:solidFill>
                <a:srgbClr val="955776"/>
              </a:solidFill>
            </a:endParaRPr>
          </a:p>
        </p:txBody>
      </p:sp>
      <p:sp>
        <p:nvSpPr>
          <p:cNvPr id="20" name="矩形 10">
            <a:extLst>
              <a:ext uri="{FF2B5EF4-FFF2-40B4-BE49-F238E27FC236}">
                <a16:creationId xmlns:a16="http://schemas.microsoft.com/office/drawing/2014/main" id="{10780089-77FC-4348-B006-2A0C5F023F0A}"/>
              </a:ext>
            </a:extLst>
          </p:cNvPr>
          <p:cNvSpPr/>
          <p:nvPr/>
        </p:nvSpPr>
        <p:spPr>
          <a:xfrm>
            <a:off x="4203334" y="441160"/>
            <a:ext cx="490871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HK" altLang="zh-CN" sz="2800" u="sng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pbiSRGAN</a:t>
            </a:r>
            <a:r>
              <a:rPr lang="en-HK" altLang="zh-CN" sz="28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network architecture</a:t>
            </a:r>
            <a:endParaRPr lang="zh-CN" altLang="en-US" sz="2800" u="sn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椭圆 9">
            <a:extLst>
              <a:ext uri="{FF2B5EF4-FFF2-40B4-BE49-F238E27FC236}">
                <a16:creationId xmlns:a16="http://schemas.microsoft.com/office/drawing/2014/main" id="{3225F883-0D12-46E4-83B2-C0E4FA2A36CA}"/>
              </a:ext>
            </a:extLst>
          </p:cNvPr>
          <p:cNvSpPr/>
          <p:nvPr/>
        </p:nvSpPr>
        <p:spPr>
          <a:xfrm>
            <a:off x="3694530" y="488692"/>
            <a:ext cx="476916" cy="47691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>
                <a:solidFill>
                  <a:schemeClr val="bg1"/>
                </a:solidFill>
              </a:rPr>
              <a:t>1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958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2847">
        <p:fade/>
      </p:transition>
    </mc:Choice>
    <mc:Fallback xmlns="">
      <p:transition spd="med" advTm="2284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5360EA-D8B3-42E3-8467-19A7E3B7946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3893214" y="2372818"/>
            <a:ext cx="5303520" cy="777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HK" altLang="zh-CN" kern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Improve 1: </a:t>
            </a:r>
            <a:r>
              <a:rPr lang="en-HK" altLang="zh-CN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extract former 18 layers of VGG-19, add a single channel conv layer.</a:t>
            </a:r>
            <a:endParaRPr lang="zh-CN" altLang="en-US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893213" y="3223354"/>
            <a:ext cx="5303521" cy="1136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HK" altLang="zh-CN" kern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Improve 2: </a:t>
            </a:r>
            <a:r>
              <a:rPr lang="en-HK" altLang="zh-CN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Update content loss, use L1 norm (shows higher degree of confidence than L2 norm when non-gaussian errors are in the images.)</a:t>
            </a:r>
            <a:endParaRPr lang="zh-CN" altLang="en-US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A759CB-CF68-4535-B54F-0C9F6C43ECA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6716" y="847716"/>
            <a:ext cx="5108352" cy="601028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6A75F44-5D2F-4386-92BE-798E9959310B}"/>
              </a:ext>
            </a:extLst>
          </p:cNvPr>
          <p:cNvSpPr/>
          <p:nvPr/>
        </p:nvSpPr>
        <p:spPr>
          <a:xfrm>
            <a:off x="597802" y="5303520"/>
            <a:ext cx="914400" cy="5295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FE27AF-F35F-4DF3-A32E-5F4849C2F0AA}"/>
              </a:ext>
            </a:extLst>
          </p:cNvPr>
          <p:cNvSpPr/>
          <p:nvPr/>
        </p:nvSpPr>
        <p:spPr>
          <a:xfrm>
            <a:off x="590182" y="5981700"/>
            <a:ext cx="914400" cy="5295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1" name="文本占位符 1">
            <a:extLst>
              <a:ext uri="{FF2B5EF4-FFF2-40B4-BE49-F238E27FC236}">
                <a16:creationId xmlns:a16="http://schemas.microsoft.com/office/drawing/2014/main" id="{CB5A4B4B-4D1C-439E-8FEF-F8322817D2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0878" y="436038"/>
            <a:ext cx="4576222" cy="529569"/>
          </a:xfrm>
        </p:spPr>
        <p:txBody>
          <a:bodyPr>
            <a:normAutofit/>
          </a:bodyPr>
          <a:lstStyle/>
          <a:p>
            <a:r>
              <a:rPr kumimoji="1" lang="en-HK" altLang="zh-CN" sz="2800" dirty="0"/>
              <a:t>Research methods</a:t>
            </a:r>
            <a:endParaRPr kumimoji="1" lang="zh-CN" altLang="en-US" sz="2800" dirty="0">
              <a:solidFill>
                <a:srgbClr val="955776"/>
              </a:solidFill>
            </a:endParaRPr>
          </a:p>
        </p:txBody>
      </p:sp>
      <p:sp>
        <p:nvSpPr>
          <p:cNvPr id="25" name="椭圆 9">
            <a:extLst>
              <a:ext uri="{FF2B5EF4-FFF2-40B4-BE49-F238E27FC236}">
                <a16:creationId xmlns:a16="http://schemas.microsoft.com/office/drawing/2014/main" id="{25B738BB-BBE4-4584-AB02-5DC18BFE6F9C}"/>
              </a:ext>
            </a:extLst>
          </p:cNvPr>
          <p:cNvSpPr/>
          <p:nvPr/>
        </p:nvSpPr>
        <p:spPr>
          <a:xfrm>
            <a:off x="3694530" y="488692"/>
            <a:ext cx="476916" cy="47691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>
                <a:solidFill>
                  <a:schemeClr val="bg1"/>
                </a:solidFill>
              </a:rPr>
              <a:t>2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30" name="矩形 10">
            <a:extLst>
              <a:ext uri="{FF2B5EF4-FFF2-40B4-BE49-F238E27FC236}">
                <a16:creationId xmlns:a16="http://schemas.microsoft.com/office/drawing/2014/main" id="{89022ADC-F753-4BAD-889F-E10A8AC39F3F}"/>
              </a:ext>
            </a:extLst>
          </p:cNvPr>
          <p:cNvSpPr/>
          <p:nvPr/>
        </p:nvSpPr>
        <p:spPr>
          <a:xfrm>
            <a:off x="4275414" y="441160"/>
            <a:ext cx="390523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HK" altLang="zh-CN" sz="2800" u="sng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pbiSRGAN</a:t>
            </a:r>
            <a:r>
              <a:rPr lang="en-HK" altLang="zh-CN" sz="28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training </a:t>
            </a:r>
            <a:r>
              <a:rPr lang="en-US" altLang="zh-CN" sz="28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flow</a:t>
            </a:r>
            <a:r>
              <a:rPr lang="en-HK" altLang="zh-CN" sz="28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sz="2800" u="sn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0448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6252">
        <p:fade/>
      </p:transition>
    </mc:Choice>
    <mc:Fallback xmlns="">
      <p:transition spd="med" advTm="6625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5360EA-D8B3-42E3-8467-19A7E3B7946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B238C0-C70A-4428-9212-1322DC11CB0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78592" y="1634849"/>
            <a:ext cx="4714744" cy="3337403"/>
          </a:xfrm>
          <a:prstGeom prst="rect">
            <a:avLst/>
          </a:prstGeom>
        </p:spPr>
      </p:pic>
      <p:sp>
        <p:nvSpPr>
          <p:cNvPr id="21" name="文本占位符 1">
            <a:extLst>
              <a:ext uri="{FF2B5EF4-FFF2-40B4-BE49-F238E27FC236}">
                <a16:creationId xmlns:a16="http://schemas.microsoft.com/office/drawing/2014/main" id="{CB5A4B4B-4D1C-439E-8FEF-F8322817D2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0878" y="436038"/>
            <a:ext cx="4576222" cy="529569"/>
          </a:xfrm>
        </p:spPr>
        <p:txBody>
          <a:bodyPr>
            <a:normAutofit/>
          </a:bodyPr>
          <a:lstStyle/>
          <a:p>
            <a:r>
              <a:rPr kumimoji="1" lang="en-HK" altLang="zh-CN" sz="2800" dirty="0"/>
              <a:t>Research methods</a:t>
            </a:r>
            <a:endParaRPr kumimoji="1" lang="zh-CN" altLang="en-US" sz="2800" dirty="0">
              <a:solidFill>
                <a:srgbClr val="955776"/>
              </a:solidFill>
            </a:endParaRPr>
          </a:p>
        </p:txBody>
      </p:sp>
      <p:sp>
        <p:nvSpPr>
          <p:cNvPr id="22" name="矩形 10">
            <a:extLst>
              <a:ext uri="{FF2B5EF4-FFF2-40B4-BE49-F238E27FC236}">
                <a16:creationId xmlns:a16="http://schemas.microsoft.com/office/drawing/2014/main" id="{26CD6137-AD1E-4E65-9FF0-5A70DA29311C}"/>
              </a:ext>
            </a:extLst>
          </p:cNvPr>
          <p:cNvSpPr/>
          <p:nvPr/>
        </p:nvSpPr>
        <p:spPr>
          <a:xfrm>
            <a:off x="4275414" y="441160"/>
            <a:ext cx="390523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HK" altLang="zh-CN" sz="2800" u="sng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pbiSRGAN</a:t>
            </a:r>
            <a:r>
              <a:rPr lang="en-HK" altLang="zh-CN" sz="28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training </a:t>
            </a:r>
            <a:r>
              <a:rPr lang="en-US" altLang="zh-CN" sz="28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flow</a:t>
            </a:r>
            <a:r>
              <a:rPr lang="en-HK" altLang="zh-CN" sz="28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sz="2800" u="sn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" name="椭圆 9">
            <a:extLst>
              <a:ext uri="{FF2B5EF4-FFF2-40B4-BE49-F238E27FC236}">
                <a16:creationId xmlns:a16="http://schemas.microsoft.com/office/drawing/2014/main" id="{25B738BB-BBE4-4584-AB02-5DC18BFE6F9C}"/>
              </a:ext>
            </a:extLst>
          </p:cNvPr>
          <p:cNvSpPr/>
          <p:nvPr/>
        </p:nvSpPr>
        <p:spPr>
          <a:xfrm>
            <a:off x="3694530" y="488692"/>
            <a:ext cx="476916" cy="47691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>
                <a:solidFill>
                  <a:schemeClr val="bg1"/>
                </a:solidFill>
              </a:rPr>
              <a:t>2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DDB56ED-D689-4EBE-ADB3-A286B222149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6716" y="847716"/>
            <a:ext cx="5108352" cy="601028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4549546-2D19-4818-82B8-AFEA1A6688F0}"/>
              </a:ext>
            </a:extLst>
          </p:cNvPr>
          <p:cNvSpPr/>
          <p:nvPr/>
        </p:nvSpPr>
        <p:spPr>
          <a:xfrm>
            <a:off x="597802" y="5303520"/>
            <a:ext cx="914400" cy="5295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89BE6D-75EA-4249-A599-2E204F2BD554}"/>
              </a:ext>
            </a:extLst>
          </p:cNvPr>
          <p:cNvSpPr/>
          <p:nvPr/>
        </p:nvSpPr>
        <p:spPr>
          <a:xfrm>
            <a:off x="590182" y="5981700"/>
            <a:ext cx="914400" cy="5295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511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6252">
        <p:fade/>
      </p:transition>
    </mc:Choice>
    <mc:Fallback xmlns="">
      <p:transition spd="med" advTm="66252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1|3.6|1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1|3.6|1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8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1097</TotalTime>
  <Words>678</Words>
  <Application>Microsoft Office PowerPoint</Application>
  <PresentationFormat>On-screen Show (4:3)</PresentationFormat>
  <Paragraphs>185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Microsoft YaHei UI</vt:lpstr>
      <vt:lpstr>微软雅黑</vt:lpstr>
      <vt:lpstr>微软雅黑</vt:lpstr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XU, Chao</dc:creator>
  <cp:lastModifiedBy>XU, Chao</cp:lastModifiedBy>
  <cp:revision>31</cp:revision>
  <dcterms:created xsi:type="dcterms:W3CDTF">2021-05-15T12:05:14Z</dcterms:created>
  <dcterms:modified xsi:type="dcterms:W3CDTF">2021-05-16T06:22:40Z</dcterms:modified>
</cp:coreProperties>
</file>