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6" r:id="rId2"/>
    <p:sldId id="257" r:id="rId3"/>
    <p:sldId id="286" r:id="rId4"/>
    <p:sldId id="258" r:id="rId5"/>
    <p:sldId id="259" r:id="rId6"/>
    <p:sldId id="260" r:id="rId7"/>
    <p:sldId id="261" r:id="rId8"/>
    <p:sldId id="262" r:id="rId9"/>
    <p:sldId id="267" r:id="rId10"/>
    <p:sldId id="266" r:id="rId11"/>
    <p:sldId id="263" r:id="rId12"/>
    <p:sldId id="264" r:id="rId13"/>
    <p:sldId id="265" r:id="rId14"/>
    <p:sldId id="268" r:id="rId15"/>
    <p:sldId id="269" r:id="rId16"/>
    <p:sldId id="270" r:id="rId17"/>
    <p:sldId id="287" r:id="rId18"/>
    <p:sldId id="271" r:id="rId19"/>
    <p:sldId id="272" r:id="rId20"/>
    <p:sldId id="273" r:id="rId21"/>
    <p:sldId id="274" r:id="rId22"/>
    <p:sldId id="275" r:id="rId23"/>
    <p:sldId id="276" r:id="rId24"/>
    <p:sldId id="279" r:id="rId25"/>
    <p:sldId id="284" r:id="rId26"/>
    <p:sldId id="278" r:id="rId27"/>
    <p:sldId id="280" r:id="rId28"/>
    <p:sldId id="281" r:id="rId29"/>
    <p:sldId id="282" r:id="rId30"/>
    <p:sldId id="283" r:id="rId31"/>
    <p:sldId id="277"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07"/>
    <p:restoredTop sz="87934"/>
  </p:normalViewPr>
  <p:slideViewPr>
    <p:cSldViewPr snapToGrid="0" snapToObjects="1">
      <p:cViewPr varScale="1">
        <p:scale>
          <a:sx n="100" d="100"/>
          <a:sy n="100" d="100"/>
        </p:scale>
        <p:origin x="384"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68D14196-7B7D-3A47-9074-82DC9B31326A}" type="datetimeFigureOut">
              <a:rPr lang="en-US" smtClean="0"/>
              <a:t>8/31/17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3C7F0E-597F-5045-9A36-626C0A5F33A9}" type="slidenum">
              <a:rPr lang="en-US" smtClean="0"/>
              <a:t>‹#›</a:t>
            </a:fld>
            <a:endParaRPr lang="en-US"/>
          </a:p>
        </p:txBody>
      </p:sp>
    </p:spTree>
    <p:extLst>
      <p:ext uri="{BB962C8B-B14F-4D97-AF65-F5344CB8AC3E}">
        <p14:creationId xmlns:p14="http://schemas.microsoft.com/office/powerpoint/2010/main" val="923531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1CDCA54-5AD0-3C47-8BD6-90B6D9C30CED}" type="datetimeFigureOut">
              <a:rPr lang="en-US" smtClean="0"/>
              <a:t>8/31/17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44777-804B-8E42-B68A-45C9174BA6D9}" type="slidenum">
              <a:rPr lang="en-US" smtClean="0"/>
              <a:t>‹#›</a:t>
            </a:fld>
            <a:endParaRPr lang="en-US"/>
          </a:p>
        </p:txBody>
      </p:sp>
    </p:spTree>
    <p:extLst>
      <p:ext uri="{BB962C8B-B14F-4D97-AF65-F5344CB8AC3E}">
        <p14:creationId xmlns:p14="http://schemas.microsoft.com/office/powerpoint/2010/main" val="922337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past 8 years, I worked with two companies as a Java Developer.</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I've really learnt and archived a lot during the past few years. I have experienced different roles and different departments during that job.</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previous 7 years, my main focus was software development with a full exposure to all the phases of the software development lifecycle. I used standard </a:t>
            </a:r>
            <a:r>
              <a:rPr lang="en-US" sz="1200" kern="1200" dirty="0" err="1" smtClean="0">
                <a:solidFill>
                  <a:schemeClr val="tx1"/>
                </a:solidFill>
                <a:effectLst/>
                <a:latin typeface="+mn-lt"/>
                <a:ea typeface="+mn-ea"/>
                <a:cs typeface="+mn-cs"/>
              </a:rPr>
              <a:t>JavaEE</a:t>
            </a:r>
            <a:r>
              <a:rPr lang="en-US" sz="1200" kern="1200" dirty="0" smtClean="0">
                <a:solidFill>
                  <a:schemeClr val="tx1"/>
                </a:solidFill>
                <a:effectLst/>
                <a:latin typeface="+mn-lt"/>
                <a:ea typeface="+mn-ea"/>
                <a:cs typeface="+mn-cs"/>
              </a:rPr>
              <a:t> APIs, proprietary vendor products and popular open source frameworks to build our web applications, and I also got a good knowledge of system and middleware.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 work at Blackboard, a leading education solution provider. I mainly focus on the development and maintenance of its flagship product Blackboard Learn. This is a very complicated and large scale product with 20 years’ history. I learnt a lot from its architecture and product design. Recently, I participate in the development of its next generation product by transferring Learn to SaaS and changing its architecture from all backend rendering to backend REST APIs + AngularJS in the front-end. And we start using some cutting-edge techniques to refactor the legacy product.</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short, my main experience is to develop quality enterprise web applications. Apart from work, I am really passionate about learning some new technologies, to keep my technical skills updated. </a:t>
            </a:r>
            <a:r>
              <a:rPr lang="en-US" sz="1200" strike="sngStrike" kern="1200" dirty="0" smtClean="0">
                <a:solidFill>
                  <a:schemeClr val="tx1"/>
                </a:solidFill>
                <a:effectLst/>
                <a:latin typeface="+mn-lt"/>
                <a:ea typeface="+mn-ea"/>
                <a:cs typeface="+mn-cs"/>
              </a:rPr>
              <a:t>I believe I am a quick learner, especially for some new techniques.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it.</a:t>
            </a:r>
          </a:p>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2</a:t>
            </a:fld>
            <a:endParaRPr lang="en-US"/>
          </a:p>
        </p:txBody>
      </p:sp>
    </p:spTree>
    <p:extLst>
      <p:ext uri="{BB962C8B-B14F-4D97-AF65-F5344CB8AC3E}">
        <p14:creationId xmlns:p14="http://schemas.microsoft.com/office/powerpoint/2010/main" val="1191616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11</a:t>
            </a:fld>
            <a:endParaRPr lang="en-US"/>
          </a:p>
        </p:txBody>
      </p:sp>
    </p:spTree>
    <p:extLst>
      <p:ext uri="{BB962C8B-B14F-4D97-AF65-F5344CB8AC3E}">
        <p14:creationId xmlns:p14="http://schemas.microsoft.com/office/powerpoint/2010/main" val="197799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12</a:t>
            </a:fld>
            <a:endParaRPr lang="en-US"/>
          </a:p>
        </p:txBody>
      </p:sp>
    </p:spTree>
    <p:extLst>
      <p:ext uri="{BB962C8B-B14F-4D97-AF65-F5344CB8AC3E}">
        <p14:creationId xmlns:p14="http://schemas.microsoft.com/office/powerpoint/2010/main" val="10482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13</a:t>
            </a:fld>
            <a:endParaRPr lang="en-US"/>
          </a:p>
        </p:txBody>
      </p:sp>
    </p:spTree>
    <p:extLst>
      <p:ext uri="{BB962C8B-B14F-4D97-AF65-F5344CB8AC3E}">
        <p14:creationId xmlns:p14="http://schemas.microsoft.com/office/powerpoint/2010/main" val="3807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14</a:t>
            </a:fld>
            <a:endParaRPr lang="en-US"/>
          </a:p>
        </p:txBody>
      </p:sp>
    </p:spTree>
    <p:extLst>
      <p:ext uri="{BB962C8B-B14F-4D97-AF65-F5344CB8AC3E}">
        <p14:creationId xmlns:p14="http://schemas.microsoft.com/office/powerpoint/2010/main" val="36970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15</a:t>
            </a:fld>
            <a:endParaRPr lang="en-US"/>
          </a:p>
        </p:txBody>
      </p:sp>
    </p:spTree>
    <p:extLst>
      <p:ext uri="{BB962C8B-B14F-4D97-AF65-F5344CB8AC3E}">
        <p14:creationId xmlns:p14="http://schemas.microsoft.com/office/powerpoint/2010/main" val="742469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16</a:t>
            </a:fld>
            <a:endParaRPr lang="en-US"/>
          </a:p>
        </p:txBody>
      </p:sp>
    </p:spTree>
    <p:extLst>
      <p:ext uri="{BB962C8B-B14F-4D97-AF65-F5344CB8AC3E}">
        <p14:creationId xmlns:p14="http://schemas.microsoft.com/office/powerpoint/2010/main" val="1812813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17</a:t>
            </a:fld>
            <a:endParaRPr lang="en-US"/>
          </a:p>
        </p:txBody>
      </p:sp>
    </p:spTree>
    <p:extLst>
      <p:ext uri="{BB962C8B-B14F-4D97-AF65-F5344CB8AC3E}">
        <p14:creationId xmlns:p14="http://schemas.microsoft.com/office/powerpoint/2010/main" val="169648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18</a:t>
            </a:fld>
            <a:endParaRPr lang="en-US"/>
          </a:p>
        </p:txBody>
      </p:sp>
    </p:spTree>
    <p:extLst>
      <p:ext uri="{BB962C8B-B14F-4D97-AF65-F5344CB8AC3E}">
        <p14:creationId xmlns:p14="http://schemas.microsoft.com/office/powerpoint/2010/main" val="1606448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19</a:t>
            </a:fld>
            <a:endParaRPr lang="en-US"/>
          </a:p>
        </p:txBody>
      </p:sp>
    </p:spTree>
    <p:extLst>
      <p:ext uri="{BB962C8B-B14F-4D97-AF65-F5344CB8AC3E}">
        <p14:creationId xmlns:p14="http://schemas.microsoft.com/office/powerpoint/2010/main" val="1412168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20</a:t>
            </a:fld>
            <a:endParaRPr lang="en-US"/>
          </a:p>
        </p:txBody>
      </p:sp>
    </p:spTree>
    <p:extLst>
      <p:ext uri="{BB962C8B-B14F-4D97-AF65-F5344CB8AC3E}">
        <p14:creationId xmlns:p14="http://schemas.microsoft.com/office/powerpoint/2010/main" val="31857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3</a:t>
            </a:fld>
            <a:endParaRPr lang="en-US"/>
          </a:p>
        </p:txBody>
      </p:sp>
    </p:spTree>
    <p:extLst>
      <p:ext uri="{BB962C8B-B14F-4D97-AF65-F5344CB8AC3E}">
        <p14:creationId xmlns:p14="http://schemas.microsoft.com/office/powerpoint/2010/main" val="1684663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21</a:t>
            </a:fld>
            <a:endParaRPr lang="en-US"/>
          </a:p>
        </p:txBody>
      </p:sp>
    </p:spTree>
    <p:extLst>
      <p:ext uri="{BB962C8B-B14F-4D97-AF65-F5344CB8AC3E}">
        <p14:creationId xmlns:p14="http://schemas.microsoft.com/office/powerpoint/2010/main" val="66821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22</a:t>
            </a:fld>
            <a:endParaRPr lang="en-US"/>
          </a:p>
        </p:txBody>
      </p:sp>
    </p:spTree>
    <p:extLst>
      <p:ext uri="{BB962C8B-B14F-4D97-AF65-F5344CB8AC3E}">
        <p14:creationId xmlns:p14="http://schemas.microsoft.com/office/powerpoint/2010/main" val="1553061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23</a:t>
            </a:fld>
            <a:endParaRPr lang="en-US"/>
          </a:p>
        </p:txBody>
      </p:sp>
    </p:spTree>
    <p:extLst>
      <p:ext uri="{BB962C8B-B14F-4D97-AF65-F5344CB8AC3E}">
        <p14:creationId xmlns:p14="http://schemas.microsoft.com/office/powerpoint/2010/main" val="1796317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24</a:t>
            </a:fld>
            <a:endParaRPr lang="en-US"/>
          </a:p>
        </p:txBody>
      </p:sp>
    </p:spTree>
    <p:extLst>
      <p:ext uri="{BB962C8B-B14F-4D97-AF65-F5344CB8AC3E}">
        <p14:creationId xmlns:p14="http://schemas.microsoft.com/office/powerpoint/2010/main" val="1387583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25</a:t>
            </a:fld>
            <a:endParaRPr lang="en-US"/>
          </a:p>
        </p:txBody>
      </p:sp>
    </p:spTree>
    <p:extLst>
      <p:ext uri="{BB962C8B-B14F-4D97-AF65-F5344CB8AC3E}">
        <p14:creationId xmlns:p14="http://schemas.microsoft.com/office/powerpoint/2010/main" val="159324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26</a:t>
            </a:fld>
            <a:endParaRPr lang="en-US"/>
          </a:p>
        </p:txBody>
      </p:sp>
    </p:spTree>
    <p:extLst>
      <p:ext uri="{BB962C8B-B14F-4D97-AF65-F5344CB8AC3E}">
        <p14:creationId xmlns:p14="http://schemas.microsoft.com/office/powerpoint/2010/main" val="2069063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27</a:t>
            </a:fld>
            <a:endParaRPr lang="en-US"/>
          </a:p>
        </p:txBody>
      </p:sp>
    </p:spTree>
    <p:extLst>
      <p:ext uri="{BB962C8B-B14F-4D97-AF65-F5344CB8AC3E}">
        <p14:creationId xmlns:p14="http://schemas.microsoft.com/office/powerpoint/2010/main" val="736785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28</a:t>
            </a:fld>
            <a:endParaRPr lang="en-US"/>
          </a:p>
        </p:txBody>
      </p:sp>
    </p:spTree>
    <p:extLst>
      <p:ext uri="{BB962C8B-B14F-4D97-AF65-F5344CB8AC3E}">
        <p14:creationId xmlns:p14="http://schemas.microsoft.com/office/powerpoint/2010/main" val="756635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29</a:t>
            </a:fld>
            <a:endParaRPr lang="en-US"/>
          </a:p>
        </p:txBody>
      </p:sp>
    </p:spTree>
    <p:extLst>
      <p:ext uri="{BB962C8B-B14F-4D97-AF65-F5344CB8AC3E}">
        <p14:creationId xmlns:p14="http://schemas.microsoft.com/office/powerpoint/2010/main" val="1286437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30</a:t>
            </a:fld>
            <a:endParaRPr lang="en-US"/>
          </a:p>
        </p:txBody>
      </p:sp>
    </p:spTree>
    <p:extLst>
      <p:ext uri="{BB962C8B-B14F-4D97-AF65-F5344CB8AC3E}">
        <p14:creationId xmlns:p14="http://schemas.microsoft.com/office/powerpoint/2010/main" val="112777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couple of weeks ago, Blackboard Learn needs to integrate an external service named Collaborate, which is a video meeting product.</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the time, the collaborate team evaluated our requirement and told our team they had difficulties to implement or they would research other solutions until they had capacity.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scrum master let me investigate the solution to see </a:t>
            </a:r>
            <a:r>
              <a:rPr lang="en-US" sz="1200" kern="1200" dirty="0" err="1" smtClean="0">
                <a:solidFill>
                  <a:schemeClr val="tx1"/>
                </a:solidFill>
                <a:effectLst/>
                <a:latin typeface="+mn-lt"/>
                <a:ea typeface="+mn-ea"/>
                <a:cs typeface="+mn-cs"/>
              </a:rPr>
              <a:t>wether</a:t>
            </a:r>
            <a:r>
              <a:rPr lang="en-US" sz="1200" kern="1200" dirty="0" smtClean="0">
                <a:solidFill>
                  <a:schemeClr val="tx1"/>
                </a:solidFill>
                <a:effectLst/>
                <a:latin typeface="+mn-lt"/>
                <a:ea typeface="+mn-ea"/>
                <a:cs typeface="+mn-cs"/>
              </a:rPr>
              <a:t> we can do it on our own. Since it is not the product we focus on, I cannot find some documentation to help me understand its technical details.</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used a hard way to get clear about its implementation. I checked out the source code of their project from stash server and understand the implementation from the source code. After a sprint, I found I just need to add a REST API to implement our own logic and keep no change for the existing functionalities. I wrote a design document and invited their team members to review. After several discussions and their approval, I finally overcome the difficulties and implemented the requirement before the deadline of delivering to customers.</a:t>
            </a:r>
          </a:p>
          <a:p>
            <a:r>
              <a:rPr lang="en-US" sz="1200" kern="1200" dirty="0" smtClean="0">
                <a:solidFill>
                  <a:schemeClr val="tx1"/>
                </a:solidFill>
                <a:effectLst/>
                <a:latin typeface="+mn-lt"/>
                <a:ea typeface="+mn-ea"/>
                <a:cs typeface="+mn-cs"/>
              </a:rPr>
              <a:t>Of course, during the process, I encountered some technical issues, for example, I didn’t understand a protocol named LTI for integration, and the authorization mechanism they used.</a:t>
            </a:r>
          </a:p>
          <a:p>
            <a:r>
              <a:rPr lang="en-US" sz="1200" kern="1200" dirty="0" smtClean="0">
                <a:solidFill>
                  <a:schemeClr val="tx1"/>
                </a:solidFill>
                <a:effectLst/>
                <a:latin typeface="+mn-lt"/>
                <a:ea typeface="+mn-ea"/>
                <a:cs typeface="+mn-cs"/>
              </a:rPr>
              <a:t>Anyway, the final result was I completed the work perfectly.</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example demonstrates my ability to solve a problem independently and learn something quickly.</a:t>
            </a:r>
          </a:p>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4</a:t>
            </a:fld>
            <a:endParaRPr lang="en-US"/>
          </a:p>
        </p:txBody>
      </p:sp>
    </p:spTree>
    <p:extLst>
      <p:ext uri="{BB962C8B-B14F-4D97-AF65-F5344CB8AC3E}">
        <p14:creationId xmlns:p14="http://schemas.microsoft.com/office/powerpoint/2010/main" val="318905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31</a:t>
            </a:fld>
            <a:endParaRPr lang="en-US"/>
          </a:p>
        </p:txBody>
      </p:sp>
    </p:spTree>
    <p:extLst>
      <p:ext uri="{BB962C8B-B14F-4D97-AF65-F5344CB8AC3E}">
        <p14:creationId xmlns:p14="http://schemas.microsoft.com/office/powerpoint/2010/main" val="1820380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32</a:t>
            </a:fld>
            <a:endParaRPr lang="en-US"/>
          </a:p>
        </p:txBody>
      </p:sp>
    </p:spTree>
    <p:extLst>
      <p:ext uri="{BB962C8B-B14F-4D97-AF65-F5344CB8AC3E}">
        <p14:creationId xmlns:p14="http://schemas.microsoft.com/office/powerpoint/2010/main" val="1516594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a project about the collateral management for customer loans and the deadline was very tight. We must complete the project and deploy it into the production environment in 4 months.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困难</a:t>
            </a:r>
          </a:p>
          <a:p>
            <a:r>
              <a:rPr lang="en-US" sz="1200" kern="1200" dirty="0" smtClean="0">
                <a:solidFill>
                  <a:schemeClr val="tx1"/>
                </a:solidFill>
                <a:effectLst/>
                <a:latin typeface="+mn-lt"/>
                <a:ea typeface="+mn-ea"/>
                <a:cs typeface="+mn-cs"/>
              </a:rPr>
              <a:t>The difficulty we faced was that majority of the team members are new graduates with less engineering experience, and also we had some extra work to do, that was we must extract, transform and load the legacy data into the new application with the assistance of our customer  managers in branches.</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开始技术方案</a:t>
            </a:r>
          </a:p>
          <a:p>
            <a:r>
              <a:rPr lang="en-US" sz="1200" kern="1200" dirty="0" smtClean="0">
                <a:solidFill>
                  <a:schemeClr val="tx1"/>
                </a:solidFill>
                <a:effectLst/>
                <a:latin typeface="+mn-lt"/>
                <a:ea typeface="+mn-ea"/>
                <a:cs typeface="+mn-cs"/>
              </a:rPr>
              <a:t>At the beginning, we decided to use the traditional technologies (like Servlet,  JSP and JDBC) and existing lifecycle model (we used waterfall model in other past projects). Because we considered the security and legal issues of using 3rd-party </a:t>
            </a:r>
            <a:r>
              <a:rPr lang="en-US" sz="1200" kern="1200" dirty="0" err="1" smtClean="0">
                <a:solidFill>
                  <a:schemeClr val="tx1"/>
                </a:solidFill>
                <a:effectLst/>
                <a:latin typeface="+mn-lt"/>
                <a:ea typeface="+mn-ea"/>
                <a:cs typeface="+mn-cs"/>
              </a:rPr>
              <a:t>softwares</a:t>
            </a:r>
            <a:r>
              <a:rPr lang="en-US" sz="1200" kern="1200" dirty="0" smtClean="0">
                <a:solidFill>
                  <a:schemeClr val="tx1"/>
                </a:solidFill>
                <a:effectLst/>
                <a:latin typeface="+mn-lt"/>
                <a:ea typeface="+mn-ea"/>
                <a:cs typeface="+mn-cs"/>
              </a:rPr>
              <a:t>, we never applied open source technologies.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后来改变技术方案</a:t>
            </a:r>
          </a:p>
          <a:p>
            <a:r>
              <a:rPr lang="en-US" sz="1200" kern="1200" dirty="0" smtClean="0">
                <a:solidFill>
                  <a:schemeClr val="tx1"/>
                </a:solidFill>
                <a:effectLst/>
                <a:latin typeface="+mn-lt"/>
                <a:ea typeface="+mn-ea"/>
                <a:cs typeface="+mn-cs"/>
              </a:rPr>
              <a:t>Considering our faced difficulties and this was a brand new project, we were suggested to try the open source frameworks which were very popular at that time, like Spring framework, Struts and Hibernate, Adobe Flex, Axis2. Although the learning curve was very high at the beginning, but the final result demonstrated the decision of applying open source frameworks was very correct.</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详细方案是？</a:t>
            </a:r>
          </a:p>
          <a:p>
            <a:r>
              <a:rPr lang="en-US" sz="1200" kern="1200" dirty="0" smtClean="0">
                <a:solidFill>
                  <a:schemeClr val="tx1"/>
                </a:solidFill>
                <a:effectLst/>
                <a:latin typeface="+mn-lt"/>
                <a:ea typeface="+mn-ea"/>
                <a:cs typeface="+mn-cs"/>
              </a:rPr>
              <a:t>In the process of developing the application, we designed the architecture by following the industry standards, which made our development and testing become very agile and efficient.</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strike="sngStrike" kern="1200" dirty="0" smtClean="0">
                <a:solidFill>
                  <a:schemeClr val="tx1"/>
                </a:solidFill>
                <a:effectLst/>
                <a:latin typeface="+mn-lt"/>
                <a:ea typeface="+mn-ea"/>
                <a:cs typeface="+mn-cs"/>
              </a:rPr>
              <a:t>Basically, we applied 4-layer architecture in the middle tier. in the presentation layer we used Struts web framework as the web processing instead of legacy servlet technology. In the business logic, we used Spring framework as the solid backbone of our application. Spring framework can be easy to integrate with other frameworks or libraries. And in the data persistence layer, we use the new-born API from JCP, which is JPA 1.0. Of course, Hibernate is the the provider of JPA. And the last, the integration layer, we used the Axis2 library to develop SOAP based Web Service, which is the standard way to integrate other applications within our company.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总结</a:t>
            </a:r>
          </a:p>
          <a:p>
            <a:r>
              <a:rPr lang="en-US" sz="1200" kern="1200" dirty="0" smtClean="0">
                <a:solidFill>
                  <a:schemeClr val="tx1"/>
                </a:solidFill>
                <a:effectLst/>
                <a:latin typeface="+mn-lt"/>
                <a:ea typeface="+mn-ea"/>
                <a:cs typeface="+mn-cs"/>
              </a:rPr>
              <a:t>In conclusion, this project let me learn a lot about the pure technology,  the project management and the practice of operation &amp; </a:t>
            </a:r>
            <a:r>
              <a:rPr lang="en-US" sz="1200" kern="1200" dirty="0" err="1" smtClean="0">
                <a:solidFill>
                  <a:schemeClr val="tx1"/>
                </a:solidFill>
                <a:effectLst/>
                <a:latin typeface="+mn-lt"/>
                <a:ea typeface="+mn-ea"/>
                <a:cs typeface="+mn-cs"/>
              </a:rPr>
              <a:t>maintainance</a:t>
            </a:r>
            <a:r>
              <a:rPr lang="en-US" sz="1200" kern="1200" dirty="0" smtClean="0">
                <a:solidFill>
                  <a:schemeClr val="tx1"/>
                </a:solidFill>
                <a:effectLst/>
                <a:latin typeface="+mn-lt"/>
                <a:ea typeface="+mn-ea"/>
                <a:cs typeface="+mn-cs"/>
              </a:rPr>
              <a:t>. I started to understand the difference between engineering and pure technology.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544777-804B-8E42-B68A-45C9174BA6D9}" type="slidenum">
              <a:rPr lang="en-US" smtClean="0"/>
              <a:t>5</a:t>
            </a:fld>
            <a:endParaRPr lang="en-US"/>
          </a:p>
        </p:txBody>
      </p:sp>
    </p:spTree>
    <p:extLst>
      <p:ext uri="{BB962C8B-B14F-4D97-AF65-F5344CB8AC3E}">
        <p14:creationId xmlns:p14="http://schemas.microsoft.com/office/powerpoint/2010/main" val="122498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优点</a:t>
            </a:r>
          </a:p>
          <a:p>
            <a:r>
              <a:rPr lang="en-US" sz="1200" kern="1200" dirty="0" smtClean="0">
                <a:solidFill>
                  <a:schemeClr val="tx1"/>
                </a:solidFill>
                <a:effectLst/>
                <a:latin typeface="+mn-lt"/>
                <a:ea typeface="+mn-ea"/>
                <a:cs typeface="+mn-cs"/>
              </a:rPr>
              <a:t>1. hard-working.</a:t>
            </a:r>
          </a:p>
          <a:p>
            <a:r>
              <a:rPr lang="en-US" sz="1200" kern="1200" dirty="0" smtClean="0">
                <a:solidFill>
                  <a:schemeClr val="tx1"/>
                </a:solidFill>
                <a:effectLst/>
                <a:latin typeface="+mn-lt"/>
                <a:ea typeface="+mn-ea"/>
                <a:cs typeface="+mn-cs"/>
              </a:rPr>
              <a:t>- I lead many projects, I always want to make my project accomplish before the deadline and make it perfection for delivery to our customers</a:t>
            </a:r>
          </a:p>
          <a:p>
            <a:r>
              <a:rPr lang="en-US" sz="1200" kern="1200" dirty="0" smtClean="0">
                <a:solidFill>
                  <a:schemeClr val="tx1"/>
                </a:solidFill>
                <a:effectLst/>
                <a:latin typeface="+mn-lt"/>
                <a:ea typeface="+mn-ea"/>
                <a:cs typeface="+mn-cs"/>
              </a:rPr>
              <a:t>2. passion on technology.</a:t>
            </a:r>
          </a:p>
          <a:p>
            <a:r>
              <a:rPr lang="en-US" sz="1200" kern="1200" dirty="0" smtClean="0">
                <a:solidFill>
                  <a:schemeClr val="tx1"/>
                </a:solidFill>
                <a:effectLst/>
                <a:latin typeface="+mn-lt"/>
                <a:ea typeface="+mn-ea"/>
                <a:cs typeface="+mn-cs"/>
              </a:rPr>
              <a:t>- quick-learner, keep tracking the </a:t>
            </a:r>
            <a:r>
              <a:rPr lang="en-US" sz="1200" kern="1200" dirty="0" err="1" smtClean="0">
                <a:solidFill>
                  <a:schemeClr val="tx1"/>
                </a:solidFill>
                <a:effectLst/>
                <a:latin typeface="+mn-lt"/>
                <a:ea typeface="+mn-ea"/>
                <a:cs typeface="+mn-cs"/>
              </a:rPr>
              <a:t>lastest</a:t>
            </a:r>
            <a:r>
              <a:rPr lang="en-US" sz="1200" kern="1200" dirty="0" smtClean="0">
                <a:solidFill>
                  <a:schemeClr val="tx1"/>
                </a:solidFill>
                <a:effectLst/>
                <a:latin typeface="+mn-lt"/>
                <a:ea typeface="+mn-ea"/>
                <a:cs typeface="+mn-cs"/>
              </a:rPr>
              <a:t> technology trend and learn new technology to make me updated</a:t>
            </a:r>
          </a:p>
          <a:p>
            <a:r>
              <a:rPr lang="en-US" sz="1200" kern="1200" dirty="0" smtClean="0">
                <a:solidFill>
                  <a:schemeClr val="tx1"/>
                </a:solidFill>
                <a:effectLst/>
                <a:latin typeface="+mn-lt"/>
                <a:ea typeface="+mn-ea"/>
                <a:cs typeface="+mn-cs"/>
              </a:rPr>
              <a:t>3. team player.</a:t>
            </a:r>
          </a:p>
          <a:p>
            <a:r>
              <a:rPr lang="en-US" sz="1200" kern="1200" dirty="0" smtClean="0">
                <a:solidFill>
                  <a:schemeClr val="tx1"/>
                </a:solidFill>
                <a:effectLst/>
                <a:latin typeface="+mn-lt"/>
                <a:ea typeface="+mn-ea"/>
                <a:cs typeface="+mn-cs"/>
              </a:rPr>
              <a:t>Lead a team with 7 members, train, mentor to make our team productive and efficient</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缺点</a:t>
            </a:r>
          </a:p>
          <a:p>
            <a:r>
              <a:rPr lang="en-US" sz="1200" kern="1200" dirty="0" smtClean="0">
                <a:solidFill>
                  <a:schemeClr val="tx1"/>
                </a:solidFill>
                <a:effectLst/>
                <a:latin typeface="+mn-lt"/>
                <a:ea typeface="+mn-ea"/>
                <a:cs typeface="+mn-cs"/>
              </a:rPr>
              <a:t>I have a very efficient person, so I always think my coworkers or my team members do the things too slowly.</a:t>
            </a:r>
          </a:p>
          <a:p>
            <a:r>
              <a:rPr lang="en-US" sz="1200" kern="1200" dirty="0" smtClean="0">
                <a:solidFill>
                  <a:schemeClr val="tx1"/>
                </a:solidFill>
                <a:effectLst/>
                <a:latin typeface="+mn-lt"/>
                <a:ea typeface="+mn-ea"/>
                <a:cs typeface="+mn-cs"/>
              </a:rPr>
              <a:t>So if I make the project schedule, they always felt it’s unfair and make them too much hurry.</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失败</a:t>
            </a:r>
          </a:p>
          <a:p>
            <a:r>
              <a:rPr lang="en-US" sz="1200" kern="1200" dirty="0" smtClean="0">
                <a:solidFill>
                  <a:schemeClr val="tx1"/>
                </a:solidFill>
                <a:effectLst/>
                <a:latin typeface="+mn-lt"/>
                <a:ea typeface="+mn-ea"/>
                <a:cs typeface="+mn-cs"/>
              </a:rPr>
              <a:t>There are many, because I always encounter a lot of problems when I do my work for development.</a:t>
            </a:r>
          </a:p>
          <a:p>
            <a:r>
              <a:rPr lang="en-US" sz="1200" kern="1200" dirty="0" smtClean="0">
                <a:solidFill>
                  <a:schemeClr val="tx1"/>
                </a:solidFill>
                <a:effectLst/>
                <a:latin typeface="+mn-lt"/>
                <a:ea typeface="+mn-ea"/>
                <a:cs typeface="+mn-cs"/>
              </a:rPr>
              <a:t>But they should not be called failure, actually I learnt a lot lessons from these experience.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I experienced a frequent shutdown of the servers in an application. </a:t>
            </a:r>
          </a:p>
          <a:p>
            <a:r>
              <a:rPr lang="en-US" sz="1200" kern="1200" dirty="0" smtClean="0">
                <a:solidFill>
                  <a:schemeClr val="tx1"/>
                </a:solidFill>
                <a:effectLst/>
                <a:latin typeface="+mn-lt"/>
                <a:ea typeface="+mn-ea"/>
                <a:cs typeface="+mn-cs"/>
              </a:rPr>
              <a:t>This problem has been not solved for nearly half a year, so it’s really </a:t>
            </a:r>
            <a:r>
              <a:rPr lang="en-US" sz="1200" kern="1200" dirty="0" err="1" smtClean="0">
                <a:solidFill>
                  <a:schemeClr val="tx1"/>
                </a:solidFill>
                <a:effectLst/>
                <a:latin typeface="+mn-lt"/>
                <a:ea typeface="+mn-ea"/>
                <a:cs typeface="+mn-cs"/>
              </a:rPr>
              <a:t>embrassing</a:t>
            </a:r>
            <a:r>
              <a:rPr lang="en-US" sz="1200" kern="1200" dirty="0" smtClean="0">
                <a:solidFill>
                  <a:schemeClr val="tx1"/>
                </a:solidFill>
                <a:effectLst/>
                <a:latin typeface="+mn-lt"/>
                <a:ea typeface="+mn-ea"/>
                <a:cs typeface="+mn-cs"/>
              </a:rPr>
              <a:t>. I always thought it’s caused by our application itself.</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once I decided to resolve it completely, I had to come up with all kinds of ways to achieve that.</a:t>
            </a:r>
          </a:p>
          <a:p>
            <a:r>
              <a:rPr lang="en-US" sz="1200" kern="1200" dirty="0" smtClean="0">
                <a:solidFill>
                  <a:schemeClr val="tx1"/>
                </a:solidFill>
                <a:effectLst/>
                <a:latin typeface="+mn-lt"/>
                <a:ea typeface="+mn-ea"/>
                <a:cs typeface="+mn-cs"/>
              </a:rPr>
              <a:t>After I </a:t>
            </a:r>
            <a:r>
              <a:rPr lang="en-US" sz="1200" kern="1200" dirty="0" err="1" smtClean="0">
                <a:solidFill>
                  <a:schemeClr val="tx1"/>
                </a:solidFill>
                <a:effectLst/>
                <a:latin typeface="+mn-lt"/>
                <a:ea typeface="+mn-ea"/>
                <a:cs typeface="+mn-cs"/>
              </a:rPr>
              <a:t>analysed</a:t>
            </a:r>
            <a:r>
              <a:rPr lang="en-US" sz="1200" kern="1200" dirty="0" smtClean="0">
                <a:solidFill>
                  <a:schemeClr val="tx1"/>
                </a:solidFill>
                <a:effectLst/>
                <a:latin typeface="+mn-lt"/>
                <a:ea typeface="+mn-ea"/>
                <a:cs typeface="+mn-cs"/>
              </a:rPr>
              <a:t> the bottleneck in the system and application level, finally I found the bug of the IBM JVM. </a:t>
            </a:r>
          </a:p>
          <a:p>
            <a:r>
              <a:rPr lang="en-US" sz="1200" kern="1200" dirty="0" smtClean="0">
                <a:solidFill>
                  <a:schemeClr val="tx1"/>
                </a:solidFill>
                <a:effectLst/>
                <a:latin typeface="+mn-lt"/>
                <a:ea typeface="+mn-ea"/>
                <a:cs typeface="+mn-cs"/>
              </a:rPr>
              <a:t>And then the engineer applied a patch, the thing was done.</a:t>
            </a:r>
          </a:p>
          <a:p>
            <a:r>
              <a:rPr lang="en-US" sz="1200" kern="1200" dirty="0" smtClean="0">
                <a:solidFill>
                  <a:schemeClr val="tx1"/>
                </a:solidFill>
                <a:effectLst/>
                <a:latin typeface="+mn-lt"/>
                <a:ea typeface="+mn-ea"/>
                <a:cs typeface="+mn-cs"/>
              </a:rPr>
              <a:t>From this experience, I’ve learnt how to solve the tricky problem like that.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544777-804B-8E42-B68A-45C9174BA6D9}" type="slidenum">
              <a:rPr lang="en-US" smtClean="0"/>
              <a:t>6</a:t>
            </a:fld>
            <a:endParaRPr lang="en-US"/>
          </a:p>
        </p:txBody>
      </p:sp>
    </p:spTree>
    <p:extLst>
      <p:ext uri="{BB962C8B-B14F-4D97-AF65-F5344CB8AC3E}">
        <p14:creationId xmlns:p14="http://schemas.microsoft.com/office/powerpoint/2010/main" val="503201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reading some technical books, also some non-fiction books</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badminton,  play it with my family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sometimes,   play TV games at home, mainly some little sport games on the </a:t>
            </a:r>
            <a:r>
              <a:rPr lang="en-US" sz="1200" kern="1200" dirty="0" err="1" smtClean="0">
                <a:solidFill>
                  <a:schemeClr val="tx1"/>
                </a:solidFill>
                <a:effectLst/>
                <a:latin typeface="+mn-lt"/>
                <a:ea typeface="+mn-ea"/>
                <a:cs typeface="+mn-cs"/>
              </a:rPr>
              <a:t>XBox</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7</a:t>
            </a:fld>
            <a:endParaRPr lang="en-US"/>
          </a:p>
        </p:txBody>
      </p:sp>
    </p:spTree>
    <p:extLst>
      <p:ext uri="{BB962C8B-B14F-4D97-AF65-F5344CB8AC3E}">
        <p14:creationId xmlns:p14="http://schemas.microsoft.com/office/powerpoint/2010/main" val="1267568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worked in a state-owned bank, the reward of work is reasonable, and the job is really really stable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I’m so familiar with the routine of the daily work, the technologies or platforms we used in development, and the coworkers we work with daily,  so I found I lose some challenges for this work although I experienced a highly successful career there.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now I think it’s time to move on to a greater challenges and responsibilities at a higher technology level and advance my career.</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have enjoyed more than 7 years of development experience within banking industry and highly successful career at Bank of Communications in China and believe it is time to move on to greater challenges and responsibilities at a higher technology level with a reputable company.</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对未来工作的期望</a:t>
            </a:r>
          </a:p>
          <a:p>
            <a:r>
              <a:rPr lang="en-US" sz="1200" kern="1200" dirty="0" smtClean="0">
                <a:solidFill>
                  <a:schemeClr val="tx1"/>
                </a:solidFill>
                <a:effectLst/>
                <a:latin typeface="+mn-lt"/>
                <a:ea typeface="+mn-ea"/>
                <a:cs typeface="+mn-cs"/>
              </a:rPr>
              <a:t>expected job:</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relaxed and open work environment.  Except the daily job, it’s better for me to have the free time to learn something, such as new technologies, so that I can keep pace with the technology industry.</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the income should be reasonable to make our work meaningful and motivate us to contribute more to the company</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the relationship among coworkers or leaders should be simple, I don’t expect the tricky one during my past work experience in the state-owned enterprise.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all my expectation for my next job.</a:t>
            </a:r>
          </a:p>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8</a:t>
            </a:fld>
            <a:endParaRPr lang="en-US"/>
          </a:p>
        </p:txBody>
      </p:sp>
    </p:spTree>
    <p:extLst>
      <p:ext uri="{BB962C8B-B14F-4D97-AF65-F5344CB8AC3E}">
        <p14:creationId xmlns:p14="http://schemas.microsoft.com/office/powerpoint/2010/main" val="69855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544777-804B-8E42-B68A-45C9174BA6D9}" type="slidenum">
              <a:rPr lang="en-US" smtClean="0"/>
              <a:t>9</a:t>
            </a:fld>
            <a:endParaRPr lang="en-US"/>
          </a:p>
        </p:txBody>
      </p:sp>
    </p:spTree>
    <p:extLst>
      <p:ext uri="{BB962C8B-B14F-4D97-AF65-F5344CB8AC3E}">
        <p14:creationId xmlns:p14="http://schemas.microsoft.com/office/powerpoint/2010/main" val="2097782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44777-804B-8E42-B68A-45C9174BA6D9}" type="slidenum">
              <a:rPr lang="en-US" smtClean="0"/>
              <a:t>10</a:t>
            </a:fld>
            <a:endParaRPr lang="en-US"/>
          </a:p>
        </p:txBody>
      </p:sp>
    </p:spTree>
    <p:extLst>
      <p:ext uri="{BB962C8B-B14F-4D97-AF65-F5344CB8AC3E}">
        <p14:creationId xmlns:p14="http://schemas.microsoft.com/office/powerpoint/2010/main" val="156561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6F4D2-FF05-714C-B2ED-A7266EE9A508}"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1068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6F4D2-FF05-714C-B2ED-A7266EE9A508}"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94820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6F4D2-FF05-714C-B2ED-A7266EE9A508}"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211107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6F4D2-FF05-714C-B2ED-A7266EE9A508}"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137449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6F4D2-FF05-714C-B2ED-A7266EE9A508}"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62523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F6F4D2-FF05-714C-B2ED-A7266EE9A508}" type="datetimeFigureOut">
              <a:rPr lang="en-US" smtClean="0"/>
              <a:t>8/31/17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68816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F6F4D2-FF05-714C-B2ED-A7266EE9A508}" type="datetimeFigureOut">
              <a:rPr lang="en-US" smtClean="0"/>
              <a:t>8/31/17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185104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F6F4D2-FF05-714C-B2ED-A7266EE9A508}" type="datetimeFigureOut">
              <a:rPr lang="en-US" smtClean="0"/>
              <a:t>8/31/17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2059288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6F4D2-FF05-714C-B2ED-A7266EE9A508}" type="datetimeFigureOut">
              <a:rPr lang="en-US" smtClean="0"/>
              <a:t>8/31/17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161526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6F4D2-FF05-714C-B2ED-A7266EE9A508}" type="datetimeFigureOut">
              <a:rPr lang="en-US" smtClean="0"/>
              <a:t>8/31/17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139464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6F4D2-FF05-714C-B2ED-A7266EE9A508}" type="datetimeFigureOut">
              <a:rPr lang="en-US" smtClean="0"/>
              <a:t>8/31/17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66671-FE4C-6245-86E0-466F1C1B10E6}" type="slidenum">
              <a:rPr lang="en-US" smtClean="0"/>
              <a:t>‹#›</a:t>
            </a:fld>
            <a:endParaRPr lang="en-US"/>
          </a:p>
        </p:txBody>
      </p:sp>
    </p:spTree>
    <p:extLst>
      <p:ext uri="{BB962C8B-B14F-4D97-AF65-F5344CB8AC3E}">
        <p14:creationId xmlns:p14="http://schemas.microsoft.com/office/powerpoint/2010/main" val="29952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6F4D2-FF05-714C-B2ED-A7266EE9A508}" type="datetimeFigureOut">
              <a:rPr lang="en-US" smtClean="0"/>
              <a:t>8/31/17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66671-FE4C-6245-86E0-466F1C1B10E6}" type="slidenum">
              <a:rPr lang="en-US" smtClean="0"/>
              <a:t>‹#›</a:t>
            </a:fld>
            <a:endParaRPr lang="en-US"/>
          </a:p>
        </p:txBody>
      </p:sp>
    </p:spTree>
    <p:extLst>
      <p:ext uri="{BB962C8B-B14F-4D97-AF65-F5344CB8AC3E}">
        <p14:creationId xmlns:p14="http://schemas.microsoft.com/office/powerpoint/2010/main" val="1416110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This is me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07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Project 2: </a:t>
            </a:r>
            <a:r>
              <a:rPr lang="en-US" sz="3600" dirty="0" smtClean="0"/>
              <a:t>Load test &amp; Performance tuning</a:t>
            </a:r>
            <a:endParaRPr lang="en-US" sz="36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137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Project 3: Load management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0558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Project 4: Mobile Office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4190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Project 5: Scrapping</a:t>
            </a:r>
            <a:endParaRPr lang="en-US" dirty="0"/>
          </a:p>
        </p:txBody>
      </p:sp>
      <p:sp>
        <p:nvSpPr>
          <p:cNvPr id="3" name="Content Placeholder 2"/>
          <p:cNvSpPr>
            <a:spLocks noGrp="1"/>
          </p:cNvSpPr>
          <p:nvPr>
            <p:ph idx="1"/>
          </p:nvPr>
        </p:nvSpPr>
        <p:spPr/>
        <p:txBody>
          <a:bodyPr>
            <a:normAutofit fontScale="55000" lnSpcReduction="20000"/>
          </a:bodyPr>
          <a:lstStyle/>
          <a:p>
            <a:r>
              <a:rPr lang="en-US" dirty="0"/>
              <a:t>Generally, this project was for collecting external data to complement our application data so as to apply analysis to help our customer managers </a:t>
            </a:r>
            <a:r>
              <a:rPr lang="en-US" dirty="0" smtClean="0"/>
              <a:t>predict our customer </a:t>
            </a:r>
            <a:r>
              <a:rPr lang="en-US" dirty="0" err="1" smtClean="0"/>
              <a:t>behavours</a:t>
            </a:r>
            <a:r>
              <a:rPr lang="en-US" dirty="0" smtClean="0"/>
              <a:t> more </a:t>
            </a:r>
            <a:r>
              <a:rPr lang="en-US" dirty="0"/>
              <a:t>accurately.</a:t>
            </a:r>
          </a:p>
          <a:p>
            <a:r>
              <a:rPr lang="en-US" dirty="0"/>
              <a:t/>
            </a:r>
            <a:br>
              <a:rPr lang="en-US" dirty="0"/>
            </a:br>
            <a:endParaRPr lang="en-US" dirty="0"/>
          </a:p>
          <a:p>
            <a:r>
              <a:rPr lang="en-US" dirty="0"/>
              <a:t>We have different external data sources. One part was bought from some professional data providers, like the stock exchange, or big data vendors. Another data needs us to collect on our own, like the data from government websites, social media websites. </a:t>
            </a:r>
          </a:p>
          <a:p>
            <a:r>
              <a:rPr lang="en-US" dirty="0"/>
              <a:t/>
            </a:r>
            <a:br>
              <a:rPr lang="en-US" dirty="0"/>
            </a:br>
            <a:endParaRPr lang="en-US" dirty="0"/>
          </a:p>
          <a:p>
            <a:r>
              <a:rPr lang="en-US" dirty="0"/>
              <a:t>For the scrapping module, we chose a web scrapping framework named scrappy which is backed by Python. It’s very easy to write some spiders. But a drawback of this framework is that it didn’t support parallel scrapping by using a cluster. So we introduced </a:t>
            </a:r>
            <a:r>
              <a:rPr lang="en-US" dirty="0" err="1"/>
              <a:t>Redis</a:t>
            </a:r>
            <a:r>
              <a:rPr lang="en-US" dirty="0"/>
              <a:t> as a queue to assign tasks and schedule the running of these spider workers.</a:t>
            </a:r>
          </a:p>
          <a:p>
            <a:r>
              <a:rPr lang="en-US" dirty="0"/>
              <a:t/>
            </a:r>
            <a:br>
              <a:rPr lang="en-US" dirty="0"/>
            </a:br>
            <a:endParaRPr lang="en-US" dirty="0"/>
          </a:p>
          <a:p>
            <a:r>
              <a:rPr lang="en-US" dirty="0"/>
              <a:t>Considering we need to save the scrapped documents as soon as possible, we initially stored them directly into the MongoDB. And then we run some asynchronous batches to transform and extract its data as we expected. </a:t>
            </a:r>
          </a:p>
          <a:p>
            <a:r>
              <a:rPr lang="en-US" dirty="0"/>
              <a:t/>
            </a:r>
            <a:br>
              <a:rPr lang="en-US" dirty="0"/>
            </a:br>
            <a:endParaRPr lang="en-US" dirty="0"/>
          </a:p>
          <a:p>
            <a:r>
              <a:rPr lang="en-US" dirty="0"/>
              <a:t>And for the final storage, we persisted the data into </a:t>
            </a:r>
            <a:r>
              <a:rPr lang="en-US" dirty="0" err="1"/>
              <a:t>GreenPlum</a:t>
            </a:r>
            <a:r>
              <a:rPr lang="en-US" dirty="0"/>
              <a:t>, which is a data warehouse supporting big data analysis. It implemented all kinds of commonly-used machine learning algorithms as SQL functions. So our developers can use plain SQL to do in-database analysis by applying these algorithms conveniently. </a:t>
            </a:r>
          </a:p>
          <a:p>
            <a:endParaRPr lang="en-US" dirty="0"/>
          </a:p>
        </p:txBody>
      </p:sp>
    </p:spTree>
    <p:extLst>
      <p:ext uri="{BB962C8B-B14F-4D97-AF65-F5344CB8AC3E}">
        <p14:creationId xmlns:p14="http://schemas.microsoft.com/office/powerpoint/2010/main" val="92212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Project 1: </a:t>
            </a:r>
            <a:r>
              <a:rPr lang="en-US" dirty="0" err="1" smtClean="0"/>
              <a:t>Jago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3219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Project 2: </a:t>
            </a:r>
            <a:r>
              <a:rPr lang="en-US" dirty="0" err="1" smtClean="0"/>
              <a:t>wenjiuba.com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620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Project 3: Android apps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959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I remember last year, </a:t>
            </a:r>
            <a:r>
              <a:rPr lang="en-US" dirty="0"/>
              <a:t>Blackboard Learn needs to integrate an external service named Collaborate, which is a video meeting product.</a:t>
            </a:r>
          </a:p>
          <a:p>
            <a:r>
              <a:rPr lang="en-US" dirty="0"/>
              <a:t/>
            </a:r>
            <a:br>
              <a:rPr lang="en-US" dirty="0"/>
            </a:br>
            <a:endParaRPr lang="en-US" dirty="0"/>
          </a:p>
          <a:p>
            <a:r>
              <a:rPr lang="en-US" dirty="0"/>
              <a:t>At the time, the collaborate team evaluated our requirement and told our team they had difficulties to implement or they would research other solutions until they had capacity. </a:t>
            </a:r>
          </a:p>
          <a:p>
            <a:r>
              <a:rPr lang="en-US" dirty="0"/>
              <a:t/>
            </a:r>
            <a:br>
              <a:rPr lang="en-US" dirty="0"/>
            </a:br>
            <a:endParaRPr lang="en-US" dirty="0"/>
          </a:p>
          <a:p>
            <a:r>
              <a:rPr lang="en-US" dirty="0"/>
              <a:t>My scrum master let me investigate the solution to see </a:t>
            </a:r>
            <a:r>
              <a:rPr lang="en-US" dirty="0" smtClean="0"/>
              <a:t>whether </a:t>
            </a:r>
            <a:r>
              <a:rPr lang="en-US" dirty="0"/>
              <a:t>we can do it on our own. Since it is not the product we focus on, I cannot find some documentation to help me understand its technical details.</a:t>
            </a:r>
          </a:p>
          <a:p>
            <a:r>
              <a:rPr lang="en-US" dirty="0"/>
              <a:t/>
            </a:r>
            <a:br>
              <a:rPr lang="en-US" dirty="0"/>
            </a:br>
            <a:endParaRPr lang="en-US" dirty="0"/>
          </a:p>
          <a:p>
            <a:r>
              <a:rPr lang="en-US" dirty="0"/>
              <a:t>I used a hard way to get clear about its implementation. I checked out the source code of their project from stash server and understand the implementation from the source code. After a sprint, I found I just need to add a REST API to implement our own logic and keep no change for the existing functionalities. I wrote a design document and invited their team members to review. After several discussions and their approval, I finally overcome the difficulties and implemented the requirement before the deadline of delivering to customers.</a:t>
            </a:r>
          </a:p>
          <a:p>
            <a:r>
              <a:rPr lang="en-US" dirty="0"/>
              <a:t>Of course, during the process, I encountered some technical issues, for example, I didn’t understand a protocol named LTI for integration, and the authorization mechanism they used.</a:t>
            </a:r>
          </a:p>
          <a:p>
            <a:r>
              <a:rPr lang="en-US" dirty="0"/>
              <a:t>Anyway, the final result was I completed the work perfectly.</a:t>
            </a:r>
          </a:p>
          <a:p>
            <a:r>
              <a:rPr lang="en-US" dirty="0"/>
              <a:t/>
            </a:r>
            <a:br>
              <a:rPr lang="en-US" dirty="0"/>
            </a:br>
            <a:endParaRPr lang="en-US" dirty="0"/>
          </a:p>
          <a:p>
            <a:r>
              <a:rPr lang="en-US" dirty="0"/>
              <a:t>This example demonstrates my ability to solve a problem independently and learn something quickly.</a:t>
            </a:r>
          </a:p>
          <a:p>
            <a:endParaRPr lang="en-US" dirty="0"/>
          </a:p>
        </p:txBody>
      </p:sp>
    </p:spTree>
    <p:extLst>
      <p:ext uri="{BB962C8B-B14F-4D97-AF65-F5344CB8AC3E}">
        <p14:creationId xmlns:p14="http://schemas.microsoft.com/office/powerpoint/2010/main" val="27313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project: Text mining criminal reports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7075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Tricky problem 1: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9268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About me</a:t>
            </a:r>
            <a:endParaRPr lang="en-US" dirty="0"/>
          </a:p>
        </p:txBody>
      </p:sp>
      <p:sp>
        <p:nvSpPr>
          <p:cNvPr id="3" name="Content Placeholder 2"/>
          <p:cNvSpPr>
            <a:spLocks noGrp="1"/>
          </p:cNvSpPr>
          <p:nvPr>
            <p:ph idx="1"/>
          </p:nvPr>
        </p:nvSpPr>
        <p:spPr/>
        <p:txBody>
          <a:bodyPr/>
          <a:lstStyle/>
          <a:p>
            <a:r>
              <a:rPr lang="en-US" dirty="0" smtClean="0"/>
              <a:t>Past: two companies</a:t>
            </a:r>
          </a:p>
          <a:p>
            <a:r>
              <a:rPr lang="en-US" dirty="0" smtClean="0"/>
              <a:t>Role: Java developers</a:t>
            </a:r>
            <a:endParaRPr lang="en-US" dirty="0"/>
          </a:p>
        </p:txBody>
      </p:sp>
    </p:spTree>
    <p:extLst>
      <p:ext uri="{BB962C8B-B14F-4D97-AF65-F5344CB8AC3E}">
        <p14:creationId xmlns:p14="http://schemas.microsoft.com/office/powerpoint/2010/main" val="187934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Tricky problem 2:</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2034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Core Java</a:t>
            </a:r>
            <a:endParaRPr lang="en-US" dirty="0"/>
          </a:p>
        </p:txBody>
      </p:sp>
      <p:sp>
        <p:nvSpPr>
          <p:cNvPr id="3" name="Content Placeholder 2"/>
          <p:cNvSpPr>
            <a:spLocks noGrp="1"/>
          </p:cNvSpPr>
          <p:nvPr>
            <p:ph idx="1"/>
          </p:nvPr>
        </p:nvSpPr>
        <p:spPr/>
        <p:txBody>
          <a:bodyPr/>
          <a:lstStyle/>
          <a:p>
            <a:r>
              <a:rPr lang="en-US" dirty="0" smtClean="0"/>
              <a:t>Basics: string, clone, serializable, </a:t>
            </a:r>
          </a:p>
          <a:p>
            <a:r>
              <a:rPr lang="en-US" dirty="0" smtClean="0"/>
              <a:t>Collections</a:t>
            </a:r>
          </a:p>
          <a:p>
            <a:r>
              <a:rPr lang="en-US" dirty="0" smtClean="0"/>
              <a:t>Concurrency</a:t>
            </a:r>
          </a:p>
          <a:p>
            <a:r>
              <a:rPr lang="en-US" dirty="0" smtClean="0"/>
              <a:t>Generics</a:t>
            </a:r>
          </a:p>
          <a:p>
            <a:r>
              <a:rPr lang="en-US" dirty="0" smtClean="0"/>
              <a:t>IO</a:t>
            </a:r>
          </a:p>
          <a:p>
            <a:endParaRPr lang="en-US" dirty="0" smtClean="0"/>
          </a:p>
          <a:p>
            <a:endParaRPr lang="en-US" dirty="0"/>
          </a:p>
        </p:txBody>
      </p:sp>
    </p:spTree>
    <p:extLst>
      <p:ext uri="{BB962C8B-B14F-4D97-AF65-F5344CB8AC3E}">
        <p14:creationId xmlns:p14="http://schemas.microsoft.com/office/powerpoint/2010/main" val="683283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JVM</a:t>
            </a:r>
            <a:endParaRPr lang="en-US" dirty="0"/>
          </a:p>
        </p:txBody>
      </p:sp>
      <p:sp>
        <p:nvSpPr>
          <p:cNvPr id="3" name="Content Placeholder 2"/>
          <p:cNvSpPr>
            <a:spLocks noGrp="1"/>
          </p:cNvSpPr>
          <p:nvPr>
            <p:ph idx="1"/>
          </p:nvPr>
        </p:nvSpPr>
        <p:spPr/>
        <p:txBody>
          <a:bodyPr/>
          <a:lstStyle/>
          <a:p>
            <a:r>
              <a:rPr lang="en-US" dirty="0" smtClean="0"/>
              <a:t>class loading</a:t>
            </a:r>
          </a:p>
          <a:p>
            <a:r>
              <a:rPr lang="en-US" dirty="0" smtClean="0"/>
              <a:t>GC</a:t>
            </a:r>
            <a:endParaRPr lang="en-US" dirty="0"/>
          </a:p>
        </p:txBody>
      </p:sp>
    </p:spTree>
    <p:extLst>
      <p:ext uri="{BB962C8B-B14F-4D97-AF65-F5344CB8AC3E}">
        <p14:creationId xmlns:p14="http://schemas.microsoft.com/office/powerpoint/2010/main" val="674270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Design pattern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422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database &amp; Non-SQL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55554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frameworks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1120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a:t>
            </a:r>
            <a:r>
              <a:rPr lang="en-US" dirty="0" err="1" smtClean="0"/>
              <a:t>Javascript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42508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Web basics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750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Angular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235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tools</a:t>
            </a:r>
            <a:endParaRPr lang="en-US" dirty="0"/>
          </a:p>
        </p:txBody>
      </p:sp>
      <p:sp>
        <p:nvSpPr>
          <p:cNvPr id="3" name="Content Placeholder 2"/>
          <p:cNvSpPr>
            <a:spLocks noGrp="1"/>
          </p:cNvSpPr>
          <p:nvPr>
            <p:ph idx="1"/>
          </p:nvPr>
        </p:nvSpPr>
        <p:spPr/>
        <p:txBody>
          <a:bodyPr/>
          <a:lstStyle/>
          <a:p>
            <a:r>
              <a:rPr lang="en-US" dirty="0" smtClean="0"/>
              <a:t>node, </a:t>
            </a:r>
            <a:r>
              <a:rPr lang="en-US" dirty="0" err="1" smtClean="0"/>
              <a:t>npm</a:t>
            </a:r>
            <a:r>
              <a:rPr lang="en-US" dirty="0" smtClean="0"/>
              <a:t>, </a:t>
            </a:r>
            <a:r>
              <a:rPr lang="en-US" dirty="0" err="1" smtClean="0"/>
              <a:t>webpack</a:t>
            </a:r>
            <a:endParaRPr lang="en-US" dirty="0"/>
          </a:p>
        </p:txBody>
      </p:sp>
    </p:spTree>
    <p:extLst>
      <p:ext uri="{BB962C8B-B14F-4D97-AF65-F5344CB8AC3E}">
        <p14:creationId xmlns:p14="http://schemas.microsoft.com/office/powerpoint/2010/main" val="1026605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At present, I am a student of Waikato University, I study Master of InfoTech.</a:t>
            </a:r>
          </a:p>
          <a:p>
            <a:r>
              <a:rPr lang="en-US" dirty="0"/>
              <a:t/>
            </a:r>
            <a:br>
              <a:rPr lang="en-US" dirty="0"/>
            </a:br>
            <a:endParaRPr lang="en-US" dirty="0"/>
          </a:p>
          <a:p>
            <a:r>
              <a:rPr lang="en-US" dirty="0"/>
              <a:t>This is the last semester of my study, I still have </a:t>
            </a:r>
            <a:r>
              <a:rPr lang="en-US" dirty="0" smtClean="0"/>
              <a:t>5 </a:t>
            </a:r>
            <a:r>
              <a:rPr lang="en-US" dirty="0"/>
              <a:t>Weeks’ class. And after that, there is a 10 weeks’ internship which is a must-have because it has 60 credits for the qualification.</a:t>
            </a:r>
          </a:p>
          <a:p>
            <a:r>
              <a:rPr lang="en-US" dirty="0"/>
              <a:t/>
            </a:r>
            <a:br>
              <a:rPr lang="en-US" dirty="0"/>
            </a:br>
            <a:endParaRPr lang="en-US" dirty="0"/>
          </a:p>
          <a:p>
            <a:r>
              <a:rPr lang="en-US" dirty="0"/>
              <a:t>Before I came to New Zealand, I have worked for several years in Shanghai China. You know, I have experienced 2 companies, one is a state-owned commercial bank and another is a multi-national company which provides educational products and solutions.</a:t>
            </a:r>
          </a:p>
          <a:p>
            <a:r>
              <a:rPr lang="en-US" dirty="0"/>
              <a:t/>
            </a:r>
            <a:br>
              <a:rPr lang="en-US" dirty="0"/>
            </a:br>
            <a:endParaRPr lang="en-US" dirty="0"/>
          </a:p>
          <a:p>
            <a:r>
              <a:rPr lang="en-US" dirty="0"/>
              <a:t>In the past, my main focus is on web development. I’ve experience the full lifecycle of software development, from requirement analysis, prototyping, development, testing, deployment and maintenance. So I know how to work in a team and how to collaborate with others to </a:t>
            </a:r>
            <a:r>
              <a:rPr lang="en-US" dirty="0" smtClean="0"/>
              <a:t>get the work done.</a:t>
            </a:r>
            <a:endParaRPr lang="en-US" dirty="0"/>
          </a:p>
          <a:p>
            <a:r>
              <a:rPr lang="en-US" dirty="0"/>
              <a:t/>
            </a:r>
            <a:br>
              <a:rPr lang="en-US" dirty="0"/>
            </a:br>
            <a:endParaRPr lang="en-US" dirty="0"/>
          </a:p>
          <a:p>
            <a:r>
              <a:rPr lang="en-US" dirty="0"/>
              <a:t>I’ve experienced tons of commercial projects and some of them are mission-critical systems. So I have confidence to achieve a lot if I can get an opportunity here.</a:t>
            </a:r>
          </a:p>
          <a:p>
            <a:r>
              <a:rPr lang="en-US" dirty="0"/>
              <a:t/>
            </a:r>
            <a:br>
              <a:rPr lang="en-US" dirty="0"/>
            </a:br>
            <a:endParaRPr lang="en-US" dirty="0"/>
          </a:p>
          <a:p>
            <a:r>
              <a:rPr lang="en-US" dirty="0"/>
              <a:t>That’s it. If you have anything you’d like to know, we can discuss in detail then.</a:t>
            </a:r>
          </a:p>
          <a:p>
            <a:endParaRPr lang="en-US" dirty="0"/>
          </a:p>
        </p:txBody>
      </p:sp>
    </p:spTree>
    <p:extLst>
      <p:ext uri="{BB962C8B-B14F-4D97-AF65-F5344CB8AC3E}">
        <p14:creationId xmlns:p14="http://schemas.microsoft.com/office/powerpoint/2010/main" val="1563149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languages, big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233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Scrum, </a:t>
            </a:r>
            <a:r>
              <a:rPr lang="en-US" dirty="0" err="1" smtClean="0"/>
              <a:t>Git</a:t>
            </a:r>
            <a:r>
              <a:rPr lang="en-US" dirty="0" smtClean="0"/>
              <a:t>, CI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9046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 design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84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r>
              <a:rPr lang="en-US" smtClean="0"/>
              <a:t>: collaboration </a:t>
            </a:r>
            <a:r>
              <a:rPr lang="en-US" dirty="0" smtClean="0"/>
              <a:t>/ challenge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99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An impressive project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026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Strength and weakness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538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Hobby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0951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Career change and expectation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8595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Project 1: Learn Ultra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50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3880</TotalTime>
  <Words>438</Words>
  <Application>Microsoft Macintosh PowerPoint</Application>
  <PresentationFormat>Widescreen</PresentationFormat>
  <Paragraphs>190</Paragraphs>
  <Slides>32</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Calibri Light</vt:lpstr>
      <vt:lpstr>Arial</vt:lpstr>
      <vt:lpstr>Office Theme</vt:lpstr>
      <vt:lpstr>This is me</vt:lpstr>
      <vt:lpstr>General: About me</vt:lpstr>
      <vt:lpstr>PowerPoint Presentation</vt:lpstr>
      <vt:lpstr>General: collaboration / challenge</vt:lpstr>
      <vt:lpstr>General: An impressive project</vt:lpstr>
      <vt:lpstr>General: Strength and weakness</vt:lpstr>
      <vt:lpstr>General: Hobby</vt:lpstr>
      <vt:lpstr>General: Career change and expectation</vt:lpstr>
      <vt:lpstr>Work Project 1: Learn Ultra </vt:lpstr>
      <vt:lpstr>Work Project 2: Load test &amp; Performance tuning</vt:lpstr>
      <vt:lpstr>Work Project 3: Load management</vt:lpstr>
      <vt:lpstr>Work Project 4: Mobile Office</vt:lpstr>
      <vt:lpstr>Work Project 5: Scrapping</vt:lpstr>
      <vt:lpstr>Side Project 1: Jago</vt:lpstr>
      <vt:lpstr>Side Project 2: wenjiuba.com</vt:lpstr>
      <vt:lpstr>Side Project 3: Android apps</vt:lpstr>
      <vt:lpstr>PowerPoint Presentation</vt:lpstr>
      <vt:lpstr>Research project: Text mining criminal reports</vt:lpstr>
      <vt:lpstr>Tricky problem 1: </vt:lpstr>
      <vt:lpstr>Tricky problem 2:</vt:lpstr>
      <vt:lpstr>Backend: Core Java</vt:lpstr>
      <vt:lpstr>Backend: JVM</vt:lpstr>
      <vt:lpstr>Backend: Design pattern</vt:lpstr>
      <vt:lpstr>Backend: database &amp; Non-SQL</vt:lpstr>
      <vt:lpstr>Backend: frameworks</vt:lpstr>
      <vt:lpstr>Frontend: Javascript</vt:lpstr>
      <vt:lpstr>Frontend: Web basics</vt:lpstr>
      <vt:lpstr>Frontend: Angular</vt:lpstr>
      <vt:lpstr>Frontend: tools</vt:lpstr>
      <vt:lpstr>Others: languages, big data</vt:lpstr>
      <vt:lpstr>Process: Scrum, Git, CI</vt:lpstr>
      <vt:lpstr>Algorithm / design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Chao</dc:creator>
  <cp:lastModifiedBy>Yang, Chao</cp:lastModifiedBy>
  <cp:revision>44</cp:revision>
  <dcterms:created xsi:type="dcterms:W3CDTF">2017-08-13T03:34:12Z</dcterms:created>
  <dcterms:modified xsi:type="dcterms:W3CDTF">2017-09-03T00:27:18Z</dcterms:modified>
</cp:coreProperties>
</file>