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VtQPGh5SE9desMqDfw+Y1ABj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the name comes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every time I run a Java program, I image how it is like to be in the JVM. But now I have an opportunity to implement a JVM on my 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some principles to guide my design: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simplified 🡪 ignore unnecessary features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keep modular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General impression about what it is like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 pool, super classes, interface, fields, methods, method code, 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like the object layout in the HotSpot, every object in </a:t>
            </a:r>
            <a:r>
              <a:rPr lang="en-US"/>
              <a:t>Javo</a:t>
            </a:r>
            <a:r>
              <a:rPr lang="en-US"/>
              <a:t> has a header.</a:t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ichdyang/jag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ichdyang/jago" TargetMode="External"/><Relationship Id="rId4" Type="http://schemas.openxmlformats.org/officeDocument/2006/relationships/hyperlink" Target="https://github.com/richdyang/jago" TargetMode="External"/><Relationship Id="rId5" Type="http://schemas.openxmlformats.org/officeDocument/2006/relationships/hyperlink" Target="https://www.gitbook.com/book/richdyang/go-my-jv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Javo – a simplified JVM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Chao Yang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29/09/2017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Wrap-up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Learnt a new programming language by doing not by reading books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solid understanding of Java programming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157" y="2441330"/>
            <a:ext cx="2842586" cy="65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699" y="2641600"/>
            <a:ext cx="2495547" cy="38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https://github.com/chaoyangnz/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javo</a:t>
            </a:r>
            <a:r>
              <a:rPr lang="en-US"/>
              <a:t>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https://www.gitbook.com/book/chaoyangnz/go-my-jvm</a:t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6781800" y="2273300"/>
            <a:ext cx="508000" cy="508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Javo?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8864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simplified Java virtual machine written in Go programming language.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learn JVM specification in depth and explore how a Java program runs in a managed environment.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HelloWorld!  </a:t>
            </a:r>
            <a:br>
              <a:rPr lang="en-US"/>
            </a:b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800" y="1931988"/>
            <a:ext cx="2053167" cy="268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825625"/>
            <a:ext cx="70166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 class file parser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Interpreter engine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loader delegation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multi-threading and concurrency support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monitor/synchronized, sleep, wait/notify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Bridge JDK native methods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7974767" y="1620735"/>
            <a:ext cx="3379032" cy="3189309"/>
            <a:chOff x="0" y="581014"/>
            <a:chExt cx="3379032" cy="3189309"/>
          </a:xfrm>
        </p:grpSpPr>
        <p:sp>
          <p:nvSpPr>
            <p:cNvPr id="107" name="Google Shape;107;p3"/>
            <p:cNvSpPr/>
            <p:nvPr/>
          </p:nvSpPr>
          <p:spPr>
            <a:xfrm>
              <a:off x="708190" y="581014"/>
              <a:ext cx="1962652" cy="1962652"/>
            </a:xfrm>
            <a:prstGeom prst="ellipse">
              <a:avLst/>
            </a:prstGeom>
            <a:gradFill>
              <a:gsLst>
                <a:gs pos="0">
                  <a:srgbClr val="FFDC9B">
                    <a:alpha val="49803"/>
                  </a:srgbClr>
                </a:gs>
                <a:gs pos="50000">
                  <a:srgbClr val="FFD68D">
                    <a:alpha val="49803"/>
                  </a:srgbClr>
                </a:gs>
                <a:gs pos="100000">
                  <a:srgbClr val="FFD47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969877" y="924478"/>
              <a:ext cx="1439278" cy="883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Engine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16380" y="1807671"/>
              <a:ext cx="1962652" cy="1962652"/>
            </a:xfrm>
            <a:prstGeom prst="ellipse">
              <a:avLst/>
            </a:prstGeom>
            <a:gradFill>
              <a:gsLst>
                <a:gs pos="0">
                  <a:srgbClr val="A1F4A6">
                    <a:alpha val="49803"/>
                  </a:srgbClr>
                </a:gs>
                <a:gs pos="50000">
                  <a:srgbClr val="92F198">
                    <a:alpha val="49803"/>
                  </a:srgbClr>
                </a:gs>
                <a:gs pos="100000">
                  <a:srgbClr val="7EF386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2016625" y="2314690"/>
              <a:ext cx="1177591" cy="1079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807671"/>
              <a:ext cx="1962652" cy="1962652"/>
            </a:xfrm>
            <a:prstGeom prst="ellipse">
              <a:avLst/>
            </a:prstGeom>
            <a:gradFill>
              <a:gsLst>
                <a:gs pos="0">
                  <a:srgbClr val="AFC9E9">
                    <a:alpha val="49803"/>
                  </a:srgbClr>
                </a:gs>
                <a:gs pos="50000">
                  <a:srgbClr val="A0BFE4">
                    <a:alpha val="49803"/>
                  </a:srgbClr>
                </a:gs>
                <a:gs pos="100000">
                  <a:srgbClr val="8FB7E4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84816" y="2314690"/>
              <a:ext cx="1177591" cy="1079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 Area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Execution Engine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318" y="1690688"/>
            <a:ext cx="5056682" cy="46762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4"/>
          <p:cNvGrpSpPr/>
          <p:nvPr/>
        </p:nvGrpSpPr>
        <p:grpSpPr>
          <a:xfrm>
            <a:off x="838354" y="2353464"/>
            <a:ext cx="6401739" cy="3295658"/>
            <a:chOff x="154" y="527839"/>
            <a:chExt cx="6401739" cy="3295658"/>
          </a:xfrm>
        </p:grpSpPr>
        <p:sp>
          <p:nvSpPr>
            <p:cNvPr id="121" name="Google Shape;121;p4"/>
            <p:cNvSpPr/>
            <p:nvPr/>
          </p:nvSpPr>
          <p:spPr>
            <a:xfrm rot="5400000">
              <a:off x="2273788" y="-454499"/>
              <a:ext cx="2995874" cy="52603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141558" y="823978"/>
              <a:ext cx="5114089" cy="2703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 threads and its lifecycle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Mange per thread structure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interpretation: 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203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instructions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 invocation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Exception handling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 monitor semantics: entermonitor, exitmonitor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54" y="527839"/>
              <a:ext cx="1141403" cy="329565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5873" y="583558"/>
              <a:ext cx="1029965" cy="31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spcFirstLastPara="1" rIns="64750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Execution Engine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Area and Heap</a:t>
            </a:r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838351" y="1858216"/>
            <a:ext cx="6220055" cy="4286154"/>
            <a:chOff x="150" y="32591"/>
            <a:chExt cx="6220055" cy="4286154"/>
          </a:xfrm>
        </p:grpSpPr>
        <p:sp>
          <p:nvSpPr>
            <p:cNvPr id="132" name="Google Shape;132;p5"/>
            <p:cNvSpPr/>
            <p:nvPr/>
          </p:nvSpPr>
          <p:spPr>
            <a:xfrm rot="5400000">
              <a:off x="2654267" y="-1349625"/>
              <a:ext cx="2022153" cy="509762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1116534" y="286821"/>
              <a:ext cx="4998908" cy="1824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Defined classes cache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Initiated classes cache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Pool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Bootstrap ClassLoader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50" y="32591"/>
              <a:ext cx="1116383" cy="233318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54647" y="87088"/>
              <a:ext cx="1007389" cy="2224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 Area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2922274" y="895523"/>
              <a:ext cx="1484815" cy="511104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0DCEE">
                <a:alpha val="89803"/>
              </a:srgbClr>
            </a:solidFill>
            <a:ln cap="flat" cmpd="sng" w="12700">
              <a:solidFill>
                <a:srgbClr val="D0DCE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1109159" y="2781122"/>
              <a:ext cx="5038563" cy="1339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number of object factories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common objects: j.l.Object, String, Class, Thread, Throwable, array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50" y="2583345"/>
              <a:ext cx="1109009" cy="1735400"/>
            </a:xfrm>
            <a:prstGeom prst="roundRect">
              <a:avLst>
                <a:gd fmla="val 16667" name="adj"/>
              </a:avLst>
            </a:prstGeom>
            <a:solidFill>
              <a:srgbClr val="5999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54287" y="2637482"/>
              <a:ext cx="1000735" cy="1627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8557" y="1394085"/>
            <a:ext cx="5133444" cy="439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372" y="1394085"/>
            <a:ext cx="5039628" cy="439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2433" y="687134"/>
            <a:ext cx="8032682" cy="61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Area and Heap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838200" y="1825625"/>
            <a:ext cx="4889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50" name="Google Shape;150;p6"/>
          <p:cNvSpPr txBox="1"/>
          <p:nvPr/>
        </p:nvSpPr>
        <p:spPr>
          <a:xfrm>
            <a:off x="838200" y="1629330"/>
            <a:ext cx="4508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representation / memory layout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Tools, technologies used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language: Go. but why?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pointers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abundant primitive types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built-in concurrency support (co-routine, synchronization primitives)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IDE: Gogland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Early preview, no official release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Buggy debugger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OpenJDK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Reference for native method implementations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 moment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Trivial programs: </a:t>
            </a:r>
            <a:r>
              <a:rPr lang="en-US">
                <a:solidFill>
                  <a:srgbClr val="7F7F7F"/>
                </a:solidFill>
              </a:rPr>
              <a:t>Calendar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multi-thread: </a:t>
            </a:r>
            <a:r>
              <a:rPr lang="en-US">
                <a:solidFill>
                  <a:srgbClr val="7F7F7F"/>
                </a:solidFill>
              </a:rPr>
              <a:t>Counter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Concurrency: </a:t>
            </a:r>
            <a:r>
              <a:rPr lang="en-US">
                <a:solidFill>
                  <a:srgbClr val="7F7F7F"/>
                </a:solidFill>
              </a:rPr>
              <a:t>ProducerConsumer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>
                <a:solidFill>
                  <a:srgbClr val="7F7F7F"/>
                </a:solidFill>
              </a:rPr>
              <a:t>logs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825625"/>
            <a:ext cx="4762500" cy="2418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GC and a JIT for performance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much more native methods in JDK standard library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 non-trivial Java programs, like Swing desktop application, or a servlet-based web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2017-09-18T06:23:14Z</dcterms:created>
  <dc:creator>Yang, Chao</dc:creator>
</cp:coreProperties>
</file>