
<file path=[Content_Types].xml><?xml version="1.0" encoding="utf-8"?>
<Types xmlns="http://schemas.openxmlformats.org/package/2006/content-types">
  <Default Extension="png" ContentType="image/png"/>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3.xml" ContentType="application/vnd.openxmlformats-officedocument.presentationml.notesSlide+xml"/>
  <Override PartName="/ppt/charts/chart6.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70" r:id="rId2"/>
    <p:sldId id="372" r:id="rId3"/>
    <p:sldId id="375" r:id="rId4"/>
    <p:sldId id="376" r:id="rId5"/>
    <p:sldId id="377" r:id="rId6"/>
    <p:sldId id="378" r:id="rId7"/>
    <p:sldId id="381" r:id="rId8"/>
    <p:sldId id="379" r:id="rId9"/>
    <p:sldId id="380" r:id="rId10"/>
    <p:sldId id="382" r:id="rId11"/>
  </p:sldIdLst>
  <p:sldSz cx="9144000" cy="6858000" type="screen4x3"/>
  <p:notesSz cx="7010400" cy="9223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060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77411" autoAdjust="0"/>
  </p:normalViewPr>
  <p:slideViewPr>
    <p:cSldViewPr>
      <p:cViewPr>
        <p:scale>
          <a:sx n="68" d="100"/>
          <a:sy n="68" d="100"/>
        </p:scale>
        <p:origin x="-1200" y="-43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smpsasp02\tsas\Chaoyang\model%20review\model%20review.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smpsasp02\tsas\Chaoyang\model%20review\model%20review.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smpsasp02\tsas\Chaoyang\model%20review\model%20review.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smpsasp02\tsas\Chaoyang\model%20review\model%20review.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smpsasp02\tsas\Chaoyang\model%20review\model%20review.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smpsasp02\tsas\Chaoyang\model%20review\model%20review.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3044bpm-whole year</a:t>
            </a:r>
          </a:p>
        </c:rich>
      </c:tx>
      <c:layout/>
      <c:overlay val="1"/>
    </c:title>
    <c:autoTitleDeleted val="0"/>
    <c:plotArea>
      <c:layout/>
      <c:lineChart>
        <c:grouping val="standard"/>
        <c:varyColors val="0"/>
        <c:ser>
          <c:idx val="0"/>
          <c:order val="0"/>
          <c:tx>
            <c:strRef>
              <c:f>'30-44 whole year'!$B$230</c:f>
              <c:strCache>
                <c:ptCount val="1"/>
                <c:pt idx="0">
                  <c:v>average</c:v>
                </c:pt>
              </c:strCache>
            </c:strRef>
          </c:tx>
          <c:marker>
            <c:symbol val="none"/>
          </c:marker>
          <c:val>
            <c:numRef>
              <c:f>'30-44 whole year'!$B$231:$B$250</c:f>
              <c:numCache>
                <c:formatCode>General</c:formatCode>
                <c:ptCount val="20"/>
                <c:pt idx="0">
                  <c:v>3.9758163379025966</c:v>
                </c:pt>
                <c:pt idx="1">
                  <c:v>1.8499944277276275</c:v>
                </c:pt>
                <c:pt idx="2">
                  <c:v>1.5881153250342699</c:v>
                </c:pt>
                <c:pt idx="3">
                  <c:v>1.2816012214216856</c:v>
                </c:pt>
                <c:pt idx="4">
                  <c:v>1.1117271893920606</c:v>
                </c:pt>
                <c:pt idx="5">
                  <c:v>1.1562497387990049</c:v>
                </c:pt>
                <c:pt idx="6">
                  <c:v>0.96119556011233453</c:v>
                </c:pt>
                <c:pt idx="7">
                  <c:v>1.0252838336699868</c:v>
                </c:pt>
                <c:pt idx="8">
                  <c:v>0.85813233626528551</c:v>
                </c:pt>
                <c:pt idx="9">
                  <c:v>0.7773384933006795</c:v>
                </c:pt>
                <c:pt idx="10">
                  <c:v>0.75779948402770425</c:v>
                </c:pt>
                <c:pt idx="11">
                  <c:v>0.85547490003204552</c:v>
                </c:pt>
                <c:pt idx="12">
                  <c:v>0.7772085676798236</c:v>
                </c:pt>
                <c:pt idx="13">
                  <c:v>0.65209394611586102</c:v>
                </c:pt>
                <c:pt idx="14">
                  <c:v>0.65470187384034195</c:v>
                </c:pt>
                <c:pt idx="15">
                  <c:v>0.55993381080922977</c:v>
                </c:pt>
                <c:pt idx="16">
                  <c:v>0.54060229783842684</c:v>
                </c:pt>
                <c:pt idx="17">
                  <c:v>0.58224892952559248</c:v>
                </c:pt>
                <c:pt idx="18">
                  <c:v>0.53212829028016129</c:v>
                </c:pt>
                <c:pt idx="19">
                  <c:v>0.4596881364242949</c:v>
                </c:pt>
              </c:numCache>
            </c:numRef>
          </c:val>
          <c:smooth val="0"/>
        </c:ser>
        <c:ser>
          <c:idx val="1"/>
          <c:order val="1"/>
          <c:tx>
            <c:strRef>
              <c:f>'30-44 whole year'!$C$230</c:f>
              <c:strCache>
                <c:ptCount val="1"/>
                <c:pt idx="0">
                  <c:v>30-34</c:v>
                </c:pt>
              </c:strCache>
            </c:strRef>
          </c:tx>
          <c:marker>
            <c:symbol val="none"/>
          </c:marker>
          <c:val>
            <c:numRef>
              <c:f>'30-44 whole year'!$C$231:$C$250</c:f>
              <c:numCache>
                <c:formatCode>General</c:formatCode>
                <c:ptCount val="20"/>
                <c:pt idx="0">
                  <c:v>4.2971423442426149</c:v>
                </c:pt>
                <c:pt idx="1">
                  <c:v>1.9746880890404812</c:v>
                </c:pt>
                <c:pt idx="2">
                  <c:v>1.5819589363850555</c:v>
                </c:pt>
                <c:pt idx="3">
                  <c:v>1.3351584238398706</c:v>
                </c:pt>
                <c:pt idx="4">
                  <c:v>1.2566196930257607</c:v>
                </c:pt>
                <c:pt idx="5">
                  <c:v>1.0659066938940376</c:v>
                </c:pt>
                <c:pt idx="6">
                  <c:v>1.0995175586222372</c:v>
                </c:pt>
                <c:pt idx="7">
                  <c:v>0.96499102333931774</c:v>
                </c:pt>
                <c:pt idx="8">
                  <c:v>0.97602566835320914</c:v>
                </c:pt>
                <c:pt idx="9">
                  <c:v>0.90872374798061395</c:v>
                </c:pt>
                <c:pt idx="10">
                  <c:v>0.97627757703615592</c:v>
                </c:pt>
                <c:pt idx="11">
                  <c:v>0.76286207902353653</c:v>
                </c:pt>
                <c:pt idx="12">
                  <c:v>0.84146751935375297</c:v>
                </c:pt>
                <c:pt idx="13">
                  <c:v>0.68440126109347121</c:v>
                </c:pt>
                <c:pt idx="14">
                  <c:v>0.56098464024055017</c:v>
                </c:pt>
                <c:pt idx="15">
                  <c:v>0.70690409667755083</c:v>
                </c:pt>
                <c:pt idx="16">
                  <c:v>0.68435519156335889</c:v>
                </c:pt>
                <c:pt idx="17">
                  <c:v>0.68430912823504342</c:v>
                </c:pt>
                <c:pt idx="18">
                  <c:v>0.65077869036398728</c:v>
                </c:pt>
                <c:pt idx="19">
                  <c:v>0.35901002984270874</c:v>
                </c:pt>
              </c:numCache>
            </c:numRef>
          </c:val>
          <c:smooth val="0"/>
        </c:ser>
        <c:ser>
          <c:idx val="2"/>
          <c:order val="2"/>
          <c:tx>
            <c:strRef>
              <c:f>'30-44 whole year'!$D$230</c:f>
              <c:strCache>
                <c:ptCount val="1"/>
                <c:pt idx="0">
                  <c:v>35-39</c:v>
                </c:pt>
              </c:strCache>
            </c:strRef>
          </c:tx>
          <c:marker>
            <c:symbol val="none"/>
          </c:marker>
          <c:val>
            <c:numRef>
              <c:f>'30-44 whole year'!$D$231:$D$250</c:f>
              <c:numCache>
                <c:formatCode>General</c:formatCode>
                <c:ptCount val="20"/>
                <c:pt idx="0">
                  <c:v>4.1057552745322887</c:v>
                </c:pt>
                <c:pt idx="1">
                  <c:v>1.748153612984451</c:v>
                </c:pt>
                <c:pt idx="2">
                  <c:v>1.4915558691921542</c:v>
                </c:pt>
                <c:pt idx="3">
                  <c:v>1.2108964643427076</c:v>
                </c:pt>
                <c:pt idx="4">
                  <c:v>1.1306774441878367</c:v>
                </c:pt>
                <c:pt idx="5">
                  <c:v>1.2830485232913402</c:v>
                </c:pt>
                <c:pt idx="6">
                  <c:v>0.93022509843545764</c:v>
                </c:pt>
                <c:pt idx="7">
                  <c:v>1.1547436709622061</c:v>
                </c:pt>
                <c:pt idx="8">
                  <c:v>0.79391173946864046</c:v>
                </c:pt>
                <c:pt idx="9">
                  <c:v>0.70563707802100872</c:v>
                </c:pt>
                <c:pt idx="10">
                  <c:v>0.69766322913826562</c:v>
                </c:pt>
                <c:pt idx="11">
                  <c:v>0.80205325633622071</c:v>
                </c:pt>
                <c:pt idx="12">
                  <c:v>0.74568823817121965</c:v>
                </c:pt>
                <c:pt idx="13">
                  <c:v>0.68158673391655766</c:v>
                </c:pt>
                <c:pt idx="14">
                  <c:v>0.68162499398566179</c:v>
                </c:pt>
                <c:pt idx="15">
                  <c:v>0.60940895350049318</c:v>
                </c:pt>
                <c:pt idx="16">
                  <c:v>0.44918585064570465</c:v>
                </c:pt>
                <c:pt idx="17">
                  <c:v>0.55319933616079653</c:v>
                </c:pt>
                <c:pt idx="18">
                  <c:v>0.48112776347759145</c:v>
                </c:pt>
                <c:pt idx="19">
                  <c:v>0.50518415165147101</c:v>
                </c:pt>
              </c:numCache>
            </c:numRef>
          </c:val>
          <c:smooth val="0"/>
        </c:ser>
        <c:ser>
          <c:idx val="3"/>
          <c:order val="3"/>
          <c:tx>
            <c:strRef>
              <c:f>'30-44 whole year'!$E$230</c:f>
              <c:strCache>
                <c:ptCount val="1"/>
                <c:pt idx="0">
                  <c:v>40-44</c:v>
                </c:pt>
              </c:strCache>
            </c:strRef>
          </c:tx>
          <c:marker>
            <c:symbol val="none"/>
          </c:marker>
          <c:val>
            <c:numRef>
              <c:f>'30-44 whole year'!$E$231:$E$250</c:f>
              <c:numCache>
                <c:formatCode>General</c:formatCode>
                <c:ptCount val="20"/>
                <c:pt idx="0">
                  <c:v>3.8571606320766456</c:v>
                </c:pt>
                <c:pt idx="1">
                  <c:v>1.8524022477657127</c:v>
                </c:pt>
                <c:pt idx="2">
                  <c:v>1.5345268542199488</c:v>
                </c:pt>
                <c:pt idx="3">
                  <c:v>1.4032031741423525</c:v>
                </c:pt>
                <c:pt idx="4">
                  <c:v>1.0644989596941985</c:v>
                </c:pt>
                <c:pt idx="5">
                  <c:v>0.90545901933949868</c:v>
                </c:pt>
                <c:pt idx="6">
                  <c:v>1.0230532609822693</c:v>
                </c:pt>
                <c:pt idx="7">
                  <c:v>0.96774639514467808</c:v>
                </c:pt>
                <c:pt idx="8">
                  <c:v>0.7741329020307165</c:v>
                </c:pt>
                <c:pt idx="9">
                  <c:v>0.82257874981854884</c:v>
                </c:pt>
                <c:pt idx="10">
                  <c:v>0.80877066858375268</c:v>
                </c:pt>
                <c:pt idx="11">
                  <c:v>0.73954783906886079</c:v>
                </c:pt>
                <c:pt idx="12">
                  <c:v>0.76058246788267669</c:v>
                </c:pt>
                <c:pt idx="13">
                  <c:v>0.70488234684357831</c:v>
                </c:pt>
                <c:pt idx="14">
                  <c:v>0.53222740625539999</c:v>
                </c:pt>
                <c:pt idx="15">
                  <c:v>0.51839615142697182</c:v>
                </c:pt>
                <c:pt idx="16">
                  <c:v>0.53925872665804775</c:v>
                </c:pt>
                <c:pt idx="17">
                  <c:v>0.52521008403361347</c:v>
                </c:pt>
                <c:pt idx="18">
                  <c:v>0.48384644096382212</c:v>
                </c:pt>
                <c:pt idx="19">
                  <c:v>0.42163761283990214</c:v>
                </c:pt>
              </c:numCache>
            </c:numRef>
          </c:val>
          <c:smooth val="0"/>
        </c:ser>
        <c:dLbls>
          <c:showLegendKey val="0"/>
          <c:showVal val="0"/>
          <c:showCatName val="0"/>
          <c:showSerName val="0"/>
          <c:showPercent val="0"/>
          <c:showBubbleSize val="0"/>
        </c:dLbls>
        <c:marker val="1"/>
        <c:smooth val="0"/>
        <c:axId val="88806144"/>
        <c:axId val="88807680"/>
      </c:lineChart>
      <c:catAx>
        <c:axId val="88806144"/>
        <c:scaling>
          <c:orientation val="minMax"/>
        </c:scaling>
        <c:delete val="0"/>
        <c:axPos val="b"/>
        <c:majorTickMark val="out"/>
        <c:minorTickMark val="none"/>
        <c:tickLblPos val="nextTo"/>
        <c:crossAx val="88807680"/>
        <c:crosses val="autoZero"/>
        <c:auto val="1"/>
        <c:lblAlgn val="ctr"/>
        <c:lblOffset val="100"/>
        <c:noMultiLvlLbl val="0"/>
      </c:catAx>
      <c:valAx>
        <c:axId val="88807680"/>
        <c:scaling>
          <c:orientation val="minMax"/>
        </c:scaling>
        <c:delete val="0"/>
        <c:axPos val="l"/>
        <c:majorGridlines/>
        <c:numFmt formatCode="General" sourceLinked="1"/>
        <c:majorTickMark val="out"/>
        <c:minorTickMark val="none"/>
        <c:tickLblPos val="nextTo"/>
        <c:crossAx val="8880614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800" b="1" i="0" u="none" strike="noStrike" baseline="0" dirty="0" smtClean="0">
                <a:effectLst/>
              </a:rPr>
              <a:t>1829bpm-whole </a:t>
            </a:r>
            <a:r>
              <a:rPr lang="en-US" sz="1800" b="1" i="0" u="none" strike="noStrike" baseline="0" dirty="0">
                <a:effectLst/>
              </a:rPr>
              <a:t>year</a:t>
            </a:r>
            <a:endParaRPr lang="en-US" dirty="0"/>
          </a:p>
        </c:rich>
      </c:tx>
      <c:layout/>
      <c:overlay val="0"/>
    </c:title>
    <c:autoTitleDeleted val="0"/>
    <c:plotArea>
      <c:layout/>
      <c:lineChart>
        <c:grouping val="standard"/>
        <c:varyColors val="0"/>
        <c:ser>
          <c:idx val="0"/>
          <c:order val="0"/>
          <c:tx>
            <c:strRef>
              <c:f>'18-29 whole year'!$G$4</c:f>
              <c:strCache>
                <c:ptCount val="1"/>
                <c:pt idx="0">
                  <c:v>BPM</c:v>
                </c:pt>
              </c:strCache>
            </c:strRef>
          </c:tx>
          <c:marker>
            <c:symbol val="none"/>
          </c:marker>
          <c:val>
            <c:numRef>
              <c:f>'18-29 whole year'!$G$5:$G$24</c:f>
              <c:numCache>
                <c:formatCode>General</c:formatCode>
                <c:ptCount val="20"/>
                <c:pt idx="0">
                  <c:v>2.522421524663677</c:v>
                </c:pt>
                <c:pt idx="1">
                  <c:v>2.523128679562658</c:v>
                </c:pt>
                <c:pt idx="2">
                  <c:v>1.1208668036614982</c:v>
                </c:pt>
                <c:pt idx="3">
                  <c:v>1.3079222720478325</c:v>
                </c:pt>
                <c:pt idx="4">
                  <c:v>1.5880429705744981</c:v>
                </c:pt>
                <c:pt idx="5">
                  <c:v>2.2421524663677128</c:v>
                </c:pt>
                <c:pt idx="6">
                  <c:v>1.2146127254040924</c:v>
                </c:pt>
                <c:pt idx="7">
                  <c:v>1.2147262193982433</c:v>
                </c:pt>
                <c:pt idx="8">
                  <c:v>1.0277492291880781</c:v>
                </c:pt>
                <c:pt idx="9">
                  <c:v>1.4944890715486643</c:v>
                </c:pt>
                <c:pt idx="10">
                  <c:v>1.2141589614271038</c:v>
                </c:pt>
                <c:pt idx="11">
                  <c:v>1.4050206069689022</c:v>
                </c:pt>
                <c:pt idx="12">
                  <c:v>1.2114434815021899</c:v>
                </c:pt>
                <c:pt idx="13">
                  <c:v>1.8682858477347033</c:v>
                </c:pt>
                <c:pt idx="14">
                  <c:v>1.1210762331838564</c:v>
                </c:pt>
                <c:pt idx="15">
                  <c:v>0.74745398486405679</c:v>
                </c:pt>
                <c:pt idx="16">
                  <c:v>0.74731433909388134</c:v>
                </c:pt>
                <c:pt idx="17">
                  <c:v>0.56080007477334326</c:v>
                </c:pt>
                <c:pt idx="18">
                  <c:v>0.65432791175920735</c:v>
                </c:pt>
                <c:pt idx="19">
                  <c:v>1.3065795613625757</c:v>
                </c:pt>
              </c:numCache>
            </c:numRef>
          </c:val>
          <c:smooth val="0"/>
        </c:ser>
        <c:dLbls>
          <c:showLegendKey val="0"/>
          <c:showVal val="0"/>
          <c:showCatName val="0"/>
          <c:showSerName val="0"/>
          <c:showPercent val="0"/>
          <c:showBubbleSize val="0"/>
        </c:dLbls>
        <c:marker val="1"/>
        <c:smooth val="0"/>
        <c:axId val="88836352"/>
        <c:axId val="88842240"/>
      </c:lineChart>
      <c:catAx>
        <c:axId val="88836352"/>
        <c:scaling>
          <c:orientation val="minMax"/>
        </c:scaling>
        <c:delete val="0"/>
        <c:axPos val="b"/>
        <c:majorTickMark val="out"/>
        <c:minorTickMark val="none"/>
        <c:tickLblPos val="nextTo"/>
        <c:crossAx val="88842240"/>
        <c:crosses val="autoZero"/>
        <c:auto val="1"/>
        <c:lblAlgn val="ctr"/>
        <c:lblOffset val="100"/>
        <c:noMultiLvlLbl val="0"/>
      </c:catAx>
      <c:valAx>
        <c:axId val="88842240"/>
        <c:scaling>
          <c:orientation val="minMax"/>
        </c:scaling>
        <c:delete val="0"/>
        <c:axPos val="l"/>
        <c:majorGridlines/>
        <c:numFmt formatCode="General" sourceLinked="1"/>
        <c:majorTickMark val="out"/>
        <c:minorTickMark val="none"/>
        <c:tickLblPos val="nextTo"/>
        <c:crossAx val="8883635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45+bpm whole</a:t>
            </a:r>
            <a:r>
              <a:rPr lang="en-US" baseline="0"/>
              <a:t> year</a:t>
            </a:r>
            <a:endParaRPr lang="en-US"/>
          </a:p>
        </c:rich>
      </c:tx>
      <c:layout/>
      <c:overlay val="1"/>
    </c:title>
    <c:autoTitleDeleted val="0"/>
    <c:plotArea>
      <c:layout/>
      <c:lineChart>
        <c:grouping val="standard"/>
        <c:varyColors val="0"/>
        <c:ser>
          <c:idx val="0"/>
          <c:order val="0"/>
          <c:tx>
            <c:strRef>
              <c:f>'45+whole year'!$B$91</c:f>
              <c:strCache>
                <c:ptCount val="1"/>
                <c:pt idx="0">
                  <c:v>Average</c:v>
                </c:pt>
              </c:strCache>
            </c:strRef>
          </c:tx>
          <c:marker>
            <c:symbol val="none"/>
          </c:marker>
          <c:val>
            <c:numRef>
              <c:f>'45+whole year'!$B$92:$B$111</c:f>
              <c:numCache>
                <c:formatCode>General</c:formatCode>
                <c:ptCount val="20"/>
                <c:pt idx="0">
                  <c:v>1.9979976776520501</c:v>
                </c:pt>
                <c:pt idx="1">
                  <c:v>1.1352284079556805</c:v>
                </c:pt>
                <c:pt idx="2">
                  <c:v>0.79356498799922159</c:v>
                </c:pt>
                <c:pt idx="3">
                  <c:v>0.86063544304344919</c:v>
                </c:pt>
                <c:pt idx="4">
                  <c:v>0.74599433476766053</c:v>
                </c:pt>
                <c:pt idx="5">
                  <c:v>0.65950223798300422</c:v>
                </c:pt>
                <c:pt idx="6">
                  <c:v>0.68330381720325473</c:v>
                </c:pt>
                <c:pt idx="7">
                  <c:v>0.63573753121925369</c:v>
                </c:pt>
                <c:pt idx="8">
                  <c:v>0.6703180983724244</c:v>
                </c:pt>
                <c:pt idx="9">
                  <c:v>0.64224409167872232</c:v>
                </c:pt>
                <c:pt idx="10">
                  <c:v>0.65298003221656453</c:v>
                </c:pt>
                <c:pt idx="11">
                  <c:v>0.55576099249830779</c:v>
                </c:pt>
                <c:pt idx="12">
                  <c:v>0.53840748148548567</c:v>
                </c:pt>
                <c:pt idx="13">
                  <c:v>0.56431578332868471</c:v>
                </c:pt>
                <c:pt idx="14">
                  <c:v>0.53414298164234919</c:v>
                </c:pt>
                <c:pt idx="15">
                  <c:v>0.57095648186996906</c:v>
                </c:pt>
                <c:pt idx="16">
                  <c:v>0.50372932655929081</c:v>
                </c:pt>
                <c:pt idx="17">
                  <c:v>0.42163164961761251</c:v>
                </c:pt>
                <c:pt idx="18">
                  <c:v>0.48220907980235916</c:v>
                </c:pt>
                <c:pt idx="19">
                  <c:v>0.38270187523918869</c:v>
                </c:pt>
              </c:numCache>
            </c:numRef>
          </c:val>
          <c:smooth val="0"/>
        </c:ser>
        <c:ser>
          <c:idx val="1"/>
          <c:order val="1"/>
          <c:tx>
            <c:strRef>
              <c:f>'45+whole year'!$C$91</c:f>
              <c:strCache>
                <c:ptCount val="1"/>
                <c:pt idx="0">
                  <c:v>45-49</c:v>
                </c:pt>
              </c:strCache>
            </c:strRef>
          </c:tx>
          <c:marker>
            <c:symbol val="none"/>
          </c:marker>
          <c:val>
            <c:numRef>
              <c:f>'45+whole year'!$C$92:$C$111</c:f>
              <c:numCache>
                <c:formatCode>General</c:formatCode>
                <c:ptCount val="20"/>
                <c:pt idx="0">
                  <c:v>2.3429126891154257</c:v>
                </c:pt>
                <c:pt idx="1">
                  <c:v>1.1839038919282678</c:v>
                </c:pt>
                <c:pt idx="2">
                  <c:v>0.93467843946087747</c:v>
                </c:pt>
                <c:pt idx="3">
                  <c:v>0.97828457488238785</c:v>
                </c:pt>
                <c:pt idx="4">
                  <c:v>0.91613900383905866</c:v>
                </c:pt>
                <c:pt idx="5">
                  <c:v>0.73517500903393018</c:v>
                </c:pt>
                <c:pt idx="6">
                  <c:v>0.84736258395743247</c:v>
                </c:pt>
                <c:pt idx="7">
                  <c:v>0.77892782143235473</c:v>
                </c:pt>
                <c:pt idx="8">
                  <c:v>0.77884531508966059</c:v>
                </c:pt>
                <c:pt idx="9">
                  <c:v>0.79759226833994878</c:v>
                </c:pt>
                <c:pt idx="10">
                  <c:v>0.7103157789796376</c:v>
                </c:pt>
                <c:pt idx="11">
                  <c:v>0.72289006462387906</c:v>
                </c:pt>
                <c:pt idx="12">
                  <c:v>0.52961481426096924</c:v>
                </c:pt>
                <c:pt idx="13">
                  <c:v>0.67298944403594263</c:v>
                </c:pt>
                <c:pt idx="14">
                  <c:v>0.60437266740188289</c:v>
                </c:pt>
                <c:pt idx="15">
                  <c:v>0.56709832612516042</c:v>
                </c:pt>
                <c:pt idx="16">
                  <c:v>0.62930701459244576</c:v>
                </c:pt>
                <c:pt idx="17">
                  <c:v>0.6979715202692176</c:v>
                </c:pt>
                <c:pt idx="18">
                  <c:v>0.56067779715923249</c:v>
                </c:pt>
                <c:pt idx="19">
                  <c:v>0.57324086708912025</c:v>
                </c:pt>
              </c:numCache>
            </c:numRef>
          </c:val>
          <c:smooth val="0"/>
        </c:ser>
        <c:ser>
          <c:idx val="2"/>
          <c:order val="2"/>
          <c:tx>
            <c:strRef>
              <c:f>'45+whole year'!$D$91</c:f>
              <c:strCache>
                <c:ptCount val="1"/>
                <c:pt idx="0">
                  <c:v>50-54</c:v>
                </c:pt>
              </c:strCache>
            </c:strRef>
          </c:tx>
          <c:marker>
            <c:symbol val="none"/>
          </c:marker>
          <c:val>
            <c:numRef>
              <c:f>'45+whole year'!$D$92:$D$111</c:f>
              <c:numCache>
                <c:formatCode>General</c:formatCode>
                <c:ptCount val="20"/>
                <c:pt idx="0">
                  <c:v>2.0993318314614746</c:v>
                </c:pt>
                <c:pt idx="1">
                  <c:v>1.1017320762990572</c:v>
                </c:pt>
                <c:pt idx="2">
                  <c:v>0.7728483572861512</c:v>
                </c:pt>
                <c:pt idx="3">
                  <c:v>0.90991810737033674</c:v>
                </c:pt>
                <c:pt idx="4">
                  <c:v>0.79480362868967025</c:v>
                </c:pt>
                <c:pt idx="5">
                  <c:v>0.63033731268019422</c:v>
                </c:pt>
                <c:pt idx="6">
                  <c:v>0.57554745525803719</c:v>
                </c:pt>
                <c:pt idx="7">
                  <c:v>0.66869100994266806</c:v>
                </c:pt>
                <c:pt idx="8">
                  <c:v>0.64681634800912124</c:v>
                </c:pt>
                <c:pt idx="9">
                  <c:v>0.63032694784729648</c:v>
                </c:pt>
                <c:pt idx="10">
                  <c:v>0.65233717609266473</c:v>
                </c:pt>
                <c:pt idx="11">
                  <c:v>0.57000668661690068</c:v>
                </c:pt>
                <c:pt idx="12">
                  <c:v>0.53164667967465407</c:v>
                </c:pt>
                <c:pt idx="13">
                  <c:v>0.6139307464191941</c:v>
                </c:pt>
                <c:pt idx="14">
                  <c:v>0.61935455581864418</c:v>
                </c:pt>
                <c:pt idx="15">
                  <c:v>0.61402498862409061</c:v>
                </c:pt>
                <c:pt idx="16">
                  <c:v>0.36170924057500808</c:v>
                </c:pt>
                <c:pt idx="17">
                  <c:v>0.39461136261495799</c:v>
                </c:pt>
                <c:pt idx="18">
                  <c:v>0.38919890805038754</c:v>
                </c:pt>
                <c:pt idx="19">
                  <c:v>0.33980236655906254</c:v>
                </c:pt>
              </c:numCache>
            </c:numRef>
          </c:val>
          <c:smooth val="0"/>
        </c:ser>
        <c:ser>
          <c:idx val="3"/>
          <c:order val="3"/>
          <c:tx>
            <c:strRef>
              <c:f>'45+whole year'!$E$91</c:f>
              <c:strCache>
                <c:ptCount val="1"/>
                <c:pt idx="0">
                  <c:v>55-59</c:v>
                </c:pt>
              </c:strCache>
            </c:strRef>
          </c:tx>
          <c:marker>
            <c:symbol val="none"/>
          </c:marker>
          <c:val>
            <c:numRef>
              <c:f>'45+whole year'!$E$92:$E$111</c:f>
              <c:numCache>
                <c:formatCode>General</c:formatCode>
                <c:ptCount val="20"/>
                <c:pt idx="0">
                  <c:v>1.66472866595839</c:v>
                </c:pt>
                <c:pt idx="1">
                  <c:v>1.0624147767674148</c:v>
                </c:pt>
                <c:pt idx="2">
                  <c:v>0.73619221309418237</c:v>
                </c:pt>
                <c:pt idx="3">
                  <c:v>0.61903965199933075</c:v>
                </c:pt>
                <c:pt idx="4">
                  <c:v>0.60232900548788648</c:v>
                </c:pt>
                <c:pt idx="5">
                  <c:v>0.67755211295881157</c:v>
                </c:pt>
                <c:pt idx="6">
                  <c:v>0.46014323003815005</c:v>
                </c:pt>
                <c:pt idx="7">
                  <c:v>0.55206564562404326</c:v>
                </c:pt>
                <c:pt idx="8">
                  <c:v>0.7194906675367484</c:v>
                </c:pt>
                <c:pt idx="9">
                  <c:v>0.56047246992688771</c:v>
                </c:pt>
                <c:pt idx="10">
                  <c:v>0.5689329161158615</c:v>
                </c:pt>
                <c:pt idx="11">
                  <c:v>0.51031932604385399</c:v>
                </c:pt>
                <c:pt idx="12">
                  <c:v>0.38482452838080899</c:v>
                </c:pt>
                <c:pt idx="13">
                  <c:v>0.47676801472125796</c:v>
                </c:pt>
                <c:pt idx="14">
                  <c:v>0.57721264848586251</c:v>
                </c:pt>
                <c:pt idx="15">
                  <c:v>0.56046778146775633</c:v>
                </c:pt>
                <c:pt idx="16">
                  <c:v>0.44338107348413863</c:v>
                </c:pt>
                <c:pt idx="17">
                  <c:v>0.38478911883291789</c:v>
                </c:pt>
                <c:pt idx="18">
                  <c:v>0.43496808839889917</c:v>
                </c:pt>
                <c:pt idx="19">
                  <c:v>0.26768834384567763</c:v>
                </c:pt>
              </c:numCache>
            </c:numRef>
          </c:val>
          <c:smooth val="0"/>
        </c:ser>
        <c:dLbls>
          <c:showLegendKey val="0"/>
          <c:showVal val="0"/>
          <c:showCatName val="0"/>
          <c:showSerName val="0"/>
          <c:showPercent val="0"/>
          <c:showBubbleSize val="0"/>
        </c:dLbls>
        <c:marker val="1"/>
        <c:smooth val="0"/>
        <c:axId val="88877312"/>
        <c:axId val="88887296"/>
      </c:lineChart>
      <c:catAx>
        <c:axId val="88877312"/>
        <c:scaling>
          <c:orientation val="minMax"/>
        </c:scaling>
        <c:delete val="0"/>
        <c:axPos val="b"/>
        <c:majorTickMark val="out"/>
        <c:minorTickMark val="none"/>
        <c:tickLblPos val="nextTo"/>
        <c:crossAx val="88887296"/>
        <c:crosses val="autoZero"/>
        <c:auto val="1"/>
        <c:lblAlgn val="ctr"/>
        <c:lblOffset val="100"/>
        <c:noMultiLvlLbl val="0"/>
      </c:catAx>
      <c:valAx>
        <c:axId val="88887296"/>
        <c:scaling>
          <c:orientation val="minMax"/>
        </c:scaling>
        <c:delete val="0"/>
        <c:axPos val="l"/>
        <c:majorGridlines/>
        <c:numFmt formatCode="General" sourceLinked="1"/>
        <c:majorTickMark val="out"/>
        <c:minorTickMark val="none"/>
        <c:tickLblPos val="nextTo"/>
        <c:crossAx val="8887731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800" b="0" i="0" u="none" strike="noStrike" baseline="0">
                <a:effectLst/>
              </a:rPr>
              <a:t>3044bpm-123</a:t>
            </a:r>
            <a:r>
              <a:rPr lang="en-US" sz="1800" b="1" i="0" u="none" strike="noStrike" baseline="0"/>
              <a:t> </a:t>
            </a:r>
            <a:endParaRPr lang="en-US"/>
          </a:p>
        </c:rich>
      </c:tx>
      <c:layout/>
      <c:overlay val="1"/>
    </c:title>
    <c:autoTitleDeleted val="0"/>
    <c:plotArea>
      <c:layout/>
      <c:lineChart>
        <c:grouping val="standard"/>
        <c:varyColors val="0"/>
        <c:ser>
          <c:idx val="0"/>
          <c:order val="0"/>
          <c:tx>
            <c:strRef>
              <c:f>'3044 123'!$B$99</c:f>
              <c:strCache>
                <c:ptCount val="1"/>
                <c:pt idx="0">
                  <c:v>average</c:v>
                </c:pt>
              </c:strCache>
            </c:strRef>
          </c:tx>
          <c:marker>
            <c:symbol val="none"/>
          </c:marker>
          <c:val>
            <c:numRef>
              <c:f>'3044 123'!$B$100:$B$119</c:f>
              <c:numCache>
                <c:formatCode>General</c:formatCode>
                <c:ptCount val="20"/>
                <c:pt idx="0">
                  <c:v>3.3512506001186115</c:v>
                </c:pt>
                <c:pt idx="1">
                  <c:v>1.4403389032713578</c:v>
                </c:pt>
                <c:pt idx="2">
                  <c:v>1.3554854803031016</c:v>
                </c:pt>
                <c:pt idx="3">
                  <c:v>0.85666409353642237</c:v>
                </c:pt>
                <c:pt idx="4">
                  <c:v>0.9789985973962404</c:v>
                </c:pt>
                <c:pt idx="5">
                  <c:v>1.0354890332297846</c:v>
                </c:pt>
                <c:pt idx="6">
                  <c:v>0.9037505648441031</c:v>
                </c:pt>
                <c:pt idx="7">
                  <c:v>0.82847701447010424</c:v>
                </c:pt>
                <c:pt idx="8">
                  <c:v>0.96958514934435336</c:v>
                </c:pt>
                <c:pt idx="9">
                  <c:v>0.69655581388781695</c:v>
                </c:pt>
                <c:pt idx="10">
                  <c:v>0.75306166633720217</c:v>
                </c:pt>
                <c:pt idx="11">
                  <c:v>0.71540184874898805</c:v>
                </c:pt>
                <c:pt idx="12">
                  <c:v>0.75306875517734773</c:v>
                </c:pt>
                <c:pt idx="13">
                  <c:v>0.61196629477945674</c:v>
                </c:pt>
                <c:pt idx="14">
                  <c:v>0.54601596625997884</c:v>
                </c:pt>
                <c:pt idx="15">
                  <c:v>0.4517604540192563</c:v>
                </c:pt>
                <c:pt idx="16">
                  <c:v>0.64015665009790634</c:v>
                </c:pt>
                <c:pt idx="17">
                  <c:v>0.35771439329756194</c:v>
                </c:pt>
                <c:pt idx="18">
                  <c:v>0.59309189158656783</c:v>
                </c:pt>
                <c:pt idx="19">
                  <c:v>0.48003614389789345</c:v>
                </c:pt>
              </c:numCache>
            </c:numRef>
          </c:val>
          <c:smooth val="0"/>
        </c:ser>
        <c:ser>
          <c:idx val="1"/>
          <c:order val="1"/>
          <c:tx>
            <c:strRef>
              <c:f>'3044 123'!$C$99</c:f>
              <c:strCache>
                <c:ptCount val="1"/>
                <c:pt idx="0">
                  <c:v>30-34</c:v>
                </c:pt>
              </c:strCache>
            </c:strRef>
          </c:tx>
          <c:marker>
            <c:symbol val="none"/>
          </c:marker>
          <c:val>
            <c:numRef>
              <c:f>'3044 123'!$C$100:$C$119</c:f>
              <c:numCache>
                <c:formatCode>General</c:formatCode>
                <c:ptCount val="20"/>
                <c:pt idx="0">
                  <c:v>3.4594006296886541</c:v>
                </c:pt>
                <c:pt idx="1">
                  <c:v>1.3994169096209912</c:v>
                </c:pt>
                <c:pt idx="2">
                  <c:v>1.3214660499825099</c:v>
                </c:pt>
                <c:pt idx="3">
                  <c:v>1.5936564698565709</c:v>
                </c:pt>
                <c:pt idx="4">
                  <c:v>0.97177952266189849</c:v>
                </c:pt>
                <c:pt idx="5">
                  <c:v>0.73849502487562191</c:v>
                </c:pt>
                <c:pt idx="6">
                  <c:v>1.1272204298985502</c:v>
                </c:pt>
                <c:pt idx="7">
                  <c:v>0.73849502487562191</c:v>
                </c:pt>
                <c:pt idx="8">
                  <c:v>1.1272642462878022</c:v>
                </c:pt>
                <c:pt idx="9">
                  <c:v>0.81623134328358204</c:v>
                </c:pt>
                <c:pt idx="10">
                  <c:v>1.1662260923651064</c:v>
                </c:pt>
                <c:pt idx="11">
                  <c:v>0.89386343321285611</c:v>
                </c:pt>
                <c:pt idx="12">
                  <c:v>0.81648522550544322</c:v>
                </c:pt>
                <c:pt idx="13">
                  <c:v>0.69946374446257875</c:v>
                </c:pt>
                <c:pt idx="14">
                  <c:v>0.54428116009641547</c:v>
                </c:pt>
                <c:pt idx="15">
                  <c:v>0.81610446137105552</c:v>
                </c:pt>
                <c:pt idx="16">
                  <c:v>0.62189054726368154</c:v>
                </c:pt>
                <c:pt idx="17">
                  <c:v>0.54419653269066315</c:v>
                </c:pt>
                <c:pt idx="18">
                  <c:v>0.66075870646766177</c:v>
                </c:pt>
                <c:pt idx="19">
                  <c:v>0.31095735997201385</c:v>
                </c:pt>
              </c:numCache>
            </c:numRef>
          </c:val>
          <c:smooth val="0"/>
        </c:ser>
        <c:ser>
          <c:idx val="2"/>
          <c:order val="2"/>
          <c:tx>
            <c:strRef>
              <c:f>'3044 123'!$D$99</c:f>
              <c:strCache>
                <c:ptCount val="1"/>
                <c:pt idx="0">
                  <c:v>35-39</c:v>
                </c:pt>
              </c:strCache>
            </c:strRef>
          </c:tx>
          <c:marker>
            <c:symbol val="none"/>
          </c:marker>
          <c:val>
            <c:numRef>
              <c:f>'3044 123'!$D$100:$D$119</c:f>
              <c:numCache>
                <c:formatCode>General</c:formatCode>
                <c:ptCount val="20"/>
                <c:pt idx="0">
                  <c:v>3.6633040815768614</c:v>
                </c:pt>
                <c:pt idx="1">
                  <c:v>1.6401957300237828</c:v>
                </c:pt>
                <c:pt idx="2">
                  <c:v>1.4762165117550574</c:v>
                </c:pt>
                <c:pt idx="3">
                  <c:v>0.68345225402553378</c:v>
                </c:pt>
                <c:pt idx="4">
                  <c:v>0.87486671952319761</c:v>
                </c:pt>
                <c:pt idx="5">
                  <c:v>1.1215669110405952</c:v>
                </c:pt>
                <c:pt idx="6">
                  <c:v>0.84680944055944052</c:v>
                </c:pt>
                <c:pt idx="7">
                  <c:v>1.0661855162798328</c:v>
                </c:pt>
                <c:pt idx="8">
                  <c:v>0.87479496992892292</c:v>
                </c:pt>
                <c:pt idx="9">
                  <c:v>0.65618591934381409</c:v>
                </c:pt>
                <c:pt idx="10">
                  <c:v>0.6287073230735587</c:v>
                </c:pt>
                <c:pt idx="11">
                  <c:v>0.57402143013339169</c:v>
                </c:pt>
                <c:pt idx="12">
                  <c:v>0.65620386066604697</c:v>
                </c:pt>
                <c:pt idx="13">
                  <c:v>0.62875888463641338</c:v>
                </c:pt>
                <c:pt idx="14">
                  <c:v>0.49200492004920043</c:v>
                </c:pt>
                <c:pt idx="15">
                  <c:v>0.43754101947057539</c:v>
                </c:pt>
                <c:pt idx="16">
                  <c:v>0.54662730950038263</c:v>
                </c:pt>
                <c:pt idx="17">
                  <c:v>0.32801224579050953</c:v>
                </c:pt>
                <c:pt idx="18">
                  <c:v>0.49219326788985812</c:v>
                </c:pt>
                <c:pt idx="19">
                  <c:v>0.60125717409128177</c:v>
                </c:pt>
              </c:numCache>
            </c:numRef>
          </c:val>
          <c:smooth val="0"/>
        </c:ser>
        <c:ser>
          <c:idx val="3"/>
          <c:order val="3"/>
          <c:tx>
            <c:strRef>
              <c:f>'3044 123'!$E$99</c:f>
              <c:strCache>
                <c:ptCount val="1"/>
                <c:pt idx="0">
                  <c:v>40-44</c:v>
                </c:pt>
              </c:strCache>
            </c:strRef>
          </c:tx>
          <c:marker>
            <c:symbol val="none"/>
          </c:marker>
          <c:val>
            <c:numRef>
              <c:f>'3044 123'!$E$100:$E$119</c:f>
              <c:numCache>
                <c:formatCode>General</c:formatCode>
                <c:ptCount val="20"/>
                <c:pt idx="0">
                  <c:v>3.0142491779320424</c:v>
                </c:pt>
                <c:pt idx="1">
                  <c:v>1.5071245889660212</c:v>
                </c:pt>
                <c:pt idx="2">
                  <c:v>1.0049792152025947</c:v>
                </c:pt>
                <c:pt idx="3">
                  <c:v>1.2784804346833478</c:v>
                </c:pt>
                <c:pt idx="4">
                  <c:v>0.91342970016670089</c:v>
                </c:pt>
                <c:pt idx="5">
                  <c:v>0.66222141030325177</c:v>
                </c:pt>
                <c:pt idx="6">
                  <c:v>1.0504921327273973</c:v>
                </c:pt>
                <c:pt idx="7">
                  <c:v>0.66217604749400616</c:v>
                </c:pt>
                <c:pt idx="8">
                  <c:v>0.86773839970770916</c:v>
                </c:pt>
                <c:pt idx="9">
                  <c:v>0.9133879843810655</c:v>
                </c:pt>
                <c:pt idx="10">
                  <c:v>0.59367507706359168</c:v>
                </c:pt>
                <c:pt idx="11">
                  <c:v>0.73081051453627788</c:v>
                </c:pt>
                <c:pt idx="12">
                  <c:v>0.77637978672390562</c:v>
                </c:pt>
                <c:pt idx="13">
                  <c:v>0.36533016713855143</c:v>
                </c:pt>
                <c:pt idx="14">
                  <c:v>0.52528205362444624</c:v>
                </c:pt>
                <c:pt idx="15">
                  <c:v>0.45665228211977987</c:v>
                </c:pt>
                <c:pt idx="16">
                  <c:v>0.54802027675023979</c:v>
                </c:pt>
                <c:pt idx="17">
                  <c:v>0.31968579453337292</c:v>
                </c:pt>
                <c:pt idx="18">
                  <c:v>0.3655471784327165</c:v>
                </c:pt>
                <c:pt idx="19">
                  <c:v>0.63906513899666773</c:v>
                </c:pt>
              </c:numCache>
            </c:numRef>
          </c:val>
          <c:smooth val="0"/>
        </c:ser>
        <c:dLbls>
          <c:showLegendKey val="0"/>
          <c:showVal val="0"/>
          <c:showCatName val="0"/>
          <c:showSerName val="0"/>
          <c:showPercent val="0"/>
          <c:showBubbleSize val="0"/>
        </c:dLbls>
        <c:marker val="1"/>
        <c:smooth val="0"/>
        <c:axId val="88929024"/>
        <c:axId val="88930560"/>
      </c:lineChart>
      <c:catAx>
        <c:axId val="88929024"/>
        <c:scaling>
          <c:orientation val="minMax"/>
        </c:scaling>
        <c:delete val="0"/>
        <c:axPos val="b"/>
        <c:majorTickMark val="out"/>
        <c:minorTickMark val="none"/>
        <c:tickLblPos val="nextTo"/>
        <c:crossAx val="88930560"/>
        <c:crosses val="autoZero"/>
        <c:auto val="1"/>
        <c:lblAlgn val="ctr"/>
        <c:lblOffset val="100"/>
        <c:noMultiLvlLbl val="0"/>
      </c:catAx>
      <c:valAx>
        <c:axId val="88930560"/>
        <c:scaling>
          <c:orientation val="minMax"/>
        </c:scaling>
        <c:delete val="0"/>
        <c:axPos val="l"/>
        <c:majorGridlines/>
        <c:numFmt formatCode="General" sourceLinked="1"/>
        <c:majorTickMark val="out"/>
        <c:minorTickMark val="none"/>
        <c:tickLblPos val="nextTo"/>
        <c:crossAx val="8892902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45+bpm-789</a:t>
            </a:r>
          </a:p>
        </c:rich>
      </c:tx>
      <c:layout/>
      <c:overlay val="1"/>
    </c:title>
    <c:autoTitleDeleted val="0"/>
    <c:plotArea>
      <c:layout/>
      <c:lineChart>
        <c:grouping val="standard"/>
        <c:varyColors val="0"/>
        <c:ser>
          <c:idx val="0"/>
          <c:order val="0"/>
          <c:tx>
            <c:strRef>
              <c:f>'45+789'!$A$179</c:f>
              <c:strCache>
                <c:ptCount val="1"/>
                <c:pt idx="0">
                  <c:v>Average </c:v>
                </c:pt>
              </c:strCache>
            </c:strRef>
          </c:tx>
          <c:marker>
            <c:symbol val="none"/>
          </c:marker>
          <c:val>
            <c:numRef>
              <c:f>'45+789'!$A$180:$A$199</c:f>
              <c:numCache>
                <c:formatCode>General</c:formatCode>
                <c:ptCount val="20"/>
                <c:pt idx="0">
                  <c:v>2.1765096217650961</c:v>
                </c:pt>
                <c:pt idx="1">
                  <c:v>1.4598023516088792</c:v>
                </c:pt>
                <c:pt idx="2">
                  <c:v>1.0174830124575311</c:v>
                </c:pt>
                <c:pt idx="3">
                  <c:v>0.94665970680090961</c:v>
                </c:pt>
                <c:pt idx="4">
                  <c:v>0.79626287291644549</c:v>
                </c:pt>
                <c:pt idx="5">
                  <c:v>0.72549036955771629</c:v>
                </c:pt>
                <c:pt idx="6">
                  <c:v>0.7167887862376553</c:v>
                </c:pt>
                <c:pt idx="7">
                  <c:v>0.8756722332295499</c:v>
                </c:pt>
                <c:pt idx="8">
                  <c:v>0.8229214596679999</c:v>
                </c:pt>
                <c:pt idx="9">
                  <c:v>0.76077244942190148</c:v>
                </c:pt>
                <c:pt idx="10">
                  <c:v>0.67257232364888186</c:v>
                </c:pt>
                <c:pt idx="11">
                  <c:v>0.68119288374603004</c:v>
                </c:pt>
                <c:pt idx="12">
                  <c:v>0.70770156225119862</c:v>
                </c:pt>
                <c:pt idx="13">
                  <c:v>0.56621634772761453</c:v>
                </c:pt>
                <c:pt idx="14">
                  <c:v>0.72565729506818522</c:v>
                </c:pt>
                <c:pt idx="15">
                  <c:v>0.66350543189780242</c:v>
                </c:pt>
                <c:pt idx="16">
                  <c:v>0.67231053669842444</c:v>
                </c:pt>
                <c:pt idx="17">
                  <c:v>0.61055463136658061</c:v>
                </c:pt>
                <c:pt idx="18">
                  <c:v>0.61934844543540191</c:v>
                </c:pt>
                <c:pt idx="19">
                  <c:v>0.52186988633850784</c:v>
                </c:pt>
              </c:numCache>
            </c:numRef>
          </c:val>
          <c:smooth val="0"/>
        </c:ser>
        <c:ser>
          <c:idx val="1"/>
          <c:order val="1"/>
          <c:tx>
            <c:strRef>
              <c:f>'45+789'!$B$179</c:f>
              <c:strCache>
                <c:ptCount val="1"/>
                <c:pt idx="0">
                  <c:v>45-49</c:v>
                </c:pt>
              </c:strCache>
            </c:strRef>
          </c:tx>
          <c:marker>
            <c:symbol val="none"/>
          </c:marker>
          <c:val>
            <c:numRef>
              <c:f>'45+789'!$B$180:$B$199</c:f>
              <c:numCache>
                <c:formatCode>General</c:formatCode>
                <c:ptCount val="20"/>
                <c:pt idx="0">
                  <c:v>2.3624788620312347</c:v>
                </c:pt>
                <c:pt idx="1">
                  <c:v>1.6164329056003184</c:v>
                </c:pt>
                <c:pt idx="2">
                  <c:v>1.2682465869246262</c:v>
                </c:pt>
                <c:pt idx="3">
                  <c:v>1.118929805803516</c:v>
                </c:pt>
                <c:pt idx="4">
                  <c:v>0.99470320543107948</c:v>
                </c:pt>
                <c:pt idx="5">
                  <c:v>0.74604595643091609</c:v>
                </c:pt>
                <c:pt idx="6">
                  <c:v>0.92007758492067448</c:v>
                </c:pt>
                <c:pt idx="7">
                  <c:v>0.92007758492067448</c:v>
                </c:pt>
                <c:pt idx="8">
                  <c:v>1.0693059458384104</c:v>
                </c:pt>
                <c:pt idx="9">
                  <c:v>0.8703436614114487</c:v>
                </c:pt>
                <c:pt idx="10">
                  <c:v>0.9201462286439035</c:v>
                </c:pt>
                <c:pt idx="11">
                  <c:v>0.89516610304356481</c:v>
                </c:pt>
                <c:pt idx="12">
                  <c:v>0.72121362845063419</c:v>
                </c:pt>
                <c:pt idx="13">
                  <c:v>0.59683676514473294</c:v>
                </c:pt>
                <c:pt idx="14">
                  <c:v>0.77077997961162636</c:v>
                </c:pt>
                <c:pt idx="15">
                  <c:v>0.69629224380175558</c:v>
                </c:pt>
                <c:pt idx="16">
                  <c:v>0.9201462286439035</c:v>
                </c:pt>
                <c:pt idx="17">
                  <c:v>0.84549772461641759</c:v>
                </c:pt>
                <c:pt idx="18">
                  <c:v>0.64658924174976995</c:v>
                </c:pt>
                <c:pt idx="19">
                  <c:v>0.96966683242168072</c:v>
                </c:pt>
              </c:numCache>
            </c:numRef>
          </c:val>
          <c:smooth val="0"/>
        </c:ser>
        <c:ser>
          <c:idx val="2"/>
          <c:order val="2"/>
          <c:tx>
            <c:strRef>
              <c:f>'45+789'!$C$179</c:f>
              <c:strCache>
                <c:ptCount val="1"/>
                <c:pt idx="0">
                  <c:v>50-54</c:v>
                </c:pt>
              </c:strCache>
            </c:strRef>
          </c:tx>
          <c:marker>
            <c:symbol val="none"/>
          </c:marker>
          <c:val>
            <c:numRef>
              <c:f>'45+789'!$C$180:$C$199</c:f>
              <c:numCache>
                <c:formatCode>General</c:formatCode>
                <c:ptCount val="20"/>
                <c:pt idx="0">
                  <c:v>2.3548777978463153</c:v>
                </c:pt>
                <c:pt idx="1">
                  <c:v>1.3260476919911293</c:v>
                </c:pt>
                <c:pt idx="2">
                  <c:v>0.82308290273903695</c:v>
                </c:pt>
                <c:pt idx="3">
                  <c:v>1.0745558883376392</c:v>
                </c:pt>
                <c:pt idx="4">
                  <c:v>0.8002377849418113</c:v>
                </c:pt>
                <c:pt idx="5">
                  <c:v>0.59436722750548654</c:v>
                </c:pt>
                <c:pt idx="6">
                  <c:v>0.5944487630893045</c:v>
                </c:pt>
                <c:pt idx="7">
                  <c:v>0.80020119344292273</c:v>
                </c:pt>
                <c:pt idx="8">
                  <c:v>0.82302645115566631</c:v>
                </c:pt>
                <c:pt idx="9">
                  <c:v>0.66306932504115601</c:v>
                </c:pt>
                <c:pt idx="10">
                  <c:v>0.50294911069452708</c:v>
                </c:pt>
                <c:pt idx="11">
                  <c:v>0.54870938978943284</c:v>
                </c:pt>
                <c:pt idx="12">
                  <c:v>0.80018289894833106</c:v>
                </c:pt>
                <c:pt idx="13">
                  <c:v>0.57161148710444487</c:v>
                </c:pt>
                <c:pt idx="14">
                  <c:v>0.66300868770004573</c:v>
                </c:pt>
                <c:pt idx="15">
                  <c:v>0.8916119887519719</c:v>
                </c:pt>
                <c:pt idx="16">
                  <c:v>0.32009511397672447</c:v>
                </c:pt>
                <c:pt idx="17">
                  <c:v>0.54872193515935797</c:v>
                </c:pt>
                <c:pt idx="18">
                  <c:v>0.3658062598596219</c:v>
                </c:pt>
                <c:pt idx="19">
                  <c:v>0.43432542403876928</c:v>
                </c:pt>
              </c:numCache>
            </c:numRef>
          </c:val>
          <c:smooth val="0"/>
        </c:ser>
        <c:ser>
          <c:idx val="3"/>
          <c:order val="3"/>
          <c:tx>
            <c:strRef>
              <c:f>'45+789'!$D$179</c:f>
              <c:strCache>
                <c:ptCount val="1"/>
                <c:pt idx="0">
                  <c:v>55-59</c:v>
                </c:pt>
              </c:strCache>
            </c:strRef>
          </c:tx>
          <c:marker>
            <c:symbol val="none"/>
          </c:marker>
          <c:val>
            <c:numRef>
              <c:f>'45+789'!$D$180:$D$199</c:f>
              <c:numCache>
                <c:formatCode>General</c:formatCode>
                <c:ptCount val="20"/>
                <c:pt idx="0">
                  <c:v>1.8917896329928112</c:v>
                </c:pt>
                <c:pt idx="1">
                  <c:v>0.82542302930251754</c:v>
                </c:pt>
                <c:pt idx="2">
                  <c:v>0.89423903697334473</c:v>
                </c:pt>
                <c:pt idx="3">
                  <c:v>0.68787618228718828</c:v>
                </c:pt>
                <c:pt idx="4">
                  <c:v>0.75676791304048707</c:v>
                </c:pt>
                <c:pt idx="5">
                  <c:v>0.61904598135983768</c:v>
                </c:pt>
                <c:pt idx="6">
                  <c:v>0.89417752863087663</c:v>
                </c:pt>
                <c:pt idx="7">
                  <c:v>0.68787618228718828</c:v>
                </c:pt>
                <c:pt idx="8">
                  <c:v>0.61910985760473269</c:v>
                </c:pt>
                <c:pt idx="9">
                  <c:v>0.51601362275964091</c:v>
                </c:pt>
                <c:pt idx="10">
                  <c:v>0.96296041544863631</c:v>
                </c:pt>
                <c:pt idx="11">
                  <c:v>0.61902469220716694</c:v>
                </c:pt>
                <c:pt idx="12">
                  <c:v>0.30958687351656289</c:v>
                </c:pt>
                <c:pt idx="13">
                  <c:v>0.68789984178303631</c:v>
                </c:pt>
                <c:pt idx="14">
                  <c:v>0.58459422283356255</c:v>
                </c:pt>
                <c:pt idx="15">
                  <c:v>0.55031987342642907</c:v>
                </c:pt>
                <c:pt idx="16">
                  <c:v>0.86011147044656977</c:v>
                </c:pt>
                <c:pt idx="17">
                  <c:v>0.55041453094361692</c:v>
                </c:pt>
                <c:pt idx="18">
                  <c:v>0.68761603520594095</c:v>
                </c:pt>
                <c:pt idx="19">
                  <c:v>0.27510316368638238</c:v>
                </c:pt>
              </c:numCache>
            </c:numRef>
          </c:val>
          <c:smooth val="0"/>
        </c:ser>
        <c:dLbls>
          <c:showLegendKey val="0"/>
          <c:showVal val="0"/>
          <c:showCatName val="0"/>
          <c:showSerName val="0"/>
          <c:showPercent val="0"/>
          <c:showBubbleSize val="0"/>
        </c:dLbls>
        <c:marker val="1"/>
        <c:smooth val="0"/>
        <c:axId val="92168960"/>
        <c:axId val="92170496"/>
      </c:lineChart>
      <c:catAx>
        <c:axId val="92168960"/>
        <c:scaling>
          <c:orientation val="minMax"/>
        </c:scaling>
        <c:delete val="0"/>
        <c:axPos val="b"/>
        <c:majorTickMark val="out"/>
        <c:minorTickMark val="none"/>
        <c:tickLblPos val="nextTo"/>
        <c:crossAx val="92170496"/>
        <c:crosses val="autoZero"/>
        <c:auto val="1"/>
        <c:lblAlgn val="ctr"/>
        <c:lblOffset val="100"/>
        <c:noMultiLvlLbl val="0"/>
      </c:catAx>
      <c:valAx>
        <c:axId val="92170496"/>
        <c:scaling>
          <c:orientation val="minMax"/>
        </c:scaling>
        <c:delete val="0"/>
        <c:axPos val="l"/>
        <c:majorGridlines/>
        <c:numFmt formatCode="General" sourceLinked="1"/>
        <c:majorTickMark val="out"/>
        <c:minorTickMark val="none"/>
        <c:tickLblPos val="nextTo"/>
        <c:crossAx val="9216896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bpm by</a:t>
            </a:r>
            <a:r>
              <a:rPr lang="en-US" baseline="0"/>
              <a:t> income</a:t>
            </a:r>
            <a:endParaRPr lang="en-US"/>
          </a:p>
        </c:rich>
      </c:tx>
      <c:layout/>
      <c:overlay val="1"/>
    </c:title>
    <c:autoTitleDeleted val="0"/>
    <c:plotArea>
      <c:layout/>
      <c:lineChart>
        <c:grouping val="standard"/>
        <c:varyColors val="0"/>
        <c:ser>
          <c:idx val="0"/>
          <c:order val="0"/>
          <c:tx>
            <c:strRef>
              <c:f>Income!$L$3</c:f>
              <c:strCache>
                <c:ptCount val="1"/>
                <c:pt idx="0">
                  <c:v>income1</c:v>
                </c:pt>
              </c:strCache>
            </c:strRef>
          </c:tx>
          <c:marker>
            <c:symbol val="none"/>
          </c:marker>
          <c:val>
            <c:numRef>
              <c:f>Income!$L$4:$L$23</c:f>
              <c:numCache>
                <c:formatCode>General</c:formatCode>
                <c:ptCount val="20"/>
                <c:pt idx="0">
                  <c:v>5.038175868695788</c:v>
                </c:pt>
                <c:pt idx="1">
                  <c:v>2.4929884699283265</c:v>
                </c:pt>
                <c:pt idx="2">
                  <c:v>2.0774903916069385</c:v>
                </c:pt>
                <c:pt idx="3">
                  <c:v>1.7660502804903389</c:v>
                </c:pt>
                <c:pt idx="4">
                  <c:v>1.6101386796862827</c:v>
                </c:pt>
                <c:pt idx="5">
                  <c:v>1.6098042270343251</c:v>
                </c:pt>
                <c:pt idx="6">
                  <c:v>1.8178040926560715</c:v>
                </c:pt>
                <c:pt idx="7">
                  <c:v>0.93491923336622862</c:v>
                </c:pt>
                <c:pt idx="8">
                  <c:v>0.93487067622312248</c:v>
                </c:pt>
                <c:pt idx="9">
                  <c:v>0.93525927465447367</c:v>
                </c:pt>
                <c:pt idx="10">
                  <c:v>0.57107257813311185</c:v>
                </c:pt>
                <c:pt idx="11">
                  <c:v>1.1426790630031685</c:v>
                </c:pt>
                <c:pt idx="12">
                  <c:v>0.93487067622312248</c:v>
                </c:pt>
                <c:pt idx="13">
                  <c:v>1.0906824555936427</c:v>
                </c:pt>
                <c:pt idx="14">
                  <c:v>0.8309961566427756</c:v>
                </c:pt>
                <c:pt idx="15">
                  <c:v>0.67514931186704752</c:v>
                </c:pt>
                <c:pt idx="16">
                  <c:v>0.31163974445540954</c:v>
                </c:pt>
                <c:pt idx="17">
                  <c:v>0.7790588968526021</c:v>
                </c:pt>
                <c:pt idx="18">
                  <c:v>0.62340900826016932</c:v>
                </c:pt>
                <c:pt idx="19">
                  <c:v>0.98655174204268148</c:v>
                </c:pt>
              </c:numCache>
            </c:numRef>
          </c:val>
          <c:smooth val="0"/>
        </c:ser>
        <c:ser>
          <c:idx val="1"/>
          <c:order val="1"/>
          <c:tx>
            <c:strRef>
              <c:f>Income!$M$3</c:f>
              <c:strCache>
                <c:ptCount val="1"/>
                <c:pt idx="0">
                  <c:v>income2</c:v>
                </c:pt>
              </c:strCache>
            </c:strRef>
          </c:tx>
          <c:marker>
            <c:symbol val="none"/>
          </c:marker>
          <c:val>
            <c:numRef>
              <c:f>Income!$M$4:$M$23</c:f>
              <c:numCache>
                <c:formatCode>General</c:formatCode>
                <c:ptCount val="20"/>
                <c:pt idx="0">
                  <c:v>4.0338071456012292</c:v>
                </c:pt>
                <c:pt idx="1">
                  <c:v>1.7286638069018503</c:v>
                </c:pt>
                <c:pt idx="2">
                  <c:v>1.856712977783469</c:v>
                </c:pt>
                <c:pt idx="3">
                  <c:v>2.2407170294494239</c:v>
                </c:pt>
                <c:pt idx="4">
                  <c:v>1.5365900505794226</c:v>
                </c:pt>
                <c:pt idx="5">
                  <c:v>1.4725654651386133</c:v>
                </c:pt>
                <c:pt idx="6">
                  <c:v>1.2804097311139564</c:v>
                </c:pt>
                <c:pt idx="7">
                  <c:v>0.96098404766480872</c:v>
                </c:pt>
                <c:pt idx="8">
                  <c:v>1.3438279900172776</c:v>
                </c:pt>
                <c:pt idx="9">
                  <c:v>1.2163113757121824</c:v>
                </c:pt>
                <c:pt idx="10">
                  <c:v>1.0243277848911652</c:v>
                </c:pt>
                <c:pt idx="11">
                  <c:v>0.57622126896728343</c:v>
                </c:pt>
                <c:pt idx="12">
                  <c:v>0.8323729030605711</c:v>
                </c:pt>
                <c:pt idx="13">
                  <c:v>0.70427043984890203</c:v>
                </c:pt>
                <c:pt idx="14">
                  <c:v>0.6402048655569782</c:v>
                </c:pt>
                <c:pt idx="15">
                  <c:v>0.89640158791138425</c:v>
                </c:pt>
                <c:pt idx="16">
                  <c:v>0.57614749375840213</c:v>
                </c:pt>
                <c:pt idx="17">
                  <c:v>0.83231961073052052</c:v>
                </c:pt>
                <c:pt idx="18">
                  <c:v>0.51219668352647418</c:v>
                </c:pt>
                <c:pt idx="19">
                  <c:v>0.83231961073052052</c:v>
                </c:pt>
              </c:numCache>
            </c:numRef>
          </c:val>
          <c:smooth val="0"/>
        </c:ser>
        <c:ser>
          <c:idx val="2"/>
          <c:order val="2"/>
          <c:tx>
            <c:strRef>
              <c:f>Income!$N$3</c:f>
              <c:strCache>
                <c:ptCount val="1"/>
                <c:pt idx="0">
                  <c:v>income3</c:v>
                </c:pt>
              </c:strCache>
            </c:strRef>
          </c:tx>
          <c:marker>
            <c:symbol val="none"/>
          </c:marker>
          <c:val>
            <c:numRef>
              <c:f>Income!$N$4:$N$23</c:f>
              <c:numCache>
                <c:formatCode>General</c:formatCode>
                <c:ptCount val="20"/>
                <c:pt idx="0">
                  <c:v>4.8569527611443775</c:v>
                </c:pt>
                <c:pt idx="1">
                  <c:v>2.3949705618201778</c:v>
                </c:pt>
                <c:pt idx="2">
                  <c:v>1.5967001530170981</c:v>
                </c:pt>
                <c:pt idx="3">
                  <c:v>1.0645021789028974</c:v>
                </c:pt>
                <c:pt idx="4">
                  <c:v>1.031202182156876</c:v>
                </c:pt>
                <c:pt idx="5">
                  <c:v>1.3971126338899607</c:v>
                </c:pt>
                <c:pt idx="6">
                  <c:v>1.1311840835745417</c:v>
                </c:pt>
                <c:pt idx="7">
                  <c:v>0.86485048065728631</c:v>
                </c:pt>
                <c:pt idx="8">
                  <c:v>1.2308306443564752</c:v>
                </c:pt>
                <c:pt idx="9">
                  <c:v>1.0977313551992547</c:v>
                </c:pt>
                <c:pt idx="10">
                  <c:v>0.83166999334664005</c:v>
                </c:pt>
                <c:pt idx="11">
                  <c:v>0.86482171367748795</c:v>
                </c:pt>
                <c:pt idx="12">
                  <c:v>0.69860279441117767</c:v>
                </c:pt>
                <c:pt idx="13">
                  <c:v>0.93140842259330714</c:v>
                </c:pt>
                <c:pt idx="14">
                  <c:v>0.66522534508564779</c:v>
                </c:pt>
                <c:pt idx="15">
                  <c:v>1.164299258175044</c:v>
                </c:pt>
                <c:pt idx="16">
                  <c:v>0.46570421129665357</c:v>
                </c:pt>
                <c:pt idx="17">
                  <c:v>0.69860279441117767</c:v>
                </c:pt>
                <c:pt idx="18">
                  <c:v>0.59872272485364553</c:v>
                </c:pt>
                <c:pt idx="19">
                  <c:v>0.43243962477546399</c:v>
                </c:pt>
              </c:numCache>
            </c:numRef>
          </c:val>
          <c:smooth val="0"/>
        </c:ser>
        <c:ser>
          <c:idx val="3"/>
          <c:order val="3"/>
          <c:tx>
            <c:strRef>
              <c:f>Income!$O$3</c:f>
              <c:strCache>
                <c:ptCount val="1"/>
                <c:pt idx="0">
                  <c:v>income4</c:v>
                </c:pt>
              </c:strCache>
            </c:strRef>
          </c:tx>
          <c:marker>
            <c:symbol val="none"/>
          </c:marker>
          <c:val>
            <c:numRef>
              <c:f>Income!$O$4:$O$23</c:f>
              <c:numCache>
                <c:formatCode>General</c:formatCode>
                <c:ptCount val="20"/>
                <c:pt idx="0">
                  <c:v>3.7620314970083846</c:v>
                </c:pt>
                <c:pt idx="1">
                  <c:v>1.5607803901950974</c:v>
                </c:pt>
                <c:pt idx="2">
                  <c:v>1.6608304152076039</c:v>
                </c:pt>
                <c:pt idx="3">
                  <c:v>1.1806375442739079</c:v>
                </c:pt>
                <c:pt idx="4">
                  <c:v>1.1605802901450726</c:v>
                </c:pt>
                <c:pt idx="5">
                  <c:v>1.1205827030055628</c:v>
                </c:pt>
                <c:pt idx="6">
                  <c:v>0.88045783807579936</c:v>
                </c:pt>
                <c:pt idx="7">
                  <c:v>0.86046465091149216</c:v>
                </c:pt>
                <c:pt idx="8">
                  <c:v>0.7803901950975487</c:v>
                </c:pt>
                <c:pt idx="9">
                  <c:v>1.0605302651325663</c:v>
                </c:pt>
                <c:pt idx="10">
                  <c:v>0.60050442371592139</c:v>
                </c:pt>
                <c:pt idx="11">
                  <c:v>0.56008961433829418</c:v>
                </c:pt>
                <c:pt idx="12">
                  <c:v>0.76042583846954293</c:v>
                </c:pt>
                <c:pt idx="13">
                  <c:v>0.72040342591851436</c:v>
                </c:pt>
                <c:pt idx="14">
                  <c:v>0.54025932447574831</c:v>
                </c:pt>
                <c:pt idx="15">
                  <c:v>0.66031695213702579</c:v>
                </c:pt>
                <c:pt idx="16">
                  <c:v>0.64032016008004</c:v>
                </c:pt>
                <c:pt idx="17">
                  <c:v>0.72038901006543532</c:v>
                </c:pt>
                <c:pt idx="18">
                  <c:v>0.66043588768587258</c:v>
                </c:pt>
                <c:pt idx="19">
                  <c:v>0.64021767400916318</c:v>
                </c:pt>
              </c:numCache>
            </c:numRef>
          </c:val>
          <c:smooth val="0"/>
        </c:ser>
        <c:ser>
          <c:idx val="4"/>
          <c:order val="4"/>
          <c:tx>
            <c:strRef>
              <c:f>Income!$P$3</c:f>
              <c:strCache>
                <c:ptCount val="1"/>
                <c:pt idx="0">
                  <c:v>income5</c:v>
                </c:pt>
              </c:strCache>
            </c:strRef>
          </c:tx>
          <c:marker>
            <c:symbol val="none"/>
          </c:marker>
          <c:val>
            <c:numRef>
              <c:f>Income!$P$4:$P$23</c:f>
              <c:numCache>
                <c:formatCode>General</c:formatCode>
                <c:ptCount val="20"/>
                <c:pt idx="0">
                  <c:v>3.3304239974275345</c:v>
                </c:pt>
                <c:pt idx="1">
                  <c:v>2.067254685777288</c:v>
                </c:pt>
                <c:pt idx="2">
                  <c:v>1.3779957052467187</c:v>
                </c:pt>
                <c:pt idx="3">
                  <c:v>0.91873765446276812</c:v>
                </c:pt>
                <c:pt idx="4">
                  <c:v>0.84987137081955155</c:v>
                </c:pt>
                <c:pt idx="5">
                  <c:v>0.94163039858525777</c:v>
                </c:pt>
                <c:pt idx="6">
                  <c:v>1.0221425946343257</c:v>
                </c:pt>
                <c:pt idx="7">
                  <c:v>0.90724301480299052</c:v>
                </c:pt>
                <c:pt idx="8">
                  <c:v>0.63158861762476748</c:v>
                </c:pt>
                <c:pt idx="9">
                  <c:v>0.74655150631123157</c:v>
                </c:pt>
                <c:pt idx="10">
                  <c:v>0.620076705785086</c:v>
                </c:pt>
                <c:pt idx="11">
                  <c:v>0.52826201796090866</c:v>
                </c:pt>
                <c:pt idx="12">
                  <c:v>0.74650006316538997</c:v>
                </c:pt>
                <c:pt idx="13">
                  <c:v>0.59718633362044216</c:v>
                </c:pt>
                <c:pt idx="14">
                  <c:v>0.75797597445850651</c:v>
                </c:pt>
                <c:pt idx="15">
                  <c:v>0.65452541166203526</c:v>
                </c:pt>
                <c:pt idx="16">
                  <c:v>0.65458554399503899</c:v>
                </c:pt>
                <c:pt idx="17">
                  <c:v>0.49384417493568539</c:v>
                </c:pt>
                <c:pt idx="18">
                  <c:v>0.63159587051136301</c:v>
                </c:pt>
                <c:pt idx="19">
                  <c:v>0.49380447639499758</c:v>
                </c:pt>
              </c:numCache>
            </c:numRef>
          </c:val>
          <c:smooth val="0"/>
        </c:ser>
        <c:ser>
          <c:idx val="5"/>
          <c:order val="5"/>
          <c:tx>
            <c:strRef>
              <c:f>Income!$Q$3</c:f>
              <c:strCache>
                <c:ptCount val="1"/>
                <c:pt idx="0">
                  <c:v>income6</c:v>
                </c:pt>
              </c:strCache>
            </c:strRef>
          </c:tx>
          <c:marker>
            <c:symbol val="none"/>
          </c:marker>
          <c:val>
            <c:numRef>
              <c:f>Income!$Q$4:$Q$23</c:f>
              <c:numCache>
                <c:formatCode>General</c:formatCode>
                <c:ptCount val="20"/>
                <c:pt idx="0">
                  <c:v>2.8209954492387599</c:v>
                </c:pt>
                <c:pt idx="1">
                  <c:v>1.4343236996974102</c:v>
                </c:pt>
                <c:pt idx="2">
                  <c:v>1.0245120463555961</c:v>
                </c:pt>
                <c:pt idx="3">
                  <c:v>0.99114639422847828</c:v>
                </c:pt>
                <c:pt idx="4">
                  <c:v>0.8386583372645442</c:v>
                </c:pt>
                <c:pt idx="5">
                  <c:v>0.84347569169772119</c:v>
                </c:pt>
                <c:pt idx="6">
                  <c:v>0.81964869475710755</c:v>
                </c:pt>
                <c:pt idx="7">
                  <c:v>0.79096960484873902</c:v>
                </c:pt>
                <c:pt idx="8">
                  <c:v>0.71952044676978211</c:v>
                </c:pt>
                <c:pt idx="9">
                  <c:v>0.57186700279738278</c:v>
                </c:pt>
                <c:pt idx="10">
                  <c:v>0.50505772428612949</c:v>
                </c:pt>
                <c:pt idx="11">
                  <c:v>0.5242239103291173</c:v>
                </c:pt>
                <c:pt idx="12">
                  <c:v>0.64803564196030783</c:v>
                </c:pt>
                <c:pt idx="13">
                  <c:v>0.62427624462097853</c:v>
                </c:pt>
                <c:pt idx="14">
                  <c:v>0.66709869248656273</c:v>
                </c:pt>
                <c:pt idx="15">
                  <c:v>0.60038882323790643</c:v>
                </c:pt>
                <c:pt idx="16">
                  <c:v>0.61465157832042883</c:v>
                </c:pt>
                <c:pt idx="17">
                  <c:v>0.56230105026399557</c:v>
                </c:pt>
                <c:pt idx="18">
                  <c:v>0.59087010387877625</c:v>
                </c:pt>
                <c:pt idx="19">
                  <c:v>0.44315257790908225</c:v>
                </c:pt>
              </c:numCache>
            </c:numRef>
          </c:val>
          <c:smooth val="0"/>
        </c:ser>
        <c:ser>
          <c:idx val="6"/>
          <c:order val="6"/>
          <c:tx>
            <c:strRef>
              <c:f>Income!$R$3</c:f>
              <c:strCache>
                <c:ptCount val="1"/>
                <c:pt idx="0">
                  <c:v>income7</c:v>
                </c:pt>
              </c:strCache>
            </c:strRef>
          </c:tx>
          <c:marker>
            <c:symbol val="none"/>
          </c:marker>
          <c:val>
            <c:numRef>
              <c:f>Income!$R$4:$R$23</c:f>
              <c:numCache>
                <c:formatCode>General</c:formatCode>
                <c:ptCount val="20"/>
                <c:pt idx="0">
                  <c:v>2.1953495179378351</c:v>
                </c:pt>
                <c:pt idx="1">
                  <c:v>1.207453279790708</c:v>
                </c:pt>
                <c:pt idx="2">
                  <c:v>0.83239574471977529</c:v>
                </c:pt>
                <c:pt idx="3">
                  <c:v>0.6586048553813505</c:v>
                </c:pt>
                <c:pt idx="4">
                  <c:v>0.77754095811341117</c:v>
                </c:pt>
                <c:pt idx="5">
                  <c:v>0.69523853085120979</c:v>
                </c:pt>
                <c:pt idx="6">
                  <c:v>0.7592111521715269</c:v>
                </c:pt>
                <c:pt idx="7">
                  <c:v>0.67694897268419418</c:v>
                </c:pt>
                <c:pt idx="8">
                  <c:v>0.63117453347969266</c:v>
                </c:pt>
                <c:pt idx="9">
                  <c:v>0.53047486646667164</c:v>
                </c:pt>
                <c:pt idx="10">
                  <c:v>0.58540511863600608</c:v>
                </c:pt>
                <c:pt idx="11">
                  <c:v>0.38422482641271238</c:v>
                </c:pt>
                <c:pt idx="12">
                  <c:v>0.41159791457056616</c:v>
                </c:pt>
                <c:pt idx="13">
                  <c:v>0.52146229004281486</c:v>
                </c:pt>
                <c:pt idx="14">
                  <c:v>0.43912212169171799</c:v>
                </c:pt>
                <c:pt idx="15">
                  <c:v>0.64936252720920451</c:v>
                </c:pt>
                <c:pt idx="16">
                  <c:v>0.60371007281109368</c:v>
                </c:pt>
                <c:pt idx="17">
                  <c:v>0.40243657050871645</c:v>
                </c:pt>
                <c:pt idx="18">
                  <c:v>0.47565906221986426</c:v>
                </c:pt>
                <c:pt idx="19">
                  <c:v>0.2835659794003037</c:v>
                </c:pt>
              </c:numCache>
            </c:numRef>
          </c:val>
          <c:smooth val="0"/>
        </c:ser>
        <c:ser>
          <c:idx val="7"/>
          <c:order val="7"/>
          <c:tx>
            <c:strRef>
              <c:f>Income!$S$3</c:f>
              <c:strCache>
                <c:ptCount val="1"/>
                <c:pt idx="0">
                  <c:v>income8</c:v>
                </c:pt>
              </c:strCache>
            </c:strRef>
          </c:tx>
          <c:marker>
            <c:symbol val="none"/>
          </c:marker>
          <c:val>
            <c:numRef>
              <c:f>Income!$S$4:$S$23</c:f>
              <c:numCache>
                <c:formatCode>General</c:formatCode>
                <c:ptCount val="20"/>
                <c:pt idx="0">
                  <c:v>1.9034377741364186</c:v>
                </c:pt>
                <c:pt idx="1">
                  <c:v>0.84409136047666333</c:v>
                </c:pt>
                <c:pt idx="2">
                  <c:v>0.67862817796610175</c:v>
                </c:pt>
                <c:pt idx="3">
                  <c:v>0.59581933433739931</c:v>
                </c:pt>
                <c:pt idx="4">
                  <c:v>0.61241041428736942</c:v>
                </c:pt>
                <c:pt idx="5">
                  <c:v>0.57928797232658602</c:v>
                </c:pt>
                <c:pt idx="6">
                  <c:v>0.4799894071303254</c:v>
                </c:pt>
                <c:pt idx="7">
                  <c:v>0.62894122709743627</c:v>
                </c:pt>
                <c:pt idx="8">
                  <c:v>0.4799894071303254</c:v>
                </c:pt>
                <c:pt idx="9">
                  <c:v>0.46346873241301689</c:v>
                </c:pt>
                <c:pt idx="10">
                  <c:v>0.41377712309041859</c:v>
                </c:pt>
                <c:pt idx="11">
                  <c:v>0.59577003276735174</c:v>
                </c:pt>
                <c:pt idx="12">
                  <c:v>0.44690148305084748</c:v>
                </c:pt>
                <c:pt idx="13">
                  <c:v>0.33106553442253894</c:v>
                </c:pt>
                <c:pt idx="14">
                  <c:v>0.3309723969020984</c:v>
                </c:pt>
                <c:pt idx="15">
                  <c:v>0.57932632624348257</c:v>
                </c:pt>
                <c:pt idx="16">
                  <c:v>0.5958587814687919</c:v>
                </c:pt>
                <c:pt idx="17">
                  <c:v>0.31448102355297353</c:v>
                </c:pt>
                <c:pt idx="18">
                  <c:v>0.39721946375372391</c:v>
                </c:pt>
                <c:pt idx="19">
                  <c:v>0.33098882912701699</c:v>
                </c:pt>
              </c:numCache>
            </c:numRef>
          </c:val>
          <c:smooth val="0"/>
        </c:ser>
        <c:ser>
          <c:idx val="8"/>
          <c:order val="8"/>
          <c:tx>
            <c:strRef>
              <c:f>Income!$T$3</c:f>
              <c:strCache>
                <c:ptCount val="1"/>
                <c:pt idx="0">
                  <c:v>income 9</c:v>
                </c:pt>
              </c:strCache>
            </c:strRef>
          </c:tx>
          <c:marker>
            <c:symbol val="none"/>
          </c:marker>
          <c:val>
            <c:numRef>
              <c:f>Income!$T$4:$T$23</c:f>
              <c:numCache>
                <c:formatCode>General</c:formatCode>
                <c:ptCount val="20"/>
                <c:pt idx="0">
                  <c:v>1.5675402572838804</c:v>
                </c:pt>
                <c:pt idx="1">
                  <c:v>1.0363231255505467</c:v>
                </c:pt>
                <c:pt idx="2">
                  <c:v>0.81614675095864853</c:v>
                </c:pt>
                <c:pt idx="3">
                  <c:v>0.76429820584234731</c:v>
                </c:pt>
                <c:pt idx="4">
                  <c:v>0.66069878612791644</c:v>
                </c:pt>
                <c:pt idx="5">
                  <c:v>0.68657296457024419</c:v>
                </c:pt>
                <c:pt idx="6">
                  <c:v>0.4534266096644643</c:v>
                </c:pt>
                <c:pt idx="7">
                  <c:v>0.5570381117703449</c:v>
                </c:pt>
                <c:pt idx="8">
                  <c:v>0.58291665587191377</c:v>
                </c:pt>
                <c:pt idx="9">
                  <c:v>0.47935533185640072</c:v>
                </c:pt>
                <c:pt idx="10">
                  <c:v>0.5570381117703449</c:v>
                </c:pt>
                <c:pt idx="11">
                  <c:v>0.3239097198828742</c:v>
                </c:pt>
                <c:pt idx="12">
                  <c:v>0.29791974301183904</c:v>
                </c:pt>
                <c:pt idx="13">
                  <c:v>0.63479725353025007</c:v>
                </c:pt>
                <c:pt idx="14">
                  <c:v>0.4274666770294952</c:v>
                </c:pt>
                <c:pt idx="15">
                  <c:v>0.3756914666217564</c:v>
                </c:pt>
                <c:pt idx="16">
                  <c:v>0.25907406927640614</c:v>
                </c:pt>
                <c:pt idx="17">
                  <c:v>0.49225986138998634</c:v>
                </c:pt>
                <c:pt idx="18">
                  <c:v>0.25910091980826533</c:v>
                </c:pt>
                <c:pt idx="19">
                  <c:v>0.32382580762156421</c:v>
                </c:pt>
              </c:numCache>
            </c:numRef>
          </c:val>
          <c:smooth val="0"/>
        </c:ser>
        <c:dLbls>
          <c:showLegendKey val="0"/>
          <c:showVal val="0"/>
          <c:showCatName val="0"/>
          <c:showSerName val="0"/>
          <c:showPercent val="0"/>
          <c:showBubbleSize val="0"/>
        </c:dLbls>
        <c:marker val="1"/>
        <c:smooth val="0"/>
        <c:axId val="92247936"/>
        <c:axId val="92249472"/>
      </c:lineChart>
      <c:catAx>
        <c:axId val="92247936"/>
        <c:scaling>
          <c:orientation val="minMax"/>
        </c:scaling>
        <c:delete val="0"/>
        <c:axPos val="b"/>
        <c:majorTickMark val="out"/>
        <c:minorTickMark val="none"/>
        <c:tickLblPos val="nextTo"/>
        <c:crossAx val="92249472"/>
        <c:crosses val="autoZero"/>
        <c:auto val="1"/>
        <c:lblAlgn val="ctr"/>
        <c:lblOffset val="100"/>
        <c:noMultiLvlLbl val="0"/>
      </c:catAx>
      <c:valAx>
        <c:axId val="92249472"/>
        <c:scaling>
          <c:orientation val="minMax"/>
        </c:scaling>
        <c:delete val="0"/>
        <c:axPos val="l"/>
        <c:majorGridlines/>
        <c:numFmt formatCode="General" sourceLinked="1"/>
        <c:majorTickMark val="out"/>
        <c:minorTickMark val="none"/>
        <c:tickLblPos val="nextTo"/>
        <c:crossAx val="92247936"/>
        <c:crosses val="autoZero"/>
        <c:crossBetween val="between"/>
      </c:valAx>
    </c:plotArea>
    <c:legend>
      <c:legendPos val="r"/>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116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2"/>
            <a:ext cx="3037840" cy="461169"/>
          </a:xfrm>
          <a:prstGeom prst="rect">
            <a:avLst/>
          </a:prstGeom>
        </p:spPr>
        <p:txBody>
          <a:bodyPr vert="horz" lIns="91440" tIns="45720" rIns="91440" bIns="45720" rtlCol="0"/>
          <a:lstStyle>
            <a:lvl1pPr algn="r">
              <a:defRPr sz="1200"/>
            </a:lvl1pPr>
          </a:lstStyle>
          <a:p>
            <a:fld id="{DDFCE76C-0E91-4E4E-8357-03AA689982E5}" type="datetimeFigureOut">
              <a:rPr lang="en-US" smtClean="0"/>
              <a:t>5/4/2016</a:t>
            </a:fld>
            <a:endParaRPr lang="en-US"/>
          </a:p>
        </p:txBody>
      </p:sp>
      <p:sp>
        <p:nvSpPr>
          <p:cNvPr id="4" name="Slide Image Placeholder 3"/>
          <p:cNvSpPr>
            <a:spLocks noGrp="1" noRot="1" noChangeAspect="1"/>
          </p:cNvSpPr>
          <p:nvPr>
            <p:ph type="sldImg" idx="2"/>
          </p:nvPr>
        </p:nvSpPr>
        <p:spPr>
          <a:xfrm>
            <a:off x="1200150" y="692150"/>
            <a:ext cx="4610100" cy="3457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381105"/>
            <a:ext cx="5608320" cy="4150519"/>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60608"/>
            <a:ext cx="3037840" cy="461169"/>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60608"/>
            <a:ext cx="3037840" cy="461169"/>
          </a:xfrm>
          <a:prstGeom prst="rect">
            <a:avLst/>
          </a:prstGeom>
        </p:spPr>
        <p:txBody>
          <a:bodyPr vert="horz" lIns="91440" tIns="45720" rIns="91440" bIns="45720" rtlCol="0" anchor="b"/>
          <a:lstStyle>
            <a:lvl1pPr algn="r">
              <a:defRPr sz="1200"/>
            </a:lvl1pPr>
          </a:lstStyle>
          <a:p>
            <a:fld id="{F09203A0-1908-4C9E-9583-D909738B91FA}" type="slidenum">
              <a:rPr lang="en-US" smtClean="0"/>
              <a:t>‹#›</a:t>
            </a:fld>
            <a:endParaRPr lang="en-US"/>
          </a:p>
        </p:txBody>
      </p:sp>
    </p:spTree>
    <p:extLst>
      <p:ext uri="{BB962C8B-B14F-4D97-AF65-F5344CB8AC3E}">
        <p14:creationId xmlns:p14="http://schemas.microsoft.com/office/powerpoint/2010/main" val="3777068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whole year data trend looks good, but there are</a:t>
            </a:r>
            <a:r>
              <a:rPr lang="en-US" baseline="0" dirty="0" smtClean="0"/>
              <a:t> bumps in months data</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By observing the whole year data, I find that groups in 30-44 model have similar performance. While in 45+ group, 45-49 has obviously higher performance than other groups. </a:t>
            </a:r>
          </a:p>
          <a:p>
            <a:endParaRPr lang="en-US" dirty="0"/>
          </a:p>
        </p:txBody>
      </p:sp>
      <p:sp>
        <p:nvSpPr>
          <p:cNvPr id="4" name="Slide Number Placeholder 3"/>
          <p:cNvSpPr>
            <a:spLocks noGrp="1"/>
          </p:cNvSpPr>
          <p:nvPr>
            <p:ph type="sldNum" sz="quarter" idx="10"/>
          </p:nvPr>
        </p:nvSpPr>
        <p:spPr/>
        <p:txBody>
          <a:bodyPr/>
          <a:lstStyle/>
          <a:p>
            <a:fld id="{F09203A0-1908-4C9E-9583-D909738B91FA}" type="slidenum">
              <a:rPr lang="en-US" smtClean="0"/>
              <a:t>4</a:t>
            </a:fld>
            <a:endParaRPr lang="en-US"/>
          </a:p>
        </p:txBody>
      </p:sp>
    </p:spTree>
    <p:extLst>
      <p:ext uri="{BB962C8B-B14F-4D97-AF65-F5344CB8AC3E}">
        <p14:creationId xmlns:p14="http://schemas.microsoft.com/office/powerpoint/2010/main" val="132380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break the whole year data into months, the bumpiness exists. However, I think it is caused by lack of data (buys number is not enough). So is the bumpiness in group 18-24.</a:t>
            </a:r>
          </a:p>
          <a:p>
            <a:endParaRPr lang="en-US" dirty="0"/>
          </a:p>
        </p:txBody>
      </p:sp>
      <p:sp>
        <p:nvSpPr>
          <p:cNvPr id="4" name="Slide Number Placeholder 3"/>
          <p:cNvSpPr>
            <a:spLocks noGrp="1"/>
          </p:cNvSpPr>
          <p:nvPr>
            <p:ph type="sldNum" sz="quarter" idx="10"/>
          </p:nvPr>
        </p:nvSpPr>
        <p:spPr/>
        <p:txBody>
          <a:bodyPr/>
          <a:lstStyle/>
          <a:p>
            <a:fld id="{F09203A0-1908-4C9E-9583-D909738B91FA}" type="slidenum">
              <a:rPr lang="en-US" smtClean="0"/>
              <a:t>5</a:t>
            </a:fld>
            <a:endParaRPr lang="en-US"/>
          </a:p>
        </p:txBody>
      </p:sp>
    </p:spTree>
    <p:extLst>
      <p:ext uri="{BB962C8B-B14F-4D97-AF65-F5344CB8AC3E}">
        <p14:creationId xmlns:p14="http://schemas.microsoft.com/office/powerpoint/2010/main" val="133285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Income</a:t>
            </a:r>
            <a:r>
              <a:rPr lang="en-US" baseline="0" dirty="0" smtClean="0"/>
              <a:t> could be a candidate for segmentation</a:t>
            </a:r>
            <a:endParaRPr lang="en-US" dirty="0"/>
          </a:p>
        </p:txBody>
      </p:sp>
      <p:sp>
        <p:nvSpPr>
          <p:cNvPr id="4" name="Slide Number Placeholder 3"/>
          <p:cNvSpPr>
            <a:spLocks noGrp="1"/>
          </p:cNvSpPr>
          <p:nvPr>
            <p:ph type="sldNum" sz="quarter" idx="10"/>
          </p:nvPr>
        </p:nvSpPr>
        <p:spPr/>
        <p:txBody>
          <a:bodyPr/>
          <a:lstStyle/>
          <a:p>
            <a:fld id="{F09203A0-1908-4C9E-9583-D909738B91FA}" type="slidenum">
              <a:rPr lang="en-US" smtClean="0"/>
              <a:t>6</a:t>
            </a:fld>
            <a:endParaRPr lang="en-US"/>
          </a:p>
        </p:txBody>
      </p:sp>
    </p:spTree>
    <p:extLst>
      <p:ext uri="{BB962C8B-B14F-4D97-AF65-F5344CB8AC3E}">
        <p14:creationId xmlns:p14="http://schemas.microsoft.com/office/powerpoint/2010/main" val="4105758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following</a:t>
            </a:r>
            <a:r>
              <a:rPr lang="en-US" baseline="0" dirty="0" smtClean="0"/>
              <a:t> A/B test had opposite result to the </a:t>
            </a:r>
            <a:r>
              <a:rPr lang="en-US" dirty="0" smtClean="0"/>
              <a:t>original</a:t>
            </a:r>
            <a:r>
              <a:rPr lang="en-US" baseline="0" dirty="0" smtClean="0"/>
              <a:t> multivariate test. Therefore, I re-run the analysis with logistic regression to test variable effects. Change in BRE and Letter Copy will have positive effect.</a:t>
            </a:r>
            <a:endParaRPr lang="en-US" dirty="0"/>
          </a:p>
        </p:txBody>
      </p:sp>
      <p:sp>
        <p:nvSpPr>
          <p:cNvPr id="4" name="Slide Number Placeholder 3"/>
          <p:cNvSpPr>
            <a:spLocks noGrp="1"/>
          </p:cNvSpPr>
          <p:nvPr>
            <p:ph type="sldNum" sz="quarter" idx="10"/>
          </p:nvPr>
        </p:nvSpPr>
        <p:spPr/>
        <p:txBody>
          <a:bodyPr/>
          <a:lstStyle/>
          <a:p>
            <a:fld id="{F09203A0-1908-4C9E-9583-D909738B91FA}" type="slidenum">
              <a:rPr lang="en-US" smtClean="0"/>
              <a:t>9</a:t>
            </a:fld>
            <a:endParaRPr lang="en-US"/>
          </a:p>
        </p:txBody>
      </p:sp>
    </p:spTree>
    <p:extLst>
      <p:ext uri="{BB962C8B-B14F-4D97-AF65-F5344CB8AC3E}">
        <p14:creationId xmlns:p14="http://schemas.microsoft.com/office/powerpoint/2010/main" val="8891864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3"/>
          <p:cNvSpPr/>
          <p:nvPr/>
        </p:nvSpPr>
        <p:spPr>
          <a:xfrm>
            <a:off x="0" y="5281613"/>
            <a:ext cx="9144000" cy="1600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srgbClr val="FFFFFF"/>
              </a:solidFill>
            </a:endParaRPr>
          </a:p>
        </p:txBody>
      </p:sp>
      <p:sp>
        <p:nvSpPr>
          <p:cNvPr id="6" name="Text Box 6"/>
          <p:cNvSpPr txBox="1">
            <a:spLocks noChangeArrowheads="1"/>
          </p:cNvSpPr>
          <p:nvPr/>
        </p:nvSpPr>
        <p:spPr bwMode="auto">
          <a:xfrm>
            <a:off x="74613" y="6389688"/>
            <a:ext cx="3937000" cy="415925"/>
          </a:xfrm>
          <a:prstGeom prst="rect">
            <a:avLst/>
          </a:prstGeom>
          <a:noFill/>
          <a:ln>
            <a:noFill/>
          </a:ln>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defRPr/>
            </a:pPr>
            <a:r>
              <a:rPr lang="en-US" sz="700" dirty="0" smtClean="0">
                <a:solidFill>
                  <a:srgbClr val="4D4F58"/>
                </a:solidFill>
                <a:latin typeface="Arial Narrow" pitchFamily="34" charset="0"/>
                <a:cs typeface="Arial" charset="0"/>
              </a:rPr>
              <a:t>CUNA Mutual Group Proprietary </a:t>
            </a:r>
            <a:br>
              <a:rPr lang="en-US" sz="700" dirty="0" smtClean="0">
                <a:solidFill>
                  <a:srgbClr val="4D4F58"/>
                </a:solidFill>
                <a:latin typeface="Arial Narrow" pitchFamily="34" charset="0"/>
                <a:cs typeface="Arial" charset="0"/>
              </a:rPr>
            </a:br>
            <a:r>
              <a:rPr lang="en-US" sz="700" dirty="0" smtClean="0">
                <a:solidFill>
                  <a:srgbClr val="4D4F58"/>
                </a:solidFill>
                <a:latin typeface="Arial Narrow" pitchFamily="34" charset="0"/>
                <a:cs typeface="Arial" charset="0"/>
              </a:rPr>
              <a:t>Reproduction, Adaptation or Distribution Prohibited </a:t>
            </a:r>
            <a:br>
              <a:rPr lang="en-US" sz="700" dirty="0" smtClean="0">
                <a:solidFill>
                  <a:srgbClr val="4D4F58"/>
                </a:solidFill>
                <a:latin typeface="Arial Narrow" pitchFamily="34" charset="0"/>
                <a:cs typeface="Arial" charset="0"/>
              </a:rPr>
            </a:br>
            <a:r>
              <a:rPr lang="en-US" sz="700" dirty="0" smtClean="0">
                <a:solidFill>
                  <a:srgbClr val="4D4F58"/>
                </a:solidFill>
                <a:latin typeface="Arial Narrow" pitchFamily="34" charset="0"/>
                <a:cs typeface="Arial" charset="0"/>
              </a:rPr>
              <a:t>© CUNA Mutual Group 2013 </a:t>
            </a:r>
          </a:p>
        </p:txBody>
      </p:sp>
      <p:pic>
        <p:nvPicPr>
          <p:cNvPr id="7" name="Picture 10" descr="TruStage_horiz_CMYK-no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4664075"/>
            <a:ext cx="22860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94300"/>
            <a:ext cx="9144000" cy="269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
        <p:nvSpPr>
          <p:cNvPr id="5" name="Title 4"/>
          <p:cNvSpPr>
            <a:spLocks noGrp="1"/>
          </p:cNvSpPr>
          <p:nvPr>
            <p:ph type="title"/>
          </p:nvPr>
        </p:nvSpPr>
        <p:spPr>
          <a:xfrm>
            <a:off x="457200" y="1219200"/>
            <a:ext cx="8229600" cy="1371600"/>
          </a:xfrm>
          <a:prstGeom prst="rect">
            <a:avLst/>
          </a:prstGeom>
        </p:spPr>
        <p:txBody>
          <a:bodyPr anchor="b"/>
          <a:lstStyle>
            <a:lvl1pPr algn="ctr">
              <a:defRPr lang="en-US" sz="3400" b="1" kern="1200" cap="none" baseline="0" dirty="0">
                <a:solidFill>
                  <a:srgbClr val="4D4F58"/>
                </a:solidFill>
                <a:latin typeface="+mn-lt"/>
                <a:ea typeface="+mn-ea"/>
                <a:cs typeface="Arial" pitchFamily="34" charset="0"/>
              </a:defRPr>
            </a:lvl1pPr>
          </a:lstStyle>
          <a:p>
            <a:r>
              <a:rPr lang="en-US" smtClean="0"/>
              <a:t>Click to edit Master title style</a:t>
            </a:r>
            <a:endParaRPr lang="en-US" dirty="0"/>
          </a:p>
        </p:txBody>
      </p:sp>
      <p:sp>
        <p:nvSpPr>
          <p:cNvPr id="3" name="Text Placeholder 2"/>
          <p:cNvSpPr>
            <a:spLocks noGrp="1"/>
          </p:cNvSpPr>
          <p:nvPr>
            <p:ph type="body" sz="quarter" idx="14"/>
          </p:nvPr>
        </p:nvSpPr>
        <p:spPr>
          <a:xfrm>
            <a:off x="1447800" y="2971800"/>
            <a:ext cx="6477000" cy="1371600"/>
          </a:xfrm>
        </p:spPr>
        <p:txBody>
          <a:bodyPr>
            <a:noAutofit/>
          </a:bodyPr>
          <a:lstStyle>
            <a:lvl1pPr marL="0" indent="0" algn="ctr">
              <a:buFontTx/>
              <a:buNone/>
              <a:defRPr sz="2400"/>
            </a:lvl1pPr>
            <a:lvl2pPr marL="0" indent="0" algn="ctr">
              <a:buFontTx/>
              <a:buNone/>
              <a:defRPr lang="en-US" sz="2400" kern="1200" dirty="0" smtClean="0">
                <a:solidFill>
                  <a:srgbClr val="4D4F58"/>
                </a:solidFill>
                <a:latin typeface="Arial" pitchFamily="34" charset="0"/>
                <a:ea typeface="+mn-ea"/>
                <a:cs typeface="Arial" pitchFamily="34" charset="0"/>
              </a:defRPr>
            </a:lvl2pPr>
            <a:lvl3pPr marL="0" indent="0" algn="ctr">
              <a:buFontTx/>
              <a:buNone/>
              <a:defRPr lang="en-US" sz="2400" kern="1200" dirty="0" smtClean="0">
                <a:solidFill>
                  <a:srgbClr val="4D4F58"/>
                </a:solidFill>
                <a:latin typeface="Arial" pitchFamily="34" charset="0"/>
                <a:ea typeface="+mn-ea"/>
                <a:cs typeface="Arial" pitchFamily="34" charset="0"/>
              </a:defRPr>
            </a:lvl3pPr>
            <a:lvl4pPr marL="0" indent="0" algn="ctr">
              <a:buFontTx/>
              <a:buNone/>
              <a:defRPr lang="en-US" sz="2400" kern="1200" dirty="0" smtClean="0">
                <a:solidFill>
                  <a:srgbClr val="4D4F58"/>
                </a:solidFill>
                <a:latin typeface="Arial" pitchFamily="34" charset="0"/>
                <a:ea typeface="+mn-ea"/>
                <a:cs typeface="Arial" pitchFamily="34" charset="0"/>
              </a:defRPr>
            </a:lvl4pPr>
            <a:lvl5pPr marL="0" indent="0" algn="ctr">
              <a:buFontTx/>
              <a:buNone/>
              <a:defRPr lang="en-US" sz="2400" kern="1200" dirty="0">
                <a:solidFill>
                  <a:srgbClr val="4D4F58"/>
                </a:solidFill>
                <a:latin typeface="Arial" pitchFamily="34" charset="0"/>
                <a:ea typeface="+mn-ea"/>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4011582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19600"/>
            <a:ext cx="7772400" cy="1188720"/>
          </a:xfrm>
        </p:spPr>
        <p:txBody>
          <a:bodyPr/>
          <a:lstStyle>
            <a:lvl1pPr>
              <a:defRPr sz="4000" b="1" cap="all" baseline="0"/>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685800" y="1752600"/>
            <a:ext cx="7772400" cy="2590800"/>
          </a:xfrm>
        </p:spPr>
        <p:txBody>
          <a:bodyPr anchor="b"/>
          <a:lstStyle>
            <a:lvl1pPr marL="0" indent="0">
              <a:buFontTx/>
              <a:buNone/>
              <a:defRPr/>
            </a:lvl1pPr>
          </a:lstStyle>
          <a:p>
            <a:pPr lvl="0"/>
            <a:r>
              <a:rPr lang="en-US" smtClean="0"/>
              <a:t>Click to edit Master text styles</a:t>
            </a:r>
          </a:p>
        </p:txBody>
      </p:sp>
      <p:sp>
        <p:nvSpPr>
          <p:cNvPr id="4" name="Slide Number Placeholder 8"/>
          <p:cNvSpPr>
            <a:spLocks noGrp="1"/>
          </p:cNvSpPr>
          <p:nvPr>
            <p:ph type="sldNum" sz="quarter" idx="12"/>
          </p:nvPr>
        </p:nvSpPr>
        <p:spPr/>
        <p:txBody>
          <a:bodyPr/>
          <a:lstStyle>
            <a:lvl1pPr>
              <a:defRPr/>
            </a:lvl1pPr>
          </a:lstStyle>
          <a:p>
            <a:pPr>
              <a:defRPr/>
            </a:pPr>
            <a:fld id="{261DC00E-8EDE-4C94-A2B3-266DC8C64A96}" type="slidenum">
              <a:rPr lang="en-US">
                <a:solidFill>
                  <a:srgbClr val="4D4F58"/>
                </a:solidFill>
              </a:rPr>
              <a:pPr>
                <a:defRPr/>
              </a:pPr>
              <a:t>‹#›</a:t>
            </a:fld>
            <a:endParaRPr lang="en-US" dirty="0">
              <a:solidFill>
                <a:srgbClr val="4D4F58"/>
              </a:solidFill>
            </a:endParaRPr>
          </a:p>
        </p:txBody>
      </p:sp>
    </p:spTree>
    <p:extLst>
      <p:ext uri="{BB962C8B-B14F-4D97-AF65-F5344CB8AC3E}">
        <p14:creationId xmlns:p14="http://schemas.microsoft.com/office/powerpoint/2010/main" val="1737843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81000" y="1344168"/>
            <a:ext cx="4038600" cy="4572000"/>
          </a:xfrm>
        </p:spPr>
        <p:txBody>
          <a:bodyPr/>
          <a:lstStyle>
            <a:lvl1pPr marL="228600" indent="-228600">
              <a:defRPr sz="2800"/>
            </a:lvl1pPr>
            <a:lvl2pPr marL="461963" indent="-233363">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4"/>
          <p:cNvSpPr>
            <a:spLocks noGrp="1"/>
          </p:cNvSpPr>
          <p:nvPr>
            <p:ph sz="quarter" idx="12"/>
          </p:nvPr>
        </p:nvSpPr>
        <p:spPr>
          <a:xfrm>
            <a:off x="4572000" y="1344168"/>
            <a:ext cx="4038600" cy="4572000"/>
          </a:xfrm>
        </p:spPr>
        <p:txBody>
          <a:bodyPr/>
          <a:lstStyle>
            <a:lvl1pPr marL="228600" indent="-228600">
              <a:defRPr sz="2800"/>
            </a:lvl1pPr>
            <a:lvl2pPr marL="461963" indent="-233363">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8"/>
          <p:cNvSpPr>
            <a:spLocks noGrp="1"/>
          </p:cNvSpPr>
          <p:nvPr>
            <p:ph type="sldNum" sz="quarter" idx="13"/>
          </p:nvPr>
        </p:nvSpPr>
        <p:spPr/>
        <p:txBody>
          <a:bodyPr/>
          <a:lstStyle>
            <a:lvl1pPr>
              <a:defRPr/>
            </a:lvl1pPr>
          </a:lstStyle>
          <a:p>
            <a:pPr>
              <a:defRPr/>
            </a:pPr>
            <a:fld id="{A4CFC8C3-1F2A-49F3-B6AB-78A5B2BFA631}" type="slidenum">
              <a:rPr lang="en-US">
                <a:solidFill>
                  <a:srgbClr val="4D4F58"/>
                </a:solidFill>
              </a:rPr>
              <a:pPr>
                <a:defRPr/>
              </a:pPr>
              <a:t>‹#›</a:t>
            </a:fld>
            <a:endParaRPr lang="en-US" dirty="0">
              <a:solidFill>
                <a:srgbClr val="4D4F58"/>
              </a:solidFill>
            </a:endParaRPr>
          </a:p>
        </p:txBody>
      </p:sp>
    </p:spTree>
    <p:extLst>
      <p:ext uri="{BB962C8B-B14F-4D97-AF65-F5344CB8AC3E}">
        <p14:creationId xmlns:p14="http://schemas.microsoft.com/office/powerpoint/2010/main" val="3379540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81000" y="2176272"/>
            <a:ext cx="4038600" cy="3931920"/>
          </a:xfrm>
        </p:spPr>
        <p:txBody>
          <a:bodyPr/>
          <a:lstStyle>
            <a:lvl1pPr marL="168275" indent="-168275">
              <a:defRPr sz="2400"/>
            </a:lvl1pPr>
            <a:lvl2pPr marL="401638" indent="-230188">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2"/>
          </p:nvPr>
        </p:nvSpPr>
        <p:spPr>
          <a:xfrm>
            <a:off x="381000" y="1219200"/>
            <a:ext cx="4038600" cy="838200"/>
          </a:xfrm>
        </p:spPr>
        <p:txBody>
          <a:bodyPr anchor="b">
            <a:noAutofit/>
          </a:bodyPr>
          <a:lstStyle>
            <a:lvl1pPr marL="0" indent="0">
              <a:buFontTx/>
              <a:buNone/>
              <a:defRPr sz="2400" b="1"/>
            </a:lvl1pPr>
            <a:lvl2pPr marL="0" indent="0">
              <a:buFontTx/>
              <a:buNone/>
              <a:defRPr sz="2400" b="1"/>
            </a:lvl2pPr>
            <a:lvl3pPr marL="0" indent="0">
              <a:buFontTx/>
              <a:buNone/>
              <a:defRPr sz="2400" b="1"/>
            </a:lvl3pPr>
            <a:lvl4pPr marL="0" indent="0">
              <a:buFontTx/>
              <a:buNone/>
              <a:defRPr sz="2400" b="1"/>
            </a:lvl4pPr>
            <a:lvl5pPr marL="0" indent="0">
              <a:buFontTx/>
              <a:buNone/>
              <a:defRPr sz="2400" b="1"/>
            </a:lvl5pPr>
          </a:lstStyle>
          <a:p>
            <a:pPr lvl="0"/>
            <a:r>
              <a:rPr lang="en-US" smtClean="0"/>
              <a:t>Click to edit Master text styles</a:t>
            </a:r>
          </a:p>
        </p:txBody>
      </p:sp>
      <p:sp>
        <p:nvSpPr>
          <p:cNvPr id="9" name="Content Placeholder 4"/>
          <p:cNvSpPr>
            <a:spLocks noGrp="1"/>
          </p:cNvSpPr>
          <p:nvPr>
            <p:ph sz="quarter" idx="13"/>
          </p:nvPr>
        </p:nvSpPr>
        <p:spPr>
          <a:xfrm>
            <a:off x="4572000" y="2176272"/>
            <a:ext cx="4038600" cy="3931920"/>
          </a:xfrm>
        </p:spPr>
        <p:txBody>
          <a:bodyPr/>
          <a:lstStyle>
            <a:lvl1pPr marL="168275" indent="-168275">
              <a:defRPr sz="2400"/>
            </a:lvl1pPr>
            <a:lvl2pPr marL="401638" indent="-230188">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5"/>
          <p:cNvSpPr>
            <a:spLocks noGrp="1"/>
          </p:cNvSpPr>
          <p:nvPr>
            <p:ph type="body" sz="quarter" idx="14"/>
          </p:nvPr>
        </p:nvSpPr>
        <p:spPr>
          <a:xfrm>
            <a:off x="4572000" y="1219200"/>
            <a:ext cx="4038600" cy="838200"/>
          </a:xfrm>
        </p:spPr>
        <p:txBody>
          <a:bodyPr anchor="b">
            <a:noAutofit/>
          </a:bodyPr>
          <a:lstStyle>
            <a:lvl1pPr marL="0" indent="0">
              <a:buFontTx/>
              <a:buNone/>
              <a:defRPr sz="2400" b="1"/>
            </a:lvl1pPr>
            <a:lvl2pPr marL="0" indent="0">
              <a:buFontTx/>
              <a:buNone/>
              <a:defRPr sz="2400" b="1"/>
            </a:lvl2pPr>
            <a:lvl3pPr marL="0" indent="0">
              <a:buFontTx/>
              <a:buNone/>
              <a:defRPr sz="2400" b="1"/>
            </a:lvl3pPr>
            <a:lvl4pPr marL="0" indent="0">
              <a:buFontTx/>
              <a:buNone/>
              <a:defRPr sz="2400" b="1"/>
            </a:lvl4pPr>
            <a:lvl5pPr marL="0" indent="0">
              <a:buFontTx/>
              <a:buNone/>
              <a:defRPr sz="2400" b="1"/>
            </a:lvl5pPr>
          </a:lstStyle>
          <a:p>
            <a:pPr lvl="0"/>
            <a:r>
              <a:rPr lang="en-US" smtClean="0"/>
              <a:t>Click to edit Master text styles</a:t>
            </a:r>
          </a:p>
        </p:txBody>
      </p:sp>
      <p:sp>
        <p:nvSpPr>
          <p:cNvPr id="7" name="Slide Number Placeholder 8"/>
          <p:cNvSpPr>
            <a:spLocks noGrp="1"/>
          </p:cNvSpPr>
          <p:nvPr>
            <p:ph type="sldNum" sz="quarter" idx="15"/>
          </p:nvPr>
        </p:nvSpPr>
        <p:spPr/>
        <p:txBody>
          <a:bodyPr/>
          <a:lstStyle>
            <a:lvl1pPr>
              <a:defRPr/>
            </a:lvl1pPr>
          </a:lstStyle>
          <a:p>
            <a:pPr>
              <a:defRPr/>
            </a:pPr>
            <a:fld id="{F25718F1-28E1-437A-98D5-56858C6A80B8}" type="slidenum">
              <a:rPr lang="en-US">
                <a:solidFill>
                  <a:srgbClr val="4D4F58"/>
                </a:solidFill>
              </a:rPr>
              <a:pPr>
                <a:defRPr/>
              </a:pPr>
              <a:t>‹#›</a:t>
            </a:fld>
            <a:endParaRPr lang="en-US" dirty="0">
              <a:solidFill>
                <a:srgbClr val="4D4F58"/>
              </a:solidFill>
            </a:endParaRPr>
          </a:p>
        </p:txBody>
      </p:sp>
    </p:spTree>
    <p:extLst>
      <p:ext uri="{BB962C8B-B14F-4D97-AF65-F5344CB8AC3E}">
        <p14:creationId xmlns:p14="http://schemas.microsoft.com/office/powerpoint/2010/main" val="3721775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8"/>
          <p:cNvSpPr>
            <a:spLocks noGrp="1"/>
          </p:cNvSpPr>
          <p:nvPr>
            <p:ph type="sldNum" sz="quarter" idx="10"/>
          </p:nvPr>
        </p:nvSpPr>
        <p:spPr/>
        <p:txBody>
          <a:bodyPr/>
          <a:lstStyle>
            <a:lvl1pPr>
              <a:defRPr/>
            </a:lvl1pPr>
          </a:lstStyle>
          <a:p>
            <a:pPr>
              <a:defRPr/>
            </a:pPr>
            <a:fld id="{3E01488A-BEB9-4A15-B474-2472992B37DE}" type="slidenum">
              <a:rPr lang="en-US">
                <a:solidFill>
                  <a:srgbClr val="4D4F58"/>
                </a:solidFill>
              </a:rPr>
              <a:pPr>
                <a:defRPr/>
              </a:pPr>
              <a:t>‹#›</a:t>
            </a:fld>
            <a:endParaRPr lang="en-US" dirty="0">
              <a:solidFill>
                <a:srgbClr val="4D4F58"/>
              </a:solidFill>
            </a:endParaRPr>
          </a:p>
        </p:txBody>
      </p:sp>
    </p:spTree>
    <p:extLst>
      <p:ext uri="{BB962C8B-B14F-4D97-AF65-F5344CB8AC3E}">
        <p14:creationId xmlns:p14="http://schemas.microsoft.com/office/powerpoint/2010/main" val="705130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a:defRPr/>
            </a:lvl1pPr>
          </a:lstStyle>
          <a:p>
            <a:pPr>
              <a:defRPr/>
            </a:pPr>
            <a:fld id="{B862DD0E-2757-4C0B-BA4C-2DE027258214}" type="slidenum">
              <a:rPr lang="en-US">
                <a:solidFill>
                  <a:srgbClr val="4D4F58"/>
                </a:solidFill>
              </a:rPr>
              <a:pPr>
                <a:defRPr/>
              </a:pPr>
              <a:t>‹#›</a:t>
            </a:fld>
            <a:endParaRPr lang="en-US" dirty="0">
              <a:solidFill>
                <a:srgbClr val="4D4F58"/>
              </a:solidFill>
            </a:endParaRPr>
          </a:p>
        </p:txBody>
      </p:sp>
    </p:spTree>
    <p:extLst>
      <p:ext uri="{BB962C8B-B14F-4D97-AF65-F5344CB8AC3E}">
        <p14:creationId xmlns:p14="http://schemas.microsoft.com/office/powerpoint/2010/main" val="2266401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81000" y="1344168"/>
            <a:ext cx="8229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8"/>
          <p:cNvSpPr>
            <a:spLocks noGrp="1"/>
          </p:cNvSpPr>
          <p:nvPr>
            <p:ph type="sldNum" sz="quarter" idx="12"/>
          </p:nvPr>
        </p:nvSpPr>
        <p:spPr/>
        <p:txBody>
          <a:bodyPr/>
          <a:lstStyle>
            <a:lvl1pPr>
              <a:defRPr/>
            </a:lvl1pPr>
          </a:lstStyle>
          <a:p>
            <a:pPr>
              <a:defRPr/>
            </a:pPr>
            <a:fld id="{EDA271A7-4C0F-4BBF-83C1-64FBD3183778}" type="slidenum">
              <a:rPr lang="en-US">
                <a:solidFill>
                  <a:srgbClr val="4D4F58"/>
                </a:solidFill>
              </a:rPr>
              <a:pPr>
                <a:defRPr/>
              </a:pPr>
              <a:t>‹#›</a:t>
            </a:fld>
            <a:endParaRPr lang="en-US" dirty="0">
              <a:solidFill>
                <a:srgbClr val="4D4F58"/>
              </a:solidFill>
            </a:endParaRPr>
          </a:p>
        </p:txBody>
      </p:sp>
    </p:spTree>
    <p:extLst>
      <p:ext uri="{BB962C8B-B14F-4D97-AF65-F5344CB8AC3E}">
        <p14:creationId xmlns:p14="http://schemas.microsoft.com/office/powerpoint/2010/main" val="256929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19600"/>
            <a:ext cx="7772400" cy="1188720"/>
          </a:xfrm>
        </p:spPr>
        <p:txBody>
          <a:bodyPr/>
          <a:lstStyle>
            <a:lvl1pPr>
              <a:defRPr sz="4000" b="1" cap="all" baseline="0"/>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685800" y="1752600"/>
            <a:ext cx="7772400" cy="2590800"/>
          </a:xfrm>
        </p:spPr>
        <p:txBody>
          <a:bodyPr anchor="b"/>
          <a:lstStyle>
            <a:lvl1pPr marL="0" indent="0">
              <a:buFontTx/>
              <a:buNone/>
              <a:defRPr/>
            </a:lvl1pPr>
          </a:lstStyle>
          <a:p>
            <a:pPr lvl="0"/>
            <a:r>
              <a:rPr lang="en-US" smtClean="0"/>
              <a:t>Click to edit Master text styles</a:t>
            </a:r>
          </a:p>
        </p:txBody>
      </p:sp>
      <p:sp>
        <p:nvSpPr>
          <p:cNvPr id="4" name="Slide Number Placeholder 8"/>
          <p:cNvSpPr>
            <a:spLocks noGrp="1"/>
          </p:cNvSpPr>
          <p:nvPr>
            <p:ph type="sldNum" sz="quarter" idx="12"/>
          </p:nvPr>
        </p:nvSpPr>
        <p:spPr/>
        <p:txBody>
          <a:bodyPr/>
          <a:lstStyle>
            <a:lvl1pPr>
              <a:defRPr/>
            </a:lvl1pPr>
          </a:lstStyle>
          <a:p>
            <a:pPr>
              <a:defRPr/>
            </a:pPr>
            <a:fld id="{3AAED57B-DC71-483E-9DA5-8930DF3F1E9E}" type="slidenum">
              <a:rPr lang="en-US">
                <a:solidFill>
                  <a:srgbClr val="4D4F58"/>
                </a:solidFill>
              </a:rPr>
              <a:pPr>
                <a:defRPr/>
              </a:pPr>
              <a:t>‹#›</a:t>
            </a:fld>
            <a:endParaRPr lang="en-US" dirty="0">
              <a:solidFill>
                <a:srgbClr val="4D4F58"/>
              </a:solidFill>
            </a:endParaRPr>
          </a:p>
        </p:txBody>
      </p:sp>
    </p:spTree>
    <p:extLst>
      <p:ext uri="{BB962C8B-B14F-4D97-AF65-F5344CB8AC3E}">
        <p14:creationId xmlns:p14="http://schemas.microsoft.com/office/powerpoint/2010/main" val="3403218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81000" y="1344168"/>
            <a:ext cx="4038600" cy="4572000"/>
          </a:xfrm>
        </p:spPr>
        <p:txBody>
          <a:bodyPr/>
          <a:lstStyle>
            <a:lvl1pPr marL="228600" indent="-228600">
              <a:defRPr sz="2800"/>
            </a:lvl1pPr>
            <a:lvl2pPr marL="461963" indent="-233363">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4"/>
          <p:cNvSpPr>
            <a:spLocks noGrp="1"/>
          </p:cNvSpPr>
          <p:nvPr>
            <p:ph sz="quarter" idx="12"/>
          </p:nvPr>
        </p:nvSpPr>
        <p:spPr>
          <a:xfrm>
            <a:off x="4572000" y="1344168"/>
            <a:ext cx="4038600" cy="4572000"/>
          </a:xfrm>
        </p:spPr>
        <p:txBody>
          <a:bodyPr/>
          <a:lstStyle>
            <a:lvl1pPr marL="228600" indent="-228600">
              <a:defRPr sz="2800"/>
            </a:lvl1pPr>
            <a:lvl2pPr marL="461963" indent="-233363">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8"/>
          <p:cNvSpPr>
            <a:spLocks noGrp="1"/>
          </p:cNvSpPr>
          <p:nvPr>
            <p:ph type="sldNum" sz="quarter" idx="13"/>
          </p:nvPr>
        </p:nvSpPr>
        <p:spPr/>
        <p:txBody>
          <a:bodyPr/>
          <a:lstStyle>
            <a:lvl1pPr>
              <a:defRPr/>
            </a:lvl1pPr>
          </a:lstStyle>
          <a:p>
            <a:pPr>
              <a:defRPr/>
            </a:pPr>
            <a:fld id="{C1BEA183-E71C-4DB8-BF4F-53C393516096}" type="slidenum">
              <a:rPr lang="en-US">
                <a:solidFill>
                  <a:srgbClr val="4D4F58"/>
                </a:solidFill>
              </a:rPr>
              <a:pPr>
                <a:defRPr/>
              </a:pPr>
              <a:t>‹#›</a:t>
            </a:fld>
            <a:endParaRPr lang="en-US" dirty="0">
              <a:solidFill>
                <a:srgbClr val="4D4F58"/>
              </a:solidFill>
            </a:endParaRPr>
          </a:p>
        </p:txBody>
      </p:sp>
    </p:spTree>
    <p:extLst>
      <p:ext uri="{BB962C8B-B14F-4D97-AF65-F5344CB8AC3E}">
        <p14:creationId xmlns:p14="http://schemas.microsoft.com/office/powerpoint/2010/main" val="3245230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81000" y="2176272"/>
            <a:ext cx="4038600" cy="3931920"/>
          </a:xfrm>
        </p:spPr>
        <p:txBody>
          <a:bodyPr/>
          <a:lstStyle>
            <a:lvl1pPr marL="168275" indent="-168275">
              <a:defRPr sz="2400"/>
            </a:lvl1pPr>
            <a:lvl2pPr marL="401638" indent="-230188">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2"/>
          </p:nvPr>
        </p:nvSpPr>
        <p:spPr>
          <a:xfrm>
            <a:off x="381000" y="1219200"/>
            <a:ext cx="4038600" cy="838200"/>
          </a:xfrm>
        </p:spPr>
        <p:txBody>
          <a:bodyPr anchor="b">
            <a:noAutofit/>
          </a:bodyPr>
          <a:lstStyle>
            <a:lvl1pPr marL="0" indent="0">
              <a:buFontTx/>
              <a:buNone/>
              <a:defRPr sz="2400" b="1"/>
            </a:lvl1pPr>
            <a:lvl2pPr marL="0" indent="0">
              <a:buFontTx/>
              <a:buNone/>
              <a:defRPr sz="2400" b="1"/>
            </a:lvl2pPr>
            <a:lvl3pPr marL="0" indent="0">
              <a:buFontTx/>
              <a:buNone/>
              <a:defRPr sz="2400" b="1"/>
            </a:lvl3pPr>
            <a:lvl4pPr marL="0" indent="0">
              <a:buFontTx/>
              <a:buNone/>
              <a:defRPr sz="2400" b="1"/>
            </a:lvl4pPr>
            <a:lvl5pPr marL="0" indent="0">
              <a:buFontTx/>
              <a:buNone/>
              <a:defRPr sz="2400" b="1"/>
            </a:lvl5pPr>
          </a:lstStyle>
          <a:p>
            <a:pPr lvl="0"/>
            <a:r>
              <a:rPr lang="en-US" smtClean="0"/>
              <a:t>Click to edit Master text styles</a:t>
            </a:r>
          </a:p>
        </p:txBody>
      </p:sp>
      <p:sp>
        <p:nvSpPr>
          <p:cNvPr id="9" name="Content Placeholder 4"/>
          <p:cNvSpPr>
            <a:spLocks noGrp="1"/>
          </p:cNvSpPr>
          <p:nvPr>
            <p:ph sz="quarter" idx="13"/>
          </p:nvPr>
        </p:nvSpPr>
        <p:spPr>
          <a:xfrm>
            <a:off x="4572000" y="2176272"/>
            <a:ext cx="4038600" cy="3931920"/>
          </a:xfrm>
        </p:spPr>
        <p:txBody>
          <a:bodyPr/>
          <a:lstStyle>
            <a:lvl1pPr marL="168275" indent="-168275">
              <a:defRPr sz="2400"/>
            </a:lvl1pPr>
            <a:lvl2pPr marL="401638" indent="-230188">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5"/>
          <p:cNvSpPr>
            <a:spLocks noGrp="1"/>
          </p:cNvSpPr>
          <p:nvPr>
            <p:ph type="body" sz="quarter" idx="14"/>
          </p:nvPr>
        </p:nvSpPr>
        <p:spPr>
          <a:xfrm>
            <a:off x="4572000" y="1219200"/>
            <a:ext cx="4038600" cy="838200"/>
          </a:xfrm>
        </p:spPr>
        <p:txBody>
          <a:bodyPr anchor="b">
            <a:noAutofit/>
          </a:bodyPr>
          <a:lstStyle>
            <a:lvl1pPr marL="0" indent="0">
              <a:buFontTx/>
              <a:buNone/>
              <a:defRPr sz="2400" b="1"/>
            </a:lvl1pPr>
            <a:lvl2pPr marL="0" indent="0">
              <a:buFontTx/>
              <a:buNone/>
              <a:defRPr sz="2400" b="1"/>
            </a:lvl2pPr>
            <a:lvl3pPr marL="0" indent="0">
              <a:buFontTx/>
              <a:buNone/>
              <a:defRPr sz="2400" b="1"/>
            </a:lvl3pPr>
            <a:lvl4pPr marL="0" indent="0">
              <a:buFontTx/>
              <a:buNone/>
              <a:defRPr sz="2400" b="1"/>
            </a:lvl4pPr>
            <a:lvl5pPr marL="0" indent="0">
              <a:buFontTx/>
              <a:buNone/>
              <a:defRPr sz="2400" b="1"/>
            </a:lvl5pPr>
          </a:lstStyle>
          <a:p>
            <a:pPr lvl="0"/>
            <a:r>
              <a:rPr lang="en-US" smtClean="0"/>
              <a:t>Click to edit Master text styles</a:t>
            </a:r>
          </a:p>
        </p:txBody>
      </p:sp>
      <p:sp>
        <p:nvSpPr>
          <p:cNvPr id="7" name="Slide Number Placeholder 8"/>
          <p:cNvSpPr>
            <a:spLocks noGrp="1"/>
          </p:cNvSpPr>
          <p:nvPr>
            <p:ph type="sldNum" sz="quarter" idx="15"/>
          </p:nvPr>
        </p:nvSpPr>
        <p:spPr/>
        <p:txBody>
          <a:bodyPr/>
          <a:lstStyle>
            <a:lvl1pPr>
              <a:defRPr/>
            </a:lvl1pPr>
          </a:lstStyle>
          <a:p>
            <a:pPr>
              <a:defRPr/>
            </a:pPr>
            <a:fld id="{FA37B561-78CF-49AB-92A8-3DA9A94908C6}" type="slidenum">
              <a:rPr lang="en-US">
                <a:solidFill>
                  <a:srgbClr val="4D4F58"/>
                </a:solidFill>
              </a:rPr>
              <a:pPr>
                <a:defRPr/>
              </a:pPr>
              <a:t>‹#›</a:t>
            </a:fld>
            <a:endParaRPr lang="en-US" dirty="0">
              <a:solidFill>
                <a:srgbClr val="4D4F58"/>
              </a:solidFill>
            </a:endParaRPr>
          </a:p>
        </p:txBody>
      </p:sp>
    </p:spTree>
    <p:extLst>
      <p:ext uri="{BB962C8B-B14F-4D97-AF65-F5344CB8AC3E}">
        <p14:creationId xmlns:p14="http://schemas.microsoft.com/office/powerpoint/2010/main" val="145842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8"/>
          <p:cNvSpPr>
            <a:spLocks noGrp="1"/>
          </p:cNvSpPr>
          <p:nvPr>
            <p:ph type="sldNum" sz="quarter" idx="10"/>
          </p:nvPr>
        </p:nvSpPr>
        <p:spPr/>
        <p:txBody>
          <a:bodyPr/>
          <a:lstStyle>
            <a:lvl1pPr>
              <a:defRPr/>
            </a:lvl1pPr>
          </a:lstStyle>
          <a:p>
            <a:pPr>
              <a:defRPr/>
            </a:pPr>
            <a:fld id="{D62C1D4A-EFDA-4774-9223-6AB2977FC1A4}" type="slidenum">
              <a:rPr lang="en-US">
                <a:solidFill>
                  <a:srgbClr val="4D4F58"/>
                </a:solidFill>
              </a:rPr>
              <a:pPr>
                <a:defRPr/>
              </a:pPr>
              <a:t>‹#›</a:t>
            </a:fld>
            <a:endParaRPr lang="en-US" dirty="0">
              <a:solidFill>
                <a:srgbClr val="4D4F58"/>
              </a:solidFill>
            </a:endParaRPr>
          </a:p>
        </p:txBody>
      </p:sp>
    </p:spTree>
    <p:extLst>
      <p:ext uri="{BB962C8B-B14F-4D97-AF65-F5344CB8AC3E}">
        <p14:creationId xmlns:p14="http://schemas.microsoft.com/office/powerpoint/2010/main" val="1736474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a:defRPr/>
            </a:lvl1pPr>
          </a:lstStyle>
          <a:p>
            <a:pPr>
              <a:defRPr/>
            </a:pPr>
            <a:fld id="{CFC4E910-C797-4B34-B46F-066ACBD9B469}" type="slidenum">
              <a:rPr lang="en-US">
                <a:solidFill>
                  <a:srgbClr val="4D4F58"/>
                </a:solidFill>
              </a:rPr>
              <a:pPr>
                <a:defRPr/>
              </a:pPr>
              <a:t>‹#›</a:t>
            </a:fld>
            <a:endParaRPr lang="en-US" dirty="0">
              <a:solidFill>
                <a:srgbClr val="4D4F58"/>
              </a:solidFill>
            </a:endParaRPr>
          </a:p>
        </p:txBody>
      </p:sp>
    </p:spTree>
    <p:extLst>
      <p:ext uri="{BB962C8B-B14F-4D97-AF65-F5344CB8AC3E}">
        <p14:creationId xmlns:p14="http://schemas.microsoft.com/office/powerpoint/2010/main" val="407095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4" name="Rectangle 3"/>
          <p:cNvSpPr/>
          <p:nvPr/>
        </p:nvSpPr>
        <p:spPr>
          <a:xfrm>
            <a:off x="0" y="5281613"/>
            <a:ext cx="9144000" cy="1600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srgbClr val="FFFFFF"/>
              </a:solidFill>
            </a:endParaRPr>
          </a:p>
        </p:txBody>
      </p:sp>
      <p:sp>
        <p:nvSpPr>
          <p:cNvPr id="6" name="Text Box 6"/>
          <p:cNvSpPr txBox="1">
            <a:spLocks noChangeArrowheads="1"/>
          </p:cNvSpPr>
          <p:nvPr/>
        </p:nvSpPr>
        <p:spPr bwMode="auto">
          <a:xfrm>
            <a:off x="74613" y="6389688"/>
            <a:ext cx="3937000" cy="415925"/>
          </a:xfrm>
          <a:prstGeom prst="rect">
            <a:avLst/>
          </a:prstGeom>
          <a:noFill/>
          <a:ln>
            <a:noFill/>
          </a:ln>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defRPr/>
            </a:pPr>
            <a:r>
              <a:rPr lang="en-US" sz="700" dirty="0" smtClean="0">
                <a:solidFill>
                  <a:srgbClr val="4D4F58"/>
                </a:solidFill>
                <a:latin typeface="Arial Narrow" pitchFamily="34" charset="0"/>
                <a:cs typeface="Arial" charset="0"/>
              </a:rPr>
              <a:t>CUNA Mutual Group Proprietary </a:t>
            </a:r>
            <a:br>
              <a:rPr lang="en-US" sz="700" dirty="0" smtClean="0">
                <a:solidFill>
                  <a:srgbClr val="4D4F58"/>
                </a:solidFill>
                <a:latin typeface="Arial Narrow" pitchFamily="34" charset="0"/>
                <a:cs typeface="Arial" charset="0"/>
              </a:rPr>
            </a:br>
            <a:r>
              <a:rPr lang="en-US" sz="700" dirty="0" smtClean="0">
                <a:solidFill>
                  <a:srgbClr val="4D4F58"/>
                </a:solidFill>
                <a:latin typeface="Arial Narrow" pitchFamily="34" charset="0"/>
                <a:cs typeface="Arial" charset="0"/>
              </a:rPr>
              <a:t>Reproduction, Adaptation or Distribution Prohibited </a:t>
            </a:r>
            <a:br>
              <a:rPr lang="en-US" sz="700" dirty="0" smtClean="0">
                <a:solidFill>
                  <a:srgbClr val="4D4F58"/>
                </a:solidFill>
                <a:latin typeface="Arial Narrow" pitchFamily="34" charset="0"/>
                <a:cs typeface="Arial" charset="0"/>
              </a:rPr>
            </a:br>
            <a:r>
              <a:rPr lang="en-US" sz="700" dirty="0" smtClean="0">
                <a:solidFill>
                  <a:srgbClr val="4D4F58"/>
                </a:solidFill>
                <a:latin typeface="Arial Narrow" pitchFamily="34" charset="0"/>
                <a:cs typeface="Arial" charset="0"/>
              </a:rPr>
              <a:t>© CUNA Mutual Group 2013 </a:t>
            </a:r>
          </a:p>
        </p:txBody>
      </p:sp>
      <p:pic>
        <p:nvPicPr>
          <p:cNvPr id="7" name="Picture 10" descr="TruStage_horiz_CMYK-no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4664075"/>
            <a:ext cx="22860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94300"/>
            <a:ext cx="9144000" cy="269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
        <p:nvSpPr>
          <p:cNvPr id="5" name="Title 4"/>
          <p:cNvSpPr>
            <a:spLocks noGrp="1"/>
          </p:cNvSpPr>
          <p:nvPr>
            <p:ph type="title"/>
          </p:nvPr>
        </p:nvSpPr>
        <p:spPr>
          <a:xfrm>
            <a:off x="457200" y="1219200"/>
            <a:ext cx="8229600" cy="1371600"/>
          </a:xfrm>
          <a:prstGeom prst="rect">
            <a:avLst/>
          </a:prstGeom>
        </p:spPr>
        <p:txBody>
          <a:bodyPr anchor="b"/>
          <a:lstStyle>
            <a:lvl1pPr algn="ctr">
              <a:defRPr lang="en-US" sz="3400" b="1" kern="1200" cap="none" baseline="0" dirty="0">
                <a:solidFill>
                  <a:srgbClr val="4D4F58"/>
                </a:solidFill>
                <a:latin typeface="+mn-lt"/>
                <a:ea typeface="+mn-ea"/>
                <a:cs typeface="Arial" pitchFamily="34" charset="0"/>
              </a:defRPr>
            </a:lvl1pPr>
          </a:lstStyle>
          <a:p>
            <a:r>
              <a:rPr lang="en-US" smtClean="0"/>
              <a:t>Click to edit Master title style</a:t>
            </a:r>
            <a:endParaRPr lang="en-US" dirty="0"/>
          </a:p>
        </p:txBody>
      </p:sp>
      <p:sp>
        <p:nvSpPr>
          <p:cNvPr id="3" name="Text Placeholder 2"/>
          <p:cNvSpPr>
            <a:spLocks noGrp="1"/>
          </p:cNvSpPr>
          <p:nvPr>
            <p:ph type="body" sz="quarter" idx="14"/>
          </p:nvPr>
        </p:nvSpPr>
        <p:spPr>
          <a:xfrm>
            <a:off x="1447800" y="2971800"/>
            <a:ext cx="6477000" cy="1371600"/>
          </a:xfrm>
        </p:spPr>
        <p:txBody>
          <a:bodyPr>
            <a:noAutofit/>
          </a:bodyPr>
          <a:lstStyle>
            <a:lvl1pPr marL="0" indent="0" algn="ctr">
              <a:buFontTx/>
              <a:buNone/>
              <a:defRPr sz="2400"/>
            </a:lvl1pPr>
            <a:lvl2pPr marL="0" indent="0" algn="ctr">
              <a:buFontTx/>
              <a:buNone/>
              <a:defRPr lang="en-US" sz="2400" kern="1200" dirty="0" smtClean="0">
                <a:solidFill>
                  <a:srgbClr val="4D4F58"/>
                </a:solidFill>
                <a:latin typeface="Arial" pitchFamily="34" charset="0"/>
                <a:ea typeface="+mn-ea"/>
                <a:cs typeface="Arial" pitchFamily="34" charset="0"/>
              </a:defRPr>
            </a:lvl2pPr>
            <a:lvl3pPr marL="0" indent="0" algn="ctr">
              <a:buFontTx/>
              <a:buNone/>
              <a:defRPr lang="en-US" sz="2400" kern="1200" dirty="0" smtClean="0">
                <a:solidFill>
                  <a:srgbClr val="4D4F58"/>
                </a:solidFill>
                <a:latin typeface="Arial" pitchFamily="34" charset="0"/>
                <a:ea typeface="+mn-ea"/>
                <a:cs typeface="Arial" pitchFamily="34" charset="0"/>
              </a:defRPr>
            </a:lvl3pPr>
            <a:lvl4pPr marL="0" indent="0" algn="ctr">
              <a:buFontTx/>
              <a:buNone/>
              <a:defRPr lang="en-US" sz="2400" kern="1200" dirty="0" smtClean="0">
                <a:solidFill>
                  <a:srgbClr val="4D4F58"/>
                </a:solidFill>
                <a:latin typeface="Arial" pitchFamily="34" charset="0"/>
                <a:ea typeface="+mn-ea"/>
                <a:cs typeface="Arial" pitchFamily="34" charset="0"/>
              </a:defRPr>
            </a:lvl4pPr>
            <a:lvl5pPr marL="0" indent="0" algn="ctr">
              <a:buFontTx/>
              <a:buNone/>
              <a:defRPr lang="en-US" sz="2400" kern="1200" dirty="0">
                <a:solidFill>
                  <a:srgbClr val="4D4F58"/>
                </a:solidFill>
                <a:latin typeface="Arial" pitchFamily="34" charset="0"/>
                <a:ea typeface="+mn-ea"/>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247687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381000" y="1344168"/>
            <a:ext cx="8229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8"/>
          <p:cNvSpPr>
            <a:spLocks noGrp="1"/>
          </p:cNvSpPr>
          <p:nvPr>
            <p:ph type="sldNum" sz="quarter" idx="12"/>
          </p:nvPr>
        </p:nvSpPr>
        <p:spPr/>
        <p:txBody>
          <a:bodyPr/>
          <a:lstStyle>
            <a:lvl1pPr>
              <a:defRPr/>
            </a:lvl1pPr>
          </a:lstStyle>
          <a:p>
            <a:pPr>
              <a:defRPr/>
            </a:pPr>
            <a:fld id="{265454F0-18A6-4F73-A79E-8CEC65D52E34}" type="slidenum">
              <a:rPr lang="en-US">
                <a:solidFill>
                  <a:srgbClr val="4D4F58"/>
                </a:solidFill>
              </a:rPr>
              <a:pPr>
                <a:defRPr/>
              </a:pPr>
              <a:t>‹#›</a:t>
            </a:fld>
            <a:endParaRPr lang="en-US" dirty="0">
              <a:solidFill>
                <a:srgbClr val="4D4F58"/>
              </a:solidFill>
            </a:endParaRPr>
          </a:p>
        </p:txBody>
      </p:sp>
    </p:spTree>
    <p:extLst>
      <p:ext uri="{BB962C8B-B14F-4D97-AF65-F5344CB8AC3E}">
        <p14:creationId xmlns:p14="http://schemas.microsoft.com/office/powerpoint/2010/main" val="2949143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741363"/>
            <a:ext cx="9144000" cy="36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pic>
        <p:nvPicPr>
          <p:cNvPr id="1027" name="Picture 14"/>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384175" y="6400800"/>
            <a:ext cx="154463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itle Placeholder 4"/>
          <p:cNvSpPr>
            <a:spLocks noGrp="1"/>
          </p:cNvSpPr>
          <p:nvPr>
            <p:ph type="title"/>
          </p:nvPr>
        </p:nvSpPr>
        <p:spPr bwMode="auto">
          <a:xfrm>
            <a:off x="384175" y="201613"/>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Text Placeholder 5"/>
          <p:cNvSpPr>
            <a:spLocks noGrp="1"/>
          </p:cNvSpPr>
          <p:nvPr>
            <p:ph type="body" idx="1"/>
          </p:nvPr>
        </p:nvSpPr>
        <p:spPr bwMode="auto">
          <a:xfrm>
            <a:off x="384175" y="1344613"/>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Slide Number Placeholder 8"/>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a:defRPr sz="800" b="1" smtClean="0">
                <a:solidFill>
                  <a:schemeClr val="tx1"/>
                </a:solidFill>
              </a:defRPr>
            </a:lvl1pPr>
          </a:lstStyle>
          <a:p>
            <a:pPr fontAlgn="base">
              <a:spcBef>
                <a:spcPct val="0"/>
              </a:spcBef>
              <a:spcAft>
                <a:spcPct val="0"/>
              </a:spcAft>
              <a:defRPr/>
            </a:pPr>
            <a:fld id="{0401E0E8-07D5-421C-AC15-AEA49FA88882}" type="slidenum">
              <a:rPr lang="en-US">
                <a:solidFill>
                  <a:srgbClr val="4D4F58"/>
                </a:solidFill>
                <a:cs typeface="Arial" charset="0"/>
              </a:rPr>
              <a:pPr fontAlgn="base">
                <a:spcBef>
                  <a:spcPct val="0"/>
                </a:spcBef>
                <a:spcAft>
                  <a:spcPct val="0"/>
                </a:spcAft>
                <a:defRPr/>
              </a:pPr>
              <a:t>‹#›</a:t>
            </a:fld>
            <a:endParaRPr lang="en-US" dirty="0">
              <a:solidFill>
                <a:srgbClr val="4D4F58"/>
              </a:solidFill>
              <a:cs typeface="Arial" charset="0"/>
            </a:endParaRPr>
          </a:p>
        </p:txBody>
      </p:sp>
      <p:sp>
        <p:nvSpPr>
          <p:cNvPr id="17" name="Rectangle 16"/>
          <p:cNvSpPr/>
          <p:nvPr/>
        </p:nvSpPr>
        <p:spPr>
          <a:xfrm>
            <a:off x="0" y="6248400"/>
            <a:ext cx="9144000" cy="36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Tree>
    <p:extLst>
      <p:ext uri="{BB962C8B-B14F-4D97-AF65-F5344CB8AC3E}">
        <p14:creationId xmlns:p14="http://schemas.microsoft.com/office/powerpoint/2010/main" val="19859925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hdr="0" ftr="0" dt="0"/>
  <p:txStyles>
    <p:titleStyle>
      <a:lvl1pPr algn="l" rtl="0" eaLnBrk="1" fontAlgn="base" hangingPunct="1">
        <a:spcBef>
          <a:spcPct val="0"/>
        </a:spcBef>
        <a:spcAft>
          <a:spcPct val="0"/>
        </a:spcAft>
        <a:defRPr sz="2600" kern="1200">
          <a:solidFill>
            <a:srgbClr val="4D4F58"/>
          </a:solidFill>
          <a:latin typeface="Arial" pitchFamily="34" charset="0"/>
          <a:ea typeface="+mj-ea"/>
          <a:cs typeface="Arial" pitchFamily="34" charset="0"/>
        </a:defRPr>
      </a:lvl1pPr>
      <a:lvl2pPr algn="l" rtl="0" eaLnBrk="1" fontAlgn="base" hangingPunct="1">
        <a:spcBef>
          <a:spcPct val="0"/>
        </a:spcBef>
        <a:spcAft>
          <a:spcPct val="0"/>
        </a:spcAft>
        <a:defRPr sz="2600">
          <a:solidFill>
            <a:srgbClr val="4D4F58"/>
          </a:solidFill>
          <a:latin typeface="Arial" charset="0"/>
          <a:cs typeface="Arial" charset="0"/>
        </a:defRPr>
      </a:lvl2pPr>
      <a:lvl3pPr algn="l" rtl="0" eaLnBrk="1" fontAlgn="base" hangingPunct="1">
        <a:spcBef>
          <a:spcPct val="0"/>
        </a:spcBef>
        <a:spcAft>
          <a:spcPct val="0"/>
        </a:spcAft>
        <a:defRPr sz="2600">
          <a:solidFill>
            <a:srgbClr val="4D4F58"/>
          </a:solidFill>
          <a:latin typeface="Arial" charset="0"/>
          <a:cs typeface="Arial" charset="0"/>
        </a:defRPr>
      </a:lvl3pPr>
      <a:lvl4pPr algn="l" rtl="0" eaLnBrk="1" fontAlgn="base" hangingPunct="1">
        <a:spcBef>
          <a:spcPct val="0"/>
        </a:spcBef>
        <a:spcAft>
          <a:spcPct val="0"/>
        </a:spcAft>
        <a:defRPr sz="2600">
          <a:solidFill>
            <a:srgbClr val="4D4F58"/>
          </a:solidFill>
          <a:latin typeface="Arial" charset="0"/>
          <a:cs typeface="Arial" charset="0"/>
        </a:defRPr>
      </a:lvl4pPr>
      <a:lvl5pPr algn="l" rtl="0" eaLnBrk="1" fontAlgn="base" hangingPunct="1">
        <a:spcBef>
          <a:spcPct val="0"/>
        </a:spcBef>
        <a:spcAft>
          <a:spcPct val="0"/>
        </a:spcAft>
        <a:defRPr sz="2600">
          <a:solidFill>
            <a:srgbClr val="4D4F58"/>
          </a:solidFill>
          <a:latin typeface="Arial" charset="0"/>
          <a:cs typeface="Arial" charset="0"/>
        </a:defRPr>
      </a:lvl5pPr>
      <a:lvl6pPr marL="457200" algn="l" rtl="0" eaLnBrk="1" fontAlgn="base" hangingPunct="1">
        <a:spcBef>
          <a:spcPct val="0"/>
        </a:spcBef>
        <a:spcAft>
          <a:spcPct val="0"/>
        </a:spcAft>
        <a:defRPr sz="3400" b="1">
          <a:solidFill>
            <a:srgbClr val="4D4F58"/>
          </a:solidFill>
          <a:latin typeface="Arial" charset="0"/>
          <a:cs typeface="Arial" charset="0"/>
        </a:defRPr>
      </a:lvl6pPr>
      <a:lvl7pPr marL="914400" algn="l" rtl="0" eaLnBrk="1" fontAlgn="base" hangingPunct="1">
        <a:spcBef>
          <a:spcPct val="0"/>
        </a:spcBef>
        <a:spcAft>
          <a:spcPct val="0"/>
        </a:spcAft>
        <a:defRPr sz="3400" b="1">
          <a:solidFill>
            <a:srgbClr val="4D4F58"/>
          </a:solidFill>
          <a:latin typeface="Arial" charset="0"/>
          <a:cs typeface="Arial" charset="0"/>
        </a:defRPr>
      </a:lvl7pPr>
      <a:lvl8pPr marL="1371600" algn="l" rtl="0" eaLnBrk="1" fontAlgn="base" hangingPunct="1">
        <a:spcBef>
          <a:spcPct val="0"/>
        </a:spcBef>
        <a:spcAft>
          <a:spcPct val="0"/>
        </a:spcAft>
        <a:defRPr sz="3400" b="1">
          <a:solidFill>
            <a:srgbClr val="4D4F58"/>
          </a:solidFill>
          <a:latin typeface="Arial" charset="0"/>
          <a:cs typeface="Arial" charset="0"/>
        </a:defRPr>
      </a:lvl8pPr>
      <a:lvl9pPr marL="1828800" algn="l" rtl="0" eaLnBrk="1" fontAlgn="base" hangingPunct="1">
        <a:spcBef>
          <a:spcPct val="0"/>
        </a:spcBef>
        <a:spcAft>
          <a:spcPct val="0"/>
        </a:spcAft>
        <a:defRPr sz="3400" b="1">
          <a:solidFill>
            <a:srgbClr val="4D4F58"/>
          </a:solidFill>
          <a:latin typeface="Arial" charset="0"/>
          <a:cs typeface="Arial" charset="0"/>
        </a:defRPr>
      </a:lvl9pPr>
    </p:titleStyle>
    <p:bodyStyle>
      <a:lvl1pPr marL="168275" indent="-168275" algn="l" rtl="0" eaLnBrk="1" fontAlgn="base" hangingPunct="1">
        <a:spcBef>
          <a:spcPct val="20000"/>
        </a:spcBef>
        <a:spcAft>
          <a:spcPct val="0"/>
        </a:spcAft>
        <a:buClr>
          <a:srgbClr val="FFA02F"/>
        </a:buClr>
        <a:buFont typeface="Arial" charset="0"/>
        <a:buChar char="•"/>
        <a:defRPr sz="2000" kern="1200">
          <a:solidFill>
            <a:srgbClr val="4D4F58"/>
          </a:solidFill>
          <a:latin typeface="Arial" pitchFamily="34" charset="0"/>
          <a:ea typeface="+mn-ea"/>
          <a:cs typeface="Arial" pitchFamily="34" charset="0"/>
        </a:defRPr>
      </a:lvl1pPr>
      <a:lvl2pPr marL="347663" indent="-179388" algn="l" rtl="0" eaLnBrk="1" fontAlgn="base" hangingPunct="1">
        <a:spcBef>
          <a:spcPct val="20000"/>
        </a:spcBef>
        <a:spcAft>
          <a:spcPct val="0"/>
        </a:spcAft>
        <a:buClr>
          <a:srgbClr val="FFA02F"/>
        </a:buClr>
        <a:buFont typeface="Arial" charset="0"/>
        <a:buChar char="–"/>
        <a:defRPr kern="1200">
          <a:solidFill>
            <a:srgbClr val="4D4F58"/>
          </a:solidFill>
          <a:latin typeface="+mn-lt"/>
          <a:ea typeface="+mn-ea"/>
          <a:cs typeface="Arial" charset="0"/>
        </a:defRPr>
      </a:lvl2pPr>
      <a:lvl3pPr marL="625475" indent="-168275" algn="l" rtl="0" eaLnBrk="1" fontAlgn="base" hangingPunct="1">
        <a:spcBef>
          <a:spcPct val="20000"/>
        </a:spcBef>
        <a:spcAft>
          <a:spcPct val="0"/>
        </a:spcAft>
        <a:buClr>
          <a:srgbClr val="FFA02F"/>
        </a:buClr>
        <a:buFont typeface="Arial" charset="0"/>
        <a:buChar char="•"/>
        <a:defRPr sz="1600" kern="1200">
          <a:solidFill>
            <a:srgbClr val="4D4F58"/>
          </a:solidFill>
          <a:latin typeface="+mn-lt"/>
          <a:ea typeface="+mn-ea"/>
          <a:cs typeface="Arial" charset="0"/>
        </a:defRPr>
      </a:lvl3pPr>
      <a:lvl4pPr marL="804863" indent="-168275" algn="l" rtl="0" eaLnBrk="1" fontAlgn="base" hangingPunct="1">
        <a:spcBef>
          <a:spcPct val="20000"/>
        </a:spcBef>
        <a:spcAft>
          <a:spcPct val="0"/>
        </a:spcAft>
        <a:buClr>
          <a:srgbClr val="FFA02F"/>
        </a:buClr>
        <a:buFont typeface="Arial" charset="0"/>
        <a:buChar char="–"/>
        <a:defRPr sz="1400" kern="1200">
          <a:solidFill>
            <a:srgbClr val="4D4F58"/>
          </a:solidFill>
          <a:latin typeface="+mn-lt"/>
          <a:ea typeface="+mn-ea"/>
          <a:cs typeface="Arial" charset="0"/>
        </a:defRPr>
      </a:lvl4pPr>
      <a:lvl5pPr marL="974725" indent="-179388" algn="l" rtl="0" eaLnBrk="1" fontAlgn="base" hangingPunct="1">
        <a:spcBef>
          <a:spcPct val="20000"/>
        </a:spcBef>
        <a:spcAft>
          <a:spcPct val="0"/>
        </a:spcAft>
        <a:buClr>
          <a:srgbClr val="FFA02F"/>
        </a:buClr>
        <a:buFont typeface="Arial" charset="0"/>
        <a:buChar char="»"/>
        <a:defRPr sz="1400" kern="1200">
          <a:solidFill>
            <a:srgbClr val="4D4F58"/>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Microsoft_Excel_97-2003_Worksheet2.xls"/><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447800"/>
            <a:ext cx="8229600" cy="1981200"/>
          </a:xfrm>
        </p:spPr>
        <p:txBody>
          <a:bodyPr/>
          <a:lstStyle/>
          <a:p>
            <a:pPr lvl="2" algn="ctr">
              <a:lnSpc>
                <a:spcPct val="150000"/>
              </a:lnSpc>
            </a:pPr>
            <a:r>
              <a:rPr lang="en-US" sz="3200" dirty="0" smtClean="0">
                <a:latin typeface="Times New Roman" panose="02020603050405020304" pitchFamily="18" charset="0"/>
                <a:cs typeface="Times New Roman" panose="02020603050405020304" pitchFamily="18" charset="0"/>
              </a:rPr>
              <a:t>Internship Summary</a:t>
            </a:r>
            <a:br>
              <a:rPr lang="en-US" sz="3200" dirty="0" smtClean="0">
                <a:latin typeface="Times New Roman" panose="02020603050405020304" pitchFamily="18" charset="0"/>
                <a:cs typeface="Times New Roman" panose="02020603050405020304" pitchFamily="18" charset="0"/>
              </a:rPr>
            </a:br>
            <a:r>
              <a:rPr lang="en-US" sz="1400" dirty="0" smtClean="0">
                <a:latin typeface="Times New Roman" panose="02020603050405020304" pitchFamily="18" charset="0"/>
                <a:cs typeface="Times New Roman" panose="02020603050405020304" pitchFamily="18" charset="0"/>
              </a:rPr>
              <a:t> Chaoyang Yu</a:t>
            </a:r>
            <a:br>
              <a:rPr lang="en-US" sz="1400" dirty="0" smtClean="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May, 2016</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2873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GLT multivariate test review</a:t>
            </a:r>
            <a:endParaRPr lang="en-US" dirty="0"/>
          </a:p>
        </p:txBody>
      </p:sp>
      <p:sp>
        <p:nvSpPr>
          <p:cNvPr id="3" name="Content Placeholder 2"/>
          <p:cNvSpPr>
            <a:spLocks noGrp="1"/>
          </p:cNvSpPr>
          <p:nvPr>
            <p:ph sz="quarter" idx="11"/>
          </p:nvPr>
        </p:nvSpPr>
        <p:spPr>
          <a:xfrm>
            <a:off x="381000" y="1066800"/>
            <a:ext cx="8229600" cy="4572000"/>
          </a:xfrm>
        </p:spPr>
        <p:txBody>
          <a:bodyPr/>
          <a:lstStyle/>
          <a:p>
            <a:pPr marL="0" indent="0">
              <a:buNone/>
            </a:pPr>
            <a:r>
              <a:rPr lang="en-US" dirty="0" smtClean="0"/>
              <a:t>Suggestion:</a:t>
            </a:r>
          </a:p>
          <a:p>
            <a:r>
              <a:rPr lang="en-US" dirty="0" smtClean="0"/>
              <a:t>Change in BRE and Letter Copy will lead to an  increase in response</a:t>
            </a:r>
          </a:p>
          <a:p>
            <a:r>
              <a:rPr lang="en-US" dirty="0" smtClean="0"/>
              <a:t>However, if we change BRE and Letter Copy at the same time, the interaction will </a:t>
            </a:r>
            <a:r>
              <a:rPr lang="en-US" dirty="0" smtClean="0"/>
              <a:t>lead to less increase than change BRE  and Letter Copy separately</a:t>
            </a:r>
          </a:p>
          <a:p>
            <a:r>
              <a:rPr lang="en-US" dirty="0" smtClean="0"/>
              <a:t>For future study, we need to understand the primary goal for our test clearly at the experimental design stage: Do we want to see the influence caused by each factor, or </a:t>
            </a:r>
            <a:r>
              <a:rPr lang="en-US" smtClean="0"/>
              <a:t>just by given kits?</a:t>
            </a:r>
            <a:endParaRPr lang="en-US" dirty="0"/>
          </a:p>
        </p:txBody>
      </p:sp>
      <p:sp>
        <p:nvSpPr>
          <p:cNvPr id="4" name="Slide Number Placeholder 3"/>
          <p:cNvSpPr>
            <a:spLocks noGrp="1"/>
          </p:cNvSpPr>
          <p:nvPr>
            <p:ph type="sldNum" sz="quarter" idx="12"/>
          </p:nvPr>
        </p:nvSpPr>
        <p:spPr/>
        <p:txBody>
          <a:bodyPr/>
          <a:lstStyle/>
          <a:p>
            <a:pPr>
              <a:defRPr/>
            </a:pPr>
            <a:fld id="{EDA271A7-4C0F-4BBF-83C1-64FBD3183778}" type="slidenum">
              <a:rPr lang="en-US" smtClean="0">
                <a:solidFill>
                  <a:srgbClr val="4D4F58"/>
                </a:solidFill>
              </a:rPr>
              <a:pPr>
                <a:defRPr/>
              </a:pPr>
              <a:t>10</a:t>
            </a:fld>
            <a:endParaRPr lang="en-US" dirty="0">
              <a:solidFill>
                <a:srgbClr val="4D4F58"/>
              </a:solidFill>
            </a:endParaRPr>
          </a:p>
        </p:txBody>
      </p:sp>
    </p:spTree>
    <p:extLst>
      <p:ext uri="{BB962C8B-B14F-4D97-AF65-F5344CB8AC3E}">
        <p14:creationId xmlns:p14="http://schemas.microsoft.com/office/powerpoint/2010/main" val="1637138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Accomplishments</a:t>
            </a:r>
            <a:endParaRPr lang="en-US" dirty="0"/>
          </a:p>
        </p:txBody>
      </p:sp>
      <p:sp>
        <p:nvSpPr>
          <p:cNvPr id="3" name="Content Placeholder 2"/>
          <p:cNvSpPr>
            <a:spLocks noGrp="1"/>
          </p:cNvSpPr>
          <p:nvPr>
            <p:ph sz="quarter" idx="11"/>
          </p:nvPr>
        </p:nvSpPr>
        <p:spPr>
          <a:xfrm>
            <a:off x="381000" y="914400"/>
            <a:ext cx="8229600" cy="4572000"/>
          </a:xfrm>
        </p:spPr>
        <p:txBody>
          <a:bodyPr/>
          <a:lstStyle/>
          <a:p>
            <a:r>
              <a:rPr lang="en-US" sz="2400" dirty="0" smtClean="0"/>
              <a:t>AARP smoothing</a:t>
            </a:r>
          </a:p>
          <a:p>
            <a:r>
              <a:rPr lang="en-US" sz="2400" dirty="0" smtClean="0"/>
              <a:t>Preparing statistics lecture for analytics team</a:t>
            </a:r>
          </a:p>
          <a:p>
            <a:r>
              <a:rPr lang="en-US" sz="2400" dirty="0" smtClean="0"/>
              <a:t>UT80 Model review</a:t>
            </a:r>
          </a:p>
          <a:p>
            <a:r>
              <a:rPr lang="en-US" sz="2400" dirty="0" smtClean="0"/>
              <a:t>R learning material collection</a:t>
            </a:r>
          </a:p>
          <a:p>
            <a:r>
              <a:rPr lang="en-US" sz="2400" dirty="0" smtClean="0"/>
              <a:t>GLT multivariate test review</a:t>
            </a:r>
          </a:p>
          <a:p>
            <a:r>
              <a:rPr lang="en-US" sz="2400" dirty="0" smtClean="0"/>
              <a:t>Acxiom variable selection(summer intern)</a:t>
            </a:r>
          </a:p>
          <a:p>
            <a:pPr marL="0" indent="0">
              <a:buNone/>
            </a:pPr>
            <a:endParaRPr lang="en-US" dirty="0" smtClean="0"/>
          </a:p>
        </p:txBody>
      </p:sp>
      <p:sp>
        <p:nvSpPr>
          <p:cNvPr id="4" name="Slide Number Placeholder 3"/>
          <p:cNvSpPr>
            <a:spLocks noGrp="1"/>
          </p:cNvSpPr>
          <p:nvPr>
            <p:ph type="sldNum" sz="quarter" idx="12"/>
          </p:nvPr>
        </p:nvSpPr>
        <p:spPr/>
        <p:txBody>
          <a:bodyPr/>
          <a:lstStyle/>
          <a:p>
            <a:pPr>
              <a:defRPr/>
            </a:pPr>
            <a:fld id="{EDA271A7-4C0F-4BBF-83C1-64FBD3183778}" type="slidenum">
              <a:rPr lang="en-US" smtClean="0">
                <a:solidFill>
                  <a:srgbClr val="4D4F58"/>
                </a:solidFill>
              </a:rPr>
              <a:pPr>
                <a:defRPr/>
              </a:pPr>
              <a:t>2</a:t>
            </a:fld>
            <a:endParaRPr lang="en-US" dirty="0">
              <a:solidFill>
                <a:srgbClr val="4D4F58"/>
              </a:solidFill>
            </a:endParaRPr>
          </a:p>
        </p:txBody>
      </p:sp>
    </p:spTree>
    <p:extLst>
      <p:ext uri="{BB962C8B-B14F-4D97-AF65-F5344CB8AC3E}">
        <p14:creationId xmlns:p14="http://schemas.microsoft.com/office/powerpoint/2010/main" val="4197877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02" name="Picture 2" descr="S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7263"/>
            <a:ext cx="8915400" cy="5900737"/>
          </a:xfrm>
          <a:prstGeom prst="rect">
            <a:avLst/>
          </a:prstGeom>
          <a:noFill/>
          <a:extLst>
            <a:ext uri="{909E8E84-426E-40DD-AFC4-6F175D3DCCD1}">
              <a14:hiddenFill xmlns:a14="http://schemas.microsoft.com/office/drawing/2010/main">
                <a:solidFill>
                  <a:srgbClr val="FFFFFF"/>
                </a:solidFill>
              </a14:hiddenFill>
            </a:ext>
          </a:extLst>
        </p:spPr>
      </p:pic>
      <p:sp>
        <p:nvSpPr>
          <p:cNvPr id="1024003" name="Text Box 3"/>
          <p:cNvSpPr txBox="1">
            <a:spLocks noChangeArrowheads="1"/>
          </p:cNvSpPr>
          <p:nvPr/>
        </p:nvSpPr>
        <p:spPr bwMode="auto">
          <a:xfrm>
            <a:off x="990600" y="1295400"/>
            <a:ext cx="1676400" cy="960438"/>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altLang="en-US" sz="2000" dirty="0">
                <a:solidFill>
                  <a:srgbClr val="000000"/>
                </a:solidFill>
                <a:latin typeface="Times New Roman" pitchFamily="18" charset="0"/>
              </a:rPr>
              <a:t>Null Distribution: difference=0.</a:t>
            </a:r>
          </a:p>
        </p:txBody>
      </p:sp>
      <p:sp>
        <p:nvSpPr>
          <p:cNvPr id="1024004" name="Text Box 4"/>
          <p:cNvSpPr txBox="1">
            <a:spLocks noChangeArrowheads="1"/>
          </p:cNvSpPr>
          <p:nvPr/>
        </p:nvSpPr>
        <p:spPr bwMode="auto">
          <a:xfrm>
            <a:off x="990600" y="3733800"/>
            <a:ext cx="2667000" cy="960438"/>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altLang="en-US" sz="2000">
                <a:solidFill>
                  <a:srgbClr val="000000"/>
                </a:solidFill>
                <a:latin typeface="Times New Roman" pitchFamily="18" charset="0"/>
              </a:rPr>
              <a:t>Clinically relevant  alternative: difference=10%.</a:t>
            </a:r>
          </a:p>
        </p:txBody>
      </p:sp>
      <p:grpSp>
        <p:nvGrpSpPr>
          <p:cNvPr id="1024005" name="Group 5"/>
          <p:cNvGrpSpPr>
            <a:grpSpLocks/>
          </p:cNvGrpSpPr>
          <p:nvPr/>
        </p:nvGrpSpPr>
        <p:grpSpPr bwMode="auto">
          <a:xfrm>
            <a:off x="5715000" y="685800"/>
            <a:ext cx="2438400" cy="2819400"/>
            <a:chOff x="4080" y="432"/>
            <a:chExt cx="1488" cy="1584"/>
          </a:xfrm>
        </p:grpSpPr>
        <p:sp>
          <p:nvSpPr>
            <p:cNvPr id="1024006" name="Line 6"/>
            <p:cNvSpPr>
              <a:spLocks noChangeShapeType="1"/>
            </p:cNvSpPr>
            <p:nvPr/>
          </p:nvSpPr>
          <p:spPr bwMode="auto">
            <a:xfrm flipV="1">
              <a:off x="4080" y="432"/>
              <a:ext cx="0" cy="1584"/>
            </a:xfrm>
            <a:prstGeom prst="line">
              <a:avLst/>
            </a:prstGeom>
            <a:noFill/>
            <a:ln w="952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sp>
          <p:nvSpPr>
            <p:cNvPr id="1024007" name="Text Box 7"/>
            <p:cNvSpPr txBox="1">
              <a:spLocks noChangeArrowheads="1"/>
            </p:cNvSpPr>
            <p:nvPr/>
          </p:nvSpPr>
          <p:spPr bwMode="auto">
            <a:xfrm>
              <a:off x="4080" y="576"/>
              <a:ext cx="1488" cy="545"/>
            </a:xfrm>
            <a:prstGeom prst="rect">
              <a:avLst/>
            </a:prstGeom>
            <a:solidFill>
              <a:srgbClr val="C0C0C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altLang="en-US" sz="2000" dirty="0">
                  <a:solidFill>
                    <a:srgbClr val="000000"/>
                  </a:solidFill>
                  <a:latin typeface="Times New Roman" pitchFamily="18" charset="0"/>
                </a:rPr>
                <a:t>Rejection region. Any value &gt;= 6.5 (0+3.3*1.96)</a:t>
              </a:r>
            </a:p>
          </p:txBody>
        </p:sp>
      </p:grpSp>
      <p:grpSp>
        <p:nvGrpSpPr>
          <p:cNvPr id="1024009" name="Group 9"/>
          <p:cNvGrpSpPr>
            <a:grpSpLocks/>
          </p:cNvGrpSpPr>
          <p:nvPr/>
        </p:nvGrpSpPr>
        <p:grpSpPr bwMode="auto">
          <a:xfrm>
            <a:off x="5715000" y="2209800"/>
            <a:ext cx="3429000" cy="1295400"/>
            <a:chOff x="3600" y="1392"/>
            <a:chExt cx="2160" cy="816"/>
          </a:xfrm>
        </p:grpSpPr>
        <p:sp>
          <p:nvSpPr>
            <p:cNvPr id="1024010" name="Rectangle 10"/>
            <p:cNvSpPr>
              <a:spLocks noChangeArrowheads="1"/>
            </p:cNvSpPr>
            <p:nvPr/>
          </p:nvSpPr>
          <p:spPr bwMode="auto">
            <a:xfrm>
              <a:off x="3600" y="1920"/>
              <a:ext cx="720" cy="288"/>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11" name="Line 11"/>
            <p:cNvSpPr>
              <a:spLocks noChangeShapeType="1"/>
            </p:cNvSpPr>
            <p:nvPr/>
          </p:nvSpPr>
          <p:spPr bwMode="auto">
            <a:xfrm flipV="1">
              <a:off x="4224" y="1728"/>
              <a:ext cx="144"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24012" name="Text Box 12"/>
            <p:cNvSpPr txBox="1">
              <a:spLocks noChangeArrowheads="1"/>
            </p:cNvSpPr>
            <p:nvPr/>
          </p:nvSpPr>
          <p:spPr bwMode="auto">
            <a:xfrm>
              <a:off x="3932" y="1392"/>
              <a:ext cx="182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b="0" dirty="0"/>
                <a:t>For 5% significance level, one-tail area=2.5%</a:t>
              </a:r>
            </a:p>
          </p:txBody>
        </p:sp>
        <p:sp>
          <p:nvSpPr>
            <p:cNvPr id="1024013" name="Text Box 13"/>
            <p:cNvSpPr txBox="1">
              <a:spLocks noChangeArrowheads="1"/>
            </p:cNvSpPr>
            <p:nvPr/>
          </p:nvSpPr>
          <p:spPr bwMode="auto">
            <a:xfrm>
              <a:off x="4464" y="1824"/>
              <a:ext cx="12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000"/>
                <a:t>(Z</a:t>
              </a:r>
              <a:r>
                <a:rPr lang="en-US" altLang="en-US" sz="2000" baseline="-25000">
                  <a:sym typeface="Symbol" pitchFamily="18" charset="2"/>
                </a:rPr>
                <a:t>/2 </a:t>
              </a:r>
              <a:r>
                <a:rPr lang="en-US" altLang="en-US" sz="2000">
                  <a:sym typeface="Symbol" pitchFamily="18" charset="2"/>
                </a:rPr>
                <a:t>= 1.96)</a:t>
              </a:r>
              <a:endParaRPr lang="en-US" altLang="en-US" sz="2000"/>
            </a:p>
          </p:txBody>
        </p:sp>
      </p:grpSp>
      <p:grpSp>
        <p:nvGrpSpPr>
          <p:cNvPr id="1024014" name="Group 14"/>
          <p:cNvGrpSpPr>
            <a:grpSpLocks/>
          </p:cNvGrpSpPr>
          <p:nvPr/>
        </p:nvGrpSpPr>
        <p:grpSpPr bwMode="auto">
          <a:xfrm>
            <a:off x="5715000" y="3886200"/>
            <a:ext cx="2971800" cy="1981200"/>
            <a:chOff x="3600" y="2448"/>
            <a:chExt cx="1872" cy="1248"/>
          </a:xfrm>
        </p:grpSpPr>
        <p:sp>
          <p:nvSpPr>
            <p:cNvPr id="1024015" name="Rectangle 15"/>
            <p:cNvSpPr>
              <a:spLocks noChangeArrowheads="1"/>
            </p:cNvSpPr>
            <p:nvPr/>
          </p:nvSpPr>
          <p:spPr bwMode="auto">
            <a:xfrm>
              <a:off x="3936" y="2448"/>
              <a:ext cx="336" cy="124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16" name="Rectangle 16"/>
            <p:cNvSpPr>
              <a:spLocks noChangeArrowheads="1"/>
            </p:cNvSpPr>
            <p:nvPr/>
          </p:nvSpPr>
          <p:spPr bwMode="auto">
            <a:xfrm>
              <a:off x="4272" y="2688"/>
              <a:ext cx="336" cy="100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17" name="Rectangle 17"/>
            <p:cNvSpPr>
              <a:spLocks noChangeArrowheads="1"/>
            </p:cNvSpPr>
            <p:nvPr/>
          </p:nvSpPr>
          <p:spPr bwMode="auto">
            <a:xfrm>
              <a:off x="4608" y="3072"/>
              <a:ext cx="288" cy="62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18" name="Rectangle 18"/>
            <p:cNvSpPr>
              <a:spLocks noChangeArrowheads="1"/>
            </p:cNvSpPr>
            <p:nvPr/>
          </p:nvSpPr>
          <p:spPr bwMode="auto">
            <a:xfrm>
              <a:off x="4896" y="3456"/>
              <a:ext cx="288" cy="24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19" name="Rectangle 19"/>
            <p:cNvSpPr>
              <a:spLocks noChangeArrowheads="1"/>
            </p:cNvSpPr>
            <p:nvPr/>
          </p:nvSpPr>
          <p:spPr bwMode="auto">
            <a:xfrm>
              <a:off x="5184" y="3600"/>
              <a:ext cx="288" cy="9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20" name="Rectangle 20"/>
            <p:cNvSpPr>
              <a:spLocks noChangeArrowheads="1"/>
            </p:cNvSpPr>
            <p:nvPr/>
          </p:nvSpPr>
          <p:spPr bwMode="auto">
            <a:xfrm>
              <a:off x="3648" y="2688"/>
              <a:ext cx="288" cy="100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21" name="Rectangle 21"/>
            <p:cNvSpPr>
              <a:spLocks noChangeArrowheads="1"/>
            </p:cNvSpPr>
            <p:nvPr/>
          </p:nvSpPr>
          <p:spPr bwMode="auto">
            <a:xfrm>
              <a:off x="3600" y="3024"/>
              <a:ext cx="48" cy="67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24022" name="Group 22"/>
          <p:cNvGrpSpPr>
            <a:grpSpLocks/>
          </p:cNvGrpSpPr>
          <p:nvPr/>
        </p:nvGrpSpPr>
        <p:grpSpPr bwMode="auto">
          <a:xfrm>
            <a:off x="2286000" y="3505200"/>
            <a:ext cx="3429000" cy="2438400"/>
            <a:chOff x="1440" y="2208"/>
            <a:chExt cx="2160" cy="1536"/>
          </a:xfrm>
        </p:grpSpPr>
        <p:sp>
          <p:nvSpPr>
            <p:cNvPr id="1024023" name="Text Box 23"/>
            <p:cNvSpPr txBox="1">
              <a:spLocks noChangeArrowheads="1"/>
            </p:cNvSpPr>
            <p:nvPr/>
          </p:nvSpPr>
          <p:spPr bwMode="auto">
            <a:xfrm>
              <a:off x="1440" y="2256"/>
              <a:ext cx="2160" cy="727"/>
            </a:xfrm>
            <a:prstGeom prst="rect">
              <a:avLst/>
            </a:prstGeom>
            <a:solidFill>
              <a:srgbClr val="C0C0C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altLang="en-US">
                  <a:solidFill>
                    <a:srgbClr val="000000"/>
                  </a:solidFill>
                  <a:latin typeface="Times New Roman" pitchFamily="18" charset="0"/>
                </a:rPr>
                <a:t>Power= chance of being in the rejection region if the alternative is true=area to the right of this line (in yellow)</a:t>
              </a:r>
              <a:r>
                <a:rPr lang="en-US" altLang="en-US">
                  <a:solidFill>
                    <a:srgbClr val="000000"/>
                  </a:solidFill>
                  <a:latin typeface="Times New Roman" pitchFamily="18" charset="0"/>
                  <a:sym typeface="Wingdings" pitchFamily="2" charset="2"/>
                </a:rPr>
                <a:t></a:t>
              </a:r>
              <a:endParaRPr lang="en-US" altLang="en-US">
                <a:solidFill>
                  <a:srgbClr val="000000"/>
                </a:solidFill>
                <a:latin typeface="Times New Roman" pitchFamily="18" charset="0"/>
              </a:endParaRPr>
            </a:p>
          </p:txBody>
        </p:sp>
        <p:sp>
          <p:nvSpPr>
            <p:cNvPr id="1024024" name="Line 24"/>
            <p:cNvSpPr>
              <a:spLocks noChangeShapeType="1"/>
            </p:cNvSpPr>
            <p:nvPr/>
          </p:nvSpPr>
          <p:spPr bwMode="auto">
            <a:xfrm flipV="1">
              <a:off x="3600" y="2208"/>
              <a:ext cx="0" cy="1536"/>
            </a:xfrm>
            <a:prstGeom prst="line">
              <a:avLst/>
            </a:prstGeom>
            <a:noFill/>
            <a:ln w="952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sp>
        <p:nvSpPr>
          <p:cNvPr id="26" name="Title 1"/>
          <p:cNvSpPr>
            <a:spLocks noGrp="1"/>
          </p:cNvSpPr>
          <p:nvPr>
            <p:ph type="title"/>
          </p:nvPr>
        </p:nvSpPr>
        <p:spPr>
          <a:xfrm>
            <a:off x="384175" y="201613"/>
            <a:ext cx="8229600" cy="457200"/>
          </a:xfrm>
        </p:spPr>
        <p:txBody>
          <a:bodyPr/>
          <a:lstStyle/>
          <a:p>
            <a:r>
              <a:rPr lang="en-US" dirty="0" smtClean="0"/>
              <a:t>Statistics lecture example</a:t>
            </a:r>
            <a:endParaRPr lang="en-US" dirty="0"/>
          </a:p>
        </p:txBody>
      </p:sp>
    </p:spTree>
    <p:extLst>
      <p:ext uri="{BB962C8B-B14F-4D97-AF65-F5344CB8AC3E}">
        <p14:creationId xmlns:p14="http://schemas.microsoft.com/office/powerpoint/2010/main" val="2484682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24003"/>
                                        </p:tgtEl>
                                        <p:attrNameLst>
                                          <p:attrName>style.visibility</p:attrName>
                                        </p:attrNameLst>
                                      </p:cBhvr>
                                      <p:to>
                                        <p:strVal val="visible"/>
                                      </p:to>
                                    </p:set>
                                    <p:animEffect transition="in" filter="randombar(horizontal)">
                                      <p:cBhvr>
                                        <p:cTn id="7" dur="500"/>
                                        <p:tgtEl>
                                          <p:spTgt spid="10240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24004"/>
                                        </p:tgtEl>
                                        <p:attrNameLst>
                                          <p:attrName>style.visibility</p:attrName>
                                        </p:attrNameLst>
                                      </p:cBhvr>
                                      <p:to>
                                        <p:strVal val="visible"/>
                                      </p:to>
                                    </p:set>
                                    <p:animEffect transition="in" filter="randombar(horizontal)">
                                      <p:cBhvr>
                                        <p:cTn id="12" dur="500"/>
                                        <p:tgtEl>
                                          <p:spTgt spid="10240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024005"/>
                                        </p:tgtEl>
                                        <p:attrNameLst>
                                          <p:attrName>style.visibility</p:attrName>
                                        </p:attrNameLst>
                                      </p:cBhvr>
                                      <p:to>
                                        <p:strVal val="visible"/>
                                      </p:to>
                                    </p:set>
                                    <p:animEffect transition="in" filter="wipe(up)">
                                      <p:cBhvr>
                                        <p:cTn id="17" dur="500"/>
                                        <p:tgtEl>
                                          <p:spTgt spid="10240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24009"/>
                                        </p:tgtEl>
                                        <p:attrNameLst>
                                          <p:attrName>style.visibility</p:attrName>
                                        </p:attrNameLst>
                                      </p:cBhvr>
                                      <p:to>
                                        <p:strVal val="visible"/>
                                      </p:to>
                                    </p:set>
                                    <p:animEffect transition="in" filter="wipe(left)">
                                      <p:cBhvr>
                                        <p:cTn id="22" dur="500"/>
                                        <p:tgtEl>
                                          <p:spTgt spid="1024009"/>
                                        </p:tgtEl>
                                      </p:cBhvr>
                                    </p:animEffect>
                                  </p:childTnLst>
                                  <p:subTnLst>
                                    <p:set>
                                      <p:cBhvr override="childStyle">
                                        <p:cTn dur="1" fill="hold" display="0" masterRel="nextClick" afterEffect="1"/>
                                        <p:tgtEl>
                                          <p:spTgt spid="1024009"/>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024022"/>
                                        </p:tgtEl>
                                        <p:attrNameLst>
                                          <p:attrName>style.visibility</p:attrName>
                                        </p:attrNameLst>
                                      </p:cBhvr>
                                      <p:to>
                                        <p:strVal val="visible"/>
                                      </p:to>
                                    </p:set>
                                    <p:animEffect transition="in" filter="wipe(up)">
                                      <p:cBhvr>
                                        <p:cTn id="27" dur="500"/>
                                        <p:tgtEl>
                                          <p:spTgt spid="10240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24014"/>
                                        </p:tgtEl>
                                        <p:attrNameLst>
                                          <p:attrName>style.visibility</p:attrName>
                                        </p:attrNameLst>
                                      </p:cBhvr>
                                      <p:to>
                                        <p:strVal val="visible"/>
                                      </p:to>
                                    </p:set>
                                    <p:animEffect transition="in" filter="wipe(left)">
                                      <p:cBhvr>
                                        <p:cTn id="32" dur="500"/>
                                        <p:tgtEl>
                                          <p:spTgt spid="1024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03" grpId="0" autoUpdateAnimBg="0"/>
      <p:bldP spid="102400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UT80 </a:t>
            </a:r>
            <a:r>
              <a:rPr lang="en-US" dirty="0"/>
              <a:t>M</a:t>
            </a:r>
            <a:r>
              <a:rPr lang="en-US" dirty="0" smtClean="0"/>
              <a:t>odel </a:t>
            </a:r>
            <a:r>
              <a:rPr lang="en-US" dirty="0"/>
              <a:t>R</a:t>
            </a:r>
            <a:r>
              <a:rPr lang="en-US" dirty="0" smtClean="0"/>
              <a:t>eview</a:t>
            </a:r>
            <a:endParaRPr lang="en-US" dirty="0"/>
          </a:p>
        </p:txBody>
      </p:sp>
      <p:sp>
        <p:nvSpPr>
          <p:cNvPr id="4" name="Slide Number Placeholder 3"/>
          <p:cNvSpPr>
            <a:spLocks noGrp="1"/>
          </p:cNvSpPr>
          <p:nvPr>
            <p:ph type="sldNum" sz="quarter" idx="12"/>
          </p:nvPr>
        </p:nvSpPr>
        <p:spPr/>
        <p:txBody>
          <a:bodyPr/>
          <a:lstStyle/>
          <a:p>
            <a:pPr>
              <a:defRPr/>
            </a:pPr>
            <a:fld id="{EDA271A7-4C0F-4BBF-83C1-64FBD3183778}" type="slidenum">
              <a:rPr lang="en-US" smtClean="0">
                <a:solidFill>
                  <a:srgbClr val="4D4F58"/>
                </a:solidFill>
              </a:rPr>
              <a:pPr>
                <a:defRPr/>
              </a:pPr>
              <a:t>4</a:t>
            </a:fld>
            <a:endParaRPr lang="en-US" dirty="0">
              <a:solidFill>
                <a:srgbClr val="4D4F58"/>
              </a:solidFill>
            </a:endParaRPr>
          </a:p>
        </p:txBody>
      </p:sp>
      <p:graphicFrame>
        <p:nvGraphicFramePr>
          <p:cNvPr id="5" name="Content Placeholder 4"/>
          <p:cNvGraphicFramePr>
            <a:graphicFrameLocks noGrp="1"/>
          </p:cNvGraphicFramePr>
          <p:nvPr>
            <p:ph sz="quarter" idx="11"/>
            <p:extLst>
              <p:ext uri="{D42A27DB-BD31-4B8C-83A1-F6EECF244321}">
                <p14:modId xmlns:p14="http://schemas.microsoft.com/office/powerpoint/2010/main" val="4049638304"/>
              </p:ext>
            </p:extLst>
          </p:nvPr>
        </p:nvGraphicFramePr>
        <p:xfrm>
          <a:off x="4495800" y="1066800"/>
          <a:ext cx="4419600" cy="27162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3029389552"/>
              </p:ext>
            </p:extLst>
          </p:nvPr>
        </p:nvGraphicFramePr>
        <p:xfrm>
          <a:off x="228600" y="1143000"/>
          <a:ext cx="4038600" cy="2438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p:cNvGraphicFramePr>
            <a:graphicFrameLocks/>
          </p:cNvGraphicFramePr>
          <p:nvPr>
            <p:extLst>
              <p:ext uri="{D42A27DB-BD31-4B8C-83A1-F6EECF244321}">
                <p14:modId xmlns:p14="http://schemas.microsoft.com/office/powerpoint/2010/main" val="3864639126"/>
              </p:ext>
            </p:extLst>
          </p:nvPr>
        </p:nvGraphicFramePr>
        <p:xfrm>
          <a:off x="457200" y="3581400"/>
          <a:ext cx="47244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3" name="Rectangle 2"/>
          <p:cNvSpPr/>
          <p:nvPr/>
        </p:nvSpPr>
        <p:spPr>
          <a:xfrm>
            <a:off x="5334000" y="4648200"/>
            <a:ext cx="2971800" cy="646331"/>
          </a:xfrm>
          <a:prstGeom prst="rect">
            <a:avLst/>
          </a:prstGeom>
        </p:spPr>
        <p:txBody>
          <a:bodyPr wrap="square">
            <a:spAutoFit/>
          </a:bodyPr>
          <a:lstStyle/>
          <a:p>
            <a:r>
              <a:rPr lang="en-US" dirty="0"/>
              <a:t>Current UT-80 models work well in prediction</a:t>
            </a:r>
            <a:endParaRPr lang="en-US" dirty="0"/>
          </a:p>
        </p:txBody>
      </p:sp>
    </p:spTree>
    <p:extLst>
      <p:ext uri="{BB962C8B-B14F-4D97-AF65-F5344CB8AC3E}">
        <p14:creationId xmlns:p14="http://schemas.microsoft.com/office/powerpoint/2010/main" val="25946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DA271A7-4C0F-4BBF-83C1-64FBD3183778}" type="slidenum">
              <a:rPr lang="en-US" smtClean="0">
                <a:solidFill>
                  <a:srgbClr val="4D4F58"/>
                </a:solidFill>
              </a:rPr>
              <a:pPr>
                <a:defRPr/>
              </a:pPr>
              <a:t>5</a:t>
            </a:fld>
            <a:endParaRPr lang="en-US" dirty="0">
              <a:solidFill>
                <a:srgbClr val="4D4F58"/>
              </a:solidFill>
            </a:endParaRPr>
          </a:p>
        </p:txBody>
      </p:sp>
      <p:graphicFrame>
        <p:nvGraphicFramePr>
          <p:cNvPr id="5" name="Chart 4"/>
          <p:cNvGraphicFramePr>
            <a:graphicFrameLocks/>
          </p:cNvGraphicFramePr>
          <p:nvPr>
            <p:extLst>
              <p:ext uri="{D42A27DB-BD31-4B8C-83A1-F6EECF244321}">
                <p14:modId xmlns:p14="http://schemas.microsoft.com/office/powerpoint/2010/main" val="492886133"/>
              </p:ext>
            </p:extLst>
          </p:nvPr>
        </p:nvGraphicFramePr>
        <p:xfrm>
          <a:off x="228600" y="914400"/>
          <a:ext cx="4802878" cy="26118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ontent Placeholder 5"/>
          <p:cNvGraphicFramePr>
            <a:graphicFrameLocks noGrp="1"/>
          </p:cNvGraphicFramePr>
          <p:nvPr>
            <p:ph sz="quarter" idx="11"/>
            <p:extLst>
              <p:ext uri="{D42A27DB-BD31-4B8C-83A1-F6EECF244321}">
                <p14:modId xmlns:p14="http://schemas.microsoft.com/office/powerpoint/2010/main" val="2139994560"/>
              </p:ext>
            </p:extLst>
          </p:nvPr>
        </p:nvGraphicFramePr>
        <p:xfrm>
          <a:off x="3505200" y="3657600"/>
          <a:ext cx="5486400" cy="2640013"/>
        </p:xfrm>
        <a:graphic>
          <a:graphicData uri="http://schemas.openxmlformats.org/drawingml/2006/chart">
            <c:chart xmlns:c="http://schemas.openxmlformats.org/drawingml/2006/chart" xmlns:r="http://schemas.openxmlformats.org/officeDocument/2006/relationships" r:id="rId4"/>
          </a:graphicData>
        </a:graphic>
      </p:graphicFrame>
      <p:sp>
        <p:nvSpPr>
          <p:cNvPr id="7" name="Title 1"/>
          <p:cNvSpPr txBox="1">
            <a:spLocks/>
          </p:cNvSpPr>
          <p:nvPr/>
        </p:nvSpPr>
        <p:spPr bwMode="auto">
          <a:xfrm>
            <a:off x="565883" y="198072"/>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kern="1200">
                <a:solidFill>
                  <a:srgbClr val="4D4F58"/>
                </a:solidFill>
                <a:latin typeface="Arial" pitchFamily="34" charset="0"/>
                <a:ea typeface="+mj-ea"/>
                <a:cs typeface="Arial" pitchFamily="34" charset="0"/>
              </a:defRPr>
            </a:lvl1pPr>
            <a:lvl2pPr algn="l" rtl="0" eaLnBrk="1" fontAlgn="base" hangingPunct="1">
              <a:spcBef>
                <a:spcPct val="0"/>
              </a:spcBef>
              <a:spcAft>
                <a:spcPct val="0"/>
              </a:spcAft>
              <a:defRPr sz="2600">
                <a:solidFill>
                  <a:srgbClr val="4D4F58"/>
                </a:solidFill>
                <a:latin typeface="Arial" charset="0"/>
                <a:cs typeface="Arial" charset="0"/>
              </a:defRPr>
            </a:lvl2pPr>
            <a:lvl3pPr algn="l" rtl="0" eaLnBrk="1" fontAlgn="base" hangingPunct="1">
              <a:spcBef>
                <a:spcPct val="0"/>
              </a:spcBef>
              <a:spcAft>
                <a:spcPct val="0"/>
              </a:spcAft>
              <a:defRPr sz="2600">
                <a:solidFill>
                  <a:srgbClr val="4D4F58"/>
                </a:solidFill>
                <a:latin typeface="Arial" charset="0"/>
                <a:cs typeface="Arial" charset="0"/>
              </a:defRPr>
            </a:lvl3pPr>
            <a:lvl4pPr algn="l" rtl="0" eaLnBrk="1" fontAlgn="base" hangingPunct="1">
              <a:spcBef>
                <a:spcPct val="0"/>
              </a:spcBef>
              <a:spcAft>
                <a:spcPct val="0"/>
              </a:spcAft>
              <a:defRPr sz="2600">
                <a:solidFill>
                  <a:srgbClr val="4D4F58"/>
                </a:solidFill>
                <a:latin typeface="Arial" charset="0"/>
                <a:cs typeface="Arial" charset="0"/>
              </a:defRPr>
            </a:lvl4pPr>
            <a:lvl5pPr algn="l" rtl="0" eaLnBrk="1" fontAlgn="base" hangingPunct="1">
              <a:spcBef>
                <a:spcPct val="0"/>
              </a:spcBef>
              <a:spcAft>
                <a:spcPct val="0"/>
              </a:spcAft>
              <a:defRPr sz="2600">
                <a:solidFill>
                  <a:srgbClr val="4D4F58"/>
                </a:solidFill>
                <a:latin typeface="Arial" charset="0"/>
                <a:cs typeface="Arial" charset="0"/>
              </a:defRPr>
            </a:lvl5pPr>
            <a:lvl6pPr marL="457200" algn="l" rtl="0" eaLnBrk="1" fontAlgn="base" hangingPunct="1">
              <a:spcBef>
                <a:spcPct val="0"/>
              </a:spcBef>
              <a:spcAft>
                <a:spcPct val="0"/>
              </a:spcAft>
              <a:defRPr sz="3400" b="1">
                <a:solidFill>
                  <a:srgbClr val="4D4F58"/>
                </a:solidFill>
                <a:latin typeface="Arial" charset="0"/>
                <a:cs typeface="Arial" charset="0"/>
              </a:defRPr>
            </a:lvl6pPr>
            <a:lvl7pPr marL="914400" algn="l" rtl="0" eaLnBrk="1" fontAlgn="base" hangingPunct="1">
              <a:spcBef>
                <a:spcPct val="0"/>
              </a:spcBef>
              <a:spcAft>
                <a:spcPct val="0"/>
              </a:spcAft>
              <a:defRPr sz="3400" b="1">
                <a:solidFill>
                  <a:srgbClr val="4D4F58"/>
                </a:solidFill>
                <a:latin typeface="Arial" charset="0"/>
                <a:cs typeface="Arial" charset="0"/>
              </a:defRPr>
            </a:lvl7pPr>
            <a:lvl8pPr marL="1371600" algn="l" rtl="0" eaLnBrk="1" fontAlgn="base" hangingPunct="1">
              <a:spcBef>
                <a:spcPct val="0"/>
              </a:spcBef>
              <a:spcAft>
                <a:spcPct val="0"/>
              </a:spcAft>
              <a:defRPr sz="3400" b="1">
                <a:solidFill>
                  <a:srgbClr val="4D4F58"/>
                </a:solidFill>
                <a:latin typeface="Arial" charset="0"/>
                <a:cs typeface="Arial" charset="0"/>
              </a:defRPr>
            </a:lvl8pPr>
            <a:lvl9pPr marL="1828800" algn="l" rtl="0" eaLnBrk="1" fontAlgn="base" hangingPunct="1">
              <a:spcBef>
                <a:spcPct val="0"/>
              </a:spcBef>
              <a:spcAft>
                <a:spcPct val="0"/>
              </a:spcAft>
              <a:defRPr sz="3400" b="1">
                <a:solidFill>
                  <a:srgbClr val="4D4F58"/>
                </a:solidFill>
                <a:latin typeface="Arial" charset="0"/>
                <a:cs typeface="Arial" charset="0"/>
              </a:defRPr>
            </a:lvl9pPr>
          </a:lstStyle>
          <a:p>
            <a:r>
              <a:rPr lang="en-US" dirty="0" smtClean="0"/>
              <a:t>UT80 Model Review</a:t>
            </a:r>
            <a:endParaRPr lang="en-US" dirty="0"/>
          </a:p>
        </p:txBody>
      </p:sp>
    </p:spTree>
    <p:extLst>
      <p:ext uri="{BB962C8B-B14F-4D97-AF65-F5344CB8AC3E}">
        <p14:creationId xmlns:p14="http://schemas.microsoft.com/office/powerpoint/2010/main" val="2913925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DA271A7-4C0F-4BBF-83C1-64FBD3183778}" type="slidenum">
              <a:rPr lang="en-US" smtClean="0">
                <a:solidFill>
                  <a:srgbClr val="4D4F58"/>
                </a:solidFill>
              </a:rPr>
              <a:pPr>
                <a:defRPr/>
              </a:pPr>
              <a:t>6</a:t>
            </a:fld>
            <a:endParaRPr lang="en-US" dirty="0">
              <a:solidFill>
                <a:srgbClr val="4D4F58"/>
              </a:solidFill>
            </a:endParaRPr>
          </a:p>
        </p:txBody>
      </p:sp>
      <p:graphicFrame>
        <p:nvGraphicFramePr>
          <p:cNvPr id="5" name="Content Placeholder 4"/>
          <p:cNvGraphicFramePr>
            <a:graphicFrameLocks noGrp="1"/>
          </p:cNvGraphicFramePr>
          <p:nvPr>
            <p:ph sz="quarter" idx="11"/>
            <p:extLst>
              <p:ext uri="{D42A27DB-BD31-4B8C-83A1-F6EECF244321}">
                <p14:modId xmlns:p14="http://schemas.microsoft.com/office/powerpoint/2010/main" val="1182308366"/>
              </p:ext>
            </p:extLst>
          </p:nvPr>
        </p:nvGraphicFramePr>
        <p:xfrm>
          <a:off x="914400" y="1524000"/>
          <a:ext cx="7010400" cy="3630613"/>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1"/>
          <p:cNvSpPr txBox="1">
            <a:spLocks/>
          </p:cNvSpPr>
          <p:nvPr/>
        </p:nvSpPr>
        <p:spPr bwMode="auto">
          <a:xfrm>
            <a:off x="533400" y="246185"/>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kern="1200">
                <a:solidFill>
                  <a:srgbClr val="4D4F58"/>
                </a:solidFill>
                <a:latin typeface="Arial" pitchFamily="34" charset="0"/>
                <a:ea typeface="+mj-ea"/>
                <a:cs typeface="Arial" pitchFamily="34" charset="0"/>
              </a:defRPr>
            </a:lvl1pPr>
            <a:lvl2pPr algn="l" rtl="0" eaLnBrk="1" fontAlgn="base" hangingPunct="1">
              <a:spcBef>
                <a:spcPct val="0"/>
              </a:spcBef>
              <a:spcAft>
                <a:spcPct val="0"/>
              </a:spcAft>
              <a:defRPr sz="2600">
                <a:solidFill>
                  <a:srgbClr val="4D4F58"/>
                </a:solidFill>
                <a:latin typeface="Arial" charset="0"/>
                <a:cs typeface="Arial" charset="0"/>
              </a:defRPr>
            </a:lvl2pPr>
            <a:lvl3pPr algn="l" rtl="0" eaLnBrk="1" fontAlgn="base" hangingPunct="1">
              <a:spcBef>
                <a:spcPct val="0"/>
              </a:spcBef>
              <a:spcAft>
                <a:spcPct val="0"/>
              </a:spcAft>
              <a:defRPr sz="2600">
                <a:solidFill>
                  <a:srgbClr val="4D4F58"/>
                </a:solidFill>
                <a:latin typeface="Arial" charset="0"/>
                <a:cs typeface="Arial" charset="0"/>
              </a:defRPr>
            </a:lvl3pPr>
            <a:lvl4pPr algn="l" rtl="0" eaLnBrk="1" fontAlgn="base" hangingPunct="1">
              <a:spcBef>
                <a:spcPct val="0"/>
              </a:spcBef>
              <a:spcAft>
                <a:spcPct val="0"/>
              </a:spcAft>
              <a:defRPr sz="2600">
                <a:solidFill>
                  <a:srgbClr val="4D4F58"/>
                </a:solidFill>
                <a:latin typeface="Arial" charset="0"/>
                <a:cs typeface="Arial" charset="0"/>
              </a:defRPr>
            </a:lvl4pPr>
            <a:lvl5pPr algn="l" rtl="0" eaLnBrk="1" fontAlgn="base" hangingPunct="1">
              <a:spcBef>
                <a:spcPct val="0"/>
              </a:spcBef>
              <a:spcAft>
                <a:spcPct val="0"/>
              </a:spcAft>
              <a:defRPr sz="2600">
                <a:solidFill>
                  <a:srgbClr val="4D4F58"/>
                </a:solidFill>
                <a:latin typeface="Arial" charset="0"/>
                <a:cs typeface="Arial" charset="0"/>
              </a:defRPr>
            </a:lvl5pPr>
            <a:lvl6pPr marL="457200" algn="l" rtl="0" eaLnBrk="1" fontAlgn="base" hangingPunct="1">
              <a:spcBef>
                <a:spcPct val="0"/>
              </a:spcBef>
              <a:spcAft>
                <a:spcPct val="0"/>
              </a:spcAft>
              <a:defRPr sz="3400" b="1">
                <a:solidFill>
                  <a:srgbClr val="4D4F58"/>
                </a:solidFill>
                <a:latin typeface="Arial" charset="0"/>
                <a:cs typeface="Arial" charset="0"/>
              </a:defRPr>
            </a:lvl6pPr>
            <a:lvl7pPr marL="914400" algn="l" rtl="0" eaLnBrk="1" fontAlgn="base" hangingPunct="1">
              <a:spcBef>
                <a:spcPct val="0"/>
              </a:spcBef>
              <a:spcAft>
                <a:spcPct val="0"/>
              </a:spcAft>
              <a:defRPr sz="3400" b="1">
                <a:solidFill>
                  <a:srgbClr val="4D4F58"/>
                </a:solidFill>
                <a:latin typeface="Arial" charset="0"/>
                <a:cs typeface="Arial" charset="0"/>
              </a:defRPr>
            </a:lvl7pPr>
            <a:lvl8pPr marL="1371600" algn="l" rtl="0" eaLnBrk="1" fontAlgn="base" hangingPunct="1">
              <a:spcBef>
                <a:spcPct val="0"/>
              </a:spcBef>
              <a:spcAft>
                <a:spcPct val="0"/>
              </a:spcAft>
              <a:defRPr sz="3400" b="1">
                <a:solidFill>
                  <a:srgbClr val="4D4F58"/>
                </a:solidFill>
                <a:latin typeface="Arial" charset="0"/>
                <a:cs typeface="Arial" charset="0"/>
              </a:defRPr>
            </a:lvl8pPr>
            <a:lvl9pPr marL="1828800" algn="l" rtl="0" eaLnBrk="1" fontAlgn="base" hangingPunct="1">
              <a:spcBef>
                <a:spcPct val="0"/>
              </a:spcBef>
              <a:spcAft>
                <a:spcPct val="0"/>
              </a:spcAft>
              <a:defRPr sz="3400" b="1">
                <a:solidFill>
                  <a:srgbClr val="4D4F58"/>
                </a:solidFill>
                <a:latin typeface="Arial" charset="0"/>
                <a:cs typeface="Arial" charset="0"/>
              </a:defRPr>
            </a:lvl9pPr>
          </a:lstStyle>
          <a:p>
            <a:r>
              <a:rPr lang="en-US" dirty="0" smtClean="0"/>
              <a:t>UT80 Model Review</a:t>
            </a:r>
            <a:endParaRPr lang="en-US" dirty="0"/>
          </a:p>
        </p:txBody>
      </p:sp>
      <p:sp>
        <p:nvSpPr>
          <p:cNvPr id="2" name="Rectangle 1"/>
          <p:cNvSpPr/>
          <p:nvPr/>
        </p:nvSpPr>
        <p:spPr>
          <a:xfrm>
            <a:off x="936674" y="5334000"/>
            <a:ext cx="7620000" cy="646331"/>
          </a:xfrm>
          <a:prstGeom prst="rect">
            <a:avLst/>
          </a:prstGeom>
        </p:spPr>
        <p:txBody>
          <a:bodyPr wrap="square">
            <a:spAutoFit/>
          </a:bodyPr>
          <a:lstStyle/>
          <a:p>
            <a:r>
              <a:rPr lang="en-US" dirty="0"/>
              <a:t>The current model segmentation (age) still works. Income could be another segmentation standard potentially. </a:t>
            </a:r>
            <a:endParaRPr lang="en-US" dirty="0"/>
          </a:p>
        </p:txBody>
      </p:sp>
    </p:spTree>
    <p:extLst>
      <p:ext uri="{BB962C8B-B14F-4D97-AF65-F5344CB8AC3E}">
        <p14:creationId xmlns:p14="http://schemas.microsoft.com/office/powerpoint/2010/main" val="1321846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UT80 model review</a:t>
            </a:r>
          </a:p>
        </p:txBody>
      </p:sp>
      <p:sp>
        <p:nvSpPr>
          <p:cNvPr id="3" name="Content Placeholder 2"/>
          <p:cNvSpPr>
            <a:spLocks noGrp="1"/>
          </p:cNvSpPr>
          <p:nvPr>
            <p:ph sz="quarter" idx="11"/>
          </p:nvPr>
        </p:nvSpPr>
        <p:spPr>
          <a:xfrm>
            <a:off x="381000" y="1524000"/>
            <a:ext cx="8077200" cy="2895600"/>
          </a:xfrm>
        </p:spPr>
        <p:txBody>
          <a:bodyPr/>
          <a:lstStyle/>
          <a:p>
            <a:r>
              <a:rPr lang="en-US" dirty="0" smtClean="0"/>
              <a:t>Dorothy </a:t>
            </a:r>
            <a:r>
              <a:rPr lang="en-US" dirty="0"/>
              <a:t>and me pulled out 2 months data, rebuilding the model with logistic regression. The logit model has some similarity to boosted tree model (the current model we are using) but not exactly same. I am trying to compare the logit one with previous model before our current boosted tree model.</a:t>
            </a:r>
          </a:p>
          <a:p>
            <a:endParaRPr lang="en-US" dirty="0"/>
          </a:p>
        </p:txBody>
      </p:sp>
      <p:sp>
        <p:nvSpPr>
          <p:cNvPr id="4" name="Slide Number Placeholder 3"/>
          <p:cNvSpPr>
            <a:spLocks noGrp="1"/>
          </p:cNvSpPr>
          <p:nvPr>
            <p:ph type="sldNum" sz="quarter" idx="12"/>
          </p:nvPr>
        </p:nvSpPr>
        <p:spPr/>
        <p:txBody>
          <a:bodyPr/>
          <a:lstStyle/>
          <a:p>
            <a:pPr>
              <a:defRPr/>
            </a:pPr>
            <a:fld id="{EDA271A7-4C0F-4BBF-83C1-64FBD3183778}" type="slidenum">
              <a:rPr lang="en-US" smtClean="0">
                <a:solidFill>
                  <a:srgbClr val="4D4F58"/>
                </a:solidFill>
              </a:rPr>
              <a:pPr>
                <a:defRPr/>
              </a:pPr>
              <a:t>7</a:t>
            </a:fld>
            <a:endParaRPr lang="en-US" dirty="0">
              <a:solidFill>
                <a:srgbClr val="4D4F58"/>
              </a:solidFill>
            </a:endParaRPr>
          </a:p>
        </p:txBody>
      </p:sp>
    </p:spTree>
    <p:extLst>
      <p:ext uri="{BB962C8B-B14F-4D97-AF65-F5344CB8AC3E}">
        <p14:creationId xmlns:p14="http://schemas.microsoft.com/office/powerpoint/2010/main" val="211526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457200"/>
          </a:xfrm>
        </p:spPr>
        <p:txBody>
          <a:bodyPr/>
          <a:lstStyle/>
          <a:p>
            <a:r>
              <a:rPr lang="en-US" sz="2800" dirty="0"/>
              <a:t>GLT multivariate test review</a:t>
            </a:r>
            <a:br>
              <a:rPr lang="en-US" sz="2800" dirty="0"/>
            </a:br>
            <a:endParaRPr lang="en-US" dirty="0"/>
          </a:p>
        </p:txBody>
      </p:sp>
      <p:sp>
        <p:nvSpPr>
          <p:cNvPr id="3" name="Content Placeholder 2"/>
          <p:cNvSpPr>
            <a:spLocks noGrp="1"/>
          </p:cNvSpPr>
          <p:nvPr>
            <p:ph sz="quarter" idx="11"/>
          </p:nvPr>
        </p:nvSpPr>
        <p:spPr/>
        <p:txBody>
          <a:bodyPr/>
          <a:lstStyle/>
          <a:p>
            <a:r>
              <a:rPr lang="en-US" dirty="0" smtClean="0"/>
              <a:t>“</a:t>
            </a:r>
            <a:r>
              <a:rPr lang="en-US" i="1" dirty="0"/>
              <a:t>Our goal is to identify combination of variables that will reduce cost and increase response. We identified the cost impacts and will be testing these elements to determine appropriate levels of investment</a:t>
            </a:r>
            <a:r>
              <a:rPr lang="en-US" i="1" dirty="0" smtClean="0"/>
              <a:t>.”</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EDA271A7-4C0F-4BBF-83C1-64FBD3183778}" type="slidenum">
              <a:rPr lang="en-US" smtClean="0">
                <a:solidFill>
                  <a:srgbClr val="4D4F58"/>
                </a:solidFill>
              </a:rPr>
              <a:pPr>
                <a:defRPr/>
              </a:pPr>
              <a:t>8</a:t>
            </a:fld>
            <a:endParaRPr lang="en-US" dirty="0">
              <a:solidFill>
                <a:srgbClr val="4D4F58"/>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469930131"/>
              </p:ext>
            </p:extLst>
          </p:nvPr>
        </p:nvGraphicFramePr>
        <p:xfrm>
          <a:off x="838200" y="2438400"/>
          <a:ext cx="5667902" cy="1371600"/>
        </p:xfrm>
        <a:graphic>
          <a:graphicData uri="http://schemas.openxmlformats.org/presentationml/2006/ole">
            <mc:AlternateContent xmlns:mc="http://schemas.openxmlformats.org/markup-compatibility/2006">
              <mc:Choice xmlns:v="urn:schemas-microsoft-com:vml" Requires="v">
                <p:oleObj spid="_x0000_s24642" name="Worksheet" r:id="rId3" imgW="3305057" imgH="857290" progId="Excel.Sheet.8">
                  <p:embed/>
                </p:oleObj>
              </mc:Choice>
              <mc:Fallback>
                <p:oleObj name="Worksheet" r:id="rId3" imgW="3305057" imgH="857290" progId="Excel.Shee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438400"/>
                        <a:ext cx="5667902" cy="1371600"/>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933467078"/>
              </p:ext>
            </p:extLst>
          </p:nvPr>
        </p:nvGraphicFramePr>
        <p:xfrm>
          <a:off x="762000" y="3886200"/>
          <a:ext cx="6810375" cy="2209800"/>
        </p:xfrm>
        <a:graphic>
          <a:graphicData uri="http://schemas.openxmlformats.org/presentationml/2006/ole">
            <mc:AlternateContent xmlns:mc="http://schemas.openxmlformats.org/markup-compatibility/2006">
              <mc:Choice xmlns:v="urn:schemas-microsoft-com:vml" Requires="v">
                <p:oleObj spid="_x0000_s24643" name="Worksheet" r:id="rId5" imgW="4152833" imgH="1466823" progId="Excel.Sheet.8">
                  <p:embed/>
                </p:oleObj>
              </mc:Choice>
              <mc:Fallback>
                <p:oleObj name="Worksheet" r:id="rId5" imgW="4152833" imgH="1466823" progId="Excel.Shee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3886200"/>
                        <a:ext cx="6810375" cy="22098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762959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457200"/>
          </a:xfrm>
        </p:spPr>
        <p:txBody>
          <a:bodyPr/>
          <a:lstStyle/>
          <a:p>
            <a:r>
              <a:rPr lang="en-US" sz="2400" dirty="0"/>
              <a:t>GLT multivariate test review</a:t>
            </a:r>
            <a:br>
              <a:rPr lang="en-US" sz="2400" dirty="0"/>
            </a:br>
            <a:endParaRPr lang="en-US" dirty="0"/>
          </a:p>
        </p:txBody>
      </p:sp>
      <p:sp>
        <p:nvSpPr>
          <p:cNvPr id="4" name="Slide Number Placeholder 3"/>
          <p:cNvSpPr>
            <a:spLocks noGrp="1"/>
          </p:cNvSpPr>
          <p:nvPr>
            <p:ph type="sldNum" sz="quarter" idx="12"/>
          </p:nvPr>
        </p:nvSpPr>
        <p:spPr/>
        <p:txBody>
          <a:bodyPr/>
          <a:lstStyle/>
          <a:p>
            <a:pPr>
              <a:defRPr/>
            </a:pPr>
            <a:fld id="{EDA271A7-4C0F-4BBF-83C1-64FBD3183778}" type="slidenum">
              <a:rPr lang="en-US" smtClean="0">
                <a:solidFill>
                  <a:srgbClr val="4D4F58"/>
                </a:solidFill>
              </a:rPr>
              <a:pPr>
                <a:defRPr/>
              </a:pPr>
              <a:t>9</a:t>
            </a:fld>
            <a:endParaRPr lang="en-US" dirty="0">
              <a:solidFill>
                <a:srgbClr val="4D4F58"/>
              </a:solidFill>
            </a:endParaRPr>
          </a:p>
        </p:txBody>
      </p:sp>
      <p:pic>
        <p:nvPicPr>
          <p:cNvPr id="266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95400"/>
            <a:ext cx="7444716"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7346259"/>
      </p:ext>
    </p:extLst>
  </p:cSld>
  <p:clrMapOvr>
    <a:masterClrMapping/>
  </p:clrMapOvr>
</p:sld>
</file>

<file path=ppt/theme/theme1.xml><?xml version="1.0" encoding="utf-8"?>
<a:theme xmlns:a="http://schemas.openxmlformats.org/drawingml/2006/main" name="Template-PPT-TruStage_040813">
  <a:themeElements>
    <a:clrScheme name="TruStageB2B">
      <a:dk1>
        <a:srgbClr val="4D4F58"/>
      </a:dk1>
      <a:lt1>
        <a:srgbClr val="FFFFFF"/>
      </a:lt1>
      <a:dk2>
        <a:srgbClr val="4D4F58"/>
      </a:dk2>
      <a:lt2>
        <a:srgbClr val="FFFFFF"/>
      </a:lt2>
      <a:accent1>
        <a:srgbClr val="F7BC00"/>
      </a:accent1>
      <a:accent2>
        <a:srgbClr val="00A9F4"/>
      </a:accent2>
      <a:accent3>
        <a:srgbClr val="4D4F53"/>
      </a:accent3>
      <a:accent4>
        <a:srgbClr val="C9DD03"/>
      </a:accent4>
      <a:accent5>
        <a:srgbClr val="AA1948"/>
      </a:accent5>
      <a:accent6>
        <a:srgbClr val="FFA02F"/>
      </a:accent6>
      <a:hlink>
        <a:srgbClr val="0000FF"/>
      </a:hlink>
      <a:folHlink>
        <a:srgbClr val="800080"/>
      </a:folHlink>
    </a:clrScheme>
    <a:fontScheme name="MemberCONNECT-TruStag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0" marR="0" indent="0" algn="l" defTabSz="914400" rtl="0" eaLnBrk="1" fontAlgn="auto" latinLnBrk="0" hangingPunct="1">
          <a:lnSpc>
            <a:spcPts val="3200"/>
          </a:lnSpc>
          <a:spcBef>
            <a:spcPts val="0"/>
          </a:spcBef>
          <a:spcAft>
            <a:spcPts val="0"/>
          </a:spcAft>
          <a:buClrTx/>
          <a:buSzTx/>
          <a:buFontTx/>
          <a:buNone/>
          <a:tabLst/>
          <a:defRPr sz="3600" kern="1200" spc="50" dirty="0" smtClean="0">
            <a:solidFill>
              <a:srgbClr val="4D4F58"/>
            </a:solidFill>
            <a:latin typeface="Arial Narrow"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20113</TotalTime>
  <Words>473</Words>
  <Application>Microsoft Office PowerPoint</Application>
  <PresentationFormat>On-screen Show (4:3)</PresentationFormat>
  <Paragraphs>54</Paragraphs>
  <Slides>10</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Template-PPT-TruStage_040813</vt:lpstr>
      <vt:lpstr>Worksheet</vt:lpstr>
      <vt:lpstr>Internship Summary  Chaoyang Yu May, 2016 </vt:lpstr>
      <vt:lpstr>Accomplishments</vt:lpstr>
      <vt:lpstr>Statistics lecture example</vt:lpstr>
      <vt:lpstr>UT80 Model Review</vt:lpstr>
      <vt:lpstr>PowerPoint Presentation</vt:lpstr>
      <vt:lpstr>PowerPoint Presentation</vt:lpstr>
      <vt:lpstr>UT80 model review</vt:lpstr>
      <vt:lpstr>GLT multivariate test review </vt:lpstr>
      <vt:lpstr>GLT multivariate test review </vt:lpstr>
      <vt:lpstr>GLT multivariate test review</vt:lpstr>
    </vt:vector>
  </TitlesOfParts>
  <Company>CUNA Mutual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Jacobs, Neil T.</dc:creator>
  <cp:lastModifiedBy>Yu, Chaoyang</cp:lastModifiedBy>
  <cp:revision>259</cp:revision>
  <cp:lastPrinted>2015-08-18T20:29:20Z</cp:lastPrinted>
  <dcterms:created xsi:type="dcterms:W3CDTF">2015-01-27T17:26:15Z</dcterms:created>
  <dcterms:modified xsi:type="dcterms:W3CDTF">2016-05-04T15:07:19Z</dcterms:modified>
</cp:coreProperties>
</file>