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0" r:id="rId2"/>
    <p:sldId id="296" r:id="rId3"/>
    <p:sldId id="319" r:id="rId4"/>
    <p:sldId id="317" r:id="rId5"/>
    <p:sldId id="318" r:id="rId6"/>
    <p:sldId id="30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0457" autoAdjust="0"/>
  </p:normalViewPr>
  <p:slideViewPr>
    <p:cSldViewPr>
      <p:cViewPr>
        <p:scale>
          <a:sx n="77" d="100"/>
          <a:sy n="77" d="100"/>
        </p:scale>
        <p:origin x="-68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yy7194\Desktop\scratc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yy7194\Desktop\scratc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dLbl>
              <c:idx val="2"/>
              <c:layout>
                <c:manualLayout>
                  <c:x val="3.2469892897932103E-3"/>
                  <c:y val="3.632545931758530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Sheet2!$F$22:$F$31</c:f>
              <c:strCache>
                <c:ptCount val="10"/>
                <c:pt idx="0">
                  <c:v> Life Event</c:v>
                </c:pt>
                <c:pt idx="1">
                  <c:v> Real Property</c:v>
                </c:pt>
                <c:pt idx="2">
                  <c:v>Age</c:v>
                </c:pt>
                <c:pt idx="3">
                  <c:v>Behavior</c:v>
                </c:pt>
                <c:pt idx="4">
                  <c:v>Brand Propensities</c:v>
                </c:pt>
                <c:pt idx="5">
                  <c:v>Buying Activity</c:v>
                </c:pt>
                <c:pt idx="6">
                  <c:v>Household Characteristics</c:v>
                </c:pt>
                <c:pt idx="7">
                  <c:v>Interest</c:v>
                </c:pt>
                <c:pt idx="8">
                  <c:v>Product Propensities</c:v>
                </c:pt>
                <c:pt idx="9">
                  <c:v>Summary</c:v>
                </c:pt>
              </c:strCache>
            </c:strRef>
          </c:cat>
          <c:val>
            <c:numRef>
              <c:f>Sheet2!$G$22:$G$31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dLbl>
              <c:idx val="2"/>
              <c:layout>
                <c:manualLayout>
                  <c:x val="-1.32946923301254E-3"/>
                  <c:y val="-6.2939229841938856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0"/>
                  <c:y val="-1.218482052599046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8"/>
              <c:layout>
                <c:manualLayout>
                  <c:x val="2.6589506172839505E-2"/>
                  <c:y val="-0.1979421423796629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'2qwl'!$L$2:$L$13</c:f>
              <c:strCache>
                <c:ptCount val="12"/>
                <c:pt idx="0">
                  <c:v> Life Event</c:v>
                </c:pt>
                <c:pt idx="1">
                  <c:v> Vehicle</c:v>
                </c:pt>
                <c:pt idx="2">
                  <c:v>Age</c:v>
                </c:pt>
                <c:pt idx="3">
                  <c:v>Behavior</c:v>
                </c:pt>
                <c:pt idx="4">
                  <c:v>Brand Propensities</c:v>
                </c:pt>
                <c:pt idx="5">
                  <c:v>Buying Activity</c:v>
                </c:pt>
                <c:pt idx="6">
                  <c:v>Financial</c:v>
                </c:pt>
                <c:pt idx="7">
                  <c:v>Household Characteristics</c:v>
                </c:pt>
                <c:pt idx="8">
                  <c:v>In-Market Propensities</c:v>
                </c:pt>
                <c:pt idx="9">
                  <c:v>Interest</c:v>
                </c:pt>
                <c:pt idx="10">
                  <c:v>Product Propensities</c:v>
                </c:pt>
                <c:pt idx="11">
                  <c:v>Real Property</c:v>
                </c:pt>
              </c:strCache>
            </c:strRef>
          </c:cat>
          <c:val>
            <c:numRef>
              <c:f>'2qwl'!$M$2:$M$13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9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3</c:v>
                </c:pt>
                <c:pt idx="10">
                  <c:v>1</c:v>
                </c:pt>
                <c:pt idx="11">
                  <c:v>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CE76C-0E91-4E4E-8357-03AA689982E5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203A0-1908-4C9E-9583-D909738B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6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Hello, I’m </a:t>
            </a:r>
            <a:r>
              <a:rPr lang="en-US" dirty="0" err="1" smtClean="0"/>
              <a:t>Chaoyang</a:t>
            </a:r>
            <a:r>
              <a:rPr lang="en-US" dirty="0" smtClean="0"/>
              <a:t> Yu from modeling</a:t>
            </a:r>
            <a:r>
              <a:rPr lang="en-US" baseline="0" dirty="0" smtClean="0"/>
              <a:t>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203A0-1908-4C9E-9583-D909738B9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2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model as a tool, identifying new variables from Axiom dataset, adding into the old model  in order to improve it and replace some old variables if necessary.</a:t>
            </a:r>
          </a:p>
          <a:p>
            <a:r>
              <a:rPr lang="en-US" dirty="0" smtClean="0"/>
              <a:t>AP:</a:t>
            </a:r>
            <a:r>
              <a:rPr lang="en-US" baseline="0" dirty="0" smtClean="0"/>
              <a:t> customers’ </a:t>
            </a:r>
            <a:r>
              <a:rPr lang="en-US" baseline="0" smtClean="0"/>
              <a:t>purchase likelihood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203A0-1908-4C9E-9583-D909738B91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47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round: check</a:t>
            </a:r>
            <a:r>
              <a:rPr lang="en-US" baseline="0" dirty="0" smtClean="0"/>
              <a:t> individual significant level</a:t>
            </a:r>
          </a:p>
          <a:p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 : minimized the effect of correlation &lt;0.4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203A0-1908-4C9E-9583-D909738B91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2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203A0-1908-4C9E-9583-D909738B91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203A0-1908-4C9E-9583-D909738B91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76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Coverage: I did not consider the effect</a:t>
            </a:r>
            <a:r>
              <a:rPr lang="en-US" baseline="0" dirty="0" smtClean="0"/>
              <a:t> of low coverage at first, some of the final variables were with a very low coverage less than 1%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203A0-1908-4C9E-9583-D909738B91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2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281613"/>
            <a:ext cx="9144000" cy="160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4613" y="6389688"/>
            <a:ext cx="3937000" cy="4159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4D4F58"/>
                </a:solidFill>
                <a:latin typeface="Arial Narrow" pitchFamily="34" charset="0"/>
                <a:cs typeface="Arial" charset="0"/>
              </a:rPr>
              <a:t>CUNA Mutual Group Proprietary </a:t>
            </a:r>
            <a:br>
              <a:rPr lang="en-US" sz="700" dirty="0" smtClean="0">
                <a:solidFill>
                  <a:srgbClr val="4D4F58"/>
                </a:solidFill>
                <a:latin typeface="Arial Narrow" pitchFamily="34" charset="0"/>
                <a:cs typeface="Arial" charset="0"/>
              </a:rPr>
            </a:br>
            <a:r>
              <a:rPr lang="en-US" sz="700" dirty="0" smtClean="0">
                <a:solidFill>
                  <a:srgbClr val="4D4F58"/>
                </a:solidFill>
                <a:latin typeface="Arial Narrow" pitchFamily="34" charset="0"/>
                <a:cs typeface="Arial" charset="0"/>
              </a:rPr>
              <a:t>Reproduction, Adaptation or Distribution Prohibited </a:t>
            </a:r>
            <a:br>
              <a:rPr lang="en-US" sz="700" dirty="0" smtClean="0">
                <a:solidFill>
                  <a:srgbClr val="4D4F58"/>
                </a:solidFill>
                <a:latin typeface="Arial Narrow" pitchFamily="34" charset="0"/>
                <a:cs typeface="Arial" charset="0"/>
              </a:rPr>
            </a:br>
            <a:r>
              <a:rPr lang="en-US" sz="700" dirty="0" smtClean="0">
                <a:solidFill>
                  <a:srgbClr val="4D4F58"/>
                </a:solidFill>
                <a:latin typeface="Arial Narrow" pitchFamily="34" charset="0"/>
                <a:cs typeface="Arial" charset="0"/>
              </a:rPr>
              <a:t>© CUNA Mutual Group 2013 </a:t>
            </a:r>
          </a:p>
        </p:txBody>
      </p:sp>
      <p:pic>
        <p:nvPicPr>
          <p:cNvPr id="7" name="Picture 10" descr="TruStage_horiz_CMYK-no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664075"/>
            <a:ext cx="22860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94300"/>
            <a:ext cx="9144000" cy="269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371600"/>
          </a:xfrm>
          <a:prstGeom prst="rect">
            <a:avLst/>
          </a:prstGeom>
        </p:spPr>
        <p:txBody>
          <a:bodyPr anchor="b"/>
          <a:lstStyle>
            <a:lvl1pPr algn="ctr">
              <a:defRPr lang="en-US" sz="3400" b="1" kern="1200" cap="none" baseline="0" dirty="0">
                <a:solidFill>
                  <a:srgbClr val="4D4F58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447800" y="2971800"/>
            <a:ext cx="6477000" cy="13716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/>
            </a:lvl1pPr>
            <a:lvl2pPr marL="0" indent="0" algn="ctr">
              <a:buFontTx/>
              <a:buNone/>
              <a:defRPr lang="en-US" sz="2400" kern="1200" dirty="0" smtClean="0">
                <a:solidFill>
                  <a:srgbClr val="4D4F5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ctr">
              <a:buFontTx/>
              <a:buNone/>
              <a:defRPr lang="en-US" sz="2400" kern="1200" dirty="0" smtClean="0">
                <a:solidFill>
                  <a:srgbClr val="4D4F5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ctr">
              <a:buFontTx/>
              <a:buNone/>
              <a:defRPr lang="en-US" sz="2400" kern="1200" dirty="0" smtClean="0">
                <a:solidFill>
                  <a:srgbClr val="4D4F5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ctr">
              <a:buFontTx/>
              <a:buNone/>
              <a:defRPr lang="en-US" sz="2400" kern="1200" dirty="0">
                <a:solidFill>
                  <a:srgbClr val="4D4F5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58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19600"/>
            <a:ext cx="7772400" cy="1188720"/>
          </a:xfrm>
        </p:spPr>
        <p:txBody>
          <a:bodyPr/>
          <a:lstStyle>
            <a:lvl1pPr>
              <a:defRPr sz="4000" b="1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85800" y="1752600"/>
            <a:ext cx="7772400" cy="2590800"/>
          </a:xfrm>
        </p:spPr>
        <p:txBody>
          <a:bodyPr anchor="b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DC00E-8EDE-4C94-A2B3-266DC8C64A96}" type="slidenum">
              <a:rPr lang="en-US">
                <a:solidFill>
                  <a:srgbClr val="4D4F58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D4F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4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81000" y="1344168"/>
            <a:ext cx="4038600" cy="4572000"/>
          </a:xfrm>
        </p:spPr>
        <p:txBody>
          <a:bodyPr/>
          <a:lstStyle>
            <a:lvl1pPr marL="228600" indent="-228600">
              <a:defRPr sz="2800"/>
            </a:lvl1pPr>
            <a:lvl2pPr marL="461963" indent="-233363"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2"/>
          </p:nvPr>
        </p:nvSpPr>
        <p:spPr>
          <a:xfrm>
            <a:off x="4572000" y="1344168"/>
            <a:ext cx="4038600" cy="4572000"/>
          </a:xfrm>
        </p:spPr>
        <p:txBody>
          <a:bodyPr/>
          <a:lstStyle>
            <a:lvl1pPr marL="228600" indent="-228600">
              <a:defRPr sz="2800"/>
            </a:lvl1pPr>
            <a:lvl2pPr marL="461963" indent="-233363"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FC8C3-1F2A-49F3-B6AB-78A5B2BFA631}" type="slidenum">
              <a:rPr lang="en-US">
                <a:solidFill>
                  <a:srgbClr val="4D4F58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D4F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4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81000" y="2176272"/>
            <a:ext cx="4038600" cy="3931920"/>
          </a:xfrm>
        </p:spPr>
        <p:txBody>
          <a:bodyPr/>
          <a:lstStyle>
            <a:lvl1pPr marL="168275" indent="-168275">
              <a:defRPr sz="2400"/>
            </a:lvl1pPr>
            <a:lvl2pPr marL="401638" indent="-230188"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1000" y="1219200"/>
            <a:ext cx="40386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 b="1"/>
            </a:lvl1pPr>
            <a:lvl2pPr marL="0" indent="0">
              <a:buFontTx/>
              <a:buNone/>
              <a:defRPr sz="2400" b="1"/>
            </a:lvl2pPr>
            <a:lvl3pPr marL="0" indent="0">
              <a:buFontTx/>
              <a:buNone/>
              <a:defRPr sz="2400" b="1"/>
            </a:lvl3pPr>
            <a:lvl4pPr marL="0" indent="0">
              <a:buFontTx/>
              <a:buNone/>
              <a:defRPr sz="2400" b="1"/>
            </a:lvl4pPr>
            <a:lvl5pPr marL="0" indent="0">
              <a:buFontTx/>
              <a:buNone/>
              <a:defRPr sz="24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/>
          </p:nvPr>
        </p:nvSpPr>
        <p:spPr>
          <a:xfrm>
            <a:off x="4572000" y="2176272"/>
            <a:ext cx="4038600" cy="3931920"/>
          </a:xfrm>
        </p:spPr>
        <p:txBody>
          <a:bodyPr/>
          <a:lstStyle>
            <a:lvl1pPr marL="168275" indent="-168275">
              <a:defRPr sz="2400"/>
            </a:lvl1pPr>
            <a:lvl2pPr marL="401638" indent="-230188"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0" y="1219200"/>
            <a:ext cx="40386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 b="1"/>
            </a:lvl1pPr>
            <a:lvl2pPr marL="0" indent="0">
              <a:buFontTx/>
              <a:buNone/>
              <a:defRPr sz="2400" b="1"/>
            </a:lvl2pPr>
            <a:lvl3pPr marL="0" indent="0">
              <a:buFontTx/>
              <a:buNone/>
              <a:defRPr sz="2400" b="1"/>
            </a:lvl3pPr>
            <a:lvl4pPr marL="0" indent="0">
              <a:buFontTx/>
              <a:buNone/>
              <a:defRPr sz="2400" b="1"/>
            </a:lvl4pPr>
            <a:lvl5pPr marL="0" indent="0">
              <a:buFontTx/>
              <a:buNone/>
              <a:defRPr sz="24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718F1-28E1-437A-98D5-56858C6A80B8}" type="slidenum">
              <a:rPr lang="en-US">
                <a:solidFill>
                  <a:srgbClr val="4D4F58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D4F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775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1488A-BEB9-4A15-B474-2472992B37DE}" type="slidenum">
              <a:rPr lang="en-US">
                <a:solidFill>
                  <a:srgbClr val="4D4F58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D4F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130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2DD0E-2757-4C0B-BA4C-2DE027258214}" type="slidenum">
              <a:rPr lang="en-US">
                <a:solidFill>
                  <a:srgbClr val="4D4F58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D4F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0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81000" y="1344168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271A7-4C0F-4BBF-83C1-64FBD3183778}" type="slidenum">
              <a:rPr lang="en-US">
                <a:solidFill>
                  <a:srgbClr val="4D4F58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D4F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9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19600"/>
            <a:ext cx="7772400" cy="1188720"/>
          </a:xfrm>
        </p:spPr>
        <p:txBody>
          <a:bodyPr/>
          <a:lstStyle>
            <a:lvl1pPr>
              <a:defRPr sz="4000" b="1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85800" y="1752600"/>
            <a:ext cx="7772400" cy="2590800"/>
          </a:xfrm>
        </p:spPr>
        <p:txBody>
          <a:bodyPr anchor="b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ED57B-DC71-483E-9DA5-8930DF3F1E9E}" type="slidenum">
              <a:rPr lang="en-US">
                <a:solidFill>
                  <a:srgbClr val="4D4F58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D4F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1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81000" y="1344168"/>
            <a:ext cx="4038600" cy="4572000"/>
          </a:xfrm>
        </p:spPr>
        <p:txBody>
          <a:bodyPr/>
          <a:lstStyle>
            <a:lvl1pPr marL="228600" indent="-228600">
              <a:defRPr sz="2800"/>
            </a:lvl1pPr>
            <a:lvl2pPr marL="461963" indent="-233363"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2"/>
          </p:nvPr>
        </p:nvSpPr>
        <p:spPr>
          <a:xfrm>
            <a:off x="4572000" y="1344168"/>
            <a:ext cx="4038600" cy="4572000"/>
          </a:xfrm>
        </p:spPr>
        <p:txBody>
          <a:bodyPr/>
          <a:lstStyle>
            <a:lvl1pPr marL="228600" indent="-228600">
              <a:defRPr sz="2800"/>
            </a:lvl1pPr>
            <a:lvl2pPr marL="461963" indent="-233363"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EA183-E71C-4DB8-BF4F-53C393516096}" type="slidenum">
              <a:rPr lang="en-US">
                <a:solidFill>
                  <a:srgbClr val="4D4F58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D4F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23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81000" y="2176272"/>
            <a:ext cx="4038600" cy="3931920"/>
          </a:xfrm>
        </p:spPr>
        <p:txBody>
          <a:bodyPr/>
          <a:lstStyle>
            <a:lvl1pPr marL="168275" indent="-168275">
              <a:defRPr sz="2400"/>
            </a:lvl1pPr>
            <a:lvl2pPr marL="401638" indent="-230188"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1000" y="1219200"/>
            <a:ext cx="40386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 b="1"/>
            </a:lvl1pPr>
            <a:lvl2pPr marL="0" indent="0">
              <a:buFontTx/>
              <a:buNone/>
              <a:defRPr sz="2400" b="1"/>
            </a:lvl2pPr>
            <a:lvl3pPr marL="0" indent="0">
              <a:buFontTx/>
              <a:buNone/>
              <a:defRPr sz="2400" b="1"/>
            </a:lvl3pPr>
            <a:lvl4pPr marL="0" indent="0">
              <a:buFontTx/>
              <a:buNone/>
              <a:defRPr sz="2400" b="1"/>
            </a:lvl4pPr>
            <a:lvl5pPr marL="0" indent="0">
              <a:buFontTx/>
              <a:buNone/>
              <a:defRPr sz="24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/>
          </p:nvPr>
        </p:nvSpPr>
        <p:spPr>
          <a:xfrm>
            <a:off x="4572000" y="2176272"/>
            <a:ext cx="4038600" cy="3931920"/>
          </a:xfrm>
        </p:spPr>
        <p:txBody>
          <a:bodyPr/>
          <a:lstStyle>
            <a:lvl1pPr marL="168275" indent="-168275">
              <a:defRPr sz="2400"/>
            </a:lvl1pPr>
            <a:lvl2pPr marL="401638" indent="-230188"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0" y="1219200"/>
            <a:ext cx="40386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 b="1"/>
            </a:lvl1pPr>
            <a:lvl2pPr marL="0" indent="0">
              <a:buFontTx/>
              <a:buNone/>
              <a:defRPr sz="2400" b="1"/>
            </a:lvl2pPr>
            <a:lvl3pPr marL="0" indent="0">
              <a:buFontTx/>
              <a:buNone/>
              <a:defRPr sz="2400" b="1"/>
            </a:lvl3pPr>
            <a:lvl4pPr marL="0" indent="0">
              <a:buFontTx/>
              <a:buNone/>
              <a:defRPr sz="2400" b="1"/>
            </a:lvl4pPr>
            <a:lvl5pPr marL="0" indent="0">
              <a:buFontTx/>
              <a:buNone/>
              <a:defRPr sz="24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7B561-78CF-49AB-92A8-3DA9A94908C6}" type="slidenum">
              <a:rPr lang="en-US">
                <a:solidFill>
                  <a:srgbClr val="4D4F58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D4F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42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C1D4A-EFDA-4774-9223-6AB2977FC1A4}" type="slidenum">
              <a:rPr lang="en-US">
                <a:solidFill>
                  <a:srgbClr val="4D4F58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D4F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7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4E910-C797-4B34-B46F-066ACBD9B469}" type="slidenum">
              <a:rPr lang="en-US">
                <a:solidFill>
                  <a:srgbClr val="4D4F58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D4F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95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281613"/>
            <a:ext cx="9144000" cy="160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4613" y="6389688"/>
            <a:ext cx="3937000" cy="4159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4D4F58"/>
                </a:solidFill>
                <a:latin typeface="Arial Narrow" pitchFamily="34" charset="0"/>
                <a:cs typeface="Arial" charset="0"/>
              </a:rPr>
              <a:t>CUNA Mutual Group Proprietary </a:t>
            </a:r>
            <a:br>
              <a:rPr lang="en-US" sz="700" dirty="0" smtClean="0">
                <a:solidFill>
                  <a:srgbClr val="4D4F58"/>
                </a:solidFill>
                <a:latin typeface="Arial Narrow" pitchFamily="34" charset="0"/>
                <a:cs typeface="Arial" charset="0"/>
              </a:rPr>
            </a:br>
            <a:r>
              <a:rPr lang="en-US" sz="700" dirty="0" smtClean="0">
                <a:solidFill>
                  <a:srgbClr val="4D4F58"/>
                </a:solidFill>
                <a:latin typeface="Arial Narrow" pitchFamily="34" charset="0"/>
                <a:cs typeface="Arial" charset="0"/>
              </a:rPr>
              <a:t>Reproduction, Adaptation or Distribution Prohibited </a:t>
            </a:r>
            <a:br>
              <a:rPr lang="en-US" sz="700" dirty="0" smtClean="0">
                <a:solidFill>
                  <a:srgbClr val="4D4F58"/>
                </a:solidFill>
                <a:latin typeface="Arial Narrow" pitchFamily="34" charset="0"/>
                <a:cs typeface="Arial" charset="0"/>
              </a:rPr>
            </a:br>
            <a:r>
              <a:rPr lang="en-US" sz="700" dirty="0" smtClean="0">
                <a:solidFill>
                  <a:srgbClr val="4D4F58"/>
                </a:solidFill>
                <a:latin typeface="Arial Narrow" pitchFamily="34" charset="0"/>
                <a:cs typeface="Arial" charset="0"/>
              </a:rPr>
              <a:t>© CUNA Mutual Group 2013 </a:t>
            </a:r>
          </a:p>
        </p:txBody>
      </p:sp>
      <p:pic>
        <p:nvPicPr>
          <p:cNvPr id="7" name="Picture 10" descr="TruStage_horiz_CMYK-no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664075"/>
            <a:ext cx="22860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94300"/>
            <a:ext cx="9144000" cy="269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371600"/>
          </a:xfrm>
          <a:prstGeom prst="rect">
            <a:avLst/>
          </a:prstGeom>
        </p:spPr>
        <p:txBody>
          <a:bodyPr anchor="b"/>
          <a:lstStyle>
            <a:lvl1pPr algn="ctr">
              <a:defRPr lang="en-US" sz="3400" b="1" kern="1200" cap="none" baseline="0" dirty="0">
                <a:solidFill>
                  <a:srgbClr val="4D4F58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447800" y="2971800"/>
            <a:ext cx="6477000" cy="13716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/>
            </a:lvl1pPr>
            <a:lvl2pPr marL="0" indent="0" algn="ctr">
              <a:buFontTx/>
              <a:buNone/>
              <a:defRPr lang="en-US" sz="2400" kern="1200" dirty="0" smtClean="0">
                <a:solidFill>
                  <a:srgbClr val="4D4F5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ctr">
              <a:buFontTx/>
              <a:buNone/>
              <a:defRPr lang="en-US" sz="2400" kern="1200" dirty="0" smtClean="0">
                <a:solidFill>
                  <a:srgbClr val="4D4F5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ctr">
              <a:buFontTx/>
              <a:buNone/>
              <a:defRPr lang="en-US" sz="2400" kern="1200" dirty="0" smtClean="0">
                <a:solidFill>
                  <a:srgbClr val="4D4F5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ctr">
              <a:buFontTx/>
              <a:buNone/>
              <a:defRPr lang="en-US" sz="2400" kern="1200" dirty="0">
                <a:solidFill>
                  <a:srgbClr val="4D4F5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8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81000" y="1344168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454F0-18A6-4F73-A79E-8CEC65D52E34}" type="slidenum">
              <a:rPr lang="en-US">
                <a:solidFill>
                  <a:srgbClr val="4D4F58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D4F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14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41363"/>
            <a:ext cx="9144000" cy="3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7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6400800"/>
            <a:ext cx="1544638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Placeholder 4"/>
          <p:cNvSpPr>
            <a:spLocks noGrp="1"/>
          </p:cNvSpPr>
          <p:nvPr>
            <p:ph type="title"/>
          </p:nvPr>
        </p:nvSpPr>
        <p:spPr bwMode="auto">
          <a:xfrm>
            <a:off x="384175" y="20161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5"/>
          <p:cNvSpPr>
            <a:spLocks noGrp="1"/>
          </p:cNvSpPr>
          <p:nvPr>
            <p:ph type="body" idx="1"/>
          </p:nvPr>
        </p:nvSpPr>
        <p:spPr bwMode="auto">
          <a:xfrm>
            <a:off x="384175" y="1344613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781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mtClean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01E0E8-07D5-421C-AC15-AEA49FA88882}" type="slidenum">
              <a:rPr lang="en-US">
                <a:solidFill>
                  <a:srgbClr val="4D4F58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4D4F58"/>
              </a:solidFill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248400"/>
            <a:ext cx="9144000" cy="36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9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kern="1200">
          <a:solidFill>
            <a:srgbClr val="4D4F58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4D4F58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4D4F58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4D4F58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4D4F58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4D4F58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4D4F58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4D4F58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4D4F58"/>
          </a:solidFill>
          <a:latin typeface="Arial" charset="0"/>
          <a:cs typeface="Arial" charset="0"/>
        </a:defRPr>
      </a:lvl9pPr>
    </p:titleStyle>
    <p:bodyStyle>
      <a:lvl1pPr marL="168275" indent="-168275" algn="l" rtl="0" eaLnBrk="1" fontAlgn="base" hangingPunct="1">
        <a:spcBef>
          <a:spcPct val="20000"/>
        </a:spcBef>
        <a:spcAft>
          <a:spcPct val="0"/>
        </a:spcAft>
        <a:buClr>
          <a:srgbClr val="FFA02F"/>
        </a:buClr>
        <a:buFont typeface="Arial" charset="0"/>
        <a:buChar char="•"/>
        <a:defRPr sz="2000" kern="1200">
          <a:solidFill>
            <a:srgbClr val="4D4F58"/>
          </a:solidFill>
          <a:latin typeface="Arial" pitchFamily="34" charset="0"/>
          <a:ea typeface="+mn-ea"/>
          <a:cs typeface="Arial" pitchFamily="34" charset="0"/>
        </a:defRPr>
      </a:lvl1pPr>
      <a:lvl2pPr marL="347663" indent="-179388" algn="l" rtl="0" eaLnBrk="1" fontAlgn="base" hangingPunct="1">
        <a:spcBef>
          <a:spcPct val="20000"/>
        </a:spcBef>
        <a:spcAft>
          <a:spcPct val="0"/>
        </a:spcAft>
        <a:buClr>
          <a:srgbClr val="FFA02F"/>
        </a:buClr>
        <a:buFont typeface="Arial" charset="0"/>
        <a:buChar char="–"/>
        <a:defRPr kern="1200">
          <a:solidFill>
            <a:srgbClr val="4D4F58"/>
          </a:solidFill>
          <a:latin typeface="+mn-lt"/>
          <a:ea typeface="+mn-ea"/>
          <a:cs typeface="Arial" charset="0"/>
        </a:defRPr>
      </a:lvl2pPr>
      <a:lvl3pPr marL="625475" indent="-168275" algn="l" rtl="0" eaLnBrk="1" fontAlgn="base" hangingPunct="1">
        <a:spcBef>
          <a:spcPct val="20000"/>
        </a:spcBef>
        <a:spcAft>
          <a:spcPct val="0"/>
        </a:spcAft>
        <a:buClr>
          <a:srgbClr val="FFA02F"/>
        </a:buClr>
        <a:buFont typeface="Arial" charset="0"/>
        <a:buChar char="•"/>
        <a:defRPr sz="1600" kern="1200">
          <a:solidFill>
            <a:srgbClr val="4D4F58"/>
          </a:solidFill>
          <a:latin typeface="+mn-lt"/>
          <a:ea typeface="+mn-ea"/>
          <a:cs typeface="Arial" charset="0"/>
        </a:defRPr>
      </a:lvl3pPr>
      <a:lvl4pPr marL="804863" indent="-168275" algn="l" rtl="0" eaLnBrk="1" fontAlgn="base" hangingPunct="1">
        <a:spcBef>
          <a:spcPct val="20000"/>
        </a:spcBef>
        <a:spcAft>
          <a:spcPct val="0"/>
        </a:spcAft>
        <a:buClr>
          <a:srgbClr val="FFA02F"/>
        </a:buClr>
        <a:buFont typeface="Arial" charset="0"/>
        <a:buChar char="–"/>
        <a:defRPr sz="1400" kern="1200">
          <a:solidFill>
            <a:srgbClr val="4D4F58"/>
          </a:solidFill>
          <a:latin typeface="+mn-lt"/>
          <a:ea typeface="+mn-ea"/>
          <a:cs typeface="Arial" charset="0"/>
        </a:defRPr>
      </a:lvl4pPr>
      <a:lvl5pPr marL="974725" indent="-179388" algn="l" rtl="0" eaLnBrk="1" fontAlgn="base" hangingPunct="1">
        <a:spcBef>
          <a:spcPct val="20000"/>
        </a:spcBef>
        <a:spcAft>
          <a:spcPct val="0"/>
        </a:spcAft>
        <a:buClr>
          <a:srgbClr val="FFA02F"/>
        </a:buClr>
        <a:buFont typeface="Arial" charset="0"/>
        <a:buChar char="»"/>
        <a:defRPr sz="1400" kern="1200">
          <a:solidFill>
            <a:srgbClr val="4D4F58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229600" cy="1981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 smtClean="0"/>
              <a:t>Variable Selection </a:t>
            </a:r>
            <a:br>
              <a:rPr lang="en-US" sz="3200" dirty="0" smtClean="0"/>
            </a:br>
            <a:r>
              <a:rPr lang="en-US" sz="3200" dirty="0" smtClean="0"/>
              <a:t>from Acxiom Dataset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352800" y="3505200"/>
            <a:ext cx="4648200" cy="457200"/>
          </a:xfrm>
          <a:prstGeom prst="rect">
            <a:avLst/>
          </a:prstGeom>
        </p:spPr>
        <p:txBody>
          <a:bodyPr/>
          <a:lstStyle/>
          <a:p>
            <a:pPr marL="457200" lvl="2" indent="0">
              <a:buNone/>
            </a:pPr>
            <a:r>
              <a:rPr lang="en-US" dirty="0" err="1" smtClean="0"/>
              <a:t>Chaoyang</a:t>
            </a:r>
            <a:r>
              <a:rPr lang="en-US" dirty="0" smtClean="0"/>
              <a:t> 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Select variables for model building from 1077 elements in Acxiom dataset</a:t>
            </a:r>
          </a:p>
          <a:p>
            <a:r>
              <a:rPr lang="en-US" dirty="0" smtClean="0"/>
              <a:t>Improve model performance, reduce cost</a:t>
            </a:r>
          </a:p>
          <a:p>
            <a:r>
              <a:rPr lang="en-US" dirty="0" smtClean="0"/>
              <a:t>After </a:t>
            </a:r>
            <a:r>
              <a:rPr lang="en-US" dirty="0"/>
              <a:t>data </a:t>
            </a:r>
            <a:r>
              <a:rPr lang="en-US" dirty="0" smtClean="0"/>
              <a:t>cleaning, 1.6 million observations and </a:t>
            </a:r>
            <a:r>
              <a:rPr lang="en-US" dirty="0"/>
              <a:t>979 variables </a:t>
            </a:r>
            <a:r>
              <a:rPr lang="en-US" dirty="0" smtClean="0"/>
              <a:t>left</a:t>
            </a:r>
            <a:endParaRPr lang="en-US" dirty="0"/>
          </a:p>
          <a:p>
            <a:r>
              <a:rPr lang="en-US" dirty="0"/>
              <a:t>Existing Dictionary : 98 variables</a:t>
            </a:r>
          </a:p>
          <a:p>
            <a:r>
              <a:rPr lang="en-US" dirty="0" smtClean="0"/>
              <a:t>Two </a:t>
            </a:r>
            <a:r>
              <a:rPr lang="en-US" dirty="0"/>
              <a:t>categories of Data:  Audience Propensities (AP)  and </a:t>
            </a:r>
            <a:r>
              <a:rPr lang="en-US" dirty="0" smtClean="0"/>
              <a:t>InfoBase Elements (IBE)</a:t>
            </a:r>
          </a:p>
          <a:p>
            <a:r>
              <a:rPr lang="en-US" dirty="0" smtClean="0"/>
              <a:t>Separate dataset by age, which generates 3 segments: under 39, 40 to 54 and 55 above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30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Select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271A7-4C0F-4BBF-83C1-64FBD3183778}" type="slidenum">
              <a:rPr lang="en-US" smtClean="0">
                <a:solidFill>
                  <a:srgbClr val="4D4F58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4D4F58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828800" y="1607403"/>
            <a:ext cx="1383964" cy="304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400" y="1441615"/>
            <a:ext cx="1447800" cy="6363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12564" y="961072"/>
            <a:ext cx="16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Likelihood </a:t>
            </a:r>
            <a:r>
              <a:rPr lang="en-US" dirty="0" smtClean="0"/>
              <a:t>Ratio </a:t>
            </a:r>
            <a:r>
              <a:rPr lang="en-US" dirty="0"/>
              <a:t>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28800" y="1896756"/>
            <a:ext cx="1357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Information Value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29000" y="1471131"/>
            <a:ext cx="1905000" cy="659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 Selection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 rot="19943561">
            <a:off x="616350" y="2895954"/>
            <a:ext cx="2723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Checking Correlation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19994699" flipH="1" flipV="1">
            <a:off x="594899" y="3215352"/>
            <a:ext cx="3140530" cy="305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399"/>
            <a:ext cx="1905000" cy="659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 Selection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2151693" y="4535622"/>
            <a:ext cx="1582107" cy="304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171969" y="3875240"/>
            <a:ext cx="16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Stepwise Selection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86200" y="4343399"/>
            <a:ext cx="1600200" cy="659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Selection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8850"/>
              </p:ext>
            </p:extLst>
          </p:nvPr>
        </p:nvGraphicFramePr>
        <p:xfrm>
          <a:off x="5715000" y="1932466"/>
          <a:ext cx="3243648" cy="406367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46916"/>
                <a:gridCol w="813542"/>
                <a:gridCol w="1009914"/>
                <a:gridCol w="673276"/>
              </a:tblGrid>
              <a:tr h="610338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First Round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Second Round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Final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08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Auto</a:t>
                      </a:r>
                    </a:p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1839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08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Auto</a:t>
                      </a:r>
                    </a:p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4054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08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Auto</a:t>
                      </a:r>
                    </a:p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103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2QWL1839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103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2QWL4054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08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2QWL55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791200" y="1219780"/>
            <a:ext cx="312420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kern="1200" spc="50" dirty="0" smtClean="0">
                <a:solidFill>
                  <a:srgbClr val="4D4F58"/>
                </a:solidFill>
              </a:rPr>
              <a:t>Number of Variables Left</a:t>
            </a:r>
          </a:p>
        </p:txBody>
      </p:sp>
    </p:spTree>
    <p:extLst>
      <p:ext uri="{BB962C8B-B14F-4D97-AF65-F5344CB8AC3E}">
        <p14:creationId xmlns:p14="http://schemas.microsoft.com/office/powerpoint/2010/main" val="36301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for Auto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25 selected variables from three models</a:t>
            </a:r>
          </a:p>
          <a:p>
            <a:r>
              <a:rPr lang="en-US" dirty="0" smtClean="0"/>
              <a:t>Components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271A7-4C0F-4BBF-83C1-64FBD3183778}" type="slidenum">
              <a:rPr lang="en-US" smtClean="0">
                <a:solidFill>
                  <a:srgbClr val="4D4F58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4D4F58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264459"/>
              </p:ext>
            </p:extLst>
          </p:nvPr>
        </p:nvGraphicFramePr>
        <p:xfrm>
          <a:off x="-381000" y="2209800"/>
          <a:ext cx="4497859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5621"/>
              </p:ext>
            </p:extLst>
          </p:nvPr>
        </p:nvGraphicFramePr>
        <p:xfrm>
          <a:off x="4038600" y="2286000"/>
          <a:ext cx="4876800" cy="3581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452301"/>
                <a:gridCol w="2424499"/>
              </a:tblGrid>
              <a:tr h="3802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Top </a:t>
                      </a:r>
                      <a:r>
                        <a:rPr lang="en-US" sz="1800" u="none" strike="noStrike" dirty="0" smtClean="0">
                          <a:effectLst/>
                        </a:rPr>
                        <a:t>Variables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02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SweepstakesContest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Interest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02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SuppressionInMail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Summary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119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HasEmailAddress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Household Characteristics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88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PoliticalParty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Household Characteristics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02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LikelihoodBuySecurity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Product Propensities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02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Needlework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Interest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02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Religious/Inspiration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Interest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91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for 2QWL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271A7-4C0F-4BBF-83C1-64FBD3183778}" type="slidenum">
              <a:rPr lang="en-US" smtClean="0">
                <a:solidFill>
                  <a:srgbClr val="4D4F58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4D4F58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147740"/>
              </p:ext>
            </p:extLst>
          </p:nvPr>
        </p:nvGraphicFramePr>
        <p:xfrm>
          <a:off x="-76200" y="914400"/>
          <a:ext cx="4114800" cy="5560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914400"/>
            <a:ext cx="205740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kern="1200" spc="50" dirty="0" smtClean="0">
                <a:solidFill>
                  <a:srgbClr val="4D4F58"/>
                </a:solidFill>
              </a:rPr>
              <a:t>26 Variables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870766957"/>
              </p:ext>
            </p:extLst>
          </p:nvPr>
        </p:nvGraphicFramePr>
        <p:xfrm>
          <a:off x="4114800" y="1417102"/>
          <a:ext cx="4953000" cy="422169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681323"/>
                <a:gridCol w="2271677"/>
              </a:tblGrid>
              <a:tr h="39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Top </a:t>
                      </a:r>
                      <a:r>
                        <a:rPr lang="en-US" sz="1800" u="none" strike="noStrike" dirty="0" smtClean="0">
                          <a:effectLst/>
                        </a:rPr>
                        <a:t>Variable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#</a:t>
                      </a:r>
                      <a:r>
                        <a:rPr lang="en-US" sz="1800" u="none" strike="noStrike" dirty="0" err="1">
                          <a:effectLst/>
                        </a:rPr>
                        <a:t>WeeksSinceLastOrder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Buying Activity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1stAge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DiscretionaryIncomeIndex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Financial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19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HasEmailAddress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Household Characteristics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LikelihoodBuySecurity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Product Propensities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19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PoliticalParty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Household Characteristics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Religious/Inspiration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Interest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SweepstakesContest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Interest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9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Challenging During Modeling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1430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Consider selected variables as potential candidates for model building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Cooperate with Consumer Marketing Strategy Team to evaluate the cost of new variables</a:t>
            </a:r>
          </a:p>
          <a:p>
            <a:pPr lvl="1"/>
            <a:endParaRPr lang="en-US" dirty="0" smtClean="0"/>
          </a:p>
          <a:p>
            <a:pPr marL="168275" lvl="1" indent="0">
              <a:buNone/>
            </a:pPr>
            <a:endParaRPr lang="en-US" dirty="0" smtClean="0"/>
          </a:p>
          <a:p>
            <a:pPr marL="168275" lvl="1" indent="0">
              <a:buNone/>
            </a:pPr>
            <a:endParaRPr lang="en-US" dirty="0"/>
          </a:p>
          <a:p>
            <a:pPr marL="277812" lvl="2" indent="0">
              <a:buNone/>
            </a:pPr>
            <a:endParaRPr lang="en-US" dirty="0"/>
          </a:p>
          <a:p>
            <a:r>
              <a:rPr lang="en-US" dirty="0"/>
              <a:t>Lessons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Improving SAS and SQL programming skills</a:t>
            </a:r>
            <a:endParaRPr lang="en-US" dirty="0"/>
          </a:p>
          <a:p>
            <a:pPr lvl="1"/>
            <a:r>
              <a:rPr lang="en-US" dirty="0"/>
              <a:t>Documenting every steps during modeling process</a:t>
            </a:r>
          </a:p>
          <a:p>
            <a:pPr lvl="1"/>
            <a:r>
              <a:rPr lang="en-US" dirty="0"/>
              <a:t>Making timeline for the whole project at the beginning as detailed as </a:t>
            </a:r>
            <a:r>
              <a:rPr lang="en-US" dirty="0" smtClean="0"/>
              <a:t>possible</a:t>
            </a:r>
          </a:p>
          <a:p>
            <a:pPr lvl="1"/>
            <a:endParaRPr lang="en-US" dirty="0"/>
          </a:p>
          <a:p>
            <a:pPr marL="1682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PPT-TruStage_040813">
  <a:themeElements>
    <a:clrScheme name="TruStageB2B">
      <a:dk1>
        <a:srgbClr val="4D4F58"/>
      </a:dk1>
      <a:lt1>
        <a:srgbClr val="FFFFFF"/>
      </a:lt1>
      <a:dk2>
        <a:srgbClr val="4D4F58"/>
      </a:dk2>
      <a:lt2>
        <a:srgbClr val="FFFFFF"/>
      </a:lt2>
      <a:accent1>
        <a:srgbClr val="F7BC00"/>
      </a:accent1>
      <a:accent2>
        <a:srgbClr val="00A9F4"/>
      </a:accent2>
      <a:accent3>
        <a:srgbClr val="4D4F53"/>
      </a:accent3>
      <a:accent4>
        <a:srgbClr val="C9DD03"/>
      </a:accent4>
      <a:accent5>
        <a:srgbClr val="AA1948"/>
      </a:accent5>
      <a:accent6>
        <a:srgbClr val="FFA02F"/>
      </a:accent6>
      <a:hlink>
        <a:srgbClr val="0000FF"/>
      </a:hlink>
      <a:folHlink>
        <a:srgbClr val="800080"/>
      </a:folHlink>
    </a:clrScheme>
    <a:fontScheme name="MemberCONNECT-TruStag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l" defTabSz="914400" rtl="0" eaLnBrk="1" fontAlgn="auto" latinLnBrk="0" hangingPunct="1">
          <a:lnSpc>
            <a:spcPts val="32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3600" kern="1200" spc="50" dirty="0" smtClean="0">
            <a:solidFill>
              <a:srgbClr val="4D4F58"/>
            </a:solidFill>
            <a:latin typeface="Arial Narrow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5797</TotalTime>
  <Words>354</Words>
  <Application>Microsoft Office PowerPoint</Application>
  <PresentationFormat>On-screen Show (4:3)</PresentationFormat>
  <Paragraphs>119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Template-PPT-TruStage_040813</vt:lpstr>
      <vt:lpstr>Variable Selection  from Acxiom Dataset</vt:lpstr>
      <vt:lpstr>Background</vt:lpstr>
      <vt:lpstr>Methods to Select Variables</vt:lpstr>
      <vt:lpstr>Variables for Auto</vt:lpstr>
      <vt:lpstr>Variables for 2QWL</vt:lpstr>
      <vt:lpstr>Challenging During Modeling Process</vt:lpstr>
    </vt:vector>
  </TitlesOfParts>
  <Company>CUNA Mutual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Jacobs, Neil T.</dc:creator>
  <cp:lastModifiedBy>Yu, Chaoyang</cp:lastModifiedBy>
  <cp:revision>302</cp:revision>
  <dcterms:created xsi:type="dcterms:W3CDTF">2015-01-27T17:26:15Z</dcterms:created>
  <dcterms:modified xsi:type="dcterms:W3CDTF">2016-04-28T18:34:26Z</dcterms:modified>
</cp:coreProperties>
</file>