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0a1c35b0e8_12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20a1c35b0e8_1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0a1c35b0e8_12_7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32af95348b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232af95348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232af95348b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32af95348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232af95348b_0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32af95348b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232af95348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232af95348b_0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32af95348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232af95348b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32fc9e6d92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232fc9e6d92_2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331591f7b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2331591f7bf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32af95348b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232af95348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232af95348b_0_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331591f7bf_0_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331591f7b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1a173ef9aa_1_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1a173ef9aa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1a173ef9aa_1_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1a173ef9aa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0a1c35b0e8_12_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20a1c35b0e8_1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0a1c35b0e8_12_8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1a173ef9aa_1_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1a173ef9aa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1a173ef9aa_1_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1a173ef9a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1a173ef9aa_1_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1a173ef9aa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331591f7bf_0_7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331591f7b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1a173ef9aa_1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1a173ef9a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331591f7bf_0_7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331591f7b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32af95348b_0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232af95348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232af95348b_0_5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32af95348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232af95348b_0_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32af95348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232af95348b_0_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32af95348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232af95348b_0_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0a1c35b0e8_12_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20a1c35b0e8_1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20a1c35b0e8_12_8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371cc1304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2371cc13045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0a1c35b0e8_12_1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g20a1c35b0e8_12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20a1c35b0e8_12_1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0a1c35b0e8_12_1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20a1c35b0e8_1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0a1c35b0e8_12_10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304fdfe37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3304fdfe37_2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2af95348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232af9534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232af95348b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3304fdfe37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3304fdfe37_2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32fc9e6d92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32fc9e6d92_2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32fc9e6d92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32fc9e6d92_2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8.png"/><Relationship Id="rId6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htan68@uwo.ca" TargetMode="External"/><Relationship Id="rId4" Type="http://schemas.openxmlformats.org/officeDocument/2006/relationships/hyperlink" Target="mailto:cwan287@uwo.ca" TargetMode="External"/><Relationship Id="rId5" Type="http://schemas.openxmlformats.org/officeDocument/2006/relationships/hyperlink" Target="mailto:xwen88@uwo.ca" TargetMode="External"/><Relationship Id="rId6" Type="http://schemas.openxmlformats.org/officeDocument/2006/relationships/hyperlink" Target="mailto:tzhan648@uwo.ca" TargetMode="External"/><Relationship Id="rId7" Type="http://schemas.openxmlformats.org/officeDocument/2006/relationships/hyperlink" Target="mailto:szhou379@uwo.ca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672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4"/>
          <p:cNvSpPr txBox="1"/>
          <p:nvPr/>
        </p:nvSpPr>
        <p:spPr>
          <a:xfrm>
            <a:off x="259325" y="1175925"/>
            <a:ext cx="8950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5000">
                <a:solidFill>
                  <a:schemeClr val="lt1"/>
                </a:solidFill>
              </a:rPr>
              <a:t>Multidimensional Model</a:t>
            </a:r>
            <a:endParaRPr/>
          </a:p>
        </p:txBody>
      </p:sp>
      <p:sp>
        <p:nvSpPr>
          <p:cNvPr id="200" name="Google Shape;200;p34"/>
          <p:cNvSpPr txBox="1"/>
          <p:nvPr/>
        </p:nvSpPr>
        <p:spPr>
          <a:xfrm>
            <a:off x="5700889" y="6377666"/>
            <a:ext cx="3189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CN" sz="1600">
                <a:solidFill>
                  <a:schemeClr val="lt1"/>
                </a:solidFill>
              </a:rPr>
              <a:t>ECE9017 - Advanced Databases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01" name="Google Shape;201;p3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4"/>
          <p:cNvSpPr txBox="1"/>
          <p:nvPr/>
        </p:nvSpPr>
        <p:spPr>
          <a:xfrm>
            <a:off x="313650" y="2117525"/>
            <a:ext cx="7953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/>
        </p:nvSpPr>
        <p:spPr>
          <a:xfrm>
            <a:off x="0" y="0"/>
            <a:ext cx="9631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zh-CN" sz="2600">
                <a:solidFill>
                  <a:srgbClr val="3B1B70"/>
                </a:solidFill>
              </a:rPr>
              <a:t>S</a:t>
            </a:r>
            <a:r>
              <a:rPr b="1" lang="zh-CN" sz="2600">
                <a:solidFill>
                  <a:srgbClr val="3B1B70"/>
                </a:solidFill>
              </a:rPr>
              <a:t>tar Schema Dimensional Model Data Warehouse</a:t>
            </a:r>
            <a:endParaRPr sz="400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400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5"/>
          <p:cNvSpPr txBox="1"/>
          <p:nvPr/>
        </p:nvSpPr>
        <p:spPr>
          <a:xfrm>
            <a:off x="5700889" y="6377666"/>
            <a:ext cx="3189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CN" sz="1600">
                <a:solidFill>
                  <a:schemeClr val="lt1"/>
                </a:solidFill>
              </a:rPr>
              <a:t>ECE9017 - Advanced Databases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209" name="Google Shape;2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4424" y="495025"/>
            <a:ext cx="5838101" cy="5867951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5"/>
          <p:cNvSpPr txBox="1"/>
          <p:nvPr/>
        </p:nvSpPr>
        <p:spPr>
          <a:xfrm>
            <a:off x="190125" y="541275"/>
            <a:ext cx="3494700" cy="47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zh-CN" sz="1800">
                <a:solidFill>
                  <a:schemeClr val="dk1"/>
                </a:solidFill>
              </a:rPr>
              <a:t>Fact_Sales is the central fact table that records each sale.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zh-CN" sz="1800">
                <a:solidFill>
                  <a:schemeClr val="dk1"/>
                </a:solidFill>
              </a:rPr>
              <a:t>With foreign keys (FK) linking to the relevant dimensions.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zh-CN" sz="1800">
                <a:solidFill>
                  <a:schemeClr val="dk1"/>
                </a:solidFill>
              </a:rPr>
              <a:t>The dimensions provide detailed information about products, customers, dates, salespeople, and promotions.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11" name="Google Shape;211;p35"/>
          <p:cNvSpPr txBox="1"/>
          <p:nvPr/>
        </p:nvSpPr>
        <p:spPr>
          <a:xfrm>
            <a:off x="190125" y="1581900"/>
            <a:ext cx="371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6"/>
          <p:cNvSpPr txBox="1"/>
          <p:nvPr/>
        </p:nvSpPr>
        <p:spPr>
          <a:xfrm>
            <a:off x="259334" y="1175925"/>
            <a:ext cx="9833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5000">
                <a:solidFill>
                  <a:schemeClr val="lt1"/>
                </a:solidFill>
              </a:rPr>
              <a:t>Data integration process</a:t>
            </a:r>
            <a:endParaRPr/>
          </a:p>
        </p:txBody>
      </p:sp>
      <p:sp>
        <p:nvSpPr>
          <p:cNvPr id="219" name="Google Shape;219;p36"/>
          <p:cNvSpPr txBox="1"/>
          <p:nvPr/>
        </p:nvSpPr>
        <p:spPr>
          <a:xfrm>
            <a:off x="5700889" y="6377666"/>
            <a:ext cx="3189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CN" sz="1600">
                <a:solidFill>
                  <a:schemeClr val="lt1"/>
                </a:solidFill>
              </a:rPr>
              <a:t>ECE9017 - Advanced Databases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/>
        </p:nvSpPr>
        <p:spPr>
          <a:xfrm>
            <a:off x="-1" y="1"/>
            <a:ext cx="8005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800">
                <a:solidFill>
                  <a:srgbClr val="3B1B70"/>
                </a:solidFill>
              </a:rPr>
              <a:t>Practical</a:t>
            </a:r>
            <a:r>
              <a:rPr b="1" lang="zh-CN" sz="2800">
                <a:solidFill>
                  <a:srgbClr val="3B1B70"/>
                </a:solidFill>
              </a:rPr>
              <a:t> ETL using SSIS </a:t>
            </a:r>
            <a:r>
              <a:rPr b="1" lang="zh-CN" sz="2800">
                <a:solidFill>
                  <a:srgbClr val="3B1B70"/>
                </a:solidFill>
              </a:rPr>
              <a:t>and</a:t>
            </a:r>
            <a:r>
              <a:rPr b="1" lang="zh-CN" sz="2800">
                <a:solidFill>
                  <a:srgbClr val="3B1B70"/>
                </a:solidFill>
              </a:rPr>
              <a:t> T-SQL</a:t>
            </a:r>
            <a:endParaRPr b="1" sz="2800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7"/>
          <p:cNvSpPr txBox="1"/>
          <p:nvPr/>
        </p:nvSpPr>
        <p:spPr>
          <a:xfrm>
            <a:off x="5700889" y="6377666"/>
            <a:ext cx="3189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CN" sz="1600">
                <a:solidFill>
                  <a:schemeClr val="lt1"/>
                </a:solidFill>
              </a:rPr>
              <a:t>ECE9017 - Advanced Databases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226" name="Google Shape;22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975" y="592874"/>
            <a:ext cx="8232924" cy="5575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/>
        </p:nvSpPr>
        <p:spPr>
          <a:xfrm>
            <a:off x="-1" y="-37749"/>
            <a:ext cx="80058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800">
                <a:solidFill>
                  <a:srgbClr val="3B1B70"/>
                </a:solidFill>
              </a:rPr>
              <a:t>SSIS Product table</a:t>
            </a:r>
            <a:endParaRPr sz="2800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8"/>
          <p:cNvSpPr txBox="1"/>
          <p:nvPr/>
        </p:nvSpPr>
        <p:spPr>
          <a:xfrm>
            <a:off x="5700889" y="6377666"/>
            <a:ext cx="3189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CN" sz="1600">
                <a:solidFill>
                  <a:schemeClr val="lt1"/>
                </a:solidFill>
              </a:rPr>
              <a:t>ECE9017 - Advanced Databases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33" name="Google Shape;233;p38"/>
          <p:cNvSpPr txBox="1"/>
          <p:nvPr/>
        </p:nvSpPr>
        <p:spPr>
          <a:xfrm>
            <a:off x="176550" y="1018525"/>
            <a:ext cx="506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Control Flow for Product Table:</a:t>
            </a:r>
            <a:endParaRPr sz="1800"/>
          </a:p>
        </p:txBody>
      </p:sp>
      <p:pic>
        <p:nvPicPr>
          <p:cNvPr id="234" name="Google Shape;23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75" y="1579601"/>
            <a:ext cx="3171956" cy="433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2600" y="3829525"/>
            <a:ext cx="1918800" cy="197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4650" y="71425"/>
            <a:ext cx="2815475" cy="33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00900" y="3528950"/>
            <a:ext cx="3307800" cy="233761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8"/>
          <p:cNvSpPr txBox="1"/>
          <p:nvPr/>
        </p:nvSpPr>
        <p:spPr>
          <a:xfrm>
            <a:off x="3718075" y="3049025"/>
            <a:ext cx="104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Extract data flow: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8"/>
          <p:cNvSpPr txBox="1"/>
          <p:nvPr/>
        </p:nvSpPr>
        <p:spPr>
          <a:xfrm>
            <a:off x="4485650" y="1250175"/>
            <a:ext cx="147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Transform and Load data flow: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/>
        </p:nvSpPr>
        <p:spPr>
          <a:xfrm>
            <a:off x="0" y="0"/>
            <a:ext cx="627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800">
                <a:solidFill>
                  <a:srgbClr val="3B1B70"/>
                </a:solidFill>
              </a:rPr>
              <a:t>SSIS Promotion table</a:t>
            </a:r>
            <a:endParaRPr b="1" sz="2800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9"/>
          <p:cNvSpPr txBox="1"/>
          <p:nvPr/>
        </p:nvSpPr>
        <p:spPr>
          <a:xfrm>
            <a:off x="5700889" y="6377666"/>
            <a:ext cx="3189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CN" sz="1600">
                <a:solidFill>
                  <a:schemeClr val="lt1"/>
                </a:solidFill>
              </a:rPr>
              <a:t>ECE9017 - Advanced Databases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46" name="Google Shape;246;p39"/>
          <p:cNvSpPr txBox="1"/>
          <p:nvPr/>
        </p:nvSpPr>
        <p:spPr>
          <a:xfrm>
            <a:off x="0" y="1005413"/>
            <a:ext cx="506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Control Flow for Promotion Table:</a:t>
            </a:r>
            <a:endParaRPr sz="1800"/>
          </a:p>
        </p:txBody>
      </p:sp>
      <p:sp>
        <p:nvSpPr>
          <p:cNvPr id="247" name="Google Shape;247;p39"/>
          <p:cNvSpPr txBox="1"/>
          <p:nvPr/>
        </p:nvSpPr>
        <p:spPr>
          <a:xfrm>
            <a:off x="3206200" y="2453075"/>
            <a:ext cx="1042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Extract data flow: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9"/>
          <p:cNvSpPr txBox="1"/>
          <p:nvPr/>
        </p:nvSpPr>
        <p:spPr>
          <a:xfrm>
            <a:off x="4469550" y="285375"/>
            <a:ext cx="1477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Calibri"/>
                <a:ea typeface="Calibri"/>
                <a:cs typeface="Calibri"/>
                <a:sym typeface="Calibri"/>
              </a:rPr>
              <a:t>Transform and Load data flow: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75" y="1571550"/>
            <a:ext cx="2563666" cy="37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6200" y="3630625"/>
            <a:ext cx="2213900" cy="213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7062" y="111300"/>
            <a:ext cx="2815475" cy="33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47050" y="3468875"/>
            <a:ext cx="2844225" cy="25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0"/>
          <p:cNvSpPr txBox="1"/>
          <p:nvPr/>
        </p:nvSpPr>
        <p:spPr>
          <a:xfrm>
            <a:off x="259325" y="1175925"/>
            <a:ext cx="9942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5000">
                <a:solidFill>
                  <a:schemeClr val="lt1"/>
                </a:solidFill>
              </a:rPr>
              <a:t>Multi-dimensional cube</a:t>
            </a:r>
            <a:endParaRPr/>
          </a:p>
        </p:txBody>
      </p:sp>
      <p:sp>
        <p:nvSpPr>
          <p:cNvPr id="260" name="Google Shape;260;p40"/>
          <p:cNvSpPr txBox="1"/>
          <p:nvPr/>
        </p:nvSpPr>
        <p:spPr>
          <a:xfrm>
            <a:off x="5700889" y="6377666"/>
            <a:ext cx="3189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CN" sz="1600">
                <a:solidFill>
                  <a:schemeClr val="lt1"/>
                </a:solidFill>
              </a:rPr>
              <a:t>ECE9017 - Advanced Databases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375" y="1339789"/>
            <a:ext cx="4125325" cy="475493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1"/>
          <p:cNvSpPr txBox="1"/>
          <p:nvPr/>
        </p:nvSpPr>
        <p:spPr>
          <a:xfrm>
            <a:off x="109625" y="1654700"/>
            <a:ext cx="574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Data Source View: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41"/>
          <p:cNvSpPr txBox="1"/>
          <p:nvPr/>
        </p:nvSpPr>
        <p:spPr>
          <a:xfrm>
            <a:off x="149499" y="177201"/>
            <a:ext cx="80058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800">
                <a:solidFill>
                  <a:srgbClr val="3B1B70"/>
                </a:solidFill>
              </a:rPr>
              <a:t>SSAS Project</a:t>
            </a:r>
            <a:endParaRPr sz="2800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1788" y="436600"/>
            <a:ext cx="1914525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1"/>
          <p:cNvSpPr txBox="1"/>
          <p:nvPr/>
        </p:nvSpPr>
        <p:spPr>
          <a:xfrm>
            <a:off x="4734150" y="1176225"/>
            <a:ext cx="152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Measures and Dimensions: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08000" lvl="0" marL="685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800">
                <a:solidFill>
                  <a:srgbClr val="3B1B70"/>
                </a:solidFill>
                <a:latin typeface="Arial"/>
                <a:ea typeface="Arial"/>
                <a:cs typeface="Arial"/>
                <a:sym typeface="Arial"/>
              </a:rPr>
              <a:t>Hierarchy for Dim Product</a:t>
            </a:r>
            <a:endParaRPr/>
          </a:p>
        </p:txBody>
      </p:sp>
      <p:pic>
        <p:nvPicPr>
          <p:cNvPr id="275" name="Google Shape;27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17657"/>
            <a:ext cx="8229600" cy="366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08000" lvl="0" marL="685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800">
                <a:solidFill>
                  <a:srgbClr val="3B1B70"/>
                </a:solidFill>
                <a:latin typeface="Arial"/>
                <a:ea typeface="Arial"/>
                <a:cs typeface="Arial"/>
                <a:sym typeface="Arial"/>
              </a:rPr>
              <a:t>Hierarchy Dim Customer</a:t>
            </a:r>
            <a:endParaRPr/>
          </a:p>
        </p:txBody>
      </p:sp>
      <p:pic>
        <p:nvPicPr>
          <p:cNvPr id="281" name="Google Shape;28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17654"/>
            <a:ext cx="8229601" cy="4757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/>
        </p:nvSpPr>
        <p:spPr>
          <a:xfrm>
            <a:off x="281400" y="573850"/>
            <a:ext cx="86403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500">
                <a:solidFill>
                  <a:srgbClr val="3C1B71"/>
                </a:solidFill>
              </a:rPr>
              <a:t>Analysis for Better Business Decisions</a:t>
            </a:r>
            <a:r>
              <a:rPr b="1" lang="zh-CN" sz="5600">
                <a:solidFill>
                  <a:srgbClr val="3C1B71"/>
                </a:solidFill>
              </a:rPr>
              <a:t> </a:t>
            </a:r>
            <a:endParaRPr b="1" sz="5600">
              <a:solidFill>
                <a:srgbClr val="3C1B7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>
                <a:solidFill>
                  <a:srgbClr val="3C1B71"/>
                </a:solidFill>
              </a:rPr>
              <a:t>Group 9</a:t>
            </a:r>
            <a:r>
              <a:rPr lang="zh-CN" sz="100"/>
              <a:t>   </a:t>
            </a:r>
            <a:r>
              <a:rPr b="1" lang="zh-CN" sz="100"/>
              <a:t>                 </a:t>
            </a:r>
            <a:r>
              <a:rPr lang="zh-CN" sz="100"/>
              <a:t>    </a:t>
            </a:r>
            <a:r>
              <a:rPr lang="zh-CN" sz="2800">
                <a:solidFill>
                  <a:srgbClr val="3C1B71"/>
                </a:solidFill>
                <a:latin typeface="Arial"/>
                <a:ea typeface="Arial"/>
                <a:cs typeface="Arial"/>
                <a:sym typeface="Arial"/>
              </a:rPr>
              <a:t>April </a:t>
            </a:r>
            <a:r>
              <a:rPr lang="zh-CN" sz="2800">
                <a:solidFill>
                  <a:srgbClr val="3C1B71"/>
                </a:solidFill>
              </a:rPr>
              <a:t>21</a:t>
            </a:r>
            <a:r>
              <a:rPr lang="zh-CN" sz="2800">
                <a:solidFill>
                  <a:srgbClr val="3C1B7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zh-CN" sz="2800">
                <a:solidFill>
                  <a:srgbClr val="3C1B71"/>
                </a:solidFill>
              </a:rPr>
              <a:t>2023</a:t>
            </a:r>
            <a:endParaRPr sz="2800">
              <a:solidFill>
                <a:srgbClr val="3C1B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6"/>
          <p:cNvSpPr txBox="1"/>
          <p:nvPr/>
        </p:nvSpPr>
        <p:spPr>
          <a:xfrm>
            <a:off x="5700889" y="6300890"/>
            <a:ext cx="31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F26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6"/>
          <p:cNvSpPr txBox="1"/>
          <p:nvPr/>
        </p:nvSpPr>
        <p:spPr>
          <a:xfrm>
            <a:off x="281400" y="3007975"/>
            <a:ext cx="6921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/>
              <a:t>Group Members:</a:t>
            </a:r>
            <a:endParaRPr sz="2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100"/>
              <a:t>Tan, Haosen </a:t>
            </a:r>
            <a:r>
              <a:rPr lang="zh-CN" sz="2100" u="sng">
                <a:solidFill>
                  <a:schemeClr val="hlink"/>
                </a:solidFill>
                <a:hlinkClick r:id="rId3"/>
              </a:rPr>
              <a:t>htan68@uwo.ca</a:t>
            </a:r>
            <a:r>
              <a:rPr lang="zh-CN" sz="2100"/>
              <a:t>   </a:t>
            </a:r>
            <a:endParaRPr sz="2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100"/>
              <a:t>Wang, Chaoyu </a:t>
            </a:r>
            <a:r>
              <a:rPr lang="zh-CN" sz="2100" u="sng">
                <a:solidFill>
                  <a:schemeClr val="hlink"/>
                </a:solidFill>
                <a:hlinkClick r:id="rId4"/>
              </a:rPr>
              <a:t>cwan287@uwo.ca</a:t>
            </a:r>
            <a:r>
              <a:rPr lang="zh-CN" sz="2100"/>
              <a:t>  </a:t>
            </a:r>
            <a:endParaRPr sz="2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100"/>
              <a:t>Wen, Xuan  </a:t>
            </a:r>
            <a:r>
              <a:rPr lang="zh-CN" sz="2100" u="sng">
                <a:solidFill>
                  <a:schemeClr val="hlink"/>
                </a:solidFill>
                <a:hlinkClick r:id="rId5"/>
              </a:rPr>
              <a:t>xwen88@uwo.ca</a:t>
            </a:r>
            <a:r>
              <a:rPr lang="zh-CN" sz="2100"/>
              <a:t>  </a:t>
            </a:r>
            <a:endParaRPr sz="2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100"/>
              <a:t>Zhang, Tianze </a:t>
            </a:r>
            <a:r>
              <a:rPr lang="zh-CN" sz="2100" u="sng">
                <a:solidFill>
                  <a:schemeClr val="hlink"/>
                </a:solidFill>
                <a:hlinkClick r:id="rId6"/>
              </a:rPr>
              <a:t>tzhan648@uwo.ca</a:t>
            </a:r>
            <a:r>
              <a:rPr lang="zh-CN" sz="2100"/>
              <a:t>  </a:t>
            </a:r>
            <a:endParaRPr sz="2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100"/>
              <a:t>Zhou, Shuang </a:t>
            </a:r>
            <a:r>
              <a:rPr lang="zh-CN" sz="2100" u="sng">
                <a:solidFill>
                  <a:schemeClr val="hlink"/>
                </a:solidFill>
                <a:hlinkClick r:id="rId7"/>
              </a:rPr>
              <a:t>szhou379@uwo.ca</a:t>
            </a:r>
            <a:r>
              <a:rPr lang="zh-CN" sz="2100"/>
              <a:t>  </a:t>
            </a:r>
            <a:endParaRPr sz="2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08000" lvl="0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zh-CN" sz="2800">
                <a:solidFill>
                  <a:srgbClr val="3B1B70"/>
                </a:solidFill>
                <a:latin typeface="Arial"/>
                <a:ea typeface="Arial"/>
                <a:cs typeface="Arial"/>
                <a:sym typeface="Arial"/>
              </a:rPr>
              <a:t>Hierarchy for Dim Date</a:t>
            </a:r>
            <a:endParaRPr b="1" sz="2800">
              <a:solidFill>
                <a:srgbClr val="3B1B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17649"/>
            <a:ext cx="8169374" cy="43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08000" lvl="0" marL="685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800">
                <a:solidFill>
                  <a:srgbClr val="3B1B70"/>
                </a:solidFill>
                <a:latin typeface="Arial"/>
                <a:ea typeface="Arial"/>
                <a:cs typeface="Arial"/>
                <a:sym typeface="Arial"/>
              </a:rPr>
              <a:t>Hierarchy for Dim Salesperson</a:t>
            </a:r>
            <a:endParaRPr/>
          </a:p>
        </p:txBody>
      </p:sp>
      <p:pic>
        <p:nvPicPr>
          <p:cNvPr id="293" name="Google Shape;29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17657"/>
            <a:ext cx="8229600" cy="3896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08000" lvl="0" marL="685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800">
                <a:solidFill>
                  <a:srgbClr val="3B1B70"/>
                </a:solidFill>
                <a:latin typeface="Arial"/>
                <a:ea typeface="Arial"/>
                <a:cs typeface="Arial"/>
                <a:sym typeface="Arial"/>
              </a:rPr>
              <a:t>Hierarchy for Dim Promotion</a:t>
            </a:r>
            <a:endParaRPr b="1" sz="2800">
              <a:solidFill>
                <a:srgbClr val="3B1B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17657"/>
            <a:ext cx="8229600" cy="3735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7"/>
          <p:cNvSpPr txBox="1"/>
          <p:nvPr/>
        </p:nvSpPr>
        <p:spPr>
          <a:xfrm>
            <a:off x="156600" y="189375"/>
            <a:ext cx="8005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080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zh-CN" sz="2800">
                <a:solidFill>
                  <a:srgbClr val="3B1B70"/>
                </a:solidFill>
              </a:rPr>
              <a:t>Browse Cube Data</a:t>
            </a:r>
            <a:r>
              <a:rPr b="1" lang="zh-CN" sz="2800">
                <a:solidFill>
                  <a:srgbClr val="3B1B70"/>
                </a:solidFill>
              </a:rPr>
              <a:t> by MDX command</a:t>
            </a:r>
            <a:endParaRPr b="1" sz="2800">
              <a:solidFill>
                <a:srgbClr val="3B1B7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775" y="679950"/>
            <a:ext cx="7567775" cy="543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8"/>
          <p:cNvSpPr txBox="1"/>
          <p:nvPr/>
        </p:nvSpPr>
        <p:spPr>
          <a:xfrm>
            <a:off x="156600" y="189375"/>
            <a:ext cx="8005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080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zh-CN" sz="2800">
                <a:solidFill>
                  <a:srgbClr val="3B1B70"/>
                </a:solidFill>
              </a:rPr>
              <a:t>Browse Cube Data by MDX command</a:t>
            </a:r>
            <a:endParaRPr b="1" sz="2800">
              <a:solidFill>
                <a:srgbClr val="3B1B7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50" y="784450"/>
            <a:ext cx="8974101" cy="506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4375" y="1211275"/>
            <a:ext cx="7464675" cy="12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9"/>
          <p:cNvSpPr txBox="1"/>
          <p:nvPr/>
        </p:nvSpPr>
        <p:spPr>
          <a:xfrm>
            <a:off x="156600" y="189375"/>
            <a:ext cx="8005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080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zh-CN" sz="2800">
                <a:solidFill>
                  <a:srgbClr val="3B1B70"/>
                </a:solidFill>
              </a:rPr>
              <a:t>Browse Cube Data using Excel</a:t>
            </a:r>
            <a:endParaRPr b="1" sz="2800">
              <a:solidFill>
                <a:srgbClr val="3B1B7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00" y="1326025"/>
            <a:ext cx="8839200" cy="3864838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9"/>
          <p:cNvSpPr txBox="1"/>
          <p:nvPr/>
        </p:nvSpPr>
        <p:spPr>
          <a:xfrm>
            <a:off x="152400" y="966900"/>
            <a:ext cx="339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Pivot Table Fields: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49"/>
          <p:cNvSpPr txBox="1"/>
          <p:nvPr/>
        </p:nvSpPr>
        <p:spPr>
          <a:xfrm>
            <a:off x="156600" y="5373225"/>
            <a:ext cx="842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Saving the Excel table as .csv file and forecast the demand for product.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50"/>
          <p:cNvSpPr txBox="1"/>
          <p:nvPr/>
        </p:nvSpPr>
        <p:spPr>
          <a:xfrm>
            <a:off x="259325" y="1175925"/>
            <a:ext cx="58320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5000">
                <a:solidFill>
                  <a:schemeClr val="lt1"/>
                </a:solidFill>
              </a:rPr>
              <a:t>Machine learning algorithms </a:t>
            </a:r>
            <a:endParaRPr/>
          </a:p>
        </p:txBody>
      </p:sp>
      <p:sp>
        <p:nvSpPr>
          <p:cNvPr id="328" name="Google Shape;328;p50"/>
          <p:cNvSpPr txBox="1"/>
          <p:nvPr/>
        </p:nvSpPr>
        <p:spPr>
          <a:xfrm>
            <a:off x="5700889" y="6377666"/>
            <a:ext cx="3189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CN" sz="1600">
                <a:solidFill>
                  <a:schemeClr val="lt1"/>
                </a:solidFill>
              </a:rPr>
              <a:t>ECE9017 - Advanced Databases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1"/>
          <p:cNvSpPr txBox="1"/>
          <p:nvPr/>
        </p:nvSpPr>
        <p:spPr>
          <a:xfrm>
            <a:off x="237230" y="573851"/>
            <a:ext cx="8005800" cy="54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5000">
                <a:solidFill>
                  <a:srgbClr val="3B1B70"/>
                </a:solidFill>
              </a:rPr>
              <a:t>Models </a:t>
            </a:r>
            <a:endParaRPr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807F83"/>
              </a:solidFill>
            </a:endParaRPr>
          </a:p>
          <a:p>
            <a:pPr indent="-685800" lvl="0" marL="685800" marR="0" rtl="0" algn="l">
              <a:spcBef>
                <a:spcPts val="0"/>
              </a:spcBef>
              <a:spcAft>
                <a:spcPts val="0"/>
              </a:spcAft>
              <a:buClr>
                <a:srgbClr val="807F83"/>
              </a:buClr>
              <a:buSzPts val="2100"/>
              <a:buFont typeface="Arial"/>
              <a:buChar char="•"/>
            </a:pPr>
            <a:r>
              <a:rPr lang="zh-CN" sz="2800">
                <a:solidFill>
                  <a:srgbClr val="807F83"/>
                </a:solidFill>
              </a:rPr>
              <a:t>LinearRegression</a:t>
            </a:r>
            <a:endParaRPr/>
          </a:p>
          <a:p>
            <a:pPr indent="-685800" lvl="0" marL="685800" marR="0" rtl="0" algn="l">
              <a:spcBef>
                <a:spcPts val="2400"/>
              </a:spcBef>
              <a:spcAft>
                <a:spcPts val="0"/>
              </a:spcAft>
              <a:buClr>
                <a:srgbClr val="807F83"/>
              </a:buClr>
              <a:buSzPts val="2100"/>
              <a:buFont typeface="Arial"/>
              <a:buChar char="•"/>
            </a:pPr>
            <a:r>
              <a:rPr lang="zh-CN" sz="2800">
                <a:solidFill>
                  <a:srgbClr val="807F83"/>
                </a:solidFill>
              </a:rPr>
              <a:t>Ridge</a:t>
            </a:r>
            <a:endParaRPr/>
          </a:p>
          <a:p>
            <a:pPr indent="-361950" lvl="0" marL="457200" rtl="0" algn="l">
              <a:spcBef>
                <a:spcPts val="2400"/>
              </a:spcBef>
              <a:spcAft>
                <a:spcPts val="0"/>
              </a:spcAft>
              <a:buClr>
                <a:srgbClr val="807F83"/>
              </a:buClr>
              <a:buSzPts val="2100"/>
              <a:buChar char="•"/>
            </a:pPr>
            <a:r>
              <a:rPr lang="zh-CN" sz="2800">
                <a:solidFill>
                  <a:srgbClr val="807F83"/>
                </a:solidFill>
              </a:rPr>
              <a:t>   Lasso</a:t>
            </a:r>
            <a:endParaRPr sz="2800">
              <a:solidFill>
                <a:srgbClr val="807F83"/>
              </a:solidFill>
            </a:endParaRPr>
          </a:p>
          <a:p>
            <a:pPr indent="-406400" lvl="0" marL="457200" rtl="0" algn="l">
              <a:spcBef>
                <a:spcPts val="2400"/>
              </a:spcBef>
              <a:spcAft>
                <a:spcPts val="0"/>
              </a:spcAft>
              <a:buClr>
                <a:srgbClr val="807F83"/>
              </a:buClr>
              <a:buSzPts val="2800"/>
              <a:buChar char="•"/>
            </a:pPr>
            <a:r>
              <a:rPr lang="zh-CN" sz="2800">
                <a:solidFill>
                  <a:srgbClr val="807F83"/>
                </a:solidFill>
              </a:rPr>
              <a:t>   Random Forest (RF)</a:t>
            </a:r>
            <a:endParaRPr sz="2800">
              <a:solidFill>
                <a:srgbClr val="807F83"/>
              </a:solidFill>
            </a:endParaRPr>
          </a:p>
          <a:p>
            <a:pPr indent="-406400" lvl="0" marL="457200" rtl="0" algn="l">
              <a:spcBef>
                <a:spcPts val="2400"/>
              </a:spcBef>
              <a:spcAft>
                <a:spcPts val="0"/>
              </a:spcAft>
              <a:buClr>
                <a:srgbClr val="807F83"/>
              </a:buClr>
              <a:buSzPts val="2800"/>
              <a:buChar char="•"/>
            </a:pPr>
            <a:r>
              <a:rPr lang="zh-CN" sz="2800">
                <a:solidFill>
                  <a:srgbClr val="807F83"/>
                </a:solidFill>
              </a:rPr>
              <a:t>   Support Vector Regression (SVR)</a:t>
            </a:r>
            <a:endParaRPr sz="2800">
              <a:solidFill>
                <a:srgbClr val="807F83"/>
              </a:solidFill>
            </a:endParaRPr>
          </a:p>
          <a:p>
            <a:pPr indent="-406400" lvl="0" marL="457200" rtl="0" algn="l">
              <a:spcBef>
                <a:spcPts val="2400"/>
              </a:spcBef>
              <a:spcAft>
                <a:spcPts val="0"/>
              </a:spcAft>
              <a:buClr>
                <a:srgbClr val="807F83"/>
              </a:buClr>
              <a:buSzPts val="2800"/>
              <a:buChar char="•"/>
            </a:pPr>
            <a:r>
              <a:rPr lang="zh-CN" sz="2800">
                <a:solidFill>
                  <a:srgbClr val="807F83"/>
                </a:solidFill>
              </a:rPr>
              <a:t>   K-Nearest Neighbors Regression (KNN)</a:t>
            </a:r>
            <a:endParaRPr b="1" sz="6000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51"/>
          <p:cNvSpPr txBox="1"/>
          <p:nvPr/>
        </p:nvSpPr>
        <p:spPr>
          <a:xfrm>
            <a:off x="3952256" y="6377675"/>
            <a:ext cx="493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CN" sz="1600">
                <a:solidFill>
                  <a:schemeClr val="lt1"/>
                </a:solidFill>
              </a:rPr>
              <a:t>ECE9017 - Advanced Databases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2"/>
          <p:cNvSpPr txBox="1"/>
          <p:nvPr/>
        </p:nvSpPr>
        <p:spPr>
          <a:xfrm>
            <a:off x="5700889" y="6377666"/>
            <a:ext cx="3189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CN" sz="1600">
                <a:solidFill>
                  <a:schemeClr val="lt1"/>
                </a:solidFill>
              </a:rPr>
              <a:t>ECE9017 - Advanced Databases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340" name="Google Shape;34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588" y="425813"/>
            <a:ext cx="7362825" cy="566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3"/>
          <p:cNvSpPr txBox="1"/>
          <p:nvPr/>
        </p:nvSpPr>
        <p:spPr>
          <a:xfrm>
            <a:off x="5700889" y="6377666"/>
            <a:ext cx="3189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CN" sz="1600">
                <a:solidFill>
                  <a:schemeClr val="lt1"/>
                </a:solidFill>
              </a:rPr>
              <a:t>ECE9017 - Advanced Databases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346" name="Google Shape;34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575" y="74175"/>
            <a:ext cx="6524625" cy="599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/>
        </p:nvSpPr>
        <p:spPr>
          <a:xfrm>
            <a:off x="270349" y="650050"/>
            <a:ext cx="8619600" cy="4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rgbClr val="807F83"/>
                </a:solidFill>
              </a:rPr>
              <a:t>April 21</a:t>
            </a:r>
            <a:r>
              <a:rPr lang="zh-CN" sz="2100">
                <a:solidFill>
                  <a:srgbClr val="807F83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zh-CN" sz="2100">
                <a:solidFill>
                  <a:srgbClr val="807F83"/>
                </a:solidFill>
              </a:rPr>
              <a:t>2023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5000">
                <a:solidFill>
                  <a:srgbClr val="3C1B71"/>
                </a:solidFill>
              </a:rPr>
              <a:t>Contents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7F83"/>
              </a:buClr>
              <a:buSzPts val="3000"/>
              <a:buChar char="●"/>
            </a:pPr>
            <a:r>
              <a:rPr lang="zh-CN" sz="3000">
                <a:solidFill>
                  <a:srgbClr val="807F83"/>
                </a:solidFill>
              </a:rPr>
              <a:t>Project Introduction </a:t>
            </a:r>
            <a:endParaRPr sz="3000">
              <a:solidFill>
                <a:srgbClr val="807F83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7F83"/>
              </a:buClr>
              <a:buSzPts val="3000"/>
              <a:buChar char="●"/>
            </a:pPr>
            <a:r>
              <a:rPr lang="zh-CN" sz="3000">
                <a:solidFill>
                  <a:srgbClr val="807F83"/>
                </a:solidFill>
              </a:rPr>
              <a:t>Operational Database</a:t>
            </a:r>
            <a:endParaRPr sz="3000">
              <a:solidFill>
                <a:srgbClr val="807F83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7F83"/>
              </a:buClr>
              <a:buSzPts val="3000"/>
              <a:buChar char="●"/>
            </a:pPr>
            <a:r>
              <a:rPr lang="zh-CN" sz="3000">
                <a:solidFill>
                  <a:srgbClr val="807F83"/>
                </a:solidFill>
              </a:rPr>
              <a:t>Multi-dimensional Model </a:t>
            </a:r>
            <a:endParaRPr sz="3000">
              <a:solidFill>
                <a:srgbClr val="807F83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7F83"/>
              </a:buClr>
              <a:buSzPts val="3000"/>
              <a:buChar char="●"/>
            </a:pPr>
            <a:r>
              <a:rPr lang="zh-CN" sz="3000">
                <a:solidFill>
                  <a:srgbClr val="807F83"/>
                </a:solidFill>
              </a:rPr>
              <a:t>Data integration process with SSIS</a:t>
            </a:r>
            <a:endParaRPr sz="3000">
              <a:solidFill>
                <a:srgbClr val="807F83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7F83"/>
              </a:buClr>
              <a:buSzPts val="3000"/>
              <a:buChar char="●"/>
            </a:pPr>
            <a:r>
              <a:rPr lang="zh-CN" sz="3000">
                <a:solidFill>
                  <a:srgbClr val="807F83"/>
                </a:solidFill>
              </a:rPr>
              <a:t>Multi-dimensional cube with SSAS </a:t>
            </a:r>
            <a:endParaRPr sz="3000">
              <a:solidFill>
                <a:srgbClr val="807F83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7F83"/>
              </a:buClr>
              <a:buSzPts val="3000"/>
              <a:buChar char="●"/>
            </a:pPr>
            <a:r>
              <a:rPr lang="zh-CN" sz="3000">
                <a:solidFill>
                  <a:srgbClr val="807F83"/>
                </a:solidFill>
              </a:rPr>
              <a:t>Data Mining with Machine learning algorithms </a:t>
            </a:r>
            <a:endParaRPr b="1" sz="6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4465554" y="6377675"/>
            <a:ext cx="4424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lt1"/>
                </a:solidFill>
              </a:rPr>
              <a:t>ECE9017 - Advanced Databases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4"/>
          <p:cNvSpPr txBox="1"/>
          <p:nvPr/>
        </p:nvSpPr>
        <p:spPr>
          <a:xfrm>
            <a:off x="237230" y="573851"/>
            <a:ext cx="8005800" cy="54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5000">
                <a:solidFill>
                  <a:srgbClr val="3B1B70"/>
                </a:solidFill>
              </a:rPr>
              <a:t>Models Result            </a:t>
            </a:r>
            <a:r>
              <a:rPr b="1" lang="zh-CN" sz="3600">
                <a:solidFill>
                  <a:srgbClr val="3B1B70"/>
                </a:solidFill>
              </a:rPr>
              <a:t>RMSE</a:t>
            </a:r>
            <a:endParaRPr sz="1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807F83"/>
              </a:solidFill>
            </a:endParaRPr>
          </a:p>
          <a:p>
            <a:pPr indent="-685800" lvl="0" marL="685800" marR="0" rtl="0" algn="l">
              <a:spcBef>
                <a:spcPts val="0"/>
              </a:spcBef>
              <a:spcAft>
                <a:spcPts val="0"/>
              </a:spcAft>
              <a:buClr>
                <a:srgbClr val="807F83"/>
              </a:buClr>
              <a:buSzPts val="2100"/>
              <a:buFont typeface="Arial"/>
              <a:buChar char="•"/>
            </a:pPr>
            <a:r>
              <a:rPr lang="zh-CN" sz="2800">
                <a:solidFill>
                  <a:srgbClr val="807F83"/>
                </a:solidFill>
              </a:rPr>
              <a:t>LinearRegression                                   7686</a:t>
            </a:r>
            <a:endParaRPr/>
          </a:p>
          <a:p>
            <a:pPr indent="-685800" lvl="0" marL="685800" marR="0" rtl="0" algn="l">
              <a:spcBef>
                <a:spcPts val="2400"/>
              </a:spcBef>
              <a:spcAft>
                <a:spcPts val="0"/>
              </a:spcAft>
              <a:buClr>
                <a:srgbClr val="807F83"/>
              </a:buClr>
              <a:buSzPts val="2100"/>
              <a:buFont typeface="Arial"/>
              <a:buChar char="•"/>
            </a:pPr>
            <a:r>
              <a:rPr lang="zh-CN" sz="2800">
                <a:solidFill>
                  <a:srgbClr val="807F83"/>
                </a:solidFill>
              </a:rPr>
              <a:t>Ridge                                                      7739</a:t>
            </a:r>
            <a:endParaRPr/>
          </a:p>
          <a:p>
            <a:pPr indent="-361950" lvl="0" marL="457200" rtl="0" algn="l">
              <a:spcBef>
                <a:spcPts val="2400"/>
              </a:spcBef>
              <a:spcAft>
                <a:spcPts val="0"/>
              </a:spcAft>
              <a:buClr>
                <a:srgbClr val="807F83"/>
              </a:buClr>
              <a:buSzPts val="2100"/>
              <a:buChar char="•"/>
            </a:pPr>
            <a:r>
              <a:rPr lang="zh-CN" sz="2800">
                <a:solidFill>
                  <a:srgbClr val="807F83"/>
                </a:solidFill>
              </a:rPr>
              <a:t>   Lasso                                         			 7739</a:t>
            </a:r>
            <a:endParaRPr sz="2800">
              <a:solidFill>
                <a:srgbClr val="807F83"/>
              </a:solidFill>
            </a:endParaRPr>
          </a:p>
          <a:p>
            <a:pPr indent="-406400" lvl="0" marL="457200" rtl="0" algn="l">
              <a:spcBef>
                <a:spcPts val="2400"/>
              </a:spcBef>
              <a:spcAft>
                <a:spcPts val="0"/>
              </a:spcAft>
              <a:buClr>
                <a:srgbClr val="807F83"/>
              </a:buClr>
              <a:buSzPts val="2800"/>
              <a:buChar char="•"/>
            </a:pPr>
            <a:r>
              <a:rPr lang="zh-CN" sz="2800">
                <a:solidFill>
                  <a:srgbClr val="807F83"/>
                </a:solidFill>
              </a:rPr>
              <a:t>   RF 	                                                         136   </a:t>
            </a:r>
            <a:endParaRPr sz="2800">
              <a:solidFill>
                <a:srgbClr val="807F83"/>
              </a:solidFill>
            </a:endParaRPr>
          </a:p>
          <a:p>
            <a:pPr indent="-406400" lvl="0" marL="457200" rtl="0" algn="l">
              <a:spcBef>
                <a:spcPts val="2400"/>
              </a:spcBef>
              <a:spcAft>
                <a:spcPts val="0"/>
              </a:spcAft>
              <a:buClr>
                <a:srgbClr val="807F83"/>
              </a:buClr>
              <a:buSzPts val="2800"/>
              <a:buChar char="•"/>
            </a:pPr>
            <a:r>
              <a:rPr lang="zh-CN" sz="2800">
                <a:solidFill>
                  <a:srgbClr val="807F83"/>
                </a:solidFill>
              </a:rPr>
              <a:t>   SVR                                                       8214</a:t>
            </a:r>
            <a:endParaRPr sz="2800">
              <a:solidFill>
                <a:srgbClr val="807F83"/>
              </a:solidFill>
            </a:endParaRPr>
          </a:p>
          <a:p>
            <a:pPr indent="-406400" lvl="0" marL="457200" rtl="0" algn="l">
              <a:spcBef>
                <a:spcPts val="2400"/>
              </a:spcBef>
              <a:spcAft>
                <a:spcPts val="0"/>
              </a:spcAft>
              <a:buClr>
                <a:srgbClr val="807F83"/>
              </a:buClr>
              <a:buSzPts val="2800"/>
              <a:buChar char="•"/>
            </a:pPr>
            <a:r>
              <a:rPr lang="zh-CN" sz="2800">
                <a:solidFill>
                  <a:srgbClr val="807F83"/>
                </a:solidFill>
              </a:rPr>
              <a:t>   KNN                                                       2761</a:t>
            </a:r>
            <a:endParaRPr b="1" sz="6000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54"/>
          <p:cNvSpPr txBox="1"/>
          <p:nvPr/>
        </p:nvSpPr>
        <p:spPr>
          <a:xfrm>
            <a:off x="3952256" y="6377675"/>
            <a:ext cx="493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CN" sz="1600">
                <a:solidFill>
                  <a:schemeClr val="lt1"/>
                </a:solidFill>
              </a:rPr>
              <a:t>ECE9017 - Advanced Databases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672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55"/>
          <p:cNvSpPr txBox="1"/>
          <p:nvPr/>
        </p:nvSpPr>
        <p:spPr>
          <a:xfrm>
            <a:off x="1507374" y="5703676"/>
            <a:ext cx="80058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5000">
                <a:solidFill>
                  <a:srgbClr val="3B1B70"/>
                </a:solidFill>
              </a:rPr>
              <a:t>Thanks for listening!</a:t>
            </a:r>
            <a:endParaRPr sz="2800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8"/>
          <p:cNvSpPr txBox="1"/>
          <p:nvPr/>
        </p:nvSpPr>
        <p:spPr>
          <a:xfrm>
            <a:off x="259328" y="1175925"/>
            <a:ext cx="6506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</a:t>
            </a:r>
            <a:r>
              <a:rPr b="1" lang="zh-CN" sz="5000">
                <a:solidFill>
                  <a:schemeClr val="lt1"/>
                </a:solidFill>
              </a:rPr>
              <a:t>Introduction</a:t>
            </a:r>
            <a:endParaRPr/>
          </a:p>
        </p:txBody>
      </p:sp>
      <p:sp>
        <p:nvSpPr>
          <p:cNvPr id="153" name="Google Shape;153;p28"/>
          <p:cNvSpPr txBox="1"/>
          <p:nvPr/>
        </p:nvSpPr>
        <p:spPr>
          <a:xfrm>
            <a:off x="5700889" y="6377666"/>
            <a:ext cx="3189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CN" sz="1600">
                <a:solidFill>
                  <a:schemeClr val="lt1"/>
                </a:solidFill>
              </a:rPr>
              <a:t>ECE9017 - Advanced Databases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/>
        </p:nvSpPr>
        <p:spPr>
          <a:xfrm>
            <a:off x="205349" y="258001"/>
            <a:ext cx="80058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5000">
                <a:solidFill>
                  <a:srgbClr val="3B1B70"/>
                </a:solidFill>
              </a:rPr>
              <a:t>Project Introduction</a:t>
            </a:r>
            <a:endParaRPr sz="2800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9"/>
          <p:cNvSpPr txBox="1"/>
          <p:nvPr/>
        </p:nvSpPr>
        <p:spPr>
          <a:xfrm>
            <a:off x="5700889" y="6377666"/>
            <a:ext cx="3189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CN" sz="1600">
                <a:solidFill>
                  <a:schemeClr val="lt1"/>
                </a:solidFill>
              </a:rPr>
              <a:t>ECE9017 - Advanced Databases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60" name="Google Shape;160;p29"/>
          <p:cNvSpPr txBox="1"/>
          <p:nvPr/>
        </p:nvSpPr>
        <p:spPr>
          <a:xfrm>
            <a:off x="285175" y="1127150"/>
            <a:ext cx="73974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100">
                <a:solidFill>
                  <a:schemeClr val="dk1"/>
                </a:solidFill>
              </a:rPr>
              <a:t>1.1 Project ideas and Objectives: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zh-CN" sz="2100">
                <a:solidFill>
                  <a:schemeClr val="dk1"/>
                </a:solidFill>
              </a:rPr>
              <a:t>Exploring Sales Performance and Customer Behavior Patterns in AdventureWorks Database: </a:t>
            </a:r>
            <a:endParaRPr b="1" sz="21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100">
                <a:solidFill>
                  <a:schemeClr val="dk1"/>
                </a:solidFill>
              </a:rPr>
              <a:t>An Analysis for Better Business Decisions.</a:t>
            </a:r>
            <a:endParaRPr b="1" sz="21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100">
                <a:solidFill>
                  <a:schemeClr val="dk1"/>
                </a:solidFill>
              </a:rPr>
              <a:t>1.2 Business and Technical Requirements: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zh-CN" sz="2100">
                <a:solidFill>
                  <a:schemeClr val="dk1"/>
                </a:solidFill>
              </a:rPr>
              <a:t>Reliability and availability 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zh-CN" sz="2100">
                <a:solidFill>
                  <a:schemeClr val="dk1"/>
                </a:solidFill>
              </a:rPr>
              <a:t>Data integrity protection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zh-CN" sz="2100">
                <a:solidFill>
                  <a:schemeClr val="dk1"/>
                </a:solidFill>
              </a:rPr>
              <a:t>Reporting and analytics</a:t>
            </a:r>
            <a:endParaRPr b="1" sz="21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zh-CN" sz="2100">
                <a:solidFill>
                  <a:schemeClr val="dk1"/>
                </a:solidFill>
              </a:rPr>
              <a:t>Operational Database design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zh-CN" sz="2100">
                <a:solidFill>
                  <a:schemeClr val="dk1"/>
                </a:solidFill>
              </a:rPr>
              <a:t>Data Mart ETL process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zh-CN" sz="2100">
                <a:solidFill>
                  <a:schemeClr val="dk1"/>
                </a:solidFill>
              </a:rPr>
              <a:t>Multi-dimensional data operations</a:t>
            </a:r>
            <a:endParaRPr sz="20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0"/>
          <p:cNvSpPr txBox="1"/>
          <p:nvPr/>
        </p:nvSpPr>
        <p:spPr>
          <a:xfrm>
            <a:off x="259330" y="1175925"/>
            <a:ext cx="7348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5000">
                <a:solidFill>
                  <a:schemeClr val="lt1"/>
                </a:solidFill>
              </a:rPr>
              <a:t>Operational</a:t>
            </a:r>
            <a:r>
              <a:rPr lang="zh-CN" sz="3200">
                <a:solidFill>
                  <a:srgbClr val="807F83"/>
                </a:solidFill>
              </a:rPr>
              <a:t> </a:t>
            </a:r>
            <a:r>
              <a:rPr b="1" lang="zh-CN" sz="5000">
                <a:solidFill>
                  <a:schemeClr val="lt1"/>
                </a:solidFill>
              </a:rPr>
              <a:t>Database</a:t>
            </a:r>
            <a:endParaRPr/>
          </a:p>
        </p:txBody>
      </p:sp>
      <p:sp>
        <p:nvSpPr>
          <p:cNvPr id="168" name="Google Shape;168;p30"/>
          <p:cNvSpPr txBox="1"/>
          <p:nvPr/>
        </p:nvSpPr>
        <p:spPr>
          <a:xfrm>
            <a:off x="5700889" y="6377666"/>
            <a:ext cx="3189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CN" sz="1600">
                <a:solidFill>
                  <a:schemeClr val="lt1"/>
                </a:solidFill>
              </a:rPr>
              <a:t>ECE9017 - Advanced Databases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69" name="Google Shape;169;p30"/>
          <p:cNvSpPr txBox="1"/>
          <p:nvPr/>
        </p:nvSpPr>
        <p:spPr>
          <a:xfrm>
            <a:off x="313650" y="2117525"/>
            <a:ext cx="8421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/>
        </p:nvSpPr>
        <p:spPr>
          <a:xfrm>
            <a:off x="205349" y="258001"/>
            <a:ext cx="80058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5000">
                <a:solidFill>
                  <a:srgbClr val="3B1B70"/>
                </a:solidFill>
              </a:rPr>
              <a:t>Operational Database</a:t>
            </a:r>
            <a:endParaRPr sz="2800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1"/>
          <p:cNvSpPr txBox="1"/>
          <p:nvPr/>
        </p:nvSpPr>
        <p:spPr>
          <a:xfrm>
            <a:off x="5700889" y="6377666"/>
            <a:ext cx="3189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CN" sz="1600">
                <a:solidFill>
                  <a:schemeClr val="lt1"/>
                </a:solidFill>
              </a:rPr>
              <a:t>ECE9017 - Advanced Databases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76" name="Google Shape;176;p31"/>
          <p:cNvSpPr txBox="1"/>
          <p:nvPr/>
        </p:nvSpPr>
        <p:spPr>
          <a:xfrm>
            <a:off x="285175" y="1127150"/>
            <a:ext cx="80754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100">
                <a:solidFill>
                  <a:schemeClr val="dk1"/>
                </a:solidFill>
              </a:rPr>
              <a:t>In order to extract more meaningful information and data, we mainly selected some of the tables from the original database as followings:</a:t>
            </a:r>
            <a:endParaRPr b="1" sz="21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zh-CN" sz="2100">
                <a:solidFill>
                  <a:schemeClr val="dk1"/>
                </a:solidFill>
              </a:rPr>
              <a:t>Sales.SalesOrderHeader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zh-CN" sz="2100">
                <a:solidFill>
                  <a:schemeClr val="dk1"/>
                </a:solidFill>
              </a:rPr>
              <a:t>Sales.SalesOrderDetails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zh-CN" sz="2100">
                <a:solidFill>
                  <a:schemeClr val="dk1"/>
                </a:solidFill>
              </a:rPr>
              <a:t>Production.Production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zh-CN" sz="2100">
                <a:solidFill>
                  <a:schemeClr val="dk1"/>
                </a:solidFill>
              </a:rPr>
              <a:t>Sales.Customer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zh-CN" sz="2100">
                <a:solidFill>
                  <a:schemeClr val="dk1"/>
                </a:solidFill>
              </a:rPr>
              <a:t>Person.Person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zh-CN" sz="2100">
                <a:solidFill>
                  <a:schemeClr val="dk1"/>
                </a:solidFill>
              </a:rPr>
              <a:t>Sales.SalesPerson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zh-CN" sz="2100">
                <a:solidFill>
                  <a:schemeClr val="dk1"/>
                </a:solidFill>
              </a:rPr>
              <a:t>Sales.SpecialOffer</a:t>
            </a:r>
            <a:endParaRPr b="1" sz="27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/>
        </p:nvSpPr>
        <p:spPr>
          <a:xfrm>
            <a:off x="205349" y="258001"/>
            <a:ext cx="80058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5000">
                <a:solidFill>
                  <a:srgbClr val="3B1B70"/>
                </a:solidFill>
              </a:rPr>
              <a:t>ER-Diagram</a:t>
            </a:r>
            <a:endParaRPr sz="2800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2"/>
          <p:cNvSpPr txBox="1"/>
          <p:nvPr/>
        </p:nvSpPr>
        <p:spPr>
          <a:xfrm>
            <a:off x="5700889" y="6377666"/>
            <a:ext cx="3189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CN" sz="1600">
                <a:solidFill>
                  <a:schemeClr val="lt1"/>
                </a:solidFill>
              </a:rPr>
              <a:t>ECE9017 - Advanced Databases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375" y="2323175"/>
            <a:ext cx="7397299" cy="36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2"/>
          <p:cNvSpPr txBox="1"/>
          <p:nvPr/>
        </p:nvSpPr>
        <p:spPr>
          <a:xfrm>
            <a:off x="285175" y="1127150"/>
            <a:ext cx="73974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zh-CN" sz="1500">
                <a:solidFill>
                  <a:schemeClr val="dk1"/>
                </a:solidFill>
              </a:rPr>
              <a:t>Operational Database Schema in 3rd NF</a:t>
            </a:r>
            <a:endParaRPr b="1"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zh-CN" sz="1500">
                <a:solidFill>
                  <a:schemeClr val="dk1"/>
                </a:solidFill>
              </a:rPr>
              <a:t>Here </a:t>
            </a:r>
            <a:r>
              <a:rPr b="1" lang="zh-CN" sz="1500">
                <a:solidFill>
                  <a:schemeClr val="dk1"/>
                </a:solidFill>
              </a:rPr>
              <a:t>are the </a:t>
            </a:r>
            <a:r>
              <a:rPr b="1" lang="zh-CN" sz="1500">
                <a:solidFill>
                  <a:schemeClr val="dk1"/>
                </a:solidFill>
              </a:rPr>
              <a:t>Relations among </a:t>
            </a:r>
            <a:r>
              <a:rPr b="1" lang="zh-CN" sz="1500">
                <a:solidFill>
                  <a:schemeClr val="dk1"/>
                </a:solidFill>
              </a:rPr>
              <a:t>enetities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/>
        </p:nvSpPr>
        <p:spPr>
          <a:xfrm>
            <a:off x="5700889" y="6377666"/>
            <a:ext cx="3189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CN" sz="1600">
                <a:solidFill>
                  <a:schemeClr val="lt1"/>
                </a:solidFill>
              </a:rPr>
              <a:t>ECE9017 - Advanced Databases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90" name="Google Shape;190;p33"/>
          <p:cNvSpPr txBox="1"/>
          <p:nvPr/>
        </p:nvSpPr>
        <p:spPr>
          <a:xfrm>
            <a:off x="205350" y="258000"/>
            <a:ext cx="84072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5000">
                <a:solidFill>
                  <a:srgbClr val="3B1B70"/>
                </a:solidFill>
              </a:rPr>
              <a:t>ER-Diagram</a:t>
            </a:r>
            <a:endParaRPr sz="2800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807F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3"/>
          <p:cNvSpPr txBox="1"/>
          <p:nvPr/>
        </p:nvSpPr>
        <p:spPr>
          <a:xfrm>
            <a:off x="205350" y="1453075"/>
            <a:ext cx="8006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zh-CN" sz="1500">
                <a:solidFill>
                  <a:schemeClr val="dk1"/>
                </a:solidFill>
              </a:rPr>
              <a:t>Relations and junction tables have been created as followings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zh-CN" sz="1500">
                <a:solidFill>
                  <a:schemeClr val="dk1"/>
                </a:solidFill>
              </a:rPr>
              <a:t>Constraints have been applied to the relationships between different tables.</a:t>
            </a:r>
            <a:endParaRPr sz="1600"/>
          </a:p>
        </p:txBody>
      </p:sp>
      <p:pic>
        <p:nvPicPr>
          <p:cNvPr id="192" name="Google Shape;1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50" y="2838350"/>
            <a:ext cx="8839204" cy="227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