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7" r:id="rId9"/>
    <p:sldId id="263" r:id="rId10"/>
    <p:sldId id="264" r:id="rId11"/>
    <p:sldId id="266" r:id="rId12"/>
    <p:sldId id="265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1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 2 张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544918"/>
            <a:ext cx="4038600" cy="933450"/>
          </a:xfrm>
        </p:spPr>
        <p:txBody>
          <a:bodyPr>
            <a:noAutofit/>
          </a:bodyPr>
          <a:lstStyle/>
          <a:p>
            <a:r>
              <a:rPr kumimoji="1" lang="en-US" altLang="zh-CN" sz="8000" dirty="0" smtClean="0">
                <a:solidFill>
                  <a:schemeClr val="bg1"/>
                </a:solidFill>
              </a:rPr>
              <a:t>Geo</a:t>
            </a:r>
            <a:endParaRPr kumimoji="1"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610099"/>
            <a:ext cx="8318500" cy="2136776"/>
          </a:xfrm>
        </p:spPr>
        <p:txBody>
          <a:bodyPr>
            <a:noAutofit/>
          </a:bodyPr>
          <a:lstStyle/>
          <a:p>
            <a:r>
              <a:rPr kumimoji="1" lang="en-US" altLang="zh-CN" sz="4000" dirty="0"/>
              <a:t>A geometric solution </a:t>
            </a:r>
            <a:r>
              <a:rPr kumimoji="1" lang="en-US" altLang="zh-CN" sz="4000" dirty="0" smtClean="0"/>
              <a:t>language</a:t>
            </a:r>
          </a:p>
          <a:p>
            <a:r>
              <a:rPr kumimoji="1" lang="en-US" altLang="zh-CN" sz="2400" dirty="0" smtClean="0"/>
              <a:t> </a:t>
            </a:r>
          </a:p>
          <a:p>
            <a:r>
              <a:rPr kumimoji="1" lang="en-US" altLang="zh-CN" sz="2400" dirty="0" smtClean="0"/>
              <a:t>Qi Wang, Yuechen Zhao</a:t>
            </a:r>
          </a:p>
          <a:p>
            <a:r>
              <a:rPr kumimoji="1" lang="en-US" altLang="zh-CN" sz="2400" dirty="0" smtClean="0"/>
              <a:t>Zichen Chao, Ziyi Luo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54501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Code </a:t>
            </a:r>
            <a:r>
              <a:rPr kumimoji="1" lang="en-US" altLang="zh-CN" dirty="0" smtClean="0"/>
              <a:t>Generation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144963"/>
          </a:xfrm>
        </p:spPr>
        <p:txBody>
          <a:bodyPr/>
          <a:lstStyle/>
          <a:p>
            <a:r>
              <a:rPr kumimoji="1" lang="en-US" altLang="zh-CN" sz="2400" dirty="0" smtClean="0">
                <a:solidFill>
                  <a:schemeClr val="accent1"/>
                </a:solidFill>
              </a:rPr>
              <a:t>Algorithm Example </a:t>
            </a:r>
            <a:r>
              <a:rPr kumimoji="1" lang="en-US" altLang="zh-CN" dirty="0" smtClean="0">
                <a:solidFill>
                  <a:srgbClr val="FF0000"/>
                </a:solidFill>
              </a:rPr>
              <a:t>?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23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Code Generation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144963"/>
          </a:xfrm>
        </p:spPr>
        <p:txBody>
          <a:bodyPr/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Graph </a:t>
            </a:r>
            <a:r>
              <a:rPr kumimoji="1" lang="en-US" altLang="zh-CN" sz="2400" dirty="0" smtClean="0">
                <a:solidFill>
                  <a:schemeClr val="accent1"/>
                </a:solidFill>
              </a:rPr>
              <a:t>Example </a:t>
            </a:r>
            <a:r>
              <a:rPr kumimoji="1" lang="en-US" altLang="zh-CN" dirty="0" smtClean="0">
                <a:solidFill>
                  <a:srgbClr val="FF0000"/>
                </a:solidFill>
              </a:rPr>
              <a:t>?</a:t>
            </a:r>
            <a:endParaRPr kumimoji="1" lang="zh-CN" altLang="en-US" dirty="0">
              <a:solidFill>
                <a:srgbClr val="FF0000"/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0682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Testing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09700"/>
            <a:ext cx="7556313" cy="4525963"/>
          </a:xfrm>
        </p:spPr>
        <p:txBody>
          <a:bodyPr>
            <a:normAutofit/>
          </a:bodyPr>
          <a:lstStyle/>
          <a:p>
            <a:r>
              <a:rPr kumimoji="1" lang="en-US" altLang="zh-CN" sz="2800" dirty="0" smtClean="0">
                <a:solidFill>
                  <a:schemeClr val="accent1"/>
                </a:solidFill>
              </a:rPr>
              <a:t>Test case statistics </a:t>
            </a:r>
            <a:r>
              <a:rPr kumimoji="1" lang="en-US" altLang="zh-CN" sz="2800" dirty="0" smtClean="0">
                <a:solidFill>
                  <a:srgbClr val="FF0000"/>
                </a:solidFill>
              </a:rPr>
              <a:t>?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918660"/>
              </p:ext>
            </p:extLst>
          </p:nvPr>
        </p:nvGraphicFramePr>
        <p:xfrm>
          <a:off x="746125" y="2006600"/>
          <a:ext cx="7905750" cy="445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1732"/>
                <a:gridCol w="1461732"/>
                <a:gridCol w="1461732"/>
                <a:gridCol w="1461732"/>
                <a:gridCol w="20588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File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Lines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File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Lines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Role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test-arith1.mc </a:t>
                      </a:r>
                      <a:endParaRPr lang="en-US" altLang="zh-CN" sz="14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test-arith1.out </a:t>
                      </a:r>
                      <a:endParaRPr lang="en-US" altLang="zh-CN" sz="14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 arithmetic </a:t>
                      </a:r>
                      <a:endParaRPr lang="en-US" altLang="zh-CN" sz="1400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977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Lessons Learned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144963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sz="2800" dirty="0" smtClean="0">
                <a:solidFill>
                  <a:srgbClr val="663366"/>
                </a:solidFill>
              </a:rPr>
              <a:t>Qi Wang: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2800" dirty="0" smtClean="0"/>
              <a:t>   </a:t>
            </a:r>
            <a:r>
              <a:rPr lang="en-US" altLang="zh-CN" dirty="0" smtClean="0"/>
              <a:t>“Start early on the project and make a plan ahead, if things are different </a:t>
            </a:r>
            <a:r>
              <a:rPr lang="en-US" altLang="zh-CN" dirty="0"/>
              <a:t>from </a:t>
            </a:r>
            <a:r>
              <a:rPr lang="en-US" altLang="zh-CN" dirty="0" smtClean="0"/>
              <a:t>scheduled, discuss together and activate soon.”</a:t>
            </a:r>
            <a:endParaRPr kumimoji="1" lang="en-US" altLang="zh-CN" dirty="0" smtClean="0"/>
          </a:p>
          <a:p>
            <a:r>
              <a:rPr kumimoji="1" lang="en-US" altLang="zh-CN" sz="2800" dirty="0" smtClean="0">
                <a:solidFill>
                  <a:srgbClr val="663366"/>
                </a:solidFill>
              </a:rPr>
              <a:t>Yuechen Zhao: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2100" dirty="0" smtClean="0"/>
              <a:t>     “Effective </a:t>
            </a:r>
            <a:r>
              <a:rPr lang="en-US" altLang="zh-CN" sz="2100" dirty="0"/>
              <a:t>communications are the key to </a:t>
            </a:r>
            <a:r>
              <a:rPr lang="en-US" altLang="zh-CN" sz="2100" dirty="0" smtClean="0"/>
              <a:t>success, do not waste too much time on arguing plans, but discussion is important.” </a:t>
            </a:r>
            <a:endParaRPr lang="en-US" altLang="zh-CN" sz="2100" dirty="0"/>
          </a:p>
          <a:p>
            <a:r>
              <a:rPr kumimoji="1" lang="en-US" altLang="zh-CN" sz="2800" dirty="0" smtClean="0">
                <a:solidFill>
                  <a:srgbClr val="663366"/>
                </a:solidFill>
              </a:rPr>
              <a:t>Zichen Chao: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2100" dirty="0" smtClean="0"/>
              <a:t>     “</a:t>
            </a:r>
            <a:r>
              <a:rPr lang="en-US" altLang="zh-CN" sz="2100" dirty="0"/>
              <a:t>Keep the whole picture in mind, </a:t>
            </a:r>
            <a:r>
              <a:rPr lang="en-US" altLang="zh-CN" sz="2100" dirty="0" smtClean="0"/>
              <a:t>modify </a:t>
            </a:r>
            <a:r>
              <a:rPr lang="en-US" altLang="zh-CN" sz="2100" dirty="0"/>
              <a:t>the plan as </a:t>
            </a:r>
            <a:r>
              <a:rPr lang="en-US" altLang="zh-CN" sz="2100" dirty="0" smtClean="0"/>
              <a:t>the project progressed and learn </a:t>
            </a:r>
            <a:r>
              <a:rPr lang="en-US" altLang="zh-CN" sz="2100" dirty="0" err="1" smtClean="0"/>
              <a:t>Ocaml</a:t>
            </a:r>
            <a:r>
              <a:rPr lang="en-US" altLang="zh-CN" sz="2100" dirty="0" smtClean="0"/>
              <a:t> as early as possible</a:t>
            </a:r>
            <a:r>
              <a:rPr lang="en-US" altLang="zh-CN" sz="2100" dirty="0"/>
              <a:t>!</a:t>
            </a:r>
            <a:r>
              <a:rPr lang="en-US" altLang="zh-CN" sz="2100" dirty="0" smtClean="0"/>
              <a:t>” </a:t>
            </a:r>
            <a:endParaRPr lang="en-US" altLang="zh-CN" sz="2100" dirty="0"/>
          </a:p>
          <a:p>
            <a:r>
              <a:rPr kumimoji="1" lang="en-US" altLang="zh-CN" sz="2800" dirty="0" smtClean="0">
                <a:solidFill>
                  <a:srgbClr val="663366"/>
                </a:solidFill>
              </a:rPr>
              <a:t>Ziyi Luo: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2100" dirty="0" smtClean="0"/>
              <a:t>      “</a:t>
            </a:r>
            <a:r>
              <a:rPr lang="en-US" altLang="zh-CN" sz="2100" dirty="0"/>
              <a:t>Comprehensive test cases are </a:t>
            </a:r>
            <a:r>
              <a:rPr lang="en-US" altLang="zh-CN" sz="2100" dirty="0" smtClean="0"/>
              <a:t>important and test early, </a:t>
            </a:r>
            <a:r>
              <a:rPr lang="en-US" altLang="zh-CN" sz="2100" dirty="0"/>
              <a:t>you can never imagine how many </a:t>
            </a:r>
            <a:r>
              <a:rPr lang="en-US" altLang="zh-CN" sz="2100" dirty="0" smtClean="0"/>
              <a:t>problems you may encounter when </a:t>
            </a:r>
            <a:r>
              <a:rPr lang="en-US" altLang="zh-CN" sz="2100" dirty="0"/>
              <a:t>testing.”</a:t>
            </a:r>
          </a:p>
          <a:p>
            <a:pPr marL="0" indent="0">
              <a:buNone/>
            </a:pPr>
            <a:endParaRPr kumimoji="1" lang="en-US" altLang="zh-CN" sz="2800" dirty="0" smtClean="0">
              <a:solidFill>
                <a:srgbClr val="66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313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400" dirty="0" smtClean="0"/>
              <a:t>Motivation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4144963"/>
          </a:xfrm>
        </p:spPr>
        <p:txBody>
          <a:bodyPr/>
          <a:lstStyle/>
          <a:p>
            <a:r>
              <a:rPr kumimoji="1" lang="en-US" altLang="zh-CN" dirty="0" smtClean="0"/>
              <a:t>Geometry is useful in mathematics, physics, computer science and so many fields. </a:t>
            </a:r>
          </a:p>
          <a:p>
            <a:r>
              <a:rPr kumimoji="1" lang="en-US" altLang="zh-CN" dirty="0" smtClean="0"/>
              <a:t>But built-in support for graphs are not provided in most programming languages.</a:t>
            </a:r>
          </a:p>
          <a:p>
            <a:r>
              <a:rPr lang="en-US" altLang="zh-CN" dirty="0" smtClean="0"/>
              <a:t>Geo is here to help!</a:t>
            </a:r>
          </a:p>
          <a:p>
            <a:r>
              <a:rPr lang="en-US" altLang="zh-CN" dirty="0" smtClean="0"/>
              <a:t>A </a:t>
            </a:r>
            <a:r>
              <a:rPr lang="en-US" altLang="zh-CN" dirty="0"/>
              <a:t>simple while powerful language for graph creation and manipulation.</a:t>
            </a:r>
          </a:p>
          <a:p>
            <a:r>
              <a:rPr lang="en-US" altLang="zh-CN" dirty="0" smtClean="0"/>
              <a:t>The best part about Geo - dynamic graphs.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286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Language Tutorial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70099" y="2298808"/>
            <a:ext cx="7556313" cy="4144963"/>
          </a:xfrm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function </a:t>
            </a:r>
            <a:r>
              <a:rPr lang="en-US" altLang="zh-CN" sz="1400" dirty="0" err="1">
                <a:solidFill>
                  <a:srgbClr val="000000"/>
                </a:solidFill>
                <a:latin typeface="Menlo Regular"/>
                <a:cs typeface="Arial"/>
              </a:rPr>
              <a:t>gcd</a:t>
            </a: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Menlo Regular"/>
                <a:cs typeface="Arial"/>
              </a:rPr>
              <a:t>a:</a:t>
            </a:r>
            <a:r>
              <a:rPr lang="en-US" altLang="zh-CN" sz="1400" dirty="0" err="1">
                <a:solidFill>
                  <a:srgbClr val="AA0D91"/>
                </a:solidFill>
                <a:latin typeface="Menlo Regular"/>
                <a:cs typeface="Arial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latin typeface="Menlo Regular"/>
                <a:cs typeface="Arial"/>
              </a:rPr>
              <a:t>b:</a:t>
            </a:r>
            <a:r>
              <a:rPr lang="en-US" altLang="zh-CN" sz="1400" dirty="0" err="1">
                <a:solidFill>
                  <a:srgbClr val="AA0D91"/>
                </a:solidFill>
                <a:latin typeface="Menlo Regular"/>
                <a:cs typeface="Arial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): </a:t>
            </a:r>
            <a:r>
              <a:rPr lang="en-US" altLang="zh-CN" sz="1400" dirty="0" err="1">
                <a:solidFill>
                  <a:srgbClr val="AA0D91"/>
                </a:solidFill>
                <a:latin typeface="Menlo Regular"/>
                <a:cs typeface="Arial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: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   </a:t>
            </a:r>
            <a:r>
              <a:rPr lang="en-US" altLang="zh-CN" sz="1400" dirty="0">
                <a:solidFill>
                  <a:srgbClr val="AA0D91"/>
                </a:solidFill>
                <a:latin typeface="Menlo Regular"/>
                <a:cs typeface="Arial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(a != b):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       </a:t>
            </a:r>
            <a:r>
              <a:rPr lang="en-US" altLang="zh-CN" sz="1400" dirty="0">
                <a:solidFill>
                  <a:srgbClr val="AA0D91"/>
                </a:solidFill>
                <a:latin typeface="Menlo Regular"/>
                <a:cs typeface="Arial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(a&gt;b):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           a = a - b;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       </a:t>
            </a:r>
            <a:r>
              <a:rPr lang="en-US" altLang="zh-CN" sz="1400" dirty="0">
                <a:solidFill>
                  <a:srgbClr val="AA0D91"/>
                </a:solidFill>
                <a:latin typeface="Menlo Regular"/>
                <a:cs typeface="Arial"/>
              </a:rPr>
              <a:t>else</a:t>
            </a: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: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           b = b - a;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       end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   end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   </a:t>
            </a:r>
            <a:r>
              <a:rPr lang="en-US" altLang="zh-CN" sz="1400" dirty="0">
                <a:solidFill>
                  <a:srgbClr val="AA0D91"/>
                </a:solidFill>
                <a:latin typeface="Menlo Regular"/>
                <a:cs typeface="Arial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a;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end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</p:txBody>
      </p:sp>
      <p:cxnSp>
        <p:nvCxnSpPr>
          <p:cNvPr id="5" name="直线箭头连接符 4"/>
          <p:cNvCxnSpPr/>
          <p:nvPr/>
        </p:nvCxnSpPr>
        <p:spPr>
          <a:xfrm>
            <a:off x="5556250" y="2502584"/>
            <a:ext cx="698500" cy="203776"/>
          </a:xfrm>
          <a:prstGeom prst="straightConnector1">
            <a:avLst/>
          </a:prstGeom>
          <a:ln w="19050" cmpd="sng"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397625" y="2502584"/>
            <a:ext cx="1952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d</a:t>
            </a:r>
            <a:r>
              <a:rPr kumimoji="1" lang="en-US" altLang="zh-CN" sz="1400" dirty="0" smtClean="0"/>
              <a:t>ata types: </a:t>
            </a:r>
            <a:r>
              <a:rPr kumimoji="1" lang="en-US" altLang="zh-CN" sz="1400" dirty="0" err="1" smtClean="0"/>
              <a:t>int</a:t>
            </a:r>
            <a:r>
              <a:rPr kumimoji="1" lang="en-US" altLang="zh-CN" sz="1400" dirty="0" smtClean="0"/>
              <a:t>, float, </a:t>
            </a:r>
            <a:r>
              <a:rPr kumimoji="1" lang="en-US" altLang="zh-CN" sz="1400" dirty="0" err="1" smtClean="0"/>
              <a:t>bool</a:t>
            </a:r>
            <a:r>
              <a:rPr kumimoji="1" lang="en-US" altLang="zh-CN" sz="1400" dirty="0" smtClean="0"/>
              <a:t>, char, string</a:t>
            </a:r>
            <a:endParaRPr kumimoji="1" lang="zh-CN" altLang="en-US" sz="1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55599" y="2502584"/>
            <a:ext cx="171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control </a:t>
            </a:r>
            <a:r>
              <a:rPr kumimoji="1" lang="en-US" altLang="zh-CN" sz="1400" dirty="0"/>
              <a:t>structures: if-else, while, for</a:t>
            </a:r>
            <a:endParaRPr kumimoji="1" lang="zh-CN" altLang="en-US" sz="1400" dirty="0"/>
          </a:p>
        </p:txBody>
      </p:sp>
      <p:cxnSp>
        <p:nvCxnSpPr>
          <p:cNvPr id="17" name="直线箭头连接符 16"/>
          <p:cNvCxnSpPr/>
          <p:nvPr/>
        </p:nvCxnSpPr>
        <p:spPr>
          <a:xfrm>
            <a:off x="1954211" y="2764194"/>
            <a:ext cx="601664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1954211" y="2764194"/>
            <a:ext cx="819151" cy="261610"/>
          </a:xfrm>
          <a:prstGeom prst="straightConnector1">
            <a:avLst/>
          </a:prstGeom>
          <a:ln w="19050" cmpd="sng">
            <a:solidFill>
              <a:srgbClr val="6633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46073" y="4612015"/>
            <a:ext cx="1866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k</a:t>
            </a:r>
            <a:r>
              <a:rPr kumimoji="1" lang="en-US" altLang="zh-CN" sz="1400" dirty="0" smtClean="0"/>
              <a:t>eyword end defines the scope</a:t>
            </a:r>
            <a:endParaRPr kumimoji="1" lang="zh-CN" altLang="en-US" sz="1400" dirty="0"/>
          </a:p>
        </p:txBody>
      </p:sp>
      <p:cxnSp>
        <p:nvCxnSpPr>
          <p:cNvPr id="25" name="直线箭头连接符 24"/>
          <p:cNvCxnSpPr/>
          <p:nvPr/>
        </p:nvCxnSpPr>
        <p:spPr>
          <a:xfrm>
            <a:off x="1954211" y="4873625"/>
            <a:ext cx="601664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841375" y="1639986"/>
            <a:ext cx="1714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No entry function</a:t>
            </a:r>
            <a:endParaRPr kumimoji="1" lang="zh-CN" alt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4159250" y="1142195"/>
            <a:ext cx="3667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solidFill>
                  <a:srgbClr val="FF6600"/>
                </a:solidFill>
              </a:rPr>
              <a:t>A basic sample</a:t>
            </a:r>
            <a:r>
              <a:rPr kumimoji="1" lang="en-US" altLang="zh-CN" dirty="0" smtClean="0">
                <a:solidFill>
                  <a:srgbClr val="FF6600"/>
                </a:solidFill>
              </a:rPr>
              <a:t> </a:t>
            </a:r>
            <a:endParaRPr kumimoji="1" lang="zh-CN" alt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674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Language Tutorial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981200"/>
            <a:ext cx="8343901" cy="414496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663366"/>
                </a:solidFill>
              </a:rPr>
              <a:t>Geometric types: line, dot, polygon, circle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/>
              <a:t>    model </a:t>
            </a:r>
            <a:r>
              <a:rPr lang="en-US" altLang="zh-CN" sz="1600" dirty="0"/>
              <a:t>dot(</a:t>
            </a:r>
            <a:r>
              <a:rPr lang="en-US" altLang="zh-CN" sz="1600" dirty="0" err="1"/>
              <a:t>x:float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y:float</a:t>
            </a:r>
            <a:r>
              <a:rPr lang="en-US" altLang="zh-CN" sz="1600" dirty="0"/>
              <a:t>);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/>
              <a:t>    model </a:t>
            </a:r>
            <a:r>
              <a:rPr lang="en-US" altLang="zh-CN" sz="1600" dirty="0"/>
              <a:t>line(dot1:dot,dot2:dot);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/>
              <a:t>    model </a:t>
            </a:r>
            <a:r>
              <a:rPr lang="en-US" altLang="zh-CN" sz="1600" dirty="0"/>
              <a:t>polygons: polygons(</a:t>
            </a:r>
            <a:r>
              <a:rPr lang="en-US" altLang="zh-CN" sz="1600" dirty="0" err="1"/>
              <a:t>num_of_apex:int,apex</a:t>
            </a:r>
            <a:r>
              <a:rPr lang="en-US" altLang="zh-CN" sz="1600" dirty="0"/>
              <a:t>[]:dot); </a:t>
            </a:r>
            <a:endParaRPr lang="en-US" altLang="zh-CN" sz="1600" dirty="0" smtClean="0"/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/>
              <a:t>    model </a:t>
            </a:r>
            <a:r>
              <a:rPr lang="en-US" altLang="zh-CN" sz="1600" dirty="0"/>
              <a:t>circle: circle(</a:t>
            </a:r>
            <a:r>
              <a:rPr lang="en-US" altLang="zh-CN" sz="1600" dirty="0" err="1"/>
              <a:t>center:dot,radius:float</a:t>
            </a:r>
            <a:r>
              <a:rPr lang="en-US" altLang="zh-CN" sz="1600" dirty="0"/>
              <a:t>); </a:t>
            </a:r>
          </a:p>
          <a:p>
            <a:r>
              <a:rPr lang="en-US" altLang="zh-CN" dirty="0" smtClean="0">
                <a:solidFill>
                  <a:srgbClr val="663366"/>
                </a:solidFill>
              </a:rPr>
              <a:t>Presets: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/>
              <a:t>    @panel </a:t>
            </a:r>
            <a:r>
              <a:rPr lang="en-US" altLang="zh-CN" sz="1600" dirty="0"/>
              <a:t>p</a:t>
            </a:r>
            <a:r>
              <a:rPr lang="en-US" altLang="zh-CN" sz="1600" dirty="0" smtClean="0"/>
              <a:t>anelname (essential) - </a:t>
            </a:r>
            <a:r>
              <a:rPr lang="en-US" altLang="zh-CN" sz="1600" dirty="0"/>
              <a:t>defines a panel </a:t>
            </a:r>
            <a:endParaRPr lang="en-US" altLang="zh-CN" sz="1600" dirty="0" smtClean="0"/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@mode </a:t>
            </a:r>
            <a:r>
              <a:rPr lang="en-US" altLang="zh-CN" sz="1600" dirty="0"/>
              <a:t>workingmode </a:t>
            </a:r>
            <a:r>
              <a:rPr lang="en-US" altLang="zh-CN" sz="1600" dirty="0" smtClean="0"/>
              <a:t>(optional) – console/figure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@</a:t>
            </a:r>
            <a:r>
              <a:rPr lang="en-US" altLang="zh-CN" sz="1600" dirty="0"/>
              <a:t>co cosystem (optional) </a:t>
            </a:r>
            <a:r>
              <a:rPr lang="en-US" altLang="zh-CN" sz="1600" dirty="0" smtClean="0"/>
              <a:t>- </a:t>
            </a:r>
            <a:r>
              <a:rPr lang="en-US" altLang="zh-CN" sz="1600" dirty="0"/>
              <a:t>coordinate </a:t>
            </a:r>
            <a:r>
              <a:rPr lang="en-US" altLang="zh-CN" sz="1600" dirty="0" smtClean="0"/>
              <a:t>system, </a:t>
            </a:r>
            <a:r>
              <a:rPr lang="en-US" altLang="zh-CN" sz="1600" dirty="0" err="1" smtClean="0"/>
              <a:t>cartesian</a:t>
            </a:r>
            <a:r>
              <a:rPr lang="en-US" altLang="zh-CN" sz="1600" dirty="0"/>
              <a:t>/</a:t>
            </a:r>
            <a:r>
              <a:rPr lang="en-US" altLang="zh-CN" sz="1600" dirty="0" smtClean="0"/>
              <a:t>polar</a:t>
            </a:r>
            <a:endParaRPr lang="en-US" altLang="zh-CN" sz="1600" dirty="0"/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/>
              <a:t>    @</a:t>
            </a:r>
            <a:r>
              <a:rPr lang="en-US" altLang="zh-CN" sz="1600" dirty="0"/>
              <a:t>end (</a:t>
            </a:r>
            <a:r>
              <a:rPr lang="en-US" altLang="zh-CN" sz="1600" dirty="0" smtClean="0"/>
              <a:t>essential) - the </a:t>
            </a:r>
            <a:r>
              <a:rPr lang="en-US" altLang="zh-CN" sz="1600" dirty="0"/>
              <a:t>boundary of a specific </a:t>
            </a:r>
            <a:r>
              <a:rPr lang="en-US" altLang="zh-CN" sz="1600" dirty="0" smtClean="0"/>
              <a:t>panel</a:t>
            </a:r>
            <a:endParaRPr lang="en-US" altLang="zh-CN" sz="1600" dirty="0"/>
          </a:p>
          <a:p>
            <a:r>
              <a:rPr lang="en-US" altLang="zh-CN" dirty="0" smtClean="0">
                <a:solidFill>
                  <a:schemeClr val="accent1"/>
                </a:solidFill>
              </a:rPr>
              <a:t>Dynamics: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/>
              <a:t>    model </a:t>
            </a:r>
            <a:r>
              <a:rPr lang="en-US" altLang="zh-CN" sz="1600" dirty="0" err="1" smtClean="0"/>
              <a:t>runset</a:t>
            </a:r>
            <a:r>
              <a:rPr lang="en-US" altLang="zh-CN" sz="1600" dirty="0" smtClean="0"/>
              <a:t>: </a:t>
            </a:r>
            <a:r>
              <a:rPr lang="en-US" altLang="zh-CN" sz="1600" dirty="0" err="1" smtClean="0"/>
              <a:t>runset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times_of_run:int</a:t>
            </a:r>
            <a:r>
              <a:rPr lang="en-US" altLang="zh-CN" sz="1600" dirty="0" smtClean="0"/>
              <a:t>, g1:geometric_shape, run_para_g1:char, ...);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/>
              <a:t>    function </a:t>
            </a:r>
            <a:r>
              <a:rPr lang="en-US" altLang="zh-CN" sz="1600" dirty="0" err="1"/>
              <a:t>setRunstep</a:t>
            </a:r>
            <a:r>
              <a:rPr lang="en-US" altLang="zh-CN" sz="1600" dirty="0"/>
              <a:t>(</a:t>
            </a:r>
            <a:r>
              <a:rPr lang="en-US" altLang="zh-CN" sz="1600" dirty="0" err="1"/>
              <a:t>val:float,pos:char</a:t>
            </a:r>
            <a:r>
              <a:rPr lang="en-US" altLang="zh-CN" sz="1600" dirty="0"/>
              <a:t>):void;</a:t>
            </a:r>
          </a:p>
          <a:p>
            <a:pPr marL="0" indent="0">
              <a:spcBef>
                <a:spcPts val="200"/>
              </a:spcBef>
              <a:buNone/>
            </a:pPr>
            <a:endParaRPr kumimoji="1" lang="zh-CN" altLang="en-US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3698876" y="1158070"/>
            <a:ext cx="412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solidFill>
                  <a:srgbClr val="FF6600"/>
                </a:solidFill>
              </a:rPr>
              <a:t>Something special</a:t>
            </a:r>
            <a:endParaRPr kumimoji="1" lang="zh-CN" altLang="en-US" sz="3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757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Language Tutorial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03474" y="1457325"/>
            <a:ext cx="7556313" cy="4876800"/>
          </a:xfrm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//panel presets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@panel </a:t>
            </a:r>
            <a:r>
              <a:rPr lang="en-US" altLang="zh-CN" sz="1400" dirty="0" err="1" smtClean="0">
                <a:latin typeface="Menlo Regular"/>
                <a:cs typeface="Menlo Regular"/>
              </a:rPr>
              <a:t>panel_demo</a:t>
            </a:r>
            <a:endParaRPr lang="en-US" altLang="zh-CN" sz="1400" dirty="0" smtClean="0">
              <a:latin typeface="Menlo Regular"/>
              <a:cs typeface="Menlo Regular"/>
            </a:endParaRP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@mode figure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//geometric shape declaration and initialization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line1 = line(2.0,3.0);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circle1 = circle([3,4], 5);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endParaRPr lang="en-US" altLang="zh-CN" sz="1400" dirty="0" smtClean="0">
              <a:latin typeface="Menlo Regular"/>
              <a:cs typeface="Menlo Regular"/>
            </a:endParaRP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//</a:t>
            </a:r>
            <a:r>
              <a:rPr lang="en-US" altLang="zh-CN" sz="1400" dirty="0" err="1" smtClean="0">
                <a:latin typeface="Menlo Regular"/>
                <a:cs typeface="Menlo Regular"/>
              </a:rPr>
              <a:t>runset</a:t>
            </a:r>
            <a:r>
              <a:rPr lang="en-US" altLang="zh-CN" sz="1400" dirty="0" smtClean="0">
                <a:latin typeface="Menlo Regular"/>
                <a:cs typeface="Menlo Regular"/>
              </a:rPr>
              <a:t> declaration and initialization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line1.setRunstep(-0.5,'a');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circle1.setRunstep(0.1,'b');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err="1" smtClean="0">
                <a:latin typeface="Menlo Regular"/>
                <a:cs typeface="Menlo Regular"/>
              </a:rPr>
              <a:t>rs</a:t>
            </a:r>
            <a:r>
              <a:rPr lang="en-US" altLang="zh-CN" sz="1400" dirty="0" smtClean="0">
                <a:latin typeface="Menlo Regular"/>
                <a:cs typeface="Menlo Regular"/>
              </a:rPr>
              <a:t> = </a:t>
            </a:r>
            <a:r>
              <a:rPr lang="en-US" altLang="zh-CN" sz="1400" dirty="0" err="1" smtClean="0">
                <a:latin typeface="Menlo Regular"/>
                <a:cs typeface="Menlo Regular"/>
              </a:rPr>
              <a:t>runset</a:t>
            </a:r>
            <a:r>
              <a:rPr lang="en-US" altLang="zh-CN" sz="1400" dirty="0" smtClean="0">
                <a:latin typeface="Menlo Regular"/>
                <a:cs typeface="Menlo Regular"/>
              </a:rPr>
              <a:t>(50, line1, 'a', circle1, 'b');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//run statement description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run </a:t>
            </a:r>
            <a:r>
              <a:rPr lang="en-US" altLang="zh-CN" sz="1400" dirty="0" err="1" smtClean="0">
                <a:latin typeface="Menlo Regular"/>
                <a:cs typeface="Menlo Regular"/>
              </a:rPr>
              <a:t>rs</a:t>
            </a:r>
            <a:r>
              <a:rPr lang="en-US" altLang="zh-CN" sz="1400" dirty="0" smtClean="0">
                <a:latin typeface="Menlo Regular"/>
                <a:cs typeface="Menlo Regular"/>
              </a:rPr>
              <a:t>: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set = line1.intersect(circle1);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if (!</a:t>
            </a:r>
            <a:r>
              <a:rPr lang="en-US" altLang="zh-CN" sz="1400" dirty="0" err="1" smtClean="0">
                <a:latin typeface="Menlo Regular"/>
                <a:cs typeface="Menlo Regular"/>
              </a:rPr>
              <a:t>set.empty</a:t>
            </a:r>
            <a:r>
              <a:rPr lang="en-US" altLang="zh-CN" sz="1400" dirty="0" smtClean="0">
                <a:latin typeface="Menlo Regular"/>
                <a:cs typeface="Menlo Regular"/>
              </a:rPr>
              <a:t>())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    print_dot_list(set);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end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@end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endParaRPr kumimoji="1" lang="zh-CN" altLang="en-US" sz="1400" dirty="0">
              <a:latin typeface="Menlo Regular"/>
              <a:cs typeface="Menlo Regular"/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 flipV="1">
            <a:off x="1736724" y="2654528"/>
            <a:ext cx="666750" cy="26161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1736724" y="2916138"/>
            <a:ext cx="666750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49224" y="2546806"/>
            <a:ext cx="1714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g</a:t>
            </a:r>
            <a:r>
              <a:rPr kumimoji="1" lang="en-US" altLang="zh-CN" sz="1400" dirty="0" smtClean="0"/>
              <a:t>eometric types: dot, line, circle and polygons</a:t>
            </a:r>
            <a:endParaRPr kumimoji="1" lang="zh-CN" altLang="en-US" sz="1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49224" y="3985081"/>
            <a:ext cx="171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g</a:t>
            </a:r>
            <a:r>
              <a:rPr kumimoji="1" lang="en-US" altLang="zh-CN" sz="1400" dirty="0" smtClean="0"/>
              <a:t>eometric control type - </a:t>
            </a:r>
            <a:r>
              <a:rPr kumimoji="1" lang="en-US" altLang="zh-CN" sz="1400" dirty="0" err="1" smtClean="0"/>
              <a:t>runset</a:t>
            </a:r>
            <a:endParaRPr kumimoji="1" lang="zh-CN" altLang="en-US" sz="1400" dirty="0"/>
          </a:p>
        </p:txBody>
      </p:sp>
      <p:cxnSp>
        <p:nvCxnSpPr>
          <p:cNvPr id="13" name="直线箭头连接符 12"/>
          <p:cNvCxnSpPr/>
          <p:nvPr/>
        </p:nvCxnSpPr>
        <p:spPr>
          <a:xfrm>
            <a:off x="1736724" y="4357816"/>
            <a:ext cx="666750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49225" y="1600200"/>
            <a:ext cx="14985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mode </a:t>
            </a:r>
            <a:r>
              <a:rPr kumimoji="1" lang="en-US" altLang="zh-CN" sz="1400" dirty="0"/>
              <a:t>that the program will be executed in </a:t>
            </a:r>
            <a:endParaRPr kumimoji="1" lang="zh-CN" altLang="en-US" sz="1400" dirty="0"/>
          </a:p>
        </p:txBody>
      </p:sp>
      <p:cxnSp>
        <p:nvCxnSpPr>
          <p:cNvPr id="23" name="直线箭头连接符 22"/>
          <p:cNvCxnSpPr>
            <a:stCxn id="22" idx="3"/>
          </p:cNvCxnSpPr>
          <p:nvPr/>
        </p:nvCxnSpPr>
        <p:spPr>
          <a:xfrm>
            <a:off x="1647824" y="1969532"/>
            <a:ext cx="666750" cy="7111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49225" y="4724598"/>
            <a:ext cx="1914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k</a:t>
            </a:r>
            <a:r>
              <a:rPr kumimoji="1" lang="en-US" altLang="zh-CN" sz="1400" dirty="0" smtClean="0"/>
              <a:t>eyword run -dynamic analysis</a:t>
            </a:r>
            <a:endParaRPr kumimoji="1" lang="zh-CN" altLang="en-US" sz="1400" dirty="0"/>
          </a:p>
        </p:txBody>
      </p:sp>
      <p:cxnSp>
        <p:nvCxnSpPr>
          <p:cNvPr id="26" name="直线箭头连接符 25"/>
          <p:cNvCxnSpPr/>
          <p:nvPr/>
        </p:nvCxnSpPr>
        <p:spPr>
          <a:xfrm>
            <a:off x="1720850" y="4947910"/>
            <a:ext cx="692151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556375" y="5253909"/>
            <a:ext cx="1914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print intersection points</a:t>
            </a:r>
            <a:endParaRPr kumimoji="1" lang="zh-CN" altLang="en-US" sz="1400" dirty="0"/>
          </a:p>
        </p:txBody>
      </p:sp>
      <p:cxnSp>
        <p:nvCxnSpPr>
          <p:cNvPr id="33" name="直线箭头连接符 32"/>
          <p:cNvCxnSpPr/>
          <p:nvPr/>
        </p:nvCxnSpPr>
        <p:spPr>
          <a:xfrm flipH="1">
            <a:off x="5588000" y="5540375"/>
            <a:ext cx="825500" cy="236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794251" y="1307812"/>
            <a:ext cx="310356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>
                <a:solidFill>
                  <a:srgbClr val="FF6600"/>
                </a:solidFill>
              </a:rPr>
              <a:t>Advanced stuff</a:t>
            </a:r>
            <a:r>
              <a:rPr kumimoji="1" lang="en-US" altLang="zh-CN" dirty="0" smtClean="0">
                <a:solidFill>
                  <a:srgbClr val="FF6600"/>
                </a:solidFill>
              </a:rPr>
              <a:t> </a:t>
            </a:r>
            <a:endParaRPr kumimoji="1" lang="zh-CN" alt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52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Language Tutorial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Add the graph example of last slide here</a:t>
            </a: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???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69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Architecture</a:t>
            </a:r>
            <a:endParaRPr kumimoji="1" lang="zh-CN" altLang="en-US" dirty="0"/>
          </a:p>
        </p:txBody>
      </p:sp>
      <p:pic>
        <p:nvPicPr>
          <p:cNvPr id="5" name="内容占位符 4" descr="Architecture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3" r="360"/>
          <a:stretch/>
        </p:blipFill>
        <p:spPr>
          <a:xfrm>
            <a:off x="1165037" y="1407967"/>
            <a:ext cx="6889750" cy="5275408"/>
          </a:xfrm>
        </p:spPr>
      </p:pic>
    </p:spTree>
    <p:extLst>
      <p:ext uri="{BB962C8B-B14F-4D97-AF65-F5344CB8AC3E}">
        <p14:creationId xmlns:p14="http://schemas.microsoft.com/office/powerpoint/2010/main" val="649319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Architecture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4150"/>
            <a:ext cx="7556313" cy="4144963"/>
          </a:xfrm>
        </p:spPr>
        <p:txBody>
          <a:bodyPr>
            <a:normAutofit/>
          </a:bodyPr>
          <a:lstStyle/>
          <a:p>
            <a:r>
              <a:rPr kumimoji="1" lang="en-US" altLang="zh-CN" sz="2800" dirty="0" smtClean="0">
                <a:solidFill>
                  <a:schemeClr val="accent1"/>
                </a:solidFill>
              </a:rPr>
              <a:t>Source code statistics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764157"/>
              </p:ext>
            </p:extLst>
          </p:nvPr>
        </p:nvGraphicFramePr>
        <p:xfrm>
          <a:off x="746123" y="2324100"/>
          <a:ext cx="7778752" cy="2966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65377"/>
                <a:gridCol w="1243541"/>
                <a:gridCol w="416983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File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Lines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Role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>
                          <a:effectLst/>
                        </a:rPr>
                        <a:t>scanner.mll</a:t>
                      </a:r>
                      <a:endParaRPr lang="en-US" altLang="zh-CN" sz="16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95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Breaks</a:t>
                      </a:r>
                      <a:r>
                        <a:rPr lang="en-US" altLang="zh-CN" sz="16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input stream into tokens</a:t>
                      </a:r>
                      <a:endParaRPr lang="en-US" altLang="zh-CN" sz="1600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parser.mly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135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Parses tokens </a:t>
                      </a:r>
                      <a:r>
                        <a:rPr lang="en-US" altLang="zh-CN" sz="1600" dirty="0" smtClean="0">
                          <a:effectLst/>
                        </a:rPr>
                        <a:t>into an AST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ast.ml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50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Defines acceptable AST structure</a:t>
                      </a:r>
                      <a:endParaRPr lang="en-US" altLang="zh-CN" sz="1600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pyast.ml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Defines 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acceptable python AST structure</a:t>
                      </a:r>
                      <a:endParaRPr lang="en-US" altLang="zh-CN" sz="1600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compile_sc_py.ml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377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Translates geo AST to python</a:t>
                      </a:r>
                      <a:r>
                        <a:rPr lang="en-US" altLang="zh-CN" sz="1600" baseline="0" dirty="0" smtClean="0"/>
                        <a:t> AST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compile_to_pycode.ml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78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Generates python code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geo_sc_py.ml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Top level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613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Semantic Check </a:t>
            </a:r>
            <a:endParaRPr kumimoji="1" lang="zh-CN" altLang="en-US" dirty="0"/>
          </a:p>
        </p:txBody>
      </p:sp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498474" y="1460956"/>
            <a:ext cx="7556313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400" dirty="0" smtClean="0">
                <a:solidFill>
                  <a:schemeClr val="accent1"/>
                </a:solidFill>
              </a:rPr>
              <a:t>Semantic Check 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pPr marL="228600" lvl="2">
              <a:spcBef>
                <a:spcPts val="0"/>
              </a:spcBef>
              <a:buFont typeface="Wingdings" charset="2"/>
              <a:buChar char="Ø"/>
            </a:pPr>
            <a:r>
              <a:rPr lang="en-US" altLang="zh-CN" sz="2000" dirty="0" smtClean="0"/>
              <a:t>Use </a:t>
            </a:r>
            <a:r>
              <a:rPr lang="en-US" altLang="zh-CN" sz="2000" dirty="0" err="1" smtClean="0"/>
              <a:t>StringMap</a:t>
            </a:r>
            <a:r>
              <a:rPr lang="en-US" altLang="zh-CN" sz="2000" dirty="0" smtClean="0"/>
              <a:t> to implement translation environments 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zh-CN" dirty="0" err="1" smtClean="0"/>
              <a:t>vars</a:t>
            </a:r>
            <a:r>
              <a:rPr lang="en-US" altLang="zh-CN" dirty="0" smtClean="0"/>
              <a:t>: keep information about variables 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zh-CN" dirty="0" err="1" smtClean="0"/>
              <a:t>funcs</a:t>
            </a:r>
            <a:r>
              <a:rPr lang="en-US" altLang="zh-CN" dirty="0" smtClean="0"/>
              <a:t>: keep information </a:t>
            </a:r>
            <a:r>
              <a:rPr lang="en-US" altLang="zh-CN" dirty="0"/>
              <a:t>about functions </a:t>
            </a:r>
            <a:endParaRPr lang="en-US" altLang="zh-CN" dirty="0" smtClean="0"/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zh-CN" dirty="0" err="1"/>
              <a:t>f</a:t>
            </a:r>
            <a:r>
              <a:rPr lang="en-US" altLang="zh-CN" dirty="0" err="1" smtClean="0"/>
              <a:t>unc_opt</a:t>
            </a:r>
            <a:r>
              <a:rPr lang="en-US" altLang="zh-CN" dirty="0" smtClean="0"/>
              <a:t>: </a:t>
            </a:r>
            <a:r>
              <a:rPr lang="en-US" altLang="zh-CN" dirty="0" smtClean="0">
                <a:solidFill>
                  <a:srgbClr val="FF0000"/>
                </a:solidFill>
              </a:rPr>
              <a:t>keep information about function parameters ?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altLang="zh-CN" sz="1000" dirty="0"/>
          </a:p>
          <a:p>
            <a:pPr>
              <a:spcBef>
                <a:spcPts val="0"/>
              </a:spcBef>
              <a:buFont typeface="Wingdings" charset="2"/>
              <a:buChar char="Ø"/>
            </a:pPr>
            <a:r>
              <a:rPr lang="en-US" altLang="zh-CN" dirty="0" smtClean="0"/>
              <a:t>Check for: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zh-CN" dirty="0" smtClean="0"/>
              <a:t>undeclared variables and functions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zh-CN" dirty="0" smtClean="0"/>
              <a:t>mismatched types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kumimoji="1" lang="en-US" altLang="zh-CN" dirty="0" smtClean="0"/>
              <a:t>wrong types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kumimoji="1" lang="en-US" altLang="zh-CN" dirty="0"/>
              <a:t>f</a:t>
            </a:r>
            <a:r>
              <a:rPr kumimoji="1" lang="en-US" altLang="zh-CN" dirty="0" smtClean="0"/>
              <a:t>unction parameters not match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kumimoji="1" lang="en-US" altLang="zh-CN" dirty="0"/>
              <a:t>u</a:t>
            </a:r>
            <a:r>
              <a:rPr kumimoji="1" lang="en-US" altLang="zh-CN" dirty="0" smtClean="0"/>
              <a:t>ndefined operations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kumimoji="1" lang="en-US" altLang="zh-CN" dirty="0" smtClean="0"/>
              <a:t>Geo syntax error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kumimoji="1" lang="en-US" altLang="zh-CN" dirty="0" smtClean="0"/>
              <a:t>…..</a:t>
            </a:r>
          </a:p>
          <a:p>
            <a:pPr>
              <a:spcBef>
                <a:spcPts val="0"/>
              </a:spcBef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3706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优势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优势.thmx</Template>
  <TotalTime>211</TotalTime>
  <Words>732</Words>
  <Application>Microsoft Macintosh PowerPoint</Application>
  <PresentationFormat>全屏显示(4:3)</PresentationFormat>
  <Paragraphs>141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优势</vt:lpstr>
      <vt:lpstr>Geo</vt:lpstr>
      <vt:lpstr>Motivation</vt:lpstr>
      <vt:lpstr>Language Tutorial</vt:lpstr>
      <vt:lpstr>Language Tutorial</vt:lpstr>
      <vt:lpstr>Language Tutorial</vt:lpstr>
      <vt:lpstr>Language Tutorial</vt:lpstr>
      <vt:lpstr>Architecture</vt:lpstr>
      <vt:lpstr>Architecture</vt:lpstr>
      <vt:lpstr>Semantic Check </vt:lpstr>
      <vt:lpstr>Code Generation</vt:lpstr>
      <vt:lpstr>Code Generation</vt:lpstr>
      <vt:lpstr>Testing</vt:lpstr>
      <vt:lpstr>Lessons Learned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</dc:title>
  <dc:creator>琪 王</dc:creator>
  <cp:lastModifiedBy>琪 王</cp:lastModifiedBy>
  <cp:revision>34</cp:revision>
  <dcterms:created xsi:type="dcterms:W3CDTF">2015-12-21T05:23:46Z</dcterms:created>
  <dcterms:modified xsi:type="dcterms:W3CDTF">2015-12-21T17:11:56Z</dcterms:modified>
</cp:coreProperties>
</file>