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1" r:id="rId7"/>
    <p:sldId id="267" r:id="rId8"/>
    <p:sldId id="263" r:id="rId9"/>
    <p:sldId id="264" r:id="rId10"/>
    <p:sldId id="269" r:id="rId11"/>
    <p:sldId id="266" r:id="rId12"/>
    <p:sldId id="271" r:id="rId13"/>
    <p:sldId id="272" r:id="rId14"/>
    <p:sldId id="273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94"/>
  </p:normalViewPr>
  <p:slideViewPr>
    <p:cSldViewPr snapToGrid="0" snapToObjects="1">
      <p:cViewPr>
        <p:scale>
          <a:sx n="100" d="100"/>
          <a:sy n="100" d="100"/>
        </p:scale>
        <p:origin x="-124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318F0-8BBA-6242-840D-4984E2FE3C73}" type="datetimeFigureOut">
              <a:rPr kumimoji="1" lang="zh-CN" altLang="en-US" smtClean="0"/>
              <a:t>12/22/15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F0344-5E1F-8F4A-8102-32C37DA0C9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113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Through</a:t>
            </a:r>
            <a:r>
              <a:rPr kumimoji="1" lang="en-US" altLang="zh-CN" baseline="0" dirty="0" smtClean="0"/>
              <a:t> Geo, u</a:t>
            </a:r>
            <a:r>
              <a:rPr kumimoji="1" lang="en-US" altLang="zh-CN" dirty="0" smtClean="0"/>
              <a:t>sers can</a:t>
            </a:r>
            <a:r>
              <a:rPr kumimoji="1" lang="en-US" altLang="zh-CN" baseline="0" dirty="0" smtClean="0"/>
              <a:t> create and manipulate graphs intuitively.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F0344-5E1F-8F4A-8102-32C37DA0C9B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9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D8E2A-8875-3048-895E-B8077FAF8E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 2 张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544918"/>
            <a:ext cx="4038600" cy="933450"/>
          </a:xfrm>
        </p:spPr>
        <p:txBody>
          <a:bodyPr>
            <a:noAutofit/>
          </a:bodyPr>
          <a:lstStyle/>
          <a:p>
            <a:r>
              <a:rPr kumimoji="1" lang="en-US" altLang="zh-CN" sz="8000" dirty="0" smtClean="0">
                <a:solidFill>
                  <a:schemeClr val="bg1"/>
                </a:solidFill>
              </a:rPr>
              <a:t>Geo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610099"/>
            <a:ext cx="8318500" cy="2136776"/>
          </a:xfrm>
        </p:spPr>
        <p:txBody>
          <a:bodyPr>
            <a:noAutofit/>
          </a:bodyPr>
          <a:lstStyle/>
          <a:p>
            <a:r>
              <a:rPr kumimoji="1" lang="en-US" altLang="zh-CN" sz="4000" dirty="0"/>
              <a:t>A geometric solution </a:t>
            </a:r>
            <a:r>
              <a:rPr kumimoji="1" lang="en-US" altLang="zh-CN" sz="4000" dirty="0" smtClean="0"/>
              <a:t>language</a:t>
            </a:r>
          </a:p>
          <a:p>
            <a:r>
              <a:rPr kumimoji="1" lang="en-US" altLang="zh-CN" sz="2400" dirty="0" smtClean="0"/>
              <a:t> </a:t>
            </a:r>
          </a:p>
          <a:p>
            <a:r>
              <a:rPr kumimoji="1" lang="en-US" altLang="zh-CN" sz="2400" dirty="0" smtClean="0"/>
              <a:t>Qi Wang, Yuechen Zhao</a:t>
            </a:r>
          </a:p>
          <a:p>
            <a:r>
              <a:rPr kumimoji="1" lang="en-US" altLang="zh-CN" sz="2400" dirty="0" smtClean="0"/>
              <a:t>Zichen Chao, Ziyi Luo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450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</a:t>
            </a:r>
            <a:r>
              <a:rPr kumimoji="1" lang="en-US" altLang="zh-CN" dirty="0" smtClean="0"/>
              <a:t>Generation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088420"/>
            <a:ext cx="7556313" cy="4144963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chemeClr val="accent1"/>
                </a:solidFill>
              </a:rPr>
              <a:t>Algorithm Example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5690" y="1515140"/>
            <a:ext cx="5576030" cy="5262979"/>
          </a:xfrm>
          <a:prstGeom prst="rect">
            <a:avLst/>
          </a:prstGeom>
          <a:solidFill>
            <a:srgbClr val="FFC000">
              <a:alpha val="32000"/>
            </a:srgbClr>
          </a:solidFill>
          <a:ln w="12700"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@panel </a:t>
            </a:r>
            <a:r>
              <a:rPr lang="en-US" sz="1400" dirty="0" err="1" smtClean="0"/>
              <a:t>qsort</a:t>
            </a:r>
            <a:endParaRPr lang="en-US" sz="1400" dirty="0" smtClean="0"/>
          </a:p>
          <a:p>
            <a:r>
              <a:rPr lang="en-US" sz="1400" dirty="0" smtClean="0"/>
              <a:t>function </a:t>
            </a:r>
            <a:r>
              <a:rPr lang="en-US" sz="1400" dirty="0" err="1"/>
              <a:t>qsort</a:t>
            </a:r>
            <a:r>
              <a:rPr lang="en-US" sz="1400" dirty="0"/>
              <a:t>(</a:t>
            </a:r>
            <a:r>
              <a:rPr lang="en-US" sz="1400" dirty="0" err="1"/>
              <a:t>a:list</a:t>
            </a:r>
            <a:r>
              <a:rPr lang="en-US" sz="1400" dirty="0"/>
              <a:t>, </a:t>
            </a:r>
            <a:r>
              <a:rPr lang="en-US" sz="1400" dirty="0" err="1"/>
              <a:t>l:int</a:t>
            </a:r>
            <a:r>
              <a:rPr lang="en-US" sz="1400" dirty="0"/>
              <a:t>, </a:t>
            </a:r>
            <a:r>
              <a:rPr lang="en-US" sz="1400" dirty="0" err="1"/>
              <a:t>r:int</a:t>
            </a:r>
            <a:r>
              <a:rPr lang="en-US" sz="1400" dirty="0"/>
              <a:t>):</a:t>
            </a:r>
            <a:r>
              <a:rPr lang="en-US" sz="1400" dirty="0" smtClean="0"/>
              <a:t>list: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 smtClean="0"/>
              <a:t>l;j</a:t>
            </a:r>
            <a:r>
              <a:rPr lang="en-US" sz="1400" dirty="0" smtClean="0"/>
              <a:t> </a:t>
            </a:r>
            <a:r>
              <a:rPr lang="en-US" sz="1400" dirty="0"/>
              <a:t>= r</a:t>
            </a:r>
            <a:r>
              <a:rPr lang="en-US" sz="1400" dirty="0" smtClean="0"/>
              <a:t>; mid </a:t>
            </a:r>
            <a:r>
              <a:rPr lang="en-US" sz="1400" dirty="0"/>
              <a:t>= (</a:t>
            </a:r>
            <a:r>
              <a:rPr lang="en-US" sz="1400" dirty="0" err="1"/>
              <a:t>l+r</a:t>
            </a:r>
            <a:r>
              <a:rPr lang="en-US" sz="1400" dirty="0"/>
              <a:t>)/</a:t>
            </a:r>
            <a:r>
              <a:rPr lang="en-US" sz="1400" dirty="0" smtClean="0"/>
              <a:t>2;</a:t>
            </a:r>
          </a:p>
          <a:p>
            <a:r>
              <a:rPr lang="en-US" sz="1400" dirty="0" smtClean="0"/>
              <a:t>    while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&lt;= j):	</a:t>
            </a:r>
            <a:endParaRPr lang="en-US" sz="1400" dirty="0" smtClean="0"/>
          </a:p>
          <a:p>
            <a:r>
              <a:rPr lang="en-US" sz="1400" dirty="0" smtClean="0"/>
              <a:t>        while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&lt;= j &amp; a#[</a:t>
            </a:r>
            <a:r>
              <a:rPr lang="en-US" sz="1400" dirty="0" err="1"/>
              <a:t>i</a:t>
            </a:r>
            <a:r>
              <a:rPr lang="en-US" sz="1400" dirty="0"/>
              <a:t>] &lt; a#[mid</a:t>
            </a:r>
            <a:r>
              <a:rPr lang="en-US" sz="1400" dirty="0" smtClean="0"/>
              <a:t>]):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i+1;</a:t>
            </a:r>
          </a:p>
          <a:p>
            <a:r>
              <a:rPr lang="en-US" sz="1400" dirty="0" smtClean="0"/>
              <a:t>        end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while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&lt;= j &amp; a#[j]&gt; a#[mid</a:t>
            </a:r>
            <a:r>
              <a:rPr lang="en-US" sz="1400" dirty="0" smtClean="0"/>
              <a:t>]):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j </a:t>
            </a:r>
            <a:r>
              <a:rPr lang="en-US" sz="1400" dirty="0"/>
              <a:t>= j-1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  end</a:t>
            </a:r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 smtClean="0"/>
              <a:t>        if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&lt;= j</a:t>
            </a:r>
            <a:r>
              <a:rPr lang="en-US" sz="1400" dirty="0" smtClean="0"/>
              <a:t>):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k </a:t>
            </a:r>
            <a:r>
              <a:rPr lang="en-US" sz="1400" dirty="0"/>
              <a:t>= a#[</a:t>
            </a:r>
            <a:r>
              <a:rPr lang="en-US" sz="1400" dirty="0" err="1"/>
              <a:t>i</a:t>
            </a:r>
            <a:r>
              <a:rPr lang="en-US" sz="1400" dirty="0" smtClean="0"/>
              <a:t>];a</a:t>
            </a:r>
            <a:r>
              <a:rPr lang="en-US" sz="1400" dirty="0"/>
              <a:t>#[</a:t>
            </a:r>
            <a:r>
              <a:rPr lang="en-US" sz="1400" dirty="0" err="1"/>
              <a:t>i</a:t>
            </a:r>
            <a:r>
              <a:rPr lang="en-US" sz="1400" dirty="0"/>
              <a:t>] = a#[j</a:t>
            </a:r>
            <a:r>
              <a:rPr lang="en-US" sz="1400" dirty="0" smtClean="0"/>
              <a:t>]; a</a:t>
            </a:r>
            <a:r>
              <a:rPr lang="en-US" sz="1400" dirty="0"/>
              <a:t>#[j] = k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i+1;j </a:t>
            </a:r>
            <a:r>
              <a:rPr lang="en-US" sz="1400" dirty="0"/>
              <a:t>= j-1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  end</a:t>
            </a:r>
          </a:p>
          <a:p>
            <a:r>
              <a:rPr lang="en-US" sz="1400" dirty="0" smtClean="0"/>
              <a:t>    end</a:t>
            </a:r>
          </a:p>
          <a:p>
            <a:r>
              <a:rPr lang="en-US" sz="1400" dirty="0" smtClean="0"/>
              <a:t>    if </a:t>
            </a:r>
            <a:r>
              <a:rPr lang="en-US" sz="1400" dirty="0"/>
              <a:t>(l &lt; j</a:t>
            </a:r>
            <a:r>
              <a:rPr lang="en-US" sz="1400" dirty="0" smtClean="0"/>
              <a:t>):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a </a:t>
            </a:r>
            <a:r>
              <a:rPr lang="en-US" sz="1400" dirty="0"/>
              <a:t>= </a:t>
            </a:r>
            <a:r>
              <a:rPr lang="en-US" sz="1400" dirty="0" err="1"/>
              <a:t>qsort</a:t>
            </a:r>
            <a:r>
              <a:rPr lang="en-US" sz="1400" dirty="0"/>
              <a:t>(a, l, j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end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if 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 &lt; r</a:t>
            </a:r>
            <a:r>
              <a:rPr lang="en-US" sz="1400" dirty="0" smtClean="0"/>
              <a:t>):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a </a:t>
            </a:r>
            <a:r>
              <a:rPr lang="en-US" sz="1400" dirty="0"/>
              <a:t>= </a:t>
            </a:r>
            <a:r>
              <a:rPr lang="en-US" sz="1400" dirty="0" err="1"/>
              <a:t>qsort</a:t>
            </a:r>
            <a:r>
              <a:rPr lang="en-US" sz="1400" dirty="0"/>
              <a:t>(a, </a:t>
            </a:r>
            <a:r>
              <a:rPr lang="en-US" sz="1400" dirty="0" err="1"/>
              <a:t>i</a:t>
            </a:r>
            <a:r>
              <a:rPr lang="en-US" sz="1400" dirty="0"/>
              <a:t>, r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end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return(a);</a:t>
            </a:r>
          </a:p>
          <a:p>
            <a:r>
              <a:rPr lang="en-US" sz="1400" dirty="0"/>
              <a:t>e</a:t>
            </a:r>
            <a:r>
              <a:rPr lang="en-US" sz="1400" dirty="0" smtClean="0"/>
              <a:t>nd</a:t>
            </a:r>
          </a:p>
          <a:p>
            <a:r>
              <a:rPr lang="en-US" sz="1400" dirty="0" smtClean="0"/>
              <a:t>b </a:t>
            </a:r>
            <a:r>
              <a:rPr lang="en-US" sz="1400" dirty="0"/>
              <a:t>= {3,7,8,32,1,4,7,9,2,5</a:t>
            </a:r>
            <a:r>
              <a:rPr lang="en-US" sz="1400" dirty="0" smtClean="0"/>
              <a:t>}; b </a:t>
            </a:r>
            <a:r>
              <a:rPr lang="en-US" sz="1400" dirty="0"/>
              <a:t>= </a:t>
            </a:r>
            <a:r>
              <a:rPr lang="en-US" sz="1400" dirty="0" err="1"/>
              <a:t>qsort</a:t>
            </a:r>
            <a:r>
              <a:rPr lang="en-US" sz="1400" dirty="0"/>
              <a:t>(b, 0, </a:t>
            </a:r>
            <a:r>
              <a:rPr lang="en-US" sz="1400" dirty="0" err="1"/>
              <a:t>len</a:t>
            </a:r>
            <a:r>
              <a:rPr lang="en-US" sz="1400" dirty="0"/>
              <a:t>(b)-1</a:t>
            </a:r>
            <a:r>
              <a:rPr lang="en-US" sz="1400" dirty="0" smtClean="0"/>
              <a:t>); print(b);</a:t>
            </a:r>
          </a:p>
          <a:p>
            <a:r>
              <a:rPr lang="en-US" sz="1400" dirty="0" smtClean="0"/>
              <a:t>@</a:t>
            </a:r>
            <a:r>
              <a:rPr lang="en-US" sz="1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6223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Generation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Graph 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Example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6" b="11452"/>
          <a:stretch/>
        </p:blipFill>
        <p:spPr>
          <a:xfrm>
            <a:off x="5049653" y="-110999"/>
            <a:ext cx="3005134" cy="2411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8" y="2438399"/>
            <a:ext cx="3956564" cy="3578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32" y="2438400"/>
            <a:ext cx="4260564" cy="35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8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3" y="1042147"/>
            <a:ext cx="7556313" cy="4525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Test case statistics – comprehensive check 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87083"/>
              </p:ext>
            </p:extLst>
          </p:nvPr>
        </p:nvGraphicFramePr>
        <p:xfrm>
          <a:off x="498473" y="1996440"/>
          <a:ext cx="8397874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2288"/>
                <a:gridCol w="975360"/>
                <a:gridCol w="1844040"/>
                <a:gridCol w="1173480"/>
                <a:gridCol w="2632706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Lines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Lines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Role</a:t>
                      </a:r>
                      <a:endParaRPr lang="zh-CN" altLang="en-US" sz="1200" dirty="0"/>
                    </a:p>
                  </a:txBody>
                  <a:tcPr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assignments.g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assignments.ref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kinds of assignments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sz="1200" dirty="0" smtClean="0">
                        <a:effectLst/>
                      </a:endParaRP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</a:rPr>
                        <a:t>Geo type</a:t>
                      </a:r>
                      <a:r>
                        <a:rPr lang="en-US" altLang="zh-CN" sz="1200" baseline="0" dirty="0" smtClean="0">
                          <a:effectLst/>
                        </a:rPr>
                        <a:t> circle &amp; </a:t>
                      </a:r>
                      <a:r>
                        <a:rPr lang="en-US" altLang="zh-CN" sz="1200" baseline="0" dirty="0" err="1" smtClean="0">
                          <a:effectLst/>
                        </a:rPr>
                        <a:t>obj</a:t>
                      </a:r>
                      <a:r>
                        <a:rPr lang="en-US" altLang="zh-CN" sz="1200" baseline="0" dirty="0" smtClean="0">
                          <a:effectLst/>
                        </a:rPr>
                        <a:t> </a:t>
                      </a:r>
                      <a:r>
                        <a:rPr lang="en-US" altLang="zh-CN" sz="1200" baseline="0" dirty="0" err="1" smtClean="0">
                          <a:effectLst/>
                        </a:rPr>
                        <a:t>funcs</a:t>
                      </a:r>
                      <a:endParaRPr lang="en-US" altLang="zh-CN" sz="1200" dirty="0" smtClean="0">
                        <a:effectLst/>
                      </a:endParaRP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</a:rPr>
                        <a:t>Comparison</a:t>
                      </a:r>
                      <a:r>
                        <a:rPr lang="en-US" altLang="zh-CN" sz="1200" baseline="0" dirty="0" smtClean="0">
                          <a:effectLst/>
                        </a:rPr>
                        <a:t> &amp; </a:t>
                      </a:r>
                      <a:r>
                        <a:rPr lang="en-US" altLang="zh-CN" sz="1200" baseline="0" dirty="0" err="1" smtClean="0">
                          <a:effectLst/>
                        </a:rPr>
                        <a:t>boolean</a:t>
                      </a:r>
                      <a:r>
                        <a:rPr lang="en-US" altLang="zh-CN" sz="1200" baseline="0" dirty="0" smtClean="0">
                          <a:effectLst/>
                        </a:rPr>
                        <a:t> opts</a:t>
                      </a:r>
                      <a:endParaRPr lang="en-US" altLang="zh-CN" sz="1200" dirty="0" smtClean="0">
                        <a:effectLst/>
                      </a:endParaRP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</a:rPr>
                        <a:t>Geo type dot</a:t>
                      </a:r>
                      <a:r>
                        <a:rPr lang="en-US" altLang="zh-CN" sz="1200" baseline="0" dirty="0" smtClean="0">
                          <a:effectLst/>
                        </a:rPr>
                        <a:t> &amp; </a:t>
                      </a:r>
                      <a:r>
                        <a:rPr lang="en-US" altLang="zh-CN" sz="1200" baseline="0" dirty="0" err="1" smtClean="0">
                          <a:effectLst/>
                        </a:rPr>
                        <a:t>obj</a:t>
                      </a:r>
                      <a:r>
                        <a:rPr lang="en-US" altLang="zh-CN" sz="1200" baseline="0" dirty="0" smtClean="0">
                          <a:effectLst/>
                        </a:rPr>
                        <a:t> </a:t>
                      </a:r>
                      <a:r>
                        <a:rPr lang="en-US" altLang="zh-CN" sz="1200" baseline="0" dirty="0" err="1" smtClean="0">
                          <a:effectLst/>
                        </a:rPr>
                        <a:t>funcs</a:t>
                      </a:r>
                      <a:endParaRPr lang="en-US" altLang="zh-CN" sz="1200" dirty="0" smtClean="0">
                        <a:effectLst/>
                      </a:endParaRP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</a:rPr>
                        <a:t>Recursive</a:t>
                      </a:r>
                      <a:r>
                        <a:rPr lang="en-US" altLang="zh-CN" sz="1200" baseline="0" dirty="0" smtClean="0">
                          <a:effectLst/>
                        </a:rPr>
                        <a:t> function</a:t>
                      </a:r>
                      <a:endParaRPr lang="en-US" altLang="zh-CN" sz="1200" dirty="0" smtClean="0">
                        <a:effectLst/>
                      </a:endParaRP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</a:rPr>
                        <a:t>For statements</a:t>
                      </a:r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test-function.ref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Function</a:t>
                      </a:r>
                      <a:r>
                        <a:rPr lang="en-US" altLang="zh-CN" sz="1200" baseline="0" dirty="0" smtClean="0"/>
                        <a:t> &amp; if &amp; while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gcd.g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test-gcd.ref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/>
                        <a:t>Function &amp; if statement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If statements (nested)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Geo type line &amp; </a:t>
                      </a:r>
                      <a:r>
                        <a:rPr lang="en-US" altLang="zh-CN" sz="1200" dirty="0" err="1" smtClean="0"/>
                        <a:t>obj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funcs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List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operations.g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operations.ref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Check</a:t>
                      </a:r>
                      <a:r>
                        <a:rPr lang="en-US" altLang="zh-CN" sz="1200" baseline="0" dirty="0" smtClean="0"/>
                        <a:t> +-*/^% </a:t>
                      </a:r>
                      <a:r>
                        <a:rPr lang="en-US" altLang="zh-CN" sz="1200" baseline="0" dirty="0" err="1" smtClean="0"/>
                        <a:t>opertations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Geo type polygon &amp;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obj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funcs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Print function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qsort.g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qsort.ref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List &amp; recursive function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73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while.g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while.ref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While</a:t>
                      </a:r>
                      <a:r>
                        <a:rPr lang="en-US" altLang="zh-CN" sz="1200" baseline="0" dirty="0" smtClean="0"/>
                        <a:t> statement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62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3" y="1042147"/>
            <a:ext cx="7556313" cy="4525963"/>
          </a:xfrm>
        </p:spPr>
        <p:txBody>
          <a:bodyPr>
            <a:normAutofit/>
          </a:bodyPr>
          <a:lstStyle/>
          <a:p>
            <a:r>
              <a:rPr kumimoji="1" lang="en-US" altLang="zh-CN" sz="2800">
                <a:solidFill>
                  <a:schemeClr val="accent1"/>
                </a:solidFill>
              </a:rPr>
              <a:t>Test case statistics – error check </a:t>
            </a:r>
            <a:endParaRPr kumimoji="1" lang="en-US" altLang="zh-CN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84560"/>
              </p:ext>
            </p:extLst>
          </p:nvPr>
        </p:nvGraphicFramePr>
        <p:xfrm>
          <a:off x="897461" y="1770296"/>
          <a:ext cx="6758336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50899"/>
                <a:gridCol w="1913006"/>
                <a:gridCol w="2694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File 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Lines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Role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error-semantics1.g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Undeclared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funtion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error-semantics2.g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Funtion</a:t>
                      </a:r>
                      <a:r>
                        <a:rPr lang="en-US" altLang="zh-CN" sz="1400" dirty="0" smtClean="0"/>
                        <a:t> input para type</a:t>
                      </a:r>
                      <a:r>
                        <a:rPr lang="en-US" altLang="zh-CN" sz="1400" baseline="0" dirty="0" smtClean="0"/>
                        <a:t> error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error-semantics3.g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Undefined</a:t>
                      </a:r>
                      <a:r>
                        <a:rPr lang="en-US" altLang="zh-CN" sz="1400" baseline="0" dirty="0" smtClean="0"/>
                        <a:t> argument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error-semantics4.g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Char</a:t>
                      </a:r>
                      <a:r>
                        <a:rPr lang="en-US" altLang="zh-CN" sz="1400" baseline="0" dirty="0" smtClean="0"/>
                        <a:t> cannot plus </a:t>
                      </a:r>
                      <a:r>
                        <a:rPr lang="en-US" altLang="zh-CN" sz="1400" baseline="0" dirty="0" err="1" smtClean="0"/>
                        <a:t>int</a:t>
                      </a:r>
                      <a:r>
                        <a:rPr lang="en-US" altLang="zh-CN" sz="1400" baseline="0" dirty="0" smtClean="0"/>
                        <a:t>/float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error-syntax1.g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Lose</a:t>
                      </a:r>
                      <a:r>
                        <a:rPr lang="en-US" altLang="zh-CN" sz="1400" baseline="0" dirty="0" smtClean="0"/>
                        <a:t> end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error-syntax2.g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Unrecognized</a:t>
                      </a:r>
                      <a:r>
                        <a:rPr lang="en-US" altLang="zh-CN" sz="1400" baseline="0" dirty="0" smtClean="0"/>
                        <a:t> token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error-syntax3.g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Lose semicolon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error-syntax4.g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Wrong</a:t>
                      </a:r>
                      <a:r>
                        <a:rPr lang="en-US" altLang="zh-CN" sz="1400" baseline="0" dirty="0" smtClean="0"/>
                        <a:t> function declaration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error-syntax4.g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If statement</a:t>
                      </a:r>
                      <a:r>
                        <a:rPr lang="en-US" altLang="zh-CN" sz="1400" baseline="0" dirty="0" smtClean="0"/>
                        <a:t> error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94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3" y="1221442"/>
            <a:ext cx="7556313" cy="517712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Auto check – </a:t>
            </a:r>
            <a:r>
              <a:rPr kumimoji="1" lang="en-US" altLang="zh-CN" sz="2800" dirty="0" err="1" smtClean="0">
                <a:solidFill>
                  <a:schemeClr val="accent1"/>
                </a:solidFill>
              </a:rPr>
              <a:t>geotestall.sh</a:t>
            </a:r>
            <a:endParaRPr kumimoji="1" lang="en-US" altLang="zh-CN" sz="2800" dirty="0" smtClean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106" y="1742767"/>
            <a:ext cx="6436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First: Check whether all files can be successfully compiled;</a:t>
            </a:r>
          </a:p>
          <a:p>
            <a:r>
              <a:rPr lang="en-US" dirty="0" smtClean="0"/>
              <a:t>Then: Compared the output with the ref answer.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4" y="2476502"/>
            <a:ext cx="3625292" cy="2992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73" y="5469016"/>
            <a:ext cx="7171765" cy="13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4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Lessons Learned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Qi Wang: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 smtClean="0"/>
              <a:t>   </a:t>
            </a:r>
            <a:r>
              <a:rPr lang="en-US" altLang="zh-CN" dirty="0" smtClean="0"/>
              <a:t>“Start early on the project and make a plan ahead, if things are different </a:t>
            </a:r>
            <a:r>
              <a:rPr lang="en-US" altLang="zh-CN" dirty="0"/>
              <a:t>from </a:t>
            </a:r>
            <a:r>
              <a:rPr lang="en-US" altLang="zh-CN" dirty="0" smtClean="0"/>
              <a:t>scheduled, discuss together and activate soon.”</a:t>
            </a:r>
            <a:endParaRPr kumimoji="1" lang="en-US" altLang="zh-CN" dirty="0" smtClean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Yuechen Zhao: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“Effective </a:t>
            </a:r>
            <a:r>
              <a:rPr lang="en-US" altLang="zh-CN" sz="2100" dirty="0"/>
              <a:t>communications are the key to </a:t>
            </a:r>
            <a:r>
              <a:rPr lang="en-US" altLang="zh-CN" sz="2100" dirty="0" smtClean="0"/>
              <a:t>success, do not waste too much time on arguing plans, but discussion is important.”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Zichen Chao: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</a:t>
            </a:r>
            <a:r>
              <a:rPr lang="en-US" altLang="zh-CN" sz="2100" dirty="0"/>
              <a:t>Keep the whole picture in mind, </a:t>
            </a:r>
            <a:r>
              <a:rPr lang="en-US" altLang="zh-CN" sz="2100" dirty="0" smtClean="0"/>
              <a:t>modify </a:t>
            </a:r>
            <a:r>
              <a:rPr lang="en-US" altLang="zh-CN" sz="2100" dirty="0"/>
              <a:t>the plan as </a:t>
            </a:r>
            <a:r>
              <a:rPr lang="en-US" altLang="zh-CN" sz="2100" dirty="0" smtClean="0"/>
              <a:t>the project progressed and learn </a:t>
            </a:r>
            <a:r>
              <a:rPr lang="en-US" altLang="zh-CN" sz="2100" dirty="0" err="1" smtClean="0"/>
              <a:t>Ocaml</a:t>
            </a:r>
            <a:r>
              <a:rPr lang="en-US" altLang="zh-CN" sz="2100" dirty="0" smtClean="0"/>
              <a:t> as early as possible</a:t>
            </a:r>
            <a:r>
              <a:rPr lang="en-US" altLang="zh-CN" sz="2100" dirty="0"/>
              <a:t>!</a:t>
            </a:r>
            <a:r>
              <a:rPr lang="en-US" altLang="zh-CN" sz="2100" dirty="0" smtClean="0"/>
              <a:t>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Ziyi Luo: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 “</a:t>
            </a:r>
            <a:r>
              <a:rPr lang="en-US" altLang="zh-CN" sz="2100" dirty="0"/>
              <a:t>Comprehensive test cases are </a:t>
            </a:r>
            <a:r>
              <a:rPr lang="en-US" altLang="zh-CN" sz="2100" dirty="0" smtClean="0"/>
              <a:t>important and test early, </a:t>
            </a:r>
            <a:r>
              <a:rPr lang="en-US" altLang="zh-CN" sz="2100" dirty="0"/>
              <a:t>you can never imagine how many </a:t>
            </a:r>
            <a:r>
              <a:rPr lang="en-US" altLang="zh-CN" sz="2100" dirty="0" smtClean="0"/>
              <a:t>problems you may encounter when </a:t>
            </a:r>
            <a:r>
              <a:rPr lang="en-US" altLang="zh-CN" sz="2100" dirty="0"/>
              <a:t>testing.”</a:t>
            </a:r>
          </a:p>
          <a:p>
            <a:pPr marL="0" indent="0">
              <a:buNone/>
            </a:pPr>
            <a:endParaRPr kumimoji="1" lang="en-US" altLang="zh-CN" sz="2800" dirty="0" smtClean="0">
              <a:solidFill>
                <a:srgbClr val="66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1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 smtClean="0"/>
              <a:t>Motivation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144963"/>
          </a:xfrm>
        </p:spPr>
        <p:txBody>
          <a:bodyPr/>
          <a:lstStyle/>
          <a:p>
            <a:r>
              <a:rPr kumimoji="1" lang="en-US" altLang="zh-CN" dirty="0" smtClean="0"/>
              <a:t>Geometry is useful in mathematics, physics, computer science and so many fields. </a:t>
            </a:r>
          </a:p>
          <a:p>
            <a:r>
              <a:rPr kumimoji="1" lang="en-US" altLang="zh-CN" dirty="0" smtClean="0"/>
              <a:t>But built-in support for graphs are not provided in most programming languages.</a:t>
            </a:r>
          </a:p>
          <a:p>
            <a:r>
              <a:rPr lang="en-US" altLang="zh-CN" dirty="0" smtClean="0"/>
              <a:t>Geo is here to help!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simple while powerful language for graph creation and manipulation.</a:t>
            </a:r>
          </a:p>
          <a:p>
            <a:r>
              <a:rPr lang="en-US" altLang="zh-CN" dirty="0" smtClean="0"/>
              <a:t>The best part about Geo - dynamic graphs.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8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0099" y="2298808"/>
            <a:ext cx="7556313" cy="4144963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function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gcd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a: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b: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): 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 != 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(a&gt;b):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a = a - b;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b = b - 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 Regular"/>
                <a:cs typeface="Arial"/>
              </a:rPr>
              <a:t>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>
            <a:off x="5556250" y="2502584"/>
            <a:ext cx="698500" cy="203776"/>
          </a:xfrm>
          <a:prstGeom prst="straightConnector1">
            <a:avLst/>
          </a:prstGeom>
          <a:ln w="19050" cmpd="sng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97625" y="2502584"/>
            <a:ext cx="195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</a:t>
            </a:r>
            <a:r>
              <a:rPr kumimoji="1" lang="en-US" altLang="zh-CN" sz="1400" dirty="0" smtClean="0"/>
              <a:t>ata types: </a:t>
            </a:r>
            <a:r>
              <a:rPr kumimoji="1" lang="en-US" altLang="zh-CN" sz="1400" dirty="0" err="1" smtClean="0"/>
              <a:t>int</a:t>
            </a:r>
            <a:r>
              <a:rPr kumimoji="1" lang="en-US" altLang="zh-CN" sz="1400" dirty="0" smtClean="0"/>
              <a:t>, float, </a:t>
            </a:r>
            <a:r>
              <a:rPr kumimoji="1" lang="en-US" altLang="zh-CN" sz="1400" dirty="0" err="1" smtClean="0"/>
              <a:t>bool</a:t>
            </a:r>
            <a:r>
              <a:rPr kumimoji="1" lang="en-US" altLang="zh-CN" sz="1400" dirty="0" smtClean="0"/>
              <a:t>, char, string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55599" y="2502584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control </a:t>
            </a:r>
            <a:r>
              <a:rPr kumimoji="1" lang="en-US" altLang="zh-CN" sz="1400" dirty="0"/>
              <a:t>structures: if-else, while, for</a:t>
            </a:r>
            <a:endParaRPr kumimoji="1" lang="zh-CN" altLang="en-US" sz="1400" dirty="0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954211" y="2764194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1954211" y="2764194"/>
            <a:ext cx="819151" cy="261610"/>
          </a:xfrm>
          <a:prstGeom prst="straightConnector1">
            <a:avLst/>
          </a:prstGeom>
          <a:ln w="19050" cmpd="sng">
            <a:solidFill>
              <a:srgbClr val="6633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46073" y="4612015"/>
            <a:ext cx="186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end defines the scope</a:t>
            </a:r>
            <a:endParaRPr kumimoji="1" lang="zh-CN" altLang="en-US" sz="1400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1954211" y="4873625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41375" y="1639986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No entry function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159250" y="1142195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A basic sample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7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8343901" cy="41449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663366"/>
                </a:solidFill>
              </a:rPr>
              <a:t>Geometric types: line, dot, polygon, circle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dot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x:float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y:float</a:t>
            </a:r>
            <a:r>
              <a:rPr lang="en-US" altLang="zh-CN" sz="1600" dirty="0"/>
              <a:t>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line</a:t>
            </a:r>
            <a:r>
              <a:rPr lang="en-US" altLang="zh-CN" sz="1600" dirty="0"/>
              <a:t>(dot1:dot,dot2:dot);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polygons</a:t>
            </a:r>
            <a:r>
              <a:rPr lang="en-US" altLang="zh-CN" sz="1600" dirty="0"/>
              <a:t>: polygons(</a:t>
            </a:r>
            <a:r>
              <a:rPr lang="en-US" altLang="zh-CN" sz="1600" dirty="0" err="1"/>
              <a:t>num_of_apex:int,apex</a:t>
            </a:r>
            <a:r>
              <a:rPr lang="en-US" altLang="zh-CN" sz="1600" dirty="0"/>
              <a:t>[]:dot);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circle</a:t>
            </a:r>
            <a:r>
              <a:rPr lang="en-US" altLang="zh-CN" sz="1600" dirty="0"/>
              <a:t>: circle(</a:t>
            </a:r>
            <a:r>
              <a:rPr lang="en-US" altLang="zh-CN" sz="1600" dirty="0" err="1"/>
              <a:t>center:dot,radius:float</a:t>
            </a:r>
            <a:r>
              <a:rPr lang="en-US" altLang="zh-CN" sz="1600" dirty="0"/>
              <a:t>); </a:t>
            </a:r>
          </a:p>
          <a:p>
            <a:r>
              <a:rPr lang="en-US" altLang="zh-CN" dirty="0" smtClean="0">
                <a:solidFill>
                  <a:srgbClr val="663366"/>
                </a:solidFill>
              </a:rPr>
              <a:t>Presets: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@panel </a:t>
            </a:r>
            <a:r>
              <a:rPr lang="en-US" altLang="zh-CN" sz="1600" dirty="0"/>
              <a:t>p</a:t>
            </a:r>
            <a:r>
              <a:rPr lang="en-US" altLang="zh-CN" sz="1600" dirty="0" smtClean="0"/>
              <a:t>anelname (essential) - </a:t>
            </a:r>
            <a:r>
              <a:rPr lang="en-US" altLang="zh-CN" sz="1600" dirty="0"/>
              <a:t>defines a panel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smtClean="0"/>
              <a:t>    @</a:t>
            </a:r>
            <a:r>
              <a:rPr lang="en-US" altLang="zh-CN" sz="1600" dirty="0"/>
              <a:t>end (</a:t>
            </a:r>
            <a:r>
              <a:rPr lang="en-US" altLang="zh-CN" sz="1600" dirty="0" smtClean="0"/>
              <a:t>essential) - the </a:t>
            </a:r>
            <a:r>
              <a:rPr lang="en-US" altLang="zh-CN" sz="1600" dirty="0"/>
              <a:t>boundary of a specific </a:t>
            </a:r>
            <a:r>
              <a:rPr lang="en-US" altLang="zh-CN" sz="1600" dirty="0" smtClean="0"/>
              <a:t>panel</a:t>
            </a:r>
            <a:endParaRPr lang="en-US" altLang="zh-CN" sz="1600" dirty="0"/>
          </a:p>
          <a:p>
            <a:r>
              <a:rPr lang="en-US" altLang="zh-CN" dirty="0" smtClean="0">
                <a:solidFill>
                  <a:schemeClr val="accent1"/>
                </a:solidFill>
              </a:rPr>
              <a:t>Dynamics: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times_of_run:int</a:t>
            </a:r>
            <a:r>
              <a:rPr lang="en-US" altLang="zh-CN" sz="1600" dirty="0" smtClean="0"/>
              <a:t>, g1:geometric_shape, run_para_g1:char, ...);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function </a:t>
            </a:r>
            <a:r>
              <a:rPr lang="en-US" altLang="zh-CN" sz="1600" dirty="0" err="1"/>
              <a:t>setRunstep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val:float,pos:char</a:t>
            </a:r>
            <a:r>
              <a:rPr lang="en-US" altLang="zh-CN" sz="1600" dirty="0"/>
              <a:t>):void;</a:t>
            </a:r>
          </a:p>
          <a:p>
            <a:pPr marL="0" indent="0">
              <a:spcBef>
                <a:spcPts val="200"/>
              </a:spcBef>
              <a:buNone/>
            </a:pPr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3698876" y="1158070"/>
            <a:ext cx="412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Something special</a:t>
            </a:r>
            <a:endParaRPr kumimoji="1" lang="zh-CN" altLang="en-US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7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3474" y="1457325"/>
            <a:ext cx="7556313" cy="487680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//panel presets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@panel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panel_demo</a:t>
            </a: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//geometric shape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 = line(2.0,3.0);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 = circle([3,4], 5);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line1.setRunstep(-0.5,'a');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circle1.setRunstep(0.1,'b');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 =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(50, line1, 'a', circle1, 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//run statement description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run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set = line1.intersect(circle1);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if (!</a:t>
            </a:r>
            <a:r>
              <a:rPr lang="en-US" altLang="zh-CN" sz="1400" dirty="0" err="1" smtClean="0">
                <a:latin typeface="Menlo Regular"/>
                <a:cs typeface="Menlo Regular"/>
              </a:rPr>
              <a:t>set.empty</a:t>
            </a:r>
            <a:r>
              <a:rPr lang="en-US" altLang="zh-CN" sz="1400" dirty="0" smtClean="0">
                <a:latin typeface="Menlo Regular"/>
                <a:cs typeface="Menlo Regular"/>
              </a:rPr>
              <a:t>())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    print_dot_list(set);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kumimoji="1" lang="zh-CN" altLang="en-US" sz="1400" dirty="0">
              <a:latin typeface="Menlo Regular"/>
              <a:cs typeface="Menlo Regular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1746251" y="2392918"/>
            <a:ext cx="666750" cy="2616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736724" y="2654528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9224" y="2285196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types: dot, line, circle and polygons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9224" y="3880306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control type - </a:t>
            </a:r>
            <a:r>
              <a:rPr kumimoji="1" lang="en-US" altLang="zh-CN" sz="1400" dirty="0" err="1" smtClean="0"/>
              <a:t>runset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746251" y="4141916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9225" y="4462988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run -dynamic analysis</a:t>
            </a:r>
            <a:endParaRPr kumimoji="1" lang="zh-CN" altLang="en-US" sz="1400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720850" y="4699396"/>
            <a:ext cx="692151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56375" y="5253909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print intersection points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5461000" y="5540375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94251" y="1307812"/>
            <a:ext cx="3103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6600"/>
                </a:solidFill>
              </a:rPr>
              <a:t>Advanced stuff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pic>
        <p:nvPicPr>
          <p:cNvPr id="5" name="内容占位符 4" descr="Architectur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r="360"/>
          <a:stretch/>
        </p:blipFill>
        <p:spPr>
          <a:xfrm>
            <a:off x="1165037" y="1407967"/>
            <a:ext cx="6889750" cy="5275408"/>
          </a:xfrm>
        </p:spPr>
      </p:pic>
    </p:spTree>
    <p:extLst>
      <p:ext uri="{BB962C8B-B14F-4D97-AF65-F5344CB8AC3E}">
        <p14:creationId xmlns:p14="http://schemas.microsoft.com/office/powerpoint/2010/main" val="64931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4150"/>
            <a:ext cx="7556313" cy="4144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Source code statistics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64157"/>
              </p:ext>
            </p:extLst>
          </p:nvPr>
        </p:nvGraphicFramePr>
        <p:xfrm>
          <a:off x="746123" y="2324100"/>
          <a:ext cx="7778752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65377"/>
                <a:gridCol w="1243541"/>
                <a:gridCol w="4169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File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Lines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Role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effectLst/>
                        </a:rPr>
                        <a:t>scanner.mll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Breaks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stream into tokens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parser.mly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Parses tokens </a:t>
                      </a:r>
                      <a:r>
                        <a:rPr lang="en-US" altLang="zh-CN" sz="1600" dirty="0" smtClean="0">
                          <a:effectLst/>
                        </a:rPr>
                        <a:t>into an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ast.ml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acceptable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pyast.ml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Defines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acceptable python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377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Translates geo AST to python</a:t>
                      </a:r>
                      <a:r>
                        <a:rPr lang="en-US" altLang="zh-CN" sz="1600" baseline="0" dirty="0" smtClean="0"/>
                        <a:t>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compile_to_pycode.ml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Generates python code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geo_sc_py.ml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Top level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1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Semantic Check 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98474" y="1460956"/>
            <a:ext cx="755631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chemeClr val="accent1"/>
                </a:solidFill>
              </a:rPr>
              <a:t>Semantic Check 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228600" lvl="2">
              <a:spcBef>
                <a:spcPts val="0"/>
              </a:spcBef>
              <a:buFont typeface="Wingdings" charset="2"/>
              <a:buChar char="Ø"/>
            </a:pPr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StringMap</a:t>
            </a:r>
            <a:r>
              <a:rPr lang="en-US" altLang="zh-CN" sz="2000" dirty="0" smtClean="0"/>
              <a:t> to implement translation environments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vars</a:t>
            </a:r>
            <a:r>
              <a:rPr lang="en-US" altLang="zh-CN" dirty="0" smtClean="0"/>
              <a:t>: keep information about variables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funcs</a:t>
            </a:r>
            <a:r>
              <a:rPr lang="en-US" altLang="zh-CN" dirty="0" smtClean="0"/>
              <a:t>: keep information </a:t>
            </a:r>
            <a:r>
              <a:rPr lang="en-US" altLang="zh-CN" dirty="0"/>
              <a:t>about functions </a:t>
            </a:r>
            <a:endParaRPr lang="en-US" altLang="zh-CN" dirty="0" smtClean="0"/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/>
              <a:t>func_opt</a:t>
            </a:r>
            <a:r>
              <a:rPr lang="en-US" altLang="zh-CN" dirty="0"/>
              <a:t>: keep information about types of function parameters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altLang="zh-CN" sz="1000" dirty="0"/>
          </a:p>
          <a:p>
            <a:pPr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/>
              <a:t>Check for: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undeclared variables and functions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mismatched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wrong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f</a:t>
            </a:r>
            <a:r>
              <a:rPr kumimoji="1" lang="en-US" altLang="zh-CN" dirty="0" smtClean="0"/>
              <a:t>unction parameters not match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u</a:t>
            </a:r>
            <a:r>
              <a:rPr kumimoji="1" lang="en-US" altLang="zh-CN" dirty="0" smtClean="0"/>
              <a:t>ndefined operations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Geo syntax error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…..</a:t>
            </a:r>
          </a:p>
          <a:p>
            <a:pPr>
              <a:spcBef>
                <a:spcPts val="0"/>
              </a:spcBef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0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</a:t>
            </a:r>
            <a:r>
              <a:rPr kumimoji="1" lang="en-US" altLang="zh-CN" dirty="0" smtClean="0"/>
              <a:t>Generation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chemeClr val="accent1"/>
                </a:solidFill>
              </a:rPr>
              <a:t>Algorithm Example (</a:t>
            </a:r>
            <a:r>
              <a:rPr kumimoji="1" lang="en-US" altLang="zh-CN" sz="2400" dirty="0" err="1" smtClean="0">
                <a:solidFill>
                  <a:schemeClr val="accent1"/>
                </a:solidFill>
              </a:rPr>
              <a:t>demo_fb.g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)</a:t>
            </a:r>
          </a:p>
          <a:p>
            <a:endParaRPr kumimoji="1"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1788" y="2657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8" y="2206625"/>
            <a:ext cx="3937000" cy="375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62" y="2206625"/>
            <a:ext cx="4013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优势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优势.thmx</Template>
  <TotalTime>341</TotalTime>
  <Words>1038</Words>
  <Application>Microsoft Macintosh PowerPoint</Application>
  <PresentationFormat>全屏显示(4:3)</PresentationFormat>
  <Paragraphs>270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优势</vt:lpstr>
      <vt:lpstr>Geo</vt:lpstr>
      <vt:lpstr>Motivation</vt:lpstr>
      <vt:lpstr>Language Tutorial</vt:lpstr>
      <vt:lpstr>Language Tutorial</vt:lpstr>
      <vt:lpstr>Language Tutorial</vt:lpstr>
      <vt:lpstr>Architecture</vt:lpstr>
      <vt:lpstr>Architecture</vt:lpstr>
      <vt:lpstr>Semantic Check </vt:lpstr>
      <vt:lpstr>Code Generation</vt:lpstr>
      <vt:lpstr>Code Generation</vt:lpstr>
      <vt:lpstr>Code Generation</vt:lpstr>
      <vt:lpstr>Testing</vt:lpstr>
      <vt:lpstr>Testing</vt:lpstr>
      <vt:lpstr>Testing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</dc:title>
  <dc:creator>琪 王</dc:creator>
  <cp:lastModifiedBy>Zichen Chao</cp:lastModifiedBy>
  <cp:revision>63</cp:revision>
  <dcterms:created xsi:type="dcterms:W3CDTF">2015-12-21T05:23:46Z</dcterms:created>
  <dcterms:modified xsi:type="dcterms:W3CDTF">2015-12-22T20:57:57Z</dcterms:modified>
</cp:coreProperties>
</file>