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7" r:id="rId9"/>
    <p:sldId id="263" r:id="rId10"/>
    <p:sldId id="264" r:id="rId11"/>
    <p:sldId id="266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94"/>
  </p:normalViewPr>
  <p:slideViewPr>
    <p:cSldViewPr snapToGrid="0" snapToObjects="1">
      <p:cViewPr>
        <p:scale>
          <a:sx n="105" d="100"/>
          <a:sy n="105" d="100"/>
        </p:scale>
        <p:origin x="264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 2 张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44918"/>
            <a:ext cx="4038600" cy="933450"/>
          </a:xfrm>
        </p:spPr>
        <p:txBody>
          <a:bodyPr>
            <a:noAutofit/>
          </a:bodyPr>
          <a:lstStyle/>
          <a:p>
            <a:r>
              <a:rPr kumimoji="1" lang="en-US" altLang="zh-CN" sz="8000" dirty="0" smtClean="0">
                <a:solidFill>
                  <a:schemeClr val="bg1"/>
                </a:solidFill>
              </a:rPr>
              <a:t>Geo</a:t>
            </a:r>
            <a:endParaRPr kumimoji="1"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610099"/>
            <a:ext cx="8318500" cy="2136776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A geometric solution </a:t>
            </a:r>
            <a:r>
              <a:rPr kumimoji="1" lang="en-US" altLang="zh-CN" sz="4000" dirty="0" smtClean="0"/>
              <a:t>language</a:t>
            </a:r>
          </a:p>
          <a:p>
            <a:r>
              <a:rPr kumimoji="1" lang="en-US" altLang="zh-CN" sz="2400" dirty="0" smtClean="0"/>
              <a:t> </a:t>
            </a:r>
          </a:p>
          <a:p>
            <a:r>
              <a:rPr kumimoji="1" lang="en-US" altLang="zh-CN" sz="2400" dirty="0" smtClean="0"/>
              <a:t>Qi Wang, Yuechen Zhao</a:t>
            </a:r>
          </a:p>
          <a:p>
            <a:r>
              <a:rPr kumimoji="1" lang="en-US" altLang="zh-CN" sz="2400" dirty="0" smtClean="0"/>
              <a:t>Zichen Chao, Ziyi Luo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45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</a:t>
            </a:r>
            <a:r>
              <a:rPr kumimoji="1" lang="en-US" altLang="zh-CN" dirty="0" smtClean="0"/>
              <a:t>Generation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chemeClr val="accent1"/>
                </a:solidFill>
              </a:rPr>
              <a:t>Algorithm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 (</a:t>
            </a:r>
            <a:r>
              <a:rPr kumimoji="1" lang="en-US" altLang="zh-CN" sz="2400" dirty="0" err="1" smtClean="0">
                <a:solidFill>
                  <a:schemeClr val="accent1"/>
                </a:solidFill>
              </a:rPr>
              <a:t>demo_fb.g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)</a:t>
            </a:r>
          </a:p>
          <a:p>
            <a:endParaRPr kumimoji="1"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1788" y="2657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68" y="2206625"/>
            <a:ext cx="3937000" cy="375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62" y="2206625"/>
            <a:ext cx="4013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Generation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/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Graph </a:t>
            </a:r>
            <a:r>
              <a:rPr kumimoji="1" lang="en-US" altLang="zh-CN" sz="2400" dirty="0" smtClean="0">
                <a:solidFill>
                  <a:schemeClr val="accent1"/>
                </a:solidFill>
              </a:rPr>
              <a:t>Example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6" b="11452"/>
          <a:stretch/>
        </p:blipFill>
        <p:spPr>
          <a:xfrm>
            <a:off x="5049653" y="-110999"/>
            <a:ext cx="3005134" cy="2411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8" y="2438399"/>
            <a:ext cx="3956564" cy="3578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32" y="2438400"/>
            <a:ext cx="4260564" cy="35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09700"/>
            <a:ext cx="7556313" cy="4525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Test case </a:t>
            </a:r>
            <a:r>
              <a:rPr kumimoji="1" lang="en-US" altLang="zh-CN" sz="2800" dirty="0" smtClean="0">
                <a:solidFill>
                  <a:schemeClr val="accent1"/>
                </a:solidFill>
              </a:rPr>
              <a:t>statistics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13299"/>
              </p:ext>
            </p:extLst>
          </p:nvPr>
        </p:nvGraphicFramePr>
        <p:xfrm>
          <a:off x="498474" y="1872488"/>
          <a:ext cx="8178419" cy="4744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0899"/>
                <a:gridCol w="1420083"/>
                <a:gridCol w="1913006"/>
                <a:gridCol w="2694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File 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#Files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Lines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error-semantics*.g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error check</a:t>
                      </a:r>
                      <a:endParaRPr lang="en-US" altLang="zh-CN" sz="14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error-syntax*.g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Syntax error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assignments.g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Legal/illegal assignments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test-*(shape).g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Shape objects</a:t>
                      </a:r>
                      <a:r>
                        <a:rPr lang="en-US" altLang="zh-CN" sz="1400" baseline="0" dirty="0" smtClean="0"/>
                        <a:t> definition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comparison.g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Legal/illegal comparison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operations.g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Arithmetic</a:t>
                      </a:r>
                      <a:r>
                        <a:rPr lang="en-US" altLang="zh-CN" sz="1400" baseline="0" dirty="0" smtClean="0"/>
                        <a:t> operations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for.g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For loop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function.g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Function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err="1" smtClean="0"/>
                        <a:t>declarition</a:t>
                      </a:r>
                      <a:r>
                        <a:rPr lang="en-US" altLang="zh-CN" sz="1400" baseline="0" dirty="0" smtClean="0"/>
                        <a:t>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if.g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If statement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print.g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Print function check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test-</a:t>
                      </a:r>
                      <a:r>
                        <a:rPr lang="en-US" altLang="zh-CN" sz="1400" dirty="0" err="1" smtClean="0"/>
                        <a:t>while.g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While loop</a:t>
                      </a:r>
                      <a:r>
                        <a:rPr lang="en-US" altLang="zh-CN" sz="1400" baseline="0" dirty="0" smtClean="0"/>
                        <a:t> check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9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Lessons Learned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14496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Qi Wang: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800" dirty="0" smtClean="0"/>
              <a:t>   </a:t>
            </a:r>
            <a:r>
              <a:rPr lang="en-US" altLang="zh-CN" dirty="0" smtClean="0"/>
              <a:t>“Start early on the project and make a plan ahead, if things are different </a:t>
            </a:r>
            <a:r>
              <a:rPr lang="en-US" altLang="zh-CN" dirty="0"/>
              <a:t>from </a:t>
            </a:r>
            <a:r>
              <a:rPr lang="en-US" altLang="zh-CN" dirty="0" smtClean="0"/>
              <a:t>scheduled, discuss together and activate soon.”</a:t>
            </a:r>
            <a:endParaRPr kumimoji="1" lang="en-US" altLang="zh-CN" dirty="0" smtClean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Yuechen Zhao: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“Effective </a:t>
            </a:r>
            <a:r>
              <a:rPr lang="en-US" altLang="zh-CN" sz="2100" dirty="0"/>
              <a:t>communications are the key to </a:t>
            </a:r>
            <a:r>
              <a:rPr lang="en-US" altLang="zh-CN" sz="2100" dirty="0" smtClean="0"/>
              <a:t>success, do not waste too much time on arguing plans, but discussion is important.”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Zichen Chao: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“</a:t>
            </a:r>
            <a:r>
              <a:rPr lang="en-US" altLang="zh-CN" sz="2100" dirty="0"/>
              <a:t>Keep the whole picture in mind, </a:t>
            </a:r>
            <a:r>
              <a:rPr lang="en-US" altLang="zh-CN" sz="2100" dirty="0" smtClean="0"/>
              <a:t>modify </a:t>
            </a:r>
            <a:r>
              <a:rPr lang="en-US" altLang="zh-CN" sz="2100" dirty="0"/>
              <a:t>the plan as </a:t>
            </a:r>
            <a:r>
              <a:rPr lang="en-US" altLang="zh-CN" sz="2100" dirty="0" smtClean="0"/>
              <a:t>the project progressed and learn </a:t>
            </a:r>
            <a:r>
              <a:rPr lang="en-US" altLang="zh-CN" sz="2100" dirty="0" err="1" smtClean="0"/>
              <a:t>Ocaml</a:t>
            </a:r>
            <a:r>
              <a:rPr lang="en-US" altLang="zh-CN" sz="2100" dirty="0" smtClean="0"/>
              <a:t> as early as possible</a:t>
            </a:r>
            <a:r>
              <a:rPr lang="en-US" altLang="zh-CN" sz="2100" dirty="0"/>
              <a:t>!</a:t>
            </a:r>
            <a:r>
              <a:rPr lang="en-US" altLang="zh-CN" sz="2100" dirty="0" smtClean="0"/>
              <a:t>” </a:t>
            </a:r>
            <a:endParaRPr lang="en-US" altLang="zh-CN" sz="2100" dirty="0"/>
          </a:p>
          <a:p>
            <a:r>
              <a:rPr kumimoji="1" lang="en-US" altLang="zh-CN" sz="2800" dirty="0" smtClean="0">
                <a:solidFill>
                  <a:srgbClr val="663366"/>
                </a:solidFill>
              </a:rPr>
              <a:t>Ziyi Luo: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100" dirty="0" smtClean="0"/>
              <a:t>      “</a:t>
            </a:r>
            <a:r>
              <a:rPr lang="en-US" altLang="zh-CN" sz="2100" dirty="0"/>
              <a:t>Comprehensive test cases are </a:t>
            </a:r>
            <a:r>
              <a:rPr lang="en-US" altLang="zh-CN" sz="2100" dirty="0" smtClean="0"/>
              <a:t>important and test early, </a:t>
            </a:r>
            <a:r>
              <a:rPr lang="en-US" altLang="zh-CN" sz="2100" dirty="0"/>
              <a:t>you can never imagine how many </a:t>
            </a:r>
            <a:r>
              <a:rPr lang="en-US" altLang="zh-CN" sz="2100" dirty="0" smtClean="0"/>
              <a:t>problems you may encounter when </a:t>
            </a:r>
            <a:r>
              <a:rPr lang="en-US" altLang="zh-CN" sz="2100" dirty="0"/>
              <a:t>testing.”</a:t>
            </a:r>
          </a:p>
          <a:p>
            <a:pPr marL="0" indent="0">
              <a:buNone/>
            </a:pPr>
            <a:endParaRPr kumimoji="1" lang="en-US" altLang="zh-CN" sz="2800" dirty="0" smtClean="0">
              <a:solidFill>
                <a:srgbClr val="66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 smtClean="0"/>
              <a:t>Motivation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144963"/>
          </a:xfrm>
        </p:spPr>
        <p:txBody>
          <a:bodyPr/>
          <a:lstStyle/>
          <a:p>
            <a:r>
              <a:rPr kumimoji="1" lang="en-US" altLang="zh-CN" dirty="0" smtClean="0"/>
              <a:t>Geometry is useful in mathematics, physics, computer science and so many fields. </a:t>
            </a:r>
          </a:p>
          <a:p>
            <a:r>
              <a:rPr kumimoji="1" lang="en-US" altLang="zh-CN" dirty="0" smtClean="0"/>
              <a:t>But built-in support for graphs are not provided in most programming languages.</a:t>
            </a:r>
          </a:p>
          <a:p>
            <a:r>
              <a:rPr lang="en-US" altLang="zh-CN" dirty="0" smtClean="0"/>
              <a:t>Geo is here to help!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simple while powerful language for graph creation and manipulation.</a:t>
            </a:r>
          </a:p>
          <a:p>
            <a:r>
              <a:rPr lang="en-US" altLang="zh-CN" dirty="0" smtClean="0"/>
              <a:t>The best part about Geo - dynamic graphs.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0099" y="2298808"/>
            <a:ext cx="7556313" cy="4144963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function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gcd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a: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Menlo Regular"/>
                <a:cs typeface="Arial"/>
              </a:rPr>
              <a:t>b: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): </a:t>
            </a:r>
            <a:r>
              <a:rPr lang="en-US" altLang="zh-CN" sz="1400" dirty="0" err="1">
                <a:solidFill>
                  <a:srgbClr val="AA0D91"/>
                </a:solidFill>
                <a:latin typeface="Menlo Regular"/>
                <a:cs typeface="Arial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 != 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(a&gt;b):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a = a - b;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: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    b = b -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   </a:t>
            </a:r>
            <a:r>
              <a:rPr lang="en-US" altLang="zh-CN" sz="1400" dirty="0">
                <a:solidFill>
                  <a:srgbClr val="AA0D91"/>
                </a:solidFill>
                <a:latin typeface="Menlo Regular"/>
                <a:cs typeface="Arial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 a;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  <a:p>
            <a:pPr marL="0" indent="0">
              <a:lnSpc>
                <a:spcPct val="50000"/>
              </a:lnSpc>
              <a:spcAft>
                <a:spcPts val="0"/>
              </a:spcAft>
              <a:buNone/>
              <a:tabLst>
                <a:tab pos="305435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Menlo Regular"/>
                <a:cs typeface="Arial"/>
              </a:rPr>
              <a:t>end</a:t>
            </a:r>
            <a:endParaRPr lang="en-US" altLang="zh-CN" sz="1400" dirty="0">
              <a:solidFill>
                <a:srgbClr val="000000"/>
              </a:solidFill>
              <a:latin typeface="Times New Roman"/>
              <a:cs typeface="Arial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5556250" y="2502584"/>
            <a:ext cx="698500" cy="203776"/>
          </a:xfrm>
          <a:prstGeom prst="straightConnector1">
            <a:avLst/>
          </a:prstGeom>
          <a:ln w="19050" cmpd="sng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97625" y="2502584"/>
            <a:ext cx="1952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</a:t>
            </a:r>
            <a:r>
              <a:rPr kumimoji="1" lang="en-US" altLang="zh-CN" sz="1400" dirty="0" smtClean="0"/>
              <a:t>ata types: </a:t>
            </a:r>
            <a:r>
              <a:rPr kumimoji="1" lang="en-US" altLang="zh-CN" sz="1400" dirty="0" err="1" smtClean="0"/>
              <a:t>int</a:t>
            </a:r>
            <a:r>
              <a:rPr kumimoji="1" lang="en-US" altLang="zh-CN" sz="1400" dirty="0" smtClean="0"/>
              <a:t>, float, </a:t>
            </a:r>
            <a:r>
              <a:rPr kumimoji="1" lang="en-US" altLang="zh-CN" sz="1400" dirty="0" err="1" smtClean="0"/>
              <a:t>bool</a:t>
            </a:r>
            <a:r>
              <a:rPr kumimoji="1" lang="en-US" altLang="zh-CN" sz="1400" dirty="0" smtClean="0"/>
              <a:t>, char, string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55599" y="2502584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control </a:t>
            </a:r>
            <a:r>
              <a:rPr kumimoji="1" lang="en-US" altLang="zh-CN" sz="1400" dirty="0"/>
              <a:t>structures: if-else, while, for</a:t>
            </a:r>
            <a:endParaRPr kumimoji="1" lang="zh-CN" altLang="en-US" sz="1400" dirty="0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1954211" y="2764194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1954211" y="2764194"/>
            <a:ext cx="819151" cy="261610"/>
          </a:xfrm>
          <a:prstGeom prst="straightConnector1">
            <a:avLst/>
          </a:prstGeom>
          <a:ln w="19050" cmpd="sng">
            <a:solidFill>
              <a:srgbClr val="6633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46073" y="4612015"/>
            <a:ext cx="186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end defines the scope</a:t>
            </a:r>
            <a:endParaRPr kumimoji="1" lang="zh-CN" altLang="en-US" sz="1400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1954211" y="4873625"/>
            <a:ext cx="601664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1375" y="1639986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No entry function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159250" y="1142195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A basic sample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81200"/>
            <a:ext cx="8343901" cy="4144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663366"/>
                </a:solidFill>
              </a:rPr>
              <a:t>Geometric types: line, dot, polygon, circle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dot(</a:t>
            </a:r>
            <a:r>
              <a:rPr lang="en-US" altLang="zh-CN" sz="1600" dirty="0" err="1"/>
              <a:t>x:float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y:float</a:t>
            </a:r>
            <a:r>
              <a:rPr lang="en-US" altLang="zh-CN" sz="1600" dirty="0"/>
              <a:t>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line(dot1:dot,dot2:dot);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polygons: polygons(</a:t>
            </a:r>
            <a:r>
              <a:rPr lang="en-US" altLang="zh-CN" sz="1600" dirty="0" err="1"/>
              <a:t>num_of_apex:int,apex</a:t>
            </a:r>
            <a:r>
              <a:rPr lang="en-US" altLang="zh-CN" sz="1600" dirty="0"/>
              <a:t>[]:dot);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/>
              <a:t>circle: circle(</a:t>
            </a:r>
            <a:r>
              <a:rPr lang="en-US" altLang="zh-CN" sz="1600" dirty="0" err="1"/>
              <a:t>center:dot,radius:float</a:t>
            </a:r>
            <a:r>
              <a:rPr lang="en-US" altLang="zh-CN" sz="1600" dirty="0"/>
              <a:t>); </a:t>
            </a:r>
          </a:p>
          <a:p>
            <a:r>
              <a:rPr lang="en-US" altLang="zh-CN" dirty="0" smtClean="0">
                <a:solidFill>
                  <a:srgbClr val="663366"/>
                </a:solidFill>
              </a:rPr>
              <a:t>Presets: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@panel </a:t>
            </a:r>
            <a:r>
              <a:rPr lang="en-US" altLang="zh-CN" sz="1600" dirty="0"/>
              <a:t>p</a:t>
            </a:r>
            <a:r>
              <a:rPr lang="en-US" altLang="zh-CN" sz="1600" dirty="0" smtClean="0"/>
              <a:t>anelname (essential) - </a:t>
            </a:r>
            <a:r>
              <a:rPr lang="en-US" altLang="zh-CN" sz="1600" dirty="0"/>
              <a:t>defines a panel </a:t>
            </a:r>
            <a:endParaRPr lang="en-US" altLang="zh-CN" sz="16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@mode </a:t>
            </a:r>
            <a:r>
              <a:rPr lang="en-US" altLang="zh-CN" sz="1600" dirty="0"/>
              <a:t>workingmode </a:t>
            </a:r>
            <a:r>
              <a:rPr lang="en-US" altLang="zh-CN" sz="1600" dirty="0" smtClean="0"/>
              <a:t>(optional) – console/figure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@</a:t>
            </a:r>
            <a:r>
              <a:rPr lang="en-US" altLang="zh-CN" sz="1600" dirty="0"/>
              <a:t>co cosystem (optional) </a:t>
            </a:r>
            <a:r>
              <a:rPr lang="en-US" altLang="zh-CN" sz="1600" dirty="0" smtClean="0"/>
              <a:t>- </a:t>
            </a:r>
            <a:r>
              <a:rPr lang="en-US" altLang="zh-CN" sz="1600" dirty="0"/>
              <a:t>coordinate </a:t>
            </a:r>
            <a:r>
              <a:rPr lang="en-US" altLang="zh-CN" sz="1600" dirty="0" smtClean="0"/>
              <a:t>system, </a:t>
            </a:r>
            <a:r>
              <a:rPr lang="en-US" altLang="zh-CN" sz="1600" dirty="0" err="1" smtClean="0"/>
              <a:t>cartesian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polar</a:t>
            </a:r>
            <a:endParaRPr lang="en-US" altLang="zh-CN" sz="1600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@</a:t>
            </a:r>
            <a:r>
              <a:rPr lang="en-US" altLang="zh-CN" sz="1600" dirty="0"/>
              <a:t>end (</a:t>
            </a:r>
            <a:r>
              <a:rPr lang="en-US" altLang="zh-CN" sz="1600" dirty="0" smtClean="0"/>
              <a:t>essential) - the </a:t>
            </a:r>
            <a:r>
              <a:rPr lang="en-US" altLang="zh-CN" sz="1600" dirty="0"/>
              <a:t>boundary of a specific </a:t>
            </a:r>
            <a:r>
              <a:rPr lang="en-US" altLang="zh-CN" sz="1600" dirty="0" smtClean="0"/>
              <a:t>panel</a:t>
            </a:r>
            <a:endParaRPr lang="en-US" altLang="zh-CN" sz="1600" dirty="0"/>
          </a:p>
          <a:p>
            <a:r>
              <a:rPr lang="en-US" altLang="zh-CN" dirty="0" smtClean="0">
                <a:solidFill>
                  <a:schemeClr val="accent1"/>
                </a:solidFill>
              </a:rPr>
              <a:t>Dynamics: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model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runset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times_of_run:int</a:t>
            </a:r>
            <a:r>
              <a:rPr lang="en-US" altLang="zh-CN" sz="1600" dirty="0" smtClean="0"/>
              <a:t>, g1:geometric_shape, run_para_g1:char, ...);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1600" dirty="0" smtClean="0"/>
              <a:t>    function </a:t>
            </a:r>
            <a:r>
              <a:rPr lang="en-US" altLang="zh-CN" sz="1600" dirty="0" err="1"/>
              <a:t>setRunstep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val:float,pos:char</a:t>
            </a:r>
            <a:r>
              <a:rPr lang="en-US" altLang="zh-CN" sz="1600" dirty="0"/>
              <a:t>):void;</a:t>
            </a:r>
          </a:p>
          <a:p>
            <a:pPr marL="0" indent="0">
              <a:spcBef>
                <a:spcPts val="200"/>
              </a:spcBef>
              <a:buNone/>
            </a:pP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698876" y="1158070"/>
            <a:ext cx="412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F6600"/>
                </a:solidFill>
              </a:rPr>
              <a:t>Something special</a:t>
            </a:r>
            <a:endParaRPr kumimoji="1" lang="zh-CN" altLang="en-US" sz="3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3474" y="1457325"/>
            <a:ext cx="7556313" cy="487680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//panel presets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@panel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panel_demo</a:t>
            </a: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@mode figure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//geometric shape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 = line(2.0,3.0);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 = circle([3,4], 5);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lang="en-US" altLang="zh-CN" sz="1400" dirty="0" smtClean="0">
              <a:latin typeface="Menlo Regular"/>
              <a:cs typeface="Menlo Regular"/>
            </a:endParaRP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 declaration and initialization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line1.setRunstep(-0.5,'a');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circle1.setRunstep(0.1,'b');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 =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runset</a:t>
            </a:r>
            <a:r>
              <a:rPr lang="en-US" altLang="zh-CN" sz="1400" dirty="0" smtClean="0">
                <a:latin typeface="Menlo Regular"/>
                <a:cs typeface="Menlo Regular"/>
              </a:rPr>
              <a:t>(50, line1, 'a', circle1, 'b');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//run statement description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run </a:t>
            </a:r>
            <a:r>
              <a:rPr lang="en-US" altLang="zh-CN" sz="1400" dirty="0" err="1" smtClean="0">
                <a:latin typeface="Menlo Regular"/>
                <a:cs typeface="Menlo Regular"/>
              </a:rPr>
              <a:t>rs</a:t>
            </a:r>
            <a:r>
              <a:rPr lang="en-US" altLang="zh-CN" sz="1400" dirty="0" smtClean="0">
                <a:latin typeface="Menlo Regular"/>
                <a:cs typeface="Menlo Regular"/>
              </a:rPr>
              <a:t>: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set = line1.intersect(circle1);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if (!</a:t>
            </a:r>
            <a:r>
              <a:rPr lang="en-US" altLang="zh-CN" sz="1400" dirty="0" err="1" smtClean="0">
                <a:latin typeface="Menlo Regular"/>
                <a:cs typeface="Menlo Regular"/>
              </a:rPr>
              <a:t>set.empty</a:t>
            </a:r>
            <a:r>
              <a:rPr lang="en-US" altLang="zh-CN" sz="1400" dirty="0" smtClean="0">
                <a:latin typeface="Menlo Regular"/>
                <a:cs typeface="Menlo Regular"/>
              </a:rPr>
              <a:t>())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    print_dot_list(set);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r>
              <a:rPr lang="en-US" altLang="zh-CN" sz="1400" dirty="0" smtClean="0">
                <a:latin typeface="Menlo Regular"/>
                <a:cs typeface="Menlo Regular"/>
              </a:rPr>
              <a:t>@end</a:t>
            </a:r>
          </a:p>
          <a:p>
            <a:pPr marL="0" indent="0">
              <a:lnSpc>
                <a:spcPct val="50000"/>
              </a:lnSpc>
              <a:spcBef>
                <a:spcPts val="1400"/>
              </a:spcBef>
              <a:buNone/>
            </a:pPr>
            <a:endParaRPr kumimoji="1" lang="zh-CN" altLang="en-US" sz="1400" dirty="0">
              <a:latin typeface="Menlo Regular"/>
              <a:cs typeface="Menlo Regular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1736724" y="2654528"/>
            <a:ext cx="666750" cy="2616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736724" y="2916138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9224" y="2546806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types: dot, line, circle and polygons</a:t>
            </a:r>
            <a:endParaRPr kumimoji="1"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49224" y="3985081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</a:t>
            </a:r>
            <a:r>
              <a:rPr kumimoji="1" lang="en-US" altLang="zh-CN" sz="1400" dirty="0" smtClean="0"/>
              <a:t>eometric control type - </a:t>
            </a:r>
            <a:r>
              <a:rPr kumimoji="1" lang="en-US" altLang="zh-CN" sz="1400" dirty="0" err="1" smtClean="0"/>
              <a:t>runset</a:t>
            </a:r>
            <a:endParaRPr kumimoji="1" lang="zh-CN" altLang="en-US" sz="1400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736724" y="4357816"/>
            <a:ext cx="666750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9225" y="1600200"/>
            <a:ext cx="1498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mode </a:t>
            </a:r>
            <a:r>
              <a:rPr kumimoji="1" lang="en-US" altLang="zh-CN" sz="1400" dirty="0"/>
              <a:t>that the program will be executed in </a:t>
            </a:r>
            <a:endParaRPr kumimoji="1" lang="zh-CN" altLang="en-US" sz="1400" dirty="0"/>
          </a:p>
        </p:txBody>
      </p:sp>
      <p:cxnSp>
        <p:nvCxnSpPr>
          <p:cNvPr id="23" name="直线箭头连接符 22"/>
          <p:cNvCxnSpPr>
            <a:stCxn id="22" idx="3"/>
          </p:cNvCxnSpPr>
          <p:nvPr/>
        </p:nvCxnSpPr>
        <p:spPr>
          <a:xfrm>
            <a:off x="1647824" y="1969532"/>
            <a:ext cx="666750" cy="7111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9225" y="4724598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k</a:t>
            </a:r>
            <a:r>
              <a:rPr kumimoji="1" lang="en-US" altLang="zh-CN" sz="1400" dirty="0" smtClean="0"/>
              <a:t>eyword run -dynamic analysis</a:t>
            </a:r>
            <a:endParaRPr kumimoji="1" lang="zh-CN" altLang="en-US" sz="1400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1720850" y="4947910"/>
            <a:ext cx="692151" cy="0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56375" y="5253909"/>
            <a:ext cx="191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print intersection points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5588000" y="5540375"/>
            <a:ext cx="825500" cy="236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94251" y="1307812"/>
            <a:ext cx="3103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6600"/>
                </a:solidFill>
              </a:rPr>
              <a:t>Advanced stuff</a:t>
            </a:r>
            <a:r>
              <a:rPr kumimoji="1" lang="en-US" altLang="zh-CN" dirty="0" smtClean="0">
                <a:solidFill>
                  <a:srgbClr val="FF6600"/>
                </a:solidFill>
              </a:rPr>
              <a:t> 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Language Tutorial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Add the graph example of last slide here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???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6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pic>
        <p:nvPicPr>
          <p:cNvPr id="5" name="内容占位符 4" descr="Architectur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360"/>
          <a:stretch/>
        </p:blipFill>
        <p:spPr>
          <a:xfrm>
            <a:off x="1165037" y="1407967"/>
            <a:ext cx="6889750" cy="5275408"/>
          </a:xfrm>
        </p:spPr>
      </p:pic>
    </p:spTree>
    <p:extLst>
      <p:ext uri="{BB962C8B-B14F-4D97-AF65-F5344CB8AC3E}">
        <p14:creationId xmlns:p14="http://schemas.microsoft.com/office/powerpoint/2010/main" val="649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4150"/>
            <a:ext cx="7556313" cy="4144963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</a:rPr>
              <a:t>Source code statistics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64157"/>
              </p:ext>
            </p:extLst>
          </p:nvPr>
        </p:nvGraphicFramePr>
        <p:xfrm>
          <a:off x="746123" y="2324100"/>
          <a:ext cx="7778752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65377"/>
                <a:gridCol w="1243541"/>
                <a:gridCol w="41698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File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Lines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Role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effectLst/>
                        </a:rPr>
                        <a:t>scanner.mll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Breaks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 stream into tokens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parser.mly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Parses tokens </a:t>
                      </a:r>
                      <a:r>
                        <a:rPr lang="en-US" altLang="zh-CN" sz="1600" dirty="0" smtClean="0">
                          <a:effectLst/>
                        </a:rPr>
                        <a:t>into an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ast.ml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acceptable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pyast.ml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Defines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acceptable python AST structure</a:t>
                      </a:r>
                      <a:endParaRPr lang="en-US" altLang="zh-CN" sz="1600" dirty="0" smtClean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Translates geo AST to python</a:t>
                      </a:r>
                      <a:r>
                        <a:rPr lang="en-US" altLang="zh-CN" sz="1600" baseline="0" dirty="0" smtClean="0"/>
                        <a:t> AST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compile_to_pycode.ml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Generates python code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geo_sc_py.ml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Top level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Semantic Check </a:t>
            </a:r>
            <a:endParaRPr kumimoji="1"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498474" y="1460956"/>
            <a:ext cx="755631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chemeClr val="accent1"/>
                </a:solidFill>
              </a:rPr>
              <a:t>Semantic Check 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228600" lvl="2">
              <a:spcBef>
                <a:spcPts val="0"/>
              </a:spcBef>
              <a:buFont typeface="Wingdings" charset="2"/>
              <a:buChar char="Ø"/>
            </a:pPr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StringMap</a:t>
            </a:r>
            <a:r>
              <a:rPr lang="en-US" altLang="zh-CN" sz="2000" dirty="0" smtClean="0"/>
              <a:t> to implement translation environments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vars</a:t>
            </a:r>
            <a:r>
              <a:rPr lang="en-US" altLang="zh-CN" dirty="0" smtClean="0"/>
              <a:t>: keep information about variables 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 smtClean="0"/>
              <a:t>funcs</a:t>
            </a:r>
            <a:r>
              <a:rPr lang="en-US" altLang="zh-CN" dirty="0" smtClean="0"/>
              <a:t>: keep information </a:t>
            </a:r>
            <a:r>
              <a:rPr lang="en-US" altLang="zh-CN" dirty="0"/>
              <a:t>about functions </a:t>
            </a:r>
            <a:endParaRPr lang="en-US" altLang="zh-CN" dirty="0" smtClean="0"/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err="1"/>
              <a:t>f</a:t>
            </a:r>
            <a:r>
              <a:rPr lang="en-US" altLang="zh-CN" dirty="0" err="1"/>
              <a:t>unc_opt</a:t>
            </a:r>
            <a:r>
              <a:rPr lang="en-US" altLang="zh-CN" dirty="0"/>
              <a:t>: keep information about </a:t>
            </a:r>
            <a:r>
              <a:rPr lang="en-US" altLang="zh-CN" dirty="0"/>
              <a:t>types </a:t>
            </a:r>
            <a:r>
              <a:rPr lang="en-US" altLang="zh-CN" dirty="0"/>
              <a:t>of function parameters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altLang="zh-CN" sz="1000" dirty="0"/>
          </a:p>
          <a:p>
            <a:pPr>
              <a:spcBef>
                <a:spcPts val="0"/>
              </a:spcBef>
              <a:buFont typeface="Wingdings" charset="2"/>
              <a:buChar char="Ø"/>
            </a:pPr>
            <a:r>
              <a:rPr lang="en-US" altLang="zh-CN" dirty="0" smtClean="0"/>
              <a:t>Check for: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undeclared variables and functions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altLang="zh-CN" dirty="0" smtClean="0"/>
              <a:t>mismatched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wrong types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f</a:t>
            </a:r>
            <a:r>
              <a:rPr kumimoji="1" lang="en-US" altLang="zh-CN" dirty="0" smtClean="0"/>
              <a:t>unction parameters not match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/>
              <a:t>u</a:t>
            </a:r>
            <a:r>
              <a:rPr kumimoji="1" lang="en-US" altLang="zh-CN" dirty="0" smtClean="0"/>
              <a:t>ndefined operations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Geo syntax error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kumimoji="1" lang="en-US" altLang="zh-CN" dirty="0" smtClean="0"/>
              <a:t>…..</a:t>
            </a:r>
          </a:p>
          <a:p>
            <a:pPr>
              <a:spcBef>
                <a:spcPts val="0"/>
              </a:spcBef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优势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302</TotalTime>
  <Words>683</Words>
  <Application>Microsoft Macintosh PowerPoint</Application>
  <PresentationFormat>On-screen Show (4:3)</PresentationFormat>
  <Paragraphs>175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Menlo Regular</vt:lpstr>
      <vt:lpstr>Rockwell</vt:lpstr>
      <vt:lpstr>宋体</vt:lpstr>
      <vt:lpstr>Arial</vt:lpstr>
      <vt:lpstr>Times New Roman</vt:lpstr>
      <vt:lpstr>Wingdings</vt:lpstr>
      <vt:lpstr>优势</vt:lpstr>
      <vt:lpstr>Geo</vt:lpstr>
      <vt:lpstr>Motivation</vt:lpstr>
      <vt:lpstr>Language Tutorial</vt:lpstr>
      <vt:lpstr>Language Tutorial</vt:lpstr>
      <vt:lpstr>Language Tutorial</vt:lpstr>
      <vt:lpstr>Language Tutorial</vt:lpstr>
      <vt:lpstr>Architecture</vt:lpstr>
      <vt:lpstr>Architecture</vt:lpstr>
      <vt:lpstr>Semantic Check </vt:lpstr>
      <vt:lpstr>Code Generation</vt:lpstr>
      <vt:lpstr>Code Generation</vt:lpstr>
      <vt:lpstr>Testing</vt:lpstr>
      <vt:lpstr>Lessons Learned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</dc:title>
  <dc:creator>琪 王</dc:creator>
  <cp:lastModifiedBy>zzyc1993</cp:lastModifiedBy>
  <cp:revision>47</cp:revision>
  <dcterms:created xsi:type="dcterms:W3CDTF">2015-12-21T05:23:46Z</dcterms:created>
  <dcterms:modified xsi:type="dcterms:W3CDTF">2015-12-21T22:06:58Z</dcterms:modified>
</cp:coreProperties>
</file>