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88" r:id="rId4"/>
    <p:sldId id="304" r:id="rId5"/>
    <p:sldId id="289" r:id="rId6"/>
    <p:sldId id="301" r:id="rId7"/>
    <p:sldId id="299" r:id="rId8"/>
    <p:sldId id="290" r:id="rId9"/>
    <p:sldId id="295" r:id="rId10"/>
    <p:sldId id="305" r:id="rId11"/>
    <p:sldId id="302" r:id="rId12"/>
    <p:sldId id="296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808000"/>
    <a:srgbClr val="666633"/>
    <a:srgbClr val="663300"/>
    <a:srgbClr val="003300"/>
    <a:srgbClr val="000066"/>
    <a:srgbClr val="660066"/>
    <a:srgbClr val="4C1AEE"/>
    <a:srgbClr val="ACA8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0"/>
    <p:restoredTop sz="83123" autoAdjust="0"/>
  </p:normalViewPr>
  <p:slideViewPr>
    <p:cSldViewPr snapToGrid="0" snapToObjects="1">
      <p:cViewPr>
        <p:scale>
          <a:sx n="70" d="100"/>
          <a:sy n="70" d="100"/>
        </p:scale>
        <p:origin x="-60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23B60-5A42-4986-8E7A-BDBDAC78604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8E06-A778-4ADE-BEE6-B43D0A4D6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4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General Social Survey(GSS)	GSS </a:t>
            </a:r>
            <a:r>
              <a:rPr lang="zh-CN" altLang="en-US" smtClean="0"/>
              <a:t>一般社会统计调查  芝加哥大学协助的</a:t>
            </a:r>
            <a:r>
              <a:rPr lang="en-US" altLang="zh-CN" smtClean="0"/>
              <a:t>1972</a:t>
            </a:r>
            <a:r>
              <a:rPr lang="zh-CN" altLang="en-US" smtClean="0"/>
              <a:t>年至今</a:t>
            </a:r>
          </a:p>
          <a:p>
            <a:endParaRPr lang="zh-CN" altLang="en-US" smtClean="0"/>
          </a:p>
          <a:p>
            <a:r>
              <a:rPr lang="en-US" altLang="zh-CN" smtClean="0"/>
              <a:t>American Association for Marriage and Family Therapy	</a:t>
            </a:r>
            <a:r>
              <a:rPr lang="zh-CN" altLang="en-US" smtClean="0"/>
              <a:t>美国婚姻和家庭治疗协会</a:t>
            </a:r>
          </a:p>
          <a:p>
            <a:endParaRPr lang="zh-CN" altLang="en-US" smtClean="0"/>
          </a:p>
          <a:p>
            <a:r>
              <a:rPr lang="en-US" altLang="zh-CN" smtClean="0"/>
              <a:t>Trustify	</a:t>
            </a:r>
            <a:r>
              <a:rPr lang="zh-CN" altLang="en-US" smtClean="0"/>
              <a:t>美国一专门做婚姻调查的公司公布是数据，小范围调查，只有</a:t>
            </a:r>
            <a:r>
              <a:rPr lang="en-US" altLang="zh-CN" smtClean="0"/>
              <a:t>200</a:t>
            </a:r>
            <a:r>
              <a:rPr lang="zh-CN" altLang="en-US" smtClean="0"/>
              <a:t>样本</a:t>
            </a:r>
          </a:p>
          <a:p>
            <a:endParaRPr lang="zh-CN" altLang="en-US" smtClean="0"/>
          </a:p>
          <a:p>
            <a:r>
              <a:rPr lang="zh-CN" altLang="en-US" smtClean="0"/>
              <a:t>潘绥铭教授全国调查	</a:t>
            </a:r>
            <a:r>
              <a:rPr lang="en-US" altLang="zh-CN" smtClean="0"/>
              <a:t>"</a:t>
            </a:r>
            <a:r>
              <a:rPr lang="zh-CN" altLang="en-US" smtClean="0"/>
              <a:t>每次调查的随机抽样方法、调查地点、调查方法、问卷内容都基本一致，因此具有历史可比性 分布在</a:t>
            </a:r>
            <a:r>
              <a:rPr lang="en-US" altLang="zh-CN" smtClean="0"/>
              <a:t>25</a:t>
            </a:r>
            <a:r>
              <a:rPr lang="zh-CN" altLang="en-US" smtClean="0"/>
              <a:t>个省市自治区的</a:t>
            </a:r>
            <a:r>
              <a:rPr lang="en-US" altLang="zh-CN" smtClean="0"/>
              <a:t>103</a:t>
            </a:r>
            <a:r>
              <a:rPr lang="zh-CN" altLang="en-US" smtClean="0"/>
              <a:t>个县级地理区域中的街道和镇，其中城市居委会</a:t>
            </a:r>
            <a:r>
              <a:rPr lang="en-US" altLang="zh-CN" smtClean="0"/>
              <a:t>67</a:t>
            </a:r>
            <a:r>
              <a:rPr lang="zh-CN" altLang="en-US" smtClean="0"/>
              <a:t>个，农村行政村</a:t>
            </a:r>
            <a:r>
              <a:rPr lang="en-US" altLang="zh-CN" smtClean="0"/>
              <a:t>36</a:t>
            </a:r>
            <a:r>
              <a:rPr lang="zh-CN" altLang="en-US" smtClean="0"/>
              <a:t>个</a:t>
            </a:r>
          </a:p>
          <a:p>
            <a:r>
              <a:rPr lang="zh-CN" altLang="en-US" smtClean="0"/>
              <a:t>中国境内</a:t>
            </a:r>
            <a:r>
              <a:rPr lang="en-US" altLang="zh-CN" smtClean="0"/>
              <a:t>18</a:t>
            </a:r>
            <a:r>
              <a:rPr lang="zh-CN" altLang="en-US" smtClean="0"/>
              <a:t>到</a:t>
            </a:r>
            <a:r>
              <a:rPr lang="en-US" altLang="zh-CN" smtClean="0"/>
              <a:t>61</a:t>
            </a:r>
            <a:r>
              <a:rPr lang="zh-CN" altLang="en-US" smtClean="0"/>
              <a:t>岁的、能识汉字的总人口 涵盖这个年龄段里的所有中国人，包括城市和农村，包括男女老少；每个人都具有相等的可能性被调查到，具有</a:t>
            </a:r>
            <a:r>
              <a:rPr lang="en-US" altLang="zh-CN" smtClean="0"/>
              <a:t>95%</a:t>
            </a:r>
            <a:r>
              <a:rPr lang="zh-CN" altLang="en-US" smtClean="0"/>
              <a:t>的把握，足以代表这些人的总体情况。  合格样本</a:t>
            </a:r>
            <a:r>
              <a:rPr lang="en-US" altLang="zh-CN" smtClean="0"/>
              <a:t>5136</a:t>
            </a:r>
            <a:r>
              <a:rPr lang="zh-CN" altLang="en-US" smtClean="0"/>
              <a:t>个</a:t>
            </a:r>
            <a:r>
              <a:rPr lang="en-US" altLang="zh-CN" smtClean="0"/>
              <a:t>"</a:t>
            </a:r>
          </a:p>
          <a:p>
            <a:endParaRPr lang="en-US" altLang="zh-CN" smtClean="0"/>
          </a:p>
          <a:p>
            <a:r>
              <a:rPr lang="zh-CN" altLang="en-US" smtClean="0"/>
              <a:t>腾讯事实说	</a:t>
            </a:r>
            <a:r>
              <a:rPr lang="en-US" altLang="zh-CN" smtClean="0"/>
              <a:t>7</a:t>
            </a:r>
            <a:r>
              <a:rPr lang="zh-CN" altLang="en-US" smtClean="0"/>
              <a:t>万人，网络问卷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小张和小红一起用所学到的知识建立与巩固亲密关系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2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安全感研究述评 安莉娟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丛中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Asdhaffenberg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明确提出了不安全感的概念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并且认为不安全感与神经症的产生有密切的关系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Aschaffenberg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马斯洛在其研究后期，与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Mittelenmn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一起提出心理健康的标准中第一条就是个体要“有充分的安全感” （王登峰，张伯源，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Mittelman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威廉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布列茨教授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(William Blaze)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及其同僚所创的安全说体系最为完整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这个人在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，谷歌学术，整个谷歌里头都找不到他的信息，他只存在于中文学术圈，中文论文引用全部来自江绍伦的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安全感的建造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，这本书据说是岭南学院出版社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年出的，但网上也几乎没有资料。这个教授应该是有的，但他的英文名肯定有误。我花了大量时间寻找这个教授，一无所获。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 Bruce Cameron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学者发表过有关安全感的论文，但他影响力不大，而且是芝加哥大学的，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 Blaze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按论文中所说应该是多伦多大学的）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系谱，起源，传播路径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03-08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年达到峰值，之后一直在下降，婚姻制度如果说要崩溃，恐怕至少没那么快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这些国家离婚率只有美国和中国差不多，其他都比中国低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经济合作与发展组织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简称经合组织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(OECD)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5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美国、德国、英国等国家国民每天平均休闲时间约为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小时，为中国人的两倍。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中国社会科学院财经战略研究院、中国社会科学院旅游研究中心与社会科学文献出版社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NUMBEO </a:t>
            </a:r>
            <a:r>
              <a:rPr lang="zh-CN" altLang="en-US" sz="1200" smtClean="0"/>
              <a:t>最大的生活成本互联网数据库、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各类消费 住房数据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smtClean="0"/>
              <a:t>休闲绿皮书：</a:t>
            </a:r>
            <a:r>
              <a:rPr lang="en-US" altLang="zh-CN" sz="1200" smtClean="0"/>
              <a:t>2017—2018</a:t>
            </a:r>
            <a:r>
              <a:rPr lang="zh-CN" altLang="en-US" sz="1200" smtClean="0"/>
              <a:t>年中国休闲发展报告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 smtClean="0"/>
              <a:t>中国社会科学院财经战略研究院等、华尔街日报、</a:t>
            </a:r>
            <a:r>
              <a:rPr lang="en-US" altLang="zh-CN" sz="1200" smtClean="0"/>
              <a:t>NUMBEO</a:t>
            </a:r>
            <a:r>
              <a:rPr lang="zh-CN" altLang="en-US" sz="1200" smtClean="0"/>
              <a:t>（</a:t>
            </a:r>
            <a:r>
              <a:rPr lang="en-US" altLang="zh-CN" sz="1200" smtClean="0"/>
              <a:t>2018</a:t>
            </a:r>
            <a:r>
              <a:rPr lang="zh-CN" altLang="en-US" sz="1200" smtClean="0"/>
              <a:t>房价）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夫妻之爱，在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年之间，基本呈现为上升趋势；但是到了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年却有所下降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5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小张非常痛苦，但心里也想，不能怪我呀，这样的生活节奏、生活成本、社会婚姻形式，怎么能让我有安全感呢</a:t>
            </a:r>
            <a:endParaRPr lang="en-US" altLang="zh-CN" smtClean="0"/>
          </a:p>
          <a:p>
            <a:r>
              <a:rPr lang="zh-CN" altLang="en-US" smtClean="0"/>
              <a:t>但冷静下来之后，小张想到安全感总的来说还是内心的体验，不能全怪外界环境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Authur S.Reber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阿瑟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·S.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雷伯 心理学辞典的作者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社会文化精神分析的代表霍妮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(Karen Horney)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深受弗洛伊德理论的影响，但她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修正了弗洛伊德的生物决定论观点，强调社会文化因素对人的精神生活的重要作用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人本主义精神分析学家弗洛姆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(Erich Fromm)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非常重视家庭环境对儿童人格的重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要影响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精神病学人际关系理论的代表人物沙利文特别重视人际关系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奥地利精神分析学家埃里克森</a:t>
            </a:r>
            <a:r>
              <a:rPr lang="en-US" altLang="zh-CN" smtClean="0"/>
              <a:t>(E </a:t>
            </a:r>
            <a:r>
              <a:rPr lang="zh-CN" altLang="en-US" smtClean="0"/>
              <a:t>．</a:t>
            </a:r>
            <a:r>
              <a:rPr lang="en-US" altLang="zh-CN" smtClean="0"/>
              <a:t>H </a:t>
            </a:r>
            <a:r>
              <a:rPr lang="zh-CN" altLang="en-US" smtClean="0"/>
              <a:t>．</a:t>
            </a:r>
            <a:r>
              <a:rPr lang="en-US" altLang="zh-CN" smtClean="0"/>
              <a:t>Erikson)</a:t>
            </a:r>
            <a:r>
              <a:rPr lang="zh-CN" altLang="en-US" smtClean="0"/>
              <a:t>继承和扩展了弗洛伊德的儿童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发展理论，创建了有关人的生命周期的八个心理社会发展阶段渐成说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安全感</a:t>
            </a:r>
            <a:r>
              <a:rPr lang="en-US" altLang="zh-CN" smtClean="0"/>
              <a:t>-</a:t>
            </a:r>
            <a:r>
              <a:rPr lang="zh-CN" altLang="en-US" smtClean="0"/>
              <a:t>不安全感问卷（</a:t>
            </a:r>
            <a:r>
              <a:rPr lang="en-US" altLang="zh-CN" smtClean="0"/>
              <a:t>S-I </a:t>
            </a:r>
            <a:r>
              <a:rPr lang="zh-CN" altLang="en-US" smtClean="0"/>
              <a:t>问卷）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布列茨教授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(William Blaze)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安全感指的是人在自然奋斗中主宰行动并对行为后果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负责的过程。这种行为过程有一定的目标，同时该目标的完成又会给个体的人格构成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进一步的安全感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安全感是一种心理状态，又是一种环境条件。有的时候，一个人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的安全感是他内心建筑，并不受其周围环境情况的影响。在一般情况中，一个人的安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全感与他身处的环境条件，包括环境中的他人，是互相关联的。一个人的安全感受他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所处环境和环境中他人的冲击，使他难以控制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安全感是一个复杂而变化的东西，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可分为互赖安全感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(interdependent Security)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，不安全感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(Insecurity)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和独立安全感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(Independentesuciryt)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三个层次，这三层的安全感代表三个发展阶段，但是，除了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第三个层次，互赖安全感和不安全感错综复杂的贯穿个体从幼及长的发展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( 4)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在运作上，一个人的安全感不是固定不变的，而是特殊和局部的，他对于某些事情会感到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安全自若，但对于另一些事情又会深感不安全，在生活中，个体为了应对陌生的情况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和奋斗，采用多种心理机制，其中解放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(Emancipation)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和回归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(Regression)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行为都可</a:t>
            </a:r>
          </a:p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以帮助个体争取安全和应付不安全感。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心理安全感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不安全感问卷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(Security-insecurity Test, S-I Test)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不安全感自评量表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(Self-Rating Feeling of Insecurity Scale, SRFIS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心理不安诊断测验、安全感量表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(Security  Questionnaire,  SQ)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大学生心理不安全感问卷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大学生心理安全感问卷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2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深入一步，安全感与不安全感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心理健康（神经质，官能症）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认知风格（偏激、狭隘、多疑、走极端）</a:t>
            </a:r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中国精神分析治疗领域的领军人物丛中教授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丛中，主任医师，教授，中国心理咨询与心理治疗专业委员会委员，北京大学精神卫生研究所教授。中国心理咨询与心理治疗专业委员会副主任委员，北京大学精神卫生研究所教授，北京大学临床心理中心副主任，精神医学博士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75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题 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人际安全感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共八个项目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主要反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映个体对于人际交往过程中的安全体验。因子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定控制感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共八个项目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主要反映个体对于生活的预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测和确定感、控制感。这两个因子符合作者提出的关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于安全感的定义以及理论构想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2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发展和认知学派将成人依恋定义为“成人关于童年期与父母关系的记忆和心理表征”</a:t>
            </a:r>
            <a:r>
              <a:rPr lang="en-US" altLang="zh-CN" smtClean="0"/>
              <a:t>,</a:t>
            </a:r>
          </a:p>
          <a:p>
            <a:r>
              <a:rPr lang="zh-CN" altLang="en-US" smtClean="0"/>
              <a:t>而人格和社会学派则将成人依恋定义为“个体与目前同伴的持续和长久的情感联系”</a:t>
            </a:r>
            <a:r>
              <a:rPr lang="en-US" altLang="zh-CN" smtClean="0"/>
              <a:t>,</a:t>
            </a:r>
          </a:p>
          <a:p>
            <a:r>
              <a:rPr lang="zh-CN" altLang="en-US" smtClean="0"/>
              <a:t>因此发展和认知学派主要研究父母与孩子的关系</a:t>
            </a:r>
            <a:r>
              <a:rPr lang="en-US" altLang="zh-CN" smtClean="0"/>
              <a:t>,</a:t>
            </a:r>
            <a:r>
              <a:rPr lang="zh-CN" altLang="en-US" smtClean="0"/>
              <a:t>而人格和社会学派则是研究成人与成人之间的关系。</a:t>
            </a:r>
          </a:p>
          <a:p>
            <a:endParaRPr lang="zh-CN" altLang="en-US" smtClean="0"/>
          </a:p>
          <a:p>
            <a:r>
              <a:rPr lang="zh-CN" altLang="en-US" smtClean="0"/>
              <a:t>发展学派主要基于详细的编码访谈描述</a:t>
            </a:r>
            <a:r>
              <a:rPr lang="en-US" altLang="zh-CN" smtClean="0"/>
              <a:t>,</a:t>
            </a:r>
            <a:r>
              <a:rPr lang="zh-CN" altLang="en-US" smtClean="0"/>
              <a:t>而人格学派更广泛地采用自陈式报告。</a:t>
            </a:r>
          </a:p>
          <a:p>
            <a:endParaRPr lang="zh-CN" altLang="en-US" smtClean="0"/>
          </a:p>
          <a:p>
            <a:r>
              <a:rPr lang="zh-CN" altLang="en-US" smtClean="0"/>
              <a:t>发展学派侧重分析一个人对依恋经历描述的一致性、可信度和模糊性的结构比例</a:t>
            </a:r>
            <a:r>
              <a:rPr lang="en-US" altLang="zh-CN" smtClean="0"/>
              <a:t>,</a:t>
            </a:r>
          </a:p>
          <a:p>
            <a:r>
              <a:rPr lang="zh-CN" altLang="en-US" smtClean="0"/>
              <a:t>而人格学派则侧重于分析一个人的认知、情感和自我观察行为的内容。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如果只看百度知乎，或者做一些公众号小程序的测评，最多只能知道自己定性于哪一个区间，无法量化描述自己。会认为依恋类型只是一个定性的类似人格分类的概念，而依恋类型更倾向是一种人格特质，并且依恋是针对不同对象有不同的依恋类型的，对父母，对爱人等，说一人只有一个类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8E06-A778-4ADE-BEE6-B43D0A4D69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1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022D19-4E6D-3B42-AA31-77EA5BD45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C378AC3-FD9C-AF4D-AB4F-96C5D934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08BA7F-8A73-D54C-B9CB-F4B454B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CAB65B-C754-7E41-8932-EB6E65DD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A3D82C-2729-DF40-8607-C5EC229D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0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3C438-CA0F-1A43-BB8A-25A94E9F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EF64D3C-A3CC-BE4A-A0E9-96B0DA70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EFFB17-4484-3B45-B2BE-4A36F204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65485A-2370-6C43-8A77-AABBEC2F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AE249C-C82C-4A46-9DF8-65EE9E53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C7C7973-2F41-BC41-9DD2-599A7563E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22AE444-1EB0-854B-AAA6-D0DB62E7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2CE3B4-6C03-2F49-8DBD-5BF13CE8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8FDDBD-D9B7-6946-B905-512DD58A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CBDB12-C23C-174B-936F-22744C4A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FE82BD-D47E-2442-BEED-A0B6288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72A2DE-215E-2446-8699-4ACD02D3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95C1A4-9414-E340-9528-6A6402E8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3B23FD-D992-0C40-B714-82B80DB3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1F259F-181F-F440-A497-1B112579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10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FF8929-A5ED-2741-9AC5-8EC8339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20C16E-C8BE-E747-A698-92285487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FD1D06-C679-F14D-B0C6-641C6D73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F39B92-3670-AB45-916C-D0C4456E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52320C-38E4-D34C-B279-D4B21551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0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269482-AF9A-B647-916F-4F7024CD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A6979D-BBB7-7046-BAA7-70751A35F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09ADC3-D4F5-1641-B181-CCF7A05C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658215-8FBE-F942-B00A-1F708164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37AF42F-BEA2-804E-BADD-20C1F0E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29A83E1-4C5B-8647-AB06-3B3C05A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08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64A6D6-C6D9-E14B-87FB-B3104041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7EB166F-68D8-AB4B-8E90-0533DCF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8D7BB88-E1EC-8748-A4D6-83998660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B371D36-912E-EB41-87F4-EFED9CB4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D4108A2-EE59-1B49-BE72-EB2C48BA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028931E-E0B1-7643-8CC1-F40D8AFC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440F5D8-1D37-AC49-8359-E621E6AD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EB2980C-2DE8-A644-9BF4-8136B4A0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9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0E322D-4BC1-3D49-B16B-45693DD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BE8813F-CFBA-264F-9865-E475A59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43D23-0816-3346-9143-400682E7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EA0D704-5AEB-B840-A616-465101D1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3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3AE83A-B9C2-854B-83D6-BFEDFB27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C4E1DF0-B654-CD46-AC2E-2E6EA73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D88D98A-D3E7-D145-9170-A2A50224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5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E86A5F-4DD9-D941-9466-44AF4690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19FE23-B391-0941-AC3C-D2C93C2B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15CB1A3-867A-5D45-A12C-9F730241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451CF34-B035-984E-95A9-8AA3416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E5DCE7D-2870-C54F-B291-1134C61E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8442554-93AB-0343-82C5-7AB584A5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7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87F92E-1DA8-594C-9008-6EE46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7DCCA5E-7D02-884F-8075-F51BE609A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D4C9AD0-ED52-5F4F-8125-44C8B404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D1A9887-532C-1C47-807E-8B5CEFF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26E7C7-1750-AA4B-B1D4-71621E5D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E7F3A77-6B05-0E46-8AC1-87B2F25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2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80F8E6F-3724-534D-A0BB-AC876665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EDB5D27-22FF-2D4A-9CA9-2F71EC31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38A794-6882-E74C-B4DD-ED795CE1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E7C8-659D-9F4B-9211-01767FF7B1D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BE0548-807A-524F-BF12-D9DC7125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059D19-C678-E645-8F7A-A1F6CAD8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4596-6CE9-1149-8253-1F0120D7C8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2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C8E9E8-8E47-444B-8E11-4967B72B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3792"/>
          </a:xfrm>
        </p:spPr>
        <p:txBody>
          <a:bodyPr/>
          <a:lstStyle/>
          <a:p>
            <a:r>
              <a:rPr kumimoji="1" lang="zh-CN" altLang="en-US" smtClean="0"/>
              <a:t>佛系青年寻爱记</a:t>
            </a:r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602DDA80-1FA2-424D-A39D-7F8759F98806}"/>
              </a:ext>
            </a:extLst>
          </p:cNvPr>
          <p:cNvSpPr txBox="1"/>
          <p:nvPr/>
        </p:nvSpPr>
        <p:spPr>
          <a:xfrm>
            <a:off x="5290782" y="5140363"/>
            <a:ext cx="53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小组成员</a:t>
            </a:r>
            <a:r>
              <a:rPr kumimoji="1" lang="en-US" altLang="zh-CN" smtClean="0"/>
              <a:t>: Moses</a:t>
            </a:r>
            <a:r>
              <a:rPr kumimoji="1" lang="zh-CN" altLang="en-US" smtClean="0"/>
              <a:t>、</a:t>
            </a:r>
            <a:r>
              <a:rPr kumimoji="1" lang="zh-CN" altLang="en-US"/>
              <a:t>子微、乾</a:t>
            </a:r>
            <a:r>
              <a:rPr kumimoji="1" lang="zh-CN" altLang="en-US" smtClean="0"/>
              <a:t>元、</a:t>
            </a:r>
            <a:r>
              <a:rPr kumimoji="1" lang="zh-CN" altLang="en-US"/>
              <a:t>代旭</a:t>
            </a:r>
            <a:r>
              <a:rPr kumimoji="1" lang="zh-CN" altLang="en-US" smtClean="0"/>
              <a:t>东、山鬼</a:t>
            </a:r>
            <a:r>
              <a:rPr kumimoji="1" lang="en-US" altLang="zh-CN"/>
              <a:t>²⁰¹</a:t>
            </a:r>
            <a:r>
              <a:rPr kumimoji="1" lang="en-US" altLang="zh-CN" smtClean="0"/>
              <a:t>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6748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80" y="143899"/>
            <a:ext cx="8180933" cy="1325563"/>
          </a:xfrm>
        </p:spPr>
        <p:txBody>
          <a:bodyPr/>
          <a:lstStyle/>
          <a:p>
            <a:r>
              <a:rPr lang="zh-CN" altLang="en-US" smtClean="0"/>
              <a:t>小张和小红测试自己的依恋类型</a:t>
            </a:r>
            <a:endParaRPr lang="zh-CN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9" y="3690256"/>
            <a:ext cx="5139615" cy="292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16912"/>
              </p:ext>
            </p:extLst>
          </p:nvPr>
        </p:nvGraphicFramePr>
        <p:xfrm>
          <a:off x="708159" y="1719840"/>
          <a:ext cx="3765870" cy="1491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5870"/>
              </a:tblGrid>
              <a:tr h="3728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亲密关系经历量表</a:t>
                      </a:r>
                      <a:r>
                        <a:rPr lang="en-US" altLang="zh-CN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ECR-R)</a:t>
                      </a:r>
                      <a:endParaRPr 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3728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关系问卷</a:t>
                      </a:r>
                      <a:r>
                        <a:rPr lang="en-US" altLang="zh-CN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RQ)</a:t>
                      </a:r>
                      <a:endParaRPr 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3728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成人依恋问卷</a:t>
                      </a:r>
                      <a:r>
                        <a:rPr lang="en-US" altLang="zh-CN" sz="1800" u="none" strike="noStrike">
                          <a:effectLst/>
                        </a:rPr>
                        <a:t>(AAQ)</a:t>
                      </a:r>
                      <a:endParaRPr lang="zh-CN" alt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3728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成人依恋量表</a:t>
                      </a:r>
                      <a:r>
                        <a:rPr lang="en-US" altLang="zh-CN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AAS)</a:t>
                      </a:r>
                      <a:endParaRPr lang="en-US" sz="1800" b="0" i="0" u="none" strike="noStrike"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4557557" y="13890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69" y="1670276"/>
            <a:ext cx="58674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88369" y="1296988"/>
            <a:ext cx="6248399" cy="334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ERC-R </a:t>
            </a:r>
            <a:r>
              <a:rPr lang="zh-CN" altLang="en-US" sz="2000" smtClean="0"/>
              <a:t>问卷中文版</a:t>
            </a:r>
            <a:r>
              <a:rPr lang="en-US" altLang="zh-CN" sz="2000" smtClean="0"/>
              <a:t>(</a:t>
            </a:r>
            <a:r>
              <a:rPr lang="zh-CN" altLang="en-US" sz="2000" smtClean="0"/>
              <a:t>部分</a:t>
            </a:r>
            <a:r>
              <a:rPr lang="en-US" altLang="zh-CN" sz="2000" smtClean="0"/>
              <a:t>)</a:t>
            </a:r>
            <a:endParaRPr lang="en-US" altLang="zh-CN" dirty="0" smtClean="0"/>
          </a:p>
        </p:txBody>
      </p:sp>
      <p:sp>
        <p:nvSpPr>
          <p:cNvPr id="28" name="iṣḻîde"/>
          <p:cNvSpPr/>
          <p:nvPr/>
        </p:nvSpPr>
        <p:spPr>
          <a:xfrm>
            <a:off x="725958" y="1175538"/>
            <a:ext cx="2687287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成人依恋常用测试问卷</a:t>
            </a:r>
            <a:endParaRPr lang="en-US" altLang="zh-CN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535965" y="4835570"/>
            <a:ext cx="6019804" cy="123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smtClean="0"/>
              <a:t> 在共同的探索过程中，小张和小红深化了相互了解，随着这方面的知识增多，小张越来越了解自我和接纳自我，渐渐恢复了自信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15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2" y="78932"/>
            <a:ext cx="9979969" cy="1325563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/>
              <a:t>小张</a:t>
            </a:r>
            <a:r>
              <a:rPr lang="zh-CN" altLang="en-US" smtClean="0"/>
              <a:t>建立起新</a:t>
            </a:r>
            <a:r>
              <a:rPr lang="zh-CN" altLang="en-US"/>
              <a:t>的人际关系</a:t>
            </a:r>
            <a:r>
              <a:rPr lang="en-US" altLang="zh-CN"/>
              <a:t>---</a:t>
            </a:r>
            <a:r>
              <a:rPr lang="zh-CN" altLang="en-US"/>
              <a:t>与小红一起</a:t>
            </a:r>
            <a:endParaRPr lang="en-US" altLang="zh-CN" dirty="0"/>
          </a:p>
        </p:txBody>
      </p:sp>
      <p:sp>
        <p:nvSpPr>
          <p:cNvPr id="4" name="íṥľiḋê"/>
          <p:cNvSpPr/>
          <p:nvPr/>
        </p:nvSpPr>
        <p:spPr>
          <a:xfrm>
            <a:off x="686118" y="1656939"/>
            <a:ext cx="3119399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457200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爱情地图</a:t>
            </a:r>
            <a:r>
              <a:rPr lang="en-US" altLang="zh-CN" b="1"/>
              <a:t>(</a:t>
            </a:r>
            <a:r>
              <a:rPr lang="zh-CN" altLang="en-US" b="1"/>
              <a:t>约翰</a:t>
            </a:r>
            <a:r>
              <a:rPr lang="en-US" altLang="zh-CN" b="1"/>
              <a:t>-</a:t>
            </a:r>
            <a:r>
              <a:rPr lang="zh-CN" altLang="en-US" b="1"/>
              <a:t>戈特曼</a:t>
            </a:r>
            <a:r>
              <a:rPr lang="en-US" altLang="zh-CN" b="1"/>
              <a:t>)</a:t>
            </a:r>
            <a:endParaRPr lang="en-US" altLang="zh-CN" b="1" dirty="0"/>
          </a:p>
        </p:txBody>
      </p:sp>
      <p:sp>
        <p:nvSpPr>
          <p:cNvPr id="15" name="íṥľiḋê"/>
          <p:cNvSpPr/>
          <p:nvPr/>
        </p:nvSpPr>
        <p:spPr>
          <a:xfrm>
            <a:off x="4409743" y="1589796"/>
            <a:ext cx="3119399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开</a:t>
            </a:r>
            <a:r>
              <a:rPr lang="zh-CN" altLang="en-US" b="1" smtClean="0"/>
              <a:t>智的信息分析</a:t>
            </a:r>
            <a:endParaRPr lang="en-US" altLang="zh-CN" b="1" dirty="0"/>
          </a:p>
        </p:txBody>
      </p:sp>
      <p:grpSp>
        <p:nvGrpSpPr>
          <p:cNvPr id="16" name="işḷïḑè"/>
          <p:cNvGrpSpPr/>
          <p:nvPr/>
        </p:nvGrpSpPr>
        <p:grpSpPr>
          <a:xfrm>
            <a:off x="4589953" y="2427573"/>
            <a:ext cx="2802919" cy="1245827"/>
            <a:chOff x="1126659" y="4093444"/>
            <a:chExt cx="1824258" cy="1245827"/>
          </a:xfrm>
        </p:grpSpPr>
        <p:grpSp>
          <p:nvGrpSpPr>
            <p:cNvPr id="17" name="išľïḓé"/>
            <p:cNvGrpSpPr/>
            <p:nvPr/>
          </p:nvGrpSpPr>
          <p:grpSpPr>
            <a:xfrm>
              <a:off x="1126659" y="4093444"/>
              <a:ext cx="1554848" cy="346249"/>
              <a:chOff x="1126659" y="4093444"/>
              <a:chExt cx="1554848" cy="346249"/>
            </a:xfrm>
          </p:grpSpPr>
          <p:sp>
            <p:nvSpPr>
              <p:cNvPr id="20" name="îSḷîḑê"/>
              <p:cNvSpPr/>
              <p:nvPr/>
            </p:nvSpPr>
            <p:spPr>
              <a:xfrm>
                <a:off x="1126659" y="4187770"/>
                <a:ext cx="102572" cy="1575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21" name="îṣlïḋe"/>
              <p:cNvSpPr/>
              <p:nvPr/>
            </p:nvSpPr>
            <p:spPr bwMode="auto">
              <a:xfrm>
                <a:off x="1367469" y="4093444"/>
                <a:ext cx="131403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smtClean="0"/>
                  <a:t>互相建立全局认识</a:t>
                </a:r>
                <a:endParaRPr lang="en-US" altLang="zh-CN" sz="1600" dirty="0"/>
              </a:p>
            </p:txBody>
          </p:sp>
        </p:grpSp>
        <p:sp>
          <p:nvSpPr>
            <p:cNvPr id="18" name="îṣḷïḋe"/>
            <p:cNvSpPr/>
            <p:nvPr/>
          </p:nvSpPr>
          <p:spPr bwMode="auto">
            <a:xfrm>
              <a:off x="1278931" y="4543233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smtClean="0"/>
                <a:t>100</a:t>
              </a:r>
              <a:r>
                <a:rPr lang="zh-CN" altLang="en-US" sz="1600" smtClean="0"/>
                <a:t>个描述性关键词</a:t>
              </a:r>
              <a:endParaRPr lang="en-US" altLang="zh-CN" sz="1600" dirty="0"/>
            </a:p>
          </p:txBody>
        </p:sp>
        <p:sp>
          <p:nvSpPr>
            <p:cNvPr id="19" name="iSḷiḑé"/>
            <p:cNvSpPr/>
            <p:nvPr/>
          </p:nvSpPr>
          <p:spPr bwMode="auto">
            <a:xfrm>
              <a:off x="1278931" y="4993022"/>
              <a:ext cx="167198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共同去发现可能的自我</a:t>
              </a:r>
              <a:endParaRPr lang="en-US" altLang="zh-CN" sz="1600" dirty="0"/>
            </a:p>
          </p:txBody>
        </p:sp>
      </p:grpSp>
      <p:sp>
        <p:nvSpPr>
          <p:cNvPr id="22" name="îSḷîḑê"/>
          <p:cNvSpPr/>
          <p:nvPr/>
        </p:nvSpPr>
        <p:spPr>
          <a:xfrm>
            <a:off x="4589956" y="3436296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3" name="îSḷîḑê"/>
          <p:cNvSpPr/>
          <p:nvPr/>
        </p:nvSpPr>
        <p:spPr>
          <a:xfrm>
            <a:off x="4583344" y="2964861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8" y="2242033"/>
            <a:ext cx="3390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056915" y="1282375"/>
            <a:ext cx="2122714" cy="4623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</p:txBody>
      </p:sp>
      <p:sp>
        <p:nvSpPr>
          <p:cNvPr id="31" name="îṣḷïḋe"/>
          <p:cNvSpPr/>
          <p:nvPr/>
        </p:nvSpPr>
        <p:spPr bwMode="auto">
          <a:xfrm>
            <a:off x="4959950" y="3673400"/>
            <a:ext cx="2921662" cy="57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smtClean="0"/>
              <a:t>用信息不对称套利</a:t>
            </a:r>
            <a:r>
              <a:rPr lang="en-US" altLang="zh-CN" sz="1600" smtClean="0"/>
              <a:t>--</a:t>
            </a:r>
            <a:r>
              <a:rPr lang="zh-CN" altLang="en-US" sz="1600" smtClean="0"/>
              <a:t>战胜房价</a:t>
            </a:r>
            <a:endParaRPr lang="en-US" altLang="zh-CN" sz="1600" dirty="0"/>
          </a:p>
        </p:txBody>
      </p:sp>
      <p:sp>
        <p:nvSpPr>
          <p:cNvPr id="32" name="îSḷîḑê"/>
          <p:cNvSpPr/>
          <p:nvPr/>
        </p:nvSpPr>
        <p:spPr>
          <a:xfrm>
            <a:off x="4583344" y="3857089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10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小张在爱的道路上重新出发</a:t>
            </a:r>
            <a:endParaRPr lang="zh-CN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2258" y="2411639"/>
            <a:ext cx="10515600" cy="1325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人生碰到问题，多数时候是因为读书少，一本不够，那么就读上百本、千</a:t>
            </a:r>
            <a:r>
              <a:rPr lang="zh-CN" altLang="en-US" sz="2400"/>
              <a:t>本</a:t>
            </a:r>
            <a:r>
              <a:rPr lang="zh-CN" altLang="en-US" sz="2400" smtClean="0"/>
              <a:t>吧</a:t>
            </a:r>
            <a:r>
              <a:rPr lang="en-US" altLang="zh-CN" sz="2400" smtClean="0"/>
              <a:t>---</a:t>
            </a:r>
            <a:r>
              <a:rPr lang="zh-CN" altLang="en-US" sz="2400" smtClean="0"/>
              <a:t>阳志平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95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985"/>
          </a:xfrm>
        </p:spPr>
        <p:txBody>
          <a:bodyPr/>
          <a:lstStyle/>
          <a:p>
            <a:r>
              <a:rPr lang="zh-CN" altLang="en-US" smtClean="0"/>
              <a:t>一些反常识点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11457"/>
              </p:ext>
            </p:extLst>
          </p:nvPr>
        </p:nvGraphicFramePr>
        <p:xfrm>
          <a:off x="353960" y="1504333"/>
          <a:ext cx="10781072" cy="424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62"/>
                <a:gridCol w="9854810"/>
              </a:tblGrid>
              <a:tr h="6067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0016" marR="10016" marT="100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反常识点</a:t>
                      </a:r>
                      <a:endParaRPr lang="zh-CN" alt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社会</a:t>
                      </a:r>
                      <a:endParaRPr lang="zh-CN" altLang="en-US" sz="1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153" marR="96153" marT="48076" marB="4807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欧美国家离婚率在下降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性别比方面的中国婚姻情况例外论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中国结婚程序是国际上最简化的一档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</a:t>
                      </a:r>
                      <a:endParaRPr lang="zh-CN" altLang="en-US" sz="1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153" marR="96153" marT="48076" marB="4807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安全感和不安全感是分开来研究的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153" marR="96153" marT="48076" marB="4807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依恋类型是特质化理论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  <a:tr h="6067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国内论文的谬误流传</a:t>
                      </a:r>
                      <a:endParaRPr lang="zh-CN" alt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16" marR="10016" marT="1001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社会学学生小张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042" y="629265"/>
            <a:ext cx="6682184" cy="106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小张考入了中国人民大学社会学，师从</a:t>
            </a:r>
            <a:r>
              <a:rPr lang="zh-CN" altLang="en-US" sz="2000"/>
              <a:t>中国人民大学性社会学研究所</a:t>
            </a:r>
            <a:r>
              <a:rPr lang="zh-CN" altLang="en-US" sz="2000" smtClean="0"/>
              <a:t>所长潘绥铭教授。但是最近一个课题做的他很郁闷。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59660"/>
              </p:ext>
            </p:extLst>
          </p:nvPr>
        </p:nvGraphicFramePr>
        <p:xfrm>
          <a:off x="838199" y="1690689"/>
          <a:ext cx="10295965" cy="4212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407"/>
                <a:gridCol w="1321407"/>
                <a:gridCol w="2009640"/>
                <a:gridCol w="1954582"/>
                <a:gridCol w="3688929"/>
              </a:tblGrid>
              <a:tr h="3477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男性出轨率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女性出轨率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数据来源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6519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General Social Survey(GSS)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9707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American Association for Marriage and Family Therapy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477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Trustify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477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11.80%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潘绥铭教授全国调查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1198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endParaRPr lang="en-US" altLang="zh-CN" sz="2000" b="0" i="0" u="none" strike="noStrike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34.80%</a:t>
                      </a:r>
                      <a:endParaRPr lang="en-US" altLang="zh-CN" sz="2000" b="0" i="0" u="none" strike="noStrike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endParaRPr lang="en-US" altLang="zh-CN" sz="2000" b="0" i="0" u="none" strike="noStrike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潘绥铭教授全国调查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3477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61.20%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38.10%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腾讯事实说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6871" y="88297"/>
            <a:ext cx="4755776" cy="1325563"/>
          </a:xfrm>
        </p:spPr>
        <p:txBody>
          <a:bodyPr/>
          <a:lstStyle/>
          <a:p>
            <a:r>
              <a:rPr lang="zh-CN" altLang="en-US" b="1"/>
              <a:t>小张对婚姻产生了疑惑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378824" y="228600"/>
            <a:ext cx="6602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2013</a:t>
            </a:r>
            <a:r>
              <a:rPr lang="zh-CN" altLang="en-US"/>
              <a:t>年结婚率是</a:t>
            </a:r>
            <a:r>
              <a:rPr lang="en-US" altLang="zh-CN"/>
              <a:t>9.9‰</a:t>
            </a:r>
            <a:r>
              <a:rPr lang="zh-CN" altLang="en-US"/>
              <a:t>，</a:t>
            </a:r>
            <a:r>
              <a:rPr lang="en-US" altLang="zh-CN"/>
              <a:t>2014</a:t>
            </a:r>
            <a:r>
              <a:rPr lang="zh-CN" altLang="en-US"/>
              <a:t>年</a:t>
            </a:r>
            <a:r>
              <a:rPr lang="en-US" altLang="zh-CN"/>
              <a:t>9.6‰</a:t>
            </a:r>
            <a:r>
              <a:rPr lang="zh-CN" altLang="en-US"/>
              <a:t>，</a:t>
            </a:r>
            <a:r>
              <a:rPr lang="en-US" altLang="zh-CN"/>
              <a:t>2015</a:t>
            </a:r>
            <a:r>
              <a:rPr lang="zh-CN" altLang="en-US"/>
              <a:t>年</a:t>
            </a:r>
            <a:r>
              <a:rPr lang="en-US" altLang="zh-CN"/>
              <a:t>9‰</a:t>
            </a:r>
            <a:r>
              <a:rPr lang="zh-CN" altLang="en-US"/>
              <a:t>，</a:t>
            </a: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8.3‰</a:t>
            </a:r>
            <a:r>
              <a:rPr lang="zh-CN" altLang="en-US"/>
              <a:t>，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7.7‰ </a:t>
            </a:r>
            <a:r>
              <a:rPr lang="zh-CN" altLang="en-US"/>
              <a:t>五连降</a:t>
            </a:r>
          </a:p>
          <a:p>
            <a:r>
              <a:rPr lang="en-US" altLang="zh-CN"/>
              <a:t>2013</a:t>
            </a:r>
            <a:r>
              <a:rPr lang="zh-CN" altLang="en-US"/>
              <a:t>年离婚率是</a:t>
            </a:r>
            <a:r>
              <a:rPr lang="en-US" altLang="zh-CN"/>
              <a:t>2.57‰</a:t>
            </a:r>
            <a:r>
              <a:rPr lang="zh-CN" altLang="en-US"/>
              <a:t>，</a:t>
            </a:r>
            <a:r>
              <a:rPr lang="en-US" altLang="zh-CN"/>
              <a:t>2014</a:t>
            </a:r>
            <a:r>
              <a:rPr lang="zh-CN" altLang="en-US"/>
              <a:t>年</a:t>
            </a:r>
            <a:r>
              <a:rPr lang="en-US" altLang="zh-CN"/>
              <a:t>2.67‰</a:t>
            </a:r>
            <a:r>
              <a:rPr lang="zh-CN" altLang="en-US"/>
              <a:t>，</a:t>
            </a:r>
            <a:r>
              <a:rPr lang="en-US" altLang="zh-CN" b="1"/>
              <a:t>2015</a:t>
            </a:r>
            <a:r>
              <a:rPr lang="zh-CN" altLang="en-US" b="1"/>
              <a:t>年</a:t>
            </a:r>
            <a:r>
              <a:rPr lang="en-US" altLang="zh-CN" b="1"/>
              <a:t>2.79‰</a:t>
            </a:r>
            <a:r>
              <a:rPr lang="zh-CN" altLang="en-US"/>
              <a:t>，</a:t>
            </a:r>
            <a:r>
              <a:rPr lang="en-US" altLang="zh-CN" b="1"/>
              <a:t>2016</a:t>
            </a:r>
            <a:r>
              <a:rPr lang="zh-CN" altLang="en-US" b="1"/>
              <a:t>年</a:t>
            </a:r>
            <a:r>
              <a:rPr lang="en-US" altLang="zh-CN" b="1"/>
              <a:t>3.12‰</a:t>
            </a:r>
            <a:r>
              <a:rPr lang="zh-CN" altLang="en-US"/>
              <a:t>，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3.15‰ </a:t>
            </a:r>
            <a:r>
              <a:rPr lang="zh-CN" altLang="en-US"/>
              <a:t>五连升</a:t>
            </a:r>
          </a:p>
          <a:p>
            <a:r>
              <a:rPr lang="zh-CN" altLang="en-US"/>
              <a:t>到</a:t>
            </a:r>
            <a:r>
              <a:rPr lang="en-US" altLang="zh-CN"/>
              <a:t>18</a:t>
            </a:r>
            <a:r>
              <a:rPr lang="zh-CN" altLang="en-US"/>
              <a:t>年，离婚</a:t>
            </a:r>
            <a:r>
              <a:rPr lang="zh-CN" altLang="en-US" smtClean="0"/>
              <a:t>人数接近</a:t>
            </a:r>
            <a:r>
              <a:rPr lang="zh-CN" altLang="en-US"/>
              <a:t>当年结婚人数的</a:t>
            </a:r>
            <a:r>
              <a:rPr lang="en-US" altLang="zh-CN"/>
              <a:t>40%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13" y="1877267"/>
            <a:ext cx="5314950" cy="381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7267"/>
            <a:ext cx="6496815" cy="392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2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22690" cy="100647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小张查了一下欧美各国离婚率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4385"/>
              </p:ext>
            </p:extLst>
          </p:nvPr>
        </p:nvGraphicFramePr>
        <p:xfrm>
          <a:off x="530943" y="2221628"/>
          <a:ext cx="10604094" cy="4090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046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  <a:gridCol w="477288"/>
              </a:tblGrid>
              <a:tr h="658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  <a:tr h="520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法国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  <a:tr h="7280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德国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  <a:tr h="7280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英国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  <a:tr h="7280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澳大利亚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  <a:tr h="7280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美国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　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0943" y="1553174"/>
            <a:ext cx="660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数据来源：</a:t>
            </a:r>
            <a:r>
              <a:rPr lang="zh-CN" altLang="en-US"/>
              <a:t>经济合作与发展组织</a:t>
            </a:r>
            <a:r>
              <a:rPr lang="en-US" altLang="zh-CN"/>
              <a:t>,</a:t>
            </a:r>
            <a:r>
              <a:rPr lang="zh-CN" altLang="en-US"/>
              <a:t>简称经合组织</a:t>
            </a:r>
            <a:r>
              <a:rPr lang="en-US" altLang="zh-CN"/>
              <a:t>(OECD)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9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6" y="188144"/>
            <a:ext cx="4630766" cy="1325563"/>
          </a:xfrm>
        </p:spPr>
        <p:txBody>
          <a:bodyPr/>
          <a:lstStyle/>
          <a:p>
            <a:r>
              <a:rPr lang="zh-CN" altLang="en-US" b="1" smtClean="0"/>
              <a:t>小张来到了深圳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130" y="483335"/>
            <a:ext cx="6725552" cy="103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毕业后，追随大学的女朋友，小张来到了深圳。他发现成为白领后自己每天每天休闲时间不到</a:t>
            </a:r>
            <a:r>
              <a:rPr lang="en-US" altLang="zh-CN" sz="2000" smtClean="0"/>
              <a:t>2</a:t>
            </a:r>
            <a:r>
              <a:rPr lang="zh-CN" altLang="en-US" sz="2000" smtClean="0"/>
              <a:t>小时，</a:t>
            </a:r>
            <a:r>
              <a:rPr lang="zh-CN" altLang="en-US" sz="2000" smtClean="0"/>
              <a:t>而且看着深圳高耸的房价，</a:t>
            </a:r>
            <a:r>
              <a:rPr lang="zh-CN" altLang="en-US" sz="2000" smtClean="0"/>
              <a:t>不敢消费，慢慢变成了佛系青年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7718" y="1513707"/>
            <a:ext cx="9069388" cy="82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61727"/>
              </p:ext>
            </p:extLst>
          </p:nvPr>
        </p:nvGraphicFramePr>
        <p:xfrm>
          <a:off x="235975" y="2339786"/>
          <a:ext cx="2695483" cy="4003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566"/>
                <a:gridCol w="1290917"/>
              </a:tblGrid>
              <a:tr h="89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休闲时间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小时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7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深圳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1.94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7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广州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2.04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7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上海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2.14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7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北京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2.25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7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中国平均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2.27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7062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美国平均</a:t>
                      </a:r>
                      <a:r>
                        <a:rPr lang="en-US" altLang="zh-CN" sz="2000" u="none" strike="noStrike">
                          <a:effectLst/>
                        </a:rPr>
                        <a:t>(2012)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5.3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7950"/>
              </p:ext>
            </p:extLst>
          </p:nvPr>
        </p:nvGraphicFramePr>
        <p:xfrm>
          <a:off x="3550024" y="2339792"/>
          <a:ext cx="2554941" cy="4120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213"/>
                <a:gridCol w="1259728"/>
              </a:tblGrid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smtClean="0">
                          <a:effectLst/>
                        </a:rPr>
                        <a:t>房价价格</a:t>
                      </a:r>
                      <a:r>
                        <a:rPr lang="zh-CN" altLang="en-US" sz="2000" u="none" strike="noStrike">
                          <a:effectLst/>
                        </a:rPr>
                        <a:t>收入比率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深圳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40.29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广州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20.91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上海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42.84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北京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48.13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纽约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12.34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洛杉矶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8.42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旧金山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12.3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9480"/>
              </p:ext>
            </p:extLst>
          </p:nvPr>
        </p:nvGraphicFramePr>
        <p:xfrm>
          <a:off x="6849036" y="2339792"/>
          <a:ext cx="1999129" cy="261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491"/>
                <a:gridCol w="1131638"/>
              </a:tblGrid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日常亲昵比例</a:t>
                      </a:r>
                      <a:r>
                        <a:rPr lang="en-US" altLang="zh-C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(%)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smtClean="0">
                          <a:effectLst/>
                        </a:rPr>
                        <a:t>2000</a:t>
                      </a:r>
                      <a:r>
                        <a:rPr lang="zh-CN" altLang="en-US" sz="2000" u="none" strike="noStrike" smtClean="0">
                          <a:effectLst/>
                        </a:rPr>
                        <a:t>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smtClean="0">
                          <a:effectLst/>
                        </a:rPr>
                        <a:t>58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2006</a:t>
                      </a:r>
                      <a:r>
                        <a:rPr lang="zh-CN" altLang="en-US" sz="2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smtClean="0">
                          <a:effectLst/>
                        </a:rPr>
                        <a:t>66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smtClean="0">
                          <a:effectLst/>
                        </a:rPr>
                        <a:t>2010</a:t>
                      </a:r>
                      <a:r>
                        <a:rPr lang="zh-CN" altLang="en-US" sz="2000" u="none" strike="noStrike" smtClean="0">
                          <a:effectLst/>
                        </a:rPr>
                        <a:t>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smtClean="0">
                          <a:effectLst/>
                        </a:rPr>
                        <a:t>81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004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2015</a:t>
                      </a:r>
                      <a:r>
                        <a:rPr lang="zh-CN" altLang="en-US" sz="2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smtClean="0">
                          <a:effectLst/>
                        </a:rPr>
                        <a:t>62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6871" y="88297"/>
            <a:ext cx="7297270" cy="1325563"/>
          </a:xfrm>
        </p:spPr>
        <p:txBody>
          <a:bodyPr/>
          <a:lstStyle/>
          <a:p>
            <a:r>
              <a:rPr lang="zh-CN" altLang="en-US" b="1" smtClean="0"/>
              <a:t>女朋友和小张分手了！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037728" y="228600"/>
            <a:ext cx="594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“对不起，我和你在一起很焦虑，没有</a:t>
            </a:r>
            <a:r>
              <a:rPr lang="zh-CN" altLang="en-US" smtClean="0">
                <a:solidFill>
                  <a:srgbClr val="FF0000"/>
                </a:solidFill>
              </a:rPr>
              <a:t>安全感</a:t>
            </a:r>
            <a:r>
              <a:rPr lang="zh-CN" altLang="en-US" smtClean="0"/>
              <a:t>，我们分手吧！”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87" y="1534863"/>
            <a:ext cx="8996082" cy="501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0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5976" y="188144"/>
            <a:ext cx="4873906" cy="1325563"/>
          </a:xfrm>
        </p:spPr>
        <p:txBody>
          <a:bodyPr/>
          <a:lstStyle/>
          <a:p>
            <a:r>
              <a:rPr lang="zh-CN" altLang="en-US" b="1" smtClean="0"/>
              <a:t>小张开始信息分析</a:t>
            </a:r>
            <a:endParaRPr lang="zh-CN" alt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9882" y="483334"/>
            <a:ext cx="6725552" cy="103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smtClean="0"/>
              <a:t>小张他对前女友说的</a:t>
            </a:r>
            <a:r>
              <a:rPr lang="zh-CN" altLang="en-US" sz="2000" smtClean="0">
                <a:solidFill>
                  <a:srgbClr val="FF0000"/>
                </a:solidFill>
              </a:rPr>
              <a:t>安全感</a:t>
            </a:r>
            <a:r>
              <a:rPr lang="zh-CN" altLang="en-US" sz="2000" smtClean="0"/>
              <a:t>耿耿于怀，开始寻找这方面的信息，由于他参加过阳志平老师的学术分析课，所以他知道要从学术入手，形成全局认识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67667" y="3312591"/>
            <a:ext cx="0" cy="3383977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84000">
                  <a:schemeClr val="bg1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59738" y="3104978"/>
            <a:ext cx="0" cy="3648055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84000">
                  <a:schemeClr val="bg1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íṥľiḋê"/>
          <p:cNvSpPr/>
          <p:nvPr/>
        </p:nvSpPr>
        <p:spPr>
          <a:xfrm>
            <a:off x="1201966" y="3372548"/>
            <a:ext cx="1764000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精神分析</a:t>
            </a:r>
            <a:endParaRPr lang="en-US" altLang="zh-CN" b="1" dirty="0"/>
          </a:p>
        </p:txBody>
      </p:sp>
      <p:grpSp>
        <p:nvGrpSpPr>
          <p:cNvPr id="16" name="işḷïḑè"/>
          <p:cNvGrpSpPr/>
          <p:nvPr/>
        </p:nvGrpSpPr>
        <p:grpSpPr>
          <a:xfrm>
            <a:off x="1019175" y="3945838"/>
            <a:ext cx="1869144" cy="1695616"/>
            <a:chOff x="1126659" y="4093444"/>
            <a:chExt cx="1869144" cy="1695616"/>
          </a:xfrm>
        </p:grpSpPr>
        <p:grpSp>
          <p:nvGrpSpPr>
            <p:cNvPr id="17" name="išľïḓé"/>
            <p:cNvGrpSpPr/>
            <p:nvPr/>
          </p:nvGrpSpPr>
          <p:grpSpPr>
            <a:xfrm>
              <a:off x="1126659" y="4093444"/>
              <a:ext cx="1869144" cy="346249"/>
              <a:chOff x="1126659" y="4093444"/>
              <a:chExt cx="1869144" cy="346249"/>
            </a:xfrm>
          </p:grpSpPr>
          <p:sp>
            <p:nvSpPr>
              <p:cNvPr id="21" name="îSḷîḑê"/>
              <p:cNvSpPr/>
              <p:nvPr/>
            </p:nvSpPr>
            <p:spPr>
              <a:xfrm>
                <a:off x="1126659" y="4187770"/>
                <a:ext cx="157596" cy="1575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22" name="îṣlïḋe"/>
              <p:cNvSpPr/>
              <p:nvPr/>
            </p:nvSpPr>
            <p:spPr bwMode="auto">
              <a:xfrm>
                <a:off x="1504689" y="4093444"/>
                <a:ext cx="149111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/>
                  <a:t>弗洛伊德</a:t>
                </a:r>
                <a:endParaRPr lang="en-US" altLang="zh-CN" sz="1600" dirty="0"/>
              </a:p>
            </p:txBody>
          </p:sp>
        </p:grpSp>
        <p:sp>
          <p:nvSpPr>
            <p:cNvPr id="18" name="îṣḷïḋe"/>
            <p:cNvSpPr/>
            <p:nvPr/>
          </p:nvSpPr>
          <p:spPr bwMode="auto">
            <a:xfrm>
              <a:off x="1504689" y="4543233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霍</a:t>
              </a:r>
              <a:r>
                <a:rPr lang="zh-CN" altLang="en-US" sz="1600" smtClean="0"/>
                <a:t>妮</a:t>
              </a:r>
              <a:endParaRPr lang="en-US" altLang="zh-CN" sz="1600" dirty="0"/>
            </a:p>
          </p:txBody>
        </p:sp>
        <p:sp>
          <p:nvSpPr>
            <p:cNvPr id="19" name="iSḷiḑé"/>
            <p:cNvSpPr/>
            <p:nvPr/>
          </p:nvSpPr>
          <p:spPr bwMode="auto">
            <a:xfrm>
              <a:off x="1504689" y="4993022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弗洛姆</a:t>
              </a:r>
              <a:endParaRPr lang="en-US" altLang="zh-CN" sz="1600" dirty="0"/>
            </a:p>
          </p:txBody>
        </p:sp>
        <p:sp>
          <p:nvSpPr>
            <p:cNvPr id="20" name="ïšḷïḍe"/>
            <p:cNvSpPr/>
            <p:nvPr/>
          </p:nvSpPr>
          <p:spPr bwMode="auto">
            <a:xfrm>
              <a:off x="1504689" y="5442811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埃里克森</a:t>
              </a:r>
              <a:endParaRPr lang="en-US" altLang="zh-CN" sz="1600" dirty="0"/>
            </a:p>
          </p:txBody>
        </p:sp>
      </p:grpSp>
      <p:sp>
        <p:nvSpPr>
          <p:cNvPr id="23" name="iṣḻîde"/>
          <p:cNvSpPr/>
          <p:nvPr/>
        </p:nvSpPr>
        <p:spPr>
          <a:xfrm>
            <a:off x="3870396" y="3372548"/>
            <a:ext cx="1764000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人本主义</a:t>
            </a:r>
            <a:endParaRPr lang="en-US" altLang="zh-CN" b="1" dirty="0"/>
          </a:p>
        </p:txBody>
      </p:sp>
      <p:grpSp>
        <p:nvGrpSpPr>
          <p:cNvPr id="24" name="iṥ1iḍé"/>
          <p:cNvGrpSpPr/>
          <p:nvPr/>
        </p:nvGrpSpPr>
        <p:grpSpPr>
          <a:xfrm>
            <a:off x="3687605" y="3945838"/>
            <a:ext cx="1869144" cy="796038"/>
            <a:chOff x="3604941" y="4093444"/>
            <a:chExt cx="1869144" cy="796038"/>
          </a:xfrm>
        </p:grpSpPr>
        <p:grpSp>
          <p:nvGrpSpPr>
            <p:cNvPr id="25" name="íṣḻíde"/>
            <p:cNvGrpSpPr/>
            <p:nvPr/>
          </p:nvGrpSpPr>
          <p:grpSpPr>
            <a:xfrm>
              <a:off x="3604941" y="4093444"/>
              <a:ext cx="1869144" cy="346249"/>
              <a:chOff x="3604941" y="4093444"/>
              <a:chExt cx="1869144" cy="346249"/>
            </a:xfrm>
          </p:grpSpPr>
          <p:sp>
            <p:nvSpPr>
              <p:cNvPr id="30" name="íşļïḓè"/>
              <p:cNvSpPr/>
              <p:nvPr/>
            </p:nvSpPr>
            <p:spPr>
              <a:xfrm>
                <a:off x="3604941" y="4187770"/>
                <a:ext cx="157596" cy="1575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600" dirty="0"/>
              </a:p>
            </p:txBody>
          </p:sp>
          <p:sp>
            <p:nvSpPr>
              <p:cNvPr id="31" name="í$ļîḑê"/>
              <p:cNvSpPr/>
              <p:nvPr/>
            </p:nvSpPr>
            <p:spPr bwMode="auto">
              <a:xfrm>
                <a:off x="3982971" y="4093444"/>
                <a:ext cx="149111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/>
                  <a:t>马斯洛</a:t>
                </a:r>
                <a:endParaRPr lang="en-US" altLang="zh-CN" sz="1600" dirty="0"/>
              </a:p>
            </p:txBody>
          </p:sp>
        </p:grpSp>
        <p:sp>
          <p:nvSpPr>
            <p:cNvPr id="29" name="íṣ1íḍe"/>
            <p:cNvSpPr/>
            <p:nvPr/>
          </p:nvSpPr>
          <p:spPr bwMode="auto">
            <a:xfrm>
              <a:off x="3982971" y="4543233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（</a:t>
              </a:r>
              <a:r>
                <a:rPr lang="en-US" altLang="zh-CN" sz="1600"/>
                <a:t>S-I </a:t>
              </a:r>
              <a:r>
                <a:rPr lang="zh-CN" altLang="en-US" sz="1600"/>
                <a:t>问卷）</a:t>
              </a:r>
              <a:endParaRPr lang="en-US" altLang="zh-CN" sz="1600" dirty="0"/>
            </a:p>
          </p:txBody>
        </p:sp>
      </p:grpSp>
      <p:sp>
        <p:nvSpPr>
          <p:cNvPr id="32" name="ïšļîḋê"/>
          <p:cNvSpPr/>
          <p:nvPr/>
        </p:nvSpPr>
        <p:spPr>
          <a:xfrm>
            <a:off x="3845201" y="4811705"/>
            <a:ext cx="1933832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依恋理论</a:t>
            </a:r>
            <a:endParaRPr lang="en-US" altLang="zh-CN" b="1" dirty="0"/>
          </a:p>
        </p:txBody>
      </p:sp>
      <p:grpSp>
        <p:nvGrpSpPr>
          <p:cNvPr id="33" name="íṣḻîďê"/>
          <p:cNvGrpSpPr/>
          <p:nvPr/>
        </p:nvGrpSpPr>
        <p:grpSpPr>
          <a:xfrm>
            <a:off x="3662410" y="5384995"/>
            <a:ext cx="1869144" cy="346249"/>
            <a:chOff x="6319797" y="4093444"/>
            <a:chExt cx="1869144" cy="346249"/>
          </a:xfrm>
        </p:grpSpPr>
        <p:sp>
          <p:nvSpPr>
            <p:cNvPr id="34" name="ïślîďè"/>
            <p:cNvSpPr/>
            <p:nvPr/>
          </p:nvSpPr>
          <p:spPr>
            <a:xfrm>
              <a:off x="6319797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5" name="isḷïďè"/>
            <p:cNvSpPr/>
            <p:nvPr/>
          </p:nvSpPr>
          <p:spPr bwMode="auto">
            <a:xfrm>
              <a:off x="6697827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smtClean="0"/>
                <a:t>Bowlby</a:t>
              </a:r>
              <a:endParaRPr lang="en-US" altLang="zh-CN" sz="1600" dirty="0"/>
            </a:p>
          </p:txBody>
        </p:sp>
      </p:grpSp>
      <p:sp>
        <p:nvSpPr>
          <p:cNvPr id="51" name="îSḷîḑê"/>
          <p:cNvSpPr/>
          <p:nvPr/>
        </p:nvSpPr>
        <p:spPr>
          <a:xfrm>
            <a:off x="1003134" y="5395714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53" name="îSḷîḑê"/>
          <p:cNvSpPr/>
          <p:nvPr/>
        </p:nvSpPr>
        <p:spPr>
          <a:xfrm>
            <a:off x="1019178" y="4954561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54" name="îSḷîḑê"/>
          <p:cNvSpPr/>
          <p:nvPr/>
        </p:nvSpPr>
        <p:spPr>
          <a:xfrm>
            <a:off x="1012566" y="4483126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913486" y="1710168"/>
            <a:ext cx="10166889" cy="1328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安全感的定义：</a:t>
            </a:r>
            <a:r>
              <a:rPr lang="zh-CN" altLang="en-US"/>
              <a:t>一种从恐惧和焦虑中脱离出来的信心、安全和自由的感觉，特别是满足一个人现在</a:t>
            </a:r>
            <a:r>
              <a:rPr lang="en-US" altLang="zh-CN"/>
              <a:t>(</a:t>
            </a:r>
            <a:r>
              <a:rPr lang="zh-CN" altLang="en-US"/>
              <a:t>和将来</a:t>
            </a:r>
            <a:r>
              <a:rPr lang="en-US" altLang="zh-CN"/>
              <a:t>)</a:t>
            </a:r>
            <a:r>
              <a:rPr lang="zh-CN" altLang="en-US"/>
              <a:t>各种需要的</a:t>
            </a:r>
            <a:r>
              <a:rPr lang="zh-CN" altLang="en-US" smtClean="0"/>
              <a:t>感觉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--</a:t>
            </a:r>
            <a:r>
              <a:rPr lang="zh-CN" altLang="en-US"/>
              <a:t>阿瑟</a:t>
            </a:r>
            <a:r>
              <a:rPr lang="en-US" altLang="zh-CN"/>
              <a:t>·S.</a:t>
            </a:r>
            <a:r>
              <a:rPr lang="zh-CN" altLang="en-US"/>
              <a:t>雷伯 </a:t>
            </a:r>
            <a:r>
              <a:rPr lang="zh-CN" altLang="en-US" smtClean="0"/>
              <a:t>，</a:t>
            </a:r>
            <a:r>
              <a:rPr lang="en-US" altLang="zh-CN" smtClean="0"/>
              <a:t>1996  </a:t>
            </a:r>
            <a:r>
              <a:rPr lang="zh-CN" altLang="en-US" smtClean="0"/>
              <a:t>心理学辞典</a:t>
            </a:r>
            <a:endParaRPr lang="en-US" altLang="zh-CN" smtClean="0"/>
          </a:p>
        </p:txBody>
      </p:sp>
      <p:sp>
        <p:nvSpPr>
          <p:cNvPr id="61" name="iṣḻîde"/>
          <p:cNvSpPr/>
          <p:nvPr/>
        </p:nvSpPr>
        <p:spPr>
          <a:xfrm>
            <a:off x="6537395" y="3372548"/>
            <a:ext cx="2687287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可操作性研究方法</a:t>
            </a:r>
            <a:endParaRPr lang="en-US" altLang="zh-CN" b="1" dirty="0"/>
          </a:p>
        </p:txBody>
      </p:sp>
      <p:grpSp>
        <p:nvGrpSpPr>
          <p:cNvPr id="68" name="íṣḻíde"/>
          <p:cNvGrpSpPr/>
          <p:nvPr/>
        </p:nvGrpSpPr>
        <p:grpSpPr>
          <a:xfrm>
            <a:off x="6557067" y="4015548"/>
            <a:ext cx="1869144" cy="346249"/>
            <a:chOff x="3604941" y="4093444"/>
            <a:chExt cx="1869144" cy="346249"/>
          </a:xfrm>
        </p:grpSpPr>
        <p:sp>
          <p:nvSpPr>
            <p:cNvPr id="70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71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情境实验法</a:t>
              </a:r>
              <a:endParaRPr lang="en-US" altLang="zh-CN" sz="1600" dirty="0"/>
            </a:p>
          </p:txBody>
        </p:sp>
      </p:grpSp>
      <p:grpSp>
        <p:nvGrpSpPr>
          <p:cNvPr id="72" name="íṣḻíde"/>
          <p:cNvGrpSpPr/>
          <p:nvPr/>
        </p:nvGrpSpPr>
        <p:grpSpPr>
          <a:xfrm>
            <a:off x="6561550" y="4436888"/>
            <a:ext cx="1869144" cy="346249"/>
            <a:chOff x="3604941" y="4093444"/>
            <a:chExt cx="1869144" cy="346249"/>
          </a:xfrm>
        </p:grpSpPr>
        <p:sp>
          <p:nvSpPr>
            <p:cNvPr id="73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74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仿真模拟技术</a:t>
              </a:r>
              <a:endParaRPr lang="en-US" altLang="zh-CN" sz="1600" dirty="0"/>
            </a:p>
          </p:txBody>
        </p:sp>
      </p:grpSp>
      <p:grpSp>
        <p:nvGrpSpPr>
          <p:cNvPr id="75" name="íṣḻíde"/>
          <p:cNvGrpSpPr/>
          <p:nvPr/>
        </p:nvGrpSpPr>
        <p:grpSpPr>
          <a:xfrm>
            <a:off x="6579480" y="4871675"/>
            <a:ext cx="1869144" cy="346249"/>
            <a:chOff x="3604941" y="4093444"/>
            <a:chExt cx="1869144" cy="346249"/>
          </a:xfrm>
        </p:grpSpPr>
        <p:sp>
          <p:nvSpPr>
            <p:cNvPr id="76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77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问卷法</a:t>
              </a:r>
              <a:endParaRPr lang="en-US" altLang="zh-CN" sz="1600" dirty="0"/>
            </a:p>
          </p:txBody>
        </p:sp>
      </p:grp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25122"/>
              </p:ext>
            </p:extLst>
          </p:nvPr>
        </p:nvGraphicFramePr>
        <p:xfrm>
          <a:off x="9243804" y="3868920"/>
          <a:ext cx="2948196" cy="2862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8196"/>
              </a:tblGrid>
              <a:tr h="5725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心理安全感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不安全感问卷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725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不安全感自评量表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725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心理不安诊断测验、安全感量表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725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大学生心理不安全感问卷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5725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大学生心理安全感问卷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9" name="右箭头 78"/>
          <p:cNvSpPr/>
          <p:nvPr/>
        </p:nvSpPr>
        <p:spPr>
          <a:xfrm>
            <a:off x="8136482" y="48345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íṣḻîďê"/>
          <p:cNvGrpSpPr/>
          <p:nvPr/>
        </p:nvGrpSpPr>
        <p:grpSpPr>
          <a:xfrm>
            <a:off x="3673292" y="5744229"/>
            <a:ext cx="1869144" cy="346249"/>
            <a:chOff x="6319797" y="4093444"/>
            <a:chExt cx="1869144" cy="346249"/>
          </a:xfrm>
        </p:grpSpPr>
        <p:sp>
          <p:nvSpPr>
            <p:cNvPr id="42" name="ïślîďè"/>
            <p:cNvSpPr/>
            <p:nvPr/>
          </p:nvSpPr>
          <p:spPr>
            <a:xfrm>
              <a:off x="6319797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isḷïďè"/>
            <p:cNvSpPr/>
            <p:nvPr/>
          </p:nvSpPr>
          <p:spPr bwMode="auto">
            <a:xfrm>
              <a:off x="6697827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smtClean="0"/>
                <a:t>Hazen&amp;Shaver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8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62" y="236673"/>
            <a:ext cx="5749992" cy="1244024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小张测试自己的安全感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568" y="266804"/>
            <a:ext cx="5953432" cy="1033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 小张发现学术中安全感和不安全感是分开研究的，他牢记信息分析课中的颗粒度和可操作性概念，把安全感细化和可操作化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íṥľiḋê"/>
          <p:cNvSpPr/>
          <p:nvPr/>
        </p:nvSpPr>
        <p:spPr>
          <a:xfrm>
            <a:off x="686118" y="1656939"/>
            <a:ext cx="3119399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安全感</a:t>
            </a:r>
            <a:r>
              <a:rPr lang="en-US" altLang="zh-CN" b="1"/>
              <a:t>/</a:t>
            </a:r>
            <a:r>
              <a:rPr lang="zh-CN" altLang="en-US" b="1"/>
              <a:t>不安全感的内涵</a:t>
            </a:r>
            <a:endParaRPr lang="en-US" altLang="zh-CN" b="1" dirty="0"/>
          </a:p>
        </p:txBody>
      </p:sp>
      <p:grpSp>
        <p:nvGrpSpPr>
          <p:cNvPr id="5" name="işḷïḑè"/>
          <p:cNvGrpSpPr/>
          <p:nvPr/>
        </p:nvGrpSpPr>
        <p:grpSpPr>
          <a:xfrm>
            <a:off x="503328" y="2230229"/>
            <a:ext cx="2871884" cy="1245827"/>
            <a:chOff x="1126659" y="4093444"/>
            <a:chExt cx="1869144" cy="1245827"/>
          </a:xfrm>
        </p:grpSpPr>
        <p:grpSp>
          <p:nvGrpSpPr>
            <p:cNvPr id="6" name="išľïḓé"/>
            <p:cNvGrpSpPr/>
            <p:nvPr/>
          </p:nvGrpSpPr>
          <p:grpSpPr>
            <a:xfrm>
              <a:off x="1126659" y="4093444"/>
              <a:ext cx="1869144" cy="346249"/>
              <a:chOff x="1126659" y="4093444"/>
              <a:chExt cx="1869144" cy="346249"/>
            </a:xfrm>
          </p:grpSpPr>
          <p:sp>
            <p:nvSpPr>
              <p:cNvPr id="10" name="îSḷîḑê"/>
              <p:cNvSpPr/>
              <p:nvPr/>
            </p:nvSpPr>
            <p:spPr>
              <a:xfrm>
                <a:off x="1126659" y="4187770"/>
                <a:ext cx="102572" cy="1575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1" name="îṣlïḋe"/>
              <p:cNvSpPr/>
              <p:nvPr/>
            </p:nvSpPr>
            <p:spPr bwMode="auto">
              <a:xfrm>
                <a:off x="1504689" y="4093444"/>
                <a:ext cx="149111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smtClean="0"/>
                  <a:t>个体需求满足的角度</a:t>
                </a:r>
                <a:endParaRPr lang="en-US" altLang="zh-CN" sz="1600" dirty="0"/>
              </a:p>
            </p:txBody>
          </p:sp>
        </p:grpSp>
        <p:sp>
          <p:nvSpPr>
            <p:cNvPr id="7" name="îṣḷïḋe"/>
            <p:cNvSpPr/>
            <p:nvPr/>
          </p:nvSpPr>
          <p:spPr bwMode="auto">
            <a:xfrm>
              <a:off x="1504689" y="4543233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风险认知的角度</a:t>
              </a:r>
              <a:endParaRPr lang="en-US" altLang="zh-CN" sz="1600" dirty="0"/>
            </a:p>
          </p:txBody>
        </p:sp>
        <p:sp>
          <p:nvSpPr>
            <p:cNvPr id="8" name="iSḷiḑé"/>
            <p:cNvSpPr/>
            <p:nvPr/>
          </p:nvSpPr>
          <p:spPr bwMode="auto">
            <a:xfrm>
              <a:off x="1504689" y="4993022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主观评价和体验角度</a:t>
              </a:r>
              <a:endParaRPr lang="en-US" altLang="zh-CN" sz="1600" dirty="0"/>
            </a:p>
          </p:txBody>
        </p:sp>
      </p:grpSp>
      <p:sp>
        <p:nvSpPr>
          <p:cNvPr id="13" name="îSḷîḑê"/>
          <p:cNvSpPr/>
          <p:nvPr/>
        </p:nvSpPr>
        <p:spPr>
          <a:xfrm>
            <a:off x="503331" y="3238952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14" name="îSḷîḑê"/>
          <p:cNvSpPr/>
          <p:nvPr/>
        </p:nvSpPr>
        <p:spPr>
          <a:xfrm>
            <a:off x="496719" y="2767517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15" name="íṥľiḋê"/>
          <p:cNvSpPr/>
          <p:nvPr/>
        </p:nvSpPr>
        <p:spPr>
          <a:xfrm>
            <a:off x="838518" y="3853283"/>
            <a:ext cx="3119399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安全感</a:t>
            </a:r>
            <a:r>
              <a:rPr lang="en-US" altLang="zh-CN" b="1"/>
              <a:t>/</a:t>
            </a:r>
            <a:r>
              <a:rPr lang="zh-CN" altLang="en-US" b="1"/>
              <a:t>不安全感</a:t>
            </a:r>
            <a:r>
              <a:rPr lang="zh-CN" altLang="en-US" b="1" smtClean="0"/>
              <a:t>的作用</a:t>
            </a:r>
            <a:endParaRPr lang="en-US" altLang="zh-CN" b="1" dirty="0"/>
          </a:p>
        </p:txBody>
      </p:sp>
      <p:grpSp>
        <p:nvGrpSpPr>
          <p:cNvPr id="16" name="işḷïḑè"/>
          <p:cNvGrpSpPr/>
          <p:nvPr/>
        </p:nvGrpSpPr>
        <p:grpSpPr>
          <a:xfrm>
            <a:off x="655728" y="4426573"/>
            <a:ext cx="3069105" cy="1245827"/>
            <a:chOff x="1126659" y="4093444"/>
            <a:chExt cx="1997503" cy="1245827"/>
          </a:xfrm>
        </p:grpSpPr>
        <p:grpSp>
          <p:nvGrpSpPr>
            <p:cNvPr id="17" name="išľïḓé"/>
            <p:cNvGrpSpPr/>
            <p:nvPr/>
          </p:nvGrpSpPr>
          <p:grpSpPr>
            <a:xfrm>
              <a:off x="1126659" y="4093444"/>
              <a:ext cx="1869144" cy="346249"/>
              <a:chOff x="1126659" y="4093444"/>
              <a:chExt cx="1869144" cy="346249"/>
            </a:xfrm>
          </p:grpSpPr>
          <p:sp>
            <p:nvSpPr>
              <p:cNvPr id="20" name="îSḷîḑê"/>
              <p:cNvSpPr/>
              <p:nvPr/>
            </p:nvSpPr>
            <p:spPr>
              <a:xfrm>
                <a:off x="1126659" y="4187770"/>
                <a:ext cx="102572" cy="1575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21" name="îṣlïḋe"/>
              <p:cNvSpPr/>
              <p:nvPr/>
            </p:nvSpPr>
            <p:spPr bwMode="auto">
              <a:xfrm>
                <a:off x="1504689" y="4093444"/>
                <a:ext cx="149111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smtClean="0"/>
                  <a:t>心理健康</a:t>
                </a:r>
                <a:endParaRPr lang="en-US" altLang="zh-CN" sz="1600" dirty="0"/>
              </a:p>
            </p:txBody>
          </p:sp>
        </p:grpSp>
        <p:sp>
          <p:nvSpPr>
            <p:cNvPr id="18" name="îṣḷïḋe"/>
            <p:cNvSpPr/>
            <p:nvPr/>
          </p:nvSpPr>
          <p:spPr bwMode="auto">
            <a:xfrm>
              <a:off x="1504689" y="4543233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认知风格</a:t>
              </a:r>
              <a:endParaRPr lang="en-US" altLang="zh-CN" sz="1600" dirty="0"/>
            </a:p>
          </p:txBody>
        </p:sp>
        <p:sp>
          <p:nvSpPr>
            <p:cNvPr id="19" name="iSḷiḑé"/>
            <p:cNvSpPr/>
            <p:nvPr/>
          </p:nvSpPr>
          <p:spPr bwMode="auto">
            <a:xfrm>
              <a:off x="1452176" y="4993022"/>
              <a:ext cx="167198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/>
                <a:t>人际信任</a:t>
              </a:r>
              <a:r>
                <a:rPr lang="zh-CN" altLang="en-US" sz="1600" smtClean="0"/>
                <a:t>水平</a:t>
              </a:r>
              <a:endParaRPr lang="en-US" altLang="zh-CN" sz="1600" dirty="0"/>
            </a:p>
          </p:txBody>
        </p:sp>
      </p:grpSp>
      <p:sp>
        <p:nvSpPr>
          <p:cNvPr id="22" name="îSḷîḑê"/>
          <p:cNvSpPr/>
          <p:nvPr/>
        </p:nvSpPr>
        <p:spPr>
          <a:xfrm>
            <a:off x="655731" y="5435296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3" name="îSḷîḑê"/>
          <p:cNvSpPr/>
          <p:nvPr/>
        </p:nvSpPr>
        <p:spPr>
          <a:xfrm>
            <a:off x="649119" y="4963861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4" name="iSḷiḑé"/>
          <p:cNvSpPr/>
          <p:nvPr/>
        </p:nvSpPr>
        <p:spPr bwMode="auto">
          <a:xfrm>
            <a:off x="1254488" y="5734044"/>
            <a:ext cx="256895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/>
              <a:t>创造力（安全感和不安全感）</a:t>
            </a:r>
            <a:endParaRPr lang="en-US" altLang="zh-CN" sz="1600" dirty="0"/>
          </a:p>
        </p:txBody>
      </p:sp>
      <p:sp>
        <p:nvSpPr>
          <p:cNvPr id="25" name="îSḷîḑê"/>
          <p:cNvSpPr/>
          <p:nvPr/>
        </p:nvSpPr>
        <p:spPr>
          <a:xfrm>
            <a:off x="660214" y="5829742"/>
            <a:ext cx="157596" cy="15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272115" y="1299883"/>
            <a:ext cx="7423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可操作性更好的定义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安全感</a:t>
            </a:r>
            <a:r>
              <a:rPr lang="zh-CN" altLang="en-US"/>
              <a:t>是对可能出现的对身体或心理的危险或风险的预感，以及个体在应对处置时的有力</a:t>
            </a:r>
            <a:r>
              <a:rPr lang="en-US" altLang="zh-CN"/>
              <a:t>/</a:t>
            </a:r>
            <a:r>
              <a:rPr lang="zh-CN" altLang="en-US"/>
              <a:t>无力感 </a:t>
            </a:r>
            <a:r>
              <a:rPr lang="en-US" altLang="zh-CN"/>
              <a:t>, </a:t>
            </a:r>
            <a:r>
              <a:rPr lang="zh-CN" altLang="en-US"/>
              <a:t>主要表现为确定感和可控制感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en-US" altLang="zh-CN" smtClean="0"/>
              <a:t>--</a:t>
            </a:r>
            <a:r>
              <a:rPr lang="zh-CN" altLang="en-US" smtClean="0"/>
              <a:t>丛中、安莉娟 </a:t>
            </a:r>
            <a:r>
              <a:rPr lang="en-US" altLang="zh-CN" smtClean="0"/>
              <a:t>2003</a:t>
            </a:r>
            <a:endParaRPr lang="en-US" altLang="zh-CN" smtClean="0"/>
          </a:p>
          <a:p>
            <a:r>
              <a:rPr lang="zh-CN" altLang="en-US"/>
              <a:t>报表</a:t>
            </a:r>
            <a:r>
              <a:rPr lang="zh-CN" altLang="en-US"/>
              <a:t>两</a:t>
            </a:r>
            <a:r>
              <a:rPr lang="zh-CN" altLang="en-US" smtClean="0"/>
              <a:t>个因子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人际</a:t>
            </a:r>
            <a:r>
              <a:rPr lang="zh-CN" altLang="en-US" smtClean="0">
                <a:solidFill>
                  <a:srgbClr val="FF0000"/>
                </a:solidFill>
              </a:rPr>
              <a:t>安全感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确定控制感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 smtClean="0"/>
              <a:t>丛中教授制定的安全感量表（部分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69" y="3660834"/>
            <a:ext cx="5356257" cy="313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 flipH="1">
            <a:off x="9597249" y="4037589"/>
            <a:ext cx="2446884" cy="562107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小张的自测结果</a:t>
            </a:r>
            <a:endParaRPr lang="zh-CN" altLang="en-US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11764"/>
              </p:ext>
            </p:extLst>
          </p:nvPr>
        </p:nvGraphicFramePr>
        <p:xfrm>
          <a:off x="9597249" y="4734823"/>
          <a:ext cx="2446884" cy="1581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938"/>
                <a:gridCol w="694973"/>
                <a:gridCol w="694973"/>
              </a:tblGrid>
              <a:tr h="38222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小张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smtClean="0">
                          <a:effectLst/>
                        </a:rPr>
                        <a:t>正常</a:t>
                      </a:r>
                      <a:endParaRPr lang="en-US" altLang="zh-CN" sz="1400" u="none" strike="noStrike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400" u="none" strike="noStrike" smtClean="0">
                          <a:effectLst/>
                        </a:rPr>
                        <a:t>参考值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82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确定控制感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>
                          <a:effectLst/>
                        </a:rPr>
                        <a:t>25.18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82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人际安全感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23.15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82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安全感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>
                          <a:effectLst/>
                        </a:rPr>
                        <a:t>48.33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54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81" y="143899"/>
            <a:ext cx="6678613" cy="1325563"/>
          </a:xfrm>
        </p:spPr>
        <p:txBody>
          <a:bodyPr/>
          <a:lstStyle/>
          <a:p>
            <a:r>
              <a:rPr lang="zh-CN" altLang="en-US" smtClean="0"/>
              <a:t>依恋理论</a:t>
            </a:r>
            <a:endParaRPr lang="zh-CN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737123" y="294968"/>
            <a:ext cx="6248399" cy="100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 小张发现依恋理论与安全感关系甚大，于是在开智校友群</a:t>
            </a:r>
            <a:r>
              <a:rPr lang="zh-CN" altLang="en-US" sz="2000" smtClean="0"/>
              <a:t>中讨论，</a:t>
            </a:r>
            <a:r>
              <a:rPr lang="zh-CN" altLang="en-US" sz="2000" smtClean="0"/>
              <a:t>一个开智学员</a:t>
            </a:r>
            <a:r>
              <a:rPr lang="zh-CN" altLang="en-US" sz="2000" smtClean="0">
                <a:solidFill>
                  <a:srgbClr val="FF0000"/>
                </a:solidFill>
              </a:rPr>
              <a:t>小红</a:t>
            </a:r>
            <a:r>
              <a:rPr lang="zh-CN" altLang="en-US" sz="2000"/>
              <a:t>告诉</a:t>
            </a:r>
            <a:r>
              <a:rPr lang="zh-CN" altLang="en-US" sz="2000" smtClean="0"/>
              <a:t>他依恋和安全感并不完全是</a:t>
            </a:r>
            <a:r>
              <a:rPr lang="zh-CN" altLang="en-US" sz="2000" smtClean="0"/>
              <a:t>一回事，他们开始一起研究依恋理论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2836926" y="1530743"/>
            <a:ext cx="385234" cy="1597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457200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依恋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 flipH="1">
            <a:off x="103676" y="1530743"/>
            <a:ext cx="357830" cy="1597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457200">
              <a:lnSpc>
                <a:spcPct val="120000"/>
              </a:lnSpc>
              <a:spcBef>
                <a:spcPct val="0"/>
              </a:spcBef>
            </a:pPr>
            <a:r>
              <a:rPr lang="zh-CN" altLang="en-US" b="1"/>
              <a:t>安全感</a:t>
            </a:r>
            <a:endParaRPr lang="en-US" altLang="zh-CN" b="1" dirty="0"/>
          </a:p>
        </p:txBody>
      </p:sp>
      <p:sp>
        <p:nvSpPr>
          <p:cNvPr id="26" name="矩形 25"/>
          <p:cNvSpPr/>
          <p:nvPr/>
        </p:nvSpPr>
        <p:spPr>
          <a:xfrm flipH="1">
            <a:off x="616158" y="1505072"/>
            <a:ext cx="1833115" cy="563214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一种主观感受</a:t>
            </a:r>
            <a:endParaRPr lang="zh-CN" altLang="en-US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616157" y="2398537"/>
            <a:ext cx="1985516" cy="608375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是对外部刺激的反应</a:t>
            </a:r>
            <a:endParaRPr lang="zh-CN" altLang="en-US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flipH="1">
            <a:off x="176012" y="3320143"/>
            <a:ext cx="4787874" cy="454744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依恋是维持心理安全感的一种有效策略</a:t>
            </a:r>
            <a:endParaRPr lang="zh-CN" altLang="en-US" sz="1600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3566187" y="1505072"/>
            <a:ext cx="2518915" cy="563214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与他人形成的情感联结</a:t>
            </a:r>
            <a:endParaRPr lang="zh-CN" altLang="en-US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3566186" y="2421117"/>
            <a:ext cx="2518915" cy="563214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与依恋对象的互动性</a:t>
            </a:r>
            <a:endParaRPr lang="zh-CN" altLang="en-US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176009" y="3938173"/>
            <a:ext cx="5669619" cy="454744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安全感在依恋和心理健康、人际信任之间起到部分中介作用</a:t>
            </a:r>
            <a:endParaRPr lang="zh-CN" altLang="en-US" sz="1600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iṣḻîde"/>
          <p:cNvSpPr/>
          <p:nvPr/>
        </p:nvSpPr>
        <p:spPr>
          <a:xfrm>
            <a:off x="6517162" y="1373009"/>
            <a:ext cx="2687287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按依恋对象分类</a:t>
            </a:r>
            <a:endParaRPr lang="en-US" altLang="zh-CN" b="1" dirty="0"/>
          </a:p>
        </p:txBody>
      </p:sp>
      <p:grpSp>
        <p:nvGrpSpPr>
          <p:cNvPr id="35" name="íṣḻíde"/>
          <p:cNvGrpSpPr/>
          <p:nvPr/>
        </p:nvGrpSpPr>
        <p:grpSpPr>
          <a:xfrm>
            <a:off x="6536834" y="2016009"/>
            <a:ext cx="1869144" cy="346249"/>
            <a:chOff x="3604941" y="4093444"/>
            <a:chExt cx="1869144" cy="346249"/>
          </a:xfrm>
        </p:grpSpPr>
        <p:sp>
          <p:nvSpPr>
            <p:cNvPr id="36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亲子依恋</a:t>
              </a:r>
              <a:endParaRPr lang="en-US" altLang="zh-CN" sz="1600" dirty="0"/>
            </a:p>
          </p:txBody>
        </p:sp>
      </p:grpSp>
      <p:grpSp>
        <p:nvGrpSpPr>
          <p:cNvPr id="38" name="íṣḻíde"/>
          <p:cNvGrpSpPr/>
          <p:nvPr/>
        </p:nvGrpSpPr>
        <p:grpSpPr>
          <a:xfrm>
            <a:off x="6541317" y="2437349"/>
            <a:ext cx="1869144" cy="346249"/>
            <a:chOff x="3604941" y="4093444"/>
            <a:chExt cx="1869144" cy="346249"/>
          </a:xfrm>
        </p:grpSpPr>
        <p:sp>
          <p:nvSpPr>
            <p:cNvPr id="39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成人依恋</a:t>
              </a:r>
              <a:endParaRPr lang="en-US" altLang="zh-CN" sz="1600" dirty="0"/>
            </a:p>
          </p:txBody>
        </p:sp>
      </p:grpSp>
      <p:grpSp>
        <p:nvGrpSpPr>
          <p:cNvPr id="41" name="íṣḻíde"/>
          <p:cNvGrpSpPr/>
          <p:nvPr/>
        </p:nvGrpSpPr>
        <p:grpSpPr>
          <a:xfrm>
            <a:off x="6559247" y="2872136"/>
            <a:ext cx="1869144" cy="346249"/>
            <a:chOff x="3604941" y="4093444"/>
            <a:chExt cx="1869144" cy="346249"/>
          </a:xfrm>
        </p:grpSpPr>
        <p:sp>
          <p:nvSpPr>
            <p:cNvPr id="42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其他依恋</a:t>
              </a:r>
              <a:endParaRPr lang="en-US" altLang="zh-CN" sz="1600" dirty="0"/>
            </a:p>
          </p:txBody>
        </p:sp>
      </p:grpSp>
      <p:sp>
        <p:nvSpPr>
          <p:cNvPr id="45" name="右箭头 44"/>
          <p:cNvSpPr/>
          <p:nvPr/>
        </p:nvSpPr>
        <p:spPr>
          <a:xfrm>
            <a:off x="8226041" y="23622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6664"/>
              </p:ext>
            </p:extLst>
          </p:nvPr>
        </p:nvGraphicFramePr>
        <p:xfrm>
          <a:off x="9269765" y="2244616"/>
          <a:ext cx="2671865" cy="768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1865"/>
              </a:tblGrid>
              <a:tr h="3844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发展和认知派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844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人格和社会派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7" name="iṣḻîde"/>
          <p:cNvSpPr/>
          <p:nvPr/>
        </p:nvSpPr>
        <p:spPr>
          <a:xfrm>
            <a:off x="6636904" y="3571977"/>
            <a:ext cx="2687287" cy="413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核心概念</a:t>
            </a:r>
            <a:endParaRPr lang="en-US" altLang="zh-CN" b="1" dirty="0"/>
          </a:p>
        </p:txBody>
      </p:sp>
      <p:grpSp>
        <p:nvGrpSpPr>
          <p:cNvPr id="48" name="íṣḻíde"/>
          <p:cNvGrpSpPr/>
          <p:nvPr/>
        </p:nvGrpSpPr>
        <p:grpSpPr>
          <a:xfrm>
            <a:off x="6656576" y="4214977"/>
            <a:ext cx="1869144" cy="346249"/>
            <a:chOff x="3604941" y="4093444"/>
            <a:chExt cx="1869144" cy="346249"/>
          </a:xfrm>
        </p:grpSpPr>
        <p:sp>
          <p:nvSpPr>
            <p:cNvPr id="49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安全基地</a:t>
              </a:r>
              <a:endParaRPr lang="en-US" altLang="zh-CN" sz="1600" dirty="0"/>
            </a:p>
          </p:txBody>
        </p:sp>
      </p:grpSp>
      <p:grpSp>
        <p:nvGrpSpPr>
          <p:cNvPr id="51" name="íṣḻíde"/>
          <p:cNvGrpSpPr/>
          <p:nvPr/>
        </p:nvGrpSpPr>
        <p:grpSpPr>
          <a:xfrm>
            <a:off x="6661059" y="4636317"/>
            <a:ext cx="1869144" cy="346249"/>
            <a:chOff x="3604941" y="4093444"/>
            <a:chExt cx="1869144" cy="346249"/>
          </a:xfrm>
        </p:grpSpPr>
        <p:sp>
          <p:nvSpPr>
            <p:cNvPr id="52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3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内部</a:t>
              </a:r>
              <a:r>
                <a:rPr lang="zh-CN" altLang="en-US" sz="1600" smtClean="0"/>
                <a:t>工作</a:t>
              </a:r>
              <a:r>
                <a:rPr lang="zh-CN" altLang="en-US" sz="1600"/>
                <a:t>模式</a:t>
              </a:r>
              <a:endParaRPr lang="en-US" altLang="zh-CN" sz="1600" dirty="0"/>
            </a:p>
          </p:txBody>
        </p:sp>
      </p:grpSp>
      <p:grpSp>
        <p:nvGrpSpPr>
          <p:cNvPr id="54" name="íṣḻíde"/>
          <p:cNvGrpSpPr/>
          <p:nvPr/>
        </p:nvGrpSpPr>
        <p:grpSpPr>
          <a:xfrm>
            <a:off x="6678989" y="5038446"/>
            <a:ext cx="1869144" cy="346249"/>
            <a:chOff x="3604941" y="4093444"/>
            <a:chExt cx="1869144" cy="346249"/>
          </a:xfrm>
        </p:grpSpPr>
        <p:sp>
          <p:nvSpPr>
            <p:cNvPr id="55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6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依恋类型</a:t>
              </a:r>
              <a:endParaRPr lang="en-US" altLang="zh-CN" sz="1600" dirty="0"/>
            </a:p>
          </p:txBody>
        </p:sp>
      </p:grpSp>
      <p:sp>
        <p:nvSpPr>
          <p:cNvPr id="57" name="右箭头 56"/>
          <p:cNvSpPr/>
          <p:nvPr/>
        </p:nvSpPr>
        <p:spPr>
          <a:xfrm>
            <a:off x="8291357" y="49595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14442"/>
              </p:ext>
            </p:extLst>
          </p:nvPr>
        </p:nvGraphicFramePr>
        <p:xfrm>
          <a:off x="9389507" y="4603118"/>
          <a:ext cx="1724807" cy="121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807"/>
              </a:tblGrid>
              <a:tr h="304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安全型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04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冷漠型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04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迷恋型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04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恐惧型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59" name="íṣḻíde"/>
          <p:cNvGrpSpPr/>
          <p:nvPr/>
        </p:nvGrpSpPr>
        <p:grpSpPr>
          <a:xfrm>
            <a:off x="6689871" y="5408566"/>
            <a:ext cx="1869144" cy="346249"/>
            <a:chOff x="3604941" y="4093444"/>
            <a:chExt cx="1869144" cy="346249"/>
          </a:xfrm>
        </p:grpSpPr>
        <p:sp>
          <p:nvSpPr>
            <p:cNvPr id="60" name="íşļïḓè"/>
            <p:cNvSpPr/>
            <p:nvPr/>
          </p:nvSpPr>
          <p:spPr>
            <a:xfrm>
              <a:off x="3604941" y="4187770"/>
              <a:ext cx="157596" cy="157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61" name="í$ļîḑê"/>
            <p:cNvSpPr/>
            <p:nvPr/>
          </p:nvSpPr>
          <p:spPr bwMode="auto">
            <a:xfrm>
              <a:off x="3982971" y="4093444"/>
              <a:ext cx="149111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smtClean="0"/>
                <a:t>发展路径</a:t>
              </a:r>
              <a:endParaRPr lang="en-US" altLang="zh-CN" sz="1600" dirty="0"/>
            </a:p>
          </p:txBody>
        </p:sp>
      </p:grpSp>
      <p:sp>
        <p:nvSpPr>
          <p:cNvPr id="62" name="矩形 61"/>
          <p:cNvSpPr/>
          <p:nvPr/>
        </p:nvSpPr>
        <p:spPr>
          <a:xfrm flipH="1">
            <a:off x="139175" y="5300071"/>
            <a:ext cx="5706451" cy="1133386"/>
          </a:xfrm>
          <a:prstGeom prst="rect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针对不同对象有不同的依恋类型，而不是一人只有一个</a:t>
            </a:r>
            <a:r>
              <a:rPr lang="zh-CN" altLang="en-US" sz="1600" b="1" smtClean="0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en-US" altLang="zh-CN" sz="1600" b="1" smtClean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b="1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2082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依恋类型与人格分类的理论不同，是可以量化的人格特质性指标</a:t>
            </a:r>
            <a:endParaRPr lang="zh-CN" altLang="en-US" sz="1600" b="1" dirty="0">
              <a:solidFill>
                <a:srgbClr val="2082C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endCxn id="62" idx="1"/>
          </p:cNvCxnSpPr>
          <p:nvPr/>
        </p:nvCxnSpPr>
        <p:spPr>
          <a:xfrm flipH="1">
            <a:off x="5845626" y="5290368"/>
            <a:ext cx="713626" cy="57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2444</Words>
  <Application>Microsoft Office PowerPoint</Application>
  <PresentationFormat>自定义</PresentationFormat>
  <Paragraphs>451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佛系青年寻爱记</vt:lpstr>
      <vt:lpstr>社会学学生小张</vt:lpstr>
      <vt:lpstr>小张对婚姻产生了疑惑</vt:lpstr>
      <vt:lpstr>小张查了一下欧美各国离婚率</vt:lpstr>
      <vt:lpstr>小张来到了深圳</vt:lpstr>
      <vt:lpstr>女朋友和小张分手了！</vt:lpstr>
      <vt:lpstr>小张开始信息分析</vt:lpstr>
      <vt:lpstr>小张测试自己的安全感</vt:lpstr>
      <vt:lpstr>依恋理论</vt:lpstr>
      <vt:lpstr>小张和小红测试自己的依恋类型</vt:lpstr>
      <vt:lpstr>小张建立起新的人际关系---与小红一起</vt:lpstr>
      <vt:lpstr>小张在爱的道路上重新出发</vt:lpstr>
      <vt:lpstr>一些反常识点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数字游民成长指南</dc:title>
  <dc:creator>Santiago Wang</dc:creator>
  <cp:lastModifiedBy>Sky123.Org</cp:lastModifiedBy>
  <cp:revision>229</cp:revision>
  <dcterms:created xsi:type="dcterms:W3CDTF">2019-04-12T10:55:10Z</dcterms:created>
  <dcterms:modified xsi:type="dcterms:W3CDTF">2019-04-16T10:14:51Z</dcterms:modified>
</cp:coreProperties>
</file>