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22749"/>
            <a:ext cx="10464800" cy="7747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oidVTS/android-vts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hyperlink" Target="https://github.com/fi01/CVE-2015-3636" TargetMode="External"/><Relationship Id="rId4" Type="http://schemas.openxmlformats.org/officeDocument/2006/relationships/hyperlink" Target="https://github.com/dosomder/iovyroot" TargetMode="External"/><Relationship Id="rId5" Type="http://schemas.openxmlformats.org/officeDocument/2006/relationships/hyperlink" Target="https://github.com/hiikezoe/diaggetroot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ndroid.scap.org.cn/" TargetMode="External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ve.scap.org.cn/CVE-2015-3636.html" TargetMode="External"/><Relationship Id="rId3" Type="http://schemas.openxmlformats.org/officeDocument/2006/relationships/hyperlink" Target="http://blog.csdn.net/dong1988213/article/details/48025047" TargetMode="External"/><Relationship Id="rId4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log.csdn.net/hu3167343/article/details/34425995" TargetMode="External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ve.scap.org.cn/CVE-2013-6282.html" TargetMode="External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Root流程浅析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72516">
              <a:defRPr sz="3100"/>
            </a:pPr>
            <a:r>
              <a:t>张潮州</a:t>
            </a:r>
          </a:p>
          <a:p>
            <a:pPr defTabSz="572516">
              <a:defRPr sz="3100"/>
            </a:pPr>
            <a:r>
              <a:t>2017-04-13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106188" y="2583412"/>
            <a:ext cx="3914926" cy="192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通过android-vts可以检测手机的漏洞情况。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项目地址：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https://github.com/AndroidVTS/android-vts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1101503" y="1324795"/>
            <a:ext cx="13233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漏洞检测</a:t>
            </a:r>
          </a:p>
        </p:txBody>
      </p:sp>
      <p:sp>
        <p:nvSpPr>
          <p:cNvPr id="193" name="Shape 193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>
            <a:off x="7393224" y="7823903"/>
            <a:ext cx="27880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图-10 ~ 图-11 漏洞检测结果</a:t>
            </a:r>
          </a:p>
        </p:txBody>
      </p:sp>
      <p:pic>
        <p:nvPicPr>
          <p:cNvPr id="195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9321" y="1091763"/>
            <a:ext cx="3558079" cy="6325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72021" y="1091763"/>
            <a:ext cx="3558080" cy="632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5502" y="463933"/>
            <a:ext cx="2210820" cy="815301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6633033" y="8992303"/>
            <a:ext cx="43845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图-12 编译su以及获取破解漏洞的可执行文件</a:t>
            </a:r>
          </a:p>
        </p:txBody>
      </p:sp>
      <p:sp>
        <p:nvSpPr>
          <p:cNvPr id="200" name="Shape 200"/>
          <p:cNvSpPr/>
          <p:nvPr/>
        </p:nvSpPr>
        <p:spPr>
          <a:xfrm>
            <a:off x="1101502" y="1324795"/>
            <a:ext cx="28473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寻找并编译破解方案</a:t>
            </a:r>
          </a:p>
        </p:txBody>
      </p:sp>
      <p:sp>
        <p:nvSpPr>
          <p:cNvPr id="201" name="Shape 201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Shape 202"/>
          <p:cNvSpPr/>
          <p:nvPr/>
        </p:nvSpPr>
        <p:spPr>
          <a:xfrm>
            <a:off x="1101502" y="2129389"/>
            <a:ext cx="3339626" cy="398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1、CVE-2015-3636：</a:t>
            </a:r>
          </a:p>
          <a:p>
            <a:pPr algn="l" defTabSz="914400">
              <a:lnSpc>
                <a:spcPct val="120000"/>
              </a:lnSpc>
              <a:defRPr sz="1600" u="sng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https://github.com/fi01/CVE-2015-3636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2、CVE-2015-1805：</a:t>
            </a:r>
          </a:p>
          <a:p>
            <a:pPr algn="l" defTabSz="914400">
              <a:lnSpc>
                <a:spcPct val="120000"/>
              </a:lnSpc>
              <a:defRPr sz="1600" u="sng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https://github.com/dosomder/iovyroot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3、CVE-2012-4220：</a:t>
            </a:r>
          </a:p>
          <a:p>
            <a:pPr algn="l" defTabSz="914400">
              <a:lnSpc>
                <a:spcPct val="120000"/>
              </a:lnSpc>
              <a:defRPr sz="1600" u="sng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https://github.com/hiikezoe/diaggetroot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4、其他……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3200" y="1174750"/>
            <a:ext cx="4572000" cy="5321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101502" y="1324795"/>
            <a:ext cx="28473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临时提权的流程解析</a:t>
            </a:r>
          </a:p>
        </p:txBody>
      </p:sp>
      <p:sp>
        <p:nvSpPr>
          <p:cNvPr id="206" name="Shape 206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Shape 207"/>
          <p:cNvSpPr/>
          <p:nvPr/>
        </p:nvSpPr>
        <p:spPr>
          <a:xfrm>
            <a:off x="1101502" y="2129389"/>
            <a:ext cx="3339626" cy="706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1、利用临时提权进行静默安装的流程实例，见图-9。</a:t>
            </a:r>
          </a:p>
        </p:txBody>
      </p:sp>
      <p:sp>
        <p:nvSpPr>
          <p:cNvPr id="208" name="Shape 208"/>
          <p:cNvSpPr/>
          <p:nvPr/>
        </p:nvSpPr>
        <p:spPr>
          <a:xfrm>
            <a:off x="7332496" y="7277803"/>
            <a:ext cx="3013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图-13 获取临时root权限的流程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4387070" y="8965590"/>
            <a:ext cx="31615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图-14 PingPongRoot的代码片段</a:t>
            </a:r>
          </a:p>
        </p:txBody>
      </p:sp>
      <p:sp>
        <p:nvSpPr>
          <p:cNvPr id="211" name="Shape 211"/>
          <p:cNvSpPr/>
          <p:nvPr/>
        </p:nvSpPr>
        <p:spPr>
          <a:xfrm>
            <a:off x="1101503" y="1324795"/>
            <a:ext cx="37617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临时提权的流程解析（续）</a:t>
            </a:r>
          </a:p>
        </p:txBody>
      </p:sp>
      <p:sp>
        <p:nvSpPr>
          <p:cNvPr id="212" name="Shape 212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Shape 213"/>
          <p:cNvSpPr/>
          <p:nvPr/>
        </p:nvSpPr>
        <p:spPr>
          <a:xfrm>
            <a:off x="1101502" y="2129389"/>
            <a:ext cx="3339626" cy="706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2、破解的文件是多个漏洞破解方案的集合</a:t>
            </a:r>
          </a:p>
        </p:txBody>
      </p:sp>
      <p:pic>
        <p:nvPicPr>
          <p:cNvPr id="214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14" y="2922619"/>
            <a:ext cx="12936172" cy="5441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5680230" y="8001703"/>
            <a:ext cx="415659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图-15 临时提权成功后运行的静默安装脚本</a:t>
            </a:r>
          </a:p>
        </p:txBody>
      </p:sp>
      <p:pic>
        <p:nvPicPr>
          <p:cNvPr id="217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5183" y="1037008"/>
            <a:ext cx="6874384" cy="6508362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1101503" y="1324795"/>
            <a:ext cx="37617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临时提权的流程解析（续）</a:t>
            </a:r>
          </a:p>
        </p:txBody>
      </p:sp>
      <p:sp>
        <p:nvSpPr>
          <p:cNvPr id="219" name="Shape 219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Shape 220"/>
          <p:cNvSpPr/>
          <p:nvPr/>
        </p:nvSpPr>
        <p:spPr>
          <a:xfrm>
            <a:off x="1101502" y="2129389"/>
            <a:ext cx="3339626" cy="706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3、脚本文件是相关的root操作的指令，例如静默卸载安装apk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6963430" y="8001703"/>
            <a:ext cx="15901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图-16 KingRoot</a:t>
            </a:r>
          </a:p>
        </p:txBody>
      </p:sp>
      <p:sp>
        <p:nvSpPr>
          <p:cNvPr id="223" name="Shape 223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4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6387" y="698500"/>
            <a:ext cx="3764282" cy="670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1101502" y="1279307"/>
            <a:ext cx="3846125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问题三：如何实现永久Root</a:t>
            </a:r>
          </a:p>
        </p:txBody>
      </p:sp>
      <p:sp>
        <p:nvSpPr>
          <p:cNvPr id="226" name="Shape 226"/>
          <p:cNvSpPr/>
          <p:nvPr/>
        </p:nvSpPr>
        <p:spPr>
          <a:xfrm>
            <a:off x="1101502" y="2129389"/>
            <a:ext cx="3339626" cy="6131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1、问题：临时提权只在当前进程进行有效，一旦当前进程死掉例如手机重启后root权限便也丢失。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2、解决方案：在手机启动的时候就获取root权限。（遗留问题，尚未找到相关破解方法。）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3、获取永久root并进行root权限管理的软件：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1）、KingRoot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2）、Root精灵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3）、360一键Root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4）、刷机大师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5）、其他……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101503" y="1324795"/>
            <a:ext cx="1915823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root方案总结</a:t>
            </a:r>
          </a:p>
        </p:txBody>
      </p:sp>
      <p:sp>
        <p:nvSpPr>
          <p:cNvPr id="229" name="Shape 229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0" name="Shape 230"/>
          <p:cNvSpPr/>
          <p:nvPr/>
        </p:nvSpPr>
        <p:spPr>
          <a:xfrm>
            <a:off x="1101502" y="2129389"/>
            <a:ext cx="3339626" cy="468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1、临时提权：通过破解系统漏洞临时提升与用户权限，可以做到静默安装等超级用户操作。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2、永久提权：先进行临时提权做相应的永久提权准备，并在手机启动的时候进行永久提权，便可以像类似KingRoot的root管理软件一样提供root权限给各个应用使用。（尝试过，难以实现。）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3、和手机厂商合作，留后门破解。（八卦一下，传说KingRoot有可能就是和各大手机厂商合作😁。）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6049243" y="2353761"/>
            <a:ext cx="8153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3" name="Shape 123"/>
          <p:cNvSpPr/>
          <p:nvPr/>
        </p:nvSpPr>
        <p:spPr>
          <a:xfrm>
            <a:off x="5859596" y="2999738"/>
            <a:ext cx="1289053" cy="1590"/>
          </a:xfrm>
          <a:prstGeom prst="line">
            <a:avLst/>
          </a:prstGeom>
          <a:ln>
            <a:solidFill>
              <a:srgbClr val="C0C0C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8" name="Group 128"/>
          <p:cNvGrpSpPr/>
          <p:nvPr/>
        </p:nvGrpSpPr>
        <p:grpSpPr>
          <a:xfrm>
            <a:off x="2145480" y="3959859"/>
            <a:ext cx="2042164" cy="1996442"/>
            <a:chOff x="0" y="0"/>
            <a:chExt cx="2042162" cy="1996441"/>
          </a:xfrm>
        </p:grpSpPr>
        <p:sp>
          <p:nvSpPr>
            <p:cNvPr id="124" name="Shape 124"/>
            <p:cNvSpPr/>
            <p:nvPr/>
          </p:nvSpPr>
          <p:spPr>
            <a:xfrm>
              <a:off x="-1" y="-1"/>
              <a:ext cx="2042164" cy="1996443"/>
            </a:xfrm>
            <a:prstGeom prst="rect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537528" y="622638"/>
              <a:ext cx="916939" cy="662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l" defTabSz="914400">
                <a:defRPr sz="3200"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/>
              <a:r>
                <a:t>简介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437392" y="1289091"/>
              <a:ext cx="1208530" cy="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92234" y="1365734"/>
              <a:ext cx="2312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l" defTabSz="914400">
                <a:defRPr sz="1800">
                  <a:solidFill>
                    <a:srgbClr val="A6A6A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4368704" y="3959859"/>
            <a:ext cx="2042164" cy="1996442"/>
            <a:chOff x="0" y="0"/>
            <a:chExt cx="2042162" cy="1996441"/>
          </a:xfrm>
        </p:grpSpPr>
        <p:sp>
          <p:nvSpPr>
            <p:cNvPr id="129" name="Shape 129"/>
            <p:cNvSpPr/>
            <p:nvPr/>
          </p:nvSpPr>
          <p:spPr>
            <a:xfrm>
              <a:off x="-1" y="-1"/>
              <a:ext cx="2042164" cy="1996443"/>
            </a:xfrm>
            <a:prstGeom prst="rect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584" y="584210"/>
              <a:ext cx="1729739" cy="662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defTabSz="914400">
                <a:defRPr sz="3200"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/>
              <a:r>
                <a:t>问题解决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437392" y="1289091"/>
              <a:ext cx="1208530" cy="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61420" y="1317965"/>
              <a:ext cx="2312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l" defTabSz="914400">
                <a:defRPr sz="1800">
                  <a:solidFill>
                    <a:srgbClr val="A6A6A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6593932" y="3959859"/>
            <a:ext cx="2042164" cy="1996442"/>
            <a:chOff x="0" y="0"/>
            <a:chExt cx="2042162" cy="1996441"/>
          </a:xfrm>
        </p:grpSpPr>
        <p:sp>
          <p:nvSpPr>
            <p:cNvPr id="134" name="Shape 134"/>
            <p:cNvSpPr/>
            <p:nvPr/>
          </p:nvSpPr>
          <p:spPr>
            <a:xfrm>
              <a:off x="-1" y="-1"/>
              <a:ext cx="2042164" cy="1996443"/>
            </a:xfrm>
            <a:prstGeom prst="rect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7568" y="597275"/>
              <a:ext cx="1729739" cy="662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l" defTabSz="914400">
                <a:defRPr sz="3200"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/>
              <a:r>
                <a:t>流程介绍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437392" y="1289091"/>
              <a:ext cx="1208530" cy="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83863" y="1317965"/>
              <a:ext cx="217149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l" defTabSz="914400">
                <a:defRPr sz="1600">
                  <a:solidFill>
                    <a:srgbClr val="A6A6A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8817156" y="3959859"/>
            <a:ext cx="2042164" cy="1996442"/>
            <a:chOff x="0" y="0"/>
            <a:chExt cx="2042162" cy="1996441"/>
          </a:xfrm>
        </p:grpSpPr>
        <p:sp>
          <p:nvSpPr>
            <p:cNvPr id="139" name="Shape 139"/>
            <p:cNvSpPr/>
            <p:nvPr/>
          </p:nvSpPr>
          <p:spPr>
            <a:xfrm>
              <a:off x="-1" y="-1"/>
              <a:ext cx="2042164" cy="1996443"/>
            </a:xfrm>
            <a:prstGeom prst="rect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37392" y="622638"/>
              <a:ext cx="916939" cy="662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l" defTabSz="914400">
                <a:defRPr sz="3200"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/>
              <a:r>
                <a:t>总结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437392" y="1289091"/>
              <a:ext cx="1208530" cy="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861420" y="1301791"/>
              <a:ext cx="2312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l" defTabSz="914400">
                <a:defRPr sz="1800">
                  <a:solidFill>
                    <a:srgbClr val="A6A6A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101503" y="1324795"/>
            <a:ext cx="7137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简介</a:t>
            </a:r>
          </a:p>
        </p:txBody>
      </p:sp>
      <p:sp>
        <p:nvSpPr>
          <p:cNvPr id="146" name="Shape 146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Shape 147"/>
          <p:cNvSpPr/>
          <p:nvPr/>
        </p:nvSpPr>
        <p:spPr>
          <a:xfrm>
            <a:off x="1101502" y="2129389"/>
            <a:ext cx="3339626" cy="193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lnSpc>
                <a:spcPct val="12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Android的内核是Linux，同样区分普通用户和超级用户，Linux切换到超级用户是使用用户名和密码，而Android是使用su命令。</a:t>
            </a:r>
          </a:p>
        </p:txBody>
      </p:sp>
      <p:pic>
        <p:nvPicPr>
          <p:cNvPr id="14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8090" y="1521938"/>
            <a:ext cx="7194606" cy="267589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5542231" y="4673600"/>
            <a:ext cx="53207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图-1 在已经root过的Android手机上切换到root用户权限</a:t>
            </a:r>
          </a:p>
        </p:txBody>
      </p:sp>
      <p:pic>
        <p:nvPicPr>
          <p:cNvPr id="150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1403" y="5830822"/>
            <a:ext cx="5949397" cy="1649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6914764" y="8064500"/>
            <a:ext cx="23216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图-2 Root可以做的事情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101503" y="1324795"/>
            <a:ext cx="2728127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问题一：not found</a:t>
            </a:r>
          </a:p>
        </p:txBody>
      </p:sp>
      <p:sp>
        <p:nvSpPr>
          <p:cNvPr id="154" name="Shape 154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>
            <a:off x="1101502" y="2129389"/>
            <a:ext cx="3339626" cy="2672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1、问题：Android本身就不想让你获得Root权限，大部分手机出厂的时候根本就没有su这个文件。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2、解决方案：将编译好的su文件放置于于Android手机的/system/bin或者/system/xbin/目录下，以达到切换root用户权限的目的。</a:t>
            </a:r>
          </a:p>
        </p:txBody>
      </p:sp>
      <p:pic>
        <p:nvPicPr>
          <p:cNvPr id="15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994" y="1721076"/>
            <a:ext cx="6980399" cy="259622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6062931" y="5004503"/>
            <a:ext cx="53207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图-3 在没有root过的Android手机上切换到root用户权限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1101502" y="1324795"/>
            <a:ext cx="25425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问题二：逻辑闭环</a:t>
            </a:r>
          </a:p>
        </p:txBody>
      </p:sp>
      <p:sp>
        <p:nvSpPr>
          <p:cNvPr id="160" name="Shape 160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>
            <a:off x="1101502" y="2129390"/>
            <a:ext cx="3339626" cy="2336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1、问题：想要将su文件放置在系统目录下，就得当前用户具有root用户权限。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2、解决方案：寻找Android系统漏洞并找出对应破解方案，临时将普通用户权限提升到root用户权限。</a:t>
            </a:r>
          </a:p>
        </p:txBody>
      </p:sp>
      <p:pic>
        <p:nvPicPr>
          <p:cNvPr id="162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6800" y="1361227"/>
            <a:ext cx="2526440" cy="385614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8795340" y="5842703"/>
            <a:ext cx="230935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图-5 提权初步解决方案</a:t>
            </a:r>
          </a:p>
        </p:txBody>
      </p:sp>
      <p:pic>
        <p:nvPicPr>
          <p:cNvPr id="164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5700" y="1625170"/>
            <a:ext cx="2642480" cy="307426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5024311" y="5842703"/>
            <a:ext cx="252525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图-4 放置文件的逻辑闭环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101503" y="1324795"/>
            <a:ext cx="249149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Android系统漏洞</a:t>
            </a:r>
          </a:p>
        </p:txBody>
      </p:sp>
      <p:sp>
        <p:nvSpPr>
          <p:cNvPr id="168" name="Shape 168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Shape 169"/>
          <p:cNvSpPr/>
          <p:nvPr/>
        </p:nvSpPr>
        <p:spPr>
          <a:xfrm>
            <a:off x="1101502" y="2129389"/>
            <a:ext cx="2425512" cy="162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SCAP中文社区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Android漏洞库（AVD）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内核层漏洞</a:t>
            </a:r>
          </a:p>
          <a:p>
            <a:pPr algn="l" defTabSz="914400">
              <a:lnSpc>
                <a:spcPct val="120000"/>
              </a:lnSpc>
              <a:defRPr sz="1600" u="sng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http://android.scap.org.cn/</a:t>
            </a:r>
          </a:p>
        </p:txBody>
      </p:sp>
      <p:sp>
        <p:nvSpPr>
          <p:cNvPr id="170" name="Shape 170"/>
          <p:cNvSpPr/>
          <p:nvPr/>
        </p:nvSpPr>
        <p:spPr>
          <a:xfrm>
            <a:off x="7365664" y="9157403"/>
            <a:ext cx="242551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图-6 Android漏洞信息库</a:t>
            </a:r>
          </a:p>
        </p:txBody>
      </p:sp>
      <p:pic>
        <p:nvPicPr>
          <p:cNvPr id="171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4935" y="488950"/>
            <a:ext cx="8527282" cy="8527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101503" y="1324795"/>
            <a:ext cx="13233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主要漏洞</a:t>
            </a:r>
          </a:p>
        </p:txBody>
      </p:sp>
      <p:sp>
        <p:nvSpPr>
          <p:cNvPr id="174" name="Shape 174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Shape 175"/>
          <p:cNvSpPr/>
          <p:nvPr/>
        </p:nvSpPr>
        <p:spPr>
          <a:xfrm>
            <a:off x="1101502" y="2129389"/>
            <a:ext cx="3339626" cy="3792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1、CVE-2015-3636：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1）针对机型：对于android 4.3以后到漏洞曝光之前的未修复的设备都能提升权限，包括64位的系统。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2）漏洞原理：漏洞利用了kernel UAF(use-after-free) bug.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3）参考：</a:t>
            </a:r>
          </a:p>
          <a:p>
            <a:pPr algn="l" defTabSz="914400">
              <a:lnSpc>
                <a:spcPct val="120000"/>
              </a:lnSpc>
              <a:defRPr sz="1600" u="sng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http://cve.scap.org.cn/CVE-2015-3636.html</a:t>
            </a:r>
          </a:p>
          <a:p>
            <a:pPr algn="l" defTabSz="914400">
              <a:lnSpc>
                <a:spcPct val="120000"/>
              </a:lnSpc>
              <a:defRPr sz="1600" u="sng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http://blog.csdn.net/dong1988213/article/details/48025047</a:t>
            </a:r>
          </a:p>
        </p:txBody>
      </p:sp>
      <p:sp>
        <p:nvSpPr>
          <p:cNvPr id="176" name="Shape 176"/>
          <p:cNvSpPr/>
          <p:nvPr/>
        </p:nvSpPr>
        <p:spPr>
          <a:xfrm>
            <a:off x="7436529" y="7176203"/>
            <a:ext cx="210597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图-7 CVE-2015-3636</a:t>
            </a:r>
          </a:p>
        </p:txBody>
      </p:sp>
      <p:pic>
        <p:nvPicPr>
          <p:cNvPr id="177" name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4868" y="2191984"/>
            <a:ext cx="8062132" cy="4014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101502" y="1324795"/>
            <a:ext cx="22377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主要漏洞（续）</a:t>
            </a:r>
          </a:p>
        </p:txBody>
      </p:sp>
      <p:sp>
        <p:nvSpPr>
          <p:cNvPr id="180" name="Shape 180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Shape 181"/>
          <p:cNvSpPr/>
          <p:nvPr/>
        </p:nvSpPr>
        <p:spPr>
          <a:xfrm>
            <a:off x="1101502" y="2129389"/>
            <a:ext cx="3339626" cy="4310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2、CVE-2012-6422：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1）针对机型：使用exynos处理器（4210 和4412）并且使用了三星内核代码的设备。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2）漏洞原理：使用/dev/exynos-mem设备将0x40000000开始的物理内存map出来，之后通过patch物理内存的相关函数，使得我们可以调用setresuid(0, 0, 0)成功，并且得到root权限。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3）参考：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http://blog.csdn.net/hu3167343/article/details/34425995</a:t>
            </a:r>
          </a:p>
        </p:txBody>
      </p:sp>
      <p:sp>
        <p:nvSpPr>
          <p:cNvPr id="182" name="Shape 182"/>
          <p:cNvSpPr/>
          <p:nvPr/>
        </p:nvSpPr>
        <p:spPr>
          <a:xfrm>
            <a:off x="7322140" y="6071303"/>
            <a:ext cx="230935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图-8 提权初步解决方案</a:t>
            </a:r>
          </a:p>
        </p:txBody>
      </p:sp>
      <p:pic>
        <p:nvPicPr>
          <p:cNvPr id="183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8477" y="1549681"/>
            <a:ext cx="8110685" cy="3479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1144288" y="2279882"/>
            <a:ext cx="3914926" cy="4465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3、CVE-2013-6282：put_user、get_user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参考：</a:t>
            </a:r>
          </a:p>
          <a:p>
            <a:pPr algn="l" defTabSz="914400">
              <a:lnSpc>
                <a:spcPct val="120000"/>
              </a:lnSpc>
              <a:defRPr sz="1600" u="sng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http://cve.scap.org.cn/CVE-2013-6282.html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4、CVE-2013-2597 adcb 驱动栈溢出漏洞分析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5、 CVE-2015-1530和CVE-2015-1474：android整数溢出漏洞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6、CVE-2015-3864：StageFright漏洞</a:t>
            </a: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l" defTabSz="914400">
              <a:lnSpc>
                <a:spcPct val="120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7、其他漏洞……</a:t>
            </a:r>
          </a:p>
        </p:txBody>
      </p:sp>
      <p:sp>
        <p:nvSpPr>
          <p:cNvPr id="186" name="Shape 186"/>
          <p:cNvSpPr/>
          <p:nvPr/>
        </p:nvSpPr>
        <p:spPr>
          <a:xfrm>
            <a:off x="1101502" y="1324795"/>
            <a:ext cx="22377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主要漏洞（续）</a:t>
            </a:r>
          </a:p>
        </p:txBody>
      </p:sp>
      <p:sp>
        <p:nvSpPr>
          <p:cNvPr id="187" name="Shape 187"/>
          <p:cNvSpPr/>
          <p:nvPr/>
        </p:nvSpPr>
        <p:spPr>
          <a:xfrm>
            <a:off x="1185572" y="1890178"/>
            <a:ext cx="1112522" cy="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8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3055" y="2857686"/>
            <a:ext cx="7850945" cy="330971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7797738" y="6655503"/>
            <a:ext cx="210597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图-9 CVE-2013-6282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