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78" r:id="rId3"/>
    <p:sldId id="280" r:id="rId4"/>
    <p:sldId id="282" r:id="rId5"/>
    <p:sldId id="285" r:id="rId6"/>
    <p:sldId id="286" r:id="rId7"/>
    <p:sldId id="284" r:id="rId8"/>
    <p:sldId id="287" r:id="rId9"/>
    <p:sldId id="288" r:id="rId10"/>
    <p:sldId id="289" r:id="rId11"/>
    <p:sldId id="290" r:id="rId12"/>
    <p:sldId id="291" r:id="rId13"/>
    <p:sldId id="283" r:id="rId14"/>
    <p:sldId id="319" r:id="rId15"/>
    <p:sldId id="320" r:id="rId16"/>
    <p:sldId id="293" r:id="rId17"/>
    <p:sldId id="294" r:id="rId18"/>
    <p:sldId id="296" r:id="rId19"/>
    <p:sldId id="297" r:id="rId20"/>
    <p:sldId id="298" r:id="rId21"/>
    <p:sldId id="295" r:id="rId22"/>
    <p:sldId id="299" r:id="rId23"/>
    <p:sldId id="300" r:id="rId24"/>
    <p:sldId id="309" r:id="rId25"/>
    <p:sldId id="310" r:id="rId26"/>
    <p:sldId id="305" r:id="rId27"/>
    <p:sldId id="306" r:id="rId28"/>
    <p:sldId id="302" r:id="rId29"/>
    <p:sldId id="307" r:id="rId30"/>
    <p:sldId id="308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AEFF2"/>
    <a:srgbClr val="42679B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4712" autoAdjust="0"/>
  </p:normalViewPr>
  <p:slideViewPr>
    <p:cSldViewPr>
      <p:cViewPr varScale="1">
        <p:scale>
          <a:sx n="62" d="100"/>
          <a:sy n="62" d="100"/>
        </p:scale>
        <p:origin x="-111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41E58D-7A60-4991-B864-CBCE918EF5EB}" type="datetimeFigureOut">
              <a:rPr lang="fr-FR" smtClean="0"/>
              <a:pPr/>
              <a:t>28/02/2010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5F6BBE-01FE-4CBD-A1CE-0293306222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D5A60-EBF9-4FD1-BE90-946750BD4301}" type="slidenum">
              <a:rPr lang="fr-FR"/>
              <a:pPr/>
              <a:t>6</a:t>
            </a:fld>
            <a:endParaRPr lang="fr-FR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27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28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32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33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35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36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37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38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9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3FE6-BA16-45BA-8A45-65D5F83058A2}" type="slidenum">
              <a:rPr lang="fr-FR"/>
              <a:pPr/>
              <a:t>13</a:t>
            </a:fld>
            <a:endParaRPr lang="fr-F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fr-FR" i="1"/>
              <a:t>[KETT-98 p74]</a:t>
            </a:r>
          </a:p>
          <a:p>
            <a:r>
              <a:rPr lang="fr-FR" i="1">
                <a:solidFill>
                  <a:srgbClr val="FF0000"/>
                </a:solidFill>
              </a:rPr>
              <a:t>Boundary:</a:t>
            </a:r>
            <a:r>
              <a:rPr lang="fr-FR" i="1"/>
              <a:t> une classe Boundary (ou classe de frontière) est une classe dont les objets sont présentés (visibles) par les acteurs du système. Ces classes se trouvent à la frontière du système et fournissent le moyen de </a:t>
            </a:r>
            <a:r>
              <a:rPr lang="fr-FR" i="1">
                <a:solidFill>
                  <a:srgbClr val="FF0000"/>
                </a:solidFill>
              </a:rPr>
              <a:t>communication du système avec l’extérieur</a:t>
            </a:r>
            <a:r>
              <a:rPr lang="fr-FR" i="1"/>
              <a:t>.  </a:t>
            </a:r>
            <a:r>
              <a:rPr lang="fr-FR"/>
              <a:t>Par exemple: un formulaire de saisie d’une commande.</a:t>
            </a:r>
          </a:p>
          <a:p>
            <a:r>
              <a:rPr lang="fr-FR" i="1">
                <a:solidFill>
                  <a:srgbClr val="FF0000"/>
                </a:solidFill>
              </a:rPr>
              <a:t>Entity</a:t>
            </a:r>
            <a:r>
              <a:rPr lang="fr-FR" i="1"/>
              <a:t>: une classe Entity (ou classe entité) représente des phénomènes internes du système qui sont directement liés au </a:t>
            </a:r>
            <a:r>
              <a:rPr lang="fr-FR" i="1">
                <a:solidFill>
                  <a:srgbClr val="FF0000"/>
                </a:solidFill>
              </a:rPr>
              <a:t>domaine de l’étude </a:t>
            </a:r>
            <a:r>
              <a:rPr lang="fr-FR">
                <a:solidFill>
                  <a:srgbClr val="FF0000"/>
                </a:solidFill>
              </a:rPr>
              <a:t>(objets métiers). </a:t>
            </a:r>
            <a:r>
              <a:rPr lang="fr-FR" i="1"/>
              <a:t>Ces classes sont en général (pas nécessairement) persistantes. </a:t>
            </a:r>
            <a:r>
              <a:rPr lang="fr-FR"/>
              <a:t>Par exemple une classe Commande.</a:t>
            </a:r>
          </a:p>
          <a:p>
            <a:r>
              <a:rPr lang="fr-FR" i="1">
                <a:solidFill>
                  <a:srgbClr val="FF0000"/>
                </a:solidFill>
              </a:rPr>
              <a:t>Control:</a:t>
            </a:r>
            <a:r>
              <a:rPr lang="fr-FR" i="1"/>
              <a:t> une classe Control (ou classe de contrôle) est une classe interne </a:t>
            </a:r>
            <a:r>
              <a:rPr lang="fr-CH" i="1"/>
              <a:t>du</a:t>
            </a:r>
            <a:r>
              <a:rPr lang="fr-FR" i="1"/>
              <a:t> système qui contrôle le </a:t>
            </a:r>
            <a:r>
              <a:rPr lang="fr-FR" i="1">
                <a:solidFill>
                  <a:srgbClr val="FF0000"/>
                </a:solidFill>
              </a:rPr>
              <a:t>comportement d’un ou plusieurs cas d’utilisation</a:t>
            </a:r>
            <a:r>
              <a:rPr lang="fr-FR" i="1"/>
              <a:t>. Ces classes sont souvent intangibles. Elles représentent une activité de contrôle, une règle de gestion, un chef d’orchestre… </a:t>
            </a:r>
            <a:r>
              <a:rPr lang="fr-FR"/>
              <a:t>Par exemple: les triggers d’une base de données.</a:t>
            </a:r>
          </a:p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3FE6-BA16-45BA-8A45-65D5F83058A2}" type="slidenum">
              <a:rPr lang="fr-FR"/>
              <a:pPr/>
              <a:t>14</a:t>
            </a:fld>
            <a:endParaRPr lang="fr-F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fr-FR" i="1"/>
              <a:t>[KETT-98 p74]</a:t>
            </a:r>
          </a:p>
          <a:p>
            <a:r>
              <a:rPr lang="fr-FR" i="1">
                <a:solidFill>
                  <a:srgbClr val="FF0000"/>
                </a:solidFill>
              </a:rPr>
              <a:t>Boundary:</a:t>
            </a:r>
            <a:r>
              <a:rPr lang="fr-FR" i="1"/>
              <a:t> une classe Boundary (ou classe de frontière) est une classe dont les objets sont présentés (visibles) par les acteurs du système. Ces classes se trouvent à la frontière du système et fournissent le moyen de </a:t>
            </a:r>
            <a:r>
              <a:rPr lang="fr-FR" i="1">
                <a:solidFill>
                  <a:srgbClr val="FF0000"/>
                </a:solidFill>
              </a:rPr>
              <a:t>communication du système avec l’extérieur</a:t>
            </a:r>
            <a:r>
              <a:rPr lang="fr-FR" i="1"/>
              <a:t>.  </a:t>
            </a:r>
            <a:r>
              <a:rPr lang="fr-FR"/>
              <a:t>Par exemple: un formulaire de saisie d’une commande.</a:t>
            </a:r>
          </a:p>
          <a:p>
            <a:r>
              <a:rPr lang="fr-FR" i="1">
                <a:solidFill>
                  <a:srgbClr val="FF0000"/>
                </a:solidFill>
              </a:rPr>
              <a:t>Entity</a:t>
            </a:r>
            <a:r>
              <a:rPr lang="fr-FR" i="1"/>
              <a:t>: une classe Entity (ou classe entité) représente des phénomènes internes du système qui sont directement liés au </a:t>
            </a:r>
            <a:r>
              <a:rPr lang="fr-FR" i="1">
                <a:solidFill>
                  <a:srgbClr val="FF0000"/>
                </a:solidFill>
              </a:rPr>
              <a:t>domaine de l’étude </a:t>
            </a:r>
            <a:r>
              <a:rPr lang="fr-FR">
                <a:solidFill>
                  <a:srgbClr val="FF0000"/>
                </a:solidFill>
              </a:rPr>
              <a:t>(objets métiers). </a:t>
            </a:r>
            <a:r>
              <a:rPr lang="fr-FR" i="1"/>
              <a:t>Ces classes sont en général (pas nécessairement) persistantes. </a:t>
            </a:r>
            <a:r>
              <a:rPr lang="fr-FR"/>
              <a:t>Par exemple une classe Commande.</a:t>
            </a:r>
          </a:p>
          <a:p>
            <a:r>
              <a:rPr lang="fr-FR" i="1">
                <a:solidFill>
                  <a:srgbClr val="FF0000"/>
                </a:solidFill>
              </a:rPr>
              <a:t>Control:</a:t>
            </a:r>
            <a:r>
              <a:rPr lang="fr-FR" i="1"/>
              <a:t> une classe Control (ou classe de contrôle) est une classe interne </a:t>
            </a:r>
            <a:r>
              <a:rPr lang="fr-CH" i="1"/>
              <a:t>du</a:t>
            </a:r>
            <a:r>
              <a:rPr lang="fr-FR" i="1"/>
              <a:t> système qui contrôle le </a:t>
            </a:r>
            <a:r>
              <a:rPr lang="fr-FR" i="1">
                <a:solidFill>
                  <a:srgbClr val="FF0000"/>
                </a:solidFill>
              </a:rPr>
              <a:t>comportement d’un ou plusieurs cas d’utilisation</a:t>
            </a:r>
            <a:r>
              <a:rPr lang="fr-FR" i="1"/>
              <a:t>. Ces classes sont souvent intangibles. Elles représentent une activité de contrôle, une règle de gestion, un chef d’orchestre… </a:t>
            </a:r>
            <a:r>
              <a:rPr lang="fr-FR"/>
              <a:t>Par exemple: les triggers d’une base de données.</a:t>
            </a:r>
          </a:p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3FE6-BA16-45BA-8A45-65D5F83058A2}" type="slidenum">
              <a:rPr lang="fr-FR"/>
              <a:pPr/>
              <a:t>15</a:t>
            </a:fld>
            <a:endParaRPr lang="fr-F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fr-FR" i="1"/>
              <a:t>[KETT-98 p74]</a:t>
            </a:r>
          </a:p>
          <a:p>
            <a:r>
              <a:rPr lang="fr-FR" i="1">
                <a:solidFill>
                  <a:srgbClr val="FF0000"/>
                </a:solidFill>
              </a:rPr>
              <a:t>Boundary:</a:t>
            </a:r>
            <a:r>
              <a:rPr lang="fr-FR" i="1"/>
              <a:t> une classe Boundary (ou classe de frontière) est une classe dont les objets sont présentés (visibles) par les acteurs du système. Ces classes se trouvent à la frontière du système et fournissent le moyen de </a:t>
            </a:r>
            <a:r>
              <a:rPr lang="fr-FR" i="1">
                <a:solidFill>
                  <a:srgbClr val="FF0000"/>
                </a:solidFill>
              </a:rPr>
              <a:t>communication du système avec l’extérieur</a:t>
            </a:r>
            <a:r>
              <a:rPr lang="fr-FR" i="1"/>
              <a:t>.  </a:t>
            </a:r>
            <a:r>
              <a:rPr lang="fr-FR"/>
              <a:t>Par exemple: un formulaire de saisie d’une commande.</a:t>
            </a:r>
          </a:p>
          <a:p>
            <a:r>
              <a:rPr lang="fr-FR" i="1">
                <a:solidFill>
                  <a:srgbClr val="FF0000"/>
                </a:solidFill>
              </a:rPr>
              <a:t>Entity</a:t>
            </a:r>
            <a:r>
              <a:rPr lang="fr-FR" i="1"/>
              <a:t>: une classe Entity (ou classe entité) représente des phénomènes internes du système qui sont directement liés au </a:t>
            </a:r>
            <a:r>
              <a:rPr lang="fr-FR" i="1">
                <a:solidFill>
                  <a:srgbClr val="FF0000"/>
                </a:solidFill>
              </a:rPr>
              <a:t>domaine de l’étude </a:t>
            </a:r>
            <a:r>
              <a:rPr lang="fr-FR">
                <a:solidFill>
                  <a:srgbClr val="FF0000"/>
                </a:solidFill>
              </a:rPr>
              <a:t>(objets métiers). </a:t>
            </a:r>
            <a:r>
              <a:rPr lang="fr-FR" i="1"/>
              <a:t>Ces classes sont en général (pas nécessairement) persistantes. </a:t>
            </a:r>
            <a:r>
              <a:rPr lang="fr-FR"/>
              <a:t>Par exemple une classe Commande.</a:t>
            </a:r>
          </a:p>
          <a:p>
            <a:r>
              <a:rPr lang="fr-FR" i="1">
                <a:solidFill>
                  <a:srgbClr val="FF0000"/>
                </a:solidFill>
              </a:rPr>
              <a:t>Control:</a:t>
            </a:r>
            <a:r>
              <a:rPr lang="fr-FR" i="1"/>
              <a:t> une classe Control (ou classe de contrôle) est une classe interne </a:t>
            </a:r>
            <a:r>
              <a:rPr lang="fr-CH" i="1"/>
              <a:t>du</a:t>
            </a:r>
            <a:r>
              <a:rPr lang="fr-FR" i="1"/>
              <a:t> système qui contrôle le </a:t>
            </a:r>
            <a:r>
              <a:rPr lang="fr-FR" i="1">
                <a:solidFill>
                  <a:srgbClr val="FF0000"/>
                </a:solidFill>
              </a:rPr>
              <a:t>comportement d’un ou plusieurs cas d’utilisation</a:t>
            </a:r>
            <a:r>
              <a:rPr lang="fr-FR" i="1"/>
              <a:t>. Ces classes sont souvent intangibles. Elles représentent une activité de contrôle, une règle de gestion, un chef d’orchestre… </a:t>
            </a:r>
            <a:r>
              <a:rPr lang="fr-FR"/>
              <a:t>Par exemple: les triggers d’une base de données.</a:t>
            </a:r>
          </a:p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23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24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25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26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6E427-1729-4C8E-B289-3FCA39AF1CF0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D825A-7C8F-4B7B-93A1-521F99B47CC2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EF7AD2-A358-4B45-96CF-9F34B5F6E575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88AE87-1DF8-48D1-B276-B3E56BB2F9DA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CA43B-1BBC-4562-B9A6-A04576D60ED7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E1AC0-7EE3-43D3-9B9B-B93A3FDEEE8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EA43-7C5E-45AC-A6E3-B587EFAF84DA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B27B2-33DD-4CFD-BF37-2EA6A226A067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6FD8-2368-4FAC-89B0-F0AF54CD75E9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ABBE9E-5CE5-4961-BFA4-DBF172A83E23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40F41-2386-4FA5-BC65-04B8176D2681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95E8D79-F91F-4B44-8A43-030A348EE9F9}" type="datetime2">
              <a:rPr lang="fr-FR" smtClean="0"/>
              <a:pPr algn="r" eaLnBrk="1" latinLnBrk="0" hangingPunct="1"/>
              <a:t>dimanche 28 février 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ISIMA 3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</p:spPr>
      </p:pic>
      <p:sp>
        <p:nvSpPr>
          <p:cNvPr id="16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16" y="0"/>
              </a:cxn>
              <a:cxn ang="0">
                <a:pos x="11502" y="440"/>
              </a:cxn>
              <a:cxn ang="0">
                <a:pos x="8740" y="440"/>
              </a:cxn>
              <a:cxn ang="0">
                <a:pos x="8450" y="150"/>
              </a:cxn>
              <a:cxn ang="0">
                <a:pos x="150" y="150"/>
              </a:cxn>
              <a:cxn ang="0">
                <a:pos x="0" y="0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3A330475-DA64-46D0-BCEE-45A26AA18B8A}" type="slidenum">
              <a:rPr lang="fr-FR" b="1">
                <a:solidFill>
                  <a:srgbClr val="42679B"/>
                </a:solidFill>
              </a:rPr>
              <a:pPr/>
              <a:t>‹N°›</a:t>
            </a:fld>
            <a:endParaRPr lang="fr-FR" b="1">
              <a:solidFill>
                <a:srgbClr val="42679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Document_Microsoft_Office_Word_97_-_20031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Feuille_Microsoft_Office_Excel_97-20033.xls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Feuille_Microsoft_Office_Excel_97-2003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Ingénierie du Système Logiciel </a:t>
            </a:r>
            <a:endParaRPr lang="fr-FR" sz="2800" b="1" i="1" dirty="0">
              <a:solidFill>
                <a:srgbClr val="42679B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05800" y="6477000"/>
            <a:ext cx="533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4" name="Image 3" descr="ISIMA-logo-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200407" cy="61264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1752600"/>
            <a:ext cx="5105400" cy="707886"/>
          </a:xfrm>
          <a:prstGeom prst="rect">
            <a:avLst/>
          </a:prstGeom>
          <a:ln>
            <a:solidFill>
              <a:schemeClr val="lt1">
                <a:alpha val="54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Etude de cas</a:t>
            </a:r>
            <a:endParaRPr lang="fr-FR" sz="2800" b="1" i="1" dirty="0">
              <a:solidFill>
                <a:srgbClr val="7AEFF2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76400" y="5029200"/>
            <a:ext cx="6096000" cy="990600"/>
            <a:chOff x="1981200" y="4743510"/>
            <a:chExt cx="6096000" cy="99060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81200" y="4743510"/>
              <a:ext cx="2514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sz="2000" b="1" dirty="0" smtClean="0">
                  <a:latin typeface="Comic Sans MS" pitchFamily="66" charset="0"/>
                  <a:cs typeface="Arial" pitchFamily="34" charset="0"/>
                </a:rPr>
                <a:t>Christine FORCE</a:t>
              </a:r>
              <a:endParaRPr lang="fr-FR" sz="2000" b="1" i="1" dirty="0">
                <a:latin typeface="Comic Sans MS" pitchFamily="66" charset="0"/>
                <a:cs typeface="Arial" pitchFamily="34" charset="0"/>
              </a:endParaRPr>
            </a:p>
          </p:txBody>
        </p:sp>
        <p:pic>
          <p:nvPicPr>
            <p:cNvPr id="1026" name="Picture 2" descr="bd0491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4930895"/>
              <a:ext cx="846933" cy="57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867400" y="5419725"/>
              <a:ext cx="2209800" cy="31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guittard.cedric@wanadoo.fr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mic Sans MS" pitchFamily="66" charset="0"/>
                <a:cs typeface="Arial" pitchFamily="34" charset="0"/>
              </a:rPr>
              <a:t>Cédric GUITTARD </a:t>
            </a:r>
            <a:endParaRPr lang="fr-FR" sz="2000" b="1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2925" y="5105400"/>
            <a:ext cx="1920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fr-FR" sz="1400" b="1" dirty="0" smtClean="0">
                <a:latin typeface="Calibri" pitchFamily="34" charset="0"/>
              </a:rPr>
              <a:t>Christine.force@isima.fr</a:t>
            </a:r>
            <a:endParaRPr lang="fr-FR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fr-FR" sz="2400" dirty="0"/>
              <a:t>Exemple: «  Entrer dans </a:t>
            </a:r>
            <a:r>
              <a:rPr lang="fr-FR" sz="2400" dirty="0" smtClean="0"/>
              <a:t>un bâtiment </a:t>
            </a:r>
            <a:r>
              <a:rPr lang="fr-FR" sz="2400" dirty="0"/>
              <a:t> »(1)</a:t>
            </a:r>
          </a:p>
        </p:txBody>
      </p:sp>
      <p:sp>
        <p:nvSpPr>
          <p:cNvPr id="1362947" name="Rectangle 3"/>
          <p:cNvSpPr>
            <a:spLocks noChangeArrowheads="1"/>
          </p:cNvSpPr>
          <p:nvPr/>
        </p:nvSpPr>
        <p:spPr bwMode="auto">
          <a:xfrm>
            <a:off x="884238" y="1219200"/>
            <a:ext cx="8259762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Primary Actor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Employee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Purpose: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The Employee identifies itself at security gates to enter the building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Activation: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u="sng" dirty="0">
                <a:latin typeface="Times New Roman" pitchFamily="18" charset="0"/>
              </a:rPr>
              <a:t>Event</a:t>
            </a:r>
            <a:r>
              <a:rPr lang="en-US" dirty="0">
                <a:latin typeface="Times New Roman" pitchFamily="18" charset="0"/>
              </a:rPr>
              <a:t>: Use case starts when the Employee presents identification card before the gates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u="sng" dirty="0">
                <a:latin typeface="Times New Roman" pitchFamily="18" charset="0"/>
              </a:rPr>
              <a:t>Precondition</a:t>
            </a:r>
            <a:r>
              <a:rPr lang="en-US" dirty="0">
                <a:latin typeface="Times New Roman" pitchFamily="18" charset="0"/>
              </a:rPr>
              <a:t>: opening hours only !</a:t>
            </a:r>
            <a:endParaRPr lang="en-US" sz="1600" dirty="0">
              <a:latin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u="sng" dirty="0">
                <a:latin typeface="Times New Roman" pitchFamily="18" charset="0"/>
              </a:rPr>
              <a:t>Post-condition</a:t>
            </a:r>
            <a:r>
              <a:rPr lang="en-US" dirty="0">
                <a:latin typeface="Times New Roman" pitchFamily="18" charset="0"/>
              </a:rPr>
              <a:t>: the Employee is in the building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Basic scenario: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1- the System reads identification card’s content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2- the System verifies that the identification card content is valid and belongs to an 	authorized personnel of the company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3- the System opens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4- once the Employee has passed through, the System closes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5- The use case ends </a:t>
            </a:r>
            <a:r>
              <a:rPr lang="en-US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906-DA3D-4310-A232-9566D06F565E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172200" cy="549275"/>
          </a:xfrm>
        </p:spPr>
        <p:txBody>
          <a:bodyPr>
            <a:normAutofit/>
          </a:bodyPr>
          <a:lstStyle/>
          <a:p>
            <a:r>
              <a:rPr lang="fr-FR" sz="2400" dirty="0"/>
              <a:t>Exemple: « Entrer dans un bâtiment » (2)</a:t>
            </a:r>
          </a:p>
        </p:txBody>
      </p:sp>
      <p:sp>
        <p:nvSpPr>
          <p:cNvPr id="1363971" name="Rectangle 3"/>
          <p:cNvSpPr>
            <a:spLocks noChangeArrowheads="1"/>
          </p:cNvSpPr>
          <p:nvPr/>
        </p:nvSpPr>
        <p:spPr bwMode="auto">
          <a:xfrm>
            <a:off x="533400" y="1219200"/>
            <a:ext cx="8259763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Basic scenario</a:t>
            </a:r>
            <a:r>
              <a:rPr lang="en-US" sz="2000" dirty="0">
                <a:latin typeface="Times New Roman" pitchFamily="18" charset="0"/>
              </a:rPr>
              <a:t>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1- the system reads identification card’s content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2- the system verifies that the identification card content is valid and belongs to an 	authorized personnel of the company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3- the system opens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4- once the employee has passed through, the system closes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5- The use case ends </a:t>
            </a:r>
            <a:r>
              <a:rPr lang="en-US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Alternate scenario</a:t>
            </a:r>
            <a:r>
              <a:rPr lang="en-US" sz="2400" dirty="0">
                <a:latin typeface="Times New Roman" pitchFamily="18" charset="0"/>
              </a:rPr>
              <a:t>: on step 3: </a:t>
            </a:r>
            <a:r>
              <a:rPr lang="en-US" sz="2400" i="1" dirty="0">
                <a:latin typeface="Times New Roman" pitchFamily="18" charset="0"/>
              </a:rPr>
              <a:t>Employee access grant has to be renewed</a:t>
            </a:r>
            <a:endParaRPr lang="en-US" sz="2000" dirty="0">
              <a:latin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1- the System opens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2- the System informs the Employee that access will not be granted next time if not 	renewed by company authority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2- the use case ends </a:t>
            </a:r>
            <a:r>
              <a:rPr lang="en-US" sz="1600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sz="16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63972" name="Rectangle 4"/>
          <p:cNvSpPr>
            <a:spLocks noChangeArrowheads="1"/>
          </p:cNvSpPr>
          <p:nvPr/>
        </p:nvSpPr>
        <p:spPr bwMode="auto">
          <a:xfrm>
            <a:off x="533400" y="3886200"/>
            <a:ext cx="7924800" cy="7620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67150" y="2667000"/>
            <a:ext cx="1543050" cy="1273175"/>
            <a:chOff x="1896" y="1503"/>
            <a:chExt cx="972" cy="802"/>
          </a:xfrm>
        </p:grpSpPr>
        <p:sp>
          <p:nvSpPr>
            <p:cNvPr id="1363974" name="Freeform 6"/>
            <p:cNvSpPr>
              <a:spLocks/>
            </p:cNvSpPr>
            <p:nvPr/>
          </p:nvSpPr>
          <p:spPr bwMode="auto">
            <a:xfrm>
              <a:off x="1896" y="1503"/>
              <a:ext cx="972" cy="513"/>
            </a:xfrm>
            <a:custGeom>
              <a:avLst/>
              <a:gdLst/>
              <a:ahLst/>
              <a:cxnLst>
                <a:cxn ang="0">
                  <a:pos x="504" y="513"/>
                </a:cxn>
                <a:cxn ang="0">
                  <a:pos x="888" y="357"/>
                </a:cxn>
                <a:cxn ang="0">
                  <a:pos x="0" y="0"/>
                </a:cxn>
              </a:cxnLst>
              <a:rect l="0" t="0" r="r" b="b"/>
              <a:pathLst>
                <a:path w="972" h="513">
                  <a:moveTo>
                    <a:pt x="504" y="513"/>
                  </a:moveTo>
                  <a:cubicBezTo>
                    <a:pt x="716" y="487"/>
                    <a:pt x="972" y="442"/>
                    <a:pt x="888" y="357"/>
                  </a:cubicBezTo>
                  <a:cubicBezTo>
                    <a:pt x="804" y="272"/>
                    <a:pt x="185" y="7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63975" name="Freeform 7"/>
            <p:cNvSpPr>
              <a:spLocks/>
            </p:cNvSpPr>
            <p:nvPr/>
          </p:nvSpPr>
          <p:spPr bwMode="auto">
            <a:xfrm>
              <a:off x="2173" y="1986"/>
              <a:ext cx="326" cy="319"/>
            </a:xfrm>
            <a:custGeom>
              <a:avLst/>
              <a:gdLst/>
              <a:ahLst/>
              <a:cxnLst>
                <a:cxn ang="0">
                  <a:pos x="62" y="106"/>
                </a:cxn>
                <a:cxn ang="0">
                  <a:pos x="4" y="212"/>
                </a:cxn>
                <a:cxn ang="0">
                  <a:pos x="88" y="305"/>
                </a:cxn>
                <a:cxn ang="0">
                  <a:pos x="200" y="292"/>
                </a:cxn>
                <a:cxn ang="0">
                  <a:pos x="311" y="143"/>
                </a:cxn>
                <a:cxn ang="0">
                  <a:pos x="110" y="0"/>
                </a:cxn>
              </a:cxnLst>
              <a:rect l="0" t="0" r="r" b="b"/>
              <a:pathLst>
                <a:path w="326" h="319">
                  <a:moveTo>
                    <a:pt x="62" y="106"/>
                  </a:moveTo>
                  <a:cubicBezTo>
                    <a:pt x="52" y="124"/>
                    <a:pt x="0" y="179"/>
                    <a:pt x="4" y="212"/>
                  </a:cubicBezTo>
                  <a:cubicBezTo>
                    <a:pt x="8" y="245"/>
                    <a:pt x="55" y="292"/>
                    <a:pt x="88" y="305"/>
                  </a:cubicBezTo>
                  <a:cubicBezTo>
                    <a:pt x="121" y="318"/>
                    <a:pt x="163" y="319"/>
                    <a:pt x="200" y="292"/>
                  </a:cubicBezTo>
                  <a:cubicBezTo>
                    <a:pt x="237" y="265"/>
                    <a:pt x="326" y="192"/>
                    <a:pt x="311" y="143"/>
                  </a:cubicBezTo>
                  <a:cubicBezTo>
                    <a:pt x="296" y="94"/>
                    <a:pt x="152" y="30"/>
                    <a:pt x="110" y="0"/>
                  </a:cubicBezTo>
                </a:path>
              </a:pathLst>
            </a:custGeom>
            <a:noFill/>
            <a:ln w="57150" cap="flat" cmpd="sng">
              <a:solidFill>
                <a:srgbClr val="993366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133A-555D-438D-9D63-E4246A19F70C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 autoUpdateAnimBg="0"/>
      <p:bldP spid="13639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172200" cy="476250"/>
          </a:xfrm>
        </p:spPr>
        <p:txBody>
          <a:bodyPr>
            <a:normAutofit/>
          </a:bodyPr>
          <a:lstStyle/>
          <a:p>
            <a:r>
              <a:rPr lang="fr-FR" sz="2400" dirty="0"/>
              <a:t>Exemple</a:t>
            </a:r>
            <a:r>
              <a:rPr lang="fr-FR" sz="2400" dirty="0" smtClean="0"/>
              <a:t>:   «</a:t>
            </a:r>
            <a:r>
              <a:rPr lang="fr-FR" sz="2400" dirty="0"/>
              <a:t> Entrer dans un bâtiment » (3)</a:t>
            </a:r>
          </a:p>
        </p:txBody>
      </p:sp>
      <p:sp>
        <p:nvSpPr>
          <p:cNvPr id="1364995" name="Rectangle 3"/>
          <p:cNvSpPr>
            <a:spLocks noChangeArrowheads="1"/>
          </p:cNvSpPr>
          <p:nvPr/>
        </p:nvSpPr>
        <p:spPr bwMode="auto">
          <a:xfrm>
            <a:off x="609600" y="933450"/>
            <a:ext cx="84582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Basic scenario</a:t>
            </a:r>
            <a:r>
              <a:rPr lang="en-US" sz="2000" dirty="0">
                <a:latin typeface="Times New Roman" pitchFamily="18" charset="0"/>
              </a:rPr>
              <a:t>: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1- the system reads identification card’s content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system verifies that the identification card content is valid and belongs to an 	authorized personnel of the company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3- the system opens the gates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4- once the employee has passed through, the system closes the gates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5- The use case ends </a:t>
            </a:r>
            <a:r>
              <a:rPr lang="en-US" sz="1600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sz="16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Alternate scenario</a:t>
            </a:r>
            <a:r>
              <a:rPr lang="en-US" sz="2000" dirty="0">
                <a:latin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on step 3: </a:t>
            </a:r>
            <a:r>
              <a:rPr lang="en-US" sz="2000" i="1" dirty="0">
                <a:latin typeface="Times New Roman" pitchFamily="18" charset="0"/>
              </a:rPr>
              <a:t>Employee access grant has to be renewed</a:t>
            </a: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1- the System opens the gates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System informs the Employee that access will not be granted next time if not 	renewed by company authority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use case ends </a:t>
            </a:r>
            <a:r>
              <a:rPr lang="en-US" sz="1600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sz="16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Exception scenario</a:t>
            </a:r>
            <a:r>
              <a:rPr lang="en-US" sz="2000" dirty="0">
                <a:latin typeface="Times New Roman" pitchFamily="18" charset="0"/>
              </a:rPr>
              <a:t>: on step 2: </a:t>
            </a:r>
            <a:r>
              <a:rPr lang="en-US" sz="2000" i="1" dirty="0">
                <a:latin typeface="Times New Roman" pitchFamily="18" charset="0"/>
              </a:rPr>
              <a:t>Identification card is not valid</a:t>
            </a: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1- the System informs the Employee that he cannot be granted access to the building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System alerts Security Guard about a potential intrusion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3- the use case </a:t>
            </a:r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fails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64996" name="Rectangle 4"/>
          <p:cNvSpPr>
            <a:spLocks noChangeArrowheads="1"/>
          </p:cNvSpPr>
          <p:nvPr/>
        </p:nvSpPr>
        <p:spPr bwMode="auto">
          <a:xfrm>
            <a:off x="533400" y="4928286"/>
            <a:ext cx="8305800" cy="1295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DAD0-FC53-4B49-AFD9-C029E46247B1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modèle d’Analyse</a:t>
            </a:r>
            <a:endParaRPr lang="fr-FR" dirty="0"/>
          </a:p>
        </p:txBody>
      </p:sp>
      <p:graphicFrame>
        <p:nvGraphicFramePr>
          <p:cNvPr id="1284099" name="Object 3"/>
          <p:cNvGraphicFramePr>
            <a:graphicFrameLocks noChangeAspect="1"/>
          </p:cNvGraphicFramePr>
          <p:nvPr/>
        </p:nvGraphicFramePr>
        <p:xfrm>
          <a:off x="1066800" y="1524000"/>
          <a:ext cx="6705600" cy="1905000"/>
        </p:xfrm>
        <a:graphic>
          <a:graphicData uri="http://schemas.openxmlformats.org/presentationml/2006/ole">
            <p:oleObj spid="_x0000_s136194" name="Image Bitmap" r:id="rId4" imgW="4514286" imgH="1428949" progId="PBrush">
              <p:embed/>
            </p:oleObj>
          </a:graphicData>
        </a:graphic>
      </p:graphicFrame>
      <p:graphicFrame>
        <p:nvGraphicFramePr>
          <p:cNvPr id="1284100" name="Object 4"/>
          <p:cNvGraphicFramePr>
            <a:graphicFrameLocks noChangeAspect="1"/>
          </p:cNvGraphicFramePr>
          <p:nvPr/>
        </p:nvGraphicFramePr>
        <p:xfrm>
          <a:off x="990600" y="3429000"/>
          <a:ext cx="6583363" cy="2826820"/>
        </p:xfrm>
        <a:graphic>
          <a:graphicData uri="http://schemas.openxmlformats.org/presentationml/2006/ole">
            <p:oleObj spid="_x0000_s136195" name="Image Bitmap" r:id="rId5" imgW="4858428" imgH="2085714" progId="PBrush">
              <p:embed/>
            </p:oleObj>
          </a:graphicData>
        </a:graphic>
      </p:graphicFrame>
      <p:sp>
        <p:nvSpPr>
          <p:cNvPr id="1284101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742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 dirty="0">
                <a:solidFill>
                  <a:srgbClr val="FF0000"/>
                </a:solidFill>
                <a:latin typeface="Comic Sans MS" pitchFamily="66" charset="0"/>
              </a:rPr>
              <a:t>Le concept : « Frontière / Entité / Contrôleur 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23D2-D207-4E41-9FE9-B6496C97F57A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modèle d’Analyse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23D2-D207-4E41-9FE9-B6496C97F57A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266244" name="Picture 4" descr="bc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990600" cy="65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19200" y="1371600"/>
            <a:ext cx="7429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Les classes de ce stéréotype correspondent à des objets du système qui sont à sa frontière. Ces objets forment donc ses limites. Ils correspondent par nature aux interfaces avec les acteurs, quels que soient ces acteurs. Une limite peut être définie pour chaque acteur.</a:t>
            </a:r>
            <a:endParaRPr lang="fr-FR" sz="1600" dirty="0"/>
          </a:p>
        </p:txBody>
      </p:sp>
      <p:pic>
        <p:nvPicPr>
          <p:cNvPr id="266245" name="Picture 5" descr="contr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971800"/>
            <a:ext cx="762000" cy="85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46" name="Picture 6" descr="entit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724400"/>
            <a:ext cx="71596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7429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Ces classes recouvrent les aspects contrôle au sens </a:t>
            </a:r>
            <a:r>
              <a:rPr lang="fr-FR" sz="1600" dirty="0" err="1" smtClean="0"/>
              <a:t>séquencement</a:t>
            </a:r>
            <a:r>
              <a:rPr lang="fr-FR" sz="1600" dirty="0" smtClean="0"/>
              <a:t>, coordination, etc. Un contrôleur peut être défini pour chaque cas d’utilisation. Il peut encapsuler le </a:t>
            </a:r>
            <a:r>
              <a:rPr lang="fr-FR" sz="1600" dirty="0" err="1" smtClean="0"/>
              <a:t>séquencement</a:t>
            </a:r>
            <a:r>
              <a:rPr lang="fr-FR" sz="1600" dirty="0" smtClean="0"/>
              <a:t> des interactions entre objets d’analyse (</a:t>
            </a:r>
            <a:r>
              <a:rPr lang="fr-FR" sz="1600" dirty="0" err="1" smtClean="0"/>
              <a:t>boundaries</a:t>
            </a:r>
            <a:r>
              <a:rPr lang="fr-FR" sz="1600" dirty="0" smtClean="0"/>
              <a:t>...) ou bien une logique métier complexe.</a:t>
            </a:r>
            <a:endParaRPr lang="fr-FR" sz="1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43000" y="4648200"/>
            <a:ext cx="7429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Les objets entité sont souvent persistants. Ils existent probablement dans le modèle de domaine ou métier obtenu en expression de besoins. Les classes « </a:t>
            </a:r>
            <a:r>
              <a:rPr lang="fr-FR" sz="1600" dirty="0" err="1" smtClean="0"/>
              <a:t>entity</a:t>
            </a:r>
            <a:r>
              <a:rPr lang="fr-FR" sz="1600" dirty="0" smtClean="0"/>
              <a:t> » modifient ces classes de domaine indépendantes du système pour les adapter au système et ainsi préparer leur conception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modèle d’Analyse</a:t>
            </a:r>
            <a:endParaRPr lang="fr-FR" dirty="0"/>
          </a:p>
        </p:txBody>
      </p:sp>
      <p:sp>
        <p:nvSpPr>
          <p:cNvPr id="1284101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7694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 dirty="0" smtClean="0">
                <a:solidFill>
                  <a:srgbClr val="FF0000"/>
                </a:solidFill>
                <a:latin typeface="Comic Sans MS" pitchFamily="66" charset="0"/>
              </a:rPr>
              <a:t>Les restrictions entre classes du modèle d’analyse</a:t>
            </a:r>
            <a:endParaRPr lang="fr-FR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23D2-D207-4E41-9FE9-B6496C97F57A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267268" name="Picture 4" descr="restric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70599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 vous maintenant …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51EC-E4BB-4B9A-926C-2567BA0F1F12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19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800" dirty="0" smtClean="0">
                <a:latin typeface="+mn-lt"/>
              </a:rPr>
              <a:t>Quel est le modèle métier d’un garage automobile ?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0" y="19050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800" dirty="0" smtClean="0">
                <a:latin typeface="+mn-lt"/>
              </a:rPr>
              <a:t>La démarche ?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fr-FR" sz="2800" dirty="0" smtClean="0">
              <a:latin typeface="+mn-l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0805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acteurs et processus métier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3855-50F6-47C4-AEFE-9CAB36FC01D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9" name="Image 8" descr="isi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2133600" y="-914400"/>
            <a:ext cx="4876800" cy="9143999"/>
          </a:xfrm>
          <a:prstGeom prst="rect">
            <a:avLst/>
          </a:prstGeom>
        </p:spPr>
      </p:pic>
      <p:graphicFrame>
        <p:nvGraphicFramePr>
          <p:cNvPr id="6" name="Objet 5"/>
          <p:cNvGraphicFramePr>
            <a:graphicFrameLocks noChangeAspect="1"/>
          </p:cNvGraphicFramePr>
          <p:nvPr/>
        </p:nvGraphicFramePr>
        <p:xfrm>
          <a:off x="7848600" y="5410200"/>
          <a:ext cx="914400" cy="792163"/>
        </p:xfrm>
        <a:graphic>
          <a:graphicData uri="http://schemas.openxmlformats.org/presentationml/2006/ole">
            <p:oleObj spid="_x0000_s231425" name="Document" showAsIcon="1" r:id="rId4" imgW="914400" imgH="792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les entités métiers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2058-17D1-4491-AE5B-8B7808EB6942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8" name="Image 7" descr="isi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183953" y="-50353"/>
            <a:ext cx="4776096" cy="7924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les entités métiers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25AA-5C39-4E05-B43D-68EFBED1230A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7" name="Image 6" descr="isi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358480" y="-301079"/>
            <a:ext cx="4648200" cy="7993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7AD-D038-4E96-95FC-0D1D2C97CD60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800" noProof="0" dirty="0" smtClean="0">
                <a:latin typeface="+mn-lt"/>
              </a:rPr>
              <a:t>o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bjectif 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mettre en œuvre les éléments de génie logiciel abordés</a:t>
            </a:r>
            <a:endParaRPr lang="fr-FR" sz="2800" dirty="0" smtClean="0">
              <a:latin typeface="+mn-lt"/>
            </a:endParaRP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Cas 1 : Obtenir une base de spécification cohérente permettant un début d’analyse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La modélisation métier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La spécification par use case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L’estimation de charge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Cas 2 : Conception et suivi de projet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Dimensionnement du projet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Mise en œuvre du suivi de projet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Objectif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les entités métiers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2944-D6CD-4889-85BE-58C89E55CC99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8" name="Image 7" descr="isi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902194" y="1155207"/>
            <a:ext cx="5694158" cy="536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 processus métier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5F6A-0365-492D-9902-4F2F62FF6B49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7" name="Image 6" descr="isi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533823" y="-543222"/>
            <a:ext cx="5695357" cy="8763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passage au spécification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1B50-3105-4EB9-B830-967149C26F46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8" name="Image 7" descr="isi3.PNG"/>
          <p:cNvPicPr>
            <a:picLocks noChangeAspect="1"/>
          </p:cNvPicPr>
          <p:nvPr/>
        </p:nvPicPr>
        <p:blipFill>
          <a:blip r:embed="rId2" cstate="print">
            <a:lum bright="6000"/>
          </a:blip>
          <a:stretch>
            <a:fillRect/>
          </a:stretch>
        </p:blipFill>
        <p:spPr>
          <a:xfrm rot="5400000">
            <a:off x="1533823" y="-543222"/>
            <a:ext cx="5695357" cy="876300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57200" y="2057400"/>
            <a:ext cx="3352800" cy="297180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44963"/>
            <a:ext cx="2574925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Virage 9"/>
          <p:cNvSpPr/>
          <p:nvPr/>
        </p:nvSpPr>
        <p:spPr>
          <a:xfrm rot="10800000">
            <a:off x="2514600" y="4724400"/>
            <a:ext cx="762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Liens avec la modélisation métier … et </a:t>
            </a:r>
            <a:r>
              <a:rPr lang="fr-FR" sz="2500" dirty="0" err="1" smtClean="0"/>
              <a:t>SysML</a:t>
            </a:r>
            <a:r>
              <a:rPr lang="fr-FR" sz="2500" dirty="0" smtClean="0"/>
              <a:t> 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Les actions des processus métier deviennent des cas d’utilisation candidats</a:t>
            </a:r>
          </a:p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Les </a:t>
            </a:r>
            <a:r>
              <a:rPr lang="fr-FR" i="1" dirty="0" err="1" smtClean="0">
                <a:latin typeface="+mj-lt"/>
              </a:rPr>
              <a:t>Workers</a:t>
            </a:r>
            <a:r>
              <a:rPr lang="fr-FR" i="1" dirty="0" smtClean="0">
                <a:latin typeface="+mj-lt"/>
              </a:rPr>
              <a:t> métier concernés par ces actions deviennent les acteurs du système </a:t>
            </a:r>
          </a:p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Utiliser UML pour la modélisation métier permet une continuité entre les phases</a:t>
            </a:r>
          </a:p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Utiliser </a:t>
            </a:r>
            <a:r>
              <a:rPr lang="fr-FR" i="1" dirty="0" err="1" smtClean="0">
                <a:latin typeface="+mj-lt"/>
              </a:rPr>
              <a:t>SysML</a:t>
            </a:r>
            <a:r>
              <a:rPr lang="fr-FR" i="1" dirty="0" smtClean="0">
                <a:latin typeface="+mj-lt"/>
              </a:rPr>
              <a:t> permet en plus d’intégrer les exigences, de les allouer à des blocs et de faciliter leur traçabilités 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  <a:p>
            <a:pPr marL="482600" lvl="1" indent="-292100" algn="just">
              <a:buNone/>
            </a:pPr>
            <a:r>
              <a:rPr lang="fr-FR" i="1" dirty="0" smtClean="0">
                <a:latin typeface="+mj-lt"/>
              </a:rPr>
              <a:t>		…. mais le modèle devient vite illisible et complexe</a:t>
            </a:r>
          </a:p>
          <a:p>
            <a:pPr marL="482600" lvl="1" indent="-292100" algn="just">
              <a:buNone/>
            </a:pPr>
            <a:endParaRPr lang="fr-FR" i="1" dirty="0" smtClean="0">
              <a:latin typeface="+mj-lt"/>
            </a:endParaRPr>
          </a:p>
          <a:p>
            <a:pPr marL="482600" lvl="1" indent="-292100" algn="just">
              <a:buNone/>
            </a:pPr>
            <a:r>
              <a:rPr lang="fr-FR" i="1" dirty="0" smtClean="0">
                <a:latin typeface="+mj-lt"/>
              </a:rPr>
              <a:t>		Objectif : Fusionner UML / </a:t>
            </a:r>
            <a:r>
              <a:rPr lang="fr-FR" i="1" dirty="0" err="1" smtClean="0">
                <a:latin typeface="+mj-lt"/>
              </a:rPr>
              <a:t>SysML</a:t>
            </a:r>
            <a:r>
              <a:rPr lang="fr-FR" i="1" dirty="0" smtClean="0">
                <a:latin typeface="+mj-lt"/>
              </a:rPr>
              <a:t> avec un outils de 	gestion des exigences textuelles, avec lien par référence 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60A2-25E8-4560-99EB-9223707A97BD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724400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 lors de l’étude d’opportunité 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648200"/>
          </a:xfrm>
        </p:spPr>
        <p:txBody>
          <a:bodyPr>
            <a:normAutofit/>
          </a:bodyPr>
          <a:lstStyle/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Objectif : calibrer la complexité du projet 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416-F4AE-4907-A206-C2817A719030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926306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Quelques métriques de calibration de projet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525780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latin typeface="Times New Roman"/>
              </a:rPr>
              <a:t>Calibrage Spécification :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Interview / enquête		1 à 3 jours par utilisateurs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Architecture fonctionnelle 		5-20 jours selon la taille du projet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Conception IHM		1.5 jours / écran 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Interfaces Système		3 jours par système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Rédaction du dossier		5-20 jours</a:t>
            </a:r>
          </a:p>
          <a:p>
            <a:r>
              <a:rPr lang="fr-FR" dirty="0" smtClean="0">
                <a:latin typeface="Times New Roman"/>
              </a:rPr>
              <a:t>Calibrage Conception :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Conception architecture technique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Récurrente			&lt;20 jours (adaptation)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Innovante			60-200 jours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Conception architecture applicative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Use case			2-8 jours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IHM			1-3 jours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BDD			1 jour / table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Prototype			20-100 jours</a:t>
            </a:r>
          </a:p>
          <a:p>
            <a:r>
              <a:rPr lang="fr-FR" dirty="0" smtClean="0">
                <a:latin typeface="Times New Roman"/>
              </a:rPr>
              <a:t>Calibrage réalisation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Exploitation Plateforme		charge fixe de 10 à 50 jours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IHM			1 à 3 jours par écran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Impression			2 à 5 jours par éditions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Architecture technique		20 à 100 jours 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1082-0A51-4C2D-8C10-DB4736FA0797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534400" cy="33528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La spécifications des exigences :</a:t>
            </a:r>
          </a:p>
          <a:p>
            <a:pPr lvl="1"/>
            <a:r>
              <a:rPr lang="fr-FR" sz="2400" dirty="0" smtClean="0"/>
              <a:t> Analyser le domaine d’application,</a:t>
            </a:r>
          </a:p>
          <a:p>
            <a:pPr lvl="1"/>
            <a:r>
              <a:rPr lang="fr-FR" sz="2400" dirty="0" smtClean="0"/>
              <a:t> Évaluer les éléments à prendre en compte,</a:t>
            </a:r>
          </a:p>
          <a:p>
            <a:r>
              <a:rPr lang="fr-FR" sz="2800" dirty="0" smtClean="0"/>
              <a:t> Des hypothèses sur la complexité :</a:t>
            </a:r>
          </a:p>
          <a:p>
            <a:pPr lvl="1"/>
            <a:r>
              <a:rPr lang="fr-FR" sz="2400" dirty="0" smtClean="0"/>
              <a:t>Déterminer le niveau de complexité de chaque élément,</a:t>
            </a:r>
          </a:p>
          <a:p>
            <a:pPr lvl="1"/>
            <a:r>
              <a:rPr lang="fr-FR" sz="2400" dirty="0" smtClean="0"/>
              <a:t>Déterminer les facteurs externes (globaux, propres à l’application)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D6D1-034C-4282-9EEC-6C3505B78427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Rectangle 40"/>
          <p:cNvSpPr txBox="1">
            <a:spLocks noChangeArrowheads="1"/>
          </p:cNvSpPr>
          <p:nvPr/>
        </p:nvSpPr>
        <p:spPr>
          <a:xfrm>
            <a:off x="1143000" y="99060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MÉTHODE DES POINTS DE FONCTIONS          MARK II [Albrecht - Gaffney -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Simons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066800" y="5334000"/>
            <a:ext cx="7772400" cy="925511"/>
          </a:xfrm>
          <a:prstGeom prst="rect">
            <a:avLst/>
          </a:prstGeom>
          <a:noFill/>
          <a:ln w="1905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PF = (</a:t>
            </a:r>
            <a:r>
              <a:rPr lang="fr-F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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nombre x poids) x Facteur Multiplicatif</a:t>
            </a:r>
          </a:p>
          <a:p>
            <a:pPr algn="r" eaLnBrk="0" hangingPunct="0"/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(complexité)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1027-E596-4E75-A859-BEDD7B8539F5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Rectangle 40"/>
          <p:cNvSpPr txBox="1">
            <a:spLocks noChangeArrowheads="1"/>
          </p:cNvSpPr>
          <p:nvPr/>
        </p:nvSpPr>
        <p:spPr>
          <a:xfrm>
            <a:off x="1143000" y="990600"/>
            <a:ext cx="7772400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MÉTHODE DES POINTS DE FONCTIONS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1600200"/>
            <a:ext cx="8320087" cy="4913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Avantages 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Basées sur la définition des besoins.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Peuvent être appliquées assez tôt dans le processus de développement.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Estimation fondée sur les entrées/sorties et non sur la décomposition modulaire.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Inconvénients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Évaluation basée sur des données subjectives.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Coefficients calculés pour des application de type SI.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coefficients doivent être réévalués pour chaque entreprise et peuvent varier au cours du temps.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 faut traduire le nombre de points de fonctions en terme d'effort.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Pondérer les acteurs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Simple (poids1) : un autre système muni d'une A</a:t>
            </a:r>
            <a:r>
              <a:rPr lang="en-GB" sz="2000" dirty="0" smtClean="0"/>
              <a:t>P</a:t>
            </a:r>
            <a:r>
              <a:rPr lang="fr-FR" sz="2000" dirty="0" smtClean="0"/>
              <a:t>I définie,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Moyen (poids 2) : un autre système qui communique via un protocole, ou une personne qui communique via une interface de type texte,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Complexe (poids 3) : une personne qui interagit avec une interface graphique.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Pondérer les cas d'utilisation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Simple (poids 5) : trois transactions ou moins ou 5 classes d'analyse ou  moins,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Moyen (poids 10) : 4 à 7 transactions ou 5 à 10 classes,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Complexe (poids 15) plus de 7 transactions ou plus de 10 classes.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32675" y="5638800"/>
            <a:ext cx="1711325" cy="650875"/>
          </a:xfrm>
          <a:prstGeom prst="rect">
            <a:avLst/>
          </a:prstGeom>
          <a:solidFill>
            <a:srgbClr val="FCFFE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3600" b="1" dirty="0">
                <a:solidFill>
                  <a:schemeClr val="tx2"/>
                </a:solidFill>
                <a:latin typeface="Impact" pitchFamily="34" charset="0"/>
                <a:sym typeface="Symbol" pitchFamily="18" charset="2"/>
              </a:rPr>
              <a:t> </a:t>
            </a:r>
            <a:r>
              <a:rPr kumimoji="0" lang="fr-FR" sz="3600" b="1" dirty="0">
                <a:solidFill>
                  <a:schemeClr val="tx2"/>
                </a:solidFill>
                <a:latin typeface="Impact" pitchFamily="34" charset="0"/>
              </a:rPr>
              <a:t>UUCP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19200" y="1371600"/>
            <a:ext cx="7154863" cy="461962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4267200" cy="91440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400" dirty="0"/>
              <a:t>USE </a:t>
            </a:r>
            <a:r>
              <a:rPr lang="fr-FR" sz="2400" dirty="0" smtClean="0"/>
              <a:t>CASE POINTS </a:t>
            </a:r>
            <a:endParaRPr lang="fr-FR" sz="2400" b="0" dirty="0">
              <a:latin typeface="Impact" pitchFamily="34" charset="0"/>
            </a:endParaRP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7985125" y="4106863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9" name="Rectangle 109"/>
          <p:cNvSpPr>
            <a:spLocks noChangeArrowheads="1"/>
          </p:cNvSpPr>
          <p:nvPr/>
        </p:nvSpPr>
        <p:spPr bwMode="auto">
          <a:xfrm>
            <a:off x="3081338" y="20224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3081338" y="2941638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1" name="Rectangle 141"/>
          <p:cNvSpPr>
            <a:spLocks noChangeArrowheads="1"/>
          </p:cNvSpPr>
          <p:nvPr/>
        </p:nvSpPr>
        <p:spPr bwMode="auto">
          <a:xfrm>
            <a:off x="3081338" y="32480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09" name="Rectangle 169"/>
          <p:cNvSpPr>
            <a:spLocks noChangeArrowheads="1"/>
          </p:cNvSpPr>
          <p:nvPr/>
        </p:nvSpPr>
        <p:spPr bwMode="auto">
          <a:xfrm>
            <a:off x="3081338" y="4475163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1360488" y="1395413"/>
            <a:ext cx="12271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N° de Facteur</a:t>
            </a:r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2889250" y="1395413"/>
            <a:ext cx="109696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Description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7615238" y="1395413"/>
            <a:ext cx="52228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Poids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1830388" y="1739900"/>
            <a:ext cx="19208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</a:t>
            </a:r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2813050" y="1725613"/>
            <a:ext cx="170815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Système distribué</a:t>
            </a:r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7770813" y="1701800"/>
            <a:ext cx="114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1830388" y="2068513"/>
            <a:ext cx="2190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T2</a:t>
            </a:r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2813050" y="2052638"/>
            <a:ext cx="43688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Exg de performance en tps de réponse ou débit</a:t>
            </a:r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7770813" y="2030413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37" name="Rectangle 97"/>
          <p:cNvSpPr>
            <a:spLocks noChangeArrowheads="1"/>
          </p:cNvSpPr>
          <p:nvPr/>
        </p:nvSpPr>
        <p:spPr bwMode="auto">
          <a:xfrm>
            <a:off x="1830388" y="2398713"/>
            <a:ext cx="2254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T3</a:t>
            </a:r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2813050" y="2379663"/>
            <a:ext cx="8810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Interactif</a:t>
            </a:r>
          </a:p>
        </p:txBody>
      </p:sp>
      <p:sp>
        <p:nvSpPr>
          <p:cNvPr id="10339" name="Rectangle 99"/>
          <p:cNvSpPr>
            <a:spLocks noChangeArrowheads="1"/>
          </p:cNvSpPr>
          <p:nvPr/>
        </p:nvSpPr>
        <p:spPr bwMode="auto">
          <a:xfrm>
            <a:off x="7770813" y="2359025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41" name="Rectangle 101"/>
          <p:cNvSpPr>
            <a:spLocks noChangeArrowheads="1"/>
          </p:cNvSpPr>
          <p:nvPr/>
        </p:nvSpPr>
        <p:spPr bwMode="auto">
          <a:xfrm>
            <a:off x="3081338" y="1893888"/>
            <a:ext cx="7937" cy="7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5" name="Rectangle 105"/>
          <p:cNvSpPr>
            <a:spLocks noChangeArrowheads="1"/>
          </p:cNvSpPr>
          <p:nvPr/>
        </p:nvSpPr>
        <p:spPr bwMode="auto">
          <a:xfrm>
            <a:off x="1830388" y="2728913"/>
            <a:ext cx="2190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T4</a:t>
            </a:r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2813050" y="2706688"/>
            <a:ext cx="27225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Traitement interne complexe</a:t>
            </a:r>
          </a:p>
        </p:txBody>
      </p:sp>
      <p:sp>
        <p:nvSpPr>
          <p:cNvPr id="10347" name="Rectangle 107"/>
          <p:cNvSpPr>
            <a:spLocks noChangeArrowheads="1"/>
          </p:cNvSpPr>
          <p:nvPr/>
        </p:nvSpPr>
        <p:spPr bwMode="auto">
          <a:xfrm>
            <a:off x="7770813" y="2687638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53" name="Rectangle 113"/>
          <p:cNvSpPr>
            <a:spLocks noChangeArrowheads="1"/>
          </p:cNvSpPr>
          <p:nvPr/>
        </p:nvSpPr>
        <p:spPr bwMode="auto">
          <a:xfrm>
            <a:off x="1830388" y="3043238"/>
            <a:ext cx="455612" cy="249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 dirty="0">
                <a:solidFill>
                  <a:schemeClr val="tx2"/>
                </a:solidFill>
                <a:latin typeface="Impact" pitchFamily="34" charset="0"/>
              </a:rPr>
              <a:t>T5</a:t>
            </a:r>
          </a:p>
        </p:txBody>
      </p:sp>
      <p:sp>
        <p:nvSpPr>
          <p:cNvPr id="10354" name="Rectangle 114"/>
          <p:cNvSpPr>
            <a:spLocks noChangeArrowheads="1"/>
          </p:cNvSpPr>
          <p:nvPr/>
        </p:nvSpPr>
        <p:spPr bwMode="auto">
          <a:xfrm>
            <a:off x="2813050" y="3033713"/>
            <a:ext cx="16176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Code réutilisable</a:t>
            </a:r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7770813" y="3016250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3144838" y="2609850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61" name="Rectangle 121"/>
          <p:cNvSpPr>
            <a:spLocks noChangeArrowheads="1"/>
          </p:cNvSpPr>
          <p:nvPr/>
        </p:nvSpPr>
        <p:spPr bwMode="auto">
          <a:xfrm>
            <a:off x="1830388" y="3389313"/>
            <a:ext cx="2286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T6</a:t>
            </a:r>
          </a:p>
        </p:txBody>
      </p:sp>
      <p:sp>
        <p:nvSpPr>
          <p:cNvPr id="10362" name="Rectangle 122"/>
          <p:cNvSpPr>
            <a:spLocks noChangeArrowheads="1"/>
          </p:cNvSpPr>
          <p:nvPr/>
        </p:nvSpPr>
        <p:spPr bwMode="auto">
          <a:xfrm>
            <a:off x="2813050" y="3360738"/>
            <a:ext cx="15541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installer</a:t>
            </a:r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7770813" y="3344863"/>
            <a:ext cx="2873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0.5</a:t>
            </a:r>
          </a:p>
        </p:txBody>
      </p:sp>
      <p:sp>
        <p:nvSpPr>
          <p:cNvPr id="10365" name="Rectangle 125"/>
          <p:cNvSpPr>
            <a:spLocks noChangeArrowheads="1"/>
          </p:cNvSpPr>
          <p:nvPr/>
        </p:nvSpPr>
        <p:spPr bwMode="auto">
          <a:xfrm>
            <a:off x="3144838" y="2800350"/>
            <a:ext cx="7937" cy="11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1830388" y="3719513"/>
            <a:ext cx="1936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T7</a:t>
            </a:r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2813050" y="3687763"/>
            <a:ext cx="14382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utiliser</a:t>
            </a:r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7770813" y="3673475"/>
            <a:ext cx="28733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0.5</a:t>
            </a:r>
          </a:p>
        </p:txBody>
      </p:sp>
      <p:sp>
        <p:nvSpPr>
          <p:cNvPr id="10377" name="Rectangle 137"/>
          <p:cNvSpPr>
            <a:spLocks noChangeArrowheads="1"/>
          </p:cNvSpPr>
          <p:nvPr/>
        </p:nvSpPr>
        <p:spPr bwMode="auto">
          <a:xfrm>
            <a:off x="1830388" y="4048125"/>
            <a:ext cx="2270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T8</a:t>
            </a:r>
          </a:p>
        </p:txBody>
      </p:sp>
      <p:sp>
        <p:nvSpPr>
          <p:cNvPr id="10378" name="Rectangle 138"/>
          <p:cNvSpPr>
            <a:spLocks noChangeArrowheads="1"/>
          </p:cNvSpPr>
          <p:nvPr/>
        </p:nvSpPr>
        <p:spPr bwMode="auto">
          <a:xfrm>
            <a:off x="2849563" y="4014788"/>
            <a:ext cx="7985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Portable</a:t>
            </a:r>
          </a:p>
        </p:txBody>
      </p:sp>
      <p:sp>
        <p:nvSpPr>
          <p:cNvPr id="10379" name="Rectangle 139"/>
          <p:cNvSpPr>
            <a:spLocks noChangeArrowheads="1"/>
          </p:cNvSpPr>
          <p:nvPr/>
        </p:nvSpPr>
        <p:spPr bwMode="auto">
          <a:xfrm>
            <a:off x="7770813" y="4002088"/>
            <a:ext cx="114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0385" name="Rectangle 145"/>
          <p:cNvSpPr>
            <a:spLocks noChangeArrowheads="1"/>
          </p:cNvSpPr>
          <p:nvPr/>
        </p:nvSpPr>
        <p:spPr bwMode="auto">
          <a:xfrm>
            <a:off x="1830388" y="4378325"/>
            <a:ext cx="2286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T9</a:t>
            </a:r>
          </a:p>
        </p:txBody>
      </p:sp>
      <p:sp>
        <p:nvSpPr>
          <p:cNvPr id="10386" name="Rectangle 146"/>
          <p:cNvSpPr>
            <a:spLocks noChangeArrowheads="1"/>
          </p:cNvSpPr>
          <p:nvPr/>
        </p:nvSpPr>
        <p:spPr bwMode="auto">
          <a:xfrm>
            <a:off x="2813050" y="4341813"/>
            <a:ext cx="15589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modifier</a:t>
            </a:r>
          </a:p>
        </p:txBody>
      </p:sp>
      <p:sp>
        <p:nvSpPr>
          <p:cNvPr id="10387" name="Rectangle 147"/>
          <p:cNvSpPr>
            <a:spLocks noChangeArrowheads="1"/>
          </p:cNvSpPr>
          <p:nvPr/>
        </p:nvSpPr>
        <p:spPr bwMode="auto">
          <a:xfrm>
            <a:off x="7770813" y="4330700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89" name="Rectangle 149"/>
          <p:cNvSpPr>
            <a:spLocks noChangeArrowheads="1"/>
          </p:cNvSpPr>
          <p:nvPr/>
        </p:nvSpPr>
        <p:spPr bwMode="auto">
          <a:xfrm>
            <a:off x="1830388" y="4708525"/>
            <a:ext cx="3143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T10</a:t>
            </a:r>
          </a:p>
        </p:txBody>
      </p:sp>
      <p:sp>
        <p:nvSpPr>
          <p:cNvPr id="10390" name="Rectangle 150"/>
          <p:cNvSpPr>
            <a:spLocks noChangeArrowheads="1"/>
          </p:cNvSpPr>
          <p:nvPr/>
        </p:nvSpPr>
        <p:spPr bwMode="auto">
          <a:xfrm>
            <a:off x="2813050" y="4668838"/>
            <a:ext cx="10668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Concurrent</a:t>
            </a:r>
          </a:p>
        </p:txBody>
      </p:sp>
      <p:sp>
        <p:nvSpPr>
          <p:cNvPr id="10391" name="Rectangle 151"/>
          <p:cNvSpPr>
            <a:spLocks noChangeArrowheads="1"/>
          </p:cNvSpPr>
          <p:nvPr/>
        </p:nvSpPr>
        <p:spPr bwMode="auto">
          <a:xfrm>
            <a:off x="7770813" y="4659313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93" name="Rectangle 153"/>
          <p:cNvSpPr>
            <a:spLocks noChangeArrowheads="1"/>
          </p:cNvSpPr>
          <p:nvPr/>
        </p:nvSpPr>
        <p:spPr bwMode="auto">
          <a:xfrm>
            <a:off x="3144838" y="3986213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7" name="Rectangle 157"/>
          <p:cNvSpPr>
            <a:spLocks noChangeArrowheads="1"/>
          </p:cNvSpPr>
          <p:nvPr/>
        </p:nvSpPr>
        <p:spPr bwMode="auto">
          <a:xfrm>
            <a:off x="1830388" y="5038725"/>
            <a:ext cx="2794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T11</a:t>
            </a:r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2813050" y="4995863"/>
            <a:ext cx="19605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Sécurité particulière</a:t>
            </a:r>
          </a:p>
        </p:txBody>
      </p:sp>
      <p:sp>
        <p:nvSpPr>
          <p:cNvPr id="10399" name="Rectangle 159"/>
          <p:cNvSpPr>
            <a:spLocks noChangeArrowheads="1"/>
          </p:cNvSpPr>
          <p:nvPr/>
        </p:nvSpPr>
        <p:spPr bwMode="auto">
          <a:xfrm>
            <a:off x="7770813" y="4987925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01" name="Rectangle 161"/>
          <p:cNvSpPr>
            <a:spLocks noChangeArrowheads="1"/>
          </p:cNvSpPr>
          <p:nvPr/>
        </p:nvSpPr>
        <p:spPr bwMode="auto">
          <a:xfrm>
            <a:off x="3081338" y="4344988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05" name="Rectangle 165"/>
          <p:cNvSpPr>
            <a:spLocks noChangeArrowheads="1"/>
          </p:cNvSpPr>
          <p:nvPr/>
        </p:nvSpPr>
        <p:spPr bwMode="auto">
          <a:xfrm>
            <a:off x="1830388" y="5368925"/>
            <a:ext cx="30638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T12</a:t>
            </a:r>
          </a:p>
        </p:txBody>
      </p:sp>
      <p:sp>
        <p:nvSpPr>
          <p:cNvPr id="10406" name="Rectangle 166"/>
          <p:cNvSpPr>
            <a:spLocks noChangeArrowheads="1"/>
          </p:cNvSpPr>
          <p:nvPr/>
        </p:nvSpPr>
        <p:spPr bwMode="auto">
          <a:xfrm>
            <a:off x="2813050" y="5322888"/>
            <a:ext cx="12700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Accès distant</a:t>
            </a:r>
          </a:p>
        </p:txBody>
      </p:sp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7770813" y="5316538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13" name="Rectangle 173"/>
          <p:cNvSpPr>
            <a:spLocks noChangeArrowheads="1"/>
          </p:cNvSpPr>
          <p:nvPr/>
        </p:nvSpPr>
        <p:spPr bwMode="auto">
          <a:xfrm>
            <a:off x="1830388" y="5699125"/>
            <a:ext cx="31273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T13</a:t>
            </a:r>
          </a:p>
        </p:txBody>
      </p:sp>
      <p:sp>
        <p:nvSpPr>
          <p:cNvPr id="10414" name="Rectangle 174"/>
          <p:cNvSpPr>
            <a:spLocks noChangeArrowheads="1"/>
          </p:cNvSpPr>
          <p:nvPr/>
        </p:nvSpPr>
        <p:spPr bwMode="auto">
          <a:xfrm>
            <a:off x="2813050" y="5651500"/>
            <a:ext cx="34544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Facilité de formation des utilisateurs</a:t>
            </a:r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auto">
          <a:xfrm>
            <a:off x="7778750" y="5645150"/>
            <a:ext cx="873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3144838" y="5197475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3144838" y="5387975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22" name="Line 182"/>
          <p:cNvSpPr>
            <a:spLocks noChangeShapeType="1"/>
          </p:cNvSpPr>
          <p:nvPr/>
        </p:nvSpPr>
        <p:spPr bwMode="auto">
          <a:xfrm>
            <a:off x="7292975" y="1365250"/>
            <a:ext cx="0" cy="45847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3" name="Line 183"/>
          <p:cNvSpPr>
            <a:spLocks noChangeShapeType="1"/>
          </p:cNvSpPr>
          <p:nvPr/>
        </p:nvSpPr>
        <p:spPr bwMode="auto">
          <a:xfrm>
            <a:off x="1216025" y="4662488"/>
            <a:ext cx="714375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5" name="Line 185"/>
          <p:cNvSpPr>
            <a:spLocks noChangeShapeType="1"/>
          </p:cNvSpPr>
          <p:nvPr/>
        </p:nvSpPr>
        <p:spPr bwMode="auto">
          <a:xfrm>
            <a:off x="1289050" y="17176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7" name="Line 187"/>
          <p:cNvSpPr>
            <a:spLocks noChangeShapeType="1"/>
          </p:cNvSpPr>
          <p:nvPr/>
        </p:nvSpPr>
        <p:spPr bwMode="auto">
          <a:xfrm>
            <a:off x="1216025" y="397033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8" name="Line 188"/>
          <p:cNvSpPr>
            <a:spLocks noChangeShapeType="1"/>
          </p:cNvSpPr>
          <p:nvPr/>
        </p:nvSpPr>
        <p:spPr bwMode="auto">
          <a:xfrm>
            <a:off x="1216025" y="429101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1216025" y="563562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0" name="Line 190"/>
          <p:cNvSpPr>
            <a:spLocks noChangeShapeType="1"/>
          </p:cNvSpPr>
          <p:nvPr/>
        </p:nvSpPr>
        <p:spPr bwMode="auto">
          <a:xfrm>
            <a:off x="1216025" y="297180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2" name="Line 192"/>
          <p:cNvSpPr>
            <a:spLocks noChangeShapeType="1"/>
          </p:cNvSpPr>
          <p:nvPr/>
        </p:nvSpPr>
        <p:spPr bwMode="auto">
          <a:xfrm>
            <a:off x="1216025" y="201136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3" name="Line 193"/>
          <p:cNvSpPr>
            <a:spLocks noChangeShapeType="1"/>
          </p:cNvSpPr>
          <p:nvPr/>
        </p:nvSpPr>
        <p:spPr bwMode="auto">
          <a:xfrm>
            <a:off x="1216025" y="262731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4" name="Line 194"/>
          <p:cNvSpPr>
            <a:spLocks noChangeShapeType="1"/>
          </p:cNvSpPr>
          <p:nvPr/>
        </p:nvSpPr>
        <p:spPr bwMode="auto">
          <a:xfrm>
            <a:off x="1216025" y="33051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5" name="Line 195"/>
          <p:cNvSpPr>
            <a:spLocks noChangeShapeType="1"/>
          </p:cNvSpPr>
          <p:nvPr/>
        </p:nvSpPr>
        <p:spPr bwMode="auto">
          <a:xfrm>
            <a:off x="1216025" y="362585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6" name="Line 196"/>
          <p:cNvSpPr>
            <a:spLocks noChangeShapeType="1"/>
          </p:cNvSpPr>
          <p:nvPr/>
        </p:nvSpPr>
        <p:spPr bwMode="auto">
          <a:xfrm>
            <a:off x="1216025" y="49688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7" name="Line 197"/>
          <p:cNvSpPr>
            <a:spLocks noChangeShapeType="1"/>
          </p:cNvSpPr>
          <p:nvPr/>
        </p:nvSpPr>
        <p:spPr bwMode="auto">
          <a:xfrm>
            <a:off x="1216025" y="530225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9" name="Line 199"/>
          <p:cNvSpPr>
            <a:spLocks noChangeShapeType="1"/>
          </p:cNvSpPr>
          <p:nvPr/>
        </p:nvSpPr>
        <p:spPr bwMode="auto">
          <a:xfrm>
            <a:off x="1216025" y="231933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1" name="Line 201"/>
          <p:cNvSpPr>
            <a:spLocks noChangeShapeType="1"/>
          </p:cNvSpPr>
          <p:nvPr/>
        </p:nvSpPr>
        <p:spPr bwMode="auto">
          <a:xfrm>
            <a:off x="2682875" y="1454150"/>
            <a:ext cx="0" cy="446405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2" name="Text Box 202"/>
          <p:cNvSpPr txBox="1">
            <a:spLocks noChangeArrowheads="1"/>
          </p:cNvSpPr>
          <p:nvPr/>
        </p:nvSpPr>
        <p:spPr bwMode="auto">
          <a:xfrm>
            <a:off x="5287962" y="0"/>
            <a:ext cx="3856038" cy="1077913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/>
            <a:r>
              <a:rPr kumimoji="0" lang="fr-FR" sz="160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fr-FR" sz="2800">
                <a:solidFill>
                  <a:schemeClr val="tx2"/>
                </a:solidFill>
                <a:latin typeface="Impact" pitchFamily="34" charset="0"/>
              </a:rPr>
              <a:t>Tfactor = </a:t>
            </a:r>
            <a:r>
              <a:rPr lang="fr-FR" sz="360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fr-FR" sz="2800">
                <a:solidFill>
                  <a:schemeClr val="tx2"/>
                </a:solidFill>
                <a:latin typeface="Impact" pitchFamily="34" charset="0"/>
              </a:rPr>
              <a:t> notes x poids</a:t>
            </a:r>
            <a:r>
              <a:rPr kumimoji="0" lang="fr-FR" sz="2800">
                <a:solidFill>
                  <a:schemeClr val="tx2"/>
                </a:solidFill>
                <a:latin typeface="Tahoma" pitchFamily="34" charset="0"/>
              </a:rPr>
              <a:t/>
            </a:r>
            <a:br>
              <a:rPr kumimoji="0" lang="fr-FR" sz="28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TCF=0.6+0.01xTFactor</a:t>
            </a:r>
          </a:p>
        </p:txBody>
      </p:sp>
      <p:sp>
        <p:nvSpPr>
          <p:cNvPr id="75" name="Espace réservé de la date 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AB8F-367E-4564-B30F-DC0B2BB66122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76" name="Espace réservé du pied de page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EBA7-5098-4C05-B200-C7036E7F7936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3976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Rappel : le Processus Unifié</a:t>
            </a:r>
            <a:endParaRPr lang="fr-FR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1849427" y="1371600"/>
          <a:ext cx="7142173" cy="4572000"/>
        </p:xfrm>
        <a:graphic>
          <a:graphicData uri="http://schemas.openxmlformats.org/presentationml/2006/ole">
            <p:oleObj spid="_x0000_s135170" name="Picture" r:id="rId3" imgW="6059417" imgH="3872958" progId="Word.Picture.8">
              <p:embed/>
            </p:oleObj>
          </a:graphicData>
        </a:graphic>
      </p:graphicFrame>
      <p:cxnSp>
        <p:nvCxnSpPr>
          <p:cNvPr id="100355" name="AutoShape 3"/>
          <p:cNvCxnSpPr>
            <a:cxnSpLocks noChangeShapeType="1"/>
          </p:cNvCxnSpPr>
          <p:nvPr/>
        </p:nvCxnSpPr>
        <p:spPr bwMode="auto">
          <a:xfrm>
            <a:off x="381000" y="4058928"/>
            <a:ext cx="8534400" cy="558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990600" y="1654175"/>
            <a:ext cx="990600" cy="2308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wordArt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Activités du processus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90600" y="4114800"/>
            <a:ext cx="762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wordArt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fr-FR" sz="1100" b="1" dirty="0" smtClean="0">
                <a:latin typeface="Comic Sans MS" pitchFamily="66" charset="0"/>
                <a:cs typeface="Arial" pitchFamily="34" charset="0"/>
              </a:rPr>
              <a:t>Activités </a:t>
            </a: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Support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2133600"/>
            <a:ext cx="68580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038600" y="2133600"/>
            <a:ext cx="12192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13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800" dirty="0"/>
              <a:t>USE CASE POINTS</a:t>
            </a:r>
            <a:r>
              <a:rPr lang="fr-FR" sz="2400" dirty="0"/>
              <a:t>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CALCUL DE EF </a:t>
            </a:r>
            <a:r>
              <a:rPr lang="fr-FR" sz="2000" dirty="0" smtClean="0"/>
              <a:t>				</a:t>
            </a:r>
            <a:r>
              <a:rPr lang="en-GB" sz="2000" dirty="0" smtClean="0"/>
              <a:t>(</a:t>
            </a:r>
            <a:r>
              <a:rPr lang="en-GB" sz="2000" dirty="0"/>
              <a:t>ENVIRONMENTAL FACTOR</a:t>
            </a:r>
            <a:r>
              <a:rPr lang="fr-FR" sz="2000" dirty="0"/>
              <a:t>)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62100" y="251301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62100" y="251301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626350" y="251301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408988" y="2513012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408988" y="2513012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562100" y="2524125"/>
            <a:ext cx="7938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26350" y="2524125"/>
            <a:ext cx="7938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408988" y="2524125"/>
            <a:ext cx="7937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562100" y="2857500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626350" y="2857500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8408988" y="2857500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562100" y="286861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626350" y="286861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8408988" y="2868612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562100" y="320357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626350" y="320357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8408988" y="32035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1562100" y="3213100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626350" y="3213100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8408988" y="3213100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562100" y="354806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7626350" y="354806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408988" y="3548062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562100" y="3559175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626350" y="3559175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8408988" y="3559175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562100" y="3894137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626350" y="3894137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408988" y="3894137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1562100" y="390366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626350" y="390366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408988" y="3903662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562100" y="4238625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8408988" y="4238625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1562100" y="4249737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8408988" y="4249737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8408988" y="45847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1568450" y="5238750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532688" y="5238750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1568450" y="5249863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7532688" y="5249863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1568450" y="558482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1568450" y="5594350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1568450" y="592931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1568450" y="592931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1184275" y="1365250"/>
            <a:ext cx="6845300" cy="3155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1239838" y="1433512"/>
            <a:ext cx="9588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N° de Fact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2563813" y="1433512"/>
            <a:ext cx="115728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Description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7204075" y="1433512"/>
            <a:ext cx="55086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Poids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1190625" y="1371600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2514600" y="1371600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7154863" y="1371600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1239838" y="1779587"/>
            <a:ext cx="1873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2563813" y="1779587"/>
            <a:ext cx="211296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Familier avec UML/UP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7304088" y="1779587"/>
            <a:ext cx="2667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1190625" y="1716087"/>
            <a:ext cx="1316038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2514600" y="1716087"/>
            <a:ext cx="4632325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7154863" y="1716087"/>
            <a:ext cx="874712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1239838" y="2124075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F2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2563813" y="2124075"/>
            <a:ext cx="352266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Expérience sur le type d'application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7304088" y="2124075"/>
            <a:ext cx="3032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0.5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190625" y="2062162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2514600" y="2062162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7154863" y="2062162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1239838" y="2470150"/>
            <a:ext cx="2238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F3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2563813" y="2470150"/>
            <a:ext cx="35417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Expérience en développement objet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7304088" y="2470150"/>
            <a:ext cx="920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1190625" y="2406650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2514600" y="2406650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7154863" y="2406650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1239838" y="2814637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F4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2563813" y="2814637"/>
            <a:ext cx="2003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Capacité en analyse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7304088" y="2814637"/>
            <a:ext cx="3032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0.5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1190625" y="2752725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8" name="Rectangle 94"/>
          <p:cNvSpPr>
            <a:spLocks noChangeArrowheads="1"/>
          </p:cNvSpPr>
          <p:nvPr/>
        </p:nvSpPr>
        <p:spPr bwMode="auto">
          <a:xfrm>
            <a:off x="2514600" y="2752725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7154863" y="2752725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1239838" y="3160712"/>
            <a:ext cx="225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1" name="Rectangle 97"/>
          <p:cNvSpPr>
            <a:spLocks noChangeArrowheads="1"/>
          </p:cNvSpPr>
          <p:nvPr/>
        </p:nvSpPr>
        <p:spPr bwMode="auto">
          <a:xfrm>
            <a:off x="2563813" y="3160712"/>
            <a:ext cx="1052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Motivation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2" name="Rectangle 98"/>
          <p:cNvSpPr>
            <a:spLocks noChangeArrowheads="1"/>
          </p:cNvSpPr>
          <p:nvPr/>
        </p:nvSpPr>
        <p:spPr bwMode="auto">
          <a:xfrm>
            <a:off x="7304088" y="3160712"/>
            <a:ext cx="920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3" name="Rectangle 99"/>
          <p:cNvSpPr>
            <a:spLocks noChangeArrowheads="1"/>
          </p:cNvSpPr>
          <p:nvPr/>
        </p:nvSpPr>
        <p:spPr bwMode="auto">
          <a:xfrm>
            <a:off x="1190625" y="3097212"/>
            <a:ext cx="1316038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4" name="Rectangle 100"/>
          <p:cNvSpPr>
            <a:spLocks noChangeArrowheads="1"/>
          </p:cNvSpPr>
          <p:nvPr/>
        </p:nvSpPr>
        <p:spPr bwMode="auto">
          <a:xfrm>
            <a:off x="2514600" y="3097212"/>
            <a:ext cx="4632325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5" name="Rectangle 101"/>
          <p:cNvSpPr>
            <a:spLocks noChangeArrowheads="1"/>
          </p:cNvSpPr>
          <p:nvPr/>
        </p:nvSpPr>
        <p:spPr bwMode="auto">
          <a:xfrm>
            <a:off x="7154863" y="3097212"/>
            <a:ext cx="874712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6" name="Rectangle 102"/>
          <p:cNvSpPr>
            <a:spLocks noChangeArrowheads="1"/>
          </p:cNvSpPr>
          <p:nvPr/>
        </p:nvSpPr>
        <p:spPr bwMode="auto">
          <a:xfrm>
            <a:off x="1239838" y="3505200"/>
            <a:ext cx="225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F6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7" name="Rectangle 103"/>
          <p:cNvSpPr>
            <a:spLocks noChangeArrowheads="1"/>
          </p:cNvSpPr>
          <p:nvPr/>
        </p:nvSpPr>
        <p:spPr bwMode="auto">
          <a:xfrm>
            <a:off x="2563813" y="3505200"/>
            <a:ext cx="17859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Exigences stables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8" name="Rectangle 104"/>
          <p:cNvSpPr>
            <a:spLocks noChangeArrowheads="1"/>
          </p:cNvSpPr>
          <p:nvPr/>
        </p:nvSpPr>
        <p:spPr bwMode="auto">
          <a:xfrm>
            <a:off x="7304088" y="3505200"/>
            <a:ext cx="1206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2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9" name="Rectangle 105"/>
          <p:cNvSpPr>
            <a:spLocks noChangeArrowheads="1"/>
          </p:cNvSpPr>
          <p:nvPr/>
        </p:nvSpPr>
        <p:spPr bwMode="auto">
          <a:xfrm>
            <a:off x="1190625" y="3443287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0" name="Rectangle 106"/>
          <p:cNvSpPr>
            <a:spLocks noChangeArrowheads="1"/>
          </p:cNvSpPr>
          <p:nvPr/>
        </p:nvSpPr>
        <p:spPr bwMode="auto">
          <a:xfrm>
            <a:off x="2514600" y="3443287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7154863" y="3443287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1239838" y="3851275"/>
            <a:ext cx="1905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F7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3" name="Rectangle 109"/>
          <p:cNvSpPr>
            <a:spLocks noChangeArrowheads="1"/>
          </p:cNvSpPr>
          <p:nvPr/>
        </p:nvSpPr>
        <p:spPr bwMode="auto">
          <a:xfrm>
            <a:off x="2563813" y="3851275"/>
            <a:ext cx="14811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Temps partiels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4" name="Rectangle 110"/>
          <p:cNvSpPr>
            <a:spLocks noChangeArrowheads="1"/>
          </p:cNvSpPr>
          <p:nvPr/>
        </p:nvSpPr>
        <p:spPr bwMode="auto">
          <a:xfrm>
            <a:off x="7304088" y="3851275"/>
            <a:ext cx="163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-1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5" name="Rectangle 111"/>
          <p:cNvSpPr>
            <a:spLocks noChangeArrowheads="1"/>
          </p:cNvSpPr>
          <p:nvPr/>
        </p:nvSpPr>
        <p:spPr bwMode="auto">
          <a:xfrm>
            <a:off x="1190625" y="3787775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6" name="Rectangle 112"/>
          <p:cNvSpPr>
            <a:spLocks noChangeArrowheads="1"/>
          </p:cNvSpPr>
          <p:nvPr/>
        </p:nvSpPr>
        <p:spPr bwMode="auto">
          <a:xfrm>
            <a:off x="2514600" y="3787775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7154863" y="3787775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8" name="Rectangle 114"/>
          <p:cNvSpPr>
            <a:spLocks noChangeArrowheads="1"/>
          </p:cNvSpPr>
          <p:nvPr/>
        </p:nvSpPr>
        <p:spPr bwMode="auto">
          <a:xfrm>
            <a:off x="1239838" y="4195762"/>
            <a:ext cx="2238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F8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9" name="Rectangle 115"/>
          <p:cNvSpPr>
            <a:spLocks noChangeArrowheads="1"/>
          </p:cNvSpPr>
          <p:nvPr/>
        </p:nvSpPr>
        <p:spPr bwMode="auto">
          <a:xfrm>
            <a:off x="2563813" y="4195762"/>
            <a:ext cx="35401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Langage de programmation difficile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0" name="Rectangle 116"/>
          <p:cNvSpPr>
            <a:spLocks noChangeArrowheads="1"/>
          </p:cNvSpPr>
          <p:nvPr/>
        </p:nvSpPr>
        <p:spPr bwMode="auto">
          <a:xfrm>
            <a:off x="7304088" y="4195762"/>
            <a:ext cx="163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-1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1" name="Rectangle 117"/>
          <p:cNvSpPr>
            <a:spLocks noChangeArrowheads="1"/>
          </p:cNvSpPr>
          <p:nvPr/>
        </p:nvSpPr>
        <p:spPr bwMode="auto">
          <a:xfrm>
            <a:off x="1190625" y="4133850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2" name="Rectangle 118"/>
          <p:cNvSpPr>
            <a:spLocks noChangeArrowheads="1"/>
          </p:cNvSpPr>
          <p:nvPr/>
        </p:nvSpPr>
        <p:spPr bwMode="auto">
          <a:xfrm>
            <a:off x="2514600" y="4133850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3" name="Rectangle 119"/>
          <p:cNvSpPr>
            <a:spLocks noChangeArrowheads="1"/>
          </p:cNvSpPr>
          <p:nvPr/>
        </p:nvSpPr>
        <p:spPr bwMode="auto">
          <a:xfrm>
            <a:off x="7154863" y="4133850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6900863" y="1392237"/>
            <a:ext cx="0" cy="3117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2351088" y="1389062"/>
            <a:ext cx="0" cy="311785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86" name="Text Box 122"/>
          <p:cNvSpPr txBox="1">
            <a:spLocks noChangeArrowheads="1"/>
          </p:cNvSpPr>
          <p:nvPr/>
        </p:nvSpPr>
        <p:spPr bwMode="auto">
          <a:xfrm>
            <a:off x="838200" y="4876800"/>
            <a:ext cx="2626040" cy="938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fr-FR" dirty="0" err="1">
                <a:solidFill>
                  <a:schemeClr val="tx2"/>
                </a:solidFill>
                <a:latin typeface="Impact" pitchFamily="34" charset="0"/>
              </a:rPr>
              <a:t>Efactor</a:t>
            </a:r>
            <a:r>
              <a:rPr kumimoji="0" lang="fr-FR" dirty="0">
                <a:solidFill>
                  <a:schemeClr val="tx2"/>
                </a:solidFill>
                <a:latin typeface="Impact" pitchFamily="34" charset="0"/>
              </a:rPr>
              <a:t> = </a:t>
            </a:r>
            <a:r>
              <a:rPr kumimoji="0" lang="fr-FR" sz="3200" b="1" dirty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kumimoji="0" lang="fr-FR" dirty="0">
                <a:solidFill>
                  <a:schemeClr val="tx2"/>
                </a:solidFill>
                <a:latin typeface="Impact" pitchFamily="34" charset="0"/>
              </a:rPr>
              <a:t> notes x poids </a:t>
            </a:r>
          </a:p>
          <a:p>
            <a:pPr eaLnBrk="0" hangingPunct="0">
              <a:spcBef>
                <a:spcPts val="600"/>
              </a:spcBef>
            </a:pPr>
            <a:r>
              <a:rPr kumimoji="0" lang="fr-FR" dirty="0">
                <a:solidFill>
                  <a:schemeClr val="tx2"/>
                </a:solidFill>
                <a:latin typeface="Impact" pitchFamily="34" charset="0"/>
              </a:rPr>
              <a:t>EF = 1.4 - 0.03 x </a:t>
            </a:r>
            <a:r>
              <a:rPr kumimoji="0" lang="fr-FR" dirty="0" err="1" smtClean="0">
                <a:solidFill>
                  <a:schemeClr val="tx2"/>
                </a:solidFill>
                <a:latin typeface="Impact" pitchFamily="34" charset="0"/>
              </a:rPr>
              <a:t>EFactor</a:t>
            </a:r>
            <a:endParaRPr kumimoji="0" lang="fr-FR" dirty="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7" name="Text Box 123"/>
          <p:cNvSpPr txBox="1">
            <a:spLocks noChangeArrowheads="1"/>
          </p:cNvSpPr>
          <p:nvPr/>
        </p:nvSpPr>
        <p:spPr bwMode="auto">
          <a:xfrm>
            <a:off x="4876800" y="4953000"/>
            <a:ext cx="3197225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UCP = UUCP x TCF x EF</a:t>
            </a:r>
          </a:p>
        </p:txBody>
      </p:sp>
      <p:sp>
        <p:nvSpPr>
          <p:cNvPr id="11388" name="Text Box 124"/>
          <p:cNvSpPr txBox="1">
            <a:spLocks noChangeArrowheads="1"/>
          </p:cNvSpPr>
          <p:nvPr/>
        </p:nvSpPr>
        <p:spPr bwMode="auto">
          <a:xfrm>
            <a:off x="3886200" y="5715000"/>
            <a:ext cx="4759325" cy="538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kumimoji="0" lang="fr-FR" sz="2800">
                <a:solidFill>
                  <a:schemeClr val="tx2"/>
                </a:solidFill>
                <a:latin typeface="Impact" pitchFamily="34" charset="0"/>
                <a:sym typeface="Wingdings" pitchFamily="2" charset="2"/>
              </a:rPr>
              <a:t></a:t>
            </a: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20 Personnes/heure par UCP</a:t>
            </a:r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2422525" y="1403350"/>
            <a:ext cx="0" cy="3117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7" name="Espace réservé de la date 1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AE6-F56D-4BFF-AD7E-1EA44A90C545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118" name="Espace réservé du pied de page 1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répartition de l’effort …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27B2-33DD-4CFD-BF37-2EA6A226A067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5" name="Picture 4" descr="depl_eff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143000"/>
            <a:ext cx="4306583" cy="36576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5638800"/>
            <a:ext cx="68580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 activités transverses telle que GDP &amp; AQ</a:t>
            </a:r>
            <a:r>
              <a:rPr lang="fr-FR" sz="2000" dirty="0" smtClean="0">
                <a:latin typeface="+mn-lt"/>
              </a:rPr>
              <a:t> ?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4953000"/>
            <a:ext cx="68580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Toutes les activités techniques sont elle présentes ?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Mais en pratique … comment faire ?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ISIMA 3</a:t>
            </a:r>
            <a:endParaRPr kumimoji="0"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066800"/>
            <a:ext cx="50831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90600" y="3886200"/>
            <a:ext cx="7772400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000" dirty="0" smtClean="0">
                <a:latin typeface="+mn-lt"/>
              </a:rPr>
              <a:t>Les ratios utilisés dépendent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de la nature du projet,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du niveau de qualité attendue sur le projet,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du niveau de couverture des tests ,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du retour d’expérience capitalisée de l’entreprise (expertise)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72200" y="12954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10 à 40 %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Accolade ouvrante 8"/>
          <p:cNvSpPr/>
          <p:nvPr/>
        </p:nvSpPr>
        <p:spPr>
          <a:xfrm rot="10800000">
            <a:off x="6172200" y="12954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72200" y="18288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10 à 40 %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Accolade ouvrante 10"/>
          <p:cNvSpPr/>
          <p:nvPr/>
        </p:nvSpPr>
        <p:spPr>
          <a:xfrm rot="10800000">
            <a:off x="6172200" y="1905000"/>
            <a:ext cx="1524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19800" y="22860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Doc externe type MUT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19800" y="2819400"/>
            <a:ext cx="29718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10 à 20 % selon client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019800" y="3200400"/>
            <a:ext cx="2514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2 à 10 %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09600" y="1828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4" grpId="0"/>
      <p:bldP spid="15" grpId="0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Une estimation  … TMA …. C’est Quoi ?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14400" y="11430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Notion de type de « Mission »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 Assistance Technique</a:t>
            </a:r>
          </a:p>
          <a:p>
            <a:pPr marL="1280160" lvl="2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 </a:t>
            </a:r>
            <a:r>
              <a:rPr lang="fr-FR" sz="2000" noProof="0" dirty="0" smtClean="0">
                <a:latin typeface="+mn-lt"/>
              </a:rPr>
              <a:t>Engagement de moyen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fr-FR" sz="20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 </a:t>
            </a:r>
            <a:r>
              <a:rPr kumimoji="0" lang="fr-FR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Réalisation </a:t>
            </a:r>
            <a:r>
              <a:rPr kumimoji="0" lang="fr-FR" sz="2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FOrfaitaire</a:t>
            </a:r>
            <a:endParaRPr kumimoji="0" lang="fr-FR" sz="2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80160" lvl="2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 Engagement de résultat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FF0000"/>
                </a:solidFill>
              </a:rPr>
              <a:t>TMA</a:t>
            </a:r>
            <a:r>
              <a:rPr lang="fr-FR" sz="2000" dirty="0" smtClean="0"/>
              <a:t> : </a:t>
            </a:r>
            <a:r>
              <a:rPr lang="fr-FR" sz="2000" dirty="0" smtClean="0">
                <a:latin typeface="+mn-lt"/>
              </a:rPr>
              <a:t>Tierce Maintenance Applicative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dirty="0" smtClean="0">
                <a:sym typeface="Wingdings" pitchFamily="2" charset="2"/>
              </a:rPr>
              <a:t>	 E</a:t>
            </a:r>
            <a:r>
              <a:rPr lang="fr-FR" sz="2000" dirty="0" smtClean="0"/>
              <a:t>ngagement de long terme ayant pour objet de maintenir en conditions opérationnelles un ensemble de systèmes logiciels selon un niveau de service prédéfini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dirty="0" smtClean="0"/>
              <a:t>… Et </a:t>
            </a:r>
            <a:r>
              <a:rPr lang="fr-FR" sz="2000" dirty="0" smtClean="0">
                <a:solidFill>
                  <a:srgbClr val="FF0000"/>
                </a:solidFill>
              </a:rPr>
              <a:t>les plateaux externalisés </a:t>
            </a:r>
            <a:r>
              <a:rPr lang="fr-FR" sz="2000" dirty="0" smtClean="0"/>
              <a:t>…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dirty="0" smtClean="0"/>
              <a:t>Puis les </a:t>
            </a:r>
            <a:r>
              <a:rPr lang="fr-FR" sz="2000" dirty="0" smtClean="0">
                <a:solidFill>
                  <a:srgbClr val="FF0000"/>
                </a:solidFill>
              </a:rPr>
              <a:t>plateformes </a:t>
            </a:r>
            <a:r>
              <a:rPr lang="fr-FR" sz="2000" dirty="0" err="1" smtClean="0">
                <a:solidFill>
                  <a:srgbClr val="FF0000"/>
                </a:solidFill>
              </a:rPr>
              <a:t>Off-Shore</a:t>
            </a:r>
            <a:r>
              <a:rPr lang="fr-FR" sz="2000" dirty="0" smtClean="0">
                <a:solidFill>
                  <a:srgbClr val="FF0000"/>
                </a:solidFill>
              </a:rPr>
              <a:t>, </a:t>
            </a:r>
            <a:r>
              <a:rPr lang="fr-FR" sz="2000" dirty="0" err="1" smtClean="0">
                <a:solidFill>
                  <a:srgbClr val="FF0000"/>
                </a:solidFill>
              </a:rPr>
              <a:t>Sea</a:t>
            </a:r>
            <a:r>
              <a:rPr lang="fr-FR" sz="2000" dirty="0" smtClean="0">
                <a:solidFill>
                  <a:srgbClr val="FF0000"/>
                </a:solidFill>
              </a:rPr>
              <a:t> Shore </a:t>
            </a:r>
            <a:r>
              <a:rPr lang="fr-FR" sz="2000" dirty="0" smtClean="0"/>
              <a:t>….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20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re 36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Découpage en Unité Œuvre</a:t>
            </a:r>
            <a:endParaRPr lang="fr-FR" dirty="0"/>
          </a:p>
        </p:txBody>
      </p:sp>
      <p:sp>
        <p:nvSpPr>
          <p:cNvPr id="36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A79E-0E34-4D82-BAB1-60BF3782B178}" type="slidenum">
              <a:rPr lang="fr-FR"/>
              <a:pPr/>
              <a:t>34</a:t>
            </a:fld>
            <a:endParaRPr lang="fr-FR"/>
          </a:p>
        </p:txBody>
      </p:sp>
      <p:sp>
        <p:nvSpPr>
          <p:cNvPr id="265218" name="Rectangle 2" descr="informatique_light"/>
          <p:cNvSpPr>
            <a:spLocks noChangeArrowheads="1"/>
          </p:cNvSpPr>
          <p:nvPr/>
        </p:nvSpPr>
        <p:spPr bwMode="auto">
          <a:xfrm>
            <a:off x="0" y="981075"/>
            <a:ext cx="3576638" cy="5553075"/>
          </a:xfrm>
          <a:prstGeom prst="rect">
            <a:avLst/>
          </a:prstGeom>
          <a:blipFill dpi="0" rotWithShape="1">
            <a:blip r:embed="rId2" cstate="print">
              <a:alphaModFix amt="2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2843213" y="549275"/>
            <a:ext cx="6300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62000" anchor="ctr"/>
          <a:lstStyle/>
          <a:p>
            <a:pPr algn="r"/>
            <a:r>
              <a:rPr lang="fr-FR" sz="2400" b="1">
                <a:solidFill>
                  <a:schemeClr val="bg1"/>
                </a:solidFill>
              </a:rPr>
              <a:t>Unités d’œuvres (1/3)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55575" y="1184275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>
              <a:spcBef>
                <a:spcPct val="50000"/>
              </a:spcBef>
            </a:pPr>
            <a:r>
              <a:rPr lang="fr-FR" sz="1000" b="1"/>
              <a:t>Audit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55575" y="1695450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T1	Prise</a:t>
            </a:r>
            <a:br>
              <a:rPr lang="fr-FR" sz="1000" b="1"/>
            </a:br>
            <a:r>
              <a:rPr lang="fr-FR" sz="1000" b="1"/>
              <a:t>en main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155575" y="2208213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T2	Mise en place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155575" y="5915025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266700" indent="-266700">
              <a:spcBef>
                <a:spcPct val="50000"/>
              </a:spcBef>
            </a:pPr>
            <a:r>
              <a:rPr lang="fr-FR" sz="1000" b="1"/>
              <a:t>T10	Réversibilité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155575" y="2719388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Modélisation</a:t>
            </a:r>
            <a:br>
              <a:rPr lang="fr-FR" sz="1000" b="1"/>
            </a:br>
            <a:r>
              <a:rPr lang="fr-FR" sz="1000" b="1"/>
              <a:t>métier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55575" y="3232150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Analyse</a:t>
            </a:r>
            <a:br>
              <a:rPr lang="fr-FR" sz="1000" b="1"/>
            </a:br>
            <a:r>
              <a:rPr lang="fr-FR" sz="1000" b="1"/>
              <a:t>fonctionnelle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155575" y="3743325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Exigences</a:t>
            </a:r>
            <a:br>
              <a:rPr lang="fr-FR" sz="1000" b="1"/>
            </a:br>
            <a:r>
              <a:rPr lang="fr-FR" sz="1000" b="1"/>
              <a:t>techniques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55575" y="4256088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T7	Analyse</a:t>
            </a:r>
            <a:br>
              <a:rPr lang="fr-FR" sz="1000" b="1"/>
            </a:br>
            <a:r>
              <a:rPr lang="fr-FR" sz="1000" b="1"/>
              <a:t>technique</a:t>
            </a: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155575" y="4767263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Architecture</a:t>
            </a:r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155575" y="5280025"/>
            <a:ext cx="8810625" cy="590550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Réalisation</a:t>
            </a: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1243013" y="1236663"/>
            <a:ext cx="568325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Préciser le contexte et les objectifs</a:t>
            </a:r>
          </a:p>
        </p:txBody>
      </p:sp>
      <p:sp>
        <p:nvSpPr>
          <p:cNvPr id="265236" name="AutoShape 20"/>
          <p:cNvSpPr>
            <a:spLocks noChangeArrowheads="1"/>
          </p:cNvSpPr>
          <p:nvPr/>
        </p:nvSpPr>
        <p:spPr bwMode="auto">
          <a:xfrm>
            <a:off x="1509713" y="1746250"/>
            <a:ext cx="385762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Etat des lieux de la V3</a:t>
            </a:r>
          </a:p>
        </p:txBody>
      </p:sp>
      <p:sp>
        <p:nvSpPr>
          <p:cNvPr id="265237" name="AutoShape 21"/>
          <p:cNvSpPr>
            <a:spLocks noChangeArrowheads="1"/>
          </p:cNvSpPr>
          <p:nvPr/>
        </p:nvSpPr>
        <p:spPr bwMode="auto">
          <a:xfrm>
            <a:off x="1616075" y="2255838"/>
            <a:ext cx="684213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Plan Qualité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Environnement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Suivi</a:t>
            </a:r>
          </a:p>
        </p:txBody>
      </p:sp>
      <p:sp>
        <p:nvSpPr>
          <p:cNvPr id="265238" name="AutoShape 22"/>
          <p:cNvSpPr>
            <a:spLocks noChangeArrowheads="1"/>
          </p:cNvSpPr>
          <p:nvPr/>
        </p:nvSpPr>
        <p:spPr bwMode="auto">
          <a:xfrm>
            <a:off x="2409825" y="2770188"/>
            <a:ext cx="615950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Modéliser les processus et objets métier</a:t>
            </a:r>
          </a:p>
        </p:txBody>
      </p:sp>
      <p:sp>
        <p:nvSpPr>
          <p:cNvPr id="265239" name="AutoShape 23"/>
          <p:cNvSpPr>
            <a:spLocks noChangeArrowheads="1"/>
          </p:cNvSpPr>
          <p:nvPr/>
        </p:nvSpPr>
        <p:spPr bwMode="auto">
          <a:xfrm>
            <a:off x="2571750" y="3795713"/>
            <a:ext cx="636588" cy="363537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Interfaces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Infrastructures</a:t>
            </a:r>
          </a:p>
        </p:txBody>
      </p:sp>
      <p:sp>
        <p:nvSpPr>
          <p:cNvPr id="265240" name="AutoShape 24"/>
          <p:cNvSpPr>
            <a:spLocks noChangeArrowheads="1"/>
          </p:cNvSpPr>
          <p:nvPr/>
        </p:nvSpPr>
        <p:spPr bwMode="auto">
          <a:xfrm>
            <a:off x="2997200" y="3282950"/>
            <a:ext cx="854075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Audit site pilote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Spec. fonctionnelle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Spec. IHM</a:t>
            </a:r>
          </a:p>
        </p:txBody>
      </p:sp>
      <p:sp>
        <p:nvSpPr>
          <p:cNvPr id="265241" name="AutoShape 25"/>
          <p:cNvSpPr>
            <a:spLocks noChangeArrowheads="1"/>
          </p:cNvSpPr>
          <p:nvPr/>
        </p:nvSpPr>
        <p:spPr bwMode="auto">
          <a:xfrm>
            <a:off x="4854575" y="3795713"/>
            <a:ext cx="1025525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Audit du socle technique, propositions d’amélioration</a:t>
            </a:r>
          </a:p>
        </p:txBody>
      </p:sp>
      <p:sp>
        <p:nvSpPr>
          <p:cNvPr id="265242" name="AutoShape 26"/>
          <p:cNvSpPr>
            <a:spLocks noChangeArrowheads="1"/>
          </p:cNvSpPr>
          <p:nvPr/>
        </p:nvSpPr>
        <p:spPr bwMode="auto">
          <a:xfrm>
            <a:off x="4157663" y="3462338"/>
            <a:ext cx="501650" cy="508000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Plan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de validation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5865813" y="4306888"/>
            <a:ext cx="901700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Axes d’amélioration pour l’architecture logicielle</a:t>
            </a:r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>
            <a:off x="6761163" y="4794250"/>
            <a:ext cx="692150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Conception de l’architecture logicielle</a:t>
            </a: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7402513" y="5332413"/>
            <a:ext cx="739775" cy="484187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Design,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Codage &amp; tests, Intégration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Déploiement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8242300" y="5967413"/>
            <a:ext cx="676275" cy="363537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Documentation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Transfert</a:t>
            </a:r>
          </a:p>
        </p:txBody>
      </p:sp>
      <p:sp>
        <p:nvSpPr>
          <p:cNvPr id="265249" name="Arc 33"/>
          <p:cNvSpPr>
            <a:spLocks/>
          </p:cNvSpPr>
          <p:nvPr/>
        </p:nvSpPr>
        <p:spPr bwMode="auto">
          <a:xfrm>
            <a:off x="2674938" y="3157538"/>
            <a:ext cx="295275" cy="311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0" name="Arc 34"/>
          <p:cNvSpPr>
            <a:spLocks/>
          </p:cNvSpPr>
          <p:nvPr/>
        </p:nvSpPr>
        <p:spPr bwMode="auto">
          <a:xfrm>
            <a:off x="5341938" y="4173538"/>
            <a:ext cx="503237" cy="311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3" name="Arc 37"/>
          <p:cNvSpPr>
            <a:spLocks/>
          </p:cNvSpPr>
          <p:nvPr/>
        </p:nvSpPr>
        <p:spPr bwMode="auto">
          <a:xfrm flipV="1">
            <a:off x="3230563" y="3763963"/>
            <a:ext cx="920750" cy="158750"/>
          </a:xfrm>
          <a:custGeom>
            <a:avLst/>
            <a:gdLst>
              <a:gd name="G0" fmla="+- 774 0 0"/>
              <a:gd name="G1" fmla="+- 21600 0 0"/>
              <a:gd name="G2" fmla="+- 21600 0 0"/>
              <a:gd name="T0" fmla="*/ 0 w 21874"/>
              <a:gd name="T1" fmla="*/ 14 h 21600"/>
              <a:gd name="T2" fmla="*/ 21874 w 21874"/>
              <a:gd name="T3" fmla="*/ 16981 h 21600"/>
              <a:gd name="T4" fmla="*/ 774 w 2187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74" h="21600" fill="none" extrusionOk="0">
                <a:moveTo>
                  <a:pt x="-1" y="13"/>
                </a:moveTo>
                <a:cubicBezTo>
                  <a:pt x="257" y="4"/>
                  <a:pt x="515" y="-1"/>
                  <a:pt x="774" y="0"/>
                </a:cubicBezTo>
                <a:cubicBezTo>
                  <a:pt x="10923" y="0"/>
                  <a:pt x="19703" y="7066"/>
                  <a:pt x="21874" y="16980"/>
                </a:cubicBezTo>
              </a:path>
              <a:path w="21874" h="21600" stroke="0" extrusionOk="0">
                <a:moveTo>
                  <a:pt x="-1" y="13"/>
                </a:moveTo>
                <a:cubicBezTo>
                  <a:pt x="257" y="4"/>
                  <a:pt x="515" y="-1"/>
                  <a:pt x="774" y="0"/>
                </a:cubicBezTo>
                <a:cubicBezTo>
                  <a:pt x="10923" y="0"/>
                  <a:pt x="19703" y="7066"/>
                  <a:pt x="21874" y="16980"/>
                </a:cubicBezTo>
                <a:lnTo>
                  <a:pt x="774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4" name="Arc 38"/>
          <p:cNvSpPr>
            <a:spLocks/>
          </p:cNvSpPr>
          <p:nvPr/>
        </p:nvSpPr>
        <p:spPr bwMode="auto">
          <a:xfrm>
            <a:off x="3865563" y="3513138"/>
            <a:ext cx="282575" cy="249237"/>
          </a:xfrm>
          <a:custGeom>
            <a:avLst/>
            <a:gdLst>
              <a:gd name="G0" fmla="+- 995 0 0"/>
              <a:gd name="G1" fmla="+- 21600 0 0"/>
              <a:gd name="G2" fmla="+- 21600 0 0"/>
              <a:gd name="T0" fmla="*/ 0 w 18640"/>
              <a:gd name="T1" fmla="*/ 23 h 21600"/>
              <a:gd name="T2" fmla="*/ 18640 w 18640"/>
              <a:gd name="T3" fmla="*/ 9141 h 21600"/>
              <a:gd name="T4" fmla="*/ 995 w 1864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40" h="21600" fill="none" extrusionOk="0">
                <a:moveTo>
                  <a:pt x="-1" y="22"/>
                </a:moveTo>
                <a:cubicBezTo>
                  <a:pt x="331" y="7"/>
                  <a:pt x="663" y="-1"/>
                  <a:pt x="995" y="0"/>
                </a:cubicBezTo>
                <a:cubicBezTo>
                  <a:pt x="8012" y="0"/>
                  <a:pt x="14592" y="3408"/>
                  <a:pt x="18639" y="9141"/>
                </a:cubicBezTo>
              </a:path>
              <a:path w="18640" h="21600" stroke="0" extrusionOk="0">
                <a:moveTo>
                  <a:pt x="-1" y="22"/>
                </a:moveTo>
                <a:cubicBezTo>
                  <a:pt x="331" y="7"/>
                  <a:pt x="663" y="-1"/>
                  <a:pt x="995" y="0"/>
                </a:cubicBezTo>
                <a:cubicBezTo>
                  <a:pt x="8012" y="0"/>
                  <a:pt x="14592" y="3408"/>
                  <a:pt x="18639" y="9141"/>
                </a:cubicBezTo>
                <a:lnTo>
                  <a:pt x="99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5" name="Arc 39"/>
          <p:cNvSpPr>
            <a:spLocks/>
          </p:cNvSpPr>
          <p:nvPr/>
        </p:nvSpPr>
        <p:spPr bwMode="auto">
          <a:xfrm flipV="1">
            <a:off x="3227388" y="3927475"/>
            <a:ext cx="1612900" cy="215900"/>
          </a:xfrm>
          <a:custGeom>
            <a:avLst/>
            <a:gdLst>
              <a:gd name="G0" fmla="+- 18402 0 0"/>
              <a:gd name="G1" fmla="+- 21600 0 0"/>
              <a:gd name="G2" fmla="+- 21600 0 0"/>
              <a:gd name="T0" fmla="*/ 0 w 34724"/>
              <a:gd name="T1" fmla="*/ 10290 h 21600"/>
              <a:gd name="T2" fmla="*/ 34724 w 34724"/>
              <a:gd name="T3" fmla="*/ 7452 h 21600"/>
              <a:gd name="T4" fmla="*/ 18402 w 3472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724" h="21600" fill="none" extrusionOk="0">
                <a:moveTo>
                  <a:pt x="-1" y="10289"/>
                </a:moveTo>
                <a:cubicBezTo>
                  <a:pt x="3929" y="3895"/>
                  <a:pt x="10896" y="-1"/>
                  <a:pt x="18402" y="0"/>
                </a:cubicBezTo>
                <a:cubicBezTo>
                  <a:pt x="24665" y="0"/>
                  <a:pt x="30621" y="2719"/>
                  <a:pt x="34723" y="7452"/>
                </a:cubicBezTo>
              </a:path>
              <a:path w="34724" h="21600" stroke="0" extrusionOk="0">
                <a:moveTo>
                  <a:pt x="-1" y="10289"/>
                </a:moveTo>
                <a:cubicBezTo>
                  <a:pt x="3929" y="3895"/>
                  <a:pt x="10896" y="-1"/>
                  <a:pt x="18402" y="0"/>
                </a:cubicBezTo>
                <a:cubicBezTo>
                  <a:pt x="24665" y="0"/>
                  <a:pt x="30621" y="2719"/>
                  <a:pt x="34723" y="7452"/>
                </a:cubicBezTo>
                <a:lnTo>
                  <a:pt x="1840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6" name="Arc 40"/>
          <p:cNvSpPr>
            <a:spLocks/>
          </p:cNvSpPr>
          <p:nvPr/>
        </p:nvSpPr>
        <p:spPr bwMode="auto">
          <a:xfrm>
            <a:off x="6300788" y="4683125"/>
            <a:ext cx="450850" cy="29686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7" name="Arc 41"/>
          <p:cNvSpPr>
            <a:spLocks/>
          </p:cNvSpPr>
          <p:nvPr/>
        </p:nvSpPr>
        <p:spPr bwMode="auto">
          <a:xfrm>
            <a:off x="3870325" y="3360738"/>
            <a:ext cx="3311525" cy="1416050"/>
          </a:xfrm>
          <a:custGeom>
            <a:avLst/>
            <a:gdLst>
              <a:gd name="G0" fmla="+- 3836 0 0"/>
              <a:gd name="G1" fmla="+- 21600 0 0"/>
              <a:gd name="G2" fmla="+- 21600 0 0"/>
              <a:gd name="T0" fmla="*/ 0 w 25435"/>
              <a:gd name="T1" fmla="*/ 343 h 21600"/>
              <a:gd name="T2" fmla="*/ 25435 w 25435"/>
              <a:gd name="T3" fmla="*/ 21441 h 21600"/>
              <a:gd name="T4" fmla="*/ 3836 w 2543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35" h="21600" fill="none" extrusionOk="0">
                <a:moveTo>
                  <a:pt x="0" y="343"/>
                </a:moveTo>
                <a:cubicBezTo>
                  <a:pt x="1265" y="114"/>
                  <a:pt x="2549" y="-1"/>
                  <a:pt x="3836" y="0"/>
                </a:cubicBezTo>
                <a:cubicBezTo>
                  <a:pt x="15703" y="0"/>
                  <a:pt x="25348" y="9574"/>
                  <a:pt x="25435" y="21440"/>
                </a:cubicBezTo>
              </a:path>
              <a:path w="25435" h="21600" stroke="0" extrusionOk="0">
                <a:moveTo>
                  <a:pt x="0" y="343"/>
                </a:moveTo>
                <a:cubicBezTo>
                  <a:pt x="1265" y="114"/>
                  <a:pt x="2549" y="-1"/>
                  <a:pt x="3836" y="0"/>
                </a:cubicBezTo>
                <a:cubicBezTo>
                  <a:pt x="15703" y="0"/>
                  <a:pt x="25348" y="9574"/>
                  <a:pt x="25435" y="21440"/>
                </a:cubicBezTo>
                <a:lnTo>
                  <a:pt x="3836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8" name="Arc 42"/>
          <p:cNvSpPr>
            <a:spLocks/>
          </p:cNvSpPr>
          <p:nvPr/>
        </p:nvSpPr>
        <p:spPr bwMode="auto">
          <a:xfrm>
            <a:off x="7100888" y="5180013"/>
            <a:ext cx="288925" cy="4064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9" name="Line 43"/>
          <p:cNvSpPr>
            <a:spLocks noChangeShapeType="1"/>
          </p:cNvSpPr>
          <p:nvPr/>
        </p:nvSpPr>
        <p:spPr bwMode="auto">
          <a:xfrm>
            <a:off x="2355850" y="1196975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5260" name="Line 44"/>
          <p:cNvSpPr>
            <a:spLocks noChangeShapeType="1"/>
          </p:cNvSpPr>
          <p:nvPr/>
        </p:nvSpPr>
        <p:spPr bwMode="auto">
          <a:xfrm>
            <a:off x="8193088" y="1196975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5" grpId="0" animBg="1"/>
      <p:bldP spid="265236" grpId="0" animBg="1"/>
      <p:bldP spid="265237" grpId="0" animBg="1"/>
      <p:bldP spid="265238" grpId="0" animBg="1"/>
      <p:bldP spid="265239" grpId="0" animBg="1"/>
      <p:bldP spid="265240" grpId="0" animBg="1"/>
      <p:bldP spid="265241" grpId="0" animBg="1"/>
      <p:bldP spid="265242" grpId="0" animBg="1"/>
      <p:bldP spid="265243" grpId="0" animBg="1"/>
      <p:bldP spid="265244" grpId="0" animBg="1"/>
      <p:bldP spid="265245" grpId="0" animBg="1"/>
      <p:bldP spid="265246" grpId="0" animBg="1"/>
      <p:bldP spid="265249" grpId="0" animBg="1"/>
      <p:bldP spid="265250" grpId="0" animBg="1"/>
      <p:bldP spid="265253" grpId="0" animBg="1"/>
      <p:bldP spid="265254" grpId="0" animBg="1"/>
      <p:bldP spid="265255" grpId="0" animBg="1"/>
      <p:bldP spid="265256" grpId="0" animBg="1"/>
      <p:bldP spid="265257" grpId="0" animBg="1"/>
      <p:bldP spid="265258" grpId="0" animBg="1"/>
      <p:bldP spid="265259" grpId="0" animBg="1"/>
      <p:bldP spid="2652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sz="2500" dirty="0" smtClean="0"/>
              <a:t>Une estimation  … TMA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533400" y="914397"/>
          <a:ext cx="8305799" cy="5410202"/>
        </p:xfrm>
        <a:graphic>
          <a:graphicData uri="http://schemas.openxmlformats.org/drawingml/2006/table">
            <a:tbl>
              <a:tblPr/>
              <a:tblGrid>
                <a:gridCol w="1942943"/>
                <a:gridCol w="1942943"/>
                <a:gridCol w="1692974"/>
                <a:gridCol w="1692974"/>
                <a:gridCol w="534025"/>
                <a:gridCol w="499940"/>
              </a:tblGrid>
              <a:tr h="19713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Description des unités d'œuvre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Estimation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12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Catégorie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Domaine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Typologie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Caractéristation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Charge hj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Nombre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606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Préciser le contexte et les objectifs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T1 Prise en main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Etat des lieux V3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T2 Mise en place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Qualité – Environnement – Suivi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Modélisation métier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Modéliser les processus et les objets métier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Processus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10 activités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 de 3 acteurs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Processus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5 à 10 activités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2 à 3 acteurs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Processus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à 5 activités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2 acteurs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42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Analyse fonctionnelle (expression du besoin)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 site pilote 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Interview utilisateur vigilance (identification des évolutions et limitations du système)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Analyse et rédaction de rapport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4 acteurs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+ 5 scénarios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+de 8 interactions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2 à 4 acteurs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2 à 5 scénarios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4 à 8 interactions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à 2 acteurs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2 scénarios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4 interactions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Spécification IHM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4 zones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+de 7 actions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éléments graphiques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moyenne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2 à 4 zones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3 à 7 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zone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3 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sz="2500" dirty="0" smtClean="0"/>
              <a:t>Une estimation  … TMA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990600" y="1066805"/>
          <a:ext cx="7848601" cy="5257794"/>
        </p:xfrm>
        <a:graphic>
          <a:graphicData uri="http://schemas.openxmlformats.org/drawingml/2006/table">
            <a:tbl>
              <a:tblPr/>
              <a:tblGrid>
                <a:gridCol w="1835992"/>
                <a:gridCol w="1835992"/>
                <a:gridCol w="1599784"/>
                <a:gridCol w="1599784"/>
                <a:gridCol w="504629"/>
                <a:gridCol w="472420"/>
              </a:tblGrid>
              <a:tr h="3004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Catégorie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Domaine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Typologie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Caractéristation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Charge hj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Nombre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50222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Exigences techniques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Description des interfaces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Support "fichier"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moyenne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Support données relationnelles (SQL, XML,…)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Accès API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Description du socle technique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Infrastructures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Nœuds de déploiement et logiciel de base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T7 Analyse technique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 socle technique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Etudes et prospectives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Analyse + rapport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Propositions d’amélioration du socle technique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Etudes et prospectives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Analyse + rapport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Axes d’amélioration pour l’architecture logicielle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Etudes et prospectives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Analyse + rapport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rowSpan="5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Architecture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Définition et mise en place du framework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Framework spécifique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Conception de framework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Framework standard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Mise en œuvre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Modélisation de la réalisation des cas d'utilisation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rowSpan="9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Réalisation d'un composant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Design détaillé (interne composant)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Codage &amp; test unitaire (interne composant)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3 interfaces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structure complexe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 de 5 contrôleurs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2 à 3 interfaces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structure complexité moyenne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3 à 5 contrôleurs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interface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structure simple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2 contrôleurs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Intégration de composant au sein de l'architecture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latin typeface="Arial"/>
                        </a:rPr>
                        <a:t>8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sz="2500" dirty="0" smtClean="0"/>
              <a:t>Une estimation  … TMA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066800" y="1447800"/>
          <a:ext cx="7620001" cy="3733800"/>
        </p:xfrm>
        <a:graphic>
          <a:graphicData uri="http://schemas.openxmlformats.org/drawingml/2006/table">
            <a:tbl>
              <a:tblPr/>
              <a:tblGrid>
                <a:gridCol w="1782517"/>
                <a:gridCol w="1782517"/>
                <a:gridCol w="1553188"/>
                <a:gridCol w="1553188"/>
                <a:gridCol w="489931"/>
                <a:gridCol w="458660"/>
              </a:tblGrid>
              <a:tr h="21541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Description des unités d'œuvre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Estimation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552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Validation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de validation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Stratégie de test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Dossier de validation (cas de test associés aux cas d'utilisation)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Dossier de recette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Recette usine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Fiches de test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Validation opérationnelle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Vérification d'aptitude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Scénarios de test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Déploiement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Mise en production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Déploiement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Plate-forme d'intégration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Support VSR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Fait technique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5 composants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composants complexes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Fait technique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3 à 5 composants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composants moyens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Fait technique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à 2 composants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composants simples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T10 Réversibilité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Documentation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Manuel d'utilisation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Guide d'utilisation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Notice utilisateur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Conseils d'utilisation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Manuel d'exploitation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Procédures d'exploitation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de transfert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Transfert de connaissance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de formation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Après l’estimation  … la réalisation 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143000"/>
            <a:ext cx="85344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La phase de lancement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32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La phase de réalisation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32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La phase de terminaison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32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Les supports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/>
        </p:nvGraphicFramePr>
        <p:xfrm>
          <a:off x="6007100" y="3505200"/>
          <a:ext cx="3136900" cy="865187"/>
        </p:xfrm>
        <a:graphic>
          <a:graphicData uri="http://schemas.openxmlformats.org/presentationml/2006/ole">
            <p:oleObj spid="_x0000_s198660" name="Package" showAsIcon="1" r:id="rId4" imgW="3137040" imgH="865080" progId="Package">
              <p:embed/>
            </p:oleObj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/>
        </p:nvGraphicFramePr>
        <p:xfrm>
          <a:off x="6121400" y="2286000"/>
          <a:ext cx="3022600" cy="865187"/>
        </p:xfrm>
        <a:graphic>
          <a:graphicData uri="http://schemas.openxmlformats.org/presentationml/2006/ole">
            <p:oleObj spid="_x0000_s198661" name="Package" showAsIcon="1" r:id="rId5" imgW="3022560" imgH="865080" progId="Package">
              <p:embed/>
            </p:oleObj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/>
        </p:nvGraphicFramePr>
        <p:xfrm>
          <a:off x="6197600" y="1143000"/>
          <a:ext cx="2946400" cy="865187"/>
        </p:xfrm>
        <a:graphic>
          <a:graphicData uri="http://schemas.openxmlformats.org/presentationml/2006/ole">
            <p:oleObj spid="_x0000_s198662" name="Package" showAsIcon="1" r:id="rId6" imgW="2946240" imgH="865080" progId="Package">
              <p:embed/>
            </p:oleObj>
          </a:graphicData>
        </a:graphic>
      </p:graphicFrame>
      <p:graphicFrame>
        <p:nvGraphicFramePr>
          <p:cNvPr id="14" name="Objet 13"/>
          <p:cNvGraphicFramePr>
            <a:graphicFrameLocks noChangeAspect="1"/>
          </p:cNvGraphicFramePr>
          <p:nvPr/>
        </p:nvGraphicFramePr>
        <p:xfrm>
          <a:off x="5334000" y="4572000"/>
          <a:ext cx="914400" cy="792163"/>
        </p:xfrm>
        <a:graphic>
          <a:graphicData uri="http://schemas.openxmlformats.org/presentationml/2006/ole">
            <p:oleObj spid="_x0000_s198664" name="Worksheet" showAsIcon="1" r:id="rId7" imgW="914400" imgH="792360" progId="Excel.Sheet.8">
              <p:embed/>
            </p:oleObj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/>
        </p:nvGraphicFramePr>
        <p:xfrm>
          <a:off x="4114800" y="4572000"/>
          <a:ext cx="914400" cy="792163"/>
        </p:xfrm>
        <a:graphic>
          <a:graphicData uri="http://schemas.openxmlformats.org/presentationml/2006/ole">
            <p:oleObj spid="_x0000_s198667" name="Worksheet" showAsIcon="1" r:id="rId8" imgW="914400" imgH="7923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8ED5-B7B3-4D07-BFAB-20A5733E80C3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Qui fait Quoi ? 	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52400" y="35814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6576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219200" y="114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MOA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1910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MOA - MOE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rot="10800000">
            <a:off x="914400" y="1600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010400" y="114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MOE</a:t>
            </a:r>
            <a:endParaRPr lang="fr-FR" dirty="0"/>
          </a:p>
        </p:txBody>
      </p:sp>
      <p:sp>
        <p:nvSpPr>
          <p:cNvPr id="24" name="Pentagone 23"/>
          <p:cNvSpPr/>
          <p:nvPr/>
        </p:nvSpPr>
        <p:spPr>
          <a:xfrm>
            <a:off x="762000" y="1752600"/>
            <a:ext cx="1511808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métier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3048000" y="2209800"/>
            <a:ext cx="15240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des besoins</a:t>
            </a:r>
            <a:endParaRPr lang="fr-FR" dirty="0"/>
          </a:p>
        </p:txBody>
      </p:sp>
      <p:cxnSp>
        <p:nvCxnSpPr>
          <p:cNvPr id="27" name="Connecteur en arc 26"/>
          <p:cNvCxnSpPr>
            <a:stCxn id="24" idx="3"/>
            <a:endCxn id="25" idx="1"/>
          </p:cNvCxnSpPr>
          <p:nvPr/>
        </p:nvCxnSpPr>
        <p:spPr>
          <a:xfrm>
            <a:off x="2273808" y="2171700"/>
            <a:ext cx="774192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entagone 32"/>
          <p:cNvSpPr/>
          <p:nvPr/>
        </p:nvSpPr>
        <p:spPr>
          <a:xfrm>
            <a:off x="4572000" y="3886200"/>
            <a:ext cx="15240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d’analyse</a:t>
            </a:r>
            <a:endParaRPr lang="fr-FR" dirty="0"/>
          </a:p>
        </p:txBody>
      </p:sp>
      <p:cxnSp>
        <p:nvCxnSpPr>
          <p:cNvPr id="35" name="Forme 34"/>
          <p:cNvCxnSpPr>
            <a:stCxn id="25" idx="3"/>
            <a:endCxn id="33" idx="0"/>
          </p:cNvCxnSpPr>
          <p:nvPr/>
        </p:nvCxnSpPr>
        <p:spPr>
          <a:xfrm>
            <a:off x="4572000" y="2628900"/>
            <a:ext cx="552450" cy="1257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entagone 35"/>
          <p:cNvSpPr/>
          <p:nvPr/>
        </p:nvSpPr>
        <p:spPr>
          <a:xfrm>
            <a:off x="7010400" y="2209800"/>
            <a:ext cx="15240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conception</a:t>
            </a:r>
            <a:endParaRPr lang="fr-FR" dirty="0"/>
          </a:p>
        </p:txBody>
      </p:sp>
      <p:cxnSp>
        <p:nvCxnSpPr>
          <p:cNvPr id="38" name="Connecteur en arc 37"/>
          <p:cNvCxnSpPr>
            <a:stCxn id="33" idx="3"/>
            <a:endCxn id="36" idx="1"/>
          </p:cNvCxnSpPr>
          <p:nvPr/>
        </p:nvCxnSpPr>
        <p:spPr>
          <a:xfrm flipV="1">
            <a:off x="6096000" y="2628900"/>
            <a:ext cx="914400" cy="1676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81000" y="2895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Les processus métier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Les concepts métier</a:t>
            </a:r>
          </a:p>
          <a:p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4800" y="3505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&lt;UML&gt;</a:t>
            </a:r>
          </a:p>
          <a:p>
            <a:r>
              <a:rPr lang="fr-FR" dirty="0" smtClean="0"/>
              <a:t>Business Use case</a:t>
            </a:r>
          </a:p>
          <a:p>
            <a:r>
              <a:rPr lang="fr-FR" dirty="0" smtClean="0"/>
              <a:t>Séquence</a:t>
            </a:r>
          </a:p>
          <a:p>
            <a:r>
              <a:rPr lang="fr-FR" dirty="0" smtClean="0"/>
              <a:t>Activité</a:t>
            </a:r>
          </a:p>
          <a:p>
            <a:r>
              <a:rPr lang="fr-FR" dirty="0" smtClean="0"/>
              <a:t>Classe 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96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Analyste métier</a:t>
            </a:r>
          </a:p>
          <a:p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5814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Analyste logiciel</a:t>
            </a:r>
          </a:p>
          <a:p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324600" y="5791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Architecte /  Développeur</a:t>
            </a:r>
          </a:p>
          <a:p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5720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895600" y="32004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&lt;UML&gt;</a:t>
            </a:r>
          </a:p>
          <a:p>
            <a:r>
              <a:rPr lang="fr-FR" dirty="0" smtClean="0"/>
              <a:t>Use case</a:t>
            </a:r>
          </a:p>
          <a:p>
            <a:r>
              <a:rPr lang="fr-FR" dirty="0" smtClean="0"/>
              <a:t>Séquence</a:t>
            </a:r>
          </a:p>
          <a:p>
            <a:r>
              <a:rPr lang="fr-FR" dirty="0" smtClean="0"/>
              <a:t>Activité</a:t>
            </a:r>
          </a:p>
          <a:p>
            <a:r>
              <a:rPr lang="fr-FR" dirty="0" smtClean="0"/>
              <a:t>Classe </a:t>
            </a:r>
          </a:p>
          <a:p>
            <a:endParaRPr lang="fr-FR" dirty="0" smtClean="0"/>
          </a:p>
          <a:p>
            <a:r>
              <a:rPr lang="fr-FR" dirty="0" smtClean="0"/>
              <a:t>Et autres … </a:t>
            </a:r>
          </a:p>
          <a:p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858000" y="3352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477000" y="3733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&lt;UML&gt;</a:t>
            </a:r>
          </a:p>
          <a:p>
            <a:r>
              <a:rPr lang="fr-FR" dirty="0" smtClean="0"/>
              <a:t>Tous les diagrammes… </a:t>
            </a:r>
          </a:p>
          <a:p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838200" y="51816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&lt;BPMN&gt;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7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510F-F2DF-441B-82CD-B0E6000D4871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3976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BPMN : Un exemple en illustration   </a:t>
            </a:r>
            <a:endParaRPr lang="fr-FR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754656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90600" y="1219200"/>
            <a:ext cx="7864475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fr-FR" sz="2400" dirty="0" smtClean="0">
                <a:latin typeface="+mn-lt"/>
              </a:rPr>
              <a:t>Business </a:t>
            </a:r>
            <a:r>
              <a:rPr lang="fr-FR" sz="2400" dirty="0" err="1" smtClean="0">
                <a:latin typeface="+mn-lt"/>
              </a:rPr>
              <a:t>Process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Modeling</a:t>
            </a:r>
            <a:r>
              <a:rPr lang="fr-FR" sz="2400" dirty="0" smtClean="0">
                <a:latin typeface="+mn-lt"/>
              </a:rPr>
              <a:t> Notation</a:t>
            </a:r>
          </a:p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fr-FR" sz="2400" dirty="0" smtClean="0">
                <a:latin typeface="+mn-lt"/>
                <a:sym typeface="Wingdings" pitchFamily="2" charset="2"/>
              </a:rPr>
              <a:t> </a:t>
            </a:r>
            <a:r>
              <a:rPr lang="fr-FR" sz="2400" dirty="0" smtClean="0"/>
              <a:t>OMG Final </a:t>
            </a:r>
            <a:r>
              <a:rPr lang="fr-FR" sz="2400" dirty="0" err="1" smtClean="0"/>
              <a:t>Adopted</a:t>
            </a:r>
            <a:r>
              <a:rPr lang="fr-FR" sz="2400" dirty="0" smtClean="0"/>
              <a:t> </a:t>
            </a:r>
            <a:r>
              <a:rPr lang="fr-FR" sz="2400" dirty="0" err="1" smtClean="0"/>
              <a:t>Specification</a:t>
            </a:r>
            <a:r>
              <a:rPr lang="fr-FR" sz="2400" dirty="0" smtClean="0"/>
              <a:t> in 02/2006</a:t>
            </a:r>
            <a:endParaRPr lang="fr-FR" sz="2400" dirty="0" smtClean="0">
              <a:latin typeface="+mn-lt"/>
            </a:endParaRP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fr-FR" sz="2400" dirty="0" smtClean="0">
              <a:latin typeface="+mn-lt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/>
        </p:nvGraphicFramePr>
        <p:xfrm>
          <a:off x="6286500" y="5257800"/>
          <a:ext cx="2857500" cy="865187"/>
        </p:xfrm>
        <a:graphic>
          <a:graphicData uri="http://schemas.openxmlformats.org/presentationml/2006/ole">
            <p:oleObj spid="_x0000_s160771" name="Package" showAsIcon="1" r:id="rId4" imgW="2857680" imgH="8650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579438"/>
          </a:xfrm>
        </p:spPr>
        <p:txBody>
          <a:bodyPr/>
          <a:lstStyle/>
          <a:p>
            <a:r>
              <a:rPr lang="fr-FR" sz="3200" dirty="0" smtClean="0"/>
              <a:t>Rappel !</a:t>
            </a:r>
            <a:endParaRPr lang="fr-FR" sz="3200" dirty="0"/>
          </a:p>
        </p:txBody>
      </p:sp>
      <p:sp>
        <p:nvSpPr>
          <p:cNvPr id="177156" name="Oval 4"/>
          <p:cNvSpPr>
            <a:spLocks noChangeArrowheads="1"/>
          </p:cNvSpPr>
          <p:nvPr/>
        </p:nvSpPr>
        <p:spPr bwMode="auto">
          <a:xfrm>
            <a:off x="615950" y="28432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35013" y="33004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service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58" name="Oval 6"/>
          <p:cNvSpPr>
            <a:spLocks noChangeArrowheads="1"/>
          </p:cNvSpPr>
          <p:nvPr/>
        </p:nvSpPr>
        <p:spPr bwMode="auto">
          <a:xfrm>
            <a:off x="2825750" y="12430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2944813" y="17002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métier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0" name="Oval 8"/>
          <p:cNvSpPr>
            <a:spLocks noChangeArrowheads="1"/>
          </p:cNvSpPr>
          <p:nvPr/>
        </p:nvSpPr>
        <p:spPr bwMode="auto">
          <a:xfrm>
            <a:off x="2971800" y="4419600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060700" y="4791075"/>
            <a:ext cx="1481138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ressources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2" name="Oval 10"/>
          <p:cNvSpPr>
            <a:spLocks noChangeArrowheads="1"/>
          </p:cNvSpPr>
          <p:nvPr/>
        </p:nvSpPr>
        <p:spPr bwMode="auto">
          <a:xfrm>
            <a:off x="4806950" y="28432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4926013" y="33004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conception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4" name="Oval 12"/>
          <p:cNvSpPr>
            <a:spLocks noChangeArrowheads="1"/>
          </p:cNvSpPr>
          <p:nvPr/>
        </p:nvSpPr>
        <p:spPr bwMode="auto">
          <a:xfrm>
            <a:off x="7092950" y="28432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7212013" y="33004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code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2216150" y="3605212"/>
            <a:ext cx="990600" cy="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3206750" y="3300412"/>
            <a:ext cx="1600200" cy="609600"/>
          </a:xfrm>
          <a:prstGeom prst="rightArrowCallout">
            <a:avLst>
              <a:gd name="adj1" fmla="val 25000"/>
              <a:gd name="adj2" fmla="val 25000"/>
              <a:gd name="adj3" fmla="val 43750"/>
              <a:gd name="adj4" fmla="val 66667"/>
            </a:avLst>
          </a:prstGeom>
          <a:solidFill>
            <a:schemeClr val="bg1"/>
          </a:solidFill>
          <a:ln w="19050">
            <a:solidFill>
              <a:srgbClr val="FC996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663950" y="2817812"/>
            <a:ext cx="0" cy="48260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 flipV="1">
            <a:off x="3740150" y="3910012"/>
            <a:ext cx="0" cy="45720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6407150" y="3605212"/>
            <a:ext cx="685800" cy="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267075" y="3376612"/>
            <a:ext cx="90646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b="0">
                <a:latin typeface="Comic Sans MS" pitchFamily="66" charset="0"/>
              </a:rPr>
              <a:t>fusion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114800" y="5410200"/>
            <a:ext cx="2779712" cy="6413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La plate-forme</a:t>
            </a:r>
          </a:p>
          <a:p>
            <a:pPr algn="r"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(CORBA, J2EE, .Net…)</a:t>
            </a:r>
            <a:endParaRPr lang="en-GB" sz="1800" dirty="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4502150" y="1066800"/>
            <a:ext cx="4530725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FF33"/>
              </a:buClr>
              <a:buFont typeface="Wingdings" pitchFamily="2" charset="2"/>
              <a:buChar char="§"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Le contexte,</a:t>
            </a:r>
          </a:p>
          <a:p>
            <a:pPr eaLnBrk="0" hangingPunct="0">
              <a:buClr>
                <a:srgbClr val="66FF33"/>
              </a:buClr>
              <a:buFont typeface="Wingdings" pitchFamily="2" charset="2"/>
              <a:buChar char="§"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Le modèle de l'entreprise,</a:t>
            </a:r>
          </a:p>
          <a:p>
            <a:pPr eaLnBrk="0" hangingPunct="0">
              <a:buClr>
                <a:srgbClr val="66FF33"/>
              </a:buClr>
              <a:buFont typeface="Wingdings" pitchFamily="2" charset="2"/>
              <a:buChar char="§"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Les objets métier, les règles métier,</a:t>
            </a:r>
          </a:p>
          <a:p>
            <a:pPr eaLnBrk="0" hangingPunct="0">
              <a:buClr>
                <a:srgbClr val="66FF33"/>
              </a:buClr>
              <a:buFont typeface="Wingdings" pitchFamily="2" charset="2"/>
              <a:buNone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 les processus métier.</a:t>
            </a:r>
            <a:endParaRPr lang="en-GB" sz="180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304800" y="4648200"/>
            <a:ext cx="2354263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Les cas d’utilisation</a:t>
            </a:r>
          </a:p>
          <a:p>
            <a:pPr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Les spécifications</a:t>
            </a:r>
          </a:p>
          <a:p>
            <a:pPr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fonctionnelles</a:t>
            </a:r>
            <a:endParaRPr lang="en-GB" sz="1800" dirty="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397750" y="4495800"/>
            <a:ext cx="1373188" cy="6413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Le code</a:t>
            </a:r>
          </a:p>
          <a:p>
            <a:pPr eaLnBrk="0" hangingPunct="0"/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exécutable</a:t>
            </a:r>
            <a:endParaRPr lang="en-GB" sz="180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206375" y="6611938"/>
            <a:ext cx="1758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de-DE" sz="800">
                <a:latin typeface="Arial" charset="0"/>
              </a:rPr>
              <a:t>© 2003 ATLAS Nantes J. Bézivin</a:t>
            </a: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E143-5787-46D5-9C4A-2C73065D7655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FBA8-17D4-4527-9C20-4F44E3909ACF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3976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Les outils du BM</a:t>
            </a:r>
            <a:endParaRPr lang="fr-FR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990600" y="12192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description des cas d’utilisation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400" dirty="0" smtClean="0">
                <a:latin typeface="+mn-lt"/>
              </a:rPr>
              <a:t>Le modèle d’analyse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400" dirty="0" smtClean="0">
                <a:latin typeface="+mn-lt"/>
              </a:rPr>
              <a:t>L’extension au modèle métier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Business </a:t>
            </a:r>
            <a:r>
              <a:rPr lang="fr-FR" sz="2400" dirty="0" err="1" smtClean="0">
                <a:latin typeface="+mn-lt"/>
              </a:rPr>
              <a:t>Actor</a:t>
            </a:r>
            <a:endParaRPr lang="fr-FR" sz="2400" dirty="0" smtClean="0">
              <a:latin typeface="+mn-lt"/>
            </a:endParaRPr>
          </a:p>
          <a:p>
            <a:pPr marL="1554480" lvl="3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Client,  fournisseur …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Business </a:t>
            </a:r>
            <a:r>
              <a:rPr lang="fr-FR" sz="2400" dirty="0" err="1" smtClean="0">
                <a:latin typeface="+mn-lt"/>
              </a:rPr>
              <a:t>Worker</a:t>
            </a:r>
            <a:endParaRPr lang="fr-FR" sz="2400" dirty="0" smtClean="0">
              <a:latin typeface="+mn-lt"/>
            </a:endParaRPr>
          </a:p>
          <a:p>
            <a:pPr marL="1554480" lvl="3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Case </a:t>
            </a:r>
            <a:r>
              <a:rPr lang="fr-FR" sz="2400" dirty="0" err="1" smtClean="0">
                <a:latin typeface="+mn-lt"/>
              </a:rPr>
              <a:t>worker</a:t>
            </a:r>
            <a:r>
              <a:rPr lang="fr-FR" sz="2400" dirty="0" smtClean="0">
                <a:latin typeface="+mn-lt"/>
              </a:rPr>
              <a:t>	Interface</a:t>
            </a:r>
          </a:p>
          <a:p>
            <a:pPr marL="1554480" lvl="3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err="1" smtClean="0">
                <a:latin typeface="+mn-lt"/>
              </a:rPr>
              <a:t>Internal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Worker</a:t>
            </a:r>
            <a:r>
              <a:rPr lang="fr-FR" sz="2400" dirty="0" smtClean="0">
                <a:latin typeface="+mn-lt"/>
              </a:rPr>
              <a:t>	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Processus métier  (business use case)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fr-FR" sz="2400" dirty="0" smtClean="0">
              <a:latin typeface="+mn-lt"/>
            </a:endParaRP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fr-FR" sz="2400" dirty="0" smtClean="0">
              <a:latin typeface="+mn-lt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400" dirty="0"/>
              <a:t>Déroulement d’un cas d’utilisation</a:t>
            </a:r>
          </a:p>
        </p:txBody>
      </p:sp>
      <p:sp>
        <p:nvSpPr>
          <p:cNvPr id="1351683" name="Rectangle 3"/>
          <p:cNvSpPr>
            <a:spLocks noChangeArrowheads="1"/>
          </p:cNvSpPr>
          <p:nvPr/>
        </p:nvSpPr>
        <p:spPr bwMode="auto">
          <a:xfrm>
            <a:off x="533400" y="1295400"/>
            <a:ext cx="464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r>
              <a:rPr lang="fr-FR" dirty="0">
                <a:latin typeface="Times New Roman" pitchFamily="18" charset="0"/>
              </a:rPr>
              <a:t>Scénario : Instance d’un cas d’utilisation pour une chaîne particulière de décision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FR" dirty="0">
                <a:latin typeface="Times New Roman" pitchFamily="18" charset="0"/>
              </a:rPr>
              <a:t>Scénario nominal: 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1600" dirty="0">
                <a:latin typeface="Times New Roman" pitchFamily="18" charset="0"/>
              </a:rPr>
              <a:t>Scénario de base, amenant a un succès du cas d’utilisation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FR" dirty="0">
                <a:latin typeface="Times New Roman" pitchFamily="18" charset="0"/>
              </a:rPr>
              <a:t>Branche alternative: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1600" dirty="0">
                <a:latin typeface="Times New Roman" pitchFamily="18" charset="0"/>
              </a:rPr>
              <a:t>Autre chemin amenant au même résultat.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FR" dirty="0">
                <a:latin typeface="Times New Roman" pitchFamily="18" charset="0"/>
              </a:rPr>
              <a:t>Exception :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1600" dirty="0">
                <a:latin typeface="Times New Roman" pitchFamily="18" charset="0"/>
              </a:rPr>
              <a:t>Exception pouvant se produire à une étape donnée d’un scénario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endParaRPr lang="fr-FR" dirty="0">
              <a:latin typeface="Times New Roman" pitchFamily="18" charset="0"/>
            </a:endParaRPr>
          </a:p>
        </p:txBody>
      </p:sp>
      <p:sp>
        <p:nvSpPr>
          <p:cNvPr id="1351684" name="Line 4"/>
          <p:cNvSpPr>
            <a:spLocks noChangeShapeType="1"/>
          </p:cNvSpPr>
          <p:nvPr/>
        </p:nvSpPr>
        <p:spPr bwMode="auto">
          <a:xfrm>
            <a:off x="7239000" y="1600200"/>
            <a:ext cx="0" cy="449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5" name="Freeform 5"/>
          <p:cNvSpPr>
            <a:spLocks/>
          </p:cNvSpPr>
          <p:nvPr/>
        </p:nvSpPr>
        <p:spPr bwMode="auto">
          <a:xfrm>
            <a:off x="7239000" y="1905000"/>
            <a:ext cx="4572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8"/>
              </a:cxn>
              <a:cxn ang="0">
                <a:pos x="288" y="624"/>
              </a:cxn>
            </a:cxnLst>
            <a:rect l="0" t="0" r="r" b="b"/>
            <a:pathLst>
              <a:path w="288" h="624">
                <a:moveTo>
                  <a:pt x="0" y="0"/>
                </a:moveTo>
                <a:cubicBezTo>
                  <a:pt x="96" y="92"/>
                  <a:pt x="192" y="184"/>
                  <a:pt x="240" y="288"/>
                </a:cubicBezTo>
                <a:cubicBezTo>
                  <a:pt x="288" y="392"/>
                  <a:pt x="288" y="508"/>
                  <a:pt x="288" y="62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6" name="Freeform 6"/>
          <p:cNvSpPr>
            <a:spLocks/>
          </p:cNvSpPr>
          <p:nvPr/>
        </p:nvSpPr>
        <p:spPr bwMode="auto">
          <a:xfrm>
            <a:off x="6858000" y="2590800"/>
            <a:ext cx="381000" cy="8382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48" y="144"/>
              </a:cxn>
              <a:cxn ang="0">
                <a:pos x="0" y="528"/>
              </a:cxn>
            </a:cxnLst>
            <a:rect l="0" t="0" r="r" b="b"/>
            <a:pathLst>
              <a:path w="240" h="528">
                <a:moveTo>
                  <a:pt x="240" y="0"/>
                </a:moveTo>
                <a:cubicBezTo>
                  <a:pt x="164" y="28"/>
                  <a:pt x="88" y="56"/>
                  <a:pt x="48" y="144"/>
                </a:cubicBezTo>
                <a:cubicBezTo>
                  <a:pt x="8" y="232"/>
                  <a:pt x="4" y="380"/>
                  <a:pt x="0" y="52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7" name="Line 7"/>
          <p:cNvSpPr>
            <a:spLocks noChangeShapeType="1"/>
          </p:cNvSpPr>
          <p:nvPr/>
        </p:nvSpPr>
        <p:spPr bwMode="auto">
          <a:xfrm>
            <a:off x="6858000" y="3429000"/>
            <a:ext cx="0" cy="160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8" name="Line 8"/>
          <p:cNvSpPr>
            <a:spLocks noChangeShapeType="1"/>
          </p:cNvSpPr>
          <p:nvPr/>
        </p:nvSpPr>
        <p:spPr bwMode="auto">
          <a:xfrm>
            <a:off x="7696200" y="2819400"/>
            <a:ext cx="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9" name="Freeform 9"/>
          <p:cNvSpPr>
            <a:spLocks/>
          </p:cNvSpPr>
          <p:nvPr/>
        </p:nvSpPr>
        <p:spPr bwMode="auto">
          <a:xfrm>
            <a:off x="6448425" y="4267200"/>
            <a:ext cx="409575" cy="917575"/>
          </a:xfrm>
          <a:custGeom>
            <a:avLst/>
            <a:gdLst/>
            <a:ahLst/>
            <a:cxnLst>
              <a:cxn ang="0">
                <a:pos x="258" y="0"/>
              </a:cxn>
              <a:cxn ang="0">
                <a:pos x="114" y="96"/>
              </a:cxn>
              <a:cxn ang="0">
                <a:pos x="18" y="288"/>
              </a:cxn>
              <a:cxn ang="0">
                <a:pos x="5" y="578"/>
              </a:cxn>
            </a:cxnLst>
            <a:rect l="0" t="0" r="r" b="b"/>
            <a:pathLst>
              <a:path w="258" h="578">
                <a:moveTo>
                  <a:pt x="258" y="0"/>
                </a:moveTo>
                <a:cubicBezTo>
                  <a:pt x="206" y="24"/>
                  <a:pt x="154" y="48"/>
                  <a:pt x="114" y="96"/>
                </a:cubicBezTo>
                <a:cubicBezTo>
                  <a:pt x="74" y="144"/>
                  <a:pt x="36" y="208"/>
                  <a:pt x="18" y="288"/>
                </a:cubicBezTo>
                <a:cubicBezTo>
                  <a:pt x="0" y="368"/>
                  <a:pt x="8" y="518"/>
                  <a:pt x="5" y="57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0" name="Oval 10"/>
          <p:cNvSpPr>
            <a:spLocks noChangeArrowheads="1"/>
          </p:cNvSpPr>
          <p:nvPr/>
        </p:nvSpPr>
        <p:spPr bwMode="auto">
          <a:xfrm>
            <a:off x="7162800" y="14478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1" name="Freeform 11"/>
          <p:cNvSpPr>
            <a:spLocks/>
          </p:cNvSpPr>
          <p:nvPr/>
        </p:nvSpPr>
        <p:spPr bwMode="auto">
          <a:xfrm>
            <a:off x="6421438" y="5118100"/>
            <a:ext cx="817562" cy="8255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83" y="280"/>
              </a:cxn>
              <a:cxn ang="0">
                <a:pos x="515" y="520"/>
              </a:cxn>
            </a:cxnLst>
            <a:rect l="0" t="0" r="r" b="b"/>
            <a:pathLst>
              <a:path w="515" h="520">
                <a:moveTo>
                  <a:pt x="17" y="0"/>
                </a:moveTo>
                <a:cubicBezTo>
                  <a:pt x="28" y="47"/>
                  <a:pt x="0" y="193"/>
                  <a:pt x="83" y="280"/>
                </a:cubicBezTo>
                <a:cubicBezTo>
                  <a:pt x="166" y="367"/>
                  <a:pt x="339" y="444"/>
                  <a:pt x="515" y="52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2" name="Freeform 12"/>
          <p:cNvSpPr>
            <a:spLocks/>
          </p:cNvSpPr>
          <p:nvPr/>
        </p:nvSpPr>
        <p:spPr bwMode="auto">
          <a:xfrm>
            <a:off x="7239000" y="3962400"/>
            <a:ext cx="473075" cy="6858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250" y="229"/>
              </a:cxn>
              <a:cxn ang="0">
                <a:pos x="0" y="432"/>
              </a:cxn>
            </a:cxnLst>
            <a:rect l="0" t="0" r="r" b="b"/>
            <a:pathLst>
              <a:path w="298" h="432">
                <a:moveTo>
                  <a:pt x="288" y="0"/>
                </a:moveTo>
                <a:cubicBezTo>
                  <a:pt x="282" y="38"/>
                  <a:pt x="298" y="157"/>
                  <a:pt x="250" y="229"/>
                </a:cubicBezTo>
                <a:cubicBezTo>
                  <a:pt x="202" y="301"/>
                  <a:pt x="52" y="390"/>
                  <a:pt x="0" y="43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3" name="Freeform 13"/>
          <p:cNvSpPr>
            <a:spLocks/>
          </p:cNvSpPr>
          <p:nvPr/>
        </p:nvSpPr>
        <p:spPr bwMode="auto">
          <a:xfrm>
            <a:off x="6858000" y="4953000"/>
            <a:ext cx="3810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7"/>
              </a:cxn>
              <a:cxn ang="0">
                <a:pos x="144" y="480"/>
              </a:cxn>
              <a:cxn ang="0">
                <a:pos x="240" y="624"/>
              </a:cxn>
            </a:cxnLst>
            <a:rect l="0" t="0" r="r" b="b"/>
            <a:pathLst>
              <a:path w="240" h="624">
                <a:moveTo>
                  <a:pt x="0" y="0"/>
                </a:moveTo>
                <a:cubicBezTo>
                  <a:pt x="5" y="41"/>
                  <a:pt x="5" y="167"/>
                  <a:pt x="29" y="247"/>
                </a:cubicBezTo>
                <a:cubicBezTo>
                  <a:pt x="53" y="327"/>
                  <a:pt x="109" y="417"/>
                  <a:pt x="144" y="480"/>
                </a:cubicBezTo>
                <a:cubicBezTo>
                  <a:pt x="179" y="543"/>
                  <a:pt x="208" y="588"/>
                  <a:pt x="240" y="62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4" name="Oval 14"/>
          <p:cNvSpPr>
            <a:spLocks noChangeArrowheads="1"/>
          </p:cNvSpPr>
          <p:nvPr/>
        </p:nvSpPr>
        <p:spPr bwMode="auto">
          <a:xfrm>
            <a:off x="7162800" y="601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5" name="Freeform 15"/>
          <p:cNvSpPr>
            <a:spLocks/>
          </p:cNvSpPr>
          <p:nvPr/>
        </p:nvSpPr>
        <p:spPr bwMode="auto">
          <a:xfrm>
            <a:off x="7696200" y="3352800"/>
            <a:ext cx="3175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192" y="288"/>
              </a:cxn>
              <a:cxn ang="0">
                <a:pos x="192" y="576"/>
              </a:cxn>
            </a:cxnLst>
            <a:rect l="0" t="0" r="r" b="b"/>
            <a:pathLst>
              <a:path w="200" h="576">
                <a:moveTo>
                  <a:pt x="0" y="0"/>
                </a:moveTo>
                <a:cubicBezTo>
                  <a:pt x="56" y="48"/>
                  <a:pt x="112" y="96"/>
                  <a:pt x="144" y="144"/>
                </a:cubicBezTo>
                <a:cubicBezTo>
                  <a:pt x="176" y="192"/>
                  <a:pt x="184" y="216"/>
                  <a:pt x="192" y="288"/>
                </a:cubicBezTo>
                <a:cubicBezTo>
                  <a:pt x="200" y="360"/>
                  <a:pt x="196" y="468"/>
                  <a:pt x="192" y="576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6" name="Oval 16"/>
          <p:cNvSpPr>
            <a:spLocks noChangeArrowheads="1"/>
          </p:cNvSpPr>
          <p:nvPr/>
        </p:nvSpPr>
        <p:spPr bwMode="auto">
          <a:xfrm>
            <a:off x="6811963" y="4227513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7" name="Oval 17"/>
          <p:cNvSpPr>
            <a:spLocks noChangeArrowheads="1"/>
          </p:cNvSpPr>
          <p:nvPr/>
        </p:nvSpPr>
        <p:spPr bwMode="auto">
          <a:xfrm>
            <a:off x="7200900" y="2576513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8" name="Oval 18"/>
          <p:cNvSpPr>
            <a:spLocks noChangeArrowheads="1"/>
          </p:cNvSpPr>
          <p:nvPr/>
        </p:nvSpPr>
        <p:spPr bwMode="auto">
          <a:xfrm>
            <a:off x="7200900" y="188595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9" name="Oval 19"/>
          <p:cNvSpPr>
            <a:spLocks noChangeArrowheads="1"/>
          </p:cNvSpPr>
          <p:nvPr/>
        </p:nvSpPr>
        <p:spPr bwMode="auto">
          <a:xfrm>
            <a:off x="7646988" y="3343275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0" name="Oval 20"/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1" name="AutoShape 21"/>
          <p:cNvSpPr>
            <a:spLocks noChangeArrowheads="1"/>
          </p:cNvSpPr>
          <p:nvPr/>
        </p:nvSpPr>
        <p:spPr bwMode="auto">
          <a:xfrm rot="-3438204">
            <a:off x="6367463" y="1450975"/>
            <a:ext cx="685800" cy="533400"/>
          </a:xfrm>
          <a:prstGeom prst="lightningBol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2" name="Line 22"/>
          <p:cNvSpPr>
            <a:spLocks noChangeShapeType="1"/>
          </p:cNvSpPr>
          <p:nvPr/>
        </p:nvSpPr>
        <p:spPr bwMode="auto">
          <a:xfrm>
            <a:off x="7239000" y="3200400"/>
            <a:ext cx="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>
            <a:off x="6858000" y="3249613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>
            <a:off x="6448425" y="4956175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>
            <a:off x="7696200" y="27432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7" name="Text Box 27"/>
          <p:cNvSpPr txBox="1">
            <a:spLocks noChangeArrowheads="1"/>
          </p:cNvSpPr>
          <p:nvPr/>
        </p:nvSpPr>
        <p:spPr bwMode="auto">
          <a:xfrm>
            <a:off x="7364412" y="5954712"/>
            <a:ext cx="7127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Succès</a:t>
            </a:r>
          </a:p>
        </p:txBody>
      </p:sp>
      <p:sp>
        <p:nvSpPr>
          <p:cNvPr id="1351708" name="Text Box 28"/>
          <p:cNvSpPr txBox="1">
            <a:spLocks noChangeArrowheads="1"/>
          </p:cNvSpPr>
          <p:nvPr/>
        </p:nvSpPr>
        <p:spPr bwMode="auto">
          <a:xfrm>
            <a:off x="7354888" y="1371600"/>
            <a:ext cx="6127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Début</a:t>
            </a:r>
          </a:p>
        </p:txBody>
      </p:sp>
      <p:sp>
        <p:nvSpPr>
          <p:cNvPr id="1351709" name="Text Box 29"/>
          <p:cNvSpPr txBox="1">
            <a:spLocks noChangeArrowheads="1"/>
          </p:cNvSpPr>
          <p:nvPr/>
        </p:nvSpPr>
        <p:spPr bwMode="auto">
          <a:xfrm>
            <a:off x="7794625" y="4595813"/>
            <a:ext cx="9096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algn="r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Exception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867400" y="1524000"/>
            <a:ext cx="457200" cy="609600"/>
            <a:chOff x="2527" y="970"/>
            <a:chExt cx="133" cy="219"/>
          </a:xfrm>
        </p:grpSpPr>
        <p:sp>
          <p:nvSpPr>
            <p:cNvPr id="1351711" name="Oval 31"/>
            <p:cNvSpPr>
              <a:spLocks noChangeArrowheads="1"/>
            </p:cNvSpPr>
            <p:nvPr/>
          </p:nvSpPr>
          <p:spPr bwMode="auto">
            <a:xfrm>
              <a:off x="2561" y="970"/>
              <a:ext cx="65" cy="58"/>
            </a:xfrm>
            <a:prstGeom prst="ellips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2" name="Line 32"/>
            <p:cNvSpPr>
              <a:spLocks noChangeShapeType="1"/>
            </p:cNvSpPr>
            <p:nvPr/>
          </p:nvSpPr>
          <p:spPr bwMode="auto">
            <a:xfrm>
              <a:off x="2592" y="1028"/>
              <a:ext cx="1" cy="76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3" name="Line 33"/>
            <p:cNvSpPr>
              <a:spLocks noChangeShapeType="1"/>
            </p:cNvSpPr>
            <p:nvPr/>
          </p:nvSpPr>
          <p:spPr bwMode="auto">
            <a:xfrm flipH="1">
              <a:off x="2527" y="1104"/>
              <a:ext cx="65" cy="85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4" name="Line 34"/>
            <p:cNvSpPr>
              <a:spLocks noChangeShapeType="1"/>
            </p:cNvSpPr>
            <p:nvPr/>
          </p:nvSpPr>
          <p:spPr bwMode="auto">
            <a:xfrm>
              <a:off x="2592" y="1104"/>
              <a:ext cx="68" cy="85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5" name="Line 35"/>
            <p:cNvSpPr>
              <a:spLocks noChangeShapeType="1"/>
            </p:cNvSpPr>
            <p:nvPr/>
          </p:nvSpPr>
          <p:spPr bwMode="auto">
            <a:xfrm>
              <a:off x="2552" y="1054"/>
              <a:ext cx="80" cy="0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351716" name="Freeform 36"/>
          <p:cNvSpPr>
            <a:spLocks/>
          </p:cNvSpPr>
          <p:nvPr/>
        </p:nvSpPr>
        <p:spPr bwMode="auto">
          <a:xfrm>
            <a:off x="5486400" y="2209800"/>
            <a:ext cx="1371600" cy="4132262"/>
          </a:xfrm>
          <a:custGeom>
            <a:avLst/>
            <a:gdLst/>
            <a:ahLst/>
            <a:cxnLst>
              <a:cxn ang="0">
                <a:pos x="1038" y="2699"/>
              </a:cxn>
              <a:cxn ang="0">
                <a:pos x="626" y="2772"/>
              </a:cxn>
              <a:cxn ang="0">
                <a:pos x="244" y="2469"/>
              </a:cxn>
              <a:cxn ang="0">
                <a:pos x="16" y="1736"/>
              </a:cxn>
              <a:cxn ang="0">
                <a:pos x="149" y="606"/>
              </a:cxn>
              <a:cxn ang="0">
                <a:pos x="504" y="0"/>
              </a:cxn>
            </a:cxnLst>
            <a:rect l="0" t="0" r="r" b="b"/>
            <a:pathLst>
              <a:path w="1038" h="2810">
                <a:moveTo>
                  <a:pt x="1038" y="2699"/>
                </a:moveTo>
                <a:cubicBezTo>
                  <a:pt x="969" y="2711"/>
                  <a:pt x="758" y="2810"/>
                  <a:pt x="626" y="2772"/>
                </a:cubicBezTo>
                <a:cubicBezTo>
                  <a:pt x="494" y="2734"/>
                  <a:pt x="346" y="2642"/>
                  <a:pt x="244" y="2469"/>
                </a:cubicBezTo>
                <a:cubicBezTo>
                  <a:pt x="142" y="2296"/>
                  <a:pt x="32" y="2046"/>
                  <a:pt x="16" y="1736"/>
                </a:cubicBezTo>
                <a:cubicBezTo>
                  <a:pt x="0" y="1426"/>
                  <a:pt x="68" y="895"/>
                  <a:pt x="149" y="606"/>
                </a:cubicBezTo>
                <a:cubicBezTo>
                  <a:pt x="230" y="317"/>
                  <a:pt x="430" y="126"/>
                  <a:pt x="5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17" name="Text Box 37"/>
          <p:cNvSpPr txBox="1">
            <a:spLocks noChangeArrowheads="1"/>
          </p:cNvSpPr>
          <p:nvPr/>
        </p:nvSpPr>
        <p:spPr bwMode="auto">
          <a:xfrm>
            <a:off x="6148388" y="1219200"/>
            <a:ext cx="99218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Événement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505200" y="2362202"/>
            <a:ext cx="1981200" cy="2961294"/>
            <a:chOff x="1712" y="1681"/>
            <a:chExt cx="1248" cy="1138"/>
          </a:xfrm>
        </p:grpSpPr>
        <p:sp>
          <p:nvSpPr>
            <p:cNvPr id="1351719" name="Text Box 39"/>
            <p:cNvSpPr txBox="1">
              <a:spLocks noChangeArrowheads="1"/>
            </p:cNvSpPr>
            <p:nvPr/>
          </p:nvSpPr>
          <p:spPr bwMode="auto">
            <a:xfrm>
              <a:off x="1719" y="1681"/>
              <a:ext cx="57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395288" indent="-395288" defTabSz="949325">
                <a:lnSpc>
                  <a:spcPct val="110000"/>
                </a:lnSpc>
                <a:spcBef>
                  <a:spcPct val="50000"/>
                </a:spcBef>
                <a:buSzPct val="85000"/>
                <a:buFont typeface="Monotype Sorts" pitchFamily="2" charset="2"/>
                <a:buNone/>
              </a:pPr>
              <a:r>
                <a:rPr lang="fr-FR" sz="1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SUCCES</a:t>
              </a:r>
            </a:p>
          </p:txBody>
        </p:sp>
        <p:sp>
          <p:nvSpPr>
            <p:cNvPr id="1351720" name="Text Box 40"/>
            <p:cNvSpPr txBox="1">
              <a:spLocks noChangeArrowheads="1"/>
            </p:cNvSpPr>
            <p:nvPr/>
          </p:nvSpPr>
          <p:spPr bwMode="auto">
            <a:xfrm>
              <a:off x="1760" y="2208"/>
              <a:ext cx="5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395288" indent="-395288" defTabSz="949325">
                <a:lnSpc>
                  <a:spcPct val="110000"/>
                </a:lnSpc>
                <a:spcBef>
                  <a:spcPct val="50000"/>
                </a:spcBef>
                <a:buSzPct val="85000"/>
                <a:buFont typeface="Monotype Sorts" pitchFamily="2" charset="2"/>
                <a:buNone/>
              </a:pPr>
              <a:r>
                <a:rPr lang="fr-FR" sz="1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SUCCES</a:t>
              </a:r>
            </a:p>
          </p:txBody>
        </p:sp>
        <p:sp>
          <p:nvSpPr>
            <p:cNvPr id="1351721" name="Text Box 41"/>
            <p:cNvSpPr txBox="1">
              <a:spLocks noChangeArrowheads="1"/>
            </p:cNvSpPr>
            <p:nvPr/>
          </p:nvSpPr>
          <p:spPr bwMode="auto">
            <a:xfrm>
              <a:off x="1712" y="2706"/>
              <a:ext cx="12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395288" indent="-395288" algn="l" defTabSz="949325">
                <a:lnSpc>
                  <a:spcPct val="110000"/>
                </a:lnSpc>
                <a:spcBef>
                  <a:spcPct val="50000"/>
                </a:spcBef>
                <a:buSzPct val="85000"/>
                <a:buFont typeface="Monotype Sorts" pitchFamily="2" charset="2"/>
                <a:buNone/>
              </a:pPr>
              <a:r>
                <a:rPr lang="fr-FR" sz="12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EXCEPTION</a:t>
              </a:r>
            </a:p>
          </p:txBody>
        </p:sp>
      </p:grpSp>
      <p:sp>
        <p:nvSpPr>
          <p:cNvPr id="43" name="Espace réservé de la date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E95-D81D-4BCC-A083-4E82ECE148BC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44" name="Espace réservé du pied de page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5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5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/>
              <a:t>Règles de mise en œuvre des cas d’utilisation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34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sz="2800" i="1" dirty="0">
                <a:latin typeface="+mj-lt"/>
              </a:rPr>
              <a:t>L</a:t>
            </a:r>
            <a:r>
              <a:rPr lang="fr-FR" sz="2000" i="1" dirty="0">
                <a:latin typeface="+mj-lt"/>
              </a:rPr>
              <a:t>a description des cas d’utilisation </a:t>
            </a:r>
            <a:r>
              <a:rPr lang="fr-FR" sz="2000" i="1" dirty="0" smtClean="0">
                <a:latin typeface="+mj-lt"/>
              </a:rPr>
              <a:t>comprend : 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endParaRPr lang="fr-FR" sz="2000" i="1" dirty="0" smtClean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 smtClean="0">
                <a:latin typeface="+mj-lt"/>
              </a:rPr>
              <a:t>Le </a:t>
            </a:r>
            <a:r>
              <a:rPr lang="fr-FR" sz="2000" i="1" dirty="0">
                <a:latin typeface="+mj-lt"/>
              </a:rPr>
              <a:t>début du cas d’utilisation </a:t>
            </a:r>
            <a:r>
              <a:rPr lang="fr-FR" sz="2000" i="1" dirty="0" smtClean="0">
                <a:latin typeface="+mj-lt"/>
              </a:rPr>
              <a:t>		(</a:t>
            </a:r>
            <a:r>
              <a:rPr lang="fr-FR" sz="2000" i="1" dirty="0">
                <a:latin typeface="+mj-lt"/>
              </a:rPr>
              <a:t>pré condition)</a:t>
            </a:r>
            <a:r>
              <a:rPr lang="fr-CH" sz="2000" i="1" dirty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La fin du cas d’utilisation </a:t>
            </a:r>
            <a:r>
              <a:rPr lang="fr-FR" sz="2000" i="1" dirty="0" smtClean="0">
                <a:latin typeface="+mj-lt"/>
              </a:rPr>
              <a:t>		(</a:t>
            </a:r>
            <a:r>
              <a:rPr lang="fr-FR" sz="2000" i="1" dirty="0">
                <a:latin typeface="+mj-lt"/>
              </a:rPr>
              <a:t>post condition)</a:t>
            </a:r>
            <a:r>
              <a:rPr lang="fr-CH" sz="2000" i="1" dirty="0">
                <a:latin typeface="+mj-lt"/>
              </a:rPr>
              <a:t>,</a:t>
            </a: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Un événement déclenchant,</a:t>
            </a: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L’interaction entre le système et les </a:t>
            </a:r>
            <a:r>
              <a:rPr lang="fr-FR" sz="2000" i="1" dirty="0" smtClean="0">
                <a:latin typeface="+mj-lt"/>
              </a:rPr>
              <a:t>acteurs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 smtClean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 smtClean="0">
                <a:latin typeface="+mj-lt"/>
              </a:rPr>
              <a:t> Les </a:t>
            </a:r>
            <a:r>
              <a:rPr lang="fr-FR" sz="2000" i="1" dirty="0">
                <a:latin typeface="+mj-lt"/>
              </a:rPr>
              <a:t>échanges d’informations (paramètres des interactions</a:t>
            </a:r>
            <a:r>
              <a:rPr lang="fr-FR" sz="2000" i="1" dirty="0" smtClean="0">
                <a:latin typeface="+mj-lt"/>
              </a:rPr>
              <a:t>)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La chronologie et l’origine des </a:t>
            </a:r>
            <a:r>
              <a:rPr lang="fr-FR" sz="2000" i="1" dirty="0" smtClean="0">
                <a:latin typeface="+mj-lt"/>
              </a:rPr>
              <a:t>informations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Les répétitions de </a:t>
            </a:r>
            <a:r>
              <a:rPr lang="fr-FR" sz="2000" i="1" dirty="0" smtClean="0">
                <a:latin typeface="+mj-lt"/>
              </a:rPr>
              <a:t>comportement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Les situations optionnelles et exceptionnelles (cas d’erreur)</a:t>
            </a:r>
            <a:r>
              <a:rPr lang="fr-CH" sz="2000" i="1" dirty="0">
                <a:latin typeface="+mj-lt"/>
              </a:rPr>
              <a:t>.</a:t>
            </a:r>
            <a:endParaRPr lang="fr-FR" sz="2000" i="1" dirty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12E1-9C84-4089-8A5A-73FB02770C86}" type="datetime2">
              <a:rPr lang="fr-FR" smtClean="0"/>
              <a:pPr/>
              <a:t>dimanche 28 février 2010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3236</TotalTime>
  <Words>2581</Words>
  <Application>Microsoft Office PowerPoint</Application>
  <PresentationFormat>Affichage à l'écran (4:3)</PresentationFormat>
  <Paragraphs>748</Paragraphs>
  <Slides>38</Slides>
  <Notes>17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5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Solstice</vt:lpstr>
      <vt:lpstr>Picture</vt:lpstr>
      <vt:lpstr>Package</vt:lpstr>
      <vt:lpstr>Image Bitmap</vt:lpstr>
      <vt:lpstr>Document</vt:lpstr>
      <vt:lpstr>Worksheet</vt:lpstr>
      <vt:lpstr>Diapositive 1</vt:lpstr>
      <vt:lpstr>Objectif  </vt:lpstr>
      <vt:lpstr>Rappel : le Processus Unifié</vt:lpstr>
      <vt:lpstr>Qui fait Quoi ?  </vt:lpstr>
      <vt:lpstr>BPMN : Un exemple en illustration   </vt:lpstr>
      <vt:lpstr>Rappel !</vt:lpstr>
      <vt:lpstr>Les outils du BM</vt:lpstr>
      <vt:lpstr>Déroulement d’un cas d’utilisation</vt:lpstr>
      <vt:lpstr>Règles de mise en œuvre des cas d’utilisation</vt:lpstr>
      <vt:lpstr>Exemple: «  Entrer dans un bâtiment  »(1)</vt:lpstr>
      <vt:lpstr>Exemple: « Entrer dans un bâtiment » (2)</vt:lpstr>
      <vt:lpstr>Exemple:   « Entrer dans un bâtiment » (3)</vt:lpstr>
      <vt:lpstr>Le modèle d’Analyse</vt:lpstr>
      <vt:lpstr>Le modèle d’Analyse</vt:lpstr>
      <vt:lpstr>Le modèle d’Analyse</vt:lpstr>
      <vt:lpstr>A vous maintenant …</vt:lpstr>
      <vt:lpstr>Les acteurs et processus métier</vt:lpstr>
      <vt:lpstr>Décrire les entités métiers</vt:lpstr>
      <vt:lpstr>Décrire les entités métiers</vt:lpstr>
      <vt:lpstr>Décrire les entités métiers</vt:lpstr>
      <vt:lpstr>Décrire le processus métier</vt:lpstr>
      <vt:lpstr>Le passage au spécification</vt:lpstr>
      <vt:lpstr>Liens avec la modélisation métier … et SysML </vt:lpstr>
      <vt:lpstr>Estimation des charges lors de l’étude d’opportunité </vt:lpstr>
      <vt:lpstr>Quelques métriques de calibration de projet</vt:lpstr>
      <vt:lpstr>Estimation des charges</vt:lpstr>
      <vt:lpstr>Estimation des charges</vt:lpstr>
      <vt:lpstr>Estimation des charges</vt:lpstr>
      <vt:lpstr>USE CASE POINTS </vt:lpstr>
      <vt:lpstr>USE CASE POINTS  CALCUL DE EF     (ENVIRONMENTAL FACTOR)</vt:lpstr>
      <vt:lpstr>La répartition de l’effort …</vt:lpstr>
      <vt:lpstr>Mais en pratique … comment faire ?</vt:lpstr>
      <vt:lpstr>Une estimation  … TMA …. C’est Quoi ?</vt:lpstr>
      <vt:lpstr>Découpage en Unité Œuvre</vt:lpstr>
      <vt:lpstr>Une estimation  … TMA</vt:lpstr>
      <vt:lpstr>Une estimation  … TMA</vt:lpstr>
      <vt:lpstr>Une estimation  … TMA</vt:lpstr>
      <vt:lpstr>Après l’estimation  … la réalisation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Cédric</cp:lastModifiedBy>
  <cp:revision>316</cp:revision>
  <cp:lastPrinted>1601-01-01T00:00:00Z</cp:lastPrinted>
  <dcterms:created xsi:type="dcterms:W3CDTF">1601-01-01T00:00:00Z</dcterms:created>
  <dcterms:modified xsi:type="dcterms:W3CDTF">2010-02-28T19:11:53Z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