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259" r:id="rId3"/>
    <p:sldId id="278" r:id="rId4"/>
    <p:sldId id="279" r:id="rId5"/>
    <p:sldId id="262" r:id="rId6"/>
    <p:sldId id="266" r:id="rId7"/>
    <p:sldId id="265" r:id="rId8"/>
    <p:sldId id="264" r:id="rId9"/>
    <p:sldId id="276" r:id="rId10"/>
    <p:sldId id="280" r:id="rId11"/>
    <p:sldId id="281" r:id="rId12"/>
    <p:sldId id="282" r:id="rId13"/>
    <p:sldId id="321" r:id="rId14"/>
    <p:sldId id="322" r:id="rId15"/>
    <p:sldId id="283" r:id="rId16"/>
    <p:sldId id="284" r:id="rId17"/>
    <p:sldId id="267" r:id="rId18"/>
    <p:sldId id="286" r:id="rId19"/>
    <p:sldId id="287" r:id="rId20"/>
    <p:sldId id="288" r:id="rId21"/>
    <p:sldId id="289" r:id="rId22"/>
    <p:sldId id="260" r:id="rId23"/>
    <p:sldId id="290" r:id="rId24"/>
    <p:sldId id="304" r:id="rId25"/>
    <p:sldId id="268" r:id="rId26"/>
    <p:sldId id="269" r:id="rId27"/>
    <p:sldId id="271" r:id="rId28"/>
    <p:sldId id="291" r:id="rId29"/>
    <p:sldId id="272" r:id="rId30"/>
    <p:sldId id="293" r:id="rId31"/>
    <p:sldId id="297" r:id="rId32"/>
    <p:sldId id="313" r:id="rId33"/>
    <p:sldId id="314" r:id="rId34"/>
    <p:sldId id="294" r:id="rId35"/>
    <p:sldId id="296" r:id="rId36"/>
    <p:sldId id="298" r:id="rId37"/>
    <p:sldId id="300" r:id="rId38"/>
    <p:sldId id="299" r:id="rId39"/>
    <p:sldId id="302" r:id="rId40"/>
    <p:sldId id="330" r:id="rId41"/>
    <p:sldId id="331" r:id="rId42"/>
    <p:sldId id="332" r:id="rId43"/>
    <p:sldId id="333" r:id="rId44"/>
    <p:sldId id="334" r:id="rId45"/>
    <p:sldId id="335" r:id="rId46"/>
    <p:sldId id="336" r:id="rId47"/>
    <p:sldId id="337" r:id="rId48"/>
    <p:sldId id="303" r:id="rId49"/>
    <p:sldId id="301" r:id="rId50"/>
    <p:sldId id="305" r:id="rId51"/>
    <p:sldId id="306" r:id="rId52"/>
    <p:sldId id="307" r:id="rId53"/>
    <p:sldId id="308" r:id="rId54"/>
    <p:sldId id="309" r:id="rId55"/>
    <p:sldId id="310" r:id="rId56"/>
    <p:sldId id="311" r:id="rId57"/>
    <p:sldId id="312" r:id="rId58"/>
    <p:sldId id="315" r:id="rId59"/>
    <p:sldId id="317" r:id="rId60"/>
    <p:sldId id="318" r:id="rId61"/>
    <p:sldId id="320" r:id="rId62"/>
    <p:sldId id="323" r:id="rId63"/>
    <p:sldId id="324" r:id="rId64"/>
    <p:sldId id="325" r:id="rId65"/>
    <p:sldId id="326" r:id="rId66"/>
    <p:sldId id="316" r:id="rId67"/>
    <p:sldId id="328" r:id="rId68"/>
    <p:sldId id="329" r:id="rId69"/>
    <p:sldId id="327" r:id="rId7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7AEFF2"/>
    <a:srgbClr val="42679B"/>
    <a:srgbClr val="9999FF"/>
    <a:srgbClr val="66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6" autoAdjust="0"/>
    <p:restoredTop sz="94712" autoAdjust="0"/>
  </p:normalViewPr>
  <p:slideViewPr>
    <p:cSldViewPr>
      <p:cViewPr varScale="1">
        <p:scale>
          <a:sx n="62" d="100"/>
          <a:sy n="62" d="100"/>
        </p:scale>
        <p:origin x="-1123" y="-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13" Type="http://schemas.openxmlformats.org/officeDocument/2006/relationships/slide" Target="slides/slide65.xml"/><Relationship Id="rId3" Type="http://schemas.openxmlformats.org/officeDocument/2006/relationships/slide" Target="slides/slide32.xml"/><Relationship Id="rId7" Type="http://schemas.openxmlformats.org/officeDocument/2006/relationships/slide" Target="slides/slide44.xml"/><Relationship Id="rId12" Type="http://schemas.openxmlformats.org/officeDocument/2006/relationships/slide" Target="slides/slide64.xml"/><Relationship Id="rId2" Type="http://schemas.openxmlformats.org/officeDocument/2006/relationships/slide" Target="slides/slide24.xml"/><Relationship Id="rId16" Type="http://schemas.openxmlformats.org/officeDocument/2006/relationships/slide" Target="slides/slide69.xml"/><Relationship Id="rId1" Type="http://schemas.openxmlformats.org/officeDocument/2006/relationships/slide" Target="slides/slide16.xml"/><Relationship Id="rId6" Type="http://schemas.openxmlformats.org/officeDocument/2006/relationships/slide" Target="slides/slide43.xml"/><Relationship Id="rId11" Type="http://schemas.openxmlformats.org/officeDocument/2006/relationships/slide" Target="slides/slide63.xml"/><Relationship Id="rId5" Type="http://schemas.openxmlformats.org/officeDocument/2006/relationships/slide" Target="slides/slide40.xml"/><Relationship Id="rId15" Type="http://schemas.openxmlformats.org/officeDocument/2006/relationships/slide" Target="slides/slide68.xml"/><Relationship Id="rId10" Type="http://schemas.openxmlformats.org/officeDocument/2006/relationships/slide" Target="slides/slide62.xml"/><Relationship Id="rId4" Type="http://schemas.openxmlformats.org/officeDocument/2006/relationships/slide" Target="slides/slide33.xml"/><Relationship Id="rId9" Type="http://schemas.openxmlformats.org/officeDocument/2006/relationships/slide" Target="slides/slide47.xml"/><Relationship Id="rId14" Type="http://schemas.openxmlformats.org/officeDocument/2006/relationships/slide" Target="slides/slide67.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23FC9-B3BE-4C6A-AADB-CA80B794757B}"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fr-FR"/>
        </a:p>
      </dgm:t>
    </dgm:pt>
    <dgm:pt modelId="{45ABB31C-4C8D-4722-874A-5DE25DE4DC0D}">
      <dgm:prSet phldrT="[Texte]" custT="1"/>
      <dgm:spPr/>
      <dgm:t>
        <a:bodyPr/>
        <a:lstStyle/>
        <a:p>
          <a:pPr algn="l"/>
          <a:r>
            <a:rPr lang="fr-FR" sz="1600" b="1" dirty="0" smtClean="0">
              <a:solidFill>
                <a:schemeClr val="accent2"/>
              </a:solidFill>
            </a:rPr>
            <a:t>A .Processus  de développement </a:t>
          </a:r>
        </a:p>
        <a:p>
          <a:pPr algn="l"/>
          <a:r>
            <a:rPr lang="fr-FR" sz="1400" dirty="0" smtClean="0"/>
            <a:t>A1. Processus linéaire, itératif et incrémental</a:t>
          </a:r>
        </a:p>
        <a:p>
          <a:pPr algn="l"/>
          <a:r>
            <a:rPr lang="fr-FR" sz="1400" dirty="0" smtClean="0"/>
            <a:t>A2. Gestion de configuration</a:t>
          </a:r>
        </a:p>
        <a:p>
          <a:pPr algn="l"/>
          <a:r>
            <a:rPr lang="fr-FR" sz="1400" dirty="0" smtClean="0"/>
            <a:t>A3. Gestion des exigences et du changement</a:t>
          </a:r>
        </a:p>
        <a:p>
          <a:pPr algn="l"/>
          <a:r>
            <a:rPr lang="fr-FR" sz="1400" dirty="0" smtClean="0"/>
            <a:t>A4. Environnement de Génie Logiciel</a:t>
          </a:r>
        </a:p>
        <a:p>
          <a:pPr algn="l"/>
          <a:r>
            <a:rPr lang="fr-FR" sz="1400" dirty="0" smtClean="0"/>
            <a:t>A5. Ergonomie des Interfaces</a:t>
          </a:r>
          <a:endParaRPr lang="fr-FR" sz="1600" b="1" dirty="0">
            <a:solidFill>
              <a:schemeClr val="accent2"/>
            </a:solidFill>
          </a:endParaRPr>
        </a:p>
      </dgm:t>
    </dgm:pt>
    <dgm:pt modelId="{1331278B-ED2A-4975-AA0E-EEC19105009A}" type="parTrans" cxnId="{52F28A79-EC43-4FC6-9F84-E4B5366598B8}">
      <dgm:prSet/>
      <dgm:spPr/>
      <dgm:t>
        <a:bodyPr/>
        <a:lstStyle/>
        <a:p>
          <a:endParaRPr lang="fr-FR"/>
        </a:p>
      </dgm:t>
    </dgm:pt>
    <dgm:pt modelId="{D1534BAC-E5AC-4918-8405-DE17C1B9B6FA}" type="sibTrans" cxnId="{52F28A79-EC43-4FC6-9F84-E4B5366598B8}">
      <dgm:prSet/>
      <dgm:spPr/>
      <dgm:t>
        <a:bodyPr/>
        <a:lstStyle/>
        <a:p>
          <a:endParaRPr lang="fr-FR"/>
        </a:p>
      </dgm:t>
    </dgm:pt>
    <dgm:pt modelId="{42E9F724-F9A4-419A-BEE6-F15208CDA9C6}">
      <dgm:prSet phldrT="[Texte]" custT="1"/>
      <dgm:spPr/>
      <dgm:t>
        <a:bodyPr/>
        <a:lstStyle/>
        <a:p>
          <a:pPr algn="l"/>
          <a:r>
            <a:rPr lang="fr-FR" sz="1600" b="1" dirty="0" smtClean="0">
              <a:solidFill>
                <a:schemeClr val="accent2"/>
              </a:solidFill>
            </a:rPr>
            <a:t>B. La Conduite de Projet</a:t>
          </a:r>
        </a:p>
        <a:p>
          <a:pPr algn="l"/>
          <a:r>
            <a:rPr lang="fr-FR" sz="1400" dirty="0" smtClean="0"/>
            <a:t>B1. Estimation des charges</a:t>
          </a:r>
        </a:p>
        <a:p>
          <a:pPr algn="l"/>
          <a:r>
            <a:rPr lang="fr-FR" sz="1400" dirty="0" smtClean="0"/>
            <a:t>B2. Suivi de projet</a:t>
          </a:r>
          <a:endParaRPr lang="fr-FR" sz="1600" b="1" dirty="0">
            <a:solidFill>
              <a:schemeClr val="accent2"/>
            </a:solidFill>
          </a:endParaRPr>
        </a:p>
      </dgm:t>
    </dgm:pt>
    <dgm:pt modelId="{2C5958E7-D80B-4CD7-999B-A7FDA07F07FC}" type="parTrans" cxnId="{11B90EE2-FFF9-440A-963B-056090C243A0}">
      <dgm:prSet/>
      <dgm:spPr/>
      <dgm:t>
        <a:bodyPr/>
        <a:lstStyle/>
        <a:p>
          <a:endParaRPr lang="fr-FR"/>
        </a:p>
      </dgm:t>
    </dgm:pt>
    <dgm:pt modelId="{96F7FB46-7864-4906-B6AC-76D6AE508F02}" type="sibTrans" cxnId="{11B90EE2-FFF9-440A-963B-056090C243A0}">
      <dgm:prSet/>
      <dgm:spPr/>
      <dgm:t>
        <a:bodyPr/>
        <a:lstStyle/>
        <a:p>
          <a:endParaRPr lang="fr-FR"/>
        </a:p>
      </dgm:t>
    </dgm:pt>
    <dgm:pt modelId="{2F8C4AA7-CB61-457C-A679-8A8D4733119D}">
      <dgm:prSet phldrT="[Texte]" custT="1"/>
      <dgm:spPr/>
      <dgm:t>
        <a:bodyPr/>
        <a:lstStyle/>
        <a:p>
          <a:pPr algn="l"/>
          <a:r>
            <a:rPr lang="fr-FR" sz="1600" b="1" dirty="0" smtClean="0">
              <a:solidFill>
                <a:schemeClr val="accent2"/>
              </a:solidFill>
            </a:rPr>
            <a:t>C. Qualité et Processus de Certification</a:t>
          </a:r>
        </a:p>
        <a:p>
          <a:pPr algn="l"/>
          <a:r>
            <a:rPr lang="fr-FR" sz="1400" dirty="0" smtClean="0"/>
            <a:t>C1. Qualité du logiciel</a:t>
          </a:r>
        </a:p>
        <a:p>
          <a:pPr algn="l"/>
          <a:r>
            <a:rPr lang="fr-FR" sz="1400" dirty="0" smtClean="0"/>
            <a:t>C2.  Assurance et contrôle Qualité</a:t>
          </a:r>
        </a:p>
        <a:p>
          <a:pPr algn="l"/>
          <a:r>
            <a:rPr lang="fr-FR" sz="1400" dirty="0" smtClean="0"/>
            <a:t>C3.  Fiabilité des logiciels</a:t>
          </a:r>
        </a:p>
        <a:p>
          <a:pPr algn="l"/>
          <a:r>
            <a:rPr lang="fr-FR" sz="1400" dirty="0" smtClean="0"/>
            <a:t>C4. Processus de certification</a:t>
          </a:r>
          <a:endParaRPr lang="fr-FR" sz="1400" dirty="0"/>
        </a:p>
      </dgm:t>
    </dgm:pt>
    <dgm:pt modelId="{EC9B1BC8-28C8-4994-B379-F8B84F759889}" type="parTrans" cxnId="{E5DBBF56-7FA1-40A3-AA57-CAC2A426A12A}">
      <dgm:prSet/>
      <dgm:spPr/>
      <dgm:t>
        <a:bodyPr/>
        <a:lstStyle/>
        <a:p>
          <a:endParaRPr lang="fr-FR"/>
        </a:p>
      </dgm:t>
    </dgm:pt>
    <dgm:pt modelId="{02919CDC-6B06-4281-8B2B-6784B25262E7}" type="sibTrans" cxnId="{E5DBBF56-7FA1-40A3-AA57-CAC2A426A12A}">
      <dgm:prSet/>
      <dgm:spPr/>
      <dgm:t>
        <a:bodyPr/>
        <a:lstStyle/>
        <a:p>
          <a:endParaRPr lang="fr-FR"/>
        </a:p>
      </dgm:t>
    </dgm:pt>
    <dgm:pt modelId="{EF7DF903-F0BC-4395-BEDB-EA1D6834CBF9}" type="pres">
      <dgm:prSet presAssocID="{AF223FC9-B3BE-4C6A-AADB-CA80B794757B}" presName="linearFlow" presStyleCnt="0">
        <dgm:presLayoutVars>
          <dgm:dir/>
          <dgm:resizeHandles val="exact"/>
        </dgm:presLayoutVars>
      </dgm:prSet>
      <dgm:spPr/>
      <dgm:t>
        <a:bodyPr/>
        <a:lstStyle/>
        <a:p>
          <a:endParaRPr lang="fr-FR"/>
        </a:p>
      </dgm:t>
    </dgm:pt>
    <dgm:pt modelId="{B98490D9-F334-417C-B153-19A12F93D13A}" type="pres">
      <dgm:prSet presAssocID="{45ABB31C-4C8D-4722-874A-5DE25DE4DC0D}" presName="composite" presStyleCnt="0"/>
      <dgm:spPr/>
    </dgm:pt>
    <dgm:pt modelId="{783D4C6C-6EDA-4413-99F9-5C4D706F59AA}" type="pres">
      <dgm:prSet presAssocID="{45ABB31C-4C8D-4722-874A-5DE25DE4DC0D}" presName="imgShp" presStyleLbl="fgImgPlace1" presStyleIdx="0" presStyleCnt="3" custScaleX="147220" custScaleY="115741" custLinFactNeighborX="-64718" custLinFactNeighborY="-2817"/>
      <dgm:spPr>
        <a:blipFill rotWithShape="0">
          <a:blip xmlns:r="http://schemas.openxmlformats.org/officeDocument/2006/relationships" r:embed="rId1"/>
          <a:stretch>
            <a:fillRect/>
          </a:stretch>
        </a:blipFill>
      </dgm:spPr>
      <dgm:t>
        <a:bodyPr/>
        <a:lstStyle/>
        <a:p>
          <a:endParaRPr lang="fr-FR"/>
        </a:p>
      </dgm:t>
    </dgm:pt>
    <dgm:pt modelId="{E72E7296-A0A9-4338-9EDE-BBBEB4B4F913}" type="pres">
      <dgm:prSet presAssocID="{45ABB31C-4C8D-4722-874A-5DE25DE4DC0D}" presName="txShp" presStyleLbl="node1" presStyleIdx="0" presStyleCnt="3" custScaleX="116170" custScaleY="127857">
        <dgm:presLayoutVars>
          <dgm:bulletEnabled val="1"/>
        </dgm:presLayoutVars>
      </dgm:prSet>
      <dgm:spPr/>
      <dgm:t>
        <a:bodyPr/>
        <a:lstStyle/>
        <a:p>
          <a:endParaRPr lang="fr-FR"/>
        </a:p>
      </dgm:t>
    </dgm:pt>
    <dgm:pt modelId="{94DF2405-AB9B-4451-BB40-947424531323}" type="pres">
      <dgm:prSet presAssocID="{D1534BAC-E5AC-4918-8405-DE17C1B9B6FA}" presName="spacing" presStyleCnt="0"/>
      <dgm:spPr/>
    </dgm:pt>
    <dgm:pt modelId="{7E277F0C-7DF9-401F-9C2F-E9D8B7C7848B}" type="pres">
      <dgm:prSet presAssocID="{42E9F724-F9A4-419A-BEE6-F15208CDA9C6}" presName="composite" presStyleCnt="0"/>
      <dgm:spPr/>
    </dgm:pt>
    <dgm:pt modelId="{90DE095C-8C57-430B-AAAB-64B3758A0493}" type="pres">
      <dgm:prSet presAssocID="{42E9F724-F9A4-419A-BEE6-F15208CDA9C6}" presName="imgShp" presStyleLbl="fgImgPlace1" presStyleIdx="1" presStyleCnt="3" custScaleX="133010" custScaleY="89604" custLinFactNeighborX="-78125" custLinFactNeighborY="937"/>
      <dgm:spPr>
        <a:blipFill rotWithShape="0">
          <a:blip xmlns:r="http://schemas.openxmlformats.org/officeDocument/2006/relationships" r:embed="rId2"/>
          <a:stretch>
            <a:fillRect/>
          </a:stretch>
        </a:blipFill>
      </dgm:spPr>
    </dgm:pt>
    <dgm:pt modelId="{72FB96BB-1F14-4F50-B6CB-FA7ACADC684E}" type="pres">
      <dgm:prSet presAssocID="{42E9F724-F9A4-419A-BEE6-F15208CDA9C6}" presName="txShp" presStyleLbl="node1" presStyleIdx="1" presStyleCnt="3" custScaleX="110765" custScaleY="74794" custLinFactNeighborX="467">
        <dgm:presLayoutVars>
          <dgm:bulletEnabled val="1"/>
        </dgm:presLayoutVars>
      </dgm:prSet>
      <dgm:spPr/>
      <dgm:t>
        <a:bodyPr/>
        <a:lstStyle/>
        <a:p>
          <a:endParaRPr lang="fr-FR"/>
        </a:p>
      </dgm:t>
    </dgm:pt>
    <dgm:pt modelId="{47B279AB-8BFE-4F7B-AB4B-5DC48C63CDA2}" type="pres">
      <dgm:prSet presAssocID="{96F7FB46-7864-4906-B6AC-76D6AE508F02}" presName="spacing" presStyleCnt="0"/>
      <dgm:spPr/>
    </dgm:pt>
    <dgm:pt modelId="{38C0E380-F6EE-4E5F-9AD9-C8779F923C9D}" type="pres">
      <dgm:prSet presAssocID="{2F8C4AA7-CB61-457C-A679-8A8D4733119D}" presName="composite" presStyleCnt="0"/>
      <dgm:spPr/>
    </dgm:pt>
    <dgm:pt modelId="{2937D540-6609-41C9-9533-48D1E6A4DF76}" type="pres">
      <dgm:prSet presAssocID="{2F8C4AA7-CB61-457C-A679-8A8D4733119D}" presName="imgShp" presStyleLbl="fgImgPlace1" presStyleIdx="2" presStyleCnt="3" custScaleX="120401" custScaleY="88426" custLinFactNeighborX="-43089" custLinFactNeighborY="-7121"/>
      <dgm:spPr>
        <a:blipFill rotWithShape="0">
          <a:blip xmlns:r="http://schemas.openxmlformats.org/officeDocument/2006/relationships" r:embed="rId3"/>
          <a:stretch>
            <a:fillRect/>
          </a:stretch>
        </a:blipFill>
      </dgm:spPr>
    </dgm:pt>
    <dgm:pt modelId="{317661B0-B31C-42FF-8768-6D2B828C9ACF}" type="pres">
      <dgm:prSet presAssocID="{2F8C4AA7-CB61-457C-A679-8A8D4733119D}" presName="txShp" presStyleLbl="node1" presStyleIdx="2" presStyleCnt="3" custScaleX="109009" custScaleY="104111" custLinFactNeighborY="-6388">
        <dgm:presLayoutVars>
          <dgm:bulletEnabled val="1"/>
        </dgm:presLayoutVars>
      </dgm:prSet>
      <dgm:spPr/>
      <dgm:t>
        <a:bodyPr/>
        <a:lstStyle/>
        <a:p>
          <a:endParaRPr lang="fr-FR"/>
        </a:p>
      </dgm:t>
    </dgm:pt>
  </dgm:ptLst>
  <dgm:cxnLst>
    <dgm:cxn modelId="{78B44105-D61F-4A84-BAB3-0649F22B13F7}" type="presOf" srcId="{AF223FC9-B3BE-4C6A-AADB-CA80B794757B}" destId="{EF7DF903-F0BC-4395-BEDB-EA1D6834CBF9}" srcOrd="0" destOrd="0" presId="urn:microsoft.com/office/officeart/2005/8/layout/vList3"/>
    <dgm:cxn modelId="{11B90EE2-FFF9-440A-963B-056090C243A0}" srcId="{AF223FC9-B3BE-4C6A-AADB-CA80B794757B}" destId="{42E9F724-F9A4-419A-BEE6-F15208CDA9C6}" srcOrd="1" destOrd="0" parTransId="{2C5958E7-D80B-4CD7-999B-A7FDA07F07FC}" sibTransId="{96F7FB46-7864-4906-B6AC-76D6AE508F02}"/>
    <dgm:cxn modelId="{E5DBBF56-7FA1-40A3-AA57-CAC2A426A12A}" srcId="{AF223FC9-B3BE-4C6A-AADB-CA80B794757B}" destId="{2F8C4AA7-CB61-457C-A679-8A8D4733119D}" srcOrd="2" destOrd="0" parTransId="{EC9B1BC8-28C8-4994-B379-F8B84F759889}" sibTransId="{02919CDC-6B06-4281-8B2B-6784B25262E7}"/>
    <dgm:cxn modelId="{52F28A79-EC43-4FC6-9F84-E4B5366598B8}" srcId="{AF223FC9-B3BE-4C6A-AADB-CA80B794757B}" destId="{45ABB31C-4C8D-4722-874A-5DE25DE4DC0D}" srcOrd="0" destOrd="0" parTransId="{1331278B-ED2A-4975-AA0E-EEC19105009A}" sibTransId="{D1534BAC-E5AC-4918-8405-DE17C1B9B6FA}"/>
    <dgm:cxn modelId="{1D6A2B62-C1C0-4126-8005-5958A8404627}" type="presOf" srcId="{42E9F724-F9A4-419A-BEE6-F15208CDA9C6}" destId="{72FB96BB-1F14-4F50-B6CB-FA7ACADC684E}" srcOrd="0" destOrd="0" presId="urn:microsoft.com/office/officeart/2005/8/layout/vList3"/>
    <dgm:cxn modelId="{432382D3-1795-465F-BE4E-7A3E198FB114}" type="presOf" srcId="{2F8C4AA7-CB61-457C-A679-8A8D4733119D}" destId="{317661B0-B31C-42FF-8768-6D2B828C9ACF}" srcOrd="0" destOrd="0" presId="urn:microsoft.com/office/officeart/2005/8/layout/vList3"/>
    <dgm:cxn modelId="{09A3ED3A-7CF2-44F9-BA04-450A09944EB5}" type="presOf" srcId="{45ABB31C-4C8D-4722-874A-5DE25DE4DC0D}" destId="{E72E7296-A0A9-4338-9EDE-BBBEB4B4F913}" srcOrd="0" destOrd="0" presId="urn:microsoft.com/office/officeart/2005/8/layout/vList3"/>
    <dgm:cxn modelId="{28D3C984-F874-47DF-B181-069FC1FB201E}" type="presParOf" srcId="{EF7DF903-F0BC-4395-BEDB-EA1D6834CBF9}" destId="{B98490D9-F334-417C-B153-19A12F93D13A}" srcOrd="0" destOrd="0" presId="urn:microsoft.com/office/officeart/2005/8/layout/vList3"/>
    <dgm:cxn modelId="{35BC43CD-3FDA-4D7B-B450-082FFCFDEB0B}" type="presParOf" srcId="{B98490D9-F334-417C-B153-19A12F93D13A}" destId="{783D4C6C-6EDA-4413-99F9-5C4D706F59AA}" srcOrd="0" destOrd="0" presId="urn:microsoft.com/office/officeart/2005/8/layout/vList3"/>
    <dgm:cxn modelId="{D3CFE5F0-A309-494F-BA96-99D9EC65B46F}" type="presParOf" srcId="{B98490D9-F334-417C-B153-19A12F93D13A}" destId="{E72E7296-A0A9-4338-9EDE-BBBEB4B4F913}" srcOrd="1" destOrd="0" presId="urn:microsoft.com/office/officeart/2005/8/layout/vList3"/>
    <dgm:cxn modelId="{D348B634-A09C-425D-BC63-540AAAA8010D}" type="presParOf" srcId="{EF7DF903-F0BC-4395-BEDB-EA1D6834CBF9}" destId="{94DF2405-AB9B-4451-BB40-947424531323}" srcOrd="1" destOrd="0" presId="urn:microsoft.com/office/officeart/2005/8/layout/vList3"/>
    <dgm:cxn modelId="{9A6753B5-E86D-4050-AD91-99F7FAF6DB74}" type="presParOf" srcId="{EF7DF903-F0BC-4395-BEDB-EA1D6834CBF9}" destId="{7E277F0C-7DF9-401F-9C2F-E9D8B7C7848B}" srcOrd="2" destOrd="0" presId="urn:microsoft.com/office/officeart/2005/8/layout/vList3"/>
    <dgm:cxn modelId="{D6CF98B5-7C1B-411C-AAB3-3638BA25D289}" type="presParOf" srcId="{7E277F0C-7DF9-401F-9C2F-E9D8B7C7848B}" destId="{90DE095C-8C57-430B-AAAB-64B3758A0493}" srcOrd="0" destOrd="0" presId="urn:microsoft.com/office/officeart/2005/8/layout/vList3"/>
    <dgm:cxn modelId="{5A7D8690-02B2-4E45-9D1F-FFFB75CF2DDA}" type="presParOf" srcId="{7E277F0C-7DF9-401F-9C2F-E9D8B7C7848B}" destId="{72FB96BB-1F14-4F50-B6CB-FA7ACADC684E}" srcOrd="1" destOrd="0" presId="urn:microsoft.com/office/officeart/2005/8/layout/vList3"/>
    <dgm:cxn modelId="{EFF11CCD-9EFD-4085-B857-04E28F3B2E6C}" type="presParOf" srcId="{EF7DF903-F0BC-4395-BEDB-EA1D6834CBF9}" destId="{47B279AB-8BFE-4F7B-AB4B-5DC48C63CDA2}" srcOrd="3" destOrd="0" presId="urn:microsoft.com/office/officeart/2005/8/layout/vList3"/>
    <dgm:cxn modelId="{0A2389EE-EACA-4C60-9577-CB8A4316B2ED}" type="presParOf" srcId="{EF7DF903-F0BC-4395-BEDB-EA1D6834CBF9}" destId="{38C0E380-F6EE-4E5F-9AD9-C8779F923C9D}" srcOrd="4" destOrd="0" presId="urn:microsoft.com/office/officeart/2005/8/layout/vList3"/>
    <dgm:cxn modelId="{D57AA5F5-77A9-45AC-8C88-5AA38A40EE1C}" type="presParOf" srcId="{38C0E380-F6EE-4E5F-9AD9-C8779F923C9D}" destId="{2937D540-6609-41C9-9533-48D1E6A4DF76}" srcOrd="0" destOrd="0" presId="urn:microsoft.com/office/officeart/2005/8/layout/vList3"/>
    <dgm:cxn modelId="{585CF329-FF93-40E5-BAAD-862B8CD19C22}" type="presParOf" srcId="{38C0E380-F6EE-4E5F-9AD9-C8779F923C9D}" destId="{317661B0-B31C-42FF-8768-6D2B828C9ACF}"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2E7296-A0A9-4338-9EDE-BBBEB4B4F913}">
      <dsp:nvSpPr>
        <dsp:cNvPr id="0" name=""/>
        <dsp:cNvSpPr/>
      </dsp:nvSpPr>
      <dsp:spPr>
        <a:xfrm rot="10800000">
          <a:off x="1096710" y="3034"/>
          <a:ext cx="5180280" cy="1786678"/>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A .Processus  de développement </a:t>
          </a:r>
        </a:p>
        <a:p>
          <a:pPr lvl="0" algn="l" defTabSz="711200">
            <a:lnSpc>
              <a:spcPct val="90000"/>
            </a:lnSpc>
            <a:spcBef>
              <a:spcPct val="0"/>
            </a:spcBef>
            <a:spcAft>
              <a:spcPct val="35000"/>
            </a:spcAft>
          </a:pPr>
          <a:r>
            <a:rPr lang="fr-FR" sz="1400" kern="1200" dirty="0" smtClean="0"/>
            <a:t>A1. Processus linéaire, itératif et incrémental</a:t>
          </a:r>
        </a:p>
        <a:p>
          <a:pPr lvl="0" algn="l" defTabSz="711200">
            <a:lnSpc>
              <a:spcPct val="90000"/>
            </a:lnSpc>
            <a:spcBef>
              <a:spcPct val="0"/>
            </a:spcBef>
            <a:spcAft>
              <a:spcPct val="35000"/>
            </a:spcAft>
          </a:pPr>
          <a:r>
            <a:rPr lang="fr-FR" sz="1400" kern="1200" dirty="0" smtClean="0"/>
            <a:t>A2. Gestion de configuration</a:t>
          </a:r>
        </a:p>
        <a:p>
          <a:pPr lvl="0" algn="l" defTabSz="711200">
            <a:lnSpc>
              <a:spcPct val="90000"/>
            </a:lnSpc>
            <a:spcBef>
              <a:spcPct val="0"/>
            </a:spcBef>
            <a:spcAft>
              <a:spcPct val="35000"/>
            </a:spcAft>
          </a:pPr>
          <a:r>
            <a:rPr lang="fr-FR" sz="1400" kern="1200" dirty="0" smtClean="0"/>
            <a:t>A3. Gestion des exigences et du changement</a:t>
          </a:r>
        </a:p>
        <a:p>
          <a:pPr lvl="0" algn="l" defTabSz="711200">
            <a:lnSpc>
              <a:spcPct val="90000"/>
            </a:lnSpc>
            <a:spcBef>
              <a:spcPct val="0"/>
            </a:spcBef>
            <a:spcAft>
              <a:spcPct val="35000"/>
            </a:spcAft>
          </a:pPr>
          <a:r>
            <a:rPr lang="fr-FR" sz="1400" kern="1200" dirty="0" smtClean="0"/>
            <a:t>A4. Environnement de Génie Logiciel</a:t>
          </a:r>
        </a:p>
        <a:p>
          <a:pPr lvl="0" algn="l" defTabSz="711200">
            <a:lnSpc>
              <a:spcPct val="90000"/>
            </a:lnSpc>
            <a:spcBef>
              <a:spcPct val="0"/>
            </a:spcBef>
            <a:spcAft>
              <a:spcPct val="35000"/>
            </a:spcAft>
          </a:pPr>
          <a:r>
            <a:rPr lang="fr-FR" sz="1400" kern="1200" dirty="0" smtClean="0"/>
            <a:t>A5. Ergonomie des Interfaces</a:t>
          </a:r>
          <a:endParaRPr lang="fr-FR" sz="1600" b="1" kern="1200" dirty="0">
            <a:solidFill>
              <a:schemeClr val="accent2"/>
            </a:solidFill>
          </a:endParaRPr>
        </a:p>
      </dsp:txBody>
      <dsp:txXfrm rot="10800000">
        <a:off x="1096710" y="3034"/>
        <a:ext cx="5180280" cy="1786678"/>
      </dsp:txXfrm>
    </dsp:sp>
    <dsp:sp modelId="{783D4C6C-6EDA-4413-99F9-5C4D706F59AA}">
      <dsp:nvSpPr>
        <dsp:cNvPr id="0" name=""/>
        <dsp:cNvSpPr/>
      </dsp:nvSpPr>
      <dsp:spPr>
        <a:xfrm>
          <a:off x="0" y="48324"/>
          <a:ext cx="2057257" cy="1617369"/>
        </a:xfrm>
        <a:prstGeom prst="ellipse">
          <a:avLst/>
        </a:prstGeom>
        <a:blipFill rotWithShape="0">
          <a:blip xmlns:r="http://schemas.openxmlformats.org/officeDocument/2006/relationships" r:embed="rId1"/>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B96BB-1F14-4F50-B6CB-FA7ACADC684E}">
      <dsp:nvSpPr>
        <dsp:cNvPr id="0" name=""/>
        <dsp:cNvSpPr/>
      </dsp:nvSpPr>
      <dsp:spPr>
        <a:xfrm rot="10800000">
          <a:off x="1248657" y="2310326"/>
          <a:ext cx="4939259" cy="1045174"/>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B. La Conduite de Projet</a:t>
          </a:r>
        </a:p>
        <a:p>
          <a:pPr lvl="0" algn="l" defTabSz="711200">
            <a:lnSpc>
              <a:spcPct val="90000"/>
            </a:lnSpc>
            <a:spcBef>
              <a:spcPct val="0"/>
            </a:spcBef>
            <a:spcAft>
              <a:spcPct val="35000"/>
            </a:spcAft>
          </a:pPr>
          <a:r>
            <a:rPr lang="fr-FR" sz="1400" kern="1200" dirty="0" smtClean="0"/>
            <a:t>B1. Estimation des charges</a:t>
          </a:r>
        </a:p>
        <a:p>
          <a:pPr lvl="0" algn="l" defTabSz="711200">
            <a:lnSpc>
              <a:spcPct val="90000"/>
            </a:lnSpc>
            <a:spcBef>
              <a:spcPct val="0"/>
            </a:spcBef>
            <a:spcAft>
              <a:spcPct val="35000"/>
            </a:spcAft>
          </a:pPr>
          <a:r>
            <a:rPr lang="fr-FR" sz="1400" kern="1200" dirty="0" smtClean="0"/>
            <a:t>B2. Suivi de projet</a:t>
          </a:r>
          <a:endParaRPr lang="fr-FR" sz="1600" b="1" kern="1200" dirty="0">
            <a:solidFill>
              <a:schemeClr val="accent2"/>
            </a:solidFill>
          </a:endParaRPr>
        </a:p>
      </dsp:txBody>
      <dsp:txXfrm rot="10800000">
        <a:off x="1248657" y="2310326"/>
        <a:ext cx="4939259" cy="1045174"/>
      </dsp:txXfrm>
    </dsp:sp>
    <dsp:sp modelId="{90DE095C-8C57-430B-AAAB-64B3758A0493}">
      <dsp:nvSpPr>
        <dsp:cNvPr id="0" name=""/>
        <dsp:cNvSpPr/>
      </dsp:nvSpPr>
      <dsp:spPr>
        <a:xfrm>
          <a:off x="0" y="2219942"/>
          <a:ext cx="1858686" cy="1252129"/>
        </a:xfrm>
        <a:prstGeom prst="ellipse">
          <a:avLst/>
        </a:prstGeom>
        <a:blipFill rotWithShape="0">
          <a:blip xmlns:r="http://schemas.openxmlformats.org/officeDocument/2006/relationships" r:embed="rId2"/>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7661B0-B31C-42FF-8768-6D2B828C9ACF}">
      <dsp:nvSpPr>
        <dsp:cNvPr id="0" name=""/>
        <dsp:cNvSpPr/>
      </dsp:nvSpPr>
      <dsp:spPr>
        <a:xfrm rot="10800000">
          <a:off x="1242511" y="3786847"/>
          <a:ext cx="4860955" cy="1454851"/>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C. Qualité et Processus de Certification</a:t>
          </a:r>
        </a:p>
        <a:p>
          <a:pPr lvl="0" algn="l" defTabSz="711200">
            <a:lnSpc>
              <a:spcPct val="90000"/>
            </a:lnSpc>
            <a:spcBef>
              <a:spcPct val="0"/>
            </a:spcBef>
            <a:spcAft>
              <a:spcPct val="35000"/>
            </a:spcAft>
          </a:pPr>
          <a:r>
            <a:rPr lang="fr-FR" sz="1400" kern="1200" dirty="0" smtClean="0"/>
            <a:t>C1. Qualité du logiciel</a:t>
          </a:r>
        </a:p>
        <a:p>
          <a:pPr lvl="0" algn="l" defTabSz="711200">
            <a:lnSpc>
              <a:spcPct val="90000"/>
            </a:lnSpc>
            <a:spcBef>
              <a:spcPct val="0"/>
            </a:spcBef>
            <a:spcAft>
              <a:spcPct val="35000"/>
            </a:spcAft>
          </a:pPr>
          <a:r>
            <a:rPr lang="fr-FR" sz="1400" kern="1200" dirty="0" smtClean="0"/>
            <a:t>C2.  Assurance et contrôle Qualité</a:t>
          </a:r>
        </a:p>
        <a:p>
          <a:pPr lvl="0" algn="l" defTabSz="711200">
            <a:lnSpc>
              <a:spcPct val="90000"/>
            </a:lnSpc>
            <a:spcBef>
              <a:spcPct val="0"/>
            </a:spcBef>
            <a:spcAft>
              <a:spcPct val="35000"/>
            </a:spcAft>
          </a:pPr>
          <a:r>
            <a:rPr lang="fr-FR" sz="1400" kern="1200" dirty="0" smtClean="0"/>
            <a:t>C3.  Fiabilité des logiciels</a:t>
          </a:r>
        </a:p>
        <a:p>
          <a:pPr lvl="0" algn="l" defTabSz="711200">
            <a:lnSpc>
              <a:spcPct val="90000"/>
            </a:lnSpc>
            <a:spcBef>
              <a:spcPct val="0"/>
            </a:spcBef>
            <a:spcAft>
              <a:spcPct val="35000"/>
            </a:spcAft>
          </a:pPr>
          <a:r>
            <a:rPr lang="fr-FR" sz="1400" kern="1200" dirty="0" smtClean="0"/>
            <a:t>C4. Processus de certification</a:t>
          </a:r>
          <a:endParaRPr lang="fr-FR" sz="1400" kern="1200" dirty="0"/>
        </a:p>
      </dsp:txBody>
      <dsp:txXfrm rot="10800000">
        <a:off x="1242511" y="3786847"/>
        <a:ext cx="4860955" cy="1454851"/>
      </dsp:txXfrm>
    </dsp:sp>
    <dsp:sp modelId="{2937D540-6609-41C9-9533-48D1E6A4DF76}">
      <dsp:nvSpPr>
        <dsp:cNvPr id="0" name=""/>
        <dsp:cNvSpPr/>
      </dsp:nvSpPr>
      <dsp:spPr>
        <a:xfrm>
          <a:off x="5" y="3886196"/>
          <a:ext cx="1682488" cy="1235668"/>
        </a:xfrm>
        <a:prstGeom prst="ellipse">
          <a:avLst/>
        </a:prstGeom>
        <a:blipFill rotWithShape="0">
          <a:blip xmlns:r="http://schemas.openxmlformats.org/officeDocument/2006/relationships" r:embed="rId3"/>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41E58D-7A60-4991-B864-CBCE918EF5EB}" type="datetimeFigureOut">
              <a:rPr lang="fr-FR" smtClean="0"/>
              <a:pPr/>
              <a:t>31/01/2010</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5F6BBE-01FE-4CBD-A1CE-02933062221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D54C5-D46A-4D3A-9EC4-464AE7F5727D}" type="slidenum">
              <a:rPr lang="fr-FR"/>
              <a:pPr/>
              <a:t>24</a:t>
            </a:fld>
            <a:endParaRPr lang="fr-FR"/>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B05BA-8AD3-4EED-883B-FC937D262E35}" type="slidenum">
              <a:rPr lang="fr-FR"/>
              <a:pPr/>
              <a:t>30</a:t>
            </a:fld>
            <a:endParaRPr lang="fr-FR"/>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27346-CC28-44DF-A56B-F4E91DB4ECEB}" type="slidenum">
              <a:rPr lang="fr-FR"/>
              <a:pPr/>
              <a:t>31</a:t>
            </a:fld>
            <a:endParaRPr lang="fr-F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F8D31-CDED-4AD6-A430-284C1F935927}" type="slidenum">
              <a:rPr lang="fr-FR"/>
              <a:pPr/>
              <a:t>32</a:t>
            </a:fld>
            <a:endParaRPr lang="fr-F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66EBC-EAD7-4774-8571-18BEB8D285B5}" type="slidenum">
              <a:rPr lang="fr-FR"/>
              <a:pPr/>
              <a:t>33</a:t>
            </a:fld>
            <a:endParaRPr lang="fr-FR"/>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92325-0DA4-498B-A54E-F175D86DF8E3}" type="slidenum">
              <a:rPr lang="fr-FR"/>
              <a:pPr/>
              <a:t>39</a:t>
            </a:fld>
            <a:endParaRPr lang="fr-FR"/>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20640-6E77-4E21-8AA6-5558BB23E708}" type="slidenum">
              <a:rPr lang="fr-FR"/>
              <a:pPr/>
              <a:t>40</a:t>
            </a:fld>
            <a:endParaRPr lang="fr-F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BD10C-060E-44E4-84E2-80CAA2155D07}" type="slidenum">
              <a:rPr lang="fr-FR"/>
              <a:pPr/>
              <a:t>41</a:t>
            </a:fld>
            <a:endParaRPr lang="fr-FR"/>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D5A60-EBF9-4FD1-BE90-946750BD4301}" type="slidenum">
              <a:rPr lang="fr-FR"/>
              <a:pPr/>
              <a:t>42</a:t>
            </a:fld>
            <a:endParaRPr lang="fr-F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CBCD3-D17A-4F4B-AD20-68A0B5A4899C}" type="slidenum">
              <a:rPr lang="fr-FR"/>
              <a:pPr/>
              <a:t>43</a:t>
            </a:fld>
            <a:endParaRPr lang="fr-F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7</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0E1E2-840F-4022-A655-31176420E743}" type="slidenum">
              <a:rPr lang="fr-FR"/>
              <a:pPr/>
              <a:t>44</a:t>
            </a:fld>
            <a:endParaRPr lang="fr-FR"/>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BE9E3-12D5-4B7A-A73D-7333A6E48C4F}" type="slidenum">
              <a:rPr lang="fr-FR"/>
              <a:pPr/>
              <a:t>45</a:t>
            </a:fld>
            <a:endParaRPr lang="fr-FR"/>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8BA78-FD51-4164-BA02-F6E622349334}" type="slidenum">
              <a:rPr lang="fr-FR"/>
              <a:pPr/>
              <a:t>46</a:t>
            </a:fld>
            <a:endParaRPr lang="fr-FR"/>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34741-9472-4891-AAF7-7565571F1982}" type="slidenum">
              <a:rPr lang="fr-FR"/>
              <a:pPr/>
              <a:t>47</a:t>
            </a:fld>
            <a:endParaRPr lang="fr-F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B1E1B-2569-418F-B3F0-1F30BF047885}" type="slidenum">
              <a:rPr lang="fr-FR"/>
              <a:pPr/>
              <a:t>48</a:t>
            </a:fld>
            <a:endParaRPr lang="fr-FR"/>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5A942-0736-48E2-94A6-8B471CD2FB48}" type="slidenum">
              <a:rPr lang="fr-FR"/>
              <a:pPr/>
              <a:t>62</a:t>
            </a:fld>
            <a:endParaRPr lang="fr-F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3BD14-4D99-4A8C-8B26-9226DE52A371}" type="slidenum">
              <a:rPr lang="fr-FR"/>
              <a:pPr/>
              <a:t>63</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221E0-0A00-4527-BCC8-EEA3FE9290C5}" type="slidenum">
              <a:rPr lang="fr-FR"/>
              <a:pPr/>
              <a:t>64</a:t>
            </a:fld>
            <a:endParaRPr lang="fr-F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0D26A-8C76-4765-9FC9-A908FA91755A}" type="slidenum">
              <a:rPr lang="fr-FR"/>
              <a:pPr/>
              <a:t>65</a:t>
            </a:fld>
            <a:endParaRPr lang="fr-FR"/>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6FD94-4B1D-47B3-B887-1D7594346A61}" type="slidenum">
              <a:rPr lang="fr-FR"/>
              <a:pPr/>
              <a:t>66</a:t>
            </a:fld>
            <a:endParaRPr lang="fr-F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8</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C4AC-3E83-42CD-A694-EAA3FBC58B1A}" type="slidenum">
              <a:rPr lang="fr-FR"/>
              <a:pPr/>
              <a:t>67</a:t>
            </a:fld>
            <a:endParaRPr lang="fr-F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2C68E-6036-44A9-B0B3-E6923D0BE070}" type="slidenum">
              <a:rPr lang="fr-FR"/>
              <a:pPr/>
              <a:t>68</a:t>
            </a:fld>
            <a:endParaRPr lang="fr-F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3BD14-4D99-4A8C-8B26-9226DE52A371}" type="slidenum">
              <a:rPr lang="fr-FR"/>
              <a:pPr/>
              <a:t>69</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12A9E-1971-4F57-A6DD-4512EEBE6D76}" type="slidenum">
              <a:rPr lang="fr-FR"/>
              <a:pPr/>
              <a:t>16</a:t>
            </a:fld>
            <a:endParaRPr lang="fr-F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17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18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863C1-511D-4238-9A6E-D5D3519716DB}" type="slidenum">
              <a:rPr lang="fr-FR"/>
              <a:pPr/>
              <a:t>21</a:t>
            </a:fld>
            <a:endParaRPr lang="fr-FR"/>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22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0DD3C2F6-7B70-4F1F-9C0E-2414B06204FF}" type="datetime2">
              <a:rPr lang="fr-FR" smtClean="0"/>
              <a:pPr/>
              <a:t>dimanche 31 janvier 2010</a:t>
            </a:fld>
            <a:endParaRPr lang="en-US"/>
          </a:p>
        </p:txBody>
      </p:sp>
      <p:sp>
        <p:nvSpPr>
          <p:cNvPr id="20" name="Espace réservé du pied de page 19"/>
          <p:cNvSpPr>
            <a:spLocks noGrp="1"/>
          </p:cNvSpPr>
          <p:nvPr>
            <p:ph type="ftr" sz="quarter" idx="11"/>
          </p:nvPr>
        </p:nvSpPr>
        <p:spPr/>
        <p:txBody>
          <a:bodyPr/>
          <a:lstStyle>
            <a:extLst/>
          </a:lstStyle>
          <a:p>
            <a:r>
              <a:rPr kumimoji="0" lang="en-US" smtClean="0"/>
              <a:t>ISIMA 3</a:t>
            </a:r>
            <a:endParaRPr kumimoji="0" lang="en-US"/>
          </a:p>
        </p:txBody>
      </p:sp>
      <p:sp>
        <p:nvSpPr>
          <p:cNvPr id="10" name="Espace réservé du numéro de diapositive 9"/>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8D1698E-9129-4FF5-ABC8-B973E231BA62}"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C00A010-7BB0-4131-8F8C-9BC8543AB0FB}"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0FB538B-DCC2-44F1-B163-42ED1254EDC2}"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748BBE8A-4A97-4156-9CE6-81AC564814FC}"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850A8C4-8D2E-4D29-BF4B-242DCD7B2792}" type="datetime2">
              <a:rPr lang="fr-FR" smtClean="0"/>
              <a:pPr/>
              <a:t>dimanche 31 janvier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D58EC00-C75A-4CBC-BDBD-F4A1BA7035FE}"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extLst/>
          </a:lstStyle>
          <a:p>
            <a:r>
              <a:rPr kumimoji="0" lang="en-US" smtClean="0"/>
              <a:t>ISIMA 3</a:t>
            </a:r>
            <a:endParaRPr kumimoji="0" lang="en-US"/>
          </a:p>
        </p:txBody>
      </p:sp>
      <p:sp>
        <p:nvSpPr>
          <p:cNvPr id="9" name="Espace réservé du numéro de diapositive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B90B5C78-B08D-4D45-80E0-81C899CEE003}" type="datetime2">
              <a:rPr lang="fr-FR" smtClean="0"/>
              <a:pPr/>
              <a:t>dimanche 31 janvier 2010</a:t>
            </a:fld>
            <a:endParaRPr lang="en-US"/>
          </a:p>
        </p:txBody>
      </p:sp>
      <p:sp>
        <p:nvSpPr>
          <p:cNvPr id="4" name="Espace réservé du pied de page 3"/>
          <p:cNvSpPr>
            <a:spLocks noGrp="1"/>
          </p:cNvSpPr>
          <p:nvPr>
            <p:ph type="ftr" sz="quarter" idx="11"/>
          </p:nvPr>
        </p:nvSpPr>
        <p:spPr/>
        <p:txBody>
          <a:bodyPr/>
          <a:lstStyle>
            <a:extLst/>
          </a:lstStyle>
          <a:p>
            <a:r>
              <a:rPr kumimoji="0" lang="en-US" smtClean="0"/>
              <a:t>ISIMA 3</a:t>
            </a:r>
            <a:endParaRPr kumimoji="0" lang="en-US"/>
          </a:p>
        </p:txBody>
      </p:sp>
      <p:sp>
        <p:nvSpPr>
          <p:cNvPr id="5" name="Espace réservé du numéro de diapositive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8C58D9F4-4AA5-409E-A85A-0FB4FE29552A}" type="datetime2">
              <a:rPr lang="fr-FR" smtClean="0"/>
              <a:pPr/>
              <a:t>dimanche 31 janvier 2010</a:t>
            </a:fld>
            <a:endParaRPr lang="en-US"/>
          </a:p>
        </p:txBody>
      </p:sp>
      <p:sp>
        <p:nvSpPr>
          <p:cNvPr id="3" name="Espace réservé du pied de page 2"/>
          <p:cNvSpPr>
            <a:spLocks noGrp="1"/>
          </p:cNvSpPr>
          <p:nvPr>
            <p:ph type="ftr" sz="quarter" idx="11"/>
          </p:nvPr>
        </p:nvSpPr>
        <p:spPr/>
        <p:txBody>
          <a:bodyPr/>
          <a:lstStyle>
            <a:extLst/>
          </a:lstStyle>
          <a:p>
            <a:r>
              <a:rPr kumimoji="0" lang="en-US" smtClean="0"/>
              <a:t>ISIMA 3</a:t>
            </a:r>
            <a:endParaRPr kumimoji="0" lang="en-US"/>
          </a:p>
        </p:txBody>
      </p:sp>
      <p:sp>
        <p:nvSpPr>
          <p:cNvPr id="4" name="Espace réservé du numéro de diapositive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F0B917EA-ED62-4F70-B4DF-726C6E8CA484}" type="datetime2">
              <a:rPr lang="fr-FR" smtClean="0"/>
              <a:pPr/>
              <a:t>dimanche 31 janvier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C60D05EC-7A85-4552-B6BB-E93F3BCEDFC2}" type="datetime2">
              <a:rPr lang="fr-FR" smtClean="0"/>
              <a:pPr/>
              <a:t>dimanche 31 janvier 2010</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866DACE3-B5BA-4389-87EB-3A921F2D6E78}" type="datetime2">
              <a:rPr lang="fr-FR" smtClean="0"/>
              <a:pPr algn="r" eaLnBrk="1" latinLnBrk="0" hangingPunct="1"/>
              <a:t>dimanche 31 janvier 2010</a:t>
            </a:fld>
            <a:endParaRPr lang="en-US" sz="1200">
              <a:solidFill>
                <a:schemeClr val="bg2">
                  <a:shade val="50000"/>
                </a:schemeClr>
              </a:solidFill>
            </a:endParaRP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ISIMA 3</a:t>
            </a:r>
            <a:endParaRPr kumimoji="0" lang="en-US" sz="1200">
              <a:solidFill>
                <a:schemeClr val="bg2">
                  <a:shade val="50000"/>
                </a:schemeClr>
              </a:solidFill>
              <a:effectLst/>
            </a:endParaRP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1"/>
          <p:cNvPicPr>
            <a:picLocks noChangeAspect="1" noChangeArrowheads="1"/>
          </p:cNvPicPr>
          <p:nvPr userDrawn="1"/>
        </p:nvPicPr>
        <p:blipFill>
          <a:blip r:embed="rId13" cstate="print"/>
          <a:srcRect/>
          <a:stretch>
            <a:fillRect/>
          </a:stretch>
        </p:blipFill>
        <p:spPr bwMode="auto">
          <a:xfrm>
            <a:off x="0" y="6324600"/>
            <a:ext cx="8732838" cy="323850"/>
          </a:xfrm>
          <a:prstGeom prst="rect">
            <a:avLst/>
          </a:prstGeom>
          <a:noFill/>
        </p:spPr>
      </p:pic>
      <p:pic>
        <p:nvPicPr>
          <p:cNvPr id="14" name="Picture 9"/>
          <p:cNvPicPr>
            <a:picLocks noChangeAspect="1" noChangeArrowheads="1"/>
          </p:cNvPicPr>
          <p:nvPr userDrawn="1"/>
        </p:nvPicPr>
        <p:blipFill>
          <a:blip r:embed="rId14" cstate="print"/>
          <a:srcRect t="8026"/>
          <a:stretch>
            <a:fillRect/>
          </a:stretch>
        </p:blipFill>
        <p:spPr bwMode="auto">
          <a:xfrm>
            <a:off x="1941513" y="1609725"/>
            <a:ext cx="7202487" cy="4638675"/>
          </a:xfrm>
          <a:prstGeom prst="rect">
            <a:avLst/>
          </a:prstGeom>
          <a:noFill/>
        </p:spPr>
      </p:pic>
      <p:sp>
        <p:nvSpPr>
          <p:cNvPr id="16" name="Freeform 8"/>
          <p:cNvSpPr>
            <a:spLocks/>
          </p:cNvSpPr>
          <p:nvPr userDrawn="1"/>
        </p:nvSpPr>
        <p:spPr bwMode="auto">
          <a:xfrm>
            <a:off x="457200" y="914400"/>
            <a:ext cx="8686800" cy="228600"/>
          </a:xfrm>
          <a:custGeom>
            <a:avLst/>
            <a:gdLst/>
            <a:ahLst/>
            <a:cxnLst>
              <a:cxn ang="0">
                <a:pos x="0" y="0"/>
              </a:cxn>
              <a:cxn ang="0">
                <a:pos x="11516" y="0"/>
              </a:cxn>
              <a:cxn ang="0">
                <a:pos x="11502" y="440"/>
              </a:cxn>
              <a:cxn ang="0">
                <a:pos x="8740" y="440"/>
              </a:cxn>
              <a:cxn ang="0">
                <a:pos x="8450" y="150"/>
              </a:cxn>
              <a:cxn ang="0">
                <a:pos x="150" y="150"/>
              </a:cxn>
              <a:cxn ang="0">
                <a:pos x="0" y="0"/>
              </a:cxn>
            </a:cxnLst>
            <a:rect l="0" t="0" r="r" b="b"/>
            <a:pathLst>
              <a:path w="11516" h="440">
                <a:moveTo>
                  <a:pt x="0" y="0"/>
                </a:moveTo>
                <a:lnTo>
                  <a:pt x="11516" y="0"/>
                </a:lnTo>
                <a:lnTo>
                  <a:pt x="11502" y="440"/>
                </a:lnTo>
                <a:lnTo>
                  <a:pt x="8740" y="440"/>
                </a:lnTo>
                <a:lnTo>
                  <a:pt x="8450" y="150"/>
                </a:lnTo>
                <a:lnTo>
                  <a:pt x="150" y="150"/>
                </a:lnTo>
                <a:lnTo>
                  <a:pt x="0" y="0"/>
                </a:lnTo>
                <a:close/>
              </a:path>
            </a:pathLst>
          </a:custGeom>
          <a:solidFill>
            <a:srgbClr val="808080"/>
          </a:solidFill>
          <a:ln w="9525">
            <a:solidFill>
              <a:srgbClr val="808080"/>
            </a:solidFill>
            <a:round/>
            <a:headEnd/>
            <a:tailEnd/>
          </a:ln>
        </p:spPr>
        <p:txBody>
          <a:bodyPr/>
          <a:lstStyle/>
          <a:p>
            <a:endParaRPr lang="fr-FR"/>
          </a:p>
        </p:txBody>
      </p:sp>
      <p:sp>
        <p:nvSpPr>
          <p:cNvPr id="17" name="Text Box 12"/>
          <p:cNvSpPr txBox="1">
            <a:spLocks noChangeArrowheads="1"/>
          </p:cNvSpPr>
          <p:nvPr userDrawn="1"/>
        </p:nvSpPr>
        <p:spPr bwMode="auto">
          <a:xfrm>
            <a:off x="8474075" y="6415088"/>
            <a:ext cx="593725" cy="366712"/>
          </a:xfrm>
          <a:prstGeom prst="rect">
            <a:avLst/>
          </a:prstGeom>
          <a:noFill/>
          <a:ln w="9525">
            <a:noFill/>
            <a:miter lim="800000"/>
            <a:headEnd/>
            <a:tailEnd/>
          </a:ln>
          <a:effectLst/>
        </p:spPr>
        <p:txBody>
          <a:bodyPr wrap="none">
            <a:spAutoFit/>
          </a:bodyPr>
          <a:lstStyle/>
          <a:p>
            <a:fld id="{3A330475-DA64-46D0-BCEE-45A26AA18B8A}" type="slidenum">
              <a:rPr lang="fr-FR" b="1">
                <a:solidFill>
                  <a:srgbClr val="42679B"/>
                </a:solidFill>
              </a:rPr>
              <a:pPr/>
              <a:t>‹N°›</a:t>
            </a:fld>
            <a:endParaRPr lang="fr-FR" b="1">
              <a:solidFill>
                <a:srgbClr val="42679B"/>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gif"/><Relationship Id="rId4" Type="http://schemas.openxmlformats.org/officeDocument/2006/relationships/image" Target="../media/image38.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rad.fr/" TargetMode="External"/><Relationship Id="rId4" Type="http://schemas.openxmlformats.org/officeDocument/2006/relationships/hyperlink" Target="http://www.agilemodeling.com/"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6"/>
          <p:cNvSpPr txBox="1">
            <a:spLocks noChangeArrowheads="1"/>
          </p:cNvSpPr>
          <p:nvPr/>
        </p:nvSpPr>
        <p:spPr bwMode="auto">
          <a:xfrm>
            <a:off x="990600" y="152400"/>
            <a:ext cx="8153400" cy="707886"/>
          </a:xfrm>
          <a:prstGeom prst="rect">
            <a:avLst/>
          </a:prstGeom>
          <a:noFill/>
          <a:ln w="9525">
            <a:noFill/>
            <a:miter lim="800000"/>
            <a:headEnd/>
            <a:tailEnd/>
          </a:ln>
          <a:effectLst/>
        </p:spPr>
        <p:txBody>
          <a:bodyPr wrap="square">
            <a:spAutoFit/>
          </a:bodyPr>
          <a:lstStyle/>
          <a:p>
            <a:r>
              <a:rPr lang="fr-FR" sz="4000" b="1" dirty="0" smtClean="0">
                <a:solidFill>
                  <a:srgbClr val="42679B"/>
                </a:solidFill>
                <a:latin typeface="Comic Sans MS" pitchFamily="66" charset="0"/>
                <a:cs typeface="Arial" pitchFamily="34" charset="0"/>
              </a:rPr>
              <a:t>Ingénierie du Système Logiciel </a:t>
            </a:r>
            <a:endParaRPr lang="fr-FR" sz="2800" b="1" i="1" dirty="0">
              <a:solidFill>
                <a:srgbClr val="42679B"/>
              </a:solidFill>
              <a:latin typeface="Comic Sans MS" pitchFamily="66" charset="0"/>
              <a:cs typeface="Arial" pitchFamily="34" charset="0"/>
            </a:endParaRPr>
          </a:p>
        </p:txBody>
      </p:sp>
      <p:sp>
        <p:nvSpPr>
          <p:cNvPr id="4103" name="Rectangle 7"/>
          <p:cNvSpPr>
            <a:spLocks noChangeArrowheads="1"/>
          </p:cNvSpPr>
          <p:nvPr/>
        </p:nvSpPr>
        <p:spPr bwMode="auto">
          <a:xfrm>
            <a:off x="8305800" y="6477000"/>
            <a:ext cx="533400" cy="228600"/>
          </a:xfrm>
          <a:prstGeom prst="rect">
            <a:avLst/>
          </a:prstGeom>
          <a:solidFill>
            <a:schemeClr val="bg1"/>
          </a:solidFill>
          <a:ln w="9525">
            <a:noFill/>
            <a:miter lim="800000"/>
            <a:headEnd/>
            <a:tailEnd/>
          </a:ln>
          <a:effectLst/>
        </p:spPr>
        <p:txBody>
          <a:bodyPr wrap="none" anchor="ctr"/>
          <a:lstStyle/>
          <a:p>
            <a:endParaRPr lang="fr-FR"/>
          </a:p>
        </p:txBody>
      </p:sp>
      <p:pic>
        <p:nvPicPr>
          <p:cNvPr id="4" name="Image 3" descr="ISIMA-logo-350.png"/>
          <p:cNvPicPr>
            <a:picLocks noChangeAspect="1"/>
          </p:cNvPicPr>
          <p:nvPr/>
        </p:nvPicPr>
        <p:blipFill>
          <a:blip r:embed="rId2" cstate="print"/>
          <a:stretch>
            <a:fillRect/>
          </a:stretch>
        </p:blipFill>
        <p:spPr>
          <a:xfrm>
            <a:off x="2819400" y="3657600"/>
            <a:ext cx="3200407" cy="612649"/>
          </a:xfrm>
          <a:prstGeom prst="rect">
            <a:avLst/>
          </a:prstGeom>
        </p:spPr>
      </p:pic>
      <p:sp>
        <p:nvSpPr>
          <p:cNvPr id="5" name="Text Box 6"/>
          <p:cNvSpPr txBox="1">
            <a:spLocks noChangeArrowheads="1"/>
          </p:cNvSpPr>
          <p:nvPr/>
        </p:nvSpPr>
        <p:spPr bwMode="auto">
          <a:xfrm>
            <a:off x="1447800" y="1447800"/>
            <a:ext cx="5105400" cy="1323439"/>
          </a:xfrm>
          <a:prstGeom prst="rect">
            <a:avLst/>
          </a:prstGeom>
          <a:ln>
            <a:solidFill>
              <a:schemeClr val="lt1">
                <a:alpha val="54000"/>
              </a:schemeClr>
            </a:solidFill>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spcBef>
                <a:spcPts val="0"/>
              </a:spcBef>
            </a:pPr>
            <a:r>
              <a:rPr lang="fr-FR" sz="4000" b="1" dirty="0" smtClean="0">
                <a:solidFill>
                  <a:srgbClr val="7AEFF2"/>
                </a:solidFill>
                <a:latin typeface="Angsana New" pitchFamily="18" charset="-34"/>
                <a:cs typeface="Angsana New" pitchFamily="18" charset="-34"/>
              </a:rPr>
              <a:t>Processus, Méthodes &amp; Outils </a:t>
            </a:r>
          </a:p>
          <a:p>
            <a:pPr algn="ctr">
              <a:spcBef>
                <a:spcPts val="0"/>
              </a:spcBef>
            </a:pPr>
            <a:r>
              <a:rPr lang="fr-FR" sz="4000" b="1" dirty="0" smtClean="0">
                <a:solidFill>
                  <a:srgbClr val="7AEFF2"/>
                </a:solidFill>
                <a:latin typeface="Angsana New" pitchFamily="18" charset="-34"/>
                <a:cs typeface="Angsana New" pitchFamily="18" charset="-34"/>
              </a:rPr>
              <a:t>de Développement Logiciel</a:t>
            </a:r>
            <a:endParaRPr lang="fr-FR" sz="2800" b="1" i="1" dirty="0">
              <a:solidFill>
                <a:srgbClr val="7AEFF2"/>
              </a:solidFill>
              <a:latin typeface="Angsana New" pitchFamily="18" charset="-34"/>
              <a:cs typeface="Angsana New" pitchFamily="18" charset="-34"/>
            </a:endParaRPr>
          </a:p>
        </p:txBody>
      </p:sp>
      <p:grpSp>
        <p:nvGrpSpPr>
          <p:cNvPr id="12" name="Groupe 11"/>
          <p:cNvGrpSpPr/>
          <p:nvPr/>
        </p:nvGrpSpPr>
        <p:grpSpPr>
          <a:xfrm>
            <a:off x="1676400" y="5029200"/>
            <a:ext cx="6096000" cy="990600"/>
            <a:chOff x="1981200" y="4743510"/>
            <a:chExt cx="6096000" cy="990600"/>
          </a:xfrm>
        </p:grpSpPr>
        <p:sp>
          <p:nvSpPr>
            <p:cNvPr id="9" name="Text Box 6"/>
            <p:cNvSpPr txBox="1">
              <a:spLocks noChangeArrowheads="1"/>
            </p:cNvSpPr>
            <p:nvPr/>
          </p:nvSpPr>
          <p:spPr bwMode="auto">
            <a:xfrm>
              <a:off x="1981200" y="4743510"/>
              <a:ext cx="2514600" cy="400110"/>
            </a:xfrm>
            <a:prstGeom prst="rect">
              <a:avLst/>
            </a:prstGeom>
            <a:noFill/>
            <a:ln w="9525">
              <a:noFill/>
              <a:miter lim="800000"/>
              <a:headEnd/>
              <a:tailEnd/>
            </a:ln>
            <a:effectLst/>
          </p:spPr>
          <p:txBody>
            <a:bodyPr wrap="square">
              <a:spAutoFit/>
            </a:bodyPr>
            <a:lstStyle/>
            <a:p>
              <a:r>
                <a:rPr lang="fr-FR" sz="2000" b="1" dirty="0" smtClean="0">
                  <a:latin typeface="Comic Sans MS" pitchFamily="66" charset="0"/>
                  <a:cs typeface="Arial" pitchFamily="34" charset="0"/>
                </a:rPr>
                <a:t>Christine FORCE</a:t>
              </a:r>
              <a:endParaRPr lang="fr-FR" sz="2000" b="1" i="1" dirty="0">
                <a:latin typeface="Comic Sans MS" pitchFamily="66" charset="0"/>
                <a:cs typeface="Arial" pitchFamily="34" charset="0"/>
              </a:endParaRPr>
            </a:p>
          </p:txBody>
        </p:sp>
        <p:pic>
          <p:nvPicPr>
            <p:cNvPr id="1026" name="Picture 2" descr="bd04914_"/>
            <p:cNvPicPr>
              <a:picLocks noChangeAspect="1" noChangeArrowheads="1"/>
            </p:cNvPicPr>
            <p:nvPr/>
          </p:nvPicPr>
          <p:blipFill>
            <a:blip r:embed="rId3" cstate="print"/>
            <a:srcRect/>
            <a:stretch>
              <a:fillRect/>
            </a:stretch>
          </p:blipFill>
          <p:spPr bwMode="auto">
            <a:xfrm>
              <a:off x="4648200" y="4930895"/>
              <a:ext cx="846933" cy="574615"/>
            </a:xfrm>
            <a:prstGeom prst="rect">
              <a:avLst/>
            </a:prstGeom>
            <a:noFill/>
            <a:ln w="9525" algn="ctr">
              <a:noFill/>
              <a:miter lim="800000"/>
              <a:headEnd/>
              <a:tailEnd/>
            </a:ln>
            <a:effectLst/>
          </p:spPr>
        </p:pic>
        <p:sp>
          <p:nvSpPr>
            <p:cNvPr id="1027" name="Text Box 3"/>
            <p:cNvSpPr txBox="1">
              <a:spLocks noChangeArrowheads="1"/>
            </p:cNvSpPr>
            <p:nvPr/>
          </p:nvSpPr>
          <p:spPr bwMode="auto">
            <a:xfrm>
              <a:off x="5867400" y="5419725"/>
              <a:ext cx="2209800" cy="31438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solidFill>
                  <a:effectLst/>
                  <a:latin typeface="Calibri" pitchFamily="34" charset="0"/>
                  <a:cs typeface="Arial" pitchFamily="34" charset="0"/>
                </a:rPr>
                <a:t>guittard.cedric@wanadoo.fr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 name="Text Box 6"/>
          <p:cNvSpPr txBox="1">
            <a:spLocks noChangeArrowheads="1"/>
          </p:cNvSpPr>
          <p:nvPr/>
        </p:nvSpPr>
        <p:spPr bwMode="auto">
          <a:xfrm>
            <a:off x="1676400" y="5638800"/>
            <a:ext cx="2514600" cy="400110"/>
          </a:xfrm>
          <a:prstGeom prst="rect">
            <a:avLst/>
          </a:prstGeom>
          <a:noFill/>
          <a:ln w="9525">
            <a:noFill/>
            <a:miter lim="800000"/>
            <a:headEnd/>
            <a:tailEnd/>
          </a:ln>
          <a:effectLst/>
        </p:spPr>
        <p:txBody>
          <a:bodyPr wrap="square">
            <a:spAutoFit/>
          </a:bodyPr>
          <a:lstStyle/>
          <a:p>
            <a:r>
              <a:rPr lang="fr-FR" sz="2000" b="1" dirty="0" smtClean="0">
                <a:latin typeface="Comic Sans MS" pitchFamily="66" charset="0"/>
                <a:cs typeface="Arial" pitchFamily="34" charset="0"/>
              </a:rPr>
              <a:t>Cédric GUITTARD </a:t>
            </a:r>
            <a:endParaRPr lang="fr-FR" sz="2000" b="1" i="1" dirty="0">
              <a:latin typeface="Comic Sans MS" pitchFamily="66" charset="0"/>
              <a:cs typeface="Arial" pitchFamily="34" charset="0"/>
            </a:endParaRPr>
          </a:p>
        </p:txBody>
      </p:sp>
      <p:sp>
        <p:nvSpPr>
          <p:cNvPr id="11" name="Text Box 3"/>
          <p:cNvSpPr txBox="1">
            <a:spLocks noChangeArrowheads="1"/>
          </p:cNvSpPr>
          <p:nvPr/>
        </p:nvSpPr>
        <p:spPr bwMode="auto">
          <a:xfrm>
            <a:off x="5622925" y="5105400"/>
            <a:ext cx="1920875" cy="2952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r>
              <a:rPr lang="fr-FR" sz="1400" b="1" dirty="0" smtClean="0">
                <a:latin typeface="Calibri" pitchFamily="34" charset="0"/>
              </a:rPr>
              <a:t>Christine.force@isima.fr</a:t>
            </a:r>
            <a:endParaRPr lang="fr-FR" sz="14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repeatCount="indefinite" fill="hold" nodeType="clickEffect">
                                  <p:stCondLst>
                                    <p:cond delay="0"/>
                                  </p:stCondLst>
                                  <p:childTnLst>
                                    <p:animEffect transition="out" filter="checkerboard(across)">
                                      <p:cBhvr>
                                        <p:cTn id="6" dur="5000"/>
                                        <p:tgtEl>
                                          <p:spTgt spid="4"/>
                                        </p:tgtEl>
                                      </p:cBhvr>
                                    </p:animEffect>
                                    <p:set>
                                      <p:cBhvr>
                                        <p:cTn id="7" dur="1" fill="hold">
                                          <p:stCondLst>
                                            <p:cond delay="4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du système logiciel</a:t>
            </a:r>
            <a:endParaRPr lang="fr-FR" dirty="0"/>
          </a:p>
        </p:txBody>
      </p:sp>
      <p:sp>
        <p:nvSpPr>
          <p:cNvPr id="3" name="Espace réservé du contenu 2"/>
          <p:cNvSpPr>
            <a:spLocks noGrp="1"/>
          </p:cNvSpPr>
          <p:nvPr>
            <p:ph idx="1"/>
          </p:nvPr>
        </p:nvSpPr>
        <p:spPr>
          <a:xfrm>
            <a:off x="990600" y="1219200"/>
            <a:ext cx="8001000" cy="4800600"/>
          </a:xfrm>
        </p:spPr>
        <p:txBody>
          <a:bodyPr>
            <a:normAutofit/>
          </a:bodyPr>
          <a:lstStyle/>
          <a:p>
            <a:pPr>
              <a:lnSpc>
                <a:spcPct val="110000"/>
              </a:lnSpc>
            </a:pPr>
            <a:r>
              <a:rPr lang="fr-FR" sz="2400" dirty="0" smtClean="0"/>
              <a:t>Le passage à une industrie du système embarqué, distribué</a:t>
            </a:r>
          </a:p>
          <a:p>
            <a:pPr>
              <a:lnSpc>
                <a:spcPct val="110000"/>
              </a:lnSpc>
            </a:pPr>
            <a:r>
              <a:rPr lang="fr-FR" sz="2400" dirty="0" smtClean="0"/>
              <a:t>La complexité croissante du système</a:t>
            </a:r>
          </a:p>
          <a:p>
            <a:pPr lvl="1">
              <a:lnSpc>
                <a:spcPct val="110000"/>
              </a:lnSpc>
            </a:pPr>
            <a:r>
              <a:rPr lang="fr-FR" sz="2000" dirty="0" smtClean="0"/>
              <a:t>Le volume d’informations impactées,</a:t>
            </a:r>
          </a:p>
          <a:p>
            <a:pPr lvl="1">
              <a:lnSpc>
                <a:spcPct val="110000"/>
              </a:lnSpc>
            </a:pPr>
            <a:r>
              <a:rPr lang="fr-FR" sz="2000" dirty="0" smtClean="0"/>
              <a:t>Le nombre d’inter actions entre systèmes,</a:t>
            </a:r>
          </a:p>
          <a:p>
            <a:pPr lvl="1">
              <a:lnSpc>
                <a:spcPct val="110000"/>
              </a:lnSpc>
            </a:pPr>
            <a:r>
              <a:rPr lang="fr-FR" sz="2000" dirty="0" smtClean="0"/>
              <a:t>L’hétérogénéité des technologies déployées ,</a:t>
            </a:r>
          </a:p>
          <a:p>
            <a:pPr lvl="1">
              <a:lnSpc>
                <a:spcPct val="110000"/>
              </a:lnSpc>
            </a:pPr>
            <a:r>
              <a:rPr lang="fr-FR" sz="2000" dirty="0" smtClean="0"/>
              <a:t>Liée au critère de certification élevée, en termes de sureté (</a:t>
            </a:r>
            <a:r>
              <a:rPr lang="fr-FR" sz="2000" dirty="0" err="1" smtClean="0"/>
              <a:t>safety</a:t>
            </a:r>
            <a:r>
              <a:rPr lang="fr-FR" sz="2000" dirty="0" smtClean="0"/>
              <a:t>), de sécurité, de performance, de confidentialité et de redondance.</a:t>
            </a:r>
          </a:p>
          <a:p>
            <a:pPr>
              <a:lnSpc>
                <a:spcPct val="110000"/>
              </a:lnSpc>
            </a:pPr>
            <a:r>
              <a:rPr lang="fr-FR" sz="2400" dirty="0" smtClean="0"/>
              <a:t>L’intégration du « métier des utilisateurs » dans le système : évolution de l’automatisation du procédé à l’embarquement du métier,</a:t>
            </a:r>
            <a:endParaRPr lang="fr-FR" sz="2000" dirty="0" smtClean="0"/>
          </a:p>
          <a:p>
            <a:pPr>
              <a:lnSpc>
                <a:spcPct val="110000"/>
              </a:lnSpc>
            </a:pPr>
            <a:endParaRPr lang="fr-FR" dirty="0"/>
          </a:p>
        </p:txBody>
      </p:sp>
      <p:sp>
        <p:nvSpPr>
          <p:cNvPr id="4" name="Espace réservé de la date 3"/>
          <p:cNvSpPr>
            <a:spLocks noGrp="1"/>
          </p:cNvSpPr>
          <p:nvPr>
            <p:ph type="dt" sz="half" idx="10"/>
          </p:nvPr>
        </p:nvSpPr>
        <p:spPr/>
        <p:txBody>
          <a:bodyPr/>
          <a:lstStyle/>
          <a:p>
            <a:fld id="{70586573-B17A-4045-A2A4-C45FA7047DC0}"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7924800" y="152400"/>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du monde économique</a:t>
            </a:r>
            <a:endParaRPr lang="fr-FR" dirty="0"/>
          </a:p>
        </p:txBody>
      </p:sp>
      <p:sp>
        <p:nvSpPr>
          <p:cNvPr id="3" name="Espace réservé du contenu 2"/>
          <p:cNvSpPr>
            <a:spLocks noGrp="1"/>
          </p:cNvSpPr>
          <p:nvPr>
            <p:ph idx="1"/>
          </p:nvPr>
        </p:nvSpPr>
        <p:spPr>
          <a:xfrm>
            <a:off x="457200" y="1600200"/>
            <a:ext cx="8686800" cy="4191000"/>
          </a:xfrm>
        </p:spPr>
        <p:txBody>
          <a:bodyPr>
            <a:noAutofit/>
          </a:bodyPr>
          <a:lstStyle/>
          <a:p>
            <a:pPr lvl="1" algn="just">
              <a:buFont typeface="Arial" pitchFamily="34" charset="0"/>
              <a:buChar char="•"/>
            </a:pPr>
            <a:r>
              <a:rPr lang="fr-FR" sz="2000" dirty="0" smtClean="0">
                <a:latin typeface="Comic Sans MS" pitchFamily="66" charset="0"/>
              </a:rPr>
              <a:t>Exigence de développement rapide, prévisible, produit à coût fixe,</a:t>
            </a:r>
          </a:p>
          <a:p>
            <a:pPr lvl="1" algn="just">
              <a:buFont typeface="Arial" pitchFamily="34" charset="0"/>
              <a:buChar char="•"/>
            </a:pPr>
            <a:r>
              <a:rPr lang="fr-FR" sz="2000" dirty="0" smtClean="0">
                <a:latin typeface="Comic Sans MS" pitchFamily="66" charset="0"/>
              </a:rPr>
              <a:t>Exigence de capacité technique,</a:t>
            </a:r>
          </a:p>
          <a:p>
            <a:pPr lvl="1" algn="just">
              <a:buFont typeface="Arial" pitchFamily="34" charset="0"/>
              <a:buChar char="•"/>
            </a:pPr>
            <a:r>
              <a:rPr lang="fr-FR" sz="2000" dirty="0" smtClean="0">
                <a:latin typeface="Comic Sans MS" pitchFamily="66" charset="0"/>
              </a:rPr>
              <a:t>Exigence de souplesse d’intégration des changements,</a:t>
            </a:r>
          </a:p>
          <a:p>
            <a:pPr lvl="1" algn="just">
              <a:buFont typeface="Arial" pitchFamily="34" charset="0"/>
              <a:buChar char="•"/>
            </a:pPr>
            <a:r>
              <a:rPr lang="fr-FR" sz="2000" dirty="0" smtClean="0">
                <a:latin typeface="Comic Sans MS" pitchFamily="66" charset="0"/>
              </a:rPr>
              <a:t>Exigence d’augmentation de productivité (le nombre de lignes de code par jour !),</a:t>
            </a:r>
          </a:p>
          <a:p>
            <a:pPr lvl="1" algn="just">
              <a:buFont typeface="Arial" pitchFamily="34" charset="0"/>
              <a:buChar char="•"/>
            </a:pPr>
            <a:r>
              <a:rPr lang="fr-FR" sz="2000" dirty="0" smtClean="0">
                <a:latin typeface="Comic Sans MS" pitchFamily="66" charset="0"/>
              </a:rPr>
              <a:t>Exigence d’ergonomie, de performance et de tenue de charge du système,</a:t>
            </a:r>
          </a:p>
          <a:p>
            <a:pPr lvl="1" algn="just">
              <a:buFont typeface="Arial" pitchFamily="34" charset="0"/>
              <a:buChar char="•"/>
            </a:pPr>
            <a:r>
              <a:rPr lang="fr-FR" sz="2000" dirty="0" smtClean="0">
                <a:latin typeface="Comic Sans MS" pitchFamily="66" charset="0"/>
              </a:rPr>
              <a:t>Exigence de qualité continue et en continuelle progression, liée au besoin de certification des processus industriels (niveau </a:t>
            </a:r>
            <a:r>
              <a:rPr lang="fr-FR" sz="2000" dirty="0" err="1" smtClean="0">
                <a:latin typeface="Comic Sans MS" pitchFamily="66" charset="0"/>
              </a:rPr>
              <a:t>CMMi</a:t>
            </a:r>
            <a:r>
              <a:rPr lang="fr-FR" sz="2000" dirty="0" smtClean="0">
                <a:latin typeface="Comic Sans MS" pitchFamily="66" charset="0"/>
              </a:rPr>
              <a:t>),</a:t>
            </a:r>
          </a:p>
          <a:p>
            <a:pPr lvl="1" algn="just">
              <a:buFont typeface="Arial" pitchFamily="34" charset="0"/>
              <a:buChar char="•"/>
            </a:pPr>
            <a:r>
              <a:rPr lang="fr-FR" sz="2000" dirty="0" smtClean="0">
                <a:latin typeface="Comic Sans MS" pitchFamily="66" charset="0"/>
              </a:rPr>
              <a:t>Exigence de concurrence économique : délocalisation, off- shore, et équipe distante.</a:t>
            </a:r>
          </a:p>
        </p:txBody>
      </p:sp>
      <p:sp>
        <p:nvSpPr>
          <p:cNvPr id="4" name="Espace réservé de la date 3"/>
          <p:cNvSpPr>
            <a:spLocks noGrp="1"/>
          </p:cNvSpPr>
          <p:nvPr>
            <p:ph type="dt" sz="half" idx="10"/>
          </p:nvPr>
        </p:nvSpPr>
        <p:spPr/>
        <p:txBody>
          <a:bodyPr/>
          <a:lstStyle/>
          <a:p>
            <a:fld id="{0571DA52-BE27-446D-9917-BF32705D25B0}"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8305800" y="125412"/>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de l’Ingénieur logiciel</a:t>
            </a:r>
            <a:endParaRPr lang="fr-FR" dirty="0"/>
          </a:p>
        </p:txBody>
      </p:sp>
      <p:sp>
        <p:nvSpPr>
          <p:cNvPr id="3" name="Espace réservé du contenu 2"/>
          <p:cNvSpPr>
            <a:spLocks noGrp="1"/>
          </p:cNvSpPr>
          <p:nvPr>
            <p:ph idx="1"/>
          </p:nvPr>
        </p:nvSpPr>
        <p:spPr>
          <a:xfrm>
            <a:off x="990600" y="1219200"/>
            <a:ext cx="8001000" cy="4876800"/>
          </a:xfrm>
        </p:spPr>
        <p:txBody>
          <a:bodyPr>
            <a:normAutofit fontScale="85000" lnSpcReduction="10000"/>
          </a:bodyPr>
          <a:lstStyle/>
          <a:p>
            <a:pPr algn="just">
              <a:lnSpc>
                <a:spcPct val="110000"/>
              </a:lnSpc>
              <a:buNone/>
            </a:pPr>
            <a:r>
              <a:rPr lang="fr-FR" sz="2400" dirty="0" smtClean="0"/>
              <a:t>Les contraintes pour l’Ingénieur Logiciel : </a:t>
            </a:r>
          </a:p>
          <a:p>
            <a:pPr algn="just">
              <a:lnSpc>
                <a:spcPct val="110000"/>
              </a:lnSpc>
            </a:pPr>
            <a:r>
              <a:rPr lang="fr-FR" sz="2400" dirty="0" smtClean="0"/>
              <a:t>Un talent significatif de </a:t>
            </a:r>
            <a:r>
              <a:rPr lang="fr-FR" sz="2400" dirty="0" smtClean="0">
                <a:solidFill>
                  <a:srgbClr val="FF0000"/>
                </a:solidFill>
              </a:rPr>
              <a:t>communication</a:t>
            </a:r>
            <a:r>
              <a:rPr lang="fr-FR" sz="2400" dirty="0" smtClean="0"/>
              <a:t> afin de :</a:t>
            </a:r>
          </a:p>
          <a:p>
            <a:pPr lvl="1" algn="just">
              <a:lnSpc>
                <a:spcPct val="110000"/>
              </a:lnSpc>
            </a:pPr>
            <a:r>
              <a:rPr lang="fr-FR" sz="2000" dirty="0" smtClean="0"/>
              <a:t>gérer les relations entre le maitre d’œuvre et le maitre d’ouvrage,</a:t>
            </a:r>
          </a:p>
          <a:p>
            <a:pPr lvl="1" algn="just">
              <a:lnSpc>
                <a:spcPct val="110000"/>
              </a:lnSpc>
            </a:pPr>
            <a:r>
              <a:rPr lang="fr-FR" sz="2000" dirty="0" smtClean="0"/>
              <a:t>comprendre et évaluer les attentes des utilisateurs, </a:t>
            </a:r>
          </a:p>
          <a:p>
            <a:pPr lvl="1" algn="just">
              <a:lnSpc>
                <a:spcPct val="110000"/>
              </a:lnSpc>
            </a:pPr>
            <a:r>
              <a:rPr lang="fr-FR" sz="2000" dirty="0" smtClean="0"/>
              <a:t>coordonner le travail de groupe,</a:t>
            </a:r>
          </a:p>
          <a:p>
            <a:pPr lvl="1" algn="just">
              <a:lnSpc>
                <a:spcPct val="110000"/>
              </a:lnSpc>
            </a:pPr>
            <a:r>
              <a:rPr lang="fr-FR" sz="2000" dirty="0" smtClean="0"/>
              <a:t>gérer les Hommes et les Ressources (matériels, logiciels).</a:t>
            </a:r>
          </a:p>
          <a:p>
            <a:pPr algn="just">
              <a:lnSpc>
                <a:spcPct val="110000"/>
              </a:lnSpc>
            </a:pPr>
            <a:r>
              <a:rPr lang="fr-FR" sz="2400" dirty="0" smtClean="0"/>
              <a:t>Un </a:t>
            </a:r>
            <a:r>
              <a:rPr lang="fr-FR" sz="2400" dirty="0" smtClean="0">
                <a:solidFill>
                  <a:srgbClr val="FF0000"/>
                </a:solidFill>
              </a:rPr>
              <a:t>dépassement de soi </a:t>
            </a:r>
            <a:r>
              <a:rPr lang="fr-FR" sz="2400" dirty="0" smtClean="0"/>
              <a:t>: évolution de son savoir faire technique et de son savoir être,</a:t>
            </a:r>
          </a:p>
          <a:p>
            <a:pPr algn="just">
              <a:lnSpc>
                <a:spcPct val="110000"/>
              </a:lnSpc>
            </a:pPr>
            <a:r>
              <a:rPr lang="fr-FR" sz="2400" dirty="0" smtClean="0"/>
              <a:t>Encourager la </a:t>
            </a:r>
            <a:r>
              <a:rPr lang="fr-FR" sz="2400" dirty="0" smtClean="0">
                <a:solidFill>
                  <a:srgbClr val="FF0000"/>
                </a:solidFill>
              </a:rPr>
              <a:t>réutilisation</a:t>
            </a:r>
            <a:r>
              <a:rPr lang="fr-FR" sz="2400" dirty="0" smtClean="0"/>
              <a:t>. Restreindre la dérive naturelle de l’activité intellectuelle du développeur à réinventer la roue à chaque nouveau développement est un défi majeur de l’industrie informatique. </a:t>
            </a:r>
          </a:p>
          <a:p>
            <a:pPr algn="just">
              <a:lnSpc>
                <a:spcPct val="110000"/>
              </a:lnSpc>
            </a:pPr>
            <a:r>
              <a:rPr lang="fr-FR" sz="2400" dirty="0" smtClean="0"/>
              <a:t>Un besoin continu de </a:t>
            </a:r>
            <a:r>
              <a:rPr lang="fr-FR" sz="2400" dirty="0" smtClean="0">
                <a:solidFill>
                  <a:srgbClr val="FF0000"/>
                </a:solidFill>
              </a:rPr>
              <a:t>formation</a:t>
            </a:r>
            <a:r>
              <a:rPr lang="fr-FR" sz="2400" dirty="0" smtClean="0"/>
              <a:t> : formation sur les nouvelles technologies, et le rythme s’accélère !! ; formation en termes de processus de développement,  d’utilisation d’outils,  de norme qualité…</a:t>
            </a:r>
            <a:endParaRPr lang="fr-FR" sz="2000" dirty="0" smtClean="0"/>
          </a:p>
          <a:p>
            <a:pPr>
              <a:lnSpc>
                <a:spcPct val="110000"/>
              </a:lnSpc>
            </a:pPr>
            <a:endParaRPr lang="fr-FR" dirty="0"/>
          </a:p>
        </p:txBody>
      </p:sp>
      <p:sp>
        <p:nvSpPr>
          <p:cNvPr id="4" name="Espace réservé de la date 3"/>
          <p:cNvSpPr>
            <a:spLocks noGrp="1"/>
          </p:cNvSpPr>
          <p:nvPr>
            <p:ph type="dt" sz="half" idx="10"/>
          </p:nvPr>
        </p:nvSpPr>
        <p:spPr/>
        <p:txBody>
          <a:bodyPr/>
          <a:lstStyle/>
          <a:p>
            <a:fld id="{17006A69-F63A-4EEC-8D48-1B82F69DD9E4}"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8355012" y="152400"/>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8600"/>
            <a:ext cx="8305800" cy="639762"/>
          </a:xfrm>
        </p:spPr>
        <p:txBody>
          <a:bodyPr>
            <a:normAutofit fontScale="90000"/>
          </a:bodyPr>
          <a:lstStyle/>
          <a:p>
            <a:r>
              <a:rPr lang="fr-FR" dirty="0" smtClean="0"/>
              <a:t>Extension aux Bureaux d’Etudes</a:t>
            </a:r>
            <a:endParaRPr lang="fr-FR" dirty="0"/>
          </a:p>
        </p:txBody>
      </p:sp>
      <p:sp>
        <p:nvSpPr>
          <p:cNvPr id="4" name="Espace réservé de la date 3"/>
          <p:cNvSpPr>
            <a:spLocks noGrp="1"/>
          </p:cNvSpPr>
          <p:nvPr>
            <p:ph type="dt" sz="half" idx="10"/>
          </p:nvPr>
        </p:nvSpPr>
        <p:spPr/>
        <p:txBody>
          <a:bodyPr/>
          <a:lstStyle/>
          <a:p>
            <a:fld id="{E412D9B5-3230-4996-A7C6-0AF9679655E1}"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120834" name="Picture 2"/>
          <p:cNvPicPr>
            <a:picLocks noChangeAspect="1" noChangeArrowheads="1"/>
          </p:cNvPicPr>
          <p:nvPr/>
        </p:nvPicPr>
        <p:blipFill>
          <a:blip r:embed="rId2" cstate="print"/>
          <a:srcRect/>
          <a:stretch>
            <a:fillRect/>
          </a:stretch>
        </p:blipFill>
        <p:spPr bwMode="auto">
          <a:xfrm>
            <a:off x="1447800" y="1066800"/>
            <a:ext cx="7869935" cy="5105400"/>
          </a:xfrm>
          <a:prstGeom prst="rect">
            <a:avLst/>
          </a:prstGeom>
          <a:noFill/>
          <a:ln w="9525">
            <a:noFill/>
            <a:miter lim="800000"/>
            <a:headEnd/>
            <a:tailEnd/>
          </a:ln>
        </p:spPr>
      </p:pic>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Extension aux Bureaux d’Etudes</a:t>
            </a:r>
            <a:endParaRPr lang="fr-FR" dirty="0"/>
          </a:p>
        </p:txBody>
      </p:sp>
      <p:sp>
        <p:nvSpPr>
          <p:cNvPr id="3" name="Espace réservé du contenu 2"/>
          <p:cNvSpPr>
            <a:spLocks noGrp="1"/>
          </p:cNvSpPr>
          <p:nvPr>
            <p:ph idx="1"/>
          </p:nvPr>
        </p:nvSpPr>
        <p:spPr>
          <a:xfrm>
            <a:off x="685800" y="1219200"/>
            <a:ext cx="8305800" cy="5181600"/>
          </a:xfrm>
        </p:spPr>
        <p:txBody>
          <a:bodyPr>
            <a:normAutofit fontScale="40000" lnSpcReduction="20000"/>
          </a:bodyPr>
          <a:lstStyle/>
          <a:p>
            <a:pPr lvl="0" algn="just" hangingPunct="0">
              <a:buNone/>
            </a:pPr>
            <a:r>
              <a:rPr lang="fr-FR" sz="4000" dirty="0" smtClean="0"/>
              <a:t>La problématique organisationnelle actuelle des Bureaux d’Etude  est de :</a:t>
            </a:r>
          </a:p>
          <a:p>
            <a:pPr lvl="0" algn="just" hangingPunct="0">
              <a:buFont typeface="Wingdings" pitchFamily="2" charset="2"/>
              <a:buChar char="ü"/>
            </a:pPr>
            <a:r>
              <a:rPr lang="fr-FR" sz="4000" dirty="0" smtClean="0"/>
              <a:t>Capturer et formaliser l’ensemble des besoins du client, client devenant de plus en plus exigeant en termes de :</a:t>
            </a:r>
          </a:p>
          <a:p>
            <a:pPr lvl="1" hangingPunct="0"/>
            <a:r>
              <a:rPr lang="fr-FR" sz="4000" b="1" dirty="0" smtClean="0"/>
              <a:t>complexité</a:t>
            </a:r>
            <a:r>
              <a:rPr lang="fr-FR" sz="4000" dirty="0" smtClean="0"/>
              <a:t> de système à réaliser : la complexité technique du produit,</a:t>
            </a:r>
          </a:p>
          <a:p>
            <a:pPr lvl="1" hangingPunct="0"/>
            <a:r>
              <a:rPr lang="fr-FR" sz="4000" b="1" dirty="0" smtClean="0"/>
              <a:t>réactivité</a:t>
            </a:r>
            <a:r>
              <a:rPr lang="fr-FR" sz="4000" dirty="0" smtClean="0"/>
              <a:t> : temps de conception du nouveau produit de plus en plus court,</a:t>
            </a:r>
          </a:p>
          <a:p>
            <a:pPr lvl="1" hangingPunct="0"/>
            <a:r>
              <a:rPr lang="fr-FR" sz="4000" b="1" dirty="0" smtClean="0"/>
              <a:t>adaptabilité</a:t>
            </a:r>
            <a:r>
              <a:rPr lang="fr-FR" sz="4000" dirty="0" smtClean="0"/>
              <a:t> : être capable de gérer les changements du besoin et les impacts induits,</a:t>
            </a:r>
          </a:p>
          <a:p>
            <a:pPr lvl="1" hangingPunct="0"/>
            <a:r>
              <a:rPr lang="fr-FR" sz="4000" b="1" dirty="0" smtClean="0"/>
              <a:t>et restant financièrement viable pour l’entreprise </a:t>
            </a:r>
            <a:r>
              <a:rPr lang="fr-FR" sz="4000" dirty="0" smtClean="0"/>
              <a:t>: maitrise de l’ensemble de ses coûts afin de résister à la concurrence, afin de proposer le meilleur tarif pour faire face à la concurrence mondialisée,</a:t>
            </a:r>
          </a:p>
          <a:p>
            <a:pPr lvl="0" hangingPunct="0">
              <a:buFont typeface="Wingdings" pitchFamily="2" charset="2"/>
              <a:buChar char="ü"/>
            </a:pPr>
            <a:r>
              <a:rPr lang="fr-FR" sz="4000" dirty="0" smtClean="0"/>
              <a:t>Valider l’architecture physique et le déploiement du métier sur cette architecture afin de pouvoir garder la mise en œuvre de l’ouvrage confiée aux équipementiers :</a:t>
            </a:r>
          </a:p>
          <a:p>
            <a:pPr lvl="1" hangingPunct="0"/>
            <a:r>
              <a:rPr lang="fr-FR" sz="4000" dirty="0" smtClean="0"/>
              <a:t>Spécifier formellement l’ensemble des équipements constituant le système,</a:t>
            </a:r>
          </a:p>
          <a:p>
            <a:pPr lvl="1" hangingPunct="0"/>
            <a:r>
              <a:rPr lang="fr-FR" sz="4000" dirty="0" smtClean="0"/>
              <a:t>Valider l’ensemble du comportement du système spécifié, et en apporter la preuve semi-formelle, avant tout développement,</a:t>
            </a:r>
          </a:p>
          <a:p>
            <a:pPr lvl="1" hangingPunct="0"/>
            <a:r>
              <a:rPr lang="fr-FR" sz="4000" dirty="0" smtClean="0"/>
              <a:t>Spécifier formellement les interfaces matérielles et logicielles validées,</a:t>
            </a:r>
          </a:p>
          <a:p>
            <a:pPr lvl="0" hangingPunct="0">
              <a:buFont typeface="Wingdings" pitchFamily="2" charset="2"/>
              <a:buChar char="ü"/>
            </a:pPr>
            <a:r>
              <a:rPr lang="fr-FR" sz="4000" dirty="0" smtClean="0"/>
              <a:t>Garantir l’intégration certifiée du système dans son ensemble, et pas seulement par la simple somme de ses composants :</a:t>
            </a:r>
          </a:p>
          <a:p>
            <a:pPr lvl="1" hangingPunct="0"/>
            <a:r>
              <a:rPr lang="fr-FR" sz="4000" dirty="0" smtClean="0"/>
              <a:t>Organiser l’intégration incrémentale du système afin d’augmenter progressivement la complexité du système tout en garantissant son intégrité globale,</a:t>
            </a:r>
          </a:p>
          <a:p>
            <a:pPr>
              <a:buFont typeface="Wingdings" pitchFamily="2" charset="2"/>
              <a:buChar char="ü"/>
            </a:pPr>
            <a:r>
              <a:rPr lang="fr-FR" sz="4000" dirty="0" smtClean="0"/>
              <a:t>Apporter la preuve de la certification du système élaboré par incrément</a:t>
            </a:r>
            <a:r>
              <a:rPr lang="fr-FR" dirty="0" smtClean="0"/>
              <a:t>.</a:t>
            </a:r>
            <a:endParaRPr lang="fr-FR" dirty="0"/>
          </a:p>
        </p:txBody>
      </p:sp>
      <p:sp>
        <p:nvSpPr>
          <p:cNvPr id="4" name="Espace réservé de la date 3"/>
          <p:cNvSpPr>
            <a:spLocks noGrp="1"/>
          </p:cNvSpPr>
          <p:nvPr>
            <p:ph type="dt" sz="half" idx="10"/>
          </p:nvPr>
        </p:nvSpPr>
        <p:spPr/>
        <p:txBody>
          <a:bodyPr/>
          <a:lstStyle/>
          <a:p>
            <a:fld id="{B394FD2E-2C0F-4D60-994F-2AF5FA3361B7}"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Quelques chiffres … sur la crise</a:t>
            </a:r>
            <a:endParaRPr lang="fr-FR" dirty="0"/>
          </a:p>
        </p:txBody>
      </p:sp>
      <p:sp>
        <p:nvSpPr>
          <p:cNvPr id="3" name="Espace réservé du contenu 2"/>
          <p:cNvSpPr>
            <a:spLocks noGrp="1"/>
          </p:cNvSpPr>
          <p:nvPr>
            <p:ph idx="1"/>
          </p:nvPr>
        </p:nvSpPr>
        <p:spPr>
          <a:xfrm>
            <a:off x="838200" y="1219200"/>
            <a:ext cx="8077200" cy="4876800"/>
          </a:xfrm>
        </p:spPr>
        <p:txBody>
          <a:bodyPr>
            <a:normAutofit lnSpcReduction="10000"/>
          </a:bodyPr>
          <a:lstStyle/>
          <a:p>
            <a:pPr algn="just">
              <a:lnSpc>
                <a:spcPct val="110000"/>
              </a:lnSpc>
            </a:pPr>
            <a:r>
              <a:rPr lang="fr-FR" sz="2200" dirty="0" smtClean="0"/>
              <a:t>Les logiciels de taille conséquente sont livrés avec 1 année de retard,</a:t>
            </a:r>
          </a:p>
          <a:p>
            <a:pPr algn="just">
              <a:lnSpc>
                <a:spcPct val="110000"/>
              </a:lnSpc>
            </a:pPr>
            <a:r>
              <a:rPr lang="fr-FR" sz="2200" dirty="0" smtClean="0"/>
              <a:t>Seulement 2 % des projets majeurs sont terminés à temps, et dans le budget,</a:t>
            </a:r>
          </a:p>
          <a:p>
            <a:pPr algn="just">
              <a:lnSpc>
                <a:spcPct val="110000"/>
              </a:lnSpc>
            </a:pPr>
            <a:r>
              <a:rPr lang="fr-FR" sz="2200" dirty="0" smtClean="0"/>
              <a:t>27 % des projets ne sont jamais terminés,</a:t>
            </a:r>
          </a:p>
          <a:p>
            <a:pPr algn="just">
              <a:lnSpc>
                <a:spcPct val="110000"/>
              </a:lnSpc>
            </a:pPr>
            <a:r>
              <a:rPr lang="fr-FR" sz="2200" dirty="0" smtClean="0"/>
              <a:t>Plus de 60 % des responsables informatique manquent d’expériences pratiques de l’ingénierie,</a:t>
            </a:r>
          </a:p>
          <a:p>
            <a:pPr algn="just">
              <a:lnSpc>
                <a:spcPct val="110000"/>
              </a:lnSpc>
            </a:pPr>
            <a:r>
              <a:rPr lang="fr-FR" sz="2200" dirty="0" smtClean="0"/>
              <a:t>67% du budget est consacré à la maintenance, dont 48% à la correction de défauts,</a:t>
            </a:r>
          </a:p>
          <a:p>
            <a:pPr algn="just">
              <a:lnSpc>
                <a:spcPct val="110000"/>
              </a:lnSpc>
            </a:pPr>
            <a:r>
              <a:rPr lang="fr-FR" sz="2200" dirty="0" smtClean="0"/>
              <a:t>60% des défauts correspondent à des erreurs de spécifications et de conception,</a:t>
            </a:r>
          </a:p>
          <a:p>
            <a:pPr algn="just">
              <a:lnSpc>
                <a:spcPct val="110000"/>
              </a:lnSpc>
            </a:pPr>
            <a:r>
              <a:rPr lang="fr-FR" sz="2200" dirty="0" smtClean="0"/>
              <a:t>Le turn-over en SSII en France : 20% par  an.</a:t>
            </a:r>
          </a:p>
          <a:p>
            <a:pPr>
              <a:lnSpc>
                <a:spcPct val="110000"/>
              </a:lnSpc>
            </a:pPr>
            <a:endParaRPr lang="fr-FR" dirty="0"/>
          </a:p>
        </p:txBody>
      </p:sp>
      <p:sp>
        <p:nvSpPr>
          <p:cNvPr id="4" name="Espace réservé de la date 3"/>
          <p:cNvSpPr>
            <a:spLocks noGrp="1"/>
          </p:cNvSpPr>
          <p:nvPr>
            <p:ph type="dt" sz="half" idx="10"/>
          </p:nvPr>
        </p:nvSpPr>
        <p:spPr/>
        <p:txBody>
          <a:bodyPr/>
          <a:lstStyle/>
          <a:p>
            <a:fld id="{54F77462-5C4B-479E-9112-406E485A28DC}"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Grp="1" noChangeArrowheads="1"/>
          </p:cNvSpPr>
          <p:nvPr>
            <p:ph type="title"/>
          </p:nvPr>
        </p:nvSpPr>
        <p:spPr>
          <a:xfrm>
            <a:off x="990601" y="228600"/>
            <a:ext cx="8153400" cy="579438"/>
          </a:xfrm>
        </p:spPr>
        <p:txBody>
          <a:bodyPr/>
          <a:lstStyle/>
          <a:p>
            <a:r>
              <a:rPr lang="fr-FR" sz="3200" dirty="0" smtClean="0"/>
              <a:t>Domaine de l’Ingénierie Logiciel</a:t>
            </a:r>
            <a:endParaRPr lang="fr-FR" sz="3200" noProof="1"/>
          </a:p>
        </p:txBody>
      </p:sp>
      <p:sp>
        <p:nvSpPr>
          <p:cNvPr id="6150" name="Rectangle 6"/>
          <p:cNvSpPr>
            <a:spLocks noGrp="1" noChangeArrowheads="1"/>
          </p:cNvSpPr>
          <p:nvPr>
            <p:ph type="body" idx="1"/>
          </p:nvPr>
        </p:nvSpPr>
        <p:spPr>
          <a:xfrm>
            <a:off x="1066800" y="2667000"/>
            <a:ext cx="7691437" cy="2871788"/>
          </a:xfrm>
        </p:spPr>
        <p:txBody>
          <a:bodyPr>
            <a:normAutofit fontScale="92500"/>
          </a:bodyPr>
          <a:lstStyle/>
          <a:p>
            <a:pPr marL="280988" indent="-280988">
              <a:lnSpc>
                <a:spcPct val="130000"/>
              </a:lnSpc>
            </a:pPr>
            <a:r>
              <a:rPr lang="fr-FR" sz="2400" dirty="0"/>
              <a:t>Industrialiser la production de logiciels,</a:t>
            </a:r>
          </a:p>
          <a:p>
            <a:pPr marL="280988" indent="-280988">
              <a:lnSpc>
                <a:spcPct val="130000"/>
              </a:lnSpc>
            </a:pPr>
            <a:r>
              <a:rPr lang="fr-FR" sz="2400" dirty="0"/>
              <a:t>Améliorer la productivité des équipes,</a:t>
            </a:r>
          </a:p>
          <a:p>
            <a:pPr marL="280988" indent="-280988">
              <a:lnSpc>
                <a:spcPct val="130000"/>
              </a:lnSpc>
            </a:pPr>
            <a:r>
              <a:rPr lang="fr-FR" sz="2400" dirty="0"/>
              <a:t>Gérer le processus, les produits livrés, les outils,</a:t>
            </a:r>
          </a:p>
          <a:p>
            <a:pPr marL="280988" indent="-280988">
              <a:lnSpc>
                <a:spcPct val="130000"/>
              </a:lnSpc>
            </a:pPr>
            <a:r>
              <a:rPr lang="fr-FR" sz="2400" dirty="0"/>
              <a:t>Maîtriser la complexité, les coûts, les délais,</a:t>
            </a:r>
          </a:p>
          <a:p>
            <a:pPr marL="280988" indent="-280988">
              <a:lnSpc>
                <a:spcPct val="130000"/>
              </a:lnSpc>
            </a:pPr>
            <a:r>
              <a:rPr lang="fr-FR" sz="2400" dirty="0"/>
              <a:t>Assurer la qualité des </a:t>
            </a:r>
            <a:r>
              <a:rPr lang="fr-FR" sz="2400" dirty="0" smtClean="0"/>
              <a:t>logiciels, des documents </a:t>
            </a:r>
            <a:r>
              <a:rPr lang="fr-FR" sz="2400" dirty="0"/>
              <a:t>et des modèles.</a:t>
            </a:r>
            <a:endParaRPr lang="fr-FR" sz="2400" noProof="1"/>
          </a:p>
        </p:txBody>
      </p:sp>
      <p:sp>
        <p:nvSpPr>
          <p:cNvPr id="6151" name="Text Box 7"/>
          <p:cNvSpPr txBox="1">
            <a:spLocks noChangeArrowheads="1"/>
          </p:cNvSpPr>
          <p:nvPr/>
        </p:nvSpPr>
        <p:spPr bwMode="auto">
          <a:xfrm>
            <a:off x="2057400" y="1295400"/>
            <a:ext cx="6858000" cy="870111"/>
          </a:xfrm>
          <a:prstGeom prst="rect">
            <a:avLst/>
          </a:prstGeom>
          <a:noFill/>
          <a:ln w="28575">
            <a:noFill/>
            <a:miter lim="800000"/>
            <a:headEnd/>
            <a:tailEnd/>
          </a:ln>
          <a:effectLst/>
        </p:spPr>
        <p:txBody>
          <a:bodyPr wrap="square" lIns="90000" tIns="46800" rIns="90000" bIns="46800">
            <a:spAutoFit/>
          </a:bodyPr>
          <a:lstStyle/>
          <a:p>
            <a:pPr algn="just">
              <a:lnSpc>
                <a:spcPct val="90000"/>
              </a:lnSpc>
              <a:spcBef>
                <a:spcPct val="20000"/>
              </a:spcBef>
              <a:buClr>
                <a:srgbClr val="CCFF33"/>
              </a:buClr>
              <a:buSzPct val="70000"/>
              <a:buFont typeface="Wingdings" pitchFamily="2" charset="2"/>
              <a:buNone/>
            </a:pPr>
            <a:r>
              <a:rPr lang="fr-FR" sz="2800" dirty="0">
                <a:solidFill>
                  <a:schemeClr val="accent4">
                    <a:lumMod val="50000"/>
                  </a:schemeClr>
                </a:solidFill>
              </a:rPr>
              <a:t>Ne pas confondre méthode </a:t>
            </a:r>
            <a:r>
              <a:rPr lang="fr-FR" sz="2800" dirty="0" smtClean="0">
                <a:solidFill>
                  <a:schemeClr val="accent4">
                    <a:lumMod val="50000"/>
                  </a:schemeClr>
                </a:solidFill>
              </a:rPr>
              <a:t>d’Analyse </a:t>
            </a:r>
            <a:r>
              <a:rPr lang="fr-FR" sz="2800" dirty="0">
                <a:solidFill>
                  <a:schemeClr val="accent4">
                    <a:lumMod val="50000"/>
                  </a:schemeClr>
                </a:solidFill>
              </a:rPr>
              <a:t>et de </a:t>
            </a:r>
            <a:r>
              <a:rPr lang="fr-FR" sz="2800" dirty="0" smtClean="0">
                <a:solidFill>
                  <a:schemeClr val="accent4">
                    <a:lumMod val="50000"/>
                  </a:schemeClr>
                </a:solidFill>
              </a:rPr>
              <a:t>Conception </a:t>
            </a:r>
            <a:r>
              <a:rPr lang="fr-FR" sz="2800" dirty="0">
                <a:solidFill>
                  <a:schemeClr val="accent4">
                    <a:lumMod val="50000"/>
                  </a:schemeClr>
                </a:solidFill>
              </a:rPr>
              <a:t>avec </a:t>
            </a:r>
            <a:r>
              <a:rPr lang="fr-FR" sz="2800" dirty="0" smtClean="0">
                <a:solidFill>
                  <a:schemeClr val="accent4">
                    <a:lumMod val="50000"/>
                  </a:schemeClr>
                </a:solidFill>
              </a:rPr>
              <a:t>Ingénierie </a:t>
            </a:r>
            <a:r>
              <a:rPr lang="fr-FR" sz="2800" dirty="0">
                <a:solidFill>
                  <a:schemeClr val="accent4">
                    <a:lumMod val="50000"/>
                  </a:schemeClr>
                </a:solidFill>
              </a:rPr>
              <a:t>du </a:t>
            </a:r>
            <a:r>
              <a:rPr lang="fr-FR" sz="2800" dirty="0" smtClean="0">
                <a:solidFill>
                  <a:schemeClr val="accent4">
                    <a:lumMod val="50000"/>
                  </a:schemeClr>
                </a:solidFill>
              </a:rPr>
              <a:t>Logiciel</a:t>
            </a:r>
            <a:endParaRPr lang="fr-FR" sz="2400" dirty="0">
              <a:solidFill>
                <a:schemeClr val="accent4">
                  <a:lumMod val="50000"/>
                </a:schemeClr>
              </a:solidFill>
              <a:latin typeface="Times New Roman" pitchFamily="18" charset="0"/>
            </a:endParaRPr>
          </a:p>
        </p:txBody>
      </p:sp>
      <p:pic>
        <p:nvPicPr>
          <p:cNvPr id="8" name="Image 7"/>
          <p:cNvPicPr/>
          <p:nvPr/>
        </p:nvPicPr>
        <p:blipFill>
          <a:blip r:embed="rId3" cstate="print"/>
          <a:srcRect/>
          <a:stretch>
            <a:fillRect/>
          </a:stretch>
        </p:blipFill>
        <p:spPr bwMode="auto">
          <a:xfrm>
            <a:off x="1066800" y="1371600"/>
            <a:ext cx="941070" cy="693420"/>
          </a:xfrm>
          <a:prstGeom prst="rect">
            <a:avLst/>
          </a:prstGeom>
          <a:noFill/>
          <a:ln w="9525">
            <a:noFill/>
            <a:miter lim="800000"/>
            <a:headEnd/>
            <a:tailEnd/>
          </a:ln>
        </p:spPr>
      </p:pic>
      <p:sp>
        <p:nvSpPr>
          <p:cNvPr id="10" name="Espace réservé de la date 3"/>
          <p:cNvSpPr>
            <a:spLocks noGrp="1"/>
          </p:cNvSpPr>
          <p:nvPr>
            <p:ph type="dt" sz="half" idx="10"/>
          </p:nvPr>
        </p:nvSpPr>
        <p:spPr>
          <a:xfrm>
            <a:off x="3581400" y="6305550"/>
            <a:ext cx="2133600" cy="476250"/>
          </a:xfrm>
        </p:spPr>
        <p:txBody>
          <a:bodyPr/>
          <a:lstStyle/>
          <a:p>
            <a:fld id="{09E295B4-CA3F-4653-B2FB-99CCEEF48657}" type="datetime2">
              <a:rPr lang="fr-FR" smtClean="0"/>
              <a:pPr/>
              <a:t>dimanche 31 janvier 2010</a:t>
            </a:fld>
            <a:endParaRPr lang="en-US" dirty="0"/>
          </a:p>
        </p:txBody>
      </p:sp>
      <p:sp>
        <p:nvSpPr>
          <p:cNvPr id="11" name="Espace réservé du pied de page 4"/>
          <p:cNvSpPr>
            <a:spLocks noGrp="1"/>
          </p:cNvSpPr>
          <p:nvPr>
            <p:ph type="ftr" sz="quarter" idx="11"/>
          </p:nvPr>
        </p:nvSpPr>
        <p:spPr>
          <a:xfrm>
            <a:off x="5715000" y="6305550"/>
            <a:ext cx="2895600" cy="476250"/>
          </a:xfrm>
        </p:spPr>
        <p:txBody>
          <a:bodyPr/>
          <a:lstStyle/>
          <a:p>
            <a:r>
              <a:rPr kumimoji="0" lang="en-US" dirty="0" smtClean="0"/>
              <a:t>ISIMA 3</a:t>
            </a:r>
            <a:endParaRPr kumimoji="0" lang="en-US" dirty="0"/>
          </a:p>
        </p:txBody>
      </p:sp>
      <p:sp>
        <p:nvSpPr>
          <p:cNvPr id="9"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A1. Les processus de développement</a:t>
            </a:r>
            <a:endParaRPr lang="fr-FR" dirty="0"/>
          </a:p>
        </p:txBody>
      </p:sp>
      <p:sp>
        <p:nvSpPr>
          <p:cNvPr id="5" name="Espace réservé de la date 4"/>
          <p:cNvSpPr>
            <a:spLocks noGrp="1"/>
          </p:cNvSpPr>
          <p:nvPr>
            <p:ph type="dt" sz="half" idx="10"/>
          </p:nvPr>
        </p:nvSpPr>
        <p:spPr/>
        <p:txBody>
          <a:bodyPr/>
          <a:lstStyle/>
          <a:p>
            <a:fld id="{665C7824-2F63-4322-93AC-29AB570335E5}"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9" name="Image 8" descr="dev en v.png"/>
          <p:cNvPicPr>
            <a:picLocks noChangeAspect="1"/>
          </p:cNvPicPr>
          <p:nvPr/>
        </p:nvPicPr>
        <p:blipFill>
          <a:blip r:embed="rId3" cstate="print"/>
          <a:stretch>
            <a:fillRect/>
          </a:stretch>
        </p:blipFill>
        <p:spPr>
          <a:xfrm>
            <a:off x="990601" y="1600200"/>
            <a:ext cx="6781799" cy="2910941"/>
          </a:xfrm>
          <a:prstGeom prst="rect">
            <a:avLst/>
          </a:prstGeom>
        </p:spPr>
      </p:pic>
      <p:sp>
        <p:nvSpPr>
          <p:cNvPr id="7" name="Espace réservé du contenu 2"/>
          <p:cNvSpPr>
            <a:spLocks noGrp="1"/>
          </p:cNvSpPr>
          <p:nvPr>
            <p:ph idx="1"/>
          </p:nvPr>
        </p:nvSpPr>
        <p:spPr>
          <a:xfrm>
            <a:off x="1524000" y="4267200"/>
            <a:ext cx="5562600" cy="1143000"/>
          </a:xfrm>
          <a:solidFill>
            <a:schemeClr val="accent6">
              <a:lumMod val="75000"/>
              <a:alpha val="59000"/>
            </a:schemeClr>
          </a:solidFill>
        </p:spPr>
        <p:txBody>
          <a:bodyPr>
            <a:normAutofit/>
          </a:bodyPr>
          <a:lstStyle/>
          <a:p>
            <a:pPr>
              <a:lnSpc>
                <a:spcPct val="110000"/>
              </a:lnSpc>
            </a:pPr>
            <a:r>
              <a:rPr lang="fr-FR" sz="2000" dirty="0" smtClean="0"/>
              <a:t>La gestion de configuration et du changement</a:t>
            </a:r>
          </a:p>
          <a:p>
            <a:pPr>
              <a:lnSpc>
                <a:spcPct val="110000"/>
              </a:lnSpc>
            </a:pPr>
            <a:r>
              <a:rPr lang="fr-FR" sz="2000" dirty="0" smtClean="0"/>
              <a:t>La gestion de l’environnement</a:t>
            </a:r>
          </a:p>
          <a:p>
            <a:pPr>
              <a:lnSpc>
                <a:spcPct val="110000"/>
              </a:lnSpc>
            </a:pPr>
            <a:endParaRPr lang="fr-FR" dirty="0"/>
          </a:p>
        </p:txBody>
      </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Le cycle linéaire ou  cycle en V</a:t>
            </a:r>
            <a:endParaRPr lang="fr-FR" dirty="0"/>
          </a:p>
        </p:txBody>
      </p:sp>
      <p:sp>
        <p:nvSpPr>
          <p:cNvPr id="5" name="Espace réservé de la date 4"/>
          <p:cNvSpPr>
            <a:spLocks noGrp="1"/>
          </p:cNvSpPr>
          <p:nvPr>
            <p:ph type="dt" sz="half" idx="10"/>
          </p:nvPr>
        </p:nvSpPr>
        <p:spPr/>
        <p:txBody>
          <a:bodyPr/>
          <a:lstStyle/>
          <a:p>
            <a:fld id="{F93A5C4B-DA22-4F4B-925D-3CFEECE94CCE}"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10" name="Image 9"/>
          <p:cNvPicPr/>
          <p:nvPr/>
        </p:nvPicPr>
        <p:blipFill>
          <a:blip r:embed="rId3" cstate="print"/>
          <a:srcRect/>
          <a:stretch>
            <a:fillRect/>
          </a:stretch>
        </p:blipFill>
        <p:spPr bwMode="auto">
          <a:xfrm>
            <a:off x="1447800" y="1447800"/>
            <a:ext cx="6096000" cy="3810000"/>
          </a:xfrm>
          <a:prstGeom prst="rect">
            <a:avLst/>
          </a:prstGeom>
          <a:noFill/>
          <a:ln w="9525">
            <a:noFill/>
            <a:miter lim="800000"/>
            <a:headEnd/>
            <a:tailEnd/>
          </a:ln>
        </p:spPr>
      </p:pic>
      <p:cxnSp>
        <p:nvCxnSpPr>
          <p:cNvPr id="35843" name="AutoShape 3"/>
          <p:cNvCxnSpPr>
            <a:cxnSpLocks noChangeShapeType="1"/>
          </p:cNvCxnSpPr>
          <p:nvPr/>
        </p:nvCxnSpPr>
        <p:spPr bwMode="auto">
          <a:xfrm>
            <a:off x="7239000" y="1828800"/>
            <a:ext cx="427037" cy="0"/>
          </a:xfrm>
          <a:prstGeom prst="straightConnector1">
            <a:avLst/>
          </a:prstGeom>
          <a:noFill/>
          <a:ln w="9525">
            <a:solidFill>
              <a:srgbClr val="000000"/>
            </a:solidFill>
            <a:round/>
            <a:headEnd/>
            <a:tailEnd type="triangle" w="med" len="med"/>
          </a:ln>
        </p:spPr>
      </p:cxnSp>
      <p:pic>
        <p:nvPicPr>
          <p:cNvPr id="35846" name="Picture 6"/>
          <p:cNvPicPr>
            <a:picLocks noChangeAspect="1" noChangeArrowheads="1"/>
          </p:cNvPicPr>
          <p:nvPr/>
        </p:nvPicPr>
        <p:blipFill>
          <a:blip r:embed="rId4" cstate="print"/>
          <a:srcRect/>
          <a:stretch>
            <a:fillRect/>
          </a:stretch>
        </p:blipFill>
        <p:spPr bwMode="auto">
          <a:xfrm>
            <a:off x="7772400" y="1447800"/>
            <a:ext cx="1127125" cy="693737"/>
          </a:xfrm>
          <a:prstGeom prst="rect">
            <a:avLst/>
          </a:prstGeom>
          <a:noFill/>
          <a:ln w="9525">
            <a:noFill/>
            <a:miter lim="800000"/>
            <a:headEnd/>
            <a:tailEnd/>
          </a:ln>
          <a:effectLst/>
        </p:spPr>
      </p:pic>
      <p:sp>
        <p:nvSpPr>
          <p:cNvPr id="9"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Rappel : Les activités descendantes</a:t>
            </a:r>
            <a:endParaRPr lang="fr-FR" dirty="0"/>
          </a:p>
        </p:txBody>
      </p:sp>
      <p:sp>
        <p:nvSpPr>
          <p:cNvPr id="3" name="Espace réservé du contenu 2"/>
          <p:cNvSpPr>
            <a:spLocks noGrp="1"/>
          </p:cNvSpPr>
          <p:nvPr>
            <p:ph idx="1"/>
          </p:nvPr>
        </p:nvSpPr>
        <p:spPr>
          <a:xfrm>
            <a:off x="762000" y="1219200"/>
            <a:ext cx="8077200" cy="5029200"/>
          </a:xfrm>
        </p:spPr>
        <p:txBody>
          <a:bodyPr>
            <a:normAutofit/>
          </a:bodyPr>
          <a:lstStyle/>
          <a:p>
            <a:pPr lvl="0"/>
            <a:r>
              <a:rPr lang="fr-FR" sz="1600" b="1" dirty="0" smtClean="0"/>
              <a:t>Spécification des exigences</a:t>
            </a:r>
            <a:r>
              <a:rPr lang="fr-FR" sz="1600" dirty="0" smtClean="0"/>
              <a:t> : l’objectif est de capturer l’ensemble des contraintes du futur système logiciel, sous forme d’un cahier des charges.</a:t>
            </a:r>
          </a:p>
          <a:p>
            <a:pPr lvl="1"/>
            <a:r>
              <a:rPr lang="fr-FR" sz="1600" dirty="0" smtClean="0"/>
              <a:t>Détermination des contraintes fonctionnelles par audit des futurs utilisateurs,</a:t>
            </a:r>
          </a:p>
          <a:p>
            <a:pPr lvl="1"/>
            <a:r>
              <a:rPr lang="fr-FR" sz="1600" dirty="0" smtClean="0"/>
              <a:t>Déterminer les limites du système et les interfaces avec les autres systèmes,</a:t>
            </a:r>
          </a:p>
          <a:p>
            <a:pPr lvl="1"/>
            <a:r>
              <a:rPr lang="fr-FR" sz="1600" dirty="0" smtClean="0"/>
              <a:t>Détermination des contraintes de performance, de déploiement (matériel),</a:t>
            </a:r>
          </a:p>
          <a:p>
            <a:pPr lvl="1"/>
            <a:r>
              <a:rPr lang="fr-FR" sz="1600" dirty="0" smtClean="0"/>
              <a:t>Déterminer les critères de qualité à respecter, de niveau de certification, de coût</a:t>
            </a:r>
          </a:p>
          <a:p>
            <a:pPr lvl="0"/>
            <a:r>
              <a:rPr lang="fr-FR" sz="1600" b="1" dirty="0" smtClean="0"/>
              <a:t>Analyse</a:t>
            </a:r>
            <a:r>
              <a:rPr lang="fr-FR" sz="1600" dirty="0" smtClean="0"/>
              <a:t> : l’objectif  est de structurer et d’affiner l’ensemble des contraintes afin de pouvoir construire une architecture logique du système logiciel à élaborer. Cette phase permet de lever les ambigüités sur les exigences, de les confronter et d’avoir une vision globale des attentes du système.</a:t>
            </a:r>
          </a:p>
          <a:p>
            <a:pPr lvl="0"/>
            <a:r>
              <a:rPr lang="fr-FR" sz="1600" b="1" dirty="0" smtClean="0"/>
              <a:t>Conception de l’architecture</a:t>
            </a:r>
            <a:r>
              <a:rPr lang="fr-FR" sz="1600" dirty="0" smtClean="0"/>
              <a:t> : l’objectif  est la construction d’une architecture physique du système logiciel en prenant en compte l’ensemble des contraintes non fonctionnelles telles que les performances et l’environnement de déploiement; </a:t>
            </a:r>
          </a:p>
          <a:p>
            <a:pPr lvl="0"/>
            <a:r>
              <a:rPr lang="fr-FR" sz="1600" b="1" dirty="0" smtClean="0"/>
              <a:t>Conception détaillée : </a:t>
            </a:r>
            <a:r>
              <a:rPr lang="fr-FR" sz="1600" dirty="0" smtClean="0"/>
              <a:t>l’objectif est la conception détaillée de chaque sous système, module et interface, et autre algorithme du système </a:t>
            </a:r>
          </a:p>
          <a:p>
            <a:pPr lvl="0"/>
            <a:r>
              <a:rPr lang="fr-FR" sz="1600" b="1" dirty="0" smtClean="0"/>
              <a:t>Implémentation :</a:t>
            </a:r>
            <a:r>
              <a:rPr lang="fr-FR" sz="1600" dirty="0" smtClean="0"/>
              <a:t> enfin le code source pour le développeur !</a:t>
            </a:r>
          </a:p>
        </p:txBody>
      </p:sp>
      <p:sp>
        <p:nvSpPr>
          <p:cNvPr id="4" name="Espace réservé de la date 3"/>
          <p:cNvSpPr>
            <a:spLocks noGrp="1"/>
          </p:cNvSpPr>
          <p:nvPr>
            <p:ph type="dt" sz="half" idx="10"/>
          </p:nvPr>
        </p:nvSpPr>
        <p:spPr/>
        <p:txBody>
          <a:bodyPr/>
          <a:lstStyle/>
          <a:p>
            <a:fld id="{4EBB79B6-71A2-47EA-AD7F-9CFFD925F445}"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7498080" cy="639762"/>
          </a:xfrm>
        </p:spPr>
        <p:txBody>
          <a:bodyPr>
            <a:normAutofit fontScale="90000"/>
          </a:bodyPr>
          <a:lstStyle/>
          <a:p>
            <a:r>
              <a:rPr lang="fr-FR" dirty="0" smtClean="0"/>
              <a:t>Plan du cours </a:t>
            </a:r>
            <a:endParaRPr lang="fr-FR" dirty="0"/>
          </a:p>
        </p:txBody>
      </p:sp>
      <p:graphicFrame>
        <p:nvGraphicFramePr>
          <p:cNvPr id="10" name="Diagramme 9"/>
          <p:cNvGraphicFramePr/>
          <p:nvPr/>
        </p:nvGraphicFramePr>
        <p:xfrm>
          <a:off x="1066800" y="1066800"/>
          <a:ext cx="6705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p:cNvSpPr>
            <a:spLocks noGrp="1"/>
          </p:cNvSpPr>
          <p:nvPr>
            <p:ph type="dt" sz="half" idx="10"/>
          </p:nvPr>
        </p:nvSpPr>
        <p:spPr/>
        <p:txBody>
          <a:bodyPr/>
          <a:lstStyle/>
          <a:p>
            <a:fld id="{8238A0BD-E5E8-408F-B9EE-D618C55A0CEB}" type="datetime2">
              <a:rPr lang="fr-FR" smtClean="0"/>
              <a:pPr/>
              <a:t>dimanche 31 janvier 2010</a:t>
            </a:fld>
            <a:endParaRPr lang="en-US"/>
          </a:p>
        </p:txBody>
      </p:sp>
      <p:sp>
        <p:nvSpPr>
          <p:cNvPr id="7" name="Espace réservé du pied de page 6"/>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Rappel : Les activités remontantes</a:t>
            </a:r>
            <a:endParaRPr lang="fr-FR" dirty="0"/>
          </a:p>
        </p:txBody>
      </p:sp>
      <p:sp>
        <p:nvSpPr>
          <p:cNvPr id="3" name="Espace réservé du contenu 2"/>
          <p:cNvSpPr>
            <a:spLocks noGrp="1"/>
          </p:cNvSpPr>
          <p:nvPr>
            <p:ph idx="1"/>
          </p:nvPr>
        </p:nvSpPr>
        <p:spPr>
          <a:xfrm>
            <a:off x="762000" y="1219200"/>
            <a:ext cx="8153400" cy="4572000"/>
          </a:xfrm>
        </p:spPr>
        <p:txBody>
          <a:bodyPr>
            <a:normAutofit/>
          </a:bodyPr>
          <a:lstStyle/>
          <a:p>
            <a:pPr lvl="0"/>
            <a:r>
              <a:rPr lang="fr-FR" sz="1600" b="1" dirty="0" smtClean="0"/>
              <a:t>Tests unitaires</a:t>
            </a:r>
            <a:r>
              <a:rPr lang="fr-FR" sz="1600" dirty="0" smtClean="0"/>
              <a:t>: l’objectif est de vérifier le respect de chaque exigence de la conception détaillée. Réalisation d’un ensemble de test vérifiant si chacune des fonctions des interfaces et autres algorithmes du système correspond bien aux attentes (tests aux limites, cas nominal, taux de couverture …) .</a:t>
            </a:r>
          </a:p>
          <a:p>
            <a:pPr lvl="0"/>
            <a:r>
              <a:rPr lang="fr-FR" sz="1600" b="1" dirty="0" smtClean="0"/>
              <a:t>Tests d’intégration </a:t>
            </a:r>
            <a:r>
              <a:rPr lang="fr-FR" sz="1600" dirty="0" smtClean="0"/>
              <a:t>: l’objectif est de vérifier le respect de chaque exigence de l’architecture. Réalisation d’un ensemble de tests vérifiant le bon fonctionnement des systèmes inter dépendants.</a:t>
            </a:r>
          </a:p>
          <a:p>
            <a:pPr lvl="0"/>
            <a:r>
              <a:rPr lang="fr-FR" sz="1600" b="1" dirty="0" smtClean="0"/>
              <a:t>Tests de validation </a:t>
            </a:r>
            <a:r>
              <a:rPr lang="fr-FR" sz="1600" dirty="0" smtClean="0"/>
              <a:t>: l’objectif est de vérifier le respect de chaque exigence du cahier des charges, spécifié et analysé. Réalisation d’un ensemble de tests vérifiant le bon fonctionnement des attentes du système global.</a:t>
            </a:r>
          </a:p>
          <a:p>
            <a:pPr lvl="0"/>
            <a:r>
              <a:rPr lang="fr-FR" sz="1600" b="1" dirty="0" smtClean="0"/>
              <a:t>Déploiement et recette </a:t>
            </a:r>
            <a:r>
              <a:rPr lang="fr-FR" sz="1600" dirty="0" smtClean="0"/>
              <a:t>: l’objectif est de vérifier le respect du bon fonctionnement du système dans son environnement d’exécution ; Installation et vérification sur le site cible. </a:t>
            </a:r>
          </a:p>
          <a:p>
            <a:pPr lvl="0"/>
            <a:endParaRPr lang="fr-FR" sz="1800" dirty="0" smtClean="0"/>
          </a:p>
          <a:p>
            <a:pPr lvl="0"/>
            <a:endParaRPr lang="fr-FR" sz="1800" dirty="0" smtClean="0"/>
          </a:p>
          <a:p>
            <a:pPr lvl="0"/>
            <a:r>
              <a:rPr lang="fr-FR" sz="1800" b="1" dirty="0" smtClean="0">
                <a:solidFill>
                  <a:schemeClr val="bg2">
                    <a:lumMod val="25000"/>
                  </a:schemeClr>
                </a:solidFill>
              </a:rPr>
              <a:t>La maintenance </a:t>
            </a:r>
            <a:r>
              <a:rPr lang="fr-FR" sz="1800" dirty="0" smtClean="0">
                <a:solidFill>
                  <a:schemeClr val="bg2">
                    <a:lumMod val="25000"/>
                  </a:schemeClr>
                </a:solidFill>
              </a:rPr>
              <a:t>:   Corrections d’anomalies et prise en change des demandes de changement : une nouvelle vie pour le logiciel .</a:t>
            </a:r>
          </a:p>
        </p:txBody>
      </p:sp>
      <p:sp>
        <p:nvSpPr>
          <p:cNvPr id="4" name="Espace réservé de la date 3"/>
          <p:cNvSpPr>
            <a:spLocks noGrp="1"/>
          </p:cNvSpPr>
          <p:nvPr>
            <p:ph type="dt" sz="half" idx="10"/>
          </p:nvPr>
        </p:nvSpPr>
        <p:spPr/>
        <p:txBody>
          <a:bodyPr/>
          <a:lstStyle/>
          <a:p>
            <a:fld id="{88949F00-C80E-4CD4-8FA6-2C1F36AA2909}" type="datetime2">
              <a:rPr lang="fr-FR" smtClean="0"/>
              <a:pPr/>
              <a:t>dimanche 31 janvier 2010</a:t>
            </a:fld>
            <a:endParaRPr lang="en-US" dirty="0"/>
          </a:p>
        </p:txBody>
      </p:sp>
      <p:sp>
        <p:nvSpPr>
          <p:cNvPr id="5" name="Espace réservé du pied de page 4"/>
          <p:cNvSpPr>
            <a:spLocks noGrp="1"/>
          </p:cNvSpPr>
          <p:nvPr>
            <p:ph type="ftr" sz="quarter" idx="11"/>
          </p:nvPr>
        </p:nvSpPr>
        <p:spPr/>
        <p:txBody>
          <a:bodyPr/>
          <a:lstStyle/>
          <a:p>
            <a:r>
              <a:rPr kumimoji="0" lang="en-US" dirty="0" smtClean="0"/>
              <a:t>ISIMA 3</a:t>
            </a:r>
            <a:endParaRPr kumimoji="0" lang="en-US" dirty="0"/>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38" name="Rectangle 166"/>
          <p:cNvSpPr>
            <a:spLocks noGrp="1" noChangeArrowheads="1"/>
          </p:cNvSpPr>
          <p:nvPr>
            <p:ph type="title"/>
          </p:nvPr>
        </p:nvSpPr>
        <p:spPr>
          <a:xfrm>
            <a:off x="990600" y="214313"/>
            <a:ext cx="8153400" cy="579437"/>
          </a:xfrm>
        </p:spPr>
        <p:txBody>
          <a:bodyPr/>
          <a:lstStyle/>
          <a:p>
            <a:r>
              <a:rPr lang="fr-FR" sz="3200" dirty="0" smtClean="0"/>
              <a:t>Processus itératif et incrémental</a:t>
            </a:r>
            <a:endParaRPr lang="fr-FR" sz="3200" dirty="0"/>
          </a:p>
        </p:txBody>
      </p:sp>
      <p:sp>
        <p:nvSpPr>
          <p:cNvPr id="28837" name="AutoShape 165"/>
          <p:cNvSpPr>
            <a:spLocks noChangeArrowheads="1"/>
          </p:cNvSpPr>
          <p:nvPr/>
        </p:nvSpPr>
        <p:spPr bwMode="auto">
          <a:xfrm>
            <a:off x="1447800" y="1279525"/>
            <a:ext cx="6091238" cy="4130675"/>
          </a:xfrm>
          <a:prstGeom prst="roundRect">
            <a:avLst>
              <a:gd name="adj" fmla="val 16667"/>
            </a:avLst>
          </a:prstGeom>
          <a:noFill/>
          <a:ln w="28575">
            <a:solidFill>
              <a:schemeClr val="tx1"/>
            </a:solidFill>
            <a:round/>
            <a:headEnd/>
            <a:tailEnd/>
          </a:ln>
          <a:effectLst/>
        </p:spPr>
        <p:txBody>
          <a:bodyPr lIns="90000" tIns="46800" rIns="90000" bIns="46800" anchor="ctr">
            <a:spAutoFit/>
          </a:bodyPr>
          <a:lstStyle/>
          <a:p>
            <a:endParaRPr lang="fr-FR" dirty="0"/>
          </a:p>
        </p:txBody>
      </p:sp>
      <p:sp>
        <p:nvSpPr>
          <p:cNvPr id="28819" name="AutoShape 147"/>
          <p:cNvSpPr>
            <a:spLocks noChangeArrowheads="1"/>
          </p:cNvSpPr>
          <p:nvPr/>
        </p:nvSpPr>
        <p:spPr bwMode="auto">
          <a:xfrm>
            <a:off x="3884613" y="1811338"/>
            <a:ext cx="1685925" cy="167957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0" name="AutoShape 148"/>
          <p:cNvSpPr>
            <a:spLocks noChangeArrowheads="1"/>
          </p:cNvSpPr>
          <p:nvPr/>
        </p:nvSpPr>
        <p:spPr bwMode="auto">
          <a:xfrm rot="10800000">
            <a:off x="3440113" y="2314575"/>
            <a:ext cx="1687512" cy="1677988"/>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1" name="AutoShape 149"/>
          <p:cNvSpPr>
            <a:spLocks noChangeArrowheads="1"/>
          </p:cNvSpPr>
          <p:nvPr/>
        </p:nvSpPr>
        <p:spPr bwMode="auto">
          <a:xfrm rot="16200000">
            <a:off x="3404395" y="1847056"/>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2" name="AutoShape 150"/>
          <p:cNvSpPr>
            <a:spLocks noChangeArrowheads="1"/>
          </p:cNvSpPr>
          <p:nvPr/>
        </p:nvSpPr>
        <p:spPr bwMode="auto">
          <a:xfrm rot="5400000">
            <a:off x="3887788" y="2309813"/>
            <a:ext cx="1717675"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5" name="AutoShape 153"/>
          <p:cNvSpPr>
            <a:spLocks noChangeArrowheads="1"/>
          </p:cNvSpPr>
          <p:nvPr/>
        </p:nvSpPr>
        <p:spPr bwMode="auto">
          <a:xfrm rot="2813397" flipV="1">
            <a:off x="1750220" y="1589881"/>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6" name="Text Box 154"/>
          <p:cNvSpPr txBox="1">
            <a:spLocks noChangeArrowheads="1"/>
          </p:cNvSpPr>
          <p:nvPr/>
        </p:nvSpPr>
        <p:spPr bwMode="auto">
          <a:xfrm>
            <a:off x="3670300" y="2501900"/>
            <a:ext cx="1722438" cy="641350"/>
          </a:xfrm>
          <a:prstGeom prst="rect">
            <a:avLst/>
          </a:prstGeom>
          <a:noFill/>
          <a:ln w="9525">
            <a:noFill/>
            <a:miter lim="800000"/>
            <a:headEnd/>
            <a:tailEnd/>
          </a:ln>
          <a:effectLst/>
        </p:spPr>
        <p:txBody>
          <a:bodyPr wrap="none" lIns="90000" tIns="46800" rIns="90000" bIns="46800">
            <a:spAutoFit/>
          </a:bodyPr>
          <a:lstStyle/>
          <a:p>
            <a:pPr algn="ctr" eaLnBrk="0" hangingPunct="0"/>
            <a:r>
              <a:rPr lang="fr-FR" sz="1800" b="0">
                <a:latin typeface="Impact" pitchFamily="34" charset="0"/>
              </a:rPr>
              <a:t>Gestion de </a:t>
            </a:r>
          </a:p>
          <a:p>
            <a:pPr algn="ctr" eaLnBrk="0" hangingPunct="0"/>
            <a:r>
              <a:rPr lang="fr-FR" sz="1800" b="0">
                <a:latin typeface="Impact" pitchFamily="34" charset="0"/>
              </a:rPr>
              <a:t>l'environnement</a:t>
            </a:r>
          </a:p>
        </p:txBody>
      </p:sp>
      <p:sp>
        <p:nvSpPr>
          <p:cNvPr id="28827" name="Text Box 155"/>
          <p:cNvSpPr txBox="1">
            <a:spLocks noChangeArrowheads="1"/>
          </p:cNvSpPr>
          <p:nvPr/>
        </p:nvSpPr>
        <p:spPr bwMode="auto">
          <a:xfrm>
            <a:off x="2217738" y="1920875"/>
            <a:ext cx="1379537"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Planification</a:t>
            </a:r>
          </a:p>
        </p:txBody>
      </p:sp>
      <p:sp>
        <p:nvSpPr>
          <p:cNvPr id="28828" name="Text Box 156"/>
          <p:cNvSpPr txBox="1">
            <a:spLocks noChangeArrowheads="1"/>
          </p:cNvSpPr>
          <p:nvPr/>
        </p:nvSpPr>
        <p:spPr bwMode="auto">
          <a:xfrm>
            <a:off x="1512888" y="3211513"/>
            <a:ext cx="1379537" cy="641350"/>
          </a:xfrm>
          <a:prstGeom prst="rect">
            <a:avLst/>
          </a:prstGeom>
          <a:noFill/>
          <a:ln w="9525">
            <a:noFill/>
            <a:miter lim="800000"/>
            <a:headEnd/>
            <a:tailEnd/>
          </a:ln>
          <a:effectLst/>
        </p:spPr>
        <p:txBody>
          <a:bodyPr wrap="none" lIns="90000" tIns="46800" rIns="90000" bIns="46800">
            <a:spAutoFit/>
          </a:bodyPr>
          <a:lstStyle/>
          <a:p>
            <a:pPr algn="r" eaLnBrk="0" hangingPunct="0"/>
            <a:r>
              <a:rPr lang="fr-FR" sz="1800" b="0">
                <a:latin typeface="Impact" pitchFamily="34" charset="0"/>
              </a:rPr>
              <a:t>Planification</a:t>
            </a:r>
          </a:p>
          <a:p>
            <a:pPr algn="r" eaLnBrk="0" hangingPunct="0"/>
            <a:r>
              <a:rPr lang="fr-FR" sz="1800" b="0">
                <a:latin typeface="Impact" pitchFamily="34" charset="0"/>
              </a:rPr>
              <a:t>initiale</a:t>
            </a:r>
          </a:p>
        </p:txBody>
      </p:sp>
      <p:sp>
        <p:nvSpPr>
          <p:cNvPr id="28829" name="Text Box 157"/>
          <p:cNvSpPr txBox="1">
            <a:spLocks noChangeArrowheads="1"/>
          </p:cNvSpPr>
          <p:nvPr/>
        </p:nvSpPr>
        <p:spPr bwMode="auto">
          <a:xfrm>
            <a:off x="3297238" y="1371600"/>
            <a:ext cx="939800"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Besoins</a:t>
            </a:r>
          </a:p>
        </p:txBody>
      </p:sp>
      <p:sp>
        <p:nvSpPr>
          <p:cNvPr id="28830" name="Text Box 158"/>
          <p:cNvSpPr txBox="1">
            <a:spLocks noChangeArrowheads="1"/>
          </p:cNvSpPr>
          <p:nvPr/>
        </p:nvSpPr>
        <p:spPr bwMode="auto">
          <a:xfrm>
            <a:off x="4802188" y="1484313"/>
            <a:ext cx="225583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Analyse et conception</a:t>
            </a:r>
          </a:p>
        </p:txBody>
      </p:sp>
      <p:sp>
        <p:nvSpPr>
          <p:cNvPr id="28831" name="Text Box 159"/>
          <p:cNvSpPr txBox="1">
            <a:spLocks noChangeArrowheads="1"/>
          </p:cNvSpPr>
          <p:nvPr/>
        </p:nvSpPr>
        <p:spPr bwMode="auto">
          <a:xfrm>
            <a:off x="5675313" y="2089150"/>
            <a:ext cx="1687512"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Implémentation</a:t>
            </a:r>
          </a:p>
        </p:txBody>
      </p:sp>
      <p:sp>
        <p:nvSpPr>
          <p:cNvPr id="28832" name="Text Box 160"/>
          <p:cNvSpPr txBox="1">
            <a:spLocks noChangeArrowheads="1"/>
          </p:cNvSpPr>
          <p:nvPr/>
        </p:nvSpPr>
        <p:spPr bwMode="auto">
          <a:xfrm>
            <a:off x="5626100" y="3351213"/>
            <a:ext cx="1385888"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Déploiement</a:t>
            </a:r>
          </a:p>
        </p:txBody>
      </p:sp>
      <p:sp>
        <p:nvSpPr>
          <p:cNvPr id="28833" name="Text Box 161"/>
          <p:cNvSpPr txBox="1">
            <a:spLocks noChangeArrowheads="1"/>
          </p:cNvSpPr>
          <p:nvPr/>
        </p:nvSpPr>
        <p:spPr bwMode="auto">
          <a:xfrm>
            <a:off x="4967288" y="3929063"/>
            <a:ext cx="688975"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Tests</a:t>
            </a:r>
          </a:p>
        </p:txBody>
      </p:sp>
      <p:sp>
        <p:nvSpPr>
          <p:cNvPr id="28834" name="Text Box 162"/>
          <p:cNvSpPr txBox="1">
            <a:spLocks noChangeArrowheads="1"/>
          </p:cNvSpPr>
          <p:nvPr/>
        </p:nvSpPr>
        <p:spPr bwMode="auto">
          <a:xfrm>
            <a:off x="2706688" y="3881438"/>
            <a:ext cx="115728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Évaluation</a:t>
            </a:r>
          </a:p>
        </p:txBody>
      </p:sp>
      <p:sp>
        <p:nvSpPr>
          <p:cNvPr id="28835" name="AutoShape 163"/>
          <p:cNvSpPr>
            <a:spLocks noChangeArrowheads="1"/>
          </p:cNvSpPr>
          <p:nvPr/>
        </p:nvSpPr>
        <p:spPr bwMode="auto">
          <a:xfrm rot="16200000" flipH="1" flipV="1">
            <a:off x="2860676" y="3303587"/>
            <a:ext cx="1719262" cy="1649413"/>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36" name="Text Box 164"/>
          <p:cNvSpPr txBox="1">
            <a:spLocks noChangeArrowheads="1"/>
          </p:cNvSpPr>
          <p:nvPr/>
        </p:nvSpPr>
        <p:spPr bwMode="auto">
          <a:xfrm>
            <a:off x="2043113" y="4675188"/>
            <a:ext cx="1619250" cy="641350"/>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Version</a:t>
            </a:r>
          </a:p>
          <a:p>
            <a:pPr eaLnBrk="0" hangingPunct="0"/>
            <a:r>
              <a:rPr lang="fr-FR" sz="1800" b="0">
                <a:latin typeface="Impact" pitchFamily="34" charset="0"/>
              </a:rPr>
              <a:t> opérationnelle</a:t>
            </a:r>
          </a:p>
        </p:txBody>
      </p:sp>
      <p:sp>
        <p:nvSpPr>
          <p:cNvPr id="28840" name="Text Box 168"/>
          <p:cNvSpPr txBox="1">
            <a:spLocks noChangeArrowheads="1"/>
          </p:cNvSpPr>
          <p:nvPr/>
        </p:nvSpPr>
        <p:spPr bwMode="auto">
          <a:xfrm>
            <a:off x="914400" y="5599888"/>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a:solidFill>
                  <a:schemeClr val="accent1">
                    <a:lumMod val="50000"/>
                  </a:schemeClr>
                </a:solidFill>
                <a:latin typeface="Comic Sans MS" pitchFamily="66" charset="0"/>
                <a:cs typeface="Times New Roman" pitchFamily="18" charset="0"/>
              </a:rPr>
              <a:t>L'architecture du système est améliorée pour produire </a:t>
            </a:r>
            <a:r>
              <a:rPr lang="fr-FR" b="1" dirty="0" smtClean="0">
                <a:solidFill>
                  <a:schemeClr val="accent1">
                    <a:lumMod val="50000"/>
                  </a:schemeClr>
                </a:solidFill>
                <a:latin typeface="Comic Sans MS" pitchFamily="66" charset="0"/>
                <a:cs typeface="Times New Roman" pitchFamily="18" charset="0"/>
              </a:rPr>
              <a:t>de </a:t>
            </a:r>
            <a:r>
              <a:rPr lang="fr-FR" b="1" dirty="0">
                <a:solidFill>
                  <a:schemeClr val="accent1">
                    <a:lumMod val="50000"/>
                  </a:schemeClr>
                </a:solidFill>
                <a:latin typeface="Comic Sans MS" pitchFamily="66" charset="0"/>
                <a:cs typeface="Times New Roman" pitchFamily="18" charset="0"/>
              </a:rPr>
              <a:t>nouvelles versions, qui apportent des améliorations par rapport à la précédente</a:t>
            </a:r>
            <a:r>
              <a:rPr lang="fr-FR" b="0" dirty="0">
                <a:latin typeface="Comic Sans MS" pitchFamily="66" charset="0"/>
                <a:cs typeface="Times New Roman" pitchFamily="18" charset="0"/>
              </a:rPr>
              <a:t>.</a:t>
            </a:r>
          </a:p>
        </p:txBody>
      </p:sp>
      <p:sp>
        <p:nvSpPr>
          <p:cNvPr id="25" name="Espace réservé de la date 3"/>
          <p:cNvSpPr>
            <a:spLocks noGrp="1"/>
          </p:cNvSpPr>
          <p:nvPr>
            <p:ph type="dt" sz="half" idx="10"/>
          </p:nvPr>
        </p:nvSpPr>
        <p:spPr>
          <a:xfrm>
            <a:off x="3581400" y="6305550"/>
            <a:ext cx="2133600" cy="476250"/>
          </a:xfrm>
        </p:spPr>
        <p:txBody>
          <a:bodyPr/>
          <a:lstStyle/>
          <a:p>
            <a:fld id="{AC8C6B46-44AB-4D30-9ACB-0AF7FA7C5379}" type="datetime2">
              <a:rPr lang="fr-FR" smtClean="0"/>
              <a:pPr/>
              <a:t>dimanche 31 janvier 2010</a:t>
            </a:fld>
            <a:endParaRPr lang="en-US" dirty="0"/>
          </a:p>
        </p:txBody>
      </p:sp>
      <p:sp>
        <p:nvSpPr>
          <p:cNvPr id="26" name="Espace réservé du pied de page 4"/>
          <p:cNvSpPr>
            <a:spLocks noGrp="1"/>
          </p:cNvSpPr>
          <p:nvPr>
            <p:ph type="ftr" sz="quarter" idx="11"/>
          </p:nvPr>
        </p:nvSpPr>
        <p:spPr>
          <a:xfrm>
            <a:off x="5715000" y="6305550"/>
            <a:ext cx="2895600" cy="476250"/>
          </a:xfrm>
        </p:spPr>
        <p:txBody>
          <a:bodyPr/>
          <a:lstStyle/>
          <a:p>
            <a:r>
              <a:rPr kumimoji="0" lang="en-US" dirty="0" smtClean="0"/>
              <a:t>ISIMA 3</a:t>
            </a:r>
            <a:endParaRPr kumimoji="0" lang="en-US" dirty="0"/>
          </a:p>
        </p:txBody>
      </p:sp>
      <p:sp>
        <p:nvSpPr>
          <p:cNvPr id="23"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endParaRPr kumimoji="0" lang="fr-FR" sz="1100" b="0" i="0" u="none" strike="noStrike" kern="1200" cap="none" spc="0" normalizeH="0" baseline="0" noProof="0" dirty="0" smtClean="0">
              <a:ln>
                <a:noFill/>
              </a:ln>
              <a:solidFill>
                <a:srgbClr val="FF0000"/>
              </a:solidFill>
              <a:effectLst/>
              <a:uLnTx/>
              <a:uFillTx/>
              <a:latin typeface="+mn-lt"/>
              <a:ea typeface="+mn-ea"/>
              <a:cs typeface="+mn-cs"/>
            </a:endParaRP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4400" y="152400"/>
            <a:ext cx="8153400" cy="639762"/>
          </a:xfrm>
        </p:spPr>
        <p:txBody>
          <a:bodyPr>
            <a:normAutofit/>
          </a:bodyPr>
          <a:lstStyle/>
          <a:p>
            <a:r>
              <a:rPr lang="fr-FR" sz="3200" dirty="0" smtClean="0"/>
              <a:t>Rappel : un modèle</a:t>
            </a:r>
            <a:endParaRPr lang="fr-FR" sz="3200" dirty="0"/>
          </a:p>
        </p:txBody>
      </p:sp>
      <p:sp>
        <p:nvSpPr>
          <p:cNvPr id="6" name="Espace réservé du contenu 2"/>
          <p:cNvSpPr>
            <a:spLocks noGrp="1"/>
          </p:cNvSpPr>
          <p:nvPr>
            <p:ph idx="1"/>
          </p:nvPr>
        </p:nvSpPr>
        <p:spPr>
          <a:xfrm>
            <a:off x="990600" y="1066800"/>
            <a:ext cx="7498080" cy="5181600"/>
          </a:xfrm>
        </p:spPr>
        <p:txBody>
          <a:bodyPr/>
          <a:lstStyle/>
          <a:p>
            <a:endParaRPr lang="fr-FR" sz="1800" dirty="0" smtClean="0"/>
          </a:p>
          <a:p>
            <a:endParaRPr lang="fr-FR" dirty="0" smtClean="0"/>
          </a:p>
          <a:p>
            <a:endParaRPr lang="fr-FR" dirty="0"/>
          </a:p>
        </p:txBody>
      </p:sp>
      <p:sp>
        <p:nvSpPr>
          <p:cNvPr id="5" name="Espace réservé de la date 4"/>
          <p:cNvSpPr>
            <a:spLocks noGrp="1"/>
          </p:cNvSpPr>
          <p:nvPr>
            <p:ph type="dt" sz="half" idx="10"/>
          </p:nvPr>
        </p:nvSpPr>
        <p:spPr/>
        <p:txBody>
          <a:bodyPr/>
          <a:lstStyle/>
          <a:p>
            <a:fld id="{14F7470E-4BA6-433D-B1F9-AC013CBB49EC}"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7" name="Picture 5"/>
          <p:cNvPicPr>
            <a:picLocks noChangeAspect="1" noChangeArrowheads="1"/>
          </p:cNvPicPr>
          <p:nvPr/>
        </p:nvPicPr>
        <p:blipFill>
          <a:blip r:embed="rId3" cstate="print">
            <a:lum bright="18000" contrast="-40000"/>
          </a:blip>
          <a:srcRect/>
          <a:stretch>
            <a:fillRect/>
          </a:stretch>
        </p:blipFill>
        <p:spPr bwMode="auto">
          <a:xfrm>
            <a:off x="369814" y="1395194"/>
            <a:ext cx="3592586" cy="4009745"/>
          </a:xfrm>
          <a:prstGeom prst="rect">
            <a:avLst/>
          </a:prstGeom>
          <a:noFill/>
        </p:spPr>
      </p:pic>
      <p:pic>
        <p:nvPicPr>
          <p:cNvPr id="9" name="Picture 6"/>
          <p:cNvPicPr>
            <a:picLocks noChangeAspect="1" noChangeArrowheads="1"/>
          </p:cNvPicPr>
          <p:nvPr/>
        </p:nvPicPr>
        <p:blipFill>
          <a:blip r:embed="rId4" cstate="print">
            <a:lum bright="-2000" contrast="50000"/>
          </a:blip>
          <a:srcRect/>
          <a:stretch>
            <a:fillRect/>
          </a:stretch>
        </p:blipFill>
        <p:spPr bwMode="auto">
          <a:xfrm>
            <a:off x="457200" y="2286000"/>
            <a:ext cx="2989433" cy="3741728"/>
          </a:xfrm>
          <a:prstGeom prst="rect">
            <a:avLst/>
          </a:prstGeom>
          <a:noFill/>
          <a:ln w="3175">
            <a:noFill/>
            <a:miter lim="800000"/>
            <a:headEnd/>
            <a:tailEnd/>
          </a:ln>
        </p:spPr>
      </p:pic>
      <p:sp>
        <p:nvSpPr>
          <p:cNvPr id="10" name="Rectangle 7"/>
          <p:cNvSpPr>
            <a:spLocks noChangeArrowheads="1"/>
          </p:cNvSpPr>
          <p:nvPr/>
        </p:nvSpPr>
        <p:spPr bwMode="auto">
          <a:xfrm>
            <a:off x="4038600" y="1066800"/>
            <a:ext cx="4876800" cy="4968875"/>
          </a:xfrm>
          <a:prstGeom prst="rect">
            <a:avLst/>
          </a:prstGeom>
          <a:noFill/>
          <a:ln w="9525">
            <a:noFill/>
            <a:miter lim="800000"/>
            <a:headEnd/>
            <a:tailEnd/>
          </a:ln>
          <a:effectLst/>
        </p:spPr>
        <p:txBody>
          <a:bodyPr/>
          <a:lstStyle/>
          <a:p>
            <a:pPr algn="just">
              <a:lnSpc>
                <a:spcPct val="120000"/>
              </a:lnSpc>
              <a:spcBef>
                <a:spcPct val="20000"/>
              </a:spcBef>
            </a:pPr>
            <a:r>
              <a:rPr lang="fr-FR" sz="2600" dirty="0" smtClean="0">
                <a:latin typeface="Comic Sans MS" pitchFamily="66" charset="0"/>
              </a:rPr>
              <a:t>« </a:t>
            </a:r>
            <a:r>
              <a:rPr lang="fr-FR" sz="2400" dirty="0" smtClean="0">
                <a:latin typeface="Comic Sans MS" pitchFamily="66" charset="0"/>
              </a:rPr>
              <a:t>Un </a:t>
            </a:r>
            <a:r>
              <a:rPr lang="fr-FR" sz="2400" dirty="0">
                <a:latin typeface="Comic Sans MS" pitchFamily="66" charset="0"/>
              </a:rPr>
              <a:t>modèle est une </a:t>
            </a:r>
            <a:r>
              <a:rPr lang="fr-FR" sz="2400" dirty="0">
                <a:solidFill>
                  <a:srgbClr val="FF3300"/>
                </a:solidFill>
                <a:latin typeface="Comic Sans MS" pitchFamily="66" charset="0"/>
              </a:rPr>
              <a:t>représentation abstraite</a:t>
            </a:r>
            <a:r>
              <a:rPr lang="fr-FR" sz="2400" dirty="0">
                <a:latin typeface="Comic Sans MS" pitchFamily="66" charset="0"/>
              </a:rPr>
              <a:t>  et </a:t>
            </a:r>
            <a:r>
              <a:rPr lang="fr-FR" sz="2400" dirty="0">
                <a:solidFill>
                  <a:srgbClr val="FF3300"/>
                </a:solidFill>
                <a:latin typeface="Comic Sans MS" pitchFamily="66" charset="0"/>
              </a:rPr>
              <a:t>subjective </a:t>
            </a:r>
            <a:r>
              <a:rPr lang="fr-FR" sz="2400" dirty="0">
                <a:latin typeface="Comic Sans MS" pitchFamily="66" charset="0"/>
              </a:rPr>
              <a:t>d’un système réel.</a:t>
            </a:r>
          </a:p>
          <a:p>
            <a:pPr algn="l">
              <a:lnSpc>
                <a:spcPct val="120000"/>
              </a:lnSpc>
              <a:spcBef>
                <a:spcPct val="20000"/>
              </a:spcBef>
            </a:pPr>
            <a:r>
              <a:rPr lang="fr-FR" sz="2400" dirty="0">
                <a:latin typeface="Comic Sans MS" pitchFamily="66" charset="0"/>
              </a:rPr>
              <a:t> </a:t>
            </a:r>
          </a:p>
          <a:p>
            <a:pPr algn="just">
              <a:lnSpc>
                <a:spcPct val="120000"/>
              </a:lnSpc>
              <a:spcBef>
                <a:spcPct val="20000"/>
              </a:spcBef>
            </a:pPr>
            <a:r>
              <a:rPr lang="fr-FR" sz="2400" dirty="0">
                <a:latin typeface="Comic Sans MS" pitchFamily="66" charset="0"/>
              </a:rPr>
              <a:t>C’est une représentation </a:t>
            </a:r>
            <a:r>
              <a:rPr lang="fr-FR" sz="2400" dirty="0">
                <a:solidFill>
                  <a:srgbClr val="FF3300"/>
                </a:solidFill>
                <a:latin typeface="Comic Sans MS" pitchFamily="66" charset="0"/>
              </a:rPr>
              <a:t>intelligible</a:t>
            </a:r>
            <a:r>
              <a:rPr lang="fr-FR" sz="2400" dirty="0">
                <a:latin typeface="Comic Sans MS" pitchFamily="66" charset="0"/>
              </a:rPr>
              <a:t>, indispensable à la</a:t>
            </a:r>
            <a:r>
              <a:rPr lang="fr-FR" sz="2400" dirty="0">
                <a:solidFill>
                  <a:srgbClr val="FF3300"/>
                </a:solidFill>
                <a:latin typeface="Comic Sans MS" pitchFamily="66" charset="0"/>
              </a:rPr>
              <a:t> compréhension</a:t>
            </a:r>
            <a:r>
              <a:rPr lang="fr-FR" sz="2400" dirty="0">
                <a:latin typeface="Comic Sans MS" pitchFamily="66" charset="0"/>
              </a:rPr>
              <a:t> de systèmes complexes.</a:t>
            </a:r>
          </a:p>
          <a:p>
            <a:pPr algn="l">
              <a:lnSpc>
                <a:spcPct val="120000"/>
              </a:lnSpc>
              <a:spcBef>
                <a:spcPct val="20000"/>
              </a:spcBef>
            </a:pPr>
            <a:endParaRPr lang="fr-FR" sz="2400" dirty="0">
              <a:latin typeface="Comic Sans MS" pitchFamily="66" charset="0"/>
            </a:endParaRPr>
          </a:p>
          <a:p>
            <a:pPr algn="just">
              <a:lnSpc>
                <a:spcPct val="120000"/>
              </a:lnSpc>
              <a:spcBef>
                <a:spcPct val="20000"/>
              </a:spcBef>
            </a:pPr>
            <a:r>
              <a:rPr lang="fr-FR" sz="2400" dirty="0">
                <a:latin typeface="Comic Sans MS" pitchFamily="66" charset="0"/>
              </a:rPr>
              <a:t>Tout modèle est </a:t>
            </a:r>
            <a:r>
              <a:rPr lang="fr-FR" sz="2400" dirty="0">
                <a:solidFill>
                  <a:srgbClr val="FF3300"/>
                </a:solidFill>
                <a:latin typeface="Comic Sans MS" pitchFamily="66" charset="0"/>
              </a:rPr>
              <a:t>incomplet </a:t>
            </a:r>
            <a:r>
              <a:rPr lang="fr-FR" sz="2400" dirty="0">
                <a:latin typeface="Comic Sans MS" pitchFamily="66" charset="0"/>
              </a:rPr>
              <a:t>et</a:t>
            </a:r>
            <a:r>
              <a:rPr lang="fr-FR" sz="2400" dirty="0">
                <a:solidFill>
                  <a:srgbClr val="FF3300"/>
                </a:solidFill>
                <a:latin typeface="Comic Sans MS" pitchFamily="66" charset="0"/>
              </a:rPr>
              <a:t> imparfait</a:t>
            </a:r>
            <a:r>
              <a:rPr lang="fr-FR" sz="2400" dirty="0" smtClean="0">
                <a:solidFill>
                  <a:srgbClr val="FF3300"/>
                </a:solidFill>
                <a:latin typeface="Comic Sans MS" pitchFamily="66" charset="0"/>
              </a:rPr>
              <a:t>. »</a:t>
            </a:r>
            <a:endParaRPr lang="fr-FR" sz="2400" dirty="0">
              <a:solidFill>
                <a:srgbClr val="FF3300"/>
              </a:solidFill>
              <a:latin typeface="Comic Sans MS" pitchFamily="66" charset="0"/>
            </a:endParaRPr>
          </a:p>
        </p:txBody>
      </p:sp>
      <p:sp>
        <p:nvSpPr>
          <p:cNvPr id="11"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6410698-7D83-4A95-85B8-E15F3FBA404A}" type="datetime2">
              <a:rPr lang="fr-FR" smtClean="0"/>
              <a:pPr/>
              <a:t>dimanche 31 janvier 2010</a:t>
            </a:fld>
            <a:endParaRPr lang="en-US" dirty="0"/>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6865" name="Object 1"/>
          <p:cNvGraphicFramePr>
            <a:graphicFrameLocks noChangeAspect="1"/>
          </p:cNvGraphicFramePr>
          <p:nvPr/>
        </p:nvGraphicFramePr>
        <p:xfrm>
          <a:off x="838200" y="1524000"/>
          <a:ext cx="3970675" cy="3200400"/>
        </p:xfrm>
        <a:graphic>
          <a:graphicData uri="http://schemas.openxmlformats.org/presentationml/2006/ole">
            <p:oleObj spid="_x0000_s36865" name="Picture" r:id="rId3" imgW="3695533" imgH="2980722" progId="Word.Picture.8">
              <p:embed/>
            </p:oleObj>
          </a:graphicData>
        </a:graphic>
      </p:graphicFrame>
      <p:sp>
        <p:nvSpPr>
          <p:cNvPr id="8" name="Titre 3"/>
          <p:cNvSpPr>
            <a:spLocks noGrp="1"/>
          </p:cNvSpPr>
          <p:nvPr>
            <p:ph type="title"/>
          </p:nvPr>
        </p:nvSpPr>
        <p:spPr>
          <a:xfrm>
            <a:off x="914400" y="152400"/>
            <a:ext cx="8153400" cy="639762"/>
          </a:xfrm>
        </p:spPr>
        <p:txBody>
          <a:bodyPr>
            <a:normAutofit/>
          </a:bodyPr>
          <a:lstStyle/>
          <a:p>
            <a:r>
              <a:rPr lang="fr-FR" sz="3200" dirty="0" smtClean="0"/>
              <a:t>Plusieurs vues, un seul modèle .. dans un outils</a:t>
            </a:r>
            <a:endParaRPr lang="fr-FR" sz="3200" dirty="0"/>
          </a:p>
        </p:txBody>
      </p:sp>
      <p:pic>
        <p:nvPicPr>
          <p:cNvPr id="36868" name="Picture 4"/>
          <p:cNvPicPr>
            <a:picLocks noChangeAspect="1" noChangeArrowheads="1"/>
          </p:cNvPicPr>
          <p:nvPr/>
        </p:nvPicPr>
        <p:blipFill>
          <a:blip r:embed="rId4" cstate="print"/>
          <a:srcRect/>
          <a:stretch>
            <a:fillRect/>
          </a:stretch>
        </p:blipFill>
        <p:spPr bwMode="auto">
          <a:xfrm>
            <a:off x="4800600" y="1371600"/>
            <a:ext cx="3998453" cy="3508375"/>
          </a:xfrm>
          <a:prstGeom prst="rect">
            <a:avLst/>
          </a:prstGeom>
          <a:noFill/>
          <a:ln w="9525">
            <a:noFill/>
            <a:miter lim="800000"/>
            <a:headEnd/>
            <a:tailEnd/>
          </a:ln>
        </p:spPr>
      </p:pic>
      <p:sp>
        <p:nvSpPr>
          <p:cNvPr id="11" name="Text Box 168"/>
          <p:cNvSpPr txBox="1">
            <a:spLocks noChangeArrowheads="1"/>
          </p:cNvSpPr>
          <p:nvPr/>
        </p:nvSpPr>
        <p:spPr bwMode="auto">
          <a:xfrm>
            <a:off x="1066800" y="5334000"/>
            <a:ext cx="7651750" cy="648512"/>
          </a:xfrm>
          <a:prstGeom prst="rect">
            <a:avLst/>
          </a:prstGeom>
          <a:noFill/>
          <a:ln w="28575">
            <a:noFill/>
            <a:miter lim="800000"/>
            <a:headEnd/>
            <a:tailEnd/>
          </a:ln>
          <a:effectLst/>
        </p:spPr>
        <p:txBody>
          <a:bodyPr wrap="square" lIns="90000" tIns="46800" rIns="90000" bIns="46800">
            <a:spAutoFit/>
          </a:bodyPr>
          <a:lstStyle/>
          <a:p>
            <a:pPr algn="just"/>
            <a:r>
              <a:rPr lang="fr-FR" b="0" dirty="0" smtClean="0">
                <a:latin typeface="Comic Sans MS" pitchFamily="66" charset="0"/>
                <a:cs typeface="Times New Roman" pitchFamily="18" charset="0"/>
              </a:rPr>
              <a:t>La gestion cohérente d’un modèle multi vues ne peut se faire sans un véritable </a:t>
            </a:r>
            <a:r>
              <a:rPr lang="fr-FR" b="0" dirty="0" smtClean="0">
                <a:solidFill>
                  <a:srgbClr val="C00000"/>
                </a:solidFill>
                <a:latin typeface="Comic Sans MS" pitchFamily="66" charset="0"/>
                <a:cs typeface="Times New Roman" pitchFamily="18" charset="0"/>
              </a:rPr>
              <a:t>outils</a:t>
            </a:r>
            <a:r>
              <a:rPr lang="fr-FR" b="0" dirty="0" smtClean="0">
                <a:latin typeface="Comic Sans MS" pitchFamily="66" charset="0"/>
                <a:cs typeface="Times New Roman" pitchFamily="18" charset="0"/>
              </a:rPr>
              <a:t>, gérant un référentiel en configuration.</a:t>
            </a:r>
            <a:endParaRPr lang="fr-FR" b="0" dirty="0">
              <a:latin typeface="Comic Sans MS" pitchFamily="66" charset="0"/>
              <a:cs typeface="Times New Roman" pitchFamily="18" charset="0"/>
            </a:endParaRPr>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Rectangle 7"/>
          <p:cNvSpPr>
            <a:spLocks noGrp="1" noChangeArrowheads="1"/>
          </p:cNvSpPr>
          <p:nvPr>
            <p:ph type="title"/>
          </p:nvPr>
        </p:nvSpPr>
        <p:spPr>
          <a:xfrm>
            <a:off x="990600" y="333375"/>
            <a:ext cx="7934325" cy="579438"/>
          </a:xfrm>
        </p:spPr>
        <p:txBody>
          <a:bodyPr>
            <a:normAutofit/>
          </a:bodyPr>
          <a:lstStyle/>
          <a:p>
            <a:r>
              <a:rPr lang="fr-FR" sz="3200" dirty="0" smtClean="0"/>
              <a:t> La modélisation graphique … avec un outils</a:t>
            </a:r>
            <a:endParaRPr lang="fr-FR" sz="3200" dirty="0"/>
          </a:p>
        </p:txBody>
      </p:sp>
      <p:sp>
        <p:nvSpPr>
          <p:cNvPr id="136200" name="Rectangle 8"/>
          <p:cNvSpPr>
            <a:spLocks noGrp="1" noChangeArrowheads="1"/>
          </p:cNvSpPr>
          <p:nvPr>
            <p:ph type="body" idx="1"/>
          </p:nvPr>
        </p:nvSpPr>
        <p:spPr>
          <a:xfrm>
            <a:off x="685800" y="1331913"/>
            <a:ext cx="7839075" cy="4114800"/>
          </a:xfrm>
        </p:spPr>
        <p:txBody>
          <a:bodyPr/>
          <a:lstStyle/>
          <a:p>
            <a:pPr algn="just"/>
            <a:r>
              <a:rPr lang="fr-FR" sz="2400" dirty="0"/>
              <a:t>Les modèles aident à comprendre et à mettre en forme le problème et sa solution.</a:t>
            </a:r>
          </a:p>
          <a:p>
            <a:pPr algn="just"/>
            <a:r>
              <a:rPr lang="fr-FR" sz="2400" dirty="0"/>
              <a:t>Les modèles sont des simplifications de la réalité et aident à appréhender les systèmes grands et complexes.</a:t>
            </a:r>
          </a:p>
          <a:p>
            <a:pPr algn="just"/>
            <a:r>
              <a:rPr lang="fr-FR" sz="2400" dirty="0"/>
              <a:t>Aucun modèle simple ne peut représenter tous les aspects du développement.</a:t>
            </a:r>
          </a:p>
          <a:p>
            <a:pPr algn="just"/>
            <a:r>
              <a:rPr lang="fr-FR" sz="2400" dirty="0"/>
              <a:t>Il faut en utiliser plusieurs et soigneusement les coordonner pour qu'ils restent cohérents et relativement peu redondants.</a:t>
            </a:r>
          </a:p>
        </p:txBody>
      </p:sp>
      <p:sp>
        <p:nvSpPr>
          <p:cNvPr id="136197" name="AutoShape 5"/>
          <p:cNvSpPr>
            <a:spLocks noChangeArrowheads="1"/>
          </p:cNvSpPr>
          <p:nvPr/>
        </p:nvSpPr>
        <p:spPr bwMode="auto">
          <a:xfrm>
            <a:off x="609600" y="5257800"/>
            <a:ext cx="1047750" cy="682625"/>
          </a:xfrm>
          <a:prstGeom prst="rightArrow">
            <a:avLst>
              <a:gd name="adj1" fmla="val 50000"/>
              <a:gd name="adj2" fmla="val 38372"/>
            </a:avLst>
          </a:prstGeom>
          <a:solidFill>
            <a:srgbClr val="FC7D36"/>
          </a:solidFill>
          <a:ln w="28575">
            <a:solidFill>
              <a:srgbClr val="FA7F2C"/>
            </a:solidFill>
            <a:miter lim="800000"/>
            <a:headEnd/>
            <a:tailEnd/>
          </a:ln>
          <a:effectLst/>
        </p:spPr>
        <p:txBody>
          <a:bodyPr wrap="none" lIns="90000" tIns="46800" rIns="90000" bIns="46800" anchor="ctr"/>
          <a:lstStyle/>
          <a:p>
            <a:pPr algn="ctr" eaLnBrk="0" hangingPunct="0"/>
            <a:endParaRPr lang="fr-FR" sz="2200" b="0">
              <a:solidFill>
                <a:srgbClr val="FA7F2C"/>
              </a:solidFill>
              <a:latin typeface="Impact" pitchFamily="34" charset="0"/>
            </a:endParaRPr>
          </a:p>
        </p:txBody>
      </p:sp>
      <p:sp>
        <p:nvSpPr>
          <p:cNvPr id="136198" name="Text Box 6"/>
          <p:cNvSpPr txBox="1">
            <a:spLocks noChangeArrowheads="1"/>
          </p:cNvSpPr>
          <p:nvPr/>
        </p:nvSpPr>
        <p:spPr bwMode="auto">
          <a:xfrm>
            <a:off x="1828800" y="5181600"/>
            <a:ext cx="6858000" cy="914400"/>
          </a:xfrm>
          <a:prstGeom prst="rect">
            <a:avLst/>
          </a:prstGeom>
          <a:noFill/>
          <a:ln w="28575">
            <a:solidFill>
              <a:srgbClr val="FA7F2C"/>
            </a:solidFill>
            <a:miter lim="800000"/>
            <a:headEnd/>
            <a:tailEnd/>
          </a:ln>
          <a:effectLst/>
        </p:spPr>
        <p:txBody>
          <a:bodyPr wrap="square" lIns="90000" tIns="46800" rIns="90000" bIns="46800">
            <a:spAutoFit/>
          </a:bodyPr>
          <a:lstStyle/>
          <a:p>
            <a:pPr eaLnBrk="0" hangingPunct="0"/>
            <a:r>
              <a:rPr lang="fr-FR" sz="2600" dirty="0"/>
              <a:t>UTILISER DES </a:t>
            </a:r>
            <a:r>
              <a:rPr lang="fr-FR" sz="2600" dirty="0" smtClean="0"/>
              <a:t>OUTILS INTEGRES : AGL </a:t>
            </a:r>
          </a:p>
          <a:p>
            <a:pPr algn="ctr" eaLnBrk="0" hangingPunct="0"/>
            <a:r>
              <a:rPr lang="fr-FR" sz="2600" dirty="0" smtClean="0"/>
              <a:t>[ UML / SYSML ; MDA ; GCONF ]</a:t>
            </a:r>
            <a:endParaRPr lang="fr-FR" sz="2600" dirty="0"/>
          </a:p>
        </p:txBody>
      </p:sp>
      <p:sp>
        <p:nvSpPr>
          <p:cNvPr id="9" name="Espace réservé de la date 3"/>
          <p:cNvSpPr>
            <a:spLocks noGrp="1"/>
          </p:cNvSpPr>
          <p:nvPr>
            <p:ph type="dt" sz="half" idx="10"/>
          </p:nvPr>
        </p:nvSpPr>
        <p:spPr>
          <a:xfrm>
            <a:off x="3581400" y="6305550"/>
            <a:ext cx="2133600" cy="476250"/>
          </a:xfrm>
        </p:spPr>
        <p:txBody>
          <a:bodyPr/>
          <a:lstStyle/>
          <a:p>
            <a:fld id="{DB3233FE-E418-45C3-BDCF-2937FCA4EF58}" type="datetime2">
              <a:rPr lang="fr-FR" smtClean="0"/>
              <a:pPr/>
              <a:t>dimanche 31 janvier 2010</a:t>
            </a:fld>
            <a:endParaRPr lang="en-US" dirty="0"/>
          </a:p>
        </p:txBody>
      </p:sp>
      <p:sp>
        <p:nvSpPr>
          <p:cNvPr id="10" name="Espace réservé du pied de page 4"/>
          <p:cNvSpPr>
            <a:spLocks noGrp="1"/>
          </p:cNvSpPr>
          <p:nvPr>
            <p:ph type="ftr" sz="quarter" idx="11"/>
          </p:nvPr>
        </p:nvSpPr>
        <p:spPr>
          <a:xfrm>
            <a:off x="5715000" y="6305550"/>
            <a:ext cx="2895600" cy="476250"/>
          </a:xfrm>
        </p:spPr>
        <p:txBody>
          <a:bodyPr/>
          <a:lstStyle/>
          <a:p>
            <a:r>
              <a:rPr kumimoji="0" lang="en-US" smtClean="0"/>
              <a:t>ISIMA 3</a:t>
            </a:r>
            <a:endParaRPr kumimoji="0" lang="en-US"/>
          </a:p>
        </p:txBody>
      </p:sp>
      <p:sp>
        <p:nvSpPr>
          <p:cNvPr id="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a:xfrm>
            <a:off x="990600" y="152400"/>
            <a:ext cx="7924800" cy="620713"/>
          </a:xfrm>
        </p:spPr>
        <p:txBody>
          <a:bodyPr>
            <a:normAutofit fontScale="90000"/>
          </a:bodyPr>
          <a:lstStyle/>
          <a:p>
            <a:r>
              <a:rPr lang="fr-FR" dirty="0" smtClean="0"/>
              <a:t>Analogie avec le Génie Civil</a:t>
            </a:r>
            <a:endParaRPr lang="fr-FR" dirty="0"/>
          </a:p>
        </p:txBody>
      </p:sp>
      <p:grpSp>
        <p:nvGrpSpPr>
          <p:cNvPr id="2" name="Group 3"/>
          <p:cNvGrpSpPr>
            <a:grpSpLocks/>
          </p:cNvGrpSpPr>
          <p:nvPr/>
        </p:nvGrpSpPr>
        <p:grpSpPr bwMode="auto">
          <a:xfrm>
            <a:off x="663575" y="1676400"/>
            <a:ext cx="7948613" cy="4114800"/>
            <a:chOff x="418" y="1056"/>
            <a:chExt cx="5007" cy="2592"/>
          </a:xfrm>
        </p:grpSpPr>
        <p:graphicFrame>
          <p:nvGraphicFramePr>
            <p:cNvPr id="1178628" name="Object 4">
              <a:hlinkClick r:id="" action="ppaction://ole?verb=0"/>
            </p:cNvPr>
            <p:cNvGraphicFramePr>
              <a:graphicFrameLocks/>
            </p:cNvGraphicFramePr>
            <p:nvPr/>
          </p:nvGraphicFramePr>
          <p:xfrm>
            <a:off x="2368" y="1680"/>
            <a:ext cx="797" cy="960"/>
          </p:xfrm>
          <a:graphic>
            <a:graphicData uri="http://schemas.openxmlformats.org/presentationml/2006/ole">
              <p:oleObj spid="_x0000_s1026" name="Clip" r:id="rId3" imgW="2952720" imgH="2325600" progId="">
                <p:embed/>
              </p:oleObj>
            </a:graphicData>
          </a:graphic>
        </p:graphicFrame>
        <p:sp>
          <p:nvSpPr>
            <p:cNvPr id="1178629" name="AutoShape 5"/>
            <p:cNvSpPr>
              <a:spLocks noChangeArrowheads="1"/>
            </p:cNvSpPr>
            <p:nvPr/>
          </p:nvSpPr>
          <p:spPr bwMode="auto">
            <a:xfrm>
              <a:off x="463" y="2880"/>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notaire</a:t>
              </a:r>
            </a:p>
          </p:txBody>
        </p:sp>
        <p:sp>
          <p:nvSpPr>
            <p:cNvPr id="1178630" name="AutoShape 6"/>
            <p:cNvSpPr>
              <a:spLocks noChangeArrowheads="1"/>
            </p:cNvSpPr>
            <p:nvPr/>
          </p:nvSpPr>
          <p:spPr bwMode="auto">
            <a:xfrm>
              <a:off x="418" y="1920"/>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maçon</a:t>
              </a:r>
            </a:p>
          </p:txBody>
        </p:sp>
        <p:sp>
          <p:nvSpPr>
            <p:cNvPr id="1178631" name="AutoShape 7"/>
            <p:cNvSpPr>
              <a:spLocks noChangeArrowheads="1"/>
            </p:cNvSpPr>
            <p:nvPr/>
          </p:nvSpPr>
          <p:spPr bwMode="auto">
            <a:xfrm>
              <a:off x="950" y="1056"/>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plombier</a:t>
              </a:r>
            </a:p>
          </p:txBody>
        </p:sp>
        <p:sp>
          <p:nvSpPr>
            <p:cNvPr id="1178632" name="AutoShape 8"/>
            <p:cNvSpPr>
              <a:spLocks noChangeArrowheads="1"/>
            </p:cNvSpPr>
            <p:nvPr/>
          </p:nvSpPr>
          <p:spPr bwMode="auto">
            <a:xfrm>
              <a:off x="2368" y="1056"/>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de </a:t>
              </a:r>
            </a:p>
            <a:p>
              <a:r>
                <a:rPr lang="fr-FR" sz="1600" b="1">
                  <a:solidFill>
                    <a:schemeClr val="tx2"/>
                  </a:solidFill>
                  <a:latin typeface="Comic Sans MS" pitchFamily="66" charset="0"/>
                </a:rPr>
                <a:t>l'électricien</a:t>
              </a:r>
            </a:p>
          </p:txBody>
        </p:sp>
        <p:sp>
          <p:nvSpPr>
            <p:cNvPr id="1178633" name="AutoShape 9"/>
            <p:cNvSpPr>
              <a:spLocks noChangeArrowheads="1"/>
            </p:cNvSpPr>
            <p:nvPr/>
          </p:nvSpPr>
          <p:spPr bwMode="auto">
            <a:xfrm>
              <a:off x="3609" y="1056"/>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locataire</a:t>
              </a:r>
            </a:p>
          </p:txBody>
        </p:sp>
        <p:sp>
          <p:nvSpPr>
            <p:cNvPr id="1178634" name="AutoShape 10"/>
            <p:cNvSpPr>
              <a:spLocks noChangeArrowheads="1"/>
            </p:cNvSpPr>
            <p:nvPr/>
          </p:nvSpPr>
          <p:spPr bwMode="auto">
            <a:xfrm>
              <a:off x="4450" y="1728"/>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a:t>
              </a:r>
            </a:p>
            <a:p>
              <a:r>
                <a:rPr lang="fr-FR" sz="1600" b="1">
                  <a:solidFill>
                    <a:schemeClr val="tx2"/>
                  </a:solidFill>
                  <a:latin typeface="Comic Sans MS" pitchFamily="66" charset="0"/>
                </a:rPr>
                <a:t>propriétaire</a:t>
              </a:r>
            </a:p>
          </p:txBody>
        </p:sp>
        <p:sp>
          <p:nvSpPr>
            <p:cNvPr id="1178635" name="AutoShape 11"/>
            <p:cNvSpPr>
              <a:spLocks noChangeArrowheads="1"/>
            </p:cNvSpPr>
            <p:nvPr/>
          </p:nvSpPr>
          <p:spPr bwMode="auto">
            <a:xfrm>
              <a:off x="4052" y="2352"/>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de </a:t>
              </a:r>
            </a:p>
            <a:p>
              <a:r>
                <a:rPr lang="fr-FR" sz="1600" b="1">
                  <a:solidFill>
                    <a:schemeClr val="tx2"/>
                  </a:solidFill>
                  <a:latin typeface="Comic Sans MS" pitchFamily="66" charset="0"/>
                </a:rPr>
                <a:t>l'architecte</a:t>
              </a:r>
            </a:p>
          </p:txBody>
        </p:sp>
        <p:sp>
          <p:nvSpPr>
            <p:cNvPr id="1178636" name="AutoShape 12"/>
            <p:cNvSpPr>
              <a:spLocks noChangeArrowheads="1"/>
            </p:cNvSpPr>
            <p:nvPr/>
          </p:nvSpPr>
          <p:spPr bwMode="auto">
            <a:xfrm>
              <a:off x="3653" y="3024"/>
              <a:ext cx="1285" cy="624"/>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service </a:t>
              </a:r>
            </a:p>
            <a:p>
              <a:r>
                <a:rPr lang="fr-FR" sz="1600" b="1">
                  <a:solidFill>
                    <a:schemeClr val="tx2"/>
                  </a:solidFill>
                  <a:latin typeface="Comic Sans MS" pitchFamily="66" charset="0"/>
                </a:rPr>
                <a:t>des impôts locaux</a:t>
              </a:r>
            </a:p>
          </p:txBody>
        </p:sp>
        <p:sp>
          <p:nvSpPr>
            <p:cNvPr id="1178637" name="AutoShape 13"/>
            <p:cNvSpPr>
              <a:spLocks noChangeArrowheads="1"/>
            </p:cNvSpPr>
            <p:nvPr/>
          </p:nvSpPr>
          <p:spPr bwMode="auto">
            <a:xfrm>
              <a:off x="2191" y="3072"/>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a:t>
              </a:r>
            </a:p>
            <a:p>
              <a:r>
                <a:rPr lang="fr-FR" sz="1600" b="1">
                  <a:solidFill>
                    <a:schemeClr val="tx2"/>
                  </a:solidFill>
                  <a:latin typeface="Comic Sans MS" pitchFamily="66" charset="0"/>
                </a:rPr>
                <a:t>cadastre</a:t>
              </a:r>
            </a:p>
          </p:txBody>
        </p:sp>
        <p:sp>
          <p:nvSpPr>
            <p:cNvPr id="1178638" name="Line 14"/>
            <p:cNvSpPr>
              <a:spLocks noChangeShapeType="1"/>
            </p:cNvSpPr>
            <p:nvPr/>
          </p:nvSpPr>
          <p:spPr bwMode="auto">
            <a:xfrm>
              <a:off x="1393" y="2160"/>
              <a:ext cx="975" cy="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39" name="Line 15"/>
            <p:cNvSpPr>
              <a:spLocks noChangeShapeType="1"/>
            </p:cNvSpPr>
            <p:nvPr/>
          </p:nvSpPr>
          <p:spPr bwMode="auto">
            <a:xfrm flipH="1" flipV="1">
              <a:off x="3033" y="2592"/>
              <a:ext cx="620" cy="72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0" name="Line 16"/>
            <p:cNvSpPr>
              <a:spLocks noChangeShapeType="1"/>
            </p:cNvSpPr>
            <p:nvPr/>
          </p:nvSpPr>
          <p:spPr bwMode="auto">
            <a:xfrm flipH="1" flipV="1">
              <a:off x="3165" y="2304"/>
              <a:ext cx="887" cy="288"/>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1" name="Line 17"/>
            <p:cNvSpPr>
              <a:spLocks noChangeShapeType="1"/>
            </p:cNvSpPr>
            <p:nvPr/>
          </p:nvSpPr>
          <p:spPr bwMode="auto">
            <a:xfrm flipH="1">
              <a:off x="3165" y="1968"/>
              <a:ext cx="1285" cy="24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2" name="Line 18"/>
            <p:cNvSpPr>
              <a:spLocks noChangeShapeType="1"/>
            </p:cNvSpPr>
            <p:nvPr/>
          </p:nvSpPr>
          <p:spPr bwMode="auto">
            <a:xfrm flipH="1">
              <a:off x="3121" y="1536"/>
              <a:ext cx="798" cy="432"/>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3" name="Line 19"/>
            <p:cNvSpPr>
              <a:spLocks noChangeShapeType="1"/>
            </p:cNvSpPr>
            <p:nvPr/>
          </p:nvSpPr>
          <p:spPr bwMode="auto">
            <a:xfrm>
              <a:off x="2501" y="1536"/>
              <a:ext cx="88" cy="288"/>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4" name="Line 20"/>
            <p:cNvSpPr>
              <a:spLocks noChangeShapeType="1"/>
            </p:cNvSpPr>
            <p:nvPr/>
          </p:nvSpPr>
          <p:spPr bwMode="auto">
            <a:xfrm>
              <a:off x="1748" y="1536"/>
              <a:ext cx="664" cy="432"/>
            </a:xfrm>
            <a:prstGeom prst="line">
              <a:avLst/>
            </a:prstGeom>
            <a:noFill/>
            <a:ln w="12700">
              <a:solidFill>
                <a:schemeClr val="tx1"/>
              </a:solidFill>
              <a:round/>
              <a:headEnd type="none" w="sm" len="sm"/>
              <a:tailEnd type="triangle" w="sm" len="sm"/>
            </a:ln>
            <a:effectLst/>
          </p:spPr>
          <p:txBody>
            <a:bodyPr wrap="none" anchor="ctr"/>
            <a:lstStyle/>
            <a:p>
              <a:endParaRPr lang="fr-FR"/>
            </a:p>
          </p:txBody>
        </p:sp>
      </p:grpSp>
      <p:sp>
        <p:nvSpPr>
          <p:cNvPr id="1178645" name="Text Box 21"/>
          <p:cNvSpPr txBox="1">
            <a:spLocks noChangeArrowheads="1"/>
          </p:cNvSpPr>
          <p:nvPr/>
        </p:nvSpPr>
        <p:spPr bwMode="auto">
          <a:xfrm>
            <a:off x="1066800" y="1066800"/>
            <a:ext cx="3849688"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intervenants</a:t>
            </a:r>
            <a:r>
              <a:rPr lang="fr-FR" sz="2400" b="1" dirty="0">
                <a:latin typeface="Comic Sans MS" pitchFamily="66" charset="0"/>
              </a:rPr>
              <a:t> ….</a:t>
            </a:r>
          </a:p>
        </p:txBody>
      </p:sp>
      <p:sp>
        <p:nvSpPr>
          <p:cNvPr id="1178646" name="Text Box 22"/>
          <p:cNvSpPr txBox="1">
            <a:spLocks noChangeArrowheads="1"/>
          </p:cNvSpPr>
          <p:nvPr/>
        </p:nvSpPr>
        <p:spPr bwMode="auto">
          <a:xfrm>
            <a:off x="4572000" y="5867400"/>
            <a:ext cx="4141787"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Points de vues</a:t>
            </a:r>
            <a:r>
              <a:rPr lang="fr-FR" sz="2400" b="1" dirty="0">
                <a:latin typeface="Comic Sans MS" pitchFamily="66" charset="0"/>
              </a:rPr>
              <a:t> ….</a:t>
            </a:r>
          </a:p>
        </p:txBody>
      </p:sp>
      <p:sp>
        <p:nvSpPr>
          <p:cNvPr id="1178647" name="Line 23"/>
          <p:cNvSpPr>
            <a:spLocks noChangeShapeType="1"/>
          </p:cNvSpPr>
          <p:nvPr/>
        </p:nvSpPr>
        <p:spPr bwMode="auto">
          <a:xfrm flipV="1">
            <a:off x="2268538" y="3933825"/>
            <a:ext cx="1511300" cy="790575"/>
          </a:xfrm>
          <a:prstGeom prst="line">
            <a:avLst/>
          </a:prstGeom>
          <a:noFill/>
          <a:ln w="9525">
            <a:solidFill>
              <a:schemeClr val="tx1"/>
            </a:solidFill>
            <a:round/>
            <a:headEnd/>
            <a:tailEnd type="triangle" w="med" len="med"/>
          </a:ln>
          <a:effectLst/>
        </p:spPr>
        <p:txBody>
          <a:bodyPr/>
          <a:lstStyle/>
          <a:p>
            <a:endParaRPr lang="fr-FR"/>
          </a:p>
        </p:txBody>
      </p:sp>
      <p:sp>
        <p:nvSpPr>
          <p:cNvPr id="1178648" name="Line 24"/>
          <p:cNvSpPr>
            <a:spLocks noChangeShapeType="1"/>
          </p:cNvSpPr>
          <p:nvPr/>
        </p:nvSpPr>
        <p:spPr bwMode="auto">
          <a:xfrm flipV="1">
            <a:off x="4211638" y="4221163"/>
            <a:ext cx="0" cy="647700"/>
          </a:xfrm>
          <a:prstGeom prst="line">
            <a:avLst/>
          </a:prstGeom>
          <a:noFill/>
          <a:ln w="9525">
            <a:solidFill>
              <a:schemeClr val="tx1"/>
            </a:solidFill>
            <a:round/>
            <a:headEnd/>
            <a:tailEnd type="triangle" w="med" len="med"/>
          </a:ln>
          <a:effectLst/>
        </p:spPr>
        <p:txBody>
          <a:bodyPr/>
          <a:lstStyle/>
          <a:p>
            <a:endParaRPr lang="fr-FR"/>
          </a:p>
        </p:txBody>
      </p:sp>
      <p:sp>
        <p:nvSpPr>
          <p:cNvPr id="25" name="Espace réservé de la date 24"/>
          <p:cNvSpPr>
            <a:spLocks noGrp="1"/>
          </p:cNvSpPr>
          <p:nvPr>
            <p:ph type="dt" sz="half" idx="10"/>
          </p:nvPr>
        </p:nvSpPr>
        <p:spPr/>
        <p:txBody>
          <a:bodyPr/>
          <a:lstStyle/>
          <a:p>
            <a:fld id="{E1767AAF-A1F8-4FAD-9FDB-D53A9236E179}" type="datetime2">
              <a:rPr lang="fr-FR" smtClean="0"/>
              <a:pPr/>
              <a:t>dimanche 31 janvier 2010</a:t>
            </a:fld>
            <a:endParaRPr lang="en-US"/>
          </a:p>
        </p:txBody>
      </p:sp>
      <p:sp>
        <p:nvSpPr>
          <p:cNvPr id="26" name="Espace réservé du pied de page 25"/>
          <p:cNvSpPr>
            <a:spLocks noGrp="1"/>
          </p:cNvSpPr>
          <p:nvPr>
            <p:ph type="ftr" sz="quarter" idx="11"/>
          </p:nvPr>
        </p:nvSpPr>
        <p:spPr/>
        <p:txBody>
          <a:bodyPr/>
          <a:lstStyle/>
          <a:p>
            <a:r>
              <a:rPr kumimoji="0" lang="en-US" smtClean="0"/>
              <a:t>ISIMA 3</a:t>
            </a:r>
            <a:endParaRPr kumimoji="0" lang="en-US"/>
          </a:p>
        </p:txBody>
      </p:sp>
      <p:sp>
        <p:nvSpPr>
          <p:cNvPr id="2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a:xfrm>
            <a:off x="1027113" y="212725"/>
            <a:ext cx="7812087" cy="549275"/>
          </a:xfrm>
        </p:spPr>
        <p:txBody>
          <a:bodyPr>
            <a:normAutofit fontScale="90000"/>
          </a:bodyPr>
          <a:lstStyle/>
          <a:p>
            <a:r>
              <a:rPr lang="fr-FR" dirty="0" smtClean="0"/>
              <a:t>La notion de points de vue</a:t>
            </a:r>
            <a:endParaRPr lang="fr-FR" dirty="0"/>
          </a:p>
        </p:txBody>
      </p:sp>
      <p:sp>
        <p:nvSpPr>
          <p:cNvPr id="1179651" name="Text Box 3"/>
          <p:cNvSpPr txBox="1">
            <a:spLocks noChangeArrowheads="1"/>
          </p:cNvSpPr>
          <p:nvPr/>
        </p:nvSpPr>
        <p:spPr bwMode="auto">
          <a:xfrm>
            <a:off x="990600" y="1219200"/>
            <a:ext cx="3849688"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intervenants</a:t>
            </a:r>
            <a:r>
              <a:rPr lang="fr-FR" sz="2400" b="1" dirty="0">
                <a:latin typeface="Comic Sans MS" pitchFamily="66" charset="0"/>
              </a:rPr>
              <a:t> ….</a:t>
            </a:r>
          </a:p>
        </p:txBody>
      </p:sp>
      <p:sp>
        <p:nvSpPr>
          <p:cNvPr id="1179652" name="Text Box 4"/>
          <p:cNvSpPr txBox="1">
            <a:spLocks noChangeArrowheads="1"/>
          </p:cNvSpPr>
          <p:nvPr/>
        </p:nvSpPr>
        <p:spPr bwMode="auto">
          <a:xfrm>
            <a:off x="2819400" y="5638800"/>
            <a:ext cx="4141787"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Points de vues</a:t>
            </a:r>
            <a:r>
              <a:rPr lang="fr-FR" sz="2400" b="1" dirty="0">
                <a:latin typeface="Comic Sans MS" pitchFamily="66" charset="0"/>
              </a:rPr>
              <a:t> ….</a:t>
            </a:r>
          </a:p>
        </p:txBody>
      </p:sp>
      <p:sp>
        <p:nvSpPr>
          <p:cNvPr id="1179653" name="Text Box 5"/>
          <p:cNvSpPr txBox="1">
            <a:spLocks noChangeArrowheads="1"/>
          </p:cNvSpPr>
          <p:nvPr/>
        </p:nvSpPr>
        <p:spPr bwMode="auto">
          <a:xfrm>
            <a:off x="1042988" y="1700213"/>
            <a:ext cx="6408737" cy="366712"/>
          </a:xfrm>
          <a:prstGeom prst="rect">
            <a:avLst/>
          </a:prstGeom>
          <a:noFill/>
          <a:ln w="9525">
            <a:noFill/>
            <a:miter lim="800000"/>
            <a:headEnd/>
            <a:tailEnd/>
          </a:ln>
          <a:effectLst/>
        </p:spPr>
        <p:txBody>
          <a:bodyPr>
            <a:spAutoFit/>
          </a:bodyPr>
          <a:lstStyle/>
          <a:p>
            <a:pPr algn="l"/>
            <a:endParaRPr lang="fr-FR"/>
          </a:p>
        </p:txBody>
      </p:sp>
      <p:sp>
        <p:nvSpPr>
          <p:cNvPr id="1179654" name="Text Box 6"/>
          <p:cNvSpPr txBox="1">
            <a:spLocks noChangeArrowheads="1"/>
          </p:cNvSpPr>
          <p:nvPr/>
        </p:nvSpPr>
        <p:spPr bwMode="auto">
          <a:xfrm>
            <a:off x="2057400" y="1981200"/>
            <a:ext cx="5184775" cy="3693319"/>
          </a:xfrm>
          <a:prstGeom prst="rect">
            <a:avLst/>
          </a:prstGeom>
          <a:noFill/>
          <a:ln w="9525">
            <a:noFill/>
            <a:miter lim="800000"/>
            <a:headEnd/>
            <a:tailEnd/>
          </a:ln>
          <a:effectLst/>
        </p:spPr>
        <p:txBody>
          <a:bodyPr>
            <a:spAutoFit/>
          </a:bodyPr>
          <a:lstStyle/>
          <a:p>
            <a:pPr marL="457200" indent="-457200" algn="l">
              <a:lnSpc>
                <a:spcPct val="120000"/>
              </a:lnSpc>
              <a:buFontTx/>
              <a:buAutoNum type="arabicPeriod"/>
            </a:pPr>
            <a:r>
              <a:rPr lang="fr-FR" sz="2000" dirty="0">
                <a:latin typeface="Comic Sans MS" pitchFamily="66" charset="0"/>
              </a:rPr>
              <a:t>Les utilisateurs,</a:t>
            </a:r>
          </a:p>
          <a:p>
            <a:pPr marL="457200" indent="-457200" algn="l">
              <a:lnSpc>
                <a:spcPct val="120000"/>
              </a:lnSpc>
              <a:buFontTx/>
              <a:buAutoNum type="arabicPeriod"/>
            </a:pPr>
            <a:r>
              <a:rPr lang="fr-FR" sz="2000" dirty="0">
                <a:latin typeface="Comic Sans MS" pitchFamily="66" charset="0"/>
              </a:rPr>
              <a:t>Le client,</a:t>
            </a:r>
          </a:p>
          <a:p>
            <a:pPr marL="457200" indent="-457200" algn="l">
              <a:lnSpc>
                <a:spcPct val="120000"/>
              </a:lnSpc>
              <a:buFontTx/>
              <a:buAutoNum type="arabicPeriod"/>
            </a:pPr>
            <a:r>
              <a:rPr lang="fr-FR" sz="2000" dirty="0">
                <a:latin typeface="Comic Sans MS" pitchFamily="66" charset="0"/>
              </a:rPr>
              <a:t>Le service achat,</a:t>
            </a:r>
          </a:p>
          <a:p>
            <a:pPr marL="457200" indent="-457200" algn="l">
              <a:lnSpc>
                <a:spcPct val="120000"/>
              </a:lnSpc>
              <a:buFontTx/>
              <a:buAutoNum type="arabicPeriod"/>
            </a:pPr>
            <a:r>
              <a:rPr lang="fr-FR" sz="2000" dirty="0">
                <a:latin typeface="Comic Sans MS" pitchFamily="66" charset="0"/>
              </a:rPr>
              <a:t>Le chef de projet</a:t>
            </a:r>
          </a:p>
          <a:p>
            <a:pPr marL="457200" indent="-457200" algn="l">
              <a:lnSpc>
                <a:spcPct val="120000"/>
              </a:lnSpc>
              <a:buFontTx/>
              <a:buAutoNum type="arabicPeriod"/>
            </a:pPr>
            <a:r>
              <a:rPr lang="fr-FR" sz="2000" dirty="0">
                <a:latin typeface="Comic Sans MS" pitchFamily="66" charset="0"/>
              </a:rPr>
              <a:t>L’ingénieur système,</a:t>
            </a:r>
          </a:p>
          <a:p>
            <a:pPr marL="457200" indent="-457200" algn="l">
              <a:lnSpc>
                <a:spcPct val="120000"/>
              </a:lnSpc>
              <a:buFontTx/>
              <a:buAutoNum type="arabicPeriod"/>
            </a:pPr>
            <a:r>
              <a:rPr lang="fr-FR" sz="2000" dirty="0">
                <a:latin typeface="Comic Sans MS" pitchFamily="66" charset="0"/>
              </a:rPr>
              <a:t>L’analyste,</a:t>
            </a:r>
          </a:p>
          <a:p>
            <a:pPr marL="457200" indent="-457200" algn="l">
              <a:lnSpc>
                <a:spcPct val="120000"/>
              </a:lnSpc>
              <a:buFontTx/>
              <a:buAutoNum type="arabicPeriod"/>
            </a:pPr>
            <a:r>
              <a:rPr lang="fr-FR" sz="2000" dirty="0">
                <a:latin typeface="Comic Sans MS" pitchFamily="66" charset="0"/>
              </a:rPr>
              <a:t>Le concepteur</a:t>
            </a:r>
          </a:p>
          <a:p>
            <a:pPr marL="457200" indent="-457200" algn="l">
              <a:lnSpc>
                <a:spcPct val="120000"/>
              </a:lnSpc>
              <a:buFontTx/>
              <a:buAutoNum type="arabicPeriod"/>
            </a:pPr>
            <a:r>
              <a:rPr lang="fr-FR" sz="2000" dirty="0">
                <a:latin typeface="Comic Sans MS" pitchFamily="66" charset="0"/>
              </a:rPr>
              <a:t>L’architecte,</a:t>
            </a:r>
          </a:p>
          <a:p>
            <a:pPr marL="457200" indent="-457200" algn="l">
              <a:lnSpc>
                <a:spcPct val="120000"/>
              </a:lnSpc>
              <a:buFontTx/>
              <a:buAutoNum type="arabicPeriod"/>
            </a:pPr>
            <a:r>
              <a:rPr lang="fr-FR" sz="2000" dirty="0">
                <a:latin typeface="Comic Sans MS" pitchFamily="66" charset="0"/>
              </a:rPr>
              <a:t>Le responsable de la </a:t>
            </a:r>
            <a:r>
              <a:rPr lang="fr-FR" sz="2000" dirty="0" smtClean="0">
                <a:latin typeface="Comic Sans MS" pitchFamily="66" charset="0"/>
              </a:rPr>
              <a:t>maintenance …</a:t>
            </a:r>
            <a:endParaRPr lang="fr-FR" dirty="0"/>
          </a:p>
          <a:p>
            <a:pPr marL="457200" indent="-457200" algn="l"/>
            <a:endParaRPr lang="fr-FR" dirty="0"/>
          </a:p>
        </p:txBody>
      </p:sp>
      <p:pic>
        <p:nvPicPr>
          <p:cNvPr id="1179655" name="Picture 7" descr="MCj03118440000[1]"/>
          <p:cNvPicPr>
            <a:picLocks noChangeAspect="1" noChangeArrowheads="1"/>
          </p:cNvPicPr>
          <p:nvPr/>
        </p:nvPicPr>
        <p:blipFill>
          <a:blip r:embed="rId2" cstate="print"/>
          <a:srcRect/>
          <a:stretch>
            <a:fillRect/>
          </a:stretch>
        </p:blipFill>
        <p:spPr bwMode="auto">
          <a:xfrm>
            <a:off x="6324600" y="1143000"/>
            <a:ext cx="1795463" cy="1436688"/>
          </a:xfrm>
          <a:prstGeom prst="rect">
            <a:avLst/>
          </a:prstGeom>
          <a:noFill/>
        </p:spPr>
      </p:pic>
      <p:pic>
        <p:nvPicPr>
          <p:cNvPr id="1179656" name="Picture 8" descr="MCBD07032_0000[1]"/>
          <p:cNvPicPr>
            <a:picLocks noChangeAspect="1" noChangeArrowheads="1"/>
          </p:cNvPicPr>
          <p:nvPr/>
        </p:nvPicPr>
        <p:blipFill>
          <a:blip r:embed="rId3" cstate="print"/>
          <a:srcRect/>
          <a:stretch>
            <a:fillRect/>
          </a:stretch>
        </p:blipFill>
        <p:spPr bwMode="auto">
          <a:xfrm>
            <a:off x="7850188" y="4953000"/>
            <a:ext cx="1293812" cy="1400175"/>
          </a:xfrm>
          <a:prstGeom prst="rect">
            <a:avLst/>
          </a:prstGeom>
          <a:noFill/>
        </p:spPr>
      </p:pic>
      <p:pic>
        <p:nvPicPr>
          <p:cNvPr id="1179657" name="Picture 9" descr="MCj02859580000[1]"/>
          <p:cNvPicPr>
            <a:picLocks noChangeAspect="1" noChangeArrowheads="1"/>
          </p:cNvPicPr>
          <p:nvPr/>
        </p:nvPicPr>
        <p:blipFill>
          <a:blip r:embed="rId4" cstate="print"/>
          <a:srcRect/>
          <a:stretch>
            <a:fillRect/>
          </a:stretch>
        </p:blipFill>
        <p:spPr bwMode="auto">
          <a:xfrm>
            <a:off x="228600" y="4495800"/>
            <a:ext cx="1817688" cy="1797050"/>
          </a:xfrm>
          <a:prstGeom prst="rect">
            <a:avLst/>
          </a:prstGeom>
          <a:noFill/>
        </p:spPr>
      </p:pic>
      <p:sp>
        <p:nvSpPr>
          <p:cNvPr id="10" name="Espace réservé de la date 9"/>
          <p:cNvSpPr>
            <a:spLocks noGrp="1"/>
          </p:cNvSpPr>
          <p:nvPr>
            <p:ph type="dt" sz="half" idx="10"/>
          </p:nvPr>
        </p:nvSpPr>
        <p:spPr/>
        <p:txBody>
          <a:bodyPr/>
          <a:lstStyle/>
          <a:p>
            <a:fld id="{A291F363-D7D3-478D-843A-DF4DE6AEFF43}" type="datetime2">
              <a:rPr lang="fr-FR" smtClean="0"/>
              <a:pPr/>
              <a:t>dimanche 31 janvier 2010</a:t>
            </a:fld>
            <a:endParaRPr lang="en-US"/>
          </a:p>
        </p:txBody>
      </p:sp>
      <p:sp>
        <p:nvSpPr>
          <p:cNvPr id="11" name="Espace réservé du pied de page 10"/>
          <p:cNvSpPr>
            <a:spLocks noGrp="1"/>
          </p:cNvSpPr>
          <p:nvPr>
            <p:ph type="ftr" sz="quarter" idx="11"/>
          </p:nvPr>
        </p:nvSpPr>
        <p:spPr/>
        <p:txBody>
          <a:bodyPr/>
          <a:lstStyle/>
          <a:p>
            <a:r>
              <a:rPr kumimoji="0" lang="en-US" smtClean="0"/>
              <a:t>ISIMA 3</a:t>
            </a:r>
            <a:endParaRPr kumimoji="0" lang="en-US"/>
          </a:p>
        </p:txBody>
      </p:sp>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a:xfrm>
            <a:off x="990600" y="187325"/>
            <a:ext cx="7696200" cy="574675"/>
          </a:xfrm>
        </p:spPr>
        <p:txBody>
          <a:bodyPr>
            <a:normAutofit fontScale="90000"/>
          </a:bodyPr>
          <a:lstStyle/>
          <a:p>
            <a:r>
              <a:rPr lang="fr-FR" dirty="0" smtClean="0"/>
              <a:t>Découpage de l’architecture</a:t>
            </a:r>
            <a:endParaRPr lang="fr-FR" dirty="0"/>
          </a:p>
        </p:txBody>
      </p:sp>
      <p:pic>
        <p:nvPicPr>
          <p:cNvPr id="1181699" name="Picture 3" descr="4p1"/>
          <p:cNvPicPr>
            <a:picLocks noChangeAspect="1" noChangeArrowheads="1"/>
          </p:cNvPicPr>
          <p:nvPr/>
        </p:nvPicPr>
        <p:blipFill>
          <a:blip r:embed="rId2" cstate="print"/>
          <a:srcRect/>
          <a:stretch>
            <a:fillRect/>
          </a:stretch>
        </p:blipFill>
        <p:spPr bwMode="auto">
          <a:xfrm>
            <a:off x="2209800" y="838200"/>
            <a:ext cx="5400675" cy="2174875"/>
          </a:xfrm>
          <a:prstGeom prst="rect">
            <a:avLst/>
          </a:prstGeom>
          <a:noFill/>
        </p:spPr>
      </p:pic>
      <p:sp>
        <p:nvSpPr>
          <p:cNvPr id="1181700" name="Text Box 4"/>
          <p:cNvSpPr txBox="1">
            <a:spLocks noChangeArrowheads="1"/>
          </p:cNvSpPr>
          <p:nvPr/>
        </p:nvSpPr>
        <p:spPr bwMode="auto">
          <a:xfrm>
            <a:off x="2411413" y="3500438"/>
            <a:ext cx="4251325" cy="366712"/>
          </a:xfrm>
          <a:prstGeom prst="rect">
            <a:avLst/>
          </a:prstGeom>
          <a:noFill/>
          <a:ln w="9525">
            <a:noFill/>
            <a:miter lim="800000"/>
            <a:headEnd/>
            <a:tailEnd/>
          </a:ln>
          <a:effectLst/>
        </p:spPr>
        <p:txBody>
          <a:bodyPr wrap="none">
            <a:spAutoFit/>
          </a:bodyPr>
          <a:lstStyle/>
          <a:p>
            <a:pPr algn="l"/>
            <a:r>
              <a:rPr lang="fr-FR" i="1">
                <a:latin typeface="Comic Sans MS" pitchFamily="66" charset="0"/>
              </a:rPr>
              <a:t>Ph. Kruchten  - Publication IEEE, 1995</a:t>
            </a:r>
          </a:p>
        </p:txBody>
      </p:sp>
      <p:sp>
        <p:nvSpPr>
          <p:cNvPr id="1181701" name="Text Box 5"/>
          <p:cNvSpPr txBox="1">
            <a:spLocks noChangeArrowheads="1"/>
          </p:cNvSpPr>
          <p:nvPr/>
        </p:nvSpPr>
        <p:spPr bwMode="auto">
          <a:xfrm>
            <a:off x="827088" y="3068638"/>
            <a:ext cx="7377112" cy="366712"/>
          </a:xfrm>
          <a:prstGeom prst="rect">
            <a:avLst/>
          </a:prstGeom>
          <a:noFill/>
          <a:ln w="9525">
            <a:noFill/>
            <a:miter lim="800000"/>
            <a:headEnd/>
            <a:tailEnd/>
          </a:ln>
          <a:effectLst/>
        </p:spPr>
        <p:txBody>
          <a:bodyPr wrap="none">
            <a:spAutoFit/>
          </a:bodyPr>
          <a:lstStyle/>
          <a:p>
            <a:pPr algn="l"/>
            <a:r>
              <a:rPr lang="fr-FR">
                <a:solidFill>
                  <a:srgbClr val="FF0000"/>
                </a:solidFill>
                <a:latin typeface="Comic Sans MS" pitchFamily="66" charset="0"/>
              </a:rPr>
              <a:t>Le découpage 4+1</a:t>
            </a:r>
            <a:r>
              <a:rPr lang="fr-FR">
                <a:solidFill>
                  <a:srgbClr val="010000"/>
                </a:solidFill>
              </a:rPr>
              <a:t> : </a:t>
            </a:r>
            <a:r>
              <a:rPr lang="fr-FR">
                <a:latin typeface="Comic Sans MS" pitchFamily="66" charset="0"/>
              </a:rPr>
              <a:t>Perspectives indépendantes et complémentaires</a:t>
            </a:r>
            <a:r>
              <a:rPr lang="fr-FR"/>
              <a:t> </a:t>
            </a:r>
          </a:p>
        </p:txBody>
      </p:sp>
      <p:sp>
        <p:nvSpPr>
          <p:cNvPr id="1181702" name="Text Box 6"/>
          <p:cNvSpPr txBox="1">
            <a:spLocks noChangeArrowheads="1"/>
          </p:cNvSpPr>
          <p:nvPr/>
        </p:nvSpPr>
        <p:spPr bwMode="auto">
          <a:xfrm>
            <a:off x="468313" y="4076700"/>
            <a:ext cx="8351837" cy="2225675"/>
          </a:xfrm>
          <a:prstGeom prst="rect">
            <a:avLst/>
          </a:prstGeom>
          <a:noFill/>
          <a:ln w="9525">
            <a:noFill/>
            <a:miter lim="800000"/>
            <a:headEnd/>
            <a:tailEnd/>
          </a:ln>
          <a:effectLst/>
        </p:spPr>
        <p:txBody>
          <a:bodyPr>
            <a:spAutoFit/>
          </a:bodyPr>
          <a:lstStyle/>
          <a:p>
            <a:pPr algn="l">
              <a:spcBef>
                <a:spcPct val="50000"/>
              </a:spcBef>
            </a:pPr>
            <a:r>
              <a:rPr lang="fr-FR" sz="2000">
                <a:solidFill>
                  <a:srgbClr val="FF0000"/>
                </a:solidFill>
                <a:latin typeface="Comic Sans MS" pitchFamily="66" charset="0"/>
              </a:rPr>
              <a:t>Logique</a:t>
            </a:r>
            <a:r>
              <a:rPr lang="fr-FR">
                <a:latin typeface="Comic Sans MS" pitchFamily="66" charset="0"/>
              </a:rPr>
              <a:t>		Eléments d’Analyse et de Conception,</a:t>
            </a:r>
          </a:p>
          <a:p>
            <a:pPr algn="l">
              <a:spcBef>
                <a:spcPct val="50000"/>
              </a:spcBef>
            </a:pPr>
            <a:r>
              <a:rPr lang="fr-FR" sz="2000">
                <a:solidFill>
                  <a:srgbClr val="FF0000"/>
                </a:solidFill>
                <a:latin typeface="Comic Sans MS" pitchFamily="66" charset="0"/>
              </a:rPr>
              <a:t>Composants</a:t>
            </a:r>
            <a:r>
              <a:rPr lang="fr-FR">
                <a:latin typeface="Comic Sans MS" pitchFamily="66" charset="0"/>
              </a:rPr>
              <a:t>	La Réalisation (le code source est un modèle informatique!),</a:t>
            </a:r>
          </a:p>
          <a:p>
            <a:pPr algn="l">
              <a:spcBef>
                <a:spcPct val="50000"/>
              </a:spcBef>
            </a:pPr>
            <a:r>
              <a:rPr lang="fr-FR" sz="2000">
                <a:solidFill>
                  <a:srgbClr val="FF0000"/>
                </a:solidFill>
                <a:latin typeface="Comic Sans MS" pitchFamily="66" charset="0"/>
              </a:rPr>
              <a:t>Processus</a:t>
            </a:r>
            <a:r>
              <a:rPr lang="fr-FR">
                <a:latin typeface="Comic Sans MS" pitchFamily="66" charset="0"/>
              </a:rPr>
              <a:t>	Environnement multitâches (</a:t>
            </a:r>
            <a:r>
              <a:rPr lang="en-US">
                <a:latin typeface="Comic Sans MS" pitchFamily="66" charset="0"/>
              </a:rPr>
              <a:t>Thread et Process</a:t>
            </a:r>
            <a:r>
              <a:rPr lang="fr-FR">
                <a:latin typeface="Comic Sans MS" pitchFamily="66" charset="0"/>
              </a:rPr>
              <a:t>), </a:t>
            </a:r>
          </a:p>
          <a:p>
            <a:pPr algn="l">
              <a:spcBef>
                <a:spcPct val="50000"/>
              </a:spcBef>
            </a:pPr>
            <a:r>
              <a:rPr lang="fr-FR" sz="2000">
                <a:solidFill>
                  <a:srgbClr val="FF0000"/>
                </a:solidFill>
                <a:latin typeface="Comic Sans MS" pitchFamily="66" charset="0"/>
              </a:rPr>
              <a:t>Déploiement</a:t>
            </a:r>
            <a:r>
              <a:rPr lang="fr-FR">
                <a:latin typeface="Comic Sans MS" pitchFamily="66" charset="0"/>
              </a:rPr>
              <a:t>	Répartition des ressources matérielles,</a:t>
            </a:r>
          </a:p>
          <a:p>
            <a:pPr algn="l">
              <a:spcBef>
                <a:spcPct val="50000"/>
              </a:spcBef>
            </a:pPr>
            <a:r>
              <a:rPr lang="fr-FR" sz="2000">
                <a:solidFill>
                  <a:srgbClr val="FF0000"/>
                </a:solidFill>
                <a:latin typeface="Comic Sans MS" pitchFamily="66" charset="0"/>
              </a:rPr>
              <a:t>Le </a:t>
            </a:r>
            <a:r>
              <a:rPr lang="fr-FR" sz="2000" i="1">
                <a:solidFill>
                  <a:srgbClr val="FF0000"/>
                </a:solidFill>
                <a:latin typeface="Comic Sans MS" pitchFamily="66" charset="0"/>
              </a:rPr>
              <a:t>+1</a:t>
            </a:r>
            <a:r>
              <a:rPr lang="fr-FR">
                <a:latin typeface="Comic Sans MS" pitchFamily="66" charset="0"/>
              </a:rPr>
              <a:t> 		Les besoins exprimés avec les cas d’utilisation, </a:t>
            </a:r>
          </a:p>
        </p:txBody>
      </p:sp>
      <p:sp>
        <p:nvSpPr>
          <p:cNvPr id="7" name="Espace réservé de la date 6"/>
          <p:cNvSpPr>
            <a:spLocks noGrp="1"/>
          </p:cNvSpPr>
          <p:nvPr>
            <p:ph type="dt" sz="half" idx="10"/>
          </p:nvPr>
        </p:nvSpPr>
        <p:spPr/>
        <p:txBody>
          <a:bodyPr/>
          <a:lstStyle/>
          <a:p>
            <a:fld id="{501D4573-CF23-4E57-B506-2166D1588B63}"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B4D4EAA-922D-4D5B-9583-80BBA1A455C0}"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descr="IEEE"/>
          <p:cNvPicPr/>
          <p:nvPr/>
        </p:nvPicPr>
        <p:blipFill>
          <a:blip r:embed="rId2" cstate="print"/>
          <a:srcRect/>
          <a:stretch>
            <a:fillRect/>
          </a:stretch>
        </p:blipFill>
        <p:spPr bwMode="auto">
          <a:xfrm>
            <a:off x="1143000" y="1066800"/>
            <a:ext cx="5715000" cy="5181600"/>
          </a:xfrm>
          <a:prstGeom prst="rect">
            <a:avLst/>
          </a:prstGeom>
          <a:noFill/>
          <a:ln w="9525">
            <a:noFill/>
            <a:miter lim="800000"/>
            <a:headEnd/>
            <a:tailEnd/>
          </a:ln>
        </p:spPr>
      </p:pic>
      <p:sp>
        <p:nvSpPr>
          <p:cNvPr id="7" name="Titre 1"/>
          <p:cNvSpPr>
            <a:spLocks noGrp="1"/>
          </p:cNvSpPr>
          <p:nvPr>
            <p:ph type="title"/>
          </p:nvPr>
        </p:nvSpPr>
        <p:spPr>
          <a:xfrm>
            <a:off x="990600" y="228600"/>
            <a:ext cx="8153400" cy="639762"/>
          </a:xfrm>
        </p:spPr>
        <p:txBody>
          <a:bodyPr>
            <a:normAutofit fontScale="90000"/>
          </a:bodyPr>
          <a:lstStyle/>
          <a:p>
            <a:r>
              <a:rPr lang="fr-FR" dirty="0" smtClean="0"/>
              <a:t>Organisation et Architecture</a:t>
            </a:r>
            <a:endParaRPr lang="fr-FR" dirty="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990600" y="228600"/>
            <a:ext cx="8153400" cy="549275"/>
          </a:xfrm>
        </p:spPr>
        <p:txBody>
          <a:bodyPr>
            <a:noAutofit/>
          </a:bodyPr>
          <a:lstStyle/>
          <a:p>
            <a:r>
              <a:rPr lang="fr-FR" sz="3200" dirty="0" smtClean="0"/>
              <a:t>Rappel : Une </a:t>
            </a:r>
            <a:r>
              <a:rPr lang="fr-FR" sz="3200" dirty="0"/>
              <a:t>Approche </a:t>
            </a:r>
            <a:r>
              <a:rPr lang="fr-FR" sz="3200" b="1" dirty="0"/>
              <a:t>Systémique</a:t>
            </a:r>
          </a:p>
        </p:txBody>
      </p:sp>
      <p:pic>
        <p:nvPicPr>
          <p:cNvPr id="1182724" name="Picture 4" descr="MMj02545000000[1]"/>
          <p:cNvPicPr>
            <a:picLocks noChangeAspect="1" noChangeArrowheads="1" noCrop="1"/>
          </p:cNvPicPr>
          <p:nvPr/>
        </p:nvPicPr>
        <p:blipFill>
          <a:blip r:embed="rId2" cstate="print"/>
          <a:srcRect/>
          <a:stretch>
            <a:fillRect/>
          </a:stretch>
        </p:blipFill>
        <p:spPr bwMode="auto">
          <a:xfrm>
            <a:off x="7924800" y="152400"/>
            <a:ext cx="712788" cy="712788"/>
          </a:xfrm>
          <a:prstGeom prst="rect">
            <a:avLst/>
          </a:prstGeom>
          <a:noFill/>
        </p:spPr>
      </p:pic>
      <p:sp>
        <p:nvSpPr>
          <p:cNvPr id="1182725" name="Text Box 5"/>
          <p:cNvSpPr txBox="1">
            <a:spLocks noChangeArrowheads="1"/>
          </p:cNvSpPr>
          <p:nvPr/>
        </p:nvSpPr>
        <p:spPr bwMode="auto">
          <a:xfrm>
            <a:off x="684213" y="3144838"/>
            <a:ext cx="1289050" cy="366712"/>
          </a:xfrm>
          <a:prstGeom prst="rect">
            <a:avLst/>
          </a:prstGeom>
          <a:noFill/>
          <a:ln w="9525">
            <a:noFill/>
            <a:miter lim="800000"/>
            <a:headEnd/>
            <a:tailEnd/>
          </a:ln>
          <a:effectLst/>
        </p:spPr>
        <p:txBody>
          <a:bodyPr wrap="none">
            <a:spAutoFit/>
          </a:bodyPr>
          <a:lstStyle/>
          <a:p>
            <a:pPr algn="l"/>
            <a:r>
              <a:rPr lang="fr-FR">
                <a:latin typeface="Comic Sans MS" pitchFamily="66" charset="0"/>
              </a:rPr>
              <a:t>SYSTEME</a:t>
            </a:r>
          </a:p>
        </p:txBody>
      </p:sp>
      <p:sp>
        <p:nvSpPr>
          <p:cNvPr id="1182726" name="Text Box 6"/>
          <p:cNvSpPr txBox="1">
            <a:spLocks noChangeArrowheads="1"/>
          </p:cNvSpPr>
          <p:nvPr/>
        </p:nvSpPr>
        <p:spPr bwMode="auto">
          <a:xfrm>
            <a:off x="3352800" y="1905000"/>
            <a:ext cx="1221809"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structure</a:t>
            </a:r>
            <a:endParaRPr lang="fr-FR" dirty="0">
              <a:latin typeface="Comic Sans MS" pitchFamily="66" charset="0"/>
            </a:endParaRPr>
          </a:p>
        </p:txBody>
      </p:sp>
      <p:sp>
        <p:nvSpPr>
          <p:cNvPr id="1182727" name="Text Box 7"/>
          <p:cNvSpPr txBox="1">
            <a:spLocks noChangeArrowheads="1"/>
          </p:cNvSpPr>
          <p:nvPr/>
        </p:nvSpPr>
        <p:spPr bwMode="auto">
          <a:xfrm>
            <a:off x="3581400" y="4419600"/>
            <a:ext cx="1077539"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fonction</a:t>
            </a:r>
            <a:endParaRPr lang="fr-FR" dirty="0">
              <a:latin typeface="Comic Sans MS" pitchFamily="66" charset="0"/>
            </a:endParaRPr>
          </a:p>
        </p:txBody>
      </p:sp>
      <p:sp>
        <p:nvSpPr>
          <p:cNvPr id="1182728" name="Text Box 8"/>
          <p:cNvSpPr txBox="1">
            <a:spLocks noChangeArrowheads="1"/>
          </p:cNvSpPr>
          <p:nvPr/>
        </p:nvSpPr>
        <p:spPr bwMode="auto">
          <a:xfrm>
            <a:off x="6300788" y="1266825"/>
            <a:ext cx="2305050" cy="366713"/>
          </a:xfrm>
          <a:prstGeom prst="rect">
            <a:avLst/>
          </a:prstGeom>
          <a:noFill/>
          <a:ln w="9525">
            <a:noFill/>
            <a:miter lim="800000"/>
            <a:headEnd/>
            <a:tailEnd/>
          </a:ln>
          <a:effectLst/>
        </p:spPr>
        <p:txBody>
          <a:bodyPr>
            <a:spAutoFit/>
          </a:bodyPr>
          <a:lstStyle/>
          <a:p>
            <a:pPr algn="l"/>
            <a:r>
              <a:rPr lang="fr-FR">
                <a:latin typeface="Comic Sans MS" pitchFamily="66" charset="0"/>
              </a:rPr>
              <a:t>Éléments ou Objets</a:t>
            </a:r>
          </a:p>
        </p:txBody>
      </p:sp>
      <p:sp>
        <p:nvSpPr>
          <p:cNvPr id="1182729" name="Text Box 9"/>
          <p:cNvSpPr txBox="1">
            <a:spLocks noChangeArrowheads="1"/>
          </p:cNvSpPr>
          <p:nvPr/>
        </p:nvSpPr>
        <p:spPr bwMode="auto">
          <a:xfrm>
            <a:off x="6256338" y="1819275"/>
            <a:ext cx="2662237" cy="366713"/>
          </a:xfrm>
          <a:prstGeom prst="rect">
            <a:avLst/>
          </a:prstGeom>
          <a:noFill/>
          <a:ln w="9525">
            <a:noFill/>
            <a:miter lim="800000"/>
            <a:headEnd/>
            <a:tailEnd/>
          </a:ln>
          <a:effectLst/>
        </p:spPr>
        <p:txBody>
          <a:bodyPr wrap="none">
            <a:spAutoFit/>
          </a:bodyPr>
          <a:lstStyle/>
          <a:p>
            <a:pPr algn="l"/>
            <a:r>
              <a:rPr lang="fr-FR">
                <a:latin typeface="Comic Sans MS" pitchFamily="66" charset="0"/>
              </a:rPr>
              <a:t>Limite / Environnement</a:t>
            </a:r>
          </a:p>
        </p:txBody>
      </p:sp>
      <p:sp>
        <p:nvSpPr>
          <p:cNvPr id="1182730" name="Text Box 10"/>
          <p:cNvSpPr txBox="1">
            <a:spLocks noChangeArrowheads="1"/>
          </p:cNvSpPr>
          <p:nvPr/>
        </p:nvSpPr>
        <p:spPr bwMode="auto">
          <a:xfrm>
            <a:off x="6227763" y="2419350"/>
            <a:ext cx="2147887" cy="366713"/>
          </a:xfrm>
          <a:prstGeom prst="rect">
            <a:avLst/>
          </a:prstGeom>
          <a:noFill/>
          <a:ln w="9525">
            <a:noFill/>
            <a:miter lim="800000"/>
            <a:headEnd/>
            <a:tailEnd/>
          </a:ln>
          <a:effectLst/>
        </p:spPr>
        <p:txBody>
          <a:bodyPr wrap="none">
            <a:spAutoFit/>
          </a:bodyPr>
          <a:lstStyle/>
          <a:p>
            <a:pPr algn="l"/>
            <a:r>
              <a:rPr lang="fr-FR">
                <a:latin typeface="Comic Sans MS" pitchFamily="66" charset="0"/>
              </a:rPr>
              <a:t>Réseau de relation</a:t>
            </a:r>
          </a:p>
        </p:txBody>
      </p:sp>
      <p:sp>
        <p:nvSpPr>
          <p:cNvPr id="1182731" name="Text Box 11"/>
          <p:cNvSpPr txBox="1">
            <a:spLocks noChangeArrowheads="1"/>
          </p:cNvSpPr>
          <p:nvPr/>
        </p:nvSpPr>
        <p:spPr bwMode="auto">
          <a:xfrm>
            <a:off x="6227763" y="2924175"/>
            <a:ext cx="923925" cy="366713"/>
          </a:xfrm>
          <a:prstGeom prst="rect">
            <a:avLst/>
          </a:prstGeom>
          <a:noFill/>
          <a:ln w="9525">
            <a:noFill/>
            <a:miter lim="800000"/>
            <a:headEnd/>
            <a:tailEnd/>
          </a:ln>
          <a:effectLst/>
        </p:spPr>
        <p:txBody>
          <a:bodyPr wrap="none">
            <a:spAutoFit/>
          </a:bodyPr>
          <a:lstStyle/>
          <a:p>
            <a:pPr algn="l"/>
            <a:r>
              <a:rPr lang="fr-FR">
                <a:latin typeface="Comic Sans MS" pitchFamily="66" charset="0"/>
              </a:rPr>
              <a:t>Stocks</a:t>
            </a:r>
          </a:p>
        </p:txBody>
      </p:sp>
      <p:sp>
        <p:nvSpPr>
          <p:cNvPr id="1182732" name="Text Box 12"/>
          <p:cNvSpPr txBox="1">
            <a:spLocks noChangeArrowheads="1"/>
          </p:cNvSpPr>
          <p:nvPr/>
        </p:nvSpPr>
        <p:spPr bwMode="auto">
          <a:xfrm>
            <a:off x="6372225" y="3863975"/>
            <a:ext cx="1998663" cy="366713"/>
          </a:xfrm>
          <a:prstGeom prst="rect">
            <a:avLst/>
          </a:prstGeom>
          <a:noFill/>
          <a:ln w="9525">
            <a:noFill/>
            <a:miter lim="800000"/>
            <a:headEnd/>
            <a:tailEnd/>
          </a:ln>
          <a:effectLst/>
        </p:spPr>
        <p:txBody>
          <a:bodyPr wrap="none">
            <a:spAutoFit/>
          </a:bodyPr>
          <a:lstStyle/>
          <a:p>
            <a:pPr algn="l"/>
            <a:r>
              <a:rPr lang="fr-FR">
                <a:latin typeface="Comic Sans MS" pitchFamily="66" charset="0"/>
              </a:rPr>
              <a:t>Échanges de flux</a:t>
            </a:r>
          </a:p>
        </p:txBody>
      </p:sp>
      <p:sp>
        <p:nvSpPr>
          <p:cNvPr id="1182733" name="Text Box 13"/>
          <p:cNvSpPr txBox="1">
            <a:spLocks noChangeArrowheads="1"/>
          </p:cNvSpPr>
          <p:nvPr/>
        </p:nvSpPr>
        <p:spPr bwMode="auto">
          <a:xfrm>
            <a:off x="6372225" y="4508500"/>
            <a:ext cx="2273300" cy="366713"/>
          </a:xfrm>
          <a:prstGeom prst="rect">
            <a:avLst/>
          </a:prstGeom>
          <a:noFill/>
          <a:ln w="9525">
            <a:noFill/>
            <a:miter lim="800000"/>
            <a:headEnd/>
            <a:tailEnd/>
          </a:ln>
          <a:effectLst/>
        </p:spPr>
        <p:txBody>
          <a:bodyPr wrap="none">
            <a:spAutoFit/>
          </a:bodyPr>
          <a:lstStyle/>
          <a:p>
            <a:pPr algn="l"/>
            <a:r>
              <a:rPr lang="fr-FR">
                <a:latin typeface="Comic Sans MS" pitchFamily="66" charset="0"/>
              </a:rPr>
              <a:t>Centres de décision</a:t>
            </a:r>
          </a:p>
        </p:txBody>
      </p:sp>
      <p:sp>
        <p:nvSpPr>
          <p:cNvPr id="1182734" name="Text Box 14"/>
          <p:cNvSpPr txBox="1">
            <a:spLocks noChangeArrowheads="1"/>
          </p:cNvSpPr>
          <p:nvPr/>
        </p:nvSpPr>
        <p:spPr bwMode="auto">
          <a:xfrm>
            <a:off x="6300788" y="5227638"/>
            <a:ext cx="2600325" cy="366712"/>
          </a:xfrm>
          <a:prstGeom prst="rect">
            <a:avLst/>
          </a:prstGeom>
          <a:noFill/>
          <a:ln w="9525">
            <a:noFill/>
            <a:miter lim="800000"/>
            <a:headEnd/>
            <a:tailEnd/>
          </a:ln>
          <a:effectLst/>
        </p:spPr>
        <p:txBody>
          <a:bodyPr wrap="none">
            <a:spAutoFit/>
          </a:bodyPr>
          <a:lstStyle/>
          <a:p>
            <a:pPr algn="l"/>
            <a:r>
              <a:rPr lang="fr-FR">
                <a:latin typeface="Comic Sans MS" pitchFamily="66" charset="0"/>
              </a:rPr>
              <a:t>Boucles de rétroaction</a:t>
            </a:r>
          </a:p>
        </p:txBody>
      </p:sp>
      <p:sp>
        <p:nvSpPr>
          <p:cNvPr id="1182735" name="Line 15"/>
          <p:cNvSpPr>
            <a:spLocks noChangeShapeType="1"/>
          </p:cNvSpPr>
          <p:nvPr/>
        </p:nvSpPr>
        <p:spPr bwMode="auto">
          <a:xfrm flipV="1">
            <a:off x="1331913" y="2274888"/>
            <a:ext cx="2016125" cy="865187"/>
          </a:xfrm>
          <a:prstGeom prst="line">
            <a:avLst/>
          </a:prstGeom>
          <a:noFill/>
          <a:ln w="9525">
            <a:solidFill>
              <a:schemeClr val="tx1"/>
            </a:solidFill>
            <a:round/>
            <a:headEnd/>
            <a:tailEnd/>
          </a:ln>
          <a:effectLst/>
        </p:spPr>
        <p:txBody>
          <a:bodyPr/>
          <a:lstStyle/>
          <a:p>
            <a:endParaRPr lang="fr-FR"/>
          </a:p>
        </p:txBody>
      </p:sp>
      <p:sp>
        <p:nvSpPr>
          <p:cNvPr id="1182736" name="Line 16"/>
          <p:cNvSpPr>
            <a:spLocks noChangeShapeType="1"/>
          </p:cNvSpPr>
          <p:nvPr/>
        </p:nvSpPr>
        <p:spPr bwMode="auto">
          <a:xfrm>
            <a:off x="1258888" y="3427413"/>
            <a:ext cx="2305050" cy="1008062"/>
          </a:xfrm>
          <a:prstGeom prst="line">
            <a:avLst/>
          </a:prstGeom>
          <a:noFill/>
          <a:ln w="9525">
            <a:solidFill>
              <a:schemeClr val="tx1"/>
            </a:solidFill>
            <a:round/>
            <a:headEnd/>
            <a:tailEnd/>
          </a:ln>
          <a:effectLst/>
        </p:spPr>
        <p:txBody>
          <a:bodyPr/>
          <a:lstStyle/>
          <a:p>
            <a:endParaRPr lang="fr-FR"/>
          </a:p>
        </p:txBody>
      </p:sp>
      <p:sp>
        <p:nvSpPr>
          <p:cNvPr id="1182737" name="Line 17"/>
          <p:cNvSpPr>
            <a:spLocks noChangeShapeType="1"/>
          </p:cNvSpPr>
          <p:nvPr/>
        </p:nvSpPr>
        <p:spPr bwMode="auto">
          <a:xfrm flipV="1">
            <a:off x="4643438" y="1484313"/>
            <a:ext cx="1512887" cy="574675"/>
          </a:xfrm>
          <a:prstGeom prst="line">
            <a:avLst/>
          </a:prstGeom>
          <a:noFill/>
          <a:ln w="9525">
            <a:solidFill>
              <a:schemeClr val="tx1"/>
            </a:solidFill>
            <a:round/>
            <a:headEnd/>
            <a:tailEnd/>
          </a:ln>
          <a:effectLst/>
        </p:spPr>
        <p:txBody>
          <a:bodyPr/>
          <a:lstStyle/>
          <a:p>
            <a:endParaRPr lang="fr-FR"/>
          </a:p>
        </p:txBody>
      </p:sp>
      <p:sp>
        <p:nvSpPr>
          <p:cNvPr id="1182738" name="Line 18"/>
          <p:cNvSpPr>
            <a:spLocks noChangeShapeType="1"/>
          </p:cNvSpPr>
          <p:nvPr/>
        </p:nvSpPr>
        <p:spPr bwMode="auto">
          <a:xfrm>
            <a:off x="4643438" y="2058988"/>
            <a:ext cx="1441450" cy="0"/>
          </a:xfrm>
          <a:prstGeom prst="line">
            <a:avLst/>
          </a:prstGeom>
          <a:noFill/>
          <a:ln w="9525">
            <a:solidFill>
              <a:schemeClr val="tx1"/>
            </a:solidFill>
            <a:round/>
            <a:headEnd/>
            <a:tailEnd/>
          </a:ln>
          <a:effectLst/>
        </p:spPr>
        <p:txBody>
          <a:bodyPr/>
          <a:lstStyle/>
          <a:p>
            <a:endParaRPr lang="fr-FR"/>
          </a:p>
        </p:txBody>
      </p:sp>
      <p:sp>
        <p:nvSpPr>
          <p:cNvPr id="1182739" name="Line 19"/>
          <p:cNvSpPr>
            <a:spLocks noChangeShapeType="1"/>
          </p:cNvSpPr>
          <p:nvPr/>
        </p:nvSpPr>
        <p:spPr bwMode="auto">
          <a:xfrm>
            <a:off x="4643438" y="2132013"/>
            <a:ext cx="1441450" cy="431800"/>
          </a:xfrm>
          <a:prstGeom prst="line">
            <a:avLst/>
          </a:prstGeom>
          <a:noFill/>
          <a:ln w="9525">
            <a:solidFill>
              <a:schemeClr val="tx1"/>
            </a:solidFill>
            <a:round/>
            <a:headEnd/>
            <a:tailEnd/>
          </a:ln>
          <a:effectLst/>
        </p:spPr>
        <p:txBody>
          <a:bodyPr/>
          <a:lstStyle/>
          <a:p>
            <a:endParaRPr lang="fr-FR"/>
          </a:p>
        </p:txBody>
      </p:sp>
      <p:sp>
        <p:nvSpPr>
          <p:cNvPr id="1182740" name="Line 20"/>
          <p:cNvSpPr>
            <a:spLocks noChangeShapeType="1"/>
          </p:cNvSpPr>
          <p:nvPr/>
        </p:nvSpPr>
        <p:spPr bwMode="auto">
          <a:xfrm>
            <a:off x="4643438" y="2203450"/>
            <a:ext cx="1512887" cy="936625"/>
          </a:xfrm>
          <a:prstGeom prst="line">
            <a:avLst/>
          </a:prstGeom>
          <a:noFill/>
          <a:ln w="9525">
            <a:solidFill>
              <a:schemeClr val="tx1"/>
            </a:solidFill>
            <a:round/>
            <a:headEnd/>
            <a:tailEnd/>
          </a:ln>
          <a:effectLst/>
        </p:spPr>
        <p:txBody>
          <a:bodyPr/>
          <a:lstStyle/>
          <a:p>
            <a:endParaRPr lang="fr-FR"/>
          </a:p>
        </p:txBody>
      </p:sp>
      <p:sp>
        <p:nvSpPr>
          <p:cNvPr id="1182741" name="Line 21"/>
          <p:cNvSpPr>
            <a:spLocks noChangeShapeType="1"/>
          </p:cNvSpPr>
          <p:nvPr/>
        </p:nvSpPr>
        <p:spPr bwMode="auto">
          <a:xfrm flipV="1">
            <a:off x="4716463" y="4075113"/>
            <a:ext cx="1511300" cy="649287"/>
          </a:xfrm>
          <a:prstGeom prst="line">
            <a:avLst/>
          </a:prstGeom>
          <a:noFill/>
          <a:ln w="9525">
            <a:solidFill>
              <a:schemeClr val="tx1"/>
            </a:solidFill>
            <a:round/>
            <a:headEnd/>
            <a:tailEnd/>
          </a:ln>
          <a:effectLst/>
        </p:spPr>
        <p:txBody>
          <a:bodyPr/>
          <a:lstStyle/>
          <a:p>
            <a:endParaRPr lang="fr-FR"/>
          </a:p>
        </p:txBody>
      </p:sp>
      <p:sp>
        <p:nvSpPr>
          <p:cNvPr id="1182742" name="Line 22"/>
          <p:cNvSpPr>
            <a:spLocks noChangeShapeType="1"/>
          </p:cNvSpPr>
          <p:nvPr/>
        </p:nvSpPr>
        <p:spPr bwMode="auto">
          <a:xfrm>
            <a:off x="4716463" y="4724400"/>
            <a:ext cx="1511300" cy="0"/>
          </a:xfrm>
          <a:prstGeom prst="line">
            <a:avLst/>
          </a:prstGeom>
          <a:noFill/>
          <a:ln w="9525">
            <a:solidFill>
              <a:schemeClr val="tx1"/>
            </a:solidFill>
            <a:round/>
            <a:headEnd/>
            <a:tailEnd/>
          </a:ln>
          <a:effectLst/>
        </p:spPr>
        <p:txBody>
          <a:bodyPr/>
          <a:lstStyle/>
          <a:p>
            <a:endParaRPr lang="fr-FR"/>
          </a:p>
        </p:txBody>
      </p:sp>
      <p:sp>
        <p:nvSpPr>
          <p:cNvPr id="1182743" name="Line 23"/>
          <p:cNvSpPr>
            <a:spLocks noChangeShapeType="1"/>
          </p:cNvSpPr>
          <p:nvPr/>
        </p:nvSpPr>
        <p:spPr bwMode="auto">
          <a:xfrm>
            <a:off x="4716463" y="4724400"/>
            <a:ext cx="1439862" cy="647700"/>
          </a:xfrm>
          <a:prstGeom prst="line">
            <a:avLst/>
          </a:prstGeom>
          <a:noFill/>
          <a:ln w="9525">
            <a:solidFill>
              <a:schemeClr val="tx1"/>
            </a:solidFill>
            <a:round/>
            <a:headEnd/>
            <a:tailEnd/>
          </a:ln>
          <a:effectLst/>
        </p:spPr>
        <p:txBody>
          <a:bodyPr/>
          <a:lstStyle/>
          <a:p>
            <a:endParaRPr lang="fr-FR"/>
          </a:p>
        </p:txBody>
      </p:sp>
      <p:sp>
        <p:nvSpPr>
          <p:cNvPr id="23" name="Espace réservé de la date 22"/>
          <p:cNvSpPr>
            <a:spLocks noGrp="1"/>
          </p:cNvSpPr>
          <p:nvPr>
            <p:ph type="dt" sz="half" idx="10"/>
          </p:nvPr>
        </p:nvSpPr>
        <p:spPr/>
        <p:txBody>
          <a:bodyPr/>
          <a:lstStyle/>
          <a:p>
            <a:fld id="{AB80201C-022E-4633-8BE9-DB7A3BC6133D}" type="datetime2">
              <a:rPr lang="fr-FR" smtClean="0"/>
              <a:pPr/>
              <a:t>dimanche 31 janvier 2010</a:t>
            </a:fld>
            <a:endParaRPr lang="en-US"/>
          </a:p>
        </p:txBody>
      </p:sp>
      <p:sp>
        <p:nvSpPr>
          <p:cNvPr id="24" name="Espace réservé du pied de page 23"/>
          <p:cNvSpPr>
            <a:spLocks noGrp="1"/>
          </p:cNvSpPr>
          <p:nvPr>
            <p:ph type="ftr" sz="quarter" idx="11"/>
          </p:nvPr>
        </p:nvSpPr>
        <p:spPr/>
        <p:txBody>
          <a:bodyPr/>
          <a:lstStyle/>
          <a:p>
            <a:r>
              <a:rPr kumimoji="0" lang="en-US" smtClean="0"/>
              <a:t>ISIMA 3</a:t>
            </a:r>
            <a:endParaRPr kumimoji="0" lang="en-US"/>
          </a:p>
        </p:txBody>
      </p:sp>
      <p:sp>
        <p:nvSpPr>
          <p:cNvPr id="25" name="Text Box 168"/>
          <p:cNvSpPr txBox="1">
            <a:spLocks noChangeArrowheads="1"/>
          </p:cNvSpPr>
          <p:nvPr/>
        </p:nvSpPr>
        <p:spPr bwMode="auto">
          <a:xfrm>
            <a:off x="609600" y="5655490"/>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smtClean="0">
                <a:solidFill>
                  <a:schemeClr val="accent3">
                    <a:lumMod val="50000"/>
                  </a:schemeClr>
                </a:solidFill>
              </a:rPr>
              <a:t>« le tout est un ensemble non réductible à la somme de ses éléments du fait des interactions multiples et variées qui le parcourent ».</a:t>
            </a:r>
            <a:r>
              <a:rPr lang="fr-FR" b="1" dirty="0" smtClean="0">
                <a:solidFill>
                  <a:schemeClr val="accent3">
                    <a:lumMod val="50000"/>
                  </a:schemeClr>
                </a:solidFill>
                <a:latin typeface="Comic Sans MS" pitchFamily="66" charset="0"/>
                <a:cs typeface="Times New Roman" pitchFamily="18" charset="0"/>
              </a:rPr>
              <a:t>.</a:t>
            </a:r>
          </a:p>
        </p:txBody>
      </p:sp>
      <p:grpSp>
        <p:nvGrpSpPr>
          <p:cNvPr id="30" name="Groupe 29"/>
          <p:cNvGrpSpPr/>
          <p:nvPr/>
        </p:nvGrpSpPr>
        <p:grpSpPr>
          <a:xfrm>
            <a:off x="3276600" y="2514600"/>
            <a:ext cx="1379538" cy="1233488"/>
            <a:chOff x="3440113" y="1947863"/>
            <a:chExt cx="2130425" cy="2181225"/>
          </a:xfrm>
        </p:grpSpPr>
        <p:sp>
          <p:nvSpPr>
            <p:cNvPr id="26" name="AutoShape 147"/>
            <p:cNvSpPr>
              <a:spLocks noChangeArrowheads="1"/>
            </p:cNvSpPr>
            <p:nvPr/>
          </p:nvSpPr>
          <p:spPr bwMode="auto">
            <a:xfrm>
              <a:off x="3884613" y="1947863"/>
              <a:ext cx="1685925" cy="167957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7" name="AutoShape 148"/>
            <p:cNvSpPr>
              <a:spLocks noChangeArrowheads="1"/>
            </p:cNvSpPr>
            <p:nvPr/>
          </p:nvSpPr>
          <p:spPr bwMode="auto">
            <a:xfrm rot="10800000">
              <a:off x="3440113" y="2451100"/>
              <a:ext cx="1687512" cy="1677988"/>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 name="AutoShape 149"/>
            <p:cNvSpPr>
              <a:spLocks noChangeArrowheads="1"/>
            </p:cNvSpPr>
            <p:nvPr/>
          </p:nvSpPr>
          <p:spPr bwMode="auto">
            <a:xfrm rot="16200000">
              <a:off x="3404395" y="1983581"/>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9" name="AutoShape 150"/>
            <p:cNvSpPr>
              <a:spLocks noChangeArrowheads="1"/>
            </p:cNvSpPr>
            <p:nvPr/>
          </p:nvSpPr>
          <p:spPr bwMode="auto">
            <a:xfrm rot="5400000">
              <a:off x="3887788" y="2446338"/>
              <a:ext cx="1717675"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grpSp>
      <p:sp>
        <p:nvSpPr>
          <p:cNvPr id="31" name="Line 15"/>
          <p:cNvSpPr>
            <a:spLocks noChangeShapeType="1"/>
          </p:cNvSpPr>
          <p:nvPr/>
        </p:nvSpPr>
        <p:spPr bwMode="auto">
          <a:xfrm flipV="1">
            <a:off x="1828800" y="3276598"/>
            <a:ext cx="1371600" cy="1"/>
          </a:xfrm>
          <a:prstGeom prst="line">
            <a:avLst/>
          </a:prstGeom>
          <a:noFill/>
          <a:ln w="9525">
            <a:solidFill>
              <a:schemeClr val="tx1"/>
            </a:solidFill>
            <a:round/>
            <a:headEnd/>
            <a:tailEnd/>
          </a:ln>
          <a:effectLst/>
        </p:spPr>
        <p:txBody>
          <a:bodyPr/>
          <a:lstStyle/>
          <a:p>
            <a:endParaRPr lang="fr-FR"/>
          </a:p>
        </p:txBody>
      </p:sp>
      <p:sp>
        <p:nvSpPr>
          <p:cNvPr id="32" name="Text Box 6"/>
          <p:cNvSpPr txBox="1">
            <a:spLocks noChangeArrowheads="1"/>
          </p:cNvSpPr>
          <p:nvPr/>
        </p:nvSpPr>
        <p:spPr bwMode="auto">
          <a:xfrm>
            <a:off x="3352800" y="2971800"/>
            <a:ext cx="1290738"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dynamique</a:t>
            </a:r>
            <a:endParaRPr lang="fr-FR" dirty="0">
              <a:latin typeface="Comic Sans MS" pitchFamily="66" charset="0"/>
            </a:endParaRPr>
          </a:p>
        </p:txBody>
      </p:sp>
      <p:sp>
        <p:nvSpPr>
          <p:cNvPr id="33" name="Text Box 168"/>
          <p:cNvSpPr txBox="1">
            <a:spLocks noChangeArrowheads="1"/>
          </p:cNvSpPr>
          <p:nvPr/>
        </p:nvSpPr>
        <p:spPr bwMode="auto">
          <a:xfrm>
            <a:off x="685800" y="5638800"/>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smtClean="0">
                <a:solidFill>
                  <a:schemeClr val="accent3">
                    <a:lumMod val="50000"/>
                  </a:schemeClr>
                </a:solidFill>
              </a:rPr>
              <a:t>L’entropie du système réside alors dans les échanges d’information au sein du système organisé qui deviennent ainsi l’énergie du système</a:t>
            </a:r>
          </a:p>
        </p:txBody>
      </p:sp>
      <p:sp>
        <p:nvSpPr>
          <p:cNvPr id="34"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295400"/>
            <a:ext cx="7864475" cy="4932362"/>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de développement.</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Guider les développeurs de la phase d'analyse à la phase de maintenance.</a:t>
            </a:r>
          </a:p>
          <a:p>
            <a:pPr marL="886968" marR="0" lvl="2" indent="-228600" algn="l" defTabSz="914400" rtl="0" eaLnBrk="1" fontAlgn="auto" latinLnBrk="0" hangingPunct="1">
              <a:lnSpc>
                <a:spcPct val="100000"/>
              </a:lnSpc>
              <a:spcBef>
                <a:spcPct val="20000"/>
              </a:spcBef>
              <a:spcAft>
                <a:spcPts val="0"/>
              </a:spcAft>
              <a:buClr>
                <a:schemeClr val="accent2"/>
              </a:buClr>
              <a:buSzTx/>
              <a:buFont typeface="Wingdings 2"/>
              <a:buChar char=""/>
              <a:tabLst/>
              <a:defRPr/>
            </a:pPr>
            <a:r>
              <a:rPr lang="fr-FR" sz="2000" dirty="0" smtClean="0">
                <a:latin typeface="Arial" charset="0"/>
              </a:rPr>
              <a:t>Méthodes permettant de passer du besoin au produit,</a:t>
            </a:r>
            <a:endParaRPr kumimoji="0" lang="fr-FR" sz="2000" b="0" i="0" u="none" strike="noStrike" kern="1200" cap="none" spc="0" normalizeH="0" baseline="0" noProof="0" dirty="0" smtClean="0">
              <a:ln>
                <a:noFill/>
              </a:ln>
              <a:solidFill>
                <a:schemeClr val="tx1"/>
              </a:solidFill>
              <a:effectLst/>
              <a:uLnTx/>
              <a:uFillTx/>
              <a:latin typeface="Arial" charset="0"/>
              <a:ea typeface="+mn-ea"/>
              <a:cs typeface="+mn-cs"/>
            </a:endParaRPr>
          </a:p>
          <a:p>
            <a:pPr marL="886968" lvl="2" indent="-228600" fontAlgn="auto">
              <a:spcBef>
                <a:spcPct val="20000"/>
              </a:spcBef>
              <a:spcAft>
                <a:spcPts val="0"/>
              </a:spcAft>
              <a:buClr>
                <a:schemeClr val="accent2"/>
              </a:buClr>
              <a:buFont typeface="Wingdings 2"/>
              <a:buChar char=""/>
              <a:defRPr/>
            </a:pPr>
            <a:r>
              <a:rPr lang="fr-FR" sz="2000" dirty="0" smtClean="0"/>
              <a:t>Gestion de la configuration et du changement,</a:t>
            </a:r>
          </a:p>
          <a:p>
            <a:pPr marL="886968" lvl="2" indent="-228600" fontAlgn="auto">
              <a:spcBef>
                <a:spcPct val="20000"/>
              </a:spcBef>
              <a:spcAft>
                <a:spcPts val="0"/>
              </a:spcAft>
              <a:buClr>
                <a:schemeClr val="accent2"/>
              </a:buClr>
              <a:buFont typeface="Wingdings 2"/>
              <a:buChar char=""/>
              <a:defRPr/>
            </a:pPr>
            <a:r>
              <a:rPr lang="fr-FR" sz="2000" dirty="0" smtClean="0"/>
              <a:t>Activités soutenues par des outils </a:t>
            </a:r>
            <a:r>
              <a:rPr lang="fr-FR" sz="2000" dirty="0" smtClean="0">
                <a:solidFill>
                  <a:schemeClr val="tx2">
                    <a:lumMod val="75000"/>
                  </a:schemeClr>
                </a:solidFill>
              </a:rPr>
              <a:t>indispensables.</a:t>
            </a:r>
            <a:r>
              <a:rPr lang="fr-FR" sz="2000" dirty="0" smtClean="0"/>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de conduite de projet.</a:t>
            </a:r>
          </a:p>
          <a:p>
            <a:pPr marL="640080" lvl="1" indent="-237744" fontAlgn="auto">
              <a:spcBef>
                <a:spcPts val="550"/>
              </a:spcBef>
              <a:spcAft>
                <a:spcPts val="0"/>
              </a:spcAft>
              <a:buClr>
                <a:schemeClr val="accent1"/>
              </a:buClr>
              <a:buFont typeface="Verdana"/>
              <a:buChar cha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Aider le chef de projet à</a:t>
            </a:r>
            <a:r>
              <a:rPr lang="fr-FR" sz="2400" dirty="0" smtClean="0">
                <a:solidFill>
                  <a:prstClr val="black"/>
                </a:solidFill>
                <a:latin typeface="Gill Sans MT"/>
              </a:rPr>
              <a:t> évaluer les charges,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planifier son projet,  et suivre son</a:t>
            </a:r>
            <a:r>
              <a:rPr kumimoji="0" lang="fr-FR" sz="2400" b="0" i="0" u="none" strike="noStrike" kern="1200" cap="none" spc="0" normalizeH="0" noProof="0" dirty="0" smtClean="0">
                <a:ln>
                  <a:noFill/>
                </a:ln>
                <a:solidFill>
                  <a:schemeClr val="tx1"/>
                </a:solidFill>
                <a:effectLst/>
                <a:uLnTx/>
                <a:uFillTx/>
                <a:latin typeface="+mn-lt"/>
                <a:ea typeface="+mn-ea"/>
                <a:cs typeface="+mn-cs"/>
              </a:rPr>
              <a:t>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avancement.</a:t>
            </a:r>
          </a:p>
          <a:p>
            <a:pPr marL="886968" lvl="2" indent="-228600" fontAlgn="auto">
              <a:spcBef>
                <a:spcPct val="20000"/>
              </a:spcBef>
              <a:spcAft>
                <a:spcPts val="0"/>
              </a:spcAft>
              <a:buClr>
                <a:schemeClr val="accent2"/>
              </a:buClr>
              <a:buFont typeface="Arial" pitchFamily="34" charset="0"/>
              <a:buChar char="•"/>
            </a:pPr>
            <a:r>
              <a:rPr lang="fr-FR" dirty="0" smtClean="0"/>
              <a:t>Utiliser les métriques capitalisées selon une taxonomie de projet,</a:t>
            </a:r>
            <a:endParaRPr lang="fr-FR" dirty="0" smtClean="0">
              <a:latin typeface="Arial" charset="0"/>
            </a:endParaRPr>
          </a:p>
          <a:p>
            <a:pPr marL="886968" marR="0" lvl="2" indent="-228600" algn="l"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r>
              <a:rPr lang="fr-FR" dirty="0" smtClean="0">
                <a:latin typeface="Arial" charset="0"/>
              </a:rPr>
              <a:t>Maitriser le</a:t>
            </a:r>
            <a:r>
              <a:rPr kumimoji="0" lang="fr-FR" sz="1800" b="0" i="0" u="none" strike="noStrike" kern="1200" cap="none" spc="0" normalizeH="0" baseline="0" noProof="0" dirty="0" smtClean="0">
                <a:ln>
                  <a:noFill/>
                </a:ln>
                <a:solidFill>
                  <a:schemeClr val="tx1"/>
                </a:solidFill>
                <a:effectLst/>
                <a:uLnTx/>
                <a:uFillTx/>
                <a:latin typeface="Arial" charset="0"/>
                <a:ea typeface="+mn-ea"/>
                <a:cs typeface="+mn-cs"/>
              </a:rPr>
              <a:t> projet en fonction des risques.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d‘Assurance et Contrôle qualité.</a:t>
            </a:r>
          </a:p>
          <a:p>
            <a:pPr marL="640080" marR="0" lvl="1" indent="-237744"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Mettre en place des procédures pour améliorer la qualité des produits développés.</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lang="fr-FR" sz="2400" dirty="0" smtClean="0">
                <a:latin typeface="+mn-lt"/>
              </a:rPr>
              <a:t>Effectuer des contrôles pour vérifier que les procédures sont respectées.</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900" dirty="0" smtClean="0"/>
              <a:t>Le Génie Logiciel</a:t>
            </a:r>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90600" y="122238"/>
            <a:ext cx="8153400" cy="823912"/>
          </a:xfrm>
        </p:spPr>
        <p:txBody>
          <a:bodyPr/>
          <a:lstStyle/>
          <a:p>
            <a:r>
              <a:rPr lang="fr-FR" sz="2800" dirty="0" smtClean="0"/>
              <a:t>Le cycle en  </a:t>
            </a:r>
            <a:r>
              <a:rPr lang="fr-FR" sz="2800" dirty="0"/>
              <a:t>Y : 2 TRACKS UNIFIED PROCESS</a:t>
            </a:r>
            <a:br>
              <a:rPr lang="fr-FR" sz="2800" dirty="0"/>
            </a:br>
            <a:r>
              <a:rPr lang="fr-FR" sz="2000" dirty="0"/>
              <a:t>(voir UML 2 en action – P. </a:t>
            </a:r>
            <a:r>
              <a:rPr lang="fr-FR" sz="2000" dirty="0" err="1"/>
              <a:t>Rocques</a:t>
            </a:r>
            <a:r>
              <a:rPr lang="fr-FR" sz="2000" dirty="0"/>
              <a:t>  F. Vallée - 3</a:t>
            </a:r>
            <a:r>
              <a:rPr lang="fr-FR" sz="2000" baseline="30000" dirty="0"/>
              <a:t>e</a:t>
            </a:r>
            <a:r>
              <a:rPr lang="fr-FR" sz="2000" dirty="0"/>
              <a:t> </a:t>
            </a:r>
            <a:r>
              <a:rPr lang="fr-FR" sz="2000" dirty="0" err="1"/>
              <a:t>ed</a:t>
            </a:r>
            <a:r>
              <a:rPr lang="fr-FR" sz="2000" dirty="0"/>
              <a:t>.– </a:t>
            </a:r>
            <a:r>
              <a:rPr lang="fr-FR" sz="2000" dirty="0" err="1"/>
              <a:t>Eyrolles</a:t>
            </a:r>
            <a:r>
              <a:rPr lang="fr-FR" sz="2000" dirty="0"/>
              <a:t> 2004)</a:t>
            </a:r>
          </a:p>
        </p:txBody>
      </p:sp>
      <p:pic>
        <p:nvPicPr>
          <p:cNvPr id="183299" name="Picture 3" descr="Y"/>
          <p:cNvPicPr>
            <a:picLocks noChangeAspect="1" noChangeArrowheads="1"/>
          </p:cNvPicPr>
          <p:nvPr/>
        </p:nvPicPr>
        <p:blipFill>
          <a:blip r:embed="rId3" cstate="print"/>
          <a:srcRect/>
          <a:stretch>
            <a:fillRect/>
          </a:stretch>
        </p:blipFill>
        <p:spPr bwMode="auto">
          <a:xfrm>
            <a:off x="2700338" y="990600"/>
            <a:ext cx="3998912" cy="5360987"/>
          </a:xfrm>
          <a:prstGeom prst="rect">
            <a:avLst/>
          </a:prstGeom>
          <a:solidFill>
            <a:schemeClr val="tx2"/>
          </a:solidFill>
        </p:spPr>
      </p:pic>
      <p:sp>
        <p:nvSpPr>
          <p:cNvPr id="183301" name="AutoShape 5"/>
          <p:cNvSpPr>
            <a:spLocks noChangeArrowheads="1"/>
          </p:cNvSpPr>
          <p:nvPr/>
        </p:nvSpPr>
        <p:spPr bwMode="auto">
          <a:xfrm>
            <a:off x="2667000" y="1524000"/>
            <a:ext cx="1879600" cy="723900"/>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endParaRPr lang="fr-FR"/>
          </a:p>
        </p:txBody>
      </p:sp>
      <p:sp>
        <p:nvSpPr>
          <p:cNvPr id="183302" name="Text Box 6"/>
          <p:cNvSpPr txBox="1">
            <a:spLocks noChangeArrowheads="1"/>
          </p:cNvSpPr>
          <p:nvPr/>
        </p:nvSpPr>
        <p:spPr bwMode="auto">
          <a:xfrm>
            <a:off x="2667000" y="1524000"/>
            <a:ext cx="1908175" cy="611579"/>
          </a:xfrm>
          <a:prstGeom prst="rect">
            <a:avLst/>
          </a:prstGeom>
          <a:noFill/>
          <a:ln w="28575">
            <a:noFill/>
            <a:miter lim="800000"/>
            <a:headEnd/>
            <a:tailEnd/>
          </a:ln>
          <a:effectLst/>
        </p:spPr>
        <p:txBody>
          <a:bodyPr lIns="90000" tIns="46800" rIns="90000" bIns="46800">
            <a:spAutoFit/>
          </a:bodyPr>
          <a:lstStyle/>
          <a:p>
            <a:pPr algn="ctr" eaLnBrk="0" hangingPunct="0">
              <a:lnSpc>
                <a:spcPct val="80000"/>
              </a:lnSpc>
              <a:spcBef>
                <a:spcPct val="50000"/>
              </a:spcBef>
            </a:pPr>
            <a:r>
              <a:rPr lang="fr-FR" sz="1600" b="0" dirty="0">
                <a:latin typeface="Impact" pitchFamily="34" charset="0"/>
              </a:rPr>
              <a:t>Capture des besoins </a:t>
            </a:r>
          </a:p>
          <a:p>
            <a:pPr algn="ctr" eaLnBrk="0" hangingPunct="0">
              <a:lnSpc>
                <a:spcPct val="80000"/>
              </a:lnSpc>
              <a:spcBef>
                <a:spcPct val="50000"/>
              </a:spcBef>
            </a:pPr>
            <a:r>
              <a:rPr lang="fr-FR" sz="1600" b="0" dirty="0">
                <a:latin typeface="Impact" pitchFamily="34" charset="0"/>
              </a:rPr>
              <a:t>fonctionnels</a:t>
            </a:r>
            <a:endParaRPr lang="fr-FR" sz="1600" dirty="0">
              <a:latin typeface="Impact" pitchFamily="34" charset="0"/>
            </a:endParaRPr>
          </a:p>
        </p:txBody>
      </p:sp>
      <p:sp>
        <p:nvSpPr>
          <p:cNvPr id="183303" name="AutoShape 7"/>
          <p:cNvSpPr>
            <a:spLocks noChangeArrowheads="1"/>
          </p:cNvSpPr>
          <p:nvPr/>
        </p:nvSpPr>
        <p:spPr bwMode="auto">
          <a:xfrm>
            <a:off x="5105400" y="1524000"/>
            <a:ext cx="1879600" cy="723900"/>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endParaRPr lang="fr-FR"/>
          </a:p>
        </p:txBody>
      </p:sp>
      <p:sp>
        <p:nvSpPr>
          <p:cNvPr id="183304" name="Text Box 8"/>
          <p:cNvSpPr txBox="1">
            <a:spLocks noChangeArrowheads="1"/>
          </p:cNvSpPr>
          <p:nvPr/>
        </p:nvSpPr>
        <p:spPr bwMode="auto">
          <a:xfrm>
            <a:off x="5105400" y="1598221"/>
            <a:ext cx="1908175" cy="611579"/>
          </a:xfrm>
          <a:prstGeom prst="rect">
            <a:avLst/>
          </a:prstGeom>
          <a:noFill/>
          <a:ln w="28575">
            <a:noFill/>
            <a:miter lim="800000"/>
            <a:headEnd/>
            <a:tailEnd/>
          </a:ln>
          <a:effectLst/>
        </p:spPr>
        <p:txBody>
          <a:bodyPr lIns="90000" tIns="46800" rIns="90000" bIns="46800">
            <a:spAutoFit/>
          </a:bodyPr>
          <a:lstStyle/>
          <a:p>
            <a:pPr algn="ctr" eaLnBrk="0" hangingPunct="0">
              <a:lnSpc>
                <a:spcPct val="80000"/>
              </a:lnSpc>
              <a:spcBef>
                <a:spcPct val="50000"/>
              </a:spcBef>
            </a:pPr>
            <a:r>
              <a:rPr lang="fr-FR" sz="1600" b="0" dirty="0">
                <a:latin typeface="Impact" pitchFamily="34" charset="0"/>
              </a:rPr>
              <a:t>Capture des besoins </a:t>
            </a:r>
          </a:p>
          <a:p>
            <a:pPr algn="ctr" eaLnBrk="0" hangingPunct="0">
              <a:lnSpc>
                <a:spcPct val="80000"/>
              </a:lnSpc>
              <a:spcBef>
                <a:spcPct val="50000"/>
              </a:spcBef>
            </a:pPr>
            <a:r>
              <a:rPr lang="fr-FR" sz="1600" b="0" dirty="0">
                <a:latin typeface="Impact" pitchFamily="34" charset="0"/>
              </a:rPr>
              <a:t>techniques</a:t>
            </a:r>
            <a:endParaRPr lang="fr-FR" sz="1600" dirty="0">
              <a:latin typeface="Impact" pitchFamily="34" charset="0"/>
            </a:endParaRPr>
          </a:p>
        </p:txBody>
      </p:sp>
      <p:sp>
        <p:nvSpPr>
          <p:cNvPr id="183305" name="AutoShape 9"/>
          <p:cNvSpPr>
            <a:spLocks noChangeArrowheads="1"/>
          </p:cNvSpPr>
          <p:nvPr/>
        </p:nvSpPr>
        <p:spPr bwMode="auto">
          <a:xfrm>
            <a:off x="1206500" y="1498600"/>
            <a:ext cx="1460500" cy="685800"/>
          </a:xfrm>
          <a:prstGeom prst="homePlate">
            <a:avLst>
              <a:gd name="adj" fmla="val 53241"/>
            </a:avLst>
          </a:prstGeom>
          <a:gradFill rotWithShape="0">
            <a:gsLst>
              <a:gs pos="0">
                <a:schemeClr val="tx2"/>
              </a:gs>
              <a:gs pos="100000">
                <a:schemeClr val="tx1"/>
              </a:gs>
            </a:gsLst>
            <a:lin ang="0" scaled="1"/>
          </a:gradFill>
          <a:ln w="28575">
            <a:solidFill>
              <a:schemeClr val="tx2"/>
            </a:solidFill>
            <a:miter lim="800000"/>
            <a:headEnd/>
            <a:tailEnd/>
          </a:ln>
          <a:effectLst/>
        </p:spPr>
        <p:txBody>
          <a:bodyPr lIns="90000" tIns="46800" rIns="90000" bIns="46800" anchor="ctr">
            <a:spAutoFit/>
          </a:bodyPr>
          <a:lstStyle/>
          <a:p>
            <a:endParaRPr lang="fr-FR"/>
          </a:p>
        </p:txBody>
      </p:sp>
      <p:sp>
        <p:nvSpPr>
          <p:cNvPr id="183306" name="Text Box 10"/>
          <p:cNvSpPr txBox="1">
            <a:spLocks noChangeArrowheads="1"/>
          </p:cNvSpPr>
          <p:nvPr/>
        </p:nvSpPr>
        <p:spPr bwMode="auto">
          <a:xfrm>
            <a:off x="1165225" y="1538288"/>
            <a:ext cx="1395413" cy="581025"/>
          </a:xfrm>
          <a:prstGeom prst="rect">
            <a:avLst/>
          </a:prstGeom>
          <a:noFill/>
          <a:ln w="28575">
            <a:noFill/>
            <a:miter lim="800000"/>
            <a:headEnd/>
            <a:tailEnd/>
          </a:ln>
          <a:effectLst/>
        </p:spPr>
        <p:txBody>
          <a:bodyPr wrap="none" lIns="90000" tIns="46800" rIns="90000" bIns="46800">
            <a:spAutoFit/>
          </a:bodyPr>
          <a:lstStyle/>
          <a:p>
            <a:pPr eaLnBrk="0" hangingPunct="0"/>
            <a:r>
              <a:rPr lang="fr-FR" sz="1600" b="0">
                <a:solidFill>
                  <a:schemeClr val="bg1"/>
                </a:solidFill>
                <a:latin typeface="Impact" pitchFamily="34" charset="0"/>
              </a:rPr>
              <a:t>Contraintes</a:t>
            </a:r>
          </a:p>
          <a:p>
            <a:pPr eaLnBrk="0" hangingPunct="0"/>
            <a:r>
              <a:rPr lang="fr-FR" sz="1600" b="0">
                <a:solidFill>
                  <a:schemeClr val="bg1"/>
                </a:solidFill>
                <a:latin typeface="Impact" pitchFamily="34" charset="0"/>
              </a:rPr>
              <a:t>fonctionnelles</a:t>
            </a:r>
          </a:p>
        </p:txBody>
      </p:sp>
      <p:sp>
        <p:nvSpPr>
          <p:cNvPr id="183307" name="AutoShape 11"/>
          <p:cNvSpPr>
            <a:spLocks noChangeArrowheads="1"/>
          </p:cNvSpPr>
          <p:nvPr/>
        </p:nvSpPr>
        <p:spPr bwMode="auto">
          <a:xfrm flipH="1">
            <a:off x="6819900" y="1371600"/>
            <a:ext cx="1460500" cy="685800"/>
          </a:xfrm>
          <a:prstGeom prst="homePlate">
            <a:avLst>
              <a:gd name="adj" fmla="val 53241"/>
            </a:avLst>
          </a:prstGeom>
          <a:gradFill rotWithShape="0">
            <a:gsLst>
              <a:gs pos="0">
                <a:schemeClr val="tx2"/>
              </a:gs>
              <a:gs pos="100000">
                <a:schemeClr val="tx1"/>
              </a:gs>
            </a:gsLst>
            <a:lin ang="0" scaled="1"/>
          </a:gradFill>
          <a:ln w="28575">
            <a:solidFill>
              <a:schemeClr val="tx2"/>
            </a:solidFill>
            <a:miter lim="800000"/>
            <a:headEnd/>
            <a:tailEnd/>
          </a:ln>
          <a:effectLst/>
        </p:spPr>
        <p:txBody>
          <a:bodyPr lIns="90000" tIns="46800" rIns="90000" bIns="46800" anchor="ctr">
            <a:spAutoFit/>
          </a:bodyPr>
          <a:lstStyle/>
          <a:p>
            <a:endParaRPr lang="fr-FR"/>
          </a:p>
        </p:txBody>
      </p:sp>
      <p:sp>
        <p:nvSpPr>
          <p:cNvPr id="183308" name="Text Box 12"/>
          <p:cNvSpPr txBox="1">
            <a:spLocks noChangeArrowheads="1"/>
          </p:cNvSpPr>
          <p:nvPr/>
        </p:nvSpPr>
        <p:spPr bwMode="auto">
          <a:xfrm>
            <a:off x="7126288" y="1403350"/>
            <a:ext cx="1163637" cy="581025"/>
          </a:xfrm>
          <a:prstGeom prst="rect">
            <a:avLst/>
          </a:prstGeom>
          <a:noFill/>
          <a:ln w="28575">
            <a:noFill/>
            <a:miter lim="800000"/>
            <a:headEnd/>
            <a:tailEnd/>
          </a:ln>
          <a:effectLst/>
        </p:spPr>
        <p:txBody>
          <a:bodyPr wrap="none" lIns="90000" tIns="46800" rIns="90000" bIns="46800">
            <a:spAutoFit/>
          </a:bodyPr>
          <a:lstStyle/>
          <a:p>
            <a:pPr algn="r" eaLnBrk="0" hangingPunct="0"/>
            <a:r>
              <a:rPr lang="fr-FR" sz="1600" b="0">
                <a:solidFill>
                  <a:schemeClr val="bg1"/>
                </a:solidFill>
                <a:latin typeface="Impact" pitchFamily="34" charset="0"/>
              </a:rPr>
              <a:t>Contraintes</a:t>
            </a:r>
          </a:p>
          <a:p>
            <a:pPr algn="r" eaLnBrk="0" hangingPunct="0"/>
            <a:r>
              <a:rPr lang="fr-FR" sz="1600" b="0">
                <a:solidFill>
                  <a:schemeClr val="bg1"/>
                </a:solidFill>
                <a:latin typeface="Impact" pitchFamily="34" charset="0"/>
              </a:rPr>
              <a:t>techniques</a:t>
            </a:r>
          </a:p>
        </p:txBody>
      </p:sp>
      <p:sp>
        <p:nvSpPr>
          <p:cNvPr id="183309" name="AutoShape 13"/>
          <p:cNvSpPr>
            <a:spLocks noChangeArrowheads="1"/>
          </p:cNvSpPr>
          <p:nvPr/>
        </p:nvSpPr>
        <p:spPr bwMode="auto">
          <a:xfrm>
            <a:off x="3200400" y="2667000"/>
            <a:ext cx="141922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Analyse</a:t>
            </a:r>
          </a:p>
        </p:txBody>
      </p:sp>
      <p:sp>
        <p:nvSpPr>
          <p:cNvPr id="183310" name="AutoShape 14"/>
          <p:cNvSpPr>
            <a:spLocks noChangeArrowheads="1"/>
          </p:cNvSpPr>
          <p:nvPr/>
        </p:nvSpPr>
        <p:spPr bwMode="auto">
          <a:xfrm>
            <a:off x="4953000" y="266700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générique</a:t>
            </a:r>
          </a:p>
        </p:txBody>
      </p:sp>
      <p:sp>
        <p:nvSpPr>
          <p:cNvPr id="183311" name="AutoShape 15"/>
          <p:cNvSpPr>
            <a:spLocks noChangeArrowheads="1"/>
          </p:cNvSpPr>
          <p:nvPr/>
        </p:nvSpPr>
        <p:spPr bwMode="auto">
          <a:xfrm>
            <a:off x="3578225" y="3733800"/>
            <a:ext cx="24415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préliminaire</a:t>
            </a:r>
          </a:p>
        </p:txBody>
      </p:sp>
      <p:sp>
        <p:nvSpPr>
          <p:cNvPr id="183312" name="AutoShape 16"/>
          <p:cNvSpPr>
            <a:spLocks noChangeArrowheads="1"/>
          </p:cNvSpPr>
          <p:nvPr/>
        </p:nvSpPr>
        <p:spPr bwMode="auto">
          <a:xfrm>
            <a:off x="3736975" y="433070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détaillée</a:t>
            </a:r>
          </a:p>
        </p:txBody>
      </p:sp>
      <p:sp>
        <p:nvSpPr>
          <p:cNvPr id="183313" name="AutoShape 17"/>
          <p:cNvSpPr>
            <a:spLocks noChangeArrowheads="1"/>
          </p:cNvSpPr>
          <p:nvPr/>
        </p:nvSpPr>
        <p:spPr bwMode="auto">
          <a:xfrm>
            <a:off x="3744912" y="494665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Codage et tests</a:t>
            </a:r>
          </a:p>
        </p:txBody>
      </p:sp>
      <p:sp>
        <p:nvSpPr>
          <p:cNvPr id="183314" name="AutoShape 18"/>
          <p:cNvSpPr>
            <a:spLocks noChangeArrowheads="1"/>
          </p:cNvSpPr>
          <p:nvPr/>
        </p:nvSpPr>
        <p:spPr bwMode="auto">
          <a:xfrm>
            <a:off x="3902075" y="5549900"/>
            <a:ext cx="15525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Recette</a:t>
            </a:r>
          </a:p>
        </p:txBody>
      </p:sp>
      <p:grpSp>
        <p:nvGrpSpPr>
          <p:cNvPr id="2" name="Group 19"/>
          <p:cNvGrpSpPr>
            <a:grpSpLocks/>
          </p:cNvGrpSpPr>
          <p:nvPr/>
        </p:nvGrpSpPr>
        <p:grpSpPr bwMode="auto">
          <a:xfrm>
            <a:off x="1231900" y="2951163"/>
            <a:ext cx="1295400" cy="1133475"/>
            <a:chOff x="776" y="1779"/>
            <a:chExt cx="816" cy="714"/>
          </a:xfrm>
        </p:grpSpPr>
        <p:sp>
          <p:nvSpPr>
            <p:cNvPr id="183316" name="Rectangle 20"/>
            <p:cNvSpPr>
              <a:spLocks noChangeArrowheads="1"/>
            </p:cNvSpPr>
            <p:nvPr/>
          </p:nvSpPr>
          <p:spPr bwMode="auto">
            <a:xfrm>
              <a:off x="928" y="1779"/>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7" name="Rectangle 21"/>
            <p:cNvSpPr>
              <a:spLocks noChangeArrowheads="1"/>
            </p:cNvSpPr>
            <p:nvPr/>
          </p:nvSpPr>
          <p:spPr bwMode="auto">
            <a:xfrm>
              <a:off x="880" y="1827"/>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8" name="Rectangle 22"/>
            <p:cNvSpPr>
              <a:spLocks noChangeArrowheads="1"/>
            </p:cNvSpPr>
            <p:nvPr/>
          </p:nvSpPr>
          <p:spPr bwMode="auto">
            <a:xfrm>
              <a:off x="832" y="1875"/>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9" name="Rectangle 23"/>
            <p:cNvSpPr>
              <a:spLocks noChangeArrowheads="1"/>
            </p:cNvSpPr>
            <p:nvPr/>
          </p:nvSpPr>
          <p:spPr bwMode="auto">
            <a:xfrm>
              <a:off x="776" y="1915"/>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r>
                <a:rPr lang="fr-FR" sz="1600" b="0" dirty="0">
                  <a:latin typeface="Impact" pitchFamily="34" charset="0"/>
                </a:rPr>
                <a:t>Classes</a:t>
              </a:r>
            </a:p>
            <a:p>
              <a:pPr algn="ctr" eaLnBrk="0" hangingPunct="0"/>
              <a:r>
                <a:rPr lang="fr-FR" sz="1600" b="0" dirty="0">
                  <a:latin typeface="Impact" pitchFamily="34" charset="0"/>
                </a:rPr>
                <a:t>d'analyse</a:t>
              </a:r>
            </a:p>
          </p:txBody>
        </p:sp>
        <p:sp>
          <p:nvSpPr>
            <p:cNvPr id="183320" name="Line 24"/>
            <p:cNvSpPr>
              <a:spLocks noChangeShapeType="1"/>
            </p:cNvSpPr>
            <p:nvPr/>
          </p:nvSpPr>
          <p:spPr bwMode="auto">
            <a:xfrm>
              <a:off x="780" y="2247"/>
              <a:ext cx="652" cy="0"/>
            </a:xfrm>
            <a:prstGeom prst="line">
              <a:avLst/>
            </a:prstGeom>
            <a:noFill/>
            <a:ln w="28575">
              <a:solidFill>
                <a:schemeClr val="tx2"/>
              </a:solidFill>
              <a:round/>
              <a:headEnd/>
              <a:tailEnd/>
            </a:ln>
            <a:effectLst/>
          </p:spPr>
          <p:txBody>
            <a:bodyPr wrap="none" lIns="90000" tIns="46800" rIns="90000" bIns="46800" anchor="ctr">
              <a:spAutoFit/>
            </a:bodyPr>
            <a:lstStyle/>
            <a:p>
              <a:endParaRPr lang="fr-FR"/>
            </a:p>
          </p:txBody>
        </p:sp>
        <p:sp>
          <p:nvSpPr>
            <p:cNvPr id="183321" name="Line 25"/>
            <p:cNvSpPr>
              <a:spLocks noChangeShapeType="1"/>
            </p:cNvSpPr>
            <p:nvPr/>
          </p:nvSpPr>
          <p:spPr bwMode="auto">
            <a:xfrm>
              <a:off x="780" y="2350"/>
              <a:ext cx="652" cy="0"/>
            </a:xfrm>
            <a:prstGeom prst="line">
              <a:avLst/>
            </a:prstGeom>
            <a:noFill/>
            <a:ln w="28575">
              <a:solidFill>
                <a:schemeClr val="tx2"/>
              </a:solidFill>
              <a:round/>
              <a:headEnd/>
              <a:tailEnd/>
            </a:ln>
            <a:effectLst/>
          </p:spPr>
          <p:txBody>
            <a:bodyPr wrap="none" lIns="90000" tIns="46800" rIns="90000" bIns="46800" anchor="ctr">
              <a:spAutoFit/>
            </a:bodyPr>
            <a:lstStyle/>
            <a:p>
              <a:endParaRPr lang="fr-FR"/>
            </a:p>
          </p:txBody>
        </p:sp>
      </p:grpSp>
      <p:grpSp>
        <p:nvGrpSpPr>
          <p:cNvPr id="3" name="Group 26"/>
          <p:cNvGrpSpPr>
            <a:grpSpLocks/>
          </p:cNvGrpSpPr>
          <p:nvPr/>
        </p:nvGrpSpPr>
        <p:grpSpPr bwMode="auto">
          <a:xfrm>
            <a:off x="7353300" y="2887663"/>
            <a:ext cx="1295400" cy="1133475"/>
            <a:chOff x="776" y="1779"/>
            <a:chExt cx="816" cy="714"/>
          </a:xfrm>
        </p:grpSpPr>
        <p:sp>
          <p:nvSpPr>
            <p:cNvPr id="183323" name="Rectangle 27"/>
            <p:cNvSpPr>
              <a:spLocks noChangeArrowheads="1"/>
            </p:cNvSpPr>
            <p:nvPr/>
          </p:nvSpPr>
          <p:spPr bwMode="auto">
            <a:xfrm>
              <a:off x="928" y="1779"/>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4" name="Rectangle 28"/>
            <p:cNvSpPr>
              <a:spLocks noChangeArrowheads="1"/>
            </p:cNvSpPr>
            <p:nvPr/>
          </p:nvSpPr>
          <p:spPr bwMode="auto">
            <a:xfrm>
              <a:off x="880" y="1827"/>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5" name="Rectangle 29"/>
            <p:cNvSpPr>
              <a:spLocks noChangeArrowheads="1"/>
            </p:cNvSpPr>
            <p:nvPr/>
          </p:nvSpPr>
          <p:spPr bwMode="auto">
            <a:xfrm>
              <a:off x="832" y="1875"/>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6" name="Rectangle 30"/>
            <p:cNvSpPr>
              <a:spLocks noChangeArrowheads="1"/>
            </p:cNvSpPr>
            <p:nvPr/>
          </p:nvSpPr>
          <p:spPr bwMode="auto">
            <a:xfrm>
              <a:off x="776" y="1915"/>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r>
                <a:rPr lang="fr-FR" sz="1600" b="0" dirty="0">
                  <a:latin typeface="Impact" pitchFamily="34" charset="0"/>
                </a:rPr>
                <a:t>Classes</a:t>
              </a:r>
            </a:p>
            <a:p>
              <a:pPr algn="ctr" eaLnBrk="0" hangingPunct="0"/>
              <a:r>
                <a:rPr lang="fr-FR" sz="1600" b="0" dirty="0">
                  <a:latin typeface="Impact" pitchFamily="34" charset="0"/>
                </a:rPr>
                <a:t>techniques</a:t>
              </a:r>
            </a:p>
          </p:txBody>
        </p:sp>
        <p:sp>
          <p:nvSpPr>
            <p:cNvPr id="183327" name="Line 31"/>
            <p:cNvSpPr>
              <a:spLocks noChangeShapeType="1"/>
            </p:cNvSpPr>
            <p:nvPr/>
          </p:nvSpPr>
          <p:spPr bwMode="auto">
            <a:xfrm>
              <a:off x="780" y="2247"/>
              <a:ext cx="652" cy="0"/>
            </a:xfrm>
            <a:prstGeom prst="line">
              <a:avLst/>
            </a:prstGeom>
            <a:noFill/>
            <a:ln w="28575">
              <a:solidFill>
                <a:schemeClr val="tx2"/>
              </a:solidFill>
              <a:round/>
              <a:headEnd/>
              <a:tailEnd/>
            </a:ln>
            <a:effectLst/>
          </p:spPr>
          <p:txBody>
            <a:bodyPr wrap="none" lIns="0" tIns="46800" rIns="0" bIns="46800" anchor="ctr">
              <a:spAutoFit/>
            </a:bodyPr>
            <a:lstStyle/>
            <a:p>
              <a:endParaRPr lang="fr-FR"/>
            </a:p>
          </p:txBody>
        </p:sp>
        <p:sp>
          <p:nvSpPr>
            <p:cNvPr id="183328" name="Line 32"/>
            <p:cNvSpPr>
              <a:spLocks noChangeShapeType="1"/>
            </p:cNvSpPr>
            <p:nvPr/>
          </p:nvSpPr>
          <p:spPr bwMode="auto">
            <a:xfrm>
              <a:off x="780" y="2350"/>
              <a:ext cx="652" cy="0"/>
            </a:xfrm>
            <a:prstGeom prst="line">
              <a:avLst/>
            </a:prstGeom>
            <a:noFill/>
            <a:ln w="28575">
              <a:solidFill>
                <a:schemeClr val="tx2"/>
              </a:solidFill>
              <a:round/>
              <a:headEnd/>
              <a:tailEnd/>
            </a:ln>
            <a:effectLst/>
          </p:spPr>
          <p:txBody>
            <a:bodyPr wrap="none" lIns="0" tIns="46800" rIns="0" bIns="46800" anchor="ctr">
              <a:spAutoFit/>
            </a:bodyPr>
            <a:lstStyle/>
            <a:p>
              <a:endParaRPr lang="fr-FR"/>
            </a:p>
          </p:txBody>
        </p:sp>
      </p:grpSp>
      <p:sp>
        <p:nvSpPr>
          <p:cNvPr id="183329" name="AutoShape 33"/>
          <p:cNvSpPr>
            <a:spLocks noChangeArrowheads="1"/>
          </p:cNvSpPr>
          <p:nvPr/>
        </p:nvSpPr>
        <p:spPr bwMode="auto">
          <a:xfrm rot="2674722">
            <a:off x="5778228" y="3267017"/>
            <a:ext cx="1360853" cy="737996"/>
          </a:xfrm>
          <a:prstGeom prst="notchedRightArrow">
            <a:avLst>
              <a:gd name="adj1" fmla="val 50000"/>
              <a:gd name="adj2" fmla="val 43750"/>
            </a:avLst>
          </a:prstGeom>
          <a:solidFill>
            <a:srgbClr val="FFFFE3"/>
          </a:solidFill>
          <a:ln w="28575">
            <a:solidFill>
              <a:schemeClr val="tx1"/>
            </a:solidFill>
            <a:miter lim="800000"/>
            <a:headEnd/>
            <a:tailEnd/>
          </a:ln>
          <a:effectLst/>
        </p:spPr>
        <p:txBody>
          <a:bodyPr wrap="square" lIns="90000" tIns="46800" rIns="90000" bIns="46800" anchor="ctr">
            <a:spAutoFit/>
          </a:bodyPr>
          <a:lstStyle/>
          <a:p>
            <a:endParaRPr lang="fr-FR"/>
          </a:p>
        </p:txBody>
      </p:sp>
      <p:sp>
        <p:nvSpPr>
          <p:cNvPr id="183330" name="Rectangle 34"/>
          <p:cNvSpPr>
            <a:spLocks noChangeArrowheads="1"/>
          </p:cNvSpPr>
          <p:nvPr/>
        </p:nvSpPr>
        <p:spPr bwMode="auto">
          <a:xfrm>
            <a:off x="6978650" y="4548188"/>
            <a:ext cx="1301750" cy="984250"/>
          </a:xfrm>
          <a:prstGeom prst="rect">
            <a:avLst/>
          </a:prstGeom>
          <a:solidFill>
            <a:srgbClr val="FFFFE3"/>
          </a:solidFill>
          <a:ln w="28575">
            <a:solidFill>
              <a:schemeClr val="tx2"/>
            </a:solidFill>
            <a:miter lim="800000"/>
            <a:headEnd/>
            <a:tailEnd/>
          </a:ln>
          <a:effectLst/>
        </p:spPr>
        <p:txBody>
          <a:bodyPr wrap="none"/>
          <a:lstStyle/>
          <a:p>
            <a:pPr algn="ctr" eaLnBrk="0" hangingPunct="0"/>
            <a:r>
              <a:rPr lang="fr-FR" sz="1600" b="0" dirty="0">
                <a:solidFill>
                  <a:schemeClr val="bg1"/>
                </a:solidFill>
                <a:latin typeface="Impact" pitchFamily="34" charset="0"/>
              </a:rPr>
              <a:t>    </a:t>
            </a:r>
            <a:r>
              <a:rPr lang="fr-FR" sz="1600" b="0" dirty="0">
                <a:latin typeface="Impact" pitchFamily="34" charset="0"/>
              </a:rPr>
              <a:t>Prototype</a:t>
            </a:r>
          </a:p>
        </p:txBody>
      </p:sp>
      <p:sp>
        <p:nvSpPr>
          <p:cNvPr id="183331" name="Rectangle 35"/>
          <p:cNvSpPr>
            <a:spLocks noChangeArrowheads="1"/>
          </p:cNvSpPr>
          <p:nvPr/>
        </p:nvSpPr>
        <p:spPr bwMode="auto">
          <a:xfrm>
            <a:off x="6759575" y="4702175"/>
            <a:ext cx="438150" cy="153988"/>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183332" name="Rectangle 36"/>
          <p:cNvSpPr>
            <a:spLocks noChangeArrowheads="1"/>
          </p:cNvSpPr>
          <p:nvPr/>
        </p:nvSpPr>
        <p:spPr bwMode="auto">
          <a:xfrm>
            <a:off x="6759575" y="4957763"/>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pic>
        <p:nvPicPr>
          <p:cNvPr id="183333" name="Picture 37" descr="engr"/>
          <p:cNvPicPr>
            <a:picLocks noChangeAspect="1" noChangeArrowheads="1"/>
          </p:cNvPicPr>
          <p:nvPr/>
        </p:nvPicPr>
        <p:blipFill>
          <a:blip r:embed="rId4" cstate="print"/>
          <a:srcRect/>
          <a:stretch>
            <a:fillRect/>
          </a:stretch>
        </p:blipFill>
        <p:spPr bwMode="auto">
          <a:xfrm>
            <a:off x="7285038" y="4843463"/>
            <a:ext cx="827087" cy="661987"/>
          </a:xfrm>
          <a:prstGeom prst="rect">
            <a:avLst/>
          </a:prstGeom>
          <a:solidFill>
            <a:srgbClr val="FFFFE3"/>
          </a:solidFill>
          <a:ln w="9525">
            <a:noFill/>
            <a:miter lim="800000"/>
            <a:headEnd/>
            <a:tailEnd/>
          </a:ln>
        </p:spPr>
      </p:pic>
      <p:sp>
        <p:nvSpPr>
          <p:cNvPr id="183334" name="Rectangle 38"/>
          <p:cNvSpPr>
            <a:spLocks noChangeArrowheads="1"/>
          </p:cNvSpPr>
          <p:nvPr/>
        </p:nvSpPr>
        <p:spPr bwMode="auto">
          <a:xfrm>
            <a:off x="6759575" y="5199063"/>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4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1" name="Espace réservé de la date 40"/>
          <p:cNvSpPr>
            <a:spLocks noGrp="1"/>
          </p:cNvSpPr>
          <p:nvPr>
            <p:ph type="dt" sz="half" idx="10"/>
          </p:nvPr>
        </p:nvSpPr>
        <p:spPr/>
        <p:txBody>
          <a:bodyPr/>
          <a:lstStyle/>
          <a:p>
            <a:fld id="{22FEA608-EAAA-4A34-A3F8-AE26A713A551}" type="datetime2">
              <a:rPr lang="fr-FR" smtClean="0"/>
              <a:pPr/>
              <a:t>dimanche 31 janvier 2010</a:t>
            </a:fld>
            <a:endParaRPr lang="en-US"/>
          </a:p>
        </p:txBody>
      </p:sp>
      <p:sp>
        <p:nvSpPr>
          <p:cNvPr id="42" name="Espace réservé du pied de page 41"/>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990601" y="257175"/>
            <a:ext cx="7848600" cy="641350"/>
          </a:xfrm>
        </p:spPr>
        <p:txBody>
          <a:bodyPr>
            <a:normAutofit fontScale="90000"/>
          </a:bodyPr>
          <a:lstStyle/>
          <a:p>
            <a:r>
              <a:rPr lang="fr-FR" dirty="0" smtClean="0"/>
              <a:t>Y </a:t>
            </a:r>
            <a:r>
              <a:rPr lang="fr-FR" dirty="0"/>
              <a:t>: 2 T U P</a:t>
            </a:r>
          </a:p>
        </p:txBody>
      </p:sp>
      <p:sp>
        <p:nvSpPr>
          <p:cNvPr id="186372" name="Rectangle 4"/>
          <p:cNvSpPr>
            <a:spLocks noGrp="1" noChangeArrowheads="1"/>
          </p:cNvSpPr>
          <p:nvPr>
            <p:ph type="body" idx="1"/>
          </p:nvPr>
        </p:nvSpPr>
        <p:spPr>
          <a:xfrm>
            <a:off x="685800" y="1430338"/>
            <a:ext cx="8018463" cy="4665662"/>
          </a:xfrm>
          <a:noFill/>
          <a:ln/>
        </p:spPr>
        <p:txBody>
          <a:bodyPr>
            <a:normAutofit fontScale="92500" lnSpcReduction="20000"/>
          </a:bodyPr>
          <a:lstStyle/>
          <a:p>
            <a:pPr algn="just">
              <a:lnSpc>
                <a:spcPct val="110000"/>
              </a:lnSpc>
              <a:spcBef>
                <a:spcPts val="600"/>
              </a:spcBef>
              <a:spcAft>
                <a:spcPts val="600"/>
              </a:spcAft>
            </a:pPr>
            <a:r>
              <a:rPr lang="fr-FR" sz="2400" dirty="0"/>
              <a:t>La branche fonctionnelle</a:t>
            </a:r>
            <a:r>
              <a:rPr lang="fr-FR" sz="2000" dirty="0"/>
              <a:t> </a:t>
            </a:r>
          </a:p>
          <a:p>
            <a:pPr lvl="1" algn="just">
              <a:lnSpc>
                <a:spcPct val="110000"/>
              </a:lnSpc>
              <a:spcAft>
                <a:spcPts val="300"/>
              </a:spcAft>
            </a:pPr>
            <a:r>
              <a:rPr lang="fr-FR" sz="1800" dirty="0"/>
              <a:t>capture des </a:t>
            </a:r>
            <a:r>
              <a:rPr lang="fr-FR" sz="1800" dirty="0" smtClean="0"/>
              <a:t>besoins focalisés </a:t>
            </a:r>
            <a:r>
              <a:rPr lang="fr-FR" sz="1800" dirty="0"/>
              <a:t>sur le métier des </a:t>
            </a:r>
            <a:r>
              <a:rPr lang="fr-FR" sz="1800" dirty="0" smtClean="0"/>
              <a:t>utilisateurs,</a:t>
            </a:r>
            <a:endParaRPr lang="fr-FR" sz="1800" dirty="0"/>
          </a:p>
          <a:p>
            <a:pPr lvl="1" algn="just">
              <a:lnSpc>
                <a:spcPct val="110000"/>
              </a:lnSpc>
              <a:spcAft>
                <a:spcPts val="300"/>
              </a:spcAft>
            </a:pPr>
            <a:r>
              <a:rPr lang="fr-FR" sz="1800" dirty="0"/>
              <a:t>analyse : étudier précisément la spécification </a:t>
            </a:r>
            <a:r>
              <a:rPr lang="fr-FR" sz="1800" dirty="0" smtClean="0"/>
              <a:t>fonctionnelle,</a:t>
            </a:r>
            <a:endParaRPr lang="fr-FR" sz="1800" dirty="0"/>
          </a:p>
          <a:p>
            <a:pPr algn="just">
              <a:lnSpc>
                <a:spcPct val="110000"/>
              </a:lnSpc>
              <a:spcAft>
                <a:spcPts val="300"/>
              </a:spcAft>
            </a:pPr>
            <a:r>
              <a:rPr lang="fr-FR" sz="2400" dirty="0"/>
              <a:t>La branche architecture technique</a:t>
            </a:r>
          </a:p>
          <a:p>
            <a:pPr lvl="1" algn="just">
              <a:lnSpc>
                <a:spcPct val="110000"/>
              </a:lnSpc>
              <a:spcAft>
                <a:spcPts val="300"/>
              </a:spcAft>
            </a:pPr>
            <a:r>
              <a:rPr lang="fr-FR" sz="1800" dirty="0"/>
              <a:t>capture des besoins techniques : contraintes et dimensionnement, </a:t>
            </a:r>
          </a:p>
          <a:p>
            <a:pPr lvl="1" algn="just">
              <a:lnSpc>
                <a:spcPct val="110000"/>
              </a:lnSpc>
              <a:spcAft>
                <a:spcPts val="300"/>
              </a:spcAft>
            </a:pPr>
            <a:r>
              <a:rPr lang="fr-FR" sz="1800" dirty="0"/>
              <a:t>style d’architecture matérielle : n-tiers...</a:t>
            </a:r>
          </a:p>
          <a:p>
            <a:pPr lvl="1" algn="just">
              <a:lnSpc>
                <a:spcPct val="110000"/>
              </a:lnSpc>
              <a:spcAft>
                <a:spcPts val="300"/>
              </a:spcAft>
            </a:pPr>
            <a:r>
              <a:rPr lang="fr-FR" sz="1800" dirty="0"/>
              <a:t>conception générique : composants de l’architecture </a:t>
            </a:r>
            <a:r>
              <a:rPr lang="fr-FR" sz="1800" dirty="0" smtClean="0"/>
              <a:t>technique,</a:t>
            </a:r>
            <a:endParaRPr lang="fr-FR" sz="1800" dirty="0"/>
          </a:p>
          <a:p>
            <a:pPr algn="just">
              <a:lnSpc>
                <a:spcPct val="110000"/>
              </a:lnSpc>
              <a:spcBef>
                <a:spcPts val="600"/>
              </a:spcBef>
              <a:spcAft>
                <a:spcPts val="600"/>
              </a:spcAft>
            </a:pPr>
            <a:r>
              <a:rPr lang="fr-FR" sz="2400" dirty="0"/>
              <a:t>La branche finale</a:t>
            </a:r>
          </a:p>
          <a:p>
            <a:pPr lvl="1" algn="just">
              <a:lnSpc>
                <a:spcPct val="110000"/>
              </a:lnSpc>
              <a:spcAft>
                <a:spcPts val="300"/>
              </a:spcAft>
            </a:pPr>
            <a:r>
              <a:rPr lang="fr-FR" sz="1800" dirty="0"/>
              <a:t>conception préliminaire : intégrer analyse et </a:t>
            </a:r>
            <a:r>
              <a:rPr lang="fr-FR" sz="1800" dirty="0" smtClean="0"/>
              <a:t>architecture,</a:t>
            </a:r>
            <a:endParaRPr lang="fr-FR" sz="1800" dirty="0"/>
          </a:p>
          <a:p>
            <a:pPr lvl="1" algn="just">
              <a:lnSpc>
                <a:spcPct val="110000"/>
              </a:lnSpc>
              <a:spcAft>
                <a:spcPts val="300"/>
              </a:spcAft>
            </a:pPr>
            <a:r>
              <a:rPr lang="fr-FR" sz="1800" dirty="0"/>
              <a:t>conception détaillée : comment réaliser chaque </a:t>
            </a:r>
            <a:r>
              <a:rPr lang="fr-FR" sz="1800" dirty="0" smtClean="0"/>
              <a:t>composant,</a:t>
            </a:r>
            <a:endParaRPr lang="fr-FR" sz="1800" dirty="0"/>
          </a:p>
          <a:p>
            <a:pPr lvl="1" algn="just">
              <a:lnSpc>
                <a:spcPct val="110000"/>
              </a:lnSpc>
              <a:spcAft>
                <a:spcPts val="300"/>
              </a:spcAft>
            </a:pPr>
            <a:r>
              <a:rPr lang="fr-FR" sz="1800" dirty="0"/>
              <a:t>codage : produire et tester les </a:t>
            </a:r>
            <a:r>
              <a:rPr lang="fr-FR" sz="1800" dirty="0" smtClean="0"/>
              <a:t>composants, </a:t>
            </a:r>
            <a:endParaRPr lang="fr-FR" sz="1800" dirty="0"/>
          </a:p>
          <a:p>
            <a:pPr lvl="1" algn="just">
              <a:lnSpc>
                <a:spcPct val="110000"/>
              </a:lnSpc>
              <a:spcAft>
                <a:spcPts val="300"/>
              </a:spcAft>
            </a:pPr>
            <a:r>
              <a:rPr lang="fr-FR" sz="1800" dirty="0"/>
              <a:t>recette : valider les fonctions du système.</a:t>
            </a:r>
          </a:p>
        </p:txBody>
      </p:sp>
      <p:sp>
        <p:nvSpPr>
          <p:cNvPr id="7" name="Espace réservé de la date 3"/>
          <p:cNvSpPr>
            <a:spLocks noGrp="1"/>
          </p:cNvSpPr>
          <p:nvPr>
            <p:ph type="dt" sz="half" idx="10"/>
          </p:nvPr>
        </p:nvSpPr>
        <p:spPr>
          <a:xfrm>
            <a:off x="3581400" y="6324600"/>
            <a:ext cx="2133600" cy="476250"/>
          </a:xfrm>
        </p:spPr>
        <p:txBody>
          <a:bodyPr/>
          <a:lstStyle/>
          <a:p>
            <a:fld id="{7AA2EB6E-9C06-43FE-9F64-17956B986EF9}" type="datetime2">
              <a:rPr lang="fr-FR" smtClean="0"/>
              <a:pPr/>
              <a:t>dimanche 31 janvier 2010</a:t>
            </a:fld>
            <a:endParaRPr lang="en-US" dirty="0"/>
          </a:p>
        </p:txBody>
      </p:sp>
      <p:sp>
        <p:nvSpPr>
          <p:cNvPr id="8" name="Espace réservé du pied de page 4"/>
          <p:cNvSpPr>
            <a:spLocks noGrp="1"/>
          </p:cNvSpPr>
          <p:nvPr>
            <p:ph type="ftr" sz="quarter" idx="11"/>
          </p:nvPr>
        </p:nvSpPr>
        <p:spPr>
          <a:xfrm>
            <a:off x="5715000" y="6324600"/>
            <a:ext cx="2895600" cy="476250"/>
          </a:xfrm>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2" name="Rectangle 12"/>
          <p:cNvSpPr>
            <a:spLocks noGrp="1" noChangeArrowheads="1"/>
          </p:cNvSpPr>
          <p:nvPr>
            <p:ph type="title"/>
          </p:nvPr>
        </p:nvSpPr>
        <p:spPr>
          <a:xfrm>
            <a:off x="1066800" y="152400"/>
            <a:ext cx="7856538" cy="579437"/>
          </a:xfrm>
        </p:spPr>
        <p:txBody>
          <a:bodyPr/>
          <a:lstStyle/>
          <a:p>
            <a:r>
              <a:rPr lang="fr-FR" sz="3200" noProof="1" smtClean="0"/>
              <a:t>PROTOTYPAGE</a:t>
            </a:r>
            <a:endParaRPr lang="fr-FR" sz="3200" dirty="0"/>
          </a:p>
        </p:txBody>
      </p:sp>
      <p:sp>
        <p:nvSpPr>
          <p:cNvPr id="143373" name="Rectangle 13"/>
          <p:cNvSpPr>
            <a:spLocks noGrp="1" noChangeArrowheads="1"/>
          </p:cNvSpPr>
          <p:nvPr>
            <p:ph type="body" idx="1"/>
          </p:nvPr>
        </p:nvSpPr>
        <p:spPr>
          <a:xfrm>
            <a:off x="838199" y="1646238"/>
            <a:ext cx="8043863" cy="4114800"/>
          </a:xfrm>
        </p:spPr>
        <p:txBody>
          <a:bodyPr>
            <a:normAutofit fontScale="92500" lnSpcReduction="10000"/>
          </a:bodyPr>
          <a:lstStyle/>
          <a:p>
            <a:pPr>
              <a:lnSpc>
                <a:spcPct val="110000"/>
              </a:lnSpc>
            </a:pPr>
            <a:r>
              <a:rPr lang="fr-FR" sz="2000" dirty="0"/>
              <a:t>Présentation : </a:t>
            </a:r>
            <a:r>
              <a:rPr lang="fr-FR" sz="2000" dirty="0" smtClean="0"/>
              <a:t> Modèle </a:t>
            </a:r>
            <a:r>
              <a:rPr lang="fr-FR" sz="2000" dirty="0"/>
              <a:t>d’interface humain-ordinateur.</a:t>
            </a:r>
          </a:p>
          <a:p>
            <a:pPr lvl="1">
              <a:lnSpc>
                <a:spcPct val="110000"/>
              </a:lnSpc>
            </a:pPr>
            <a:r>
              <a:rPr lang="fr-FR" sz="1800" dirty="0"/>
              <a:t> Aborder le point de vue de l'utilisateur</a:t>
            </a:r>
          </a:p>
          <a:p>
            <a:pPr>
              <a:lnSpc>
                <a:spcPct val="110000"/>
              </a:lnSpc>
            </a:pPr>
            <a:r>
              <a:rPr lang="fr-FR" sz="2000" dirty="0"/>
              <a:t> Simulation : </a:t>
            </a:r>
            <a:r>
              <a:rPr lang="fr-FR" sz="2100" dirty="0"/>
              <a:t>exécution</a:t>
            </a:r>
            <a:r>
              <a:rPr lang="fr-FR" sz="2000" dirty="0"/>
              <a:t> de spécifications formelles </a:t>
            </a:r>
          </a:p>
          <a:p>
            <a:pPr lvl="1">
              <a:lnSpc>
                <a:spcPct val="110000"/>
              </a:lnSpc>
            </a:pPr>
            <a:r>
              <a:rPr lang="fr-FR" sz="1800" dirty="0"/>
              <a:t>Validation, complétude et consistance.</a:t>
            </a:r>
          </a:p>
          <a:p>
            <a:pPr>
              <a:lnSpc>
                <a:spcPct val="110000"/>
              </a:lnSpc>
            </a:pPr>
            <a:r>
              <a:rPr lang="fr-FR" sz="2000" dirty="0"/>
              <a:t> Conception : test de la mise en application des </a:t>
            </a:r>
            <a:r>
              <a:rPr lang="fr-FR" sz="2000" dirty="0" smtClean="0"/>
              <a:t>exigences,</a:t>
            </a:r>
            <a:endParaRPr lang="fr-FR" sz="2000" dirty="0"/>
          </a:p>
          <a:p>
            <a:pPr>
              <a:lnSpc>
                <a:spcPct val="110000"/>
              </a:lnSpc>
            </a:pPr>
            <a:r>
              <a:rPr lang="fr-FR" sz="2000" noProof="1"/>
              <a:t> Système pilote : </a:t>
            </a:r>
            <a:r>
              <a:rPr lang="fr-FR" sz="2000" dirty="0"/>
              <a:t>développement évolutif ou </a:t>
            </a:r>
            <a:r>
              <a:rPr lang="fr-FR" sz="2000" dirty="0" smtClean="0"/>
              <a:t>exploratoire.</a:t>
            </a:r>
            <a:endParaRPr lang="fr-FR" sz="2000" dirty="0"/>
          </a:p>
          <a:p>
            <a:pPr>
              <a:lnSpc>
                <a:spcPct val="110000"/>
              </a:lnSpc>
            </a:pPr>
            <a:endParaRPr lang="fr-FR" sz="2000" dirty="0"/>
          </a:p>
          <a:p>
            <a:pPr>
              <a:lnSpc>
                <a:spcPct val="110000"/>
              </a:lnSpc>
              <a:buFont typeface="Wingdings" pitchFamily="2" charset="2"/>
              <a:buNone/>
            </a:pPr>
            <a:endParaRPr lang="fr-FR" sz="2000" dirty="0"/>
          </a:p>
          <a:p>
            <a:pPr>
              <a:lnSpc>
                <a:spcPct val="110000"/>
              </a:lnSpc>
            </a:pPr>
            <a:r>
              <a:rPr lang="fr-FR" sz="2000" dirty="0"/>
              <a:t> Établir les objectifs du </a:t>
            </a:r>
            <a:r>
              <a:rPr lang="fr-FR" sz="2000" dirty="0" smtClean="0"/>
              <a:t>prototype,</a:t>
            </a:r>
            <a:endParaRPr lang="fr-FR" sz="2000" dirty="0"/>
          </a:p>
          <a:p>
            <a:pPr>
              <a:lnSpc>
                <a:spcPct val="110000"/>
              </a:lnSpc>
            </a:pPr>
            <a:r>
              <a:rPr lang="fr-FR" sz="2000" dirty="0"/>
              <a:t> Choisir les fonctions et les besoins non fonctionnels à </a:t>
            </a:r>
            <a:r>
              <a:rPr lang="fr-FR" sz="2000" dirty="0" smtClean="0"/>
              <a:t>inclure,</a:t>
            </a:r>
            <a:endParaRPr lang="fr-FR" sz="2000" dirty="0"/>
          </a:p>
          <a:p>
            <a:pPr>
              <a:lnSpc>
                <a:spcPct val="110000"/>
              </a:lnSpc>
            </a:pPr>
            <a:r>
              <a:rPr lang="fr-FR" sz="2000" dirty="0"/>
              <a:t> Développer et évaluer le </a:t>
            </a:r>
            <a:r>
              <a:rPr lang="fr-FR" sz="2000" dirty="0" smtClean="0"/>
              <a:t>prototype.</a:t>
            </a:r>
            <a:endParaRPr lang="fr-FR" sz="2000" dirty="0"/>
          </a:p>
          <a:p>
            <a:pPr>
              <a:lnSpc>
                <a:spcPct val="110000"/>
              </a:lnSpc>
            </a:pPr>
            <a:endParaRPr lang="fr-FR" sz="2000" noProof="1"/>
          </a:p>
          <a:p>
            <a:pPr>
              <a:lnSpc>
                <a:spcPct val="110000"/>
              </a:lnSpc>
            </a:pPr>
            <a:endParaRPr lang="fr-FR" sz="2000" dirty="0"/>
          </a:p>
        </p:txBody>
      </p:sp>
      <p:sp>
        <p:nvSpPr>
          <p:cNvPr id="143365" name="Text Box 5"/>
          <p:cNvSpPr txBox="1">
            <a:spLocks noChangeArrowheads="1"/>
          </p:cNvSpPr>
          <p:nvPr/>
        </p:nvSpPr>
        <p:spPr bwMode="auto">
          <a:xfrm>
            <a:off x="990600" y="1143000"/>
            <a:ext cx="841375" cy="519113"/>
          </a:xfrm>
          <a:prstGeom prst="rect">
            <a:avLst/>
          </a:prstGeom>
          <a:noFill/>
          <a:ln w="9525">
            <a:noFill/>
            <a:miter lim="800000"/>
            <a:headEnd/>
            <a:tailEnd/>
          </a:ln>
          <a:effectLst/>
        </p:spPr>
        <p:txBody>
          <a:bodyPr wrap="none">
            <a:spAutoFit/>
          </a:bodyPr>
          <a:lstStyle/>
          <a:p>
            <a:pPr eaLnBrk="0" hangingPunct="0"/>
            <a:r>
              <a:rPr lang="fr-FR" sz="2800" b="0" noProof="1">
                <a:latin typeface="Impact" pitchFamily="34" charset="0"/>
              </a:rPr>
              <a:t>TYPE</a:t>
            </a:r>
          </a:p>
        </p:txBody>
      </p:sp>
      <p:sp>
        <p:nvSpPr>
          <p:cNvPr id="143366" name="Text Box 6"/>
          <p:cNvSpPr txBox="1">
            <a:spLocks noChangeArrowheads="1"/>
          </p:cNvSpPr>
          <p:nvPr/>
        </p:nvSpPr>
        <p:spPr bwMode="auto">
          <a:xfrm>
            <a:off x="914400" y="3886200"/>
            <a:ext cx="1185862" cy="519113"/>
          </a:xfrm>
          <a:prstGeom prst="rect">
            <a:avLst/>
          </a:prstGeom>
          <a:noFill/>
          <a:ln w="9525">
            <a:noFill/>
            <a:miter lim="800000"/>
            <a:headEnd/>
            <a:tailEnd/>
          </a:ln>
          <a:effectLst/>
        </p:spPr>
        <p:txBody>
          <a:bodyPr wrap="none">
            <a:spAutoFit/>
          </a:bodyPr>
          <a:lstStyle/>
          <a:p>
            <a:pPr eaLnBrk="0" hangingPunct="0"/>
            <a:r>
              <a:rPr lang="fr-FR" sz="2800" b="0" noProof="1">
                <a:latin typeface="Impact" pitchFamily="34" charset="0"/>
              </a:rPr>
              <a:t>ETAPES</a:t>
            </a:r>
          </a:p>
        </p:txBody>
      </p:sp>
      <p:sp>
        <p:nvSpPr>
          <p:cNvPr id="8" name="Espace réservé de la date 7"/>
          <p:cNvSpPr>
            <a:spLocks noGrp="1"/>
          </p:cNvSpPr>
          <p:nvPr>
            <p:ph type="dt" sz="half" idx="10"/>
          </p:nvPr>
        </p:nvSpPr>
        <p:spPr/>
        <p:txBody>
          <a:bodyPr/>
          <a:lstStyle/>
          <a:p>
            <a:fld id="{834A5F92-1D95-4D4E-809A-920974CFA80A}" type="datetime2">
              <a:rPr lang="fr-FR" smtClean="0"/>
              <a:pPr/>
              <a:t>dimanche 31 janvier 2010</a:t>
            </a:fld>
            <a:endParaRPr lang="en-US"/>
          </a:p>
        </p:txBody>
      </p:sp>
      <p:sp>
        <p:nvSpPr>
          <p:cNvPr id="9" name="Espace réservé du pied de page 8"/>
          <p:cNvSpPr>
            <a:spLocks noGrp="1"/>
          </p:cNvSpPr>
          <p:nvPr>
            <p:ph type="ftr" sz="quarter" idx="11"/>
          </p:nvPr>
        </p:nvSpPr>
        <p:spPr/>
        <p:txBody>
          <a:bodyPr/>
          <a:lstStyle/>
          <a:p>
            <a:r>
              <a:rPr kumimoji="0" lang="en-US" smtClean="0"/>
              <a:t>ISIMA 3</a:t>
            </a:r>
            <a:endParaRPr kumimoji="0" lang="en-US"/>
          </a:p>
        </p:txBody>
      </p:sp>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Grp="1" noChangeArrowheads="1"/>
          </p:cNvSpPr>
          <p:nvPr>
            <p:ph type="title"/>
          </p:nvPr>
        </p:nvSpPr>
        <p:spPr>
          <a:xfrm>
            <a:off x="1143000" y="228600"/>
            <a:ext cx="5724525" cy="579438"/>
          </a:xfrm>
        </p:spPr>
        <p:txBody>
          <a:bodyPr/>
          <a:lstStyle/>
          <a:p>
            <a:r>
              <a:rPr lang="fr-FR" sz="3200" noProof="1" smtClean="0"/>
              <a:t>PROTOTYPAGE</a:t>
            </a:r>
            <a:endParaRPr lang="fr-FR" sz="3200" dirty="0"/>
          </a:p>
        </p:txBody>
      </p:sp>
      <p:sp>
        <p:nvSpPr>
          <p:cNvPr id="30734" name="Rectangle 14"/>
          <p:cNvSpPr>
            <a:spLocks noGrp="1" noChangeArrowheads="1"/>
          </p:cNvSpPr>
          <p:nvPr>
            <p:ph type="body" idx="1"/>
          </p:nvPr>
        </p:nvSpPr>
        <p:spPr>
          <a:xfrm>
            <a:off x="685800" y="1963738"/>
            <a:ext cx="7785100" cy="3979862"/>
          </a:xfrm>
        </p:spPr>
        <p:txBody>
          <a:bodyPr/>
          <a:lstStyle/>
          <a:p>
            <a:r>
              <a:rPr lang="fr-FR" sz="2400" dirty="0"/>
              <a:t>Détecter les fonctions manquantes,</a:t>
            </a:r>
          </a:p>
          <a:p>
            <a:r>
              <a:rPr lang="fr-FR" sz="2400" dirty="0"/>
              <a:t>Identifier et améliorer les fonctions difficiles à utiliser ou ambiguës,</a:t>
            </a:r>
          </a:p>
          <a:p>
            <a:r>
              <a:rPr lang="fr-FR" sz="2400" dirty="0"/>
              <a:t>Découvrir rapidement les incohérences,</a:t>
            </a:r>
          </a:p>
          <a:p>
            <a:r>
              <a:rPr lang="fr-FR" sz="2400" dirty="0"/>
              <a:t>Démontrer la faisabilité et l’utilité de l’application aux décideurs,</a:t>
            </a:r>
          </a:p>
          <a:p>
            <a:r>
              <a:rPr lang="fr-FR" sz="2400" dirty="0"/>
              <a:t>Former les utilisateurs avant la livraison du système final,</a:t>
            </a:r>
          </a:p>
          <a:p>
            <a:r>
              <a:rPr lang="fr-FR" sz="2400" dirty="0"/>
              <a:t>Être utilisé pour la </a:t>
            </a:r>
            <a:r>
              <a:rPr lang="fr-FR" sz="2400" dirty="0" smtClean="0"/>
              <a:t>vérification,</a:t>
            </a:r>
            <a:endParaRPr lang="fr-FR" sz="2400" dirty="0"/>
          </a:p>
          <a:p>
            <a:r>
              <a:rPr lang="fr-FR" sz="2400" dirty="0"/>
              <a:t>Améliorer la visibilité du projet.</a:t>
            </a:r>
          </a:p>
        </p:txBody>
      </p:sp>
      <p:sp>
        <p:nvSpPr>
          <p:cNvPr id="30727" name="Text Box 7"/>
          <p:cNvSpPr txBox="1">
            <a:spLocks noChangeArrowheads="1"/>
          </p:cNvSpPr>
          <p:nvPr/>
        </p:nvSpPr>
        <p:spPr bwMode="auto">
          <a:xfrm>
            <a:off x="990600" y="1295400"/>
            <a:ext cx="1795462" cy="519113"/>
          </a:xfrm>
          <a:prstGeom prst="rect">
            <a:avLst/>
          </a:prstGeom>
          <a:noFill/>
          <a:ln w="9525">
            <a:noFill/>
            <a:miter lim="800000"/>
            <a:headEnd/>
            <a:tailEnd/>
          </a:ln>
          <a:effectLst/>
        </p:spPr>
        <p:txBody>
          <a:bodyPr wrap="none">
            <a:spAutoFit/>
          </a:bodyPr>
          <a:lstStyle/>
          <a:p>
            <a:pPr eaLnBrk="0" hangingPunct="0"/>
            <a:r>
              <a:rPr lang="fr-FR" sz="2800" b="0" dirty="0">
                <a:latin typeface="Impact" pitchFamily="34" charset="0"/>
              </a:rPr>
              <a:t>AVANTAGES</a:t>
            </a:r>
            <a:endParaRPr lang="fr-FR" b="0" noProof="1">
              <a:latin typeface="Impact" pitchFamily="34" charset="0"/>
            </a:endParaRPr>
          </a:p>
        </p:txBody>
      </p:sp>
      <p:sp>
        <p:nvSpPr>
          <p:cNvPr id="7" name="Espace réservé de la date 6"/>
          <p:cNvSpPr>
            <a:spLocks noGrp="1"/>
          </p:cNvSpPr>
          <p:nvPr>
            <p:ph type="dt" sz="half" idx="10"/>
          </p:nvPr>
        </p:nvSpPr>
        <p:spPr/>
        <p:txBody>
          <a:bodyPr/>
          <a:lstStyle/>
          <a:p>
            <a:fld id="{BA2599D0-03D0-4BBE-927A-9D86742C4387}"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152400"/>
            <a:ext cx="7498080" cy="685800"/>
          </a:xfrm>
        </p:spPr>
        <p:txBody>
          <a:bodyPr>
            <a:normAutofit fontScale="90000"/>
          </a:bodyPr>
          <a:lstStyle/>
          <a:p>
            <a:r>
              <a:rPr lang="fr-FR" dirty="0" smtClean="0"/>
              <a:t>Une vision complémentaire Y+V</a:t>
            </a:r>
            <a:endParaRPr lang="fr-FR" dirty="0"/>
          </a:p>
        </p:txBody>
      </p:sp>
      <p:sp>
        <p:nvSpPr>
          <p:cNvPr id="3" name="Espace réservé de la date 2"/>
          <p:cNvSpPr>
            <a:spLocks noGrp="1"/>
          </p:cNvSpPr>
          <p:nvPr>
            <p:ph type="dt" sz="half" idx="10"/>
          </p:nvPr>
        </p:nvSpPr>
        <p:spPr/>
        <p:txBody>
          <a:bodyPr/>
          <a:lstStyle/>
          <a:p>
            <a:fld id="{EDDA6016-BD8F-4230-8038-9252676D452E}" type="datetime2">
              <a:rPr lang="fr-FR" smtClean="0"/>
              <a:pPr/>
              <a:t>dimanche 31 janvier 2010</a:t>
            </a:fld>
            <a:endParaRPr lang="en-US"/>
          </a:p>
        </p:txBody>
      </p:sp>
      <p:sp>
        <p:nvSpPr>
          <p:cNvPr id="4" name="Espace réservé du pied de page 3"/>
          <p:cNvSpPr>
            <a:spLocks noGrp="1"/>
          </p:cNvSpPr>
          <p:nvPr>
            <p:ph type="ftr" sz="quarter" idx="11"/>
          </p:nvPr>
        </p:nvSpPr>
        <p:spPr/>
        <p:txBody>
          <a:bodyPr/>
          <a:lstStyle/>
          <a:p>
            <a:r>
              <a:rPr kumimoji="0" lang="en-US" smtClean="0"/>
              <a:t>ISIMA 3</a:t>
            </a:r>
            <a:endParaRPr kumimoji="0" lang="en-US"/>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5297" name="Object 1"/>
          <p:cNvGraphicFramePr>
            <a:graphicFrameLocks noChangeAspect="1"/>
          </p:cNvGraphicFramePr>
          <p:nvPr/>
        </p:nvGraphicFramePr>
        <p:xfrm>
          <a:off x="990600" y="914400"/>
          <a:ext cx="6980342" cy="5334000"/>
        </p:xfrm>
        <a:graphic>
          <a:graphicData uri="http://schemas.openxmlformats.org/presentationml/2006/ole">
            <p:oleObj spid="_x0000_s55297" name="Picture" r:id="rId3" imgW="6893781" imgH="5256556" progId="Word.Picture.8">
              <p:embed/>
            </p:oleObj>
          </a:graphicData>
        </a:graphic>
      </p:graphicFrame>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10AD41CF-6FB9-4C0A-9E81-8B74306F2519}"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14400" y="152400"/>
            <a:ext cx="8153400" cy="639762"/>
          </a:xfrm>
        </p:spPr>
        <p:txBody>
          <a:bodyPr>
            <a:normAutofit/>
          </a:bodyPr>
          <a:lstStyle/>
          <a:p>
            <a:r>
              <a:rPr lang="fr-FR" sz="3200" dirty="0" smtClean="0"/>
              <a:t> Les activités</a:t>
            </a:r>
            <a:endParaRPr lang="fr-FR" sz="3200" dirty="0"/>
          </a:p>
        </p:txBody>
      </p:sp>
      <p:sp>
        <p:nvSpPr>
          <p:cNvPr id="9" name="Espace réservé du contenu 2"/>
          <p:cNvSpPr>
            <a:spLocks noGrp="1"/>
          </p:cNvSpPr>
          <p:nvPr>
            <p:ph idx="1"/>
          </p:nvPr>
        </p:nvSpPr>
        <p:spPr>
          <a:xfrm>
            <a:off x="990600" y="1219200"/>
            <a:ext cx="7924800" cy="5029200"/>
          </a:xfrm>
        </p:spPr>
        <p:txBody>
          <a:bodyPr>
            <a:normAutofit/>
          </a:bodyPr>
          <a:lstStyle/>
          <a:p>
            <a:pPr>
              <a:buNone/>
            </a:pPr>
            <a:r>
              <a:rPr lang="fr-FR" sz="1800" dirty="0" smtClean="0"/>
              <a:t>	La construction du modèle métier est le schéma directeur de l’élaboration du système, en permettant :</a:t>
            </a:r>
          </a:p>
          <a:p>
            <a:pPr lvl="1" algn="just" fontAlgn="base" hangingPunct="0"/>
            <a:r>
              <a:rPr lang="fr-FR" sz="1800" dirty="0" smtClean="0"/>
              <a:t>l’élaboration du </a:t>
            </a:r>
            <a:r>
              <a:rPr lang="fr-FR" sz="1800" dirty="0" smtClean="0">
                <a:solidFill>
                  <a:srgbClr val="FF0000"/>
                </a:solidFill>
              </a:rPr>
              <a:t>modèle du besoin </a:t>
            </a:r>
            <a:r>
              <a:rPr lang="fr-FR" sz="1800" dirty="0" smtClean="0"/>
              <a:t>des utilisateurs, par scénarii d’utilisation contenu dans les cas d’utilisation,</a:t>
            </a:r>
          </a:p>
          <a:p>
            <a:pPr lvl="1" algn="just" fontAlgn="base" hangingPunct="0"/>
            <a:r>
              <a:rPr lang="fr-FR" sz="1800" dirty="0" smtClean="0"/>
              <a:t>l’élaboration du </a:t>
            </a:r>
            <a:r>
              <a:rPr lang="fr-FR" sz="1800" dirty="0" smtClean="0">
                <a:solidFill>
                  <a:srgbClr val="FF0000"/>
                </a:solidFill>
              </a:rPr>
              <a:t>modèle logique </a:t>
            </a:r>
            <a:r>
              <a:rPr lang="fr-FR" sz="1800" dirty="0" smtClean="0"/>
              <a:t>de la solution proposée, ou comment le système prend en compte le métier et les contraintes spécifiques du système, sans aucune contrainte de déploiement physique,</a:t>
            </a:r>
          </a:p>
          <a:p>
            <a:pPr lvl="1" algn="just" fontAlgn="base" hangingPunct="0"/>
            <a:r>
              <a:rPr lang="fr-FR" sz="1800" dirty="0" smtClean="0"/>
              <a:t>l’élaboration du </a:t>
            </a:r>
            <a:r>
              <a:rPr lang="fr-FR" sz="1800" dirty="0" smtClean="0">
                <a:solidFill>
                  <a:srgbClr val="FF0000"/>
                </a:solidFill>
              </a:rPr>
              <a:t>modèle de déploiement physique</a:t>
            </a:r>
            <a:r>
              <a:rPr lang="fr-FR" sz="1800" dirty="0" smtClean="0"/>
              <a:t>, ou comment sont effectuées l’allocation et la répartition sur les composants physiques du comportement logique,</a:t>
            </a:r>
          </a:p>
          <a:p>
            <a:pPr lvl="1" algn="just" fontAlgn="base" hangingPunct="0"/>
            <a:r>
              <a:rPr lang="fr-FR" sz="1800" dirty="0" smtClean="0"/>
              <a:t>l’élaboration du </a:t>
            </a:r>
            <a:r>
              <a:rPr lang="fr-FR" sz="1800" dirty="0" smtClean="0">
                <a:solidFill>
                  <a:srgbClr val="FF0000"/>
                </a:solidFill>
              </a:rPr>
              <a:t>modèle de réalisation</a:t>
            </a:r>
            <a:r>
              <a:rPr lang="fr-FR" sz="1800" dirty="0" smtClean="0"/>
              <a:t>, vue interne détaillée de chaque composant du modèle précédent,</a:t>
            </a:r>
          </a:p>
          <a:p>
            <a:pPr lvl="1" algn="just" fontAlgn="base" hangingPunct="0"/>
            <a:r>
              <a:rPr lang="fr-FR" sz="1800" dirty="0" smtClean="0"/>
              <a:t>l’élaboration du </a:t>
            </a:r>
            <a:r>
              <a:rPr lang="fr-FR" sz="1800" dirty="0" smtClean="0">
                <a:solidFill>
                  <a:srgbClr val="FF0000"/>
                </a:solidFill>
              </a:rPr>
              <a:t>modèle de validation</a:t>
            </a:r>
            <a:r>
              <a:rPr lang="fr-FR" sz="1800" dirty="0" smtClean="0"/>
              <a:t>, à partir des scénarii d’utilisation. La réutilisation des scénarii d’utilisation permet ainsi un gain de temps important, et permet surtout d’obtenir une consolidation, un fil conducteur de l’activité d’intégration / validation.</a:t>
            </a:r>
          </a:p>
          <a:p>
            <a:pPr lvl="0"/>
            <a:endParaRPr lang="fr-FR" sz="1800" dirty="0" smtClean="0">
              <a:solidFill>
                <a:schemeClr val="bg2">
                  <a:lumMod val="25000"/>
                </a:schemeClr>
              </a:solidFill>
            </a:endParaRP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CE7C1A38-DE8C-441F-BCFB-44798129D401}"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Règles d’or du modèle métier</a:t>
            </a:r>
            <a:endParaRPr lang="fr-FR" sz="3200" dirty="0"/>
          </a:p>
        </p:txBody>
      </p:sp>
      <p:sp>
        <p:nvSpPr>
          <p:cNvPr id="9" name="Espace réservé du contenu 2"/>
          <p:cNvSpPr>
            <a:spLocks noGrp="1"/>
          </p:cNvSpPr>
          <p:nvPr>
            <p:ph idx="1"/>
          </p:nvPr>
        </p:nvSpPr>
        <p:spPr>
          <a:xfrm>
            <a:off x="838200" y="2133600"/>
            <a:ext cx="7772400" cy="3200400"/>
          </a:xfrm>
        </p:spPr>
        <p:txBody>
          <a:bodyPr>
            <a:normAutofit fontScale="77500" lnSpcReduction="20000"/>
          </a:bodyPr>
          <a:lstStyle/>
          <a:p>
            <a:pPr lvl="0" algn="just">
              <a:lnSpc>
                <a:spcPct val="160000"/>
              </a:lnSpc>
            </a:pPr>
            <a:r>
              <a:rPr lang="fr-FR" sz="2600" dirty="0" smtClean="0"/>
              <a:t>Lors de la phase d’expression du besoin, le client exprime son besoin, en expliquant son métier, ce qu’il attend du produit, les concepts manipulés par le produit. </a:t>
            </a:r>
          </a:p>
          <a:p>
            <a:pPr lvl="0" algn="just">
              <a:lnSpc>
                <a:spcPct val="160000"/>
              </a:lnSpc>
            </a:pPr>
            <a:r>
              <a:rPr lang="fr-FR" sz="2600" dirty="0" smtClean="0"/>
              <a:t>Au final, le produit devra servir dans le cadre d’un métier particulier et rendre des services métier à ses utilisateurs. Ces utilisateurs veulent retrouver leur métier dans ce produit, ils ne voudront pas apprendre un nouveau métier parce qu’il existe un nouveau produit.</a:t>
            </a:r>
            <a:endParaRPr lang="fr-FR" sz="2600" dirty="0" smtClean="0">
              <a:solidFill>
                <a:schemeClr val="bg2">
                  <a:lumMod val="25000"/>
                </a:schemeClr>
              </a:solidFill>
            </a:endParaRPr>
          </a:p>
          <a:p>
            <a:pPr lvl="0"/>
            <a:endParaRPr lang="fr-FR" sz="1600" dirty="0" smtClean="0"/>
          </a:p>
        </p:txBody>
      </p:sp>
      <p:sp>
        <p:nvSpPr>
          <p:cNvPr id="7" name="Text Box 168"/>
          <p:cNvSpPr txBox="1">
            <a:spLocks noChangeArrowheads="1"/>
          </p:cNvSpPr>
          <p:nvPr/>
        </p:nvSpPr>
        <p:spPr bwMode="auto">
          <a:xfrm>
            <a:off x="2057400" y="1143000"/>
            <a:ext cx="6705600" cy="1317926"/>
          </a:xfrm>
          <a:prstGeom prst="rect">
            <a:avLst/>
          </a:prstGeom>
          <a:noFill/>
          <a:ln w="28575">
            <a:noFill/>
            <a:miter lim="800000"/>
            <a:headEnd/>
            <a:tailEnd/>
          </a:ln>
          <a:effectLst/>
        </p:spPr>
        <p:txBody>
          <a:bodyPr wrap="square" lIns="90000" tIns="46800" rIns="90000" bIns="46800">
            <a:spAutoFit/>
          </a:bodyPr>
          <a:lstStyle/>
          <a:p>
            <a:pPr algn="just">
              <a:lnSpc>
                <a:spcPct val="150000"/>
              </a:lnSpc>
              <a:spcBef>
                <a:spcPts val="300"/>
              </a:spcBef>
              <a:spcAft>
                <a:spcPts val="300"/>
              </a:spcAft>
            </a:pPr>
            <a:r>
              <a:rPr lang="fr-FR" b="1" i="1" dirty="0" smtClean="0">
                <a:solidFill>
                  <a:schemeClr val="accent2">
                    <a:lumMod val="50000"/>
                  </a:schemeClr>
                </a:solidFill>
                <a:latin typeface="Comic Sans MS" pitchFamily="66" charset="0"/>
                <a:ea typeface="Times New Roman"/>
              </a:rPr>
              <a:t>Le produit doit être adapté aux besoins des utilisateurs, </a:t>
            </a:r>
          </a:p>
          <a:p>
            <a:pPr algn="just">
              <a:lnSpc>
                <a:spcPct val="150000"/>
              </a:lnSpc>
              <a:spcBef>
                <a:spcPts val="300"/>
              </a:spcBef>
              <a:spcAft>
                <a:spcPts val="300"/>
              </a:spcAft>
            </a:pPr>
            <a:r>
              <a:rPr lang="fr-FR" b="1" i="1" dirty="0" smtClean="0">
                <a:solidFill>
                  <a:schemeClr val="accent2">
                    <a:lumMod val="50000"/>
                  </a:schemeClr>
                </a:solidFill>
                <a:latin typeface="Comic Sans MS" pitchFamily="66" charset="0"/>
                <a:ea typeface="Times New Roman"/>
              </a:rPr>
              <a:t>et non pas, l’utilisateur doit s’adapter au produit !</a:t>
            </a:r>
          </a:p>
          <a:p>
            <a:pPr algn="just"/>
            <a:r>
              <a:rPr lang="fr-FR" b="0" dirty="0" smtClean="0">
                <a:latin typeface="Comic Sans MS" pitchFamily="66" charset="0"/>
                <a:cs typeface="Times New Roman" pitchFamily="18" charset="0"/>
              </a:rPr>
              <a:t>.</a:t>
            </a:r>
            <a:endParaRPr lang="fr-FR" b="0" dirty="0">
              <a:latin typeface="Comic Sans MS" pitchFamily="66" charset="0"/>
              <a:cs typeface="Times New Roman" pitchFamily="18" charset="0"/>
            </a:endParaRPr>
          </a:p>
        </p:txBody>
      </p:sp>
      <p:pic>
        <p:nvPicPr>
          <p:cNvPr id="10" name="Image 9"/>
          <p:cNvPicPr/>
          <p:nvPr/>
        </p:nvPicPr>
        <p:blipFill>
          <a:blip r:embed="rId2" cstate="print"/>
          <a:srcRect/>
          <a:stretch>
            <a:fillRect/>
          </a:stretch>
        </p:blipFill>
        <p:spPr bwMode="auto">
          <a:xfrm>
            <a:off x="990600" y="1219200"/>
            <a:ext cx="990600" cy="838200"/>
          </a:xfrm>
          <a:prstGeom prst="rect">
            <a:avLst/>
          </a:prstGeom>
          <a:noFill/>
          <a:ln w="9525">
            <a:noFill/>
            <a:miter lim="800000"/>
            <a:headEnd/>
            <a:tailEnd/>
          </a:ln>
        </p:spPr>
      </p:pic>
      <p:sp>
        <p:nvSpPr>
          <p:cNvPr id="11" name="Text Box 168"/>
          <p:cNvSpPr txBox="1">
            <a:spLocks noChangeArrowheads="1"/>
          </p:cNvSpPr>
          <p:nvPr/>
        </p:nvSpPr>
        <p:spPr bwMode="auto">
          <a:xfrm>
            <a:off x="990600" y="5410200"/>
            <a:ext cx="7772400" cy="833178"/>
          </a:xfrm>
          <a:prstGeom prst="rect">
            <a:avLst/>
          </a:prstGeom>
          <a:noFill/>
          <a:ln w="28575">
            <a:noFill/>
            <a:miter lim="800000"/>
            <a:headEnd/>
            <a:tailEnd/>
          </a:ln>
          <a:effectLst/>
        </p:spPr>
        <p:txBody>
          <a:bodyPr wrap="square" lIns="90000" tIns="46800" rIns="90000" bIns="46800">
            <a:spAutoFit/>
          </a:bodyPr>
          <a:lstStyle/>
          <a:p>
            <a:r>
              <a:rPr lang="fr-FR" sz="1600" i="1" dirty="0" smtClean="0">
                <a:solidFill>
                  <a:schemeClr val="bg2">
                    <a:lumMod val="25000"/>
                  </a:schemeClr>
                </a:solidFill>
                <a:latin typeface="Comic Sans MS" pitchFamily="66" charset="0"/>
              </a:rPr>
              <a:t>Le métier est considéré alors comme l’</a:t>
            </a:r>
            <a:r>
              <a:rPr lang="fr-FR" sz="1600" b="1" i="1" dirty="0" smtClean="0">
                <a:solidFill>
                  <a:schemeClr val="tx2">
                    <a:lumMod val="50000"/>
                  </a:schemeClr>
                </a:solidFill>
                <a:latin typeface="Comic Sans MS" pitchFamily="66" charset="0"/>
              </a:rPr>
              <a:t>invariant</a:t>
            </a:r>
            <a:r>
              <a:rPr lang="fr-FR" sz="1600" i="1" dirty="0" smtClean="0">
                <a:solidFill>
                  <a:schemeClr val="bg2">
                    <a:lumMod val="25000"/>
                  </a:schemeClr>
                </a:solidFill>
                <a:latin typeface="Comic Sans MS" pitchFamily="66" charset="0"/>
              </a:rPr>
              <a:t> du système et son analyse repose sur la description de l’ensemble des processus du métier (</a:t>
            </a:r>
            <a:r>
              <a:rPr lang="fr-FR" sz="1600" b="1" i="1" dirty="0" smtClean="0">
                <a:solidFill>
                  <a:schemeClr val="tx2">
                    <a:lumMod val="50000"/>
                  </a:schemeClr>
                </a:solidFill>
                <a:latin typeface="Comic Sans MS" pitchFamily="66" charset="0"/>
              </a:rPr>
              <a:t>mission</a:t>
            </a:r>
            <a:r>
              <a:rPr lang="fr-FR" sz="1600" i="1" dirty="0" smtClean="0">
                <a:solidFill>
                  <a:schemeClr val="bg2">
                    <a:lumMod val="25000"/>
                  </a:schemeClr>
                </a:solidFill>
                <a:latin typeface="Comic Sans MS" pitchFamily="66" charset="0"/>
              </a:rPr>
              <a:t>) et des entités responsables et collaboratives, immergés dans une organisation.</a:t>
            </a:r>
            <a:endParaRPr lang="fr-FR" sz="1600" b="0" i="1" dirty="0">
              <a:solidFill>
                <a:schemeClr val="bg2">
                  <a:lumMod val="25000"/>
                </a:schemeClr>
              </a:solidFill>
              <a:latin typeface="Comic Sans MS" pitchFamily="66" charset="0"/>
              <a:cs typeface="Times New Roman" pitchFamily="18" charset="0"/>
            </a:endParaRPr>
          </a:p>
        </p:txBody>
      </p:sp>
      <p:sp>
        <p:nvSpPr>
          <p:cNvPr id="12"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F45FF8E-6572-4B0E-B83A-6DD44D493835}"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Attribution de la responsabilité … aux objets</a:t>
            </a:r>
            <a:endParaRPr lang="fr-FR" sz="3200" dirty="0"/>
          </a:p>
        </p:txBody>
      </p:sp>
      <p:sp>
        <p:nvSpPr>
          <p:cNvPr id="11" name="Text Box 168"/>
          <p:cNvSpPr txBox="1">
            <a:spLocks noChangeArrowheads="1"/>
          </p:cNvSpPr>
          <p:nvPr/>
        </p:nvSpPr>
        <p:spPr bwMode="auto">
          <a:xfrm>
            <a:off x="1524000" y="1371600"/>
            <a:ext cx="7162800" cy="3003003"/>
          </a:xfrm>
          <a:prstGeom prst="rect">
            <a:avLst/>
          </a:prstGeom>
          <a:noFill/>
          <a:ln w="28575">
            <a:noFill/>
            <a:miter lim="800000"/>
            <a:headEnd/>
            <a:tailEnd/>
          </a:ln>
          <a:effectLst/>
        </p:spPr>
        <p:txBody>
          <a:bodyPr wrap="square" lIns="90000" tIns="46800" rIns="90000" bIns="46800">
            <a:spAutoFit/>
          </a:bodyPr>
          <a:lstStyle/>
          <a:p>
            <a:pPr algn="just">
              <a:lnSpc>
                <a:spcPct val="150000"/>
              </a:lnSpc>
            </a:pPr>
            <a:r>
              <a:rPr lang="fr-FR" dirty="0" smtClean="0">
                <a:latin typeface="Comic Sans MS" pitchFamily="66" charset="0"/>
              </a:rPr>
              <a:t>Chaque objet est responsable d’une partie spécifique du travail à accomplir. Ils collaborent d’une manière clairement définie, au travers de contrat (</a:t>
            </a:r>
            <a:r>
              <a:rPr lang="fr-FR" dirty="0" smtClean="0">
                <a:solidFill>
                  <a:schemeClr val="tx2">
                    <a:lumMod val="60000"/>
                    <a:lumOff val="40000"/>
                  </a:schemeClr>
                </a:solidFill>
                <a:latin typeface="Comic Sans MS" pitchFamily="66" charset="0"/>
              </a:rPr>
              <a:t>interface</a:t>
            </a:r>
            <a:r>
              <a:rPr lang="fr-FR" dirty="0" smtClean="0">
                <a:latin typeface="Comic Sans MS" pitchFamily="66" charset="0"/>
              </a:rPr>
              <a:t>), communiquent par </a:t>
            </a:r>
            <a:r>
              <a:rPr lang="fr-FR" dirty="0" smtClean="0">
                <a:solidFill>
                  <a:schemeClr val="tx2">
                    <a:lumMod val="60000"/>
                    <a:lumOff val="40000"/>
                  </a:schemeClr>
                </a:solidFill>
                <a:latin typeface="Comic Sans MS" pitchFamily="66" charset="0"/>
              </a:rPr>
              <a:t>envoi de messages,</a:t>
            </a:r>
            <a:r>
              <a:rPr lang="fr-FR" dirty="0" smtClean="0">
                <a:latin typeface="Comic Sans MS" pitchFamily="66" charset="0"/>
              </a:rPr>
              <a:t> pour répondre le plus largement possible aux </a:t>
            </a:r>
            <a:r>
              <a:rPr lang="fr-FR" dirty="0" smtClean="0">
                <a:solidFill>
                  <a:schemeClr val="tx2">
                    <a:lumMod val="60000"/>
                    <a:lumOff val="40000"/>
                  </a:schemeClr>
                </a:solidFill>
                <a:latin typeface="Comic Sans MS" pitchFamily="66" charset="0"/>
              </a:rPr>
              <a:t>objectifs</a:t>
            </a:r>
            <a:r>
              <a:rPr lang="fr-FR" dirty="0" smtClean="0">
                <a:latin typeface="Comic Sans MS" pitchFamily="66" charset="0"/>
              </a:rPr>
              <a:t> définis pour le produit.</a:t>
            </a:r>
          </a:p>
          <a:p>
            <a:pPr algn="just">
              <a:lnSpc>
                <a:spcPct val="150000"/>
              </a:lnSpc>
            </a:pPr>
            <a:r>
              <a:rPr lang="fr-FR" dirty="0" smtClean="0"/>
              <a:t>Chacun d’entre eux connaît exactement son cadre d’intervention et réalise uniquement sa part du travail : </a:t>
            </a:r>
            <a:r>
              <a:rPr lang="fr-FR" dirty="0" smtClean="0">
                <a:solidFill>
                  <a:schemeClr val="tx2">
                    <a:lumMod val="60000"/>
                    <a:lumOff val="40000"/>
                  </a:schemeClr>
                </a:solidFill>
              </a:rPr>
              <a:t>son contrat.</a:t>
            </a:r>
          </a:p>
        </p:txBody>
      </p:sp>
      <p:pic>
        <p:nvPicPr>
          <p:cNvPr id="12" name="Image 11" descr="pensee.jpg"/>
          <p:cNvPicPr>
            <a:picLocks noChangeAspect="1"/>
          </p:cNvPicPr>
          <p:nvPr/>
        </p:nvPicPr>
        <p:blipFill>
          <a:blip r:embed="rId2" cstate="print"/>
          <a:stretch>
            <a:fillRect/>
          </a:stretch>
        </p:blipFill>
        <p:spPr>
          <a:xfrm>
            <a:off x="152400" y="3505200"/>
            <a:ext cx="1155622" cy="1219200"/>
          </a:xfrm>
          <a:prstGeom prst="rect">
            <a:avLst/>
          </a:prstGeom>
        </p:spPr>
      </p:pic>
      <p:sp>
        <p:nvSpPr>
          <p:cNvPr id="13" name="Text Box 168"/>
          <p:cNvSpPr txBox="1">
            <a:spLocks noChangeArrowheads="1"/>
          </p:cNvSpPr>
          <p:nvPr/>
        </p:nvSpPr>
        <p:spPr bwMode="auto">
          <a:xfrm>
            <a:off x="1905000" y="4648201"/>
            <a:ext cx="6172200" cy="1818063"/>
          </a:xfrm>
          <a:prstGeom prst="rect">
            <a:avLst/>
          </a:prstGeom>
          <a:noFill/>
          <a:ln w="28575">
            <a:noFill/>
            <a:miter lim="800000"/>
            <a:headEnd/>
            <a:tailEnd/>
          </a:ln>
          <a:effectLst/>
        </p:spPr>
        <p:txBody>
          <a:bodyPr wrap="square" lIns="90000" tIns="46800" rIns="90000" bIns="46800">
            <a:spAutoFit/>
          </a:bodyPr>
          <a:lstStyle/>
          <a:p>
            <a:pPr algn="just">
              <a:lnSpc>
                <a:spcPct val="150000"/>
              </a:lnSpc>
              <a:buBlip>
                <a:blip r:embed="rId3"/>
              </a:buBlip>
            </a:pPr>
            <a:r>
              <a:rPr lang="fr-FR" sz="1600" dirty="0" smtClean="0"/>
              <a:t> Organiser l’architecture en blocs fonctionnel, autonomes et interconnectés, ayant des responsabilités identifiées,</a:t>
            </a:r>
          </a:p>
          <a:p>
            <a:pPr algn="just">
              <a:lnSpc>
                <a:spcPct val="150000"/>
              </a:lnSpc>
              <a:buBlip>
                <a:blip r:embed="rId3"/>
              </a:buBlip>
            </a:pPr>
            <a:r>
              <a:rPr lang="fr-FR" sz="1600" dirty="0" smtClean="0"/>
              <a:t>Isoler les objets dans un bloc, exposant des interfaces, avec une description du service rendu.</a:t>
            </a:r>
          </a:p>
          <a:p>
            <a:endParaRPr lang="fr-FR" sz="1600" b="0" i="1" dirty="0">
              <a:solidFill>
                <a:schemeClr val="bg2">
                  <a:lumMod val="25000"/>
                </a:schemeClr>
              </a:solidFill>
              <a:latin typeface="Comic Sans MS" pitchFamily="66" charset="0"/>
              <a:cs typeface="Times New Roman" pitchFamily="18" charset="0"/>
            </a:endParaRPr>
          </a:p>
        </p:txBody>
      </p:sp>
      <p:sp>
        <p:nvSpPr>
          <p:cNvPr id="14" name="Flèche gauche 13"/>
          <p:cNvSpPr/>
          <p:nvPr/>
        </p:nvSpPr>
        <p:spPr>
          <a:xfrm rot="10800000">
            <a:off x="990600" y="50292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3"/>
          <p:cNvSpPr txBox="1">
            <a:spLocks noChangeArrowheads="1"/>
          </p:cNvSpPr>
          <p:nvPr/>
        </p:nvSpPr>
        <p:spPr>
          <a:xfrm>
            <a:off x="0"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5F602D39-8026-4642-95F5-4B8A35884E48}"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p:cNvPicPr/>
          <p:nvPr/>
        </p:nvPicPr>
        <p:blipFill>
          <a:blip r:embed="rId2" cstate="print"/>
          <a:srcRect/>
          <a:stretch>
            <a:fillRect/>
          </a:stretch>
        </p:blipFill>
        <p:spPr bwMode="auto">
          <a:xfrm>
            <a:off x="0" y="609600"/>
            <a:ext cx="10820400" cy="5943600"/>
          </a:xfrm>
          <a:prstGeom prst="rect">
            <a:avLst/>
          </a:prstGeom>
          <a:noFill/>
          <a:ln w="9525">
            <a:noFill/>
            <a:miter lim="800000"/>
            <a:headEnd/>
            <a:tailEnd/>
          </a:ln>
        </p:spPr>
      </p:pic>
      <p:sp>
        <p:nvSpPr>
          <p:cNvPr id="7" name="Titre 3"/>
          <p:cNvSpPr>
            <a:spLocks noGrp="1"/>
          </p:cNvSpPr>
          <p:nvPr>
            <p:ph type="title"/>
          </p:nvPr>
        </p:nvSpPr>
        <p:spPr>
          <a:xfrm>
            <a:off x="990600" y="152400"/>
            <a:ext cx="7848600" cy="639762"/>
          </a:xfrm>
        </p:spPr>
        <p:txBody>
          <a:bodyPr>
            <a:normAutofit/>
          </a:bodyPr>
          <a:lstStyle/>
          <a:p>
            <a:r>
              <a:rPr lang="fr-FR" sz="3200" dirty="0" smtClean="0"/>
              <a:t>Un modèle d’architecture</a:t>
            </a:r>
            <a:endParaRPr lang="fr-FR"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276600" y="4953000"/>
            <a:ext cx="5334001" cy="641350"/>
          </a:xfrm>
        </p:spPr>
        <p:txBody>
          <a:bodyPr>
            <a:normAutofit/>
          </a:bodyPr>
          <a:lstStyle/>
          <a:p>
            <a:r>
              <a:rPr lang="fr-FR" sz="3200" dirty="0" smtClean="0"/>
              <a:t>Mais comment faire alors …?</a:t>
            </a:r>
            <a:endParaRPr lang="fr-FR" sz="3200" dirty="0"/>
          </a:p>
        </p:txBody>
      </p:sp>
      <p:sp>
        <p:nvSpPr>
          <p:cNvPr id="175108" name="Text Box 4"/>
          <p:cNvSpPr txBox="1">
            <a:spLocks noChangeArrowheads="1"/>
          </p:cNvSpPr>
          <p:nvPr/>
        </p:nvSpPr>
        <p:spPr bwMode="auto">
          <a:xfrm>
            <a:off x="3581400" y="1295400"/>
            <a:ext cx="5257800" cy="2563813"/>
          </a:xfrm>
          <a:prstGeom prst="rect">
            <a:avLst/>
          </a:prstGeom>
          <a:noFill/>
          <a:ln w="57150">
            <a:noFill/>
            <a:miter lim="800000"/>
            <a:headEnd type="none" w="sm" len="sm"/>
            <a:tailEnd type="none" w="lg" len="lg"/>
          </a:ln>
          <a:effectLst/>
        </p:spPr>
        <p:txBody>
          <a:bodyPr>
            <a:spAutoFit/>
          </a:bodyPr>
          <a:lstStyle/>
          <a:p>
            <a:pPr algn="just" eaLnBrk="0" hangingPunct="0"/>
            <a:r>
              <a:rPr lang="fr-FR" sz="1800" b="0" dirty="0">
                <a:latin typeface="Comic Sans MS" pitchFamily="66" charset="0"/>
              </a:rPr>
              <a:t>"En raison des formidables capacités unificatrices du paradigme objet, le passage de la technologie procédurale à la technologie des objets apportera une énorme simplification conceptuelle pour l’ingénieur logiciel. Comme tout sera considéré comme  objet (principe du tout-objet), on assistera à une formidable réduction du nombre de concepts nécessaires." </a:t>
            </a:r>
          </a:p>
          <a:p>
            <a:pPr algn="r" eaLnBrk="0" hangingPunct="0"/>
            <a:r>
              <a:rPr lang="fr-FR" sz="1800" b="0" dirty="0">
                <a:latin typeface="Comic Sans MS" pitchFamily="66" charset="0"/>
              </a:rPr>
              <a:t>Tous ensemble</a:t>
            </a:r>
            <a:r>
              <a:rPr lang="en-US" sz="1800" b="0" dirty="0">
                <a:latin typeface="Comic Sans MS" pitchFamily="66" charset="0"/>
              </a:rPr>
              <a:t>, circa 1980</a:t>
            </a:r>
          </a:p>
        </p:txBody>
      </p:sp>
      <p:sp>
        <p:nvSpPr>
          <p:cNvPr id="175109" name="AutoShape 5"/>
          <p:cNvSpPr>
            <a:spLocks noChangeArrowheads="1"/>
          </p:cNvSpPr>
          <p:nvPr/>
        </p:nvSpPr>
        <p:spPr bwMode="auto">
          <a:xfrm>
            <a:off x="3200400" y="1066800"/>
            <a:ext cx="5791200" cy="2895600"/>
          </a:xfrm>
          <a:prstGeom prst="wedgeRoundRectCallout">
            <a:avLst>
              <a:gd name="adj1" fmla="val -65555"/>
              <a:gd name="adj2" fmla="val 56592"/>
              <a:gd name="adj3" fmla="val 16667"/>
            </a:avLst>
          </a:prstGeom>
          <a:noFill/>
          <a:ln w="57150">
            <a:solidFill>
              <a:srgbClr val="FA7F2C"/>
            </a:solidFill>
            <a:miter lim="800000"/>
            <a:headEnd type="none" w="sm" len="sm"/>
            <a:tailEnd type="none" w="lg" len="lg"/>
          </a:ln>
          <a:effectLst/>
        </p:spPr>
        <p:txBody>
          <a:bodyPr wrap="none" anchor="ctr"/>
          <a:lstStyle/>
          <a:p>
            <a:pPr algn="ctr" eaLnBrk="0" hangingPunct="0"/>
            <a:endParaRPr lang="fr-FR" sz="3200" b="0">
              <a:latin typeface="Times New Roman" pitchFamily="18" charset="0"/>
            </a:endParaRPr>
          </a:p>
        </p:txBody>
      </p:sp>
      <p:pic>
        <p:nvPicPr>
          <p:cNvPr id="175110" name="Picture 6" descr="Pinocchio03"/>
          <p:cNvPicPr>
            <a:picLocks noChangeAspect="1" noChangeArrowheads="1"/>
          </p:cNvPicPr>
          <p:nvPr/>
        </p:nvPicPr>
        <p:blipFill>
          <a:blip r:embed="rId3" cstate="print"/>
          <a:srcRect/>
          <a:stretch>
            <a:fillRect/>
          </a:stretch>
        </p:blipFill>
        <p:spPr bwMode="auto">
          <a:xfrm>
            <a:off x="0" y="4572000"/>
            <a:ext cx="2590800" cy="1785938"/>
          </a:xfrm>
          <a:prstGeom prst="rect">
            <a:avLst/>
          </a:prstGeom>
          <a:noFill/>
        </p:spPr>
      </p:pic>
      <p:sp>
        <p:nvSpPr>
          <p:cNvPr id="175111" name="Text Box 7"/>
          <p:cNvSpPr txBox="1">
            <a:spLocks noChangeArrowheads="1"/>
          </p:cNvSpPr>
          <p:nvPr/>
        </p:nvSpPr>
        <p:spPr bwMode="auto">
          <a:xfrm>
            <a:off x="2819400" y="4038600"/>
            <a:ext cx="5943600" cy="800219"/>
          </a:xfrm>
          <a:prstGeom prst="rect">
            <a:avLst/>
          </a:prstGeom>
          <a:noFill/>
          <a:ln w="19050">
            <a:noFill/>
            <a:miter lim="800000"/>
            <a:headEnd type="none" w="sm" len="sm"/>
            <a:tailEnd type="none" w="lg" len="lg"/>
          </a:ln>
          <a:effectLst/>
        </p:spPr>
        <p:txBody>
          <a:bodyPr wrap="square">
            <a:spAutoFit/>
          </a:bodyPr>
          <a:lstStyle/>
          <a:p>
            <a:pPr algn="just" eaLnBrk="0" hangingPunct="0"/>
            <a:r>
              <a:rPr lang="fr-FR" b="0" i="1" dirty="0">
                <a:solidFill>
                  <a:srgbClr val="FA7F2C"/>
                </a:solidFill>
                <a:latin typeface="Comic Sans MS" pitchFamily="66" charset="0"/>
              </a:rPr>
              <a:t>La technologie des objets n'a pas </a:t>
            </a:r>
            <a:r>
              <a:rPr lang="fr-FR" b="0" i="1" dirty="0" smtClean="0">
                <a:solidFill>
                  <a:srgbClr val="FA7F2C"/>
                </a:solidFill>
                <a:latin typeface="Comic Sans MS" pitchFamily="66" charset="0"/>
              </a:rPr>
              <a:t>tenu ses </a:t>
            </a:r>
            <a:r>
              <a:rPr lang="fr-FR" b="0" i="1" dirty="0">
                <a:solidFill>
                  <a:srgbClr val="FA7F2C"/>
                </a:solidFill>
                <a:latin typeface="Comic Sans MS" pitchFamily="66" charset="0"/>
              </a:rPr>
              <a:t>promesses de </a:t>
            </a:r>
            <a:r>
              <a:rPr lang="fr-FR" b="0" i="1" dirty="0" smtClean="0">
                <a:solidFill>
                  <a:srgbClr val="FA7F2C"/>
                </a:solidFill>
                <a:latin typeface="Comic Sans MS" pitchFamily="66" charset="0"/>
              </a:rPr>
              <a:t>simplification ….. ni de réutilisabilité</a:t>
            </a:r>
            <a:endParaRPr lang="en-GB" sz="2800" b="0" dirty="0">
              <a:solidFill>
                <a:srgbClr val="FA7F2C"/>
              </a:solidFill>
              <a:latin typeface="Comic Sans MS" pitchFamily="66" charset="0"/>
            </a:endParaRPr>
          </a:p>
        </p:txBody>
      </p:sp>
      <p:sp>
        <p:nvSpPr>
          <p:cNvPr id="175113" name="Text Box 9"/>
          <p:cNvSpPr txBox="1">
            <a:spLocks noChangeArrowheads="1"/>
          </p:cNvSpPr>
          <p:nvPr/>
        </p:nvSpPr>
        <p:spPr bwMode="auto">
          <a:xfrm>
            <a:off x="152400" y="3657600"/>
            <a:ext cx="1981200" cy="710067"/>
          </a:xfrm>
          <a:prstGeom prst="rect">
            <a:avLst/>
          </a:prstGeom>
          <a:noFill/>
          <a:ln w="28575">
            <a:noFill/>
            <a:miter lim="800000"/>
            <a:headEnd/>
            <a:tailEnd/>
          </a:ln>
          <a:effectLst/>
        </p:spPr>
        <p:txBody>
          <a:bodyPr wrap="square" lIns="90000" tIns="46800" rIns="90000" bIns="46800">
            <a:spAutoFit/>
          </a:bodyPr>
          <a:lstStyle/>
          <a:p>
            <a:pPr algn="just"/>
            <a:r>
              <a:rPr lang="fr-FR" sz="2000" b="0" i="1" dirty="0" smtClean="0">
                <a:solidFill>
                  <a:srgbClr val="FF3300"/>
                </a:solidFill>
                <a:latin typeface="Comic Sans MS" pitchFamily="66" charset="0"/>
              </a:rPr>
              <a:t>Mais … on nous aurait menti </a:t>
            </a:r>
            <a:r>
              <a:rPr lang="fr-FR" sz="2000" i="1" dirty="0" smtClean="0">
                <a:solidFill>
                  <a:srgbClr val="FF3300"/>
                </a:solidFill>
                <a:latin typeface="Comic Sans MS" pitchFamily="66" charset="0"/>
              </a:rPr>
              <a:t> </a:t>
            </a:r>
            <a:endParaRPr lang="fr-FR" sz="2000" b="0" i="1" dirty="0">
              <a:solidFill>
                <a:srgbClr val="FF3300"/>
              </a:solidFill>
              <a:latin typeface="Comic Sans MS" pitchFamily="66" charset="0"/>
            </a:endParaRPr>
          </a:p>
        </p:txBody>
      </p:sp>
      <p:sp>
        <p:nvSpPr>
          <p:cNvPr id="175114" name="Text Box 10"/>
          <p:cNvSpPr txBox="1">
            <a:spLocks noChangeArrowheads="1"/>
          </p:cNvSpPr>
          <p:nvPr/>
        </p:nvSpPr>
        <p:spPr bwMode="auto">
          <a:xfrm>
            <a:off x="161925" y="6629400"/>
            <a:ext cx="2873375" cy="228600"/>
          </a:xfrm>
          <a:prstGeom prst="rect">
            <a:avLst/>
          </a:prstGeom>
          <a:noFill/>
          <a:ln w="9525">
            <a:noFill/>
            <a:miter lim="800000"/>
            <a:headEnd/>
            <a:tailEnd/>
          </a:ln>
          <a:effectLst/>
        </p:spPr>
        <p:txBody>
          <a:bodyPr>
            <a:spAutoFit/>
          </a:bodyPr>
          <a:lstStyle/>
          <a:p>
            <a:pPr eaLnBrk="0" hangingPunct="0">
              <a:spcBef>
                <a:spcPct val="50000"/>
              </a:spcBef>
            </a:pPr>
            <a:r>
              <a:rPr lang="de-DE" sz="900">
                <a:latin typeface="Arial" charset="0"/>
              </a:rPr>
              <a:t>© 2003 ATLAS Nantes J. Bézivin</a:t>
            </a:r>
          </a:p>
        </p:txBody>
      </p:sp>
      <p:pic>
        <p:nvPicPr>
          <p:cNvPr id="12" name="Picture 9" descr="MCj02859580000[1]"/>
          <p:cNvPicPr>
            <a:picLocks noChangeAspect="1" noChangeArrowheads="1"/>
          </p:cNvPicPr>
          <p:nvPr/>
        </p:nvPicPr>
        <p:blipFill>
          <a:blip r:embed="rId4" cstate="print"/>
          <a:srcRect/>
          <a:stretch>
            <a:fillRect/>
          </a:stretch>
        </p:blipFill>
        <p:spPr bwMode="auto">
          <a:xfrm>
            <a:off x="990600" y="990600"/>
            <a:ext cx="1817688" cy="1797050"/>
          </a:xfrm>
          <a:prstGeom prst="rect">
            <a:avLst/>
          </a:prstGeom>
          <a:noFill/>
        </p:spPr>
      </p:pic>
      <p:sp>
        <p:nvSpPr>
          <p:cNvPr id="13" name="Rectangle 2"/>
          <p:cNvSpPr txBox="1">
            <a:spLocks noChangeArrowheads="1"/>
          </p:cNvSpPr>
          <p:nvPr/>
        </p:nvSpPr>
        <p:spPr>
          <a:xfrm>
            <a:off x="4114800" y="5638800"/>
            <a:ext cx="4724400" cy="64135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Discipline et</a:t>
            </a:r>
            <a:r>
              <a:rPr kumimoji="0" lang="fr-FR" sz="32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kumimoji="0" lang="fr-FR" sz="32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rigueur … </a:t>
            </a:r>
            <a:endParaRPr kumimoji="0" lang="fr-FR"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4" name="Flèche gauche 13"/>
          <p:cNvSpPr/>
          <p:nvPr/>
        </p:nvSpPr>
        <p:spPr>
          <a:xfrm rot="10800000">
            <a:off x="3200400" y="5715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14"/>
          <p:cNvSpPr>
            <a:spLocks noGrp="1"/>
          </p:cNvSpPr>
          <p:nvPr>
            <p:ph type="dt" sz="half" idx="10"/>
          </p:nvPr>
        </p:nvSpPr>
        <p:spPr/>
        <p:txBody>
          <a:bodyPr/>
          <a:lstStyle/>
          <a:p>
            <a:fld id="{1463E6D9-0DB6-4C81-96A1-90A48584E5F1}" type="datetime2">
              <a:rPr lang="fr-FR" smtClean="0"/>
              <a:pPr/>
              <a:t>dimanche 31 janvier 2010</a:t>
            </a:fld>
            <a:endParaRPr lang="en-US"/>
          </a:p>
        </p:txBody>
      </p:sp>
      <p:sp>
        <p:nvSpPr>
          <p:cNvPr id="16" name="Espace réservé du pied de page 15"/>
          <p:cNvSpPr>
            <a:spLocks noGrp="1"/>
          </p:cNvSpPr>
          <p:nvPr>
            <p:ph type="ftr" sz="quarter" idx="11"/>
          </p:nvPr>
        </p:nvSpPr>
        <p:spPr/>
        <p:txBody>
          <a:bodyPr/>
          <a:lstStyle/>
          <a:p>
            <a:r>
              <a:rPr kumimoji="0" lang="en-US" smtClean="0"/>
              <a:t>ISIMA 3</a:t>
            </a:r>
            <a:endParaRPr kumimoji="0" lang="en-US"/>
          </a:p>
        </p:txBody>
      </p:sp>
      <p:sp>
        <p:nvSpPr>
          <p:cNvPr id="17" name="Rectangle 2"/>
          <p:cNvSpPr txBox="1">
            <a:spLocks noChangeArrowheads="1"/>
          </p:cNvSpPr>
          <p:nvPr/>
        </p:nvSpPr>
        <p:spPr>
          <a:xfrm>
            <a:off x="506413" y="228600"/>
            <a:ext cx="8637587" cy="57943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LES LIMITES DES OBJETS ET DES COMPOSANTS</a:t>
            </a:r>
            <a:endParaRPr kumimoji="0" lang="fr-FR"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Le Génie Logiciel</a:t>
            </a:r>
            <a:endParaRPr lang="fr-FR" dirty="0"/>
          </a:p>
        </p:txBody>
      </p:sp>
      <p:sp>
        <p:nvSpPr>
          <p:cNvPr id="3" name="Espace réservé du contenu 2"/>
          <p:cNvSpPr>
            <a:spLocks noGrp="1"/>
          </p:cNvSpPr>
          <p:nvPr>
            <p:ph idx="1"/>
          </p:nvPr>
        </p:nvSpPr>
        <p:spPr>
          <a:xfrm>
            <a:off x="990600" y="1219200"/>
            <a:ext cx="7498080" cy="4800600"/>
          </a:xfrm>
        </p:spPr>
        <p:txBody>
          <a:bodyPr>
            <a:normAutofit lnSpcReduction="10000"/>
          </a:bodyPr>
          <a:lstStyle/>
          <a:p>
            <a:pPr>
              <a:lnSpc>
                <a:spcPct val="110000"/>
              </a:lnSpc>
            </a:pPr>
            <a:r>
              <a:rPr lang="fr-FR" sz="2800" dirty="0" smtClean="0"/>
              <a:t>Le Génie Logiciel fournit :</a:t>
            </a:r>
          </a:p>
          <a:p>
            <a:pPr lvl="1">
              <a:lnSpc>
                <a:spcPct val="110000"/>
              </a:lnSpc>
            </a:pPr>
            <a:r>
              <a:rPr lang="fr-FR" sz="2400" dirty="0" smtClean="0"/>
              <a:t>les méthodes, </a:t>
            </a:r>
          </a:p>
          <a:p>
            <a:pPr lvl="1">
              <a:lnSpc>
                <a:spcPct val="110000"/>
              </a:lnSpc>
            </a:pPr>
            <a:r>
              <a:rPr lang="fr-FR" sz="2400" dirty="0" smtClean="0"/>
              <a:t>la technologie, </a:t>
            </a:r>
          </a:p>
          <a:p>
            <a:pPr lvl="1">
              <a:lnSpc>
                <a:spcPct val="110000"/>
              </a:lnSpc>
            </a:pPr>
            <a:r>
              <a:rPr lang="fr-FR" sz="2400" dirty="0" smtClean="0"/>
              <a:t>les outils.</a:t>
            </a:r>
          </a:p>
          <a:p>
            <a:pPr>
              <a:lnSpc>
                <a:spcPct val="110000"/>
              </a:lnSpc>
            </a:pPr>
            <a:r>
              <a:rPr lang="fr-FR" sz="2800" dirty="0" smtClean="0"/>
              <a:t>L’Assurance Qualité s’applique sur :</a:t>
            </a:r>
          </a:p>
          <a:p>
            <a:pPr lvl="1" algn="just">
              <a:lnSpc>
                <a:spcPct val="110000"/>
              </a:lnSpc>
            </a:pPr>
            <a:r>
              <a:rPr lang="fr-FR" sz="2400" dirty="0" smtClean="0"/>
              <a:t>La définition de démarches, modèles et documents devant être  produits par les méthodes et outils de Génie Logiciel.</a:t>
            </a:r>
          </a:p>
          <a:p>
            <a:pPr algn="just">
              <a:lnSpc>
                <a:spcPct val="110000"/>
              </a:lnSpc>
            </a:pPr>
            <a:r>
              <a:rPr lang="fr-FR" sz="2800" dirty="0" smtClean="0"/>
              <a:t>Le Contrôle Qualité ne fait que constater le bon ou le mauvais état du produit</a:t>
            </a:r>
            <a:endParaRPr lang="fr-FR" dirty="0"/>
          </a:p>
        </p:txBody>
      </p:sp>
      <p:sp>
        <p:nvSpPr>
          <p:cNvPr id="4" name="Espace réservé de la date 3"/>
          <p:cNvSpPr>
            <a:spLocks noGrp="1"/>
          </p:cNvSpPr>
          <p:nvPr>
            <p:ph type="dt" sz="half" idx="10"/>
          </p:nvPr>
        </p:nvSpPr>
        <p:spPr/>
        <p:txBody>
          <a:bodyPr/>
          <a:lstStyle/>
          <a:p>
            <a:fld id="{D4BA006C-A4B8-4168-B816-2FBC82A7C86A}"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982663" y="228600"/>
            <a:ext cx="8161337" cy="579438"/>
          </a:xfrm>
        </p:spPr>
        <p:txBody>
          <a:bodyPr/>
          <a:lstStyle/>
          <a:p>
            <a:r>
              <a:rPr lang="fr-FR" sz="3200" dirty="0" smtClean="0"/>
              <a:t>LIMITES </a:t>
            </a:r>
            <a:r>
              <a:rPr lang="fr-FR" sz="3200" dirty="0"/>
              <a:t>DES OBJETS ET DES COMPOSANTS</a:t>
            </a:r>
          </a:p>
        </p:txBody>
      </p:sp>
      <p:sp>
        <p:nvSpPr>
          <p:cNvPr id="179205" name="Rectangle 5"/>
          <p:cNvSpPr>
            <a:spLocks noChangeArrowheads="1"/>
          </p:cNvSpPr>
          <p:nvPr/>
        </p:nvSpPr>
        <p:spPr bwMode="auto">
          <a:xfrm>
            <a:off x="762000" y="1320800"/>
            <a:ext cx="8115300" cy="5116513"/>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SzPct val="100000"/>
              <a:buFont typeface="Arial" pitchFamily="34" charset="0"/>
              <a:buChar char="•"/>
            </a:pPr>
            <a:r>
              <a:rPr lang="fr-FR" dirty="0"/>
              <a:t>Les services ne sont pas des </a:t>
            </a:r>
            <a:r>
              <a:rPr lang="fr-FR" dirty="0" smtClean="0"/>
              <a:t>objets,</a:t>
            </a:r>
            <a:endParaRPr lang="fr-FR" dirty="0"/>
          </a:p>
          <a:p>
            <a:pPr marL="342900" indent="-342900">
              <a:lnSpc>
                <a:spcPct val="130000"/>
              </a:lnSpc>
              <a:spcBef>
                <a:spcPct val="20000"/>
              </a:spcBef>
              <a:buClr>
                <a:schemeClr val="tx2"/>
              </a:buClr>
              <a:buSzPct val="100000"/>
              <a:buFont typeface="Arial" pitchFamily="34" charset="0"/>
              <a:buChar char="•"/>
            </a:pPr>
            <a:r>
              <a:rPr lang="fr-FR" dirty="0"/>
              <a:t>Les applications ne sont pas des </a:t>
            </a:r>
            <a:r>
              <a:rPr lang="fr-FR" dirty="0" smtClean="0"/>
              <a:t>objets,</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a:t>
            </a:r>
            <a:r>
              <a:rPr lang="fr-FR" dirty="0" smtClean="0"/>
              <a:t>la prise </a:t>
            </a:r>
            <a:r>
              <a:rPr lang="fr-FR" dirty="0"/>
              <a:t>en compte de la </a:t>
            </a:r>
            <a:r>
              <a:rPr lang="fr-FR" dirty="0" smtClean="0"/>
              <a:t>concurrence,</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simplicité,</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l'extensibilité,</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l'intégration,</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leur tentative d'intégration des </a:t>
            </a:r>
            <a:r>
              <a:rPr lang="fr-FR" dirty="0" smtClean="0"/>
              <a:t>SGBD,</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raté le rendez-vous du Web (URI, </a:t>
            </a:r>
            <a:r>
              <a:rPr lang="fr-FR" dirty="0" err="1"/>
              <a:t>etc</a:t>
            </a:r>
            <a:r>
              <a:rPr lang="fr-FR" dirty="0"/>
              <a:t>) </a:t>
            </a:r>
            <a:r>
              <a:rPr lang="fr-FR" dirty="0" smtClean="0"/>
              <a:t>,</a:t>
            </a:r>
            <a:endParaRPr lang="fr-FR" dirty="0"/>
          </a:p>
          <a:p>
            <a:pPr marL="342900" indent="-342900">
              <a:lnSpc>
                <a:spcPct val="130000"/>
              </a:lnSpc>
              <a:spcBef>
                <a:spcPct val="20000"/>
              </a:spcBef>
              <a:buClr>
                <a:schemeClr val="tx2"/>
              </a:buClr>
              <a:buSzPct val="100000"/>
              <a:buFont typeface="Arial" pitchFamily="34" charset="0"/>
              <a:buChar char="•"/>
            </a:pPr>
            <a:r>
              <a:rPr lang="fr-FR" dirty="0"/>
              <a:t>La technologie des composants n'est qu'une fuite en avant et apporte peu d'espoir pour une sortie de </a:t>
            </a:r>
            <a:r>
              <a:rPr lang="fr-FR" dirty="0" smtClean="0"/>
              <a:t>crise.</a:t>
            </a:r>
          </a:p>
          <a:p>
            <a:pPr marL="342900" indent="-342900">
              <a:lnSpc>
                <a:spcPct val="130000"/>
              </a:lnSpc>
              <a:spcBef>
                <a:spcPct val="20000"/>
              </a:spcBef>
              <a:buClr>
                <a:schemeClr val="tx2"/>
              </a:buClr>
              <a:buSzPct val="100000"/>
            </a:pPr>
            <a:r>
              <a:rPr lang="fr-FR" dirty="0" smtClean="0">
                <a:sym typeface="Wingdings" pitchFamily="2" charset="2"/>
              </a:rPr>
              <a:t>    </a:t>
            </a:r>
            <a:r>
              <a:rPr lang="fr-FR" dirty="0" smtClean="0"/>
              <a:t>Elle </a:t>
            </a:r>
            <a:r>
              <a:rPr lang="fr-FR" dirty="0"/>
              <a:t>accentue la complexité des solutions.  </a:t>
            </a:r>
            <a:endParaRPr lang="en-US" dirty="0"/>
          </a:p>
        </p:txBody>
      </p:sp>
      <p:sp>
        <p:nvSpPr>
          <p:cNvPr id="179207" name="Text Box 7"/>
          <p:cNvSpPr txBox="1">
            <a:spLocks noChangeArrowheads="1"/>
          </p:cNvSpPr>
          <p:nvPr/>
        </p:nvSpPr>
        <p:spPr bwMode="auto">
          <a:xfrm>
            <a:off x="0" y="6629400"/>
            <a:ext cx="2540000" cy="228600"/>
          </a:xfrm>
          <a:prstGeom prst="rect">
            <a:avLst/>
          </a:prstGeom>
          <a:noFill/>
          <a:ln w="9525">
            <a:noFill/>
            <a:miter lim="800000"/>
            <a:headEnd/>
            <a:tailEnd/>
          </a:ln>
          <a:effectLst/>
        </p:spPr>
        <p:txBody>
          <a:bodyPr>
            <a:spAutoFit/>
          </a:bodyPr>
          <a:lstStyle/>
          <a:p>
            <a:pPr eaLnBrk="0" hangingPunct="0">
              <a:spcBef>
                <a:spcPct val="50000"/>
              </a:spcBef>
            </a:pPr>
            <a:r>
              <a:rPr lang="de-DE" sz="900">
                <a:latin typeface="Arial" charset="0"/>
              </a:rPr>
              <a:t>© 2003 ATLAS Nantes J. Bézivin</a:t>
            </a:r>
          </a:p>
        </p:txBody>
      </p:sp>
      <p:sp>
        <p:nvSpPr>
          <p:cNvPr id="8" name="Espace réservé de la date 7"/>
          <p:cNvSpPr>
            <a:spLocks noGrp="1"/>
          </p:cNvSpPr>
          <p:nvPr>
            <p:ph type="dt" sz="half" idx="10"/>
          </p:nvPr>
        </p:nvSpPr>
        <p:spPr/>
        <p:txBody>
          <a:bodyPr/>
          <a:lstStyle/>
          <a:p>
            <a:fld id="{9740E64B-8F02-4F1D-B93E-96B9D3B6105A}" type="datetime2">
              <a:rPr lang="fr-FR" smtClean="0"/>
              <a:pPr/>
              <a:t>dimanche 31 janvier 2010</a:t>
            </a:fld>
            <a:endParaRPr lang="en-US"/>
          </a:p>
        </p:txBody>
      </p:sp>
      <p:sp>
        <p:nvSpPr>
          <p:cNvPr id="9" name="Espace réservé du pied de page 8"/>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228600"/>
            <a:ext cx="7934325" cy="641350"/>
          </a:xfrm>
        </p:spPr>
        <p:txBody>
          <a:bodyPr>
            <a:normAutofit fontScale="90000"/>
          </a:bodyPr>
          <a:lstStyle/>
          <a:p>
            <a:r>
              <a:rPr lang="fr-FR" dirty="0"/>
              <a:t>Sans Couture (</a:t>
            </a:r>
            <a:r>
              <a:rPr lang="fr-FR" dirty="0" err="1"/>
              <a:t>seamless</a:t>
            </a:r>
            <a:r>
              <a:rPr lang="fr-FR" dirty="0"/>
              <a:t>) ?</a:t>
            </a:r>
          </a:p>
        </p:txBody>
      </p:sp>
      <p:sp>
        <p:nvSpPr>
          <p:cNvPr id="176131" name="Text Box 3"/>
          <p:cNvSpPr txBox="1">
            <a:spLocks noChangeArrowheads="1"/>
          </p:cNvSpPr>
          <p:nvPr/>
        </p:nvSpPr>
        <p:spPr bwMode="auto">
          <a:xfrm>
            <a:off x="4040188" y="1317625"/>
            <a:ext cx="4572000" cy="915988"/>
          </a:xfrm>
          <a:prstGeom prst="rect">
            <a:avLst/>
          </a:prstGeom>
          <a:noFill/>
          <a:ln w="19050">
            <a:noFill/>
            <a:miter lim="800000"/>
            <a:headEnd type="none" w="sm" len="sm"/>
            <a:tailEnd type="none" w="lg" len="lg"/>
          </a:ln>
          <a:effectLst/>
        </p:spPr>
        <p:txBody>
          <a:bodyPr>
            <a:spAutoFit/>
          </a:bodyPr>
          <a:lstStyle/>
          <a:p>
            <a:pPr eaLnBrk="0" hangingPunct="0">
              <a:spcBef>
                <a:spcPct val="20000"/>
              </a:spcBef>
              <a:buClr>
                <a:schemeClr val="accent2"/>
              </a:buClr>
              <a:buFont typeface="Monotype Sorts" charset="2"/>
              <a:buNone/>
            </a:pPr>
            <a:r>
              <a:rPr kumimoji="1" lang="fr-FR" sz="1800" b="0">
                <a:solidFill>
                  <a:schemeClr val="tx2"/>
                </a:solidFill>
                <a:latin typeface="Comic Sans MS" pitchFamily="66" charset="0"/>
              </a:rPr>
              <a:t>Hypothèse (naïve) </a:t>
            </a:r>
            <a:r>
              <a:rPr kumimoji="1" lang="fr-FR" sz="1800" b="0">
                <a:latin typeface="Comic Sans MS" pitchFamily="66" charset="0"/>
              </a:rPr>
              <a:t>: Il y a correspondance </a:t>
            </a:r>
            <a:r>
              <a:rPr kumimoji="1" lang="fr-FR" sz="1800" b="0">
                <a:solidFill>
                  <a:schemeClr val="tx2"/>
                </a:solidFill>
                <a:latin typeface="Comic Sans MS" pitchFamily="66" charset="0"/>
              </a:rPr>
              <a:t>exacte</a:t>
            </a:r>
            <a:r>
              <a:rPr kumimoji="1" lang="fr-FR" sz="1800" b="0">
                <a:latin typeface="Comic Sans MS" pitchFamily="66" charset="0"/>
              </a:rPr>
              <a:t> entre les objets métier et les objets programme.</a:t>
            </a:r>
            <a:endParaRPr lang="en-GB" sz="2400" b="0">
              <a:latin typeface="Comic Sans MS" pitchFamily="66" charset="0"/>
            </a:endParaRPr>
          </a:p>
        </p:txBody>
      </p:sp>
      <p:sp>
        <p:nvSpPr>
          <p:cNvPr id="176132" name="AutoShape 4"/>
          <p:cNvSpPr>
            <a:spLocks noChangeArrowheads="1"/>
          </p:cNvSpPr>
          <p:nvPr/>
        </p:nvSpPr>
        <p:spPr bwMode="auto">
          <a:xfrm rot="918918">
            <a:off x="2598738" y="2711450"/>
            <a:ext cx="846137" cy="762000"/>
          </a:xfrm>
          <a:prstGeom prst="notchedRightArrow">
            <a:avLst>
              <a:gd name="adj1" fmla="val 50000"/>
              <a:gd name="adj2" fmla="val 27760"/>
            </a:avLst>
          </a:prstGeom>
          <a:solidFill>
            <a:srgbClr val="FC996C"/>
          </a:solidFill>
          <a:ln w="57150">
            <a:solidFill>
              <a:srgbClr val="FC996C"/>
            </a:solidFill>
            <a:miter lim="800000"/>
            <a:headEnd type="none" w="sm" len="sm"/>
            <a:tailEnd type="none" w="lg" len="lg"/>
          </a:ln>
          <a:effectLst/>
        </p:spPr>
        <p:txBody>
          <a:bodyPr wrap="none" anchor="ctr"/>
          <a:lstStyle/>
          <a:p>
            <a:endParaRPr lang="fr-FR"/>
          </a:p>
        </p:txBody>
      </p:sp>
      <p:sp>
        <p:nvSpPr>
          <p:cNvPr id="176134" name="Oval 6"/>
          <p:cNvSpPr>
            <a:spLocks noChangeArrowheads="1"/>
          </p:cNvSpPr>
          <p:nvPr/>
        </p:nvSpPr>
        <p:spPr bwMode="auto">
          <a:xfrm>
            <a:off x="458788" y="1589088"/>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135" name="Rectangle 7"/>
          <p:cNvSpPr>
            <a:spLocks noChangeArrowheads="1"/>
          </p:cNvSpPr>
          <p:nvPr/>
        </p:nvSpPr>
        <p:spPr bwMode="auto">
          <a:xfrm>
            <a:off x="914400" y="1870075"/>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136" name="Rectangle 8"/>
          <p:cNvSpPr>
            <a:spLocks noChangeArrowheads="1"/>
          </p:cNvSpPr>
          <p:nvPr/>
        </p:nvSpPr>
        <p:spPr bwMode="auto">
          <a:xfrm>
            <a:off x="609600" y="2462213"/>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137" name="Rectangle 9"/>
          <p:cNvSpPr>
            <a:spLocks noChangeArrowheads="1"/>
          </p:cNvSpPr>
          <p:nvPr/>
        </p:nvSpPr>
        <p:spPr bwMode="auto">
          <a:xfrm>
            <a:off x="660400" y="289242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138" name="Rectangle 10"/>
          <p:cNvSpPr>
            <a:spLocks noChangeArrowheads="1"/>
          </p:cNvSpPr>
          <p:nvPr/>
        </p:nvSpPr>
        <p:spPr bwMode="auto">
          <a:xfrm>
            <a:off x="1371600" y="321627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139" name="Rectangle 11"/>
          <p:cNvSpPr>
            <a:spLocks noChangeArrowheads="1"/>
          </p:cNvSpPr>
          <p:nvPr/>
        </p:nvSpPr>
        <p:spPr bwMode="auto">
          <a:xfrm>
            <a:off x="1625600" y="1924050"/>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140" name="Rectangle 12"/>
          <p:cNvSpPr>
            <a:spLocks noChangeArrowheads="1"/>
          </p:cNvSpPr>
          <p:nvPr/>
        </p:nvSpPr>
        <p:spPr bwMode="auto">
          <a:xfrm>
            <a:off x="1930400" y="2516188"/>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141" name="Line 13"/>
          <p:cNvSpPr>
            <a:spLocks noChangeShapeType="1"/>
          </p:cNvSpPr>
          <p:nvPr/>
        </p:nvSpPr>
        <p:spPr bwMode="auto">
          <a:xfrm flipH="1" flipV="1">
            <a:off x="965200" y="3162300"/>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142" name="Line 14"/>
          <p:cNvSpPr>
            <a:spLocks noChangeShapeType="1"/>
          </p:cNvSpPr>
          <p:nvPr/>
        </p:nvSpPr>
        <p:spPr bwMode="auto">
          <a:xfrm flipH="1" flipV="1">
            <a:off x="1270000" y="2138363"/>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143" name="Line 15"/>
          <p:cNvSpPr>
            <a:spLocks noChangeShapeType="1"/>
          </p:cNvSpPr>
          <p:nvPr/>
        </p:nvSpPr>
        <p:spPr bwMode="auto">
          <a:xfrm flipV="1">
            <a:off x="1676400" y="2192338"/>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144" name="Line 16"/>
          <p:cNvSpPr>
            <a:spLocks noChangeShapeType="1"/>
          </p:cNvSpPr>
          <p:nvPr/>
        </p:nvSpPr>
        <p:spPr bwMode="auto">
          <a:xfrm flipH="1" flipV="1">
            <a:off x="1371600" y="2138363"/>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145" name="Line 17"/>
          <p:cNvSpPr>
            <a:spLocks noChangeShapeType="1"/>
          </p:cNvSpPr>
          <p:nvPr/>
        </p:nvSpPr>
        <p:spPr bwMode="auto">
          <a:xfrm flipH="1" flipV="1">
            <a:off x="2032000" y="2192338"/>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6" name="Line 18"/>
          <p:cNvSpPr>
            <a:spLocks noChangeShapeType="1"/>
          </p:cNvSpPr>
          <p:nvPr/>
        </p:nvSpPr>
        <p:spPr bwMode="auto">
          <a:xfrm flipH="1" flipV="1">
            <a:off x="1168400" y="2624138"/>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7" name="Line 19"/>
          <p:cNvSpPr>
            <a:spLocks noChangeShapeType="1"/>
          </p:cNvSpPr>
          <p:nvPr/>
        </p:nvSpPr>
        <p:spPr bwMode="auto">
          <a:xfrm>
            <a:off x="863600" y="2732088"/>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148" name="Line 20"/>
          <p:cNvSpPr>
            <a:spLocks noChangeShapeType="1"/>
          </p:cNvSpPr>
          <p:nvPr/>
        </p:nvSpPr>
        <p:spPr bwMode="auto">
          <a:xfrm flipH="1">
            <a:off x="914400" y="2138363"/>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9" name="Text Box 21"/>
          <p:cNvSpPr txBox="1">
            <a:spLocks noChangeArrowheads="1"/>
          </p:cNvSpPr>
          <p:nvPr/>
        </p:nvSpPr>
        <p:spPr bwMode="auto">
          <a:xfrm>
            <a:off x="863600" y="3754438"/>
            <a:ext cx="1674813"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d'analyse</a:t>
            </a:r>
            <a:endParaRPr lang="en-US" sz="1400">
              <a:solidFill>
                <a:schemeClr val="tx2"/>
              </a:solidFill>
              <a:latin typeface="Comic Sans MS" pitchFamily="66" charset="0"/>
            </a:endParaRPr>
          </a:p>
        </p:txBody>
      </p:sp>
      <p:sp>
        <p:nvSpPr>
          <p:cNvPr id="176150" name="AutoShape 22"/>
          <p:cNvSpPr>
            <a:spLocks noChangeArrowheads="1"/>
          </p:cNvSpPr>
          <p:nvPr/>
        </p:nvSpPr>
        <p:spPr bwMode="auto">
          <a:xfrm rot="918918">
            <a:off x="5572125" y="3722688"/>
            <a:ext cx="827088" cy="762000"/>
          </a:xfrm>
          <a:prstGeom prst="notchedRightArrow">
            <a:avLst>
              <a:gd name="adj1" fmla="val 50000"/>
              <a:gd name="adj2" fmla="val 27135"/>
            </a:avLst>
          </a:prstGeom>
          <a:solidFill>
            <a:srgbClr val="FC996C"/>
          </a:solidFill>
          <a:ln w="57150">
            <a:solidFill>
              <a:srgbClr val="FC996C"/>
            </a:solidFill>
            <a:miter lim="800000"/>
            <a:headEnd type="none" w="sm" len="sm"/>
            <a:tailEnd type="none" w="lg" len="lg"/>
          </a:ln>
          <a:effectLst/>
        </p:spPr>
        <p:txBody>
          <a:bodyPr wrap="none" anchor="ctr"/>
          <a:lstStyle/>
          <a:p>
            <a:endParaRPr lang="fr-FR"/>
          </a:p>
        </p:txBody>
      </p:sp>
      <p:sp>
        <p:nvSpPr>
          <p:cNvPr id="176167" name="Text Box 39"/>
          <p:cNvSpPr txBox="1">
            <a:spLocks noChangeArrowheads="1"/>
          </p:cNvSpPr>
          <p:nvPr/>
        </p:nvSpPr>
        <p:spPr bwMode="auto">
          <a:xfrm>
            <a:off x="3656013" y="4859338"/>
            <a:ext cx="2036762"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de conception</a:t>
            </a:r>
            <a:endParaRPr lang="en-US" sz="1400">
              <a:solidFill>
                <a:schemeClr val="tx2"/>
              </a:solidFill>
              <a:latin typeface="Comic Sans MS" pitchFamily="66" charset="0"/>
            </a:endParaRPr>
          </a:p>
        </p:txBody>
      </p:sp>
      <p:sp>
        <p:nvSpPr>
          <p:cNvPr id="176184" name="Text Box 56"/>
          <p:cNvSpPr txBox="1">
            <a:spLocks noChangeArrowheads="1"/>
          </p:cNvSpPr>
          <p:nvPr/>
        </p:nvSpPr>
        <p:spPr bwMode="auto">
          <a:xfrm>
            <a:off x="6923088" y="5838825"/>
            <a:ext cx="1731962"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de codage</a:t>
            </a:r>
            <a:endParaRPr lang="en-US" sz="1400">
              <a:solidFill>
                <a:schemeClr val="tx2"/>
              </a:solidFill>
              <a:latin typeface="Comic Sans MS" pitchFamily="66" charset="0"/>
            </a:endParaRPr>
          </a:p>
        </p:txBody>
      </p:sp>
      <p:sp>
        <p:nvSpPr>
          <p:cNvPr id="176185" name="Text Box 57"/>
          <p:cNvSpPr txBox="1">
            <a:spLocks noChangeArrowheads="1"/>
          </p:cNvSpPr>
          <p:nvPr/>
        </p:nvSpPr>
        <p:spPr bwMode="auto">
          <a:xfrm>
            <a:off x="304800" y="5461000"/>
            <a:ext cx="6316663" cy="825500"/>
          </a:xfrm>
          <a:prstGeom prst="rect">
            <a:avLst/>
          </a:prstGeom>
          <a:noFill/>
          <a:ln w="19050">
            <a:noFill/>
            <a:miter lim="800000"/>
            <a:headEnd type="none" w="sm" len="sm"/>
            <a:tailEnd type="none" w="lg" len="lg"/>
          </a:ln>
          <a:effectLst/>
        </p:spPr>
        <p:txBody>
          <a:bodyPr wrap="none">
            <a:spAutoFit/>
          </a:bodyPr>
          <a:lstStyle/>
          <a:p>
            <a:pPr eaLnBrk="0" hangingPunct="0"/>
            <a:r>
              <a:rPr lang="fr-FR" sz="1600" u="sng">
                <a:latin typeface="Comic Sans MS" pitchFamily="66" charset="0"/>
              </a:rPr>
              <a:t>NB</a:t>
            </a:r>
            <a:r>
              <a:rPr lang="fr-FR" sz="1600">
                <a:latin typeface="Comic Sans MS" pitchFamily="66" charset="0"/>
              </a:rPr>
              <a:t>: Mickael Jackson qui est à l'origine de cette conjecture</a:t>
            </a:r>
          </a:p>
          <a:p>
            <a:pPr eaLnBrk="0" hangingPunct="0"/>
            <a:r>
              <a:rPr lang="fr-FR" sz="1600">
                <a:latin typeface="Comic Sans MS" pitchFamily="66" charset="0"/>
              </a:rPr>
              <a:t>de correspondance n'avait jamais préconisé la correspondance</a:t>
            </a:r>
          </a:p>
          <a:p>
            <a:pPr eaLnBrk="0" hangingPunct="0"/>
            <a:r>
              <a:rPr lang="fr-FR" sz="1600" u="sng">
                <a:latin typeface="Comic Sans MS" pitchFamily="66" charset="0"/>
              </a:rPr>
              <a:t>exacte</a:t>
            </a:r>
            <a:r>
              <a:rPr lang="fr-FR" sz="1600">
                <a:latin typeface="Comic Sans MS" pitchFamily="66" charset="0"/>
              </a:rPr>
              <a:t>.</a:t>
            </a:r>
            <a:endParaRPr lang="en-GB" sz="1600">
              <a:latin typeface="Comic Sans MS" pitchFamily="66" charset="0"/>
            </a:endParaRPr>
          </a:p>
        </p:txBody>
      </p:sp>
      <p:sp>
        <p:nvSpPr>
          <p:cNvPr id="176186" name="Text Box 58"/>
          <p:cNvSpPr txBox="1">
            <a:spLocks noChangeArrowheads="1"/>
          </p:cNvSpPr>
          <p:nvPr/>
        </p:nvSpPr>
        <p:spPr bwMode="auto">
          <a:xfrm>
            <a:off x="5770563" y="2722563"/>
            <a:ext cx="3019425" cy="581025"/>
          </a:xfrm>
          <a:prstGeom prst="rect">
            <a:avLst/>
          </a:prstGeom>
          <a:noFill/>
          <a:ln w="19050">
            <a:noFill/>
            <a:miter lim="800000"/>
            <a:headEnd type="none" w="sm" len="sm"/>
            <a:tailEnd type="none" w="lg" len="lg"/>
          </a:ln>
          <a:effectLst/>
        </p:spPr>
        <p:txBody>
          <a:bodyPr>
            <a:spAutoFit/>
          </a:bodyPr>
          <a:lstStyle/>
          <a:p>
            <a:pPr eaLnBrk="0" hangingPunct="0"/>
            <a:r>
              <a:rPr lang="fr-FR" sz="1600">
                <a:latin typeface="Comic Sans MS" pitchFamily="66" charset="0"/>
              </a:rPr>
              <a:t>Persistance ? Objets pilotes?   IHO ? etc.</a:t>
            </a:r>
            <a:endParaRPr lang="en-GB" sz="1600">
              <a:latin typeface="Comic Sans MS" pitchFamily="66" charset="0"/>
            </a:endParaRPr>
          </a:p>
        </p:txBody>
      </p:sp>
      <p:sp>
        <p:nvSpPr>
          <p:cNvPr id="176187" name="Oval 59"/>
          <p:cNvSpPr>
            <a:spLocks noChangeArrowheads="1"/>
          </p:cNvSpPr>
          <p:nvPr/>
        </p:nvSpPr>
        <p:spPr bwMode="auto">
          <a:xfrm>
            <a:off x="3405188" y="2620963"/>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188" name="Rectangle 60"/>
          <p:cNvSpPr>
            <a:spLocks noChangeArrowheads="1"/>
          </p:cNvSpPr>
          <p:nvPr/>
        </p:nvSpPr>
        <p:spPr bwMode="auto">
          <a:xfrm>
            <a:off x="3860800" y="2901950"/>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189" name="Rectangle 61"/>
          <p:cNvSpPr>
            <a:spLocks noChangeArrowheads="1"/>
          </p:cNvSpPr>
          <p:nvPr/>
        </p:nvSpPr>
        <p:spPr bwMode="auto">
          <a:xfrm>
            <a:off x="3556000" y="3494088"/>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190" name="Rectangle 62"/>
          <p:cNvSpPr>
            <a:spLocks noChangeArrowheads="1"/>
          </p:cNvSpPr>
          <p:nvPr/>
        </p:nvSpPr>
        <p:spPr bwMode="auto">
          <a:xfrm>
            <a:off x="3606800" y="3924300"/>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191" name="Rectangle 63"/>
          <p:cNvSpPr>
            <a:spLocks noChangeArrowheads="1"/>
          </p:cNvSpPr>
          <p:nvPr/>
        </p:nvSpPr>
        <p:spPr bwMode="auto">
          <a:xfrm>
            <a:off x="4318000" y="4248150"/>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192" name="Rectangle 64"/>
          <p:cNvSpPr>
            <a:spLocks noChangeArrowheads="1"/>
          </p:cNvSpPr>
          <p:nvPr/>
        </p:nvSpPr>
        <p:spPr bwMode="auto">
          <a:xfrm>
            <a:off x="4572000" y="2955925"/>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193" name="Rectangle 65"/>
          <p:cNvSpPr>
            <a:spLocks noChangeArrowheads="1"/>
          </p:cNvSpPr>
          <p:nvPr/>
        </p:nvSpPr>
        <p:spPr bwMode="auto">
          <a:xfrm>
            <a:off x="4876800" y="3548063"/>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194" name="Line 66"/>
          <p:cNvSpPr>
            <a:spLocks noChangeShapeType="1"/>
          </p:cNvSpPr>
          <p:nvPr/>
        </p:nvSpPr>
        <p:spPr bwMode="auto">
          <a:xfrm flipH="1" flipV="1">
            <a:off x="3911600" y="4194175"/>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195" name="Line 67"/>
          <p:cNvSpPr>
            <a:spLocks noChangeShapeType="1"/>
          </p:cNvSpPr>
          <p:nvPr/>
        </p:nvSpPr>
        <p:spPr bwMode="auto">
          <a:xfrm flipH="1" flipV="1">
            <a:off x="4216400" y="3170238"/>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196" name="Line 68"/>
          <p:cNvSpPr>
            <a:spLocks noChangeShapeType="1"/>
          </p:cNvSpPr>
          <p:nvPr/>
        </p:nvSpPr>
        <p:spPr bwMode="auto">
          <a:xfrm flipV="1">
            <a:off x="4622800" y="3224213"/>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197" name="Line 69"/>
          <p:cNvSpPr>
            <a:spLocks noChangeShapeType="1"/>
          </p:cNvSpPr>
          <p:nvPr/>
        </p:nvSpPr>
        <p:spPr bwMode="auto">
          <a:xfrm flipH="1" flipV="1">
            <a:off x="4318000" y="3170238"/>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198" name="Line 70"/>
          <p:cNvSpPr>
            <a:spLocks noChangeShapeType="1"/>
          </p:cNvSpPr>
          <p:nvPr/>
        </p:nvSpPr>
        <p:spPr bwMode="auto">
          <a:xfrm flipH="1" flipV="1">
            <a:off x="4978400" y="3224213"/>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99" name="Line 71"/>
          <p:cNvSpPr>
            <a:spLocks noChangeShapeType="1"/>
          </p:cNvSpPr>
          <p:nvPr/>
        </p:nvSpPr>
        <p:spPr bwMode="auto">
          <a:xfrm flipH="1" flipV="1">
            <a:off x="4114800" y="3656013"/>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200" name="Line 72"/>
          <p:cNvSpPr>
            <a:spLocks noChangeShapeType="1"/>
          </p:cNvSpPr>
          <p:nvPr/>
        </p:nvSpPr>
        <p:spPr bwMode="auto">
          <a:xfrm>
            <a:off x="3810000" y="3763963"/>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201" name="Line 73"/>
          <p:cNvSpPr>
            <a:spLocks noChangeShapeType="1"/>
          </p:cNvSpPr>
          <p:nvPr/>
        </p:nvSpPr>
        <p:spPr bwMode="auto">
          <a:xfrm flipH="1">
            <a:off x="3860800" y="3170238"/>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02" name="Oval 74"/>
          <p:cNvSpPr>
            <a:spLocks noChangeArrowheads="1"/>
          </p:cNvSpPr>
          <p:nvPr/>
        </p:nvSpPr>
        <p:spPr bwMode="auto">
          <a:xfrm>
            <a:off x="6351588" y="3652838"/>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203" name="Rectangle 75"/>
          <p:cNvSpPr>
            <a:spLocks noChangeArrowheads="1"/>
          </p:cNvSpPr>
          <p:nvPr/>
        </p:nvSpPr>
        <p:spPr bwMode="auto">
          <a:xfrm>
            <a:off x="6807200" y="3933825"/>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204" name="Rectangle 76"/>
          <p:cNvSpPr>
            <a:spLocks noChangeArrowheads="1"/>
          </p:cNvSpPr>
          <p:nvPr/>
        </p:nvSpPr>
        <p:spPr bwMode="auto">
          <a:xfrm>
            <a:off x="6502400" y="4525963"/>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205" name="Rectangle 77"/>
          <p:cNvSpPr>
            <a:spLocks noChangeArrowheads="1"/>
          </p:cNvSpPr>
          <p:nvPr/>
        </p:nvSpPr>
        <p:spPr bwMode="auto">
          <a:xfrm>
            <a:off x="6553200" y="495617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206" name="Rectangle 78"/>
          <p:cNvSpPr>
            <a:spLocks noChangeArrowheads="1"/>
          </p:cNvSpPr>
          <p:nvPr/>
        </p:nvSpPr>
        <p:spPr bwMode="auto">
          <a:xfrm>
            <a:off x="7264400" y="528002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207" name="Rectangle 79"/>
          <p:cNvSpPr>
            <a:spLocks noChangeArrowheads="1"/>
          </p:cNvSpPr>
          <p:nvPr/>
        </p:nvSpPr>
        <p:spPr bwMode="auto">
          <a:xfrm>
            <a:off x="7518400" y="3987800"/>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208" name="Rectangle 80"/>
          <p:cNvSpPr>
            <a:spLocks noChangeArrowheads="1"/>
          </p:cNvSpPr>
          <p:nvPr/>
        </p:nvSpPr>
        <p:spPr bwMode="auto">
          <a:xfrm>
            <a:off x="7823200" y="4579938"/>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209" name="Line 81"/>
          <p:cNvSpPr>
            <a:spLocks noChangeShapeType="1"/>
          </p:cNvSpPr>
          <p:nvPr/>
        </p:nvSpPr>
        <p:spPr bwMode="auto">
          <a:xfrm flipH="1" flipV="1">
            <a:off x="6858000" y="5226050"/>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210" name="Line 82"/>
          <p:cNvSpPr>
            <a:spLocks noChangeShapeType="1"/>
          </p:cNvSpPr>
          <p:nvPr/>
        </p:nvSpPr>
        <p:spPr bwMode="auto">
          <a:xfrm flipH="1" flipV="1">
            <a:off x="7162800" y="4202113"/>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211" name="Line 83"/>
          <p:cNvSpPr>
            <a:spLocks noChangeShapeType="1"/>
          </p:cNvSpPr>
          <p:nvPr/>
        </p:nvSpPr>
        <p:spPr bwMode="auto">
          <a:xfrm flipV="1">
            <a:off x="7569200" y="4256088"/>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212" name="Line 84"/>
          <p:cNvSpPr>
            <a:spLocks noChangeShapeType="1"/>
          </p:cNvSpPr>
          <p:nvPr/>
        </p:nvSpPr>
        <p:spPr bwMode="auto">
          <a:xfrm flipH="1" flipV="1">
            <a:off x="7264400" y="4202113"/>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213" name="Line 85"/>
          <p:cNvSpPr>
            <a:spLocks noChangeShapeType="1"/>
          </p:cNvSpPr>
          <p:nvPr/>
        </p:nvSpPr>
        <p:spPr bwMode="auto">
          <a:xfrm flipH="1" flipV="1">
            <a:off x="7924800" y="4256088"/>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4" name="Line 86"/>
          <p:cNvSpPr>
            <a:spLocks noChangeShapeType="1"/>
          </p:cNvSpPr>
          <p:nvPr/>
        </p:nvSpPr>
        <p:spPr bwMode="auto">
          <a:xfrm flipH="1" flipV="1">
            <a:off x="7061200" y="4687888"/>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5" name="Line 87"/>
          <p:cNvSpPr>
            <a:spLocks noChangeShapeType="1"/>
          </p:cNvSpPr>
          <p:nvPr/>
        </p:nvSpPr>
        <p:spPr bwMode="auto">
          <a:xfrm>
            <a:off x="6756400" y="4795838"/>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216" name="Line 88"/>
          <p:cNvSpPr>
            <a:spLocks noChangeShapeType="1"/>
          </p:cNvSpPr>
          <p:nvPr/>
        </p:nvSpPr>
        <p:spPr bwMode="auto">
          <a:xfrm flipH="1">
            <a:off x="6807200" y="4202113"/>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9" name="Text Box 91"/>
          <p:cNvSpPr txBox="1">
            <a:spLocks noChangeArrowheads="1"/>
          </p:cNvSpPr>
          <p:nvPr/>
        </p:nvSpPr>
        <p:spPr bwMode="auto">
          <a:xfrm>
            <a:off x="128588" y="6580188"/>
            <a:ext cx="1758950" cy="214312"/>
          </a:xfrm>
          <a:prstGeom prst="rect">
            <a:avLst/>
          </a:prstGeom>
          <a:noFill/>
          <a:ln w="9525">
            <a:noFill/>
            <a:miter lim="800000"/>
            <a:headEnd/>
            <a:tailEnd/>
          </a:ln>
          <a:effectLst/>
        </p:spPr>
        <p:txBody>
          <a:bodyPr>
            <a:spAutoFit/>
          </a:bodyPr>
          <a:lstStyle/>
          <a:p>
            <a:pPr algn="r" eaLnBrk="0" hangingPunct="0">
              <a:spcBef>
                <a:spcPct val="50000"/>
              </a:spcBef>
            </a:pPr>
            <a:r>
              <a:rPr lang="de-DE" sz="800">
                <a:latin typeface="Arial" charset="0"/>
              </a:rPr>
              <a:t>© 2003 ATLAS Nantes J. Bézivin</a:t>
            </a:r>
          </a:p>
        </p:txBody>
      </p:sp>
      <p:sp>
        <p:nvSpPr>
          <p:cNvPr id="60" name="Espace réservé de la date 59"/>
          <p:cNvSpPr>
            <a:spLocks noGrp="1"/>
          </p:cNvSpPr>
          <p:nvPr>
            <p:ph type="dt" sz="half" idx="10"/>
          </p:nvPr>
        </p:nvSpPr>
        <p:spPr/>
        <p:txBody>
          <a:bodyPr/>
          <a:lstStyle/>
          <a:p>
            <a:fld id="{06C4ECCD-6A4A-47EE-9FFF-890F9D8F93D3}" type="datetime2">
              <a:rPr lang="fr-FR" smtClean="0"/>
              <a:pPr/>
              <a:t>dimanche 31 janvier 2010</a:t>
            </a:fld>
            <a:endParaRPr lang="en-US"/>
          </a:p>
        </p:txBody>
      </p:sp>
      <p:sp>
        <p:nvSpPr>
          <p:cNvPr id="61" name="Espace réservé du pied de page 60"/>
          <p:cNvSpPr>
            <a:spLocks noGrp="1"/>
          </p:cNvSpPr>
          <p:nvPr>
            <p:ph type="ftr" sz="quarter" idx="11"/>
          </p:nvPr>
        </p:nvSpPr>
        <p:spPr/>
        <p:txBody>
          <a:bodyPr/>
          <a:lstStyle/>
          <a:p>
            <a:r>
              <a:rPr kumimoji="0" lang="en-US" smtClean="0"/>
              <a:t>ISIMA 3</a:t>
            </a:r>
            <a:endParaRPr kumimoji="0" lang="en-US"/>
          </a:p>
        </p:txBody>
      </p:sp>
      <p:sp>
        <p:nvSpPr>
          <p:cNvPr id="62"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990600" y="228600"/>
            <a:ext cx="8153400" cy="579438"/>
          </a:xfrm>
        </p:spPr>
        <p:txBody>
          <a:bodyPr/>
          <a:lstStyle/>
          <a:p>
            <a:r>
              <a:rPr lang="fr-FR" sz="3200" dirty="0"/>
              <a:t>UNE ORGANISATION PLUS RÉALISTE</a:t>
            </a:r>
          </a:p>
        </p:txBody>
      </p:sp>
      <p:sp>
        <p:nvSpPr>
          <p:cNvPr id="177156" name="Oval 4"/>
          <p:cNvSpPr>
            <a:spLocks noChangeArrowheads="1"/>
          </p:cNvSpPr>
          <p:nvPr/>
        </p:nvSpPr>
        <p:spPr bwMode="auto">
          <a:xfrm>
            <a:off x="615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57" name="Text Box 5"/>
          <p:cNvSpPr txBox="1">
            <a:spLocks noChangeArrowheads="1"/>
          </p:cNvSpPr>
          <p:nvPr/>
        </p:nvSpPr>
        <p:spPr bwMode="auto">
          <a:xfrm>
            <a:off x="735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service</a:t>
            </a:r>
            <a:endParaRPr lang="en-GB" b="0">
              <a:latin typeface="Comic Sans MS" pitchFamily="66" charset="0"/>
            </a:endParaRPr>
          </a:p>
        </p:txBody>
      </p:sp>
      <p:sp>
        <p:nvSpPr>
          <p:cNvPr id="177158" name="Oval 6"/>
          <p:cNvSpPr>
            <a:spLocks noChangeArrowheads="1"/>
          </p:cNvSpPr>
          <p:nvPr/>
        </p:nvSpPr>
        <p:spPr bwMode="auto">
          <a:xfrm>
            <a:off x="2825750" y="12430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59" name="Text Box 7"/>
          <p:cNvSpPr txBox="1">
            <a:spLocks noChangeArrowheads="1"/>
          </p:cNvSpPr>
          <p:nvPr/>
        </p:nvSpPr>
        <p:spPr bwMode="auto">
          <a:xfrm>
            <a:off x="2944813" y="17002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métier</a:t>
            </a:r>
            <a:endParaRPr lang="en-GB" b="0">
              <a:latin typeface="Comic Sans MS" pitchFamily="66" charset="0"/>
            </a:endParaRPr>
          </a:p>
        </p:txBody>
      </p:sp>
      <p:sp>
        <p:nvSpPr>
          <p:cNvPr id="177160" name="Oval 8"/>
          <p:cNvSpPr>
            <a:spLocks noChangeArrowheads="1"/>
          </p:cNvSpPr>
          <p:nvPr/>
        </p:nvSpPr>
        <p:spPr bwMode="auto">
          <a:xfrm>
            <a:off x="2971800" y="4419600"/>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1" name="Text Box 9"/>
          <p:cNvSpPr txBox="1">
            <a:spLocks noChangeArrowheads="1"/>
          </p:cNvSpPr>
          <p:nvPr/>
        </p:nvSpPr>
        <p:spPr bwMode="auto">
          <a:xfrm>
            <a:off x="3060700" y="4791075"/>
            <a:ext cx="1481138"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ressources</a:t>
            </a:r>
            <a:endParaRPr lang="en-GB" b="0">
              <a:latin typeface="Comic Sans MS" pitchFamily="66" charset="0"/>
            </a:endParaRPr>
          </a:p>
        </p:txBody>
      </p:sp>
      <p:sp>
        <p:nvSpPr>
          <p:cNvPr id="177162" name="Oval 10"/>
          <p:cNvSpPr>
            <a:spLocks noChangeArrowheads="1"/>
          </p:cNvSpPr>
          <p:nvPr/>
        </p:nvSpPr>
        <p:spPr bwMode="auto">
          <a:xfrm>
            <a:off x="4806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3" name="Text Box 11"/>
          <p:cNvSpPr txBox="1">
            <a:spLocks noChangeArrowheads="1"/>
          </p:cNvSpPr>
          <p:nvPr/>
        </p:nvSpPr>
        <p:spPr bwMode="auto">
          <a:xfrm>
            <a:off x="4926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conception</a:t>
            </a:r>
            <a:endParaRPr lang="en-GB" b="0">
              <a:latin typeface="Comic Sans MS" pitchFamily="66" charset="0"/>
            </a:endParaRPr>
          </a:p>
        </p:txBody>
      </p:sp>
      <p:sp>
        <p:nvSpPr>
          <p:cNvPr id="177164" name="Oval 12"/>
          <p:cNvSpPr>
            <a:spLocks noChangeArrowheads="1"/>
          </p:cNvSpPr>
          <p:nvPr/>
        </p:nvSpPr>
        <p:spPr bwMode="auto">
          <a:xfrm>
            <a:off x="7092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5" name="Text Box 13"/>
          <p:cNvSpPr txBox="1">
            <a:spLocks noChangeArrowheads="1"/>
          </p:cNvSpPr>
          <p:nvPr/>
        </p:nvSpPr>
        <p:spPr bwMode="auto">
          <a:xfrm>
            <a:off x="7212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code</a:t>
            </a:r>
            <a:endParaRPr lang="en-GB" b="0">
              <a:latin typeface="Comic Sans MS" pitchFamily="66" charset="0"/>
            </a:endParaRPr>
          </a:p>
        </p:txBody>
      </p:sp>
      <p:sp>
        <p:nvSpPr>
          <p:cNvPr id="177166" name="Line 14"/>
          <p:cNvSpPr>
            <a:spLocks noChangeShapeType="1"/>
          </p:cNvSpPr>
          <p:nvPr/>
        </p:nvSpPr>
        <p:spPr bwMode="auto">
          <a:xfrm>
            <a:off x="2216150" y="3605212"/>
            <a:ext cx="990600" cy="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67" name="AutoShape 15"/>
          <p:cNvSpPr>
            <a:spLocks noChangeArrowheads="1"/>
          </p:cNvSpPr>
          <p:nvPr/>
        </p:nvSpPr>
        <p:spPr bwMode="auto">
          <a:xfrm>
            <a:off x="3206750" y="3300412"/>
            <a:ext cx="1600200" cy="609600"/>
          </a:xfrm>
          <a:prstGeom prst="rightArrowCallout">
            <a:avLst>
              <a:gd name="adj1" fmla="val 25000"/>
              <a:gd name="adj2" fmla="val 25000"/>
              <a:gd name="adj3" fmla="val 43750"/>
              <a:gd name="adj4" fmla="val 66667"/>
            </a:avLst>
          </a:prstGeom>
          <a:solidFill>
            <a:schemeClr val="bg1"/>
          </a:solidFill>
          <a:ln w="19050">
            <a:solidFill>
              <a:srgbClr val="FC996C"/>
            </a:solidFill>
            <a:miter lim="800000"/>
            <a:headEnd type="none" w="sm" len="sm"/>
            <a:tailEnd type="none" w="lg" len="lg"/>
          </a:ln>
          <a:effectLst/>
        </p:spPr>
        <p:txBody>
          <a:bodyPr wrap="none" anchor="ctr"/>
          <a:lstStyle/>
          <a:p>
            <a:endParaRPr lang="fr-FR"/>
          </a:p>
        </p:txBody>
      </p:sp>
      <p:sp>
        <p:nvSpPr>
          <p:cNvPr id="177168" name="Line 16"/>
          <p:cNvSpPr>
            <a:spLocks noChangeShapeType="1"/>
          </p:cNvSpPr>
          <p:nvPr/>
        </p:nvSpPr>
        <p:spPr bwMode="auto">
          <a:xfrm>
            <a:off x="3663950" y="2817812"/>
            <a:ext cx="0" cy="48260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69" name="Line 17"/>
          <p:cNvSpPr>
            <a:spLocks noChangeShapeType="1"/>
          </p:cNvSpPr>
          <p:nvPr/>
        </p:nvSpPr>
        <p:spPr bwMode="auto">
          <a:xfrm flipV="1">
            <a:off x="3740150" y="3910012"/>
            <a:ext cx="0" cy="45720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70" name="Line 18"/>
          <p:cNvSpPr>
            <a:spLocks noChangeShapeType="1"/>
          </p:cNvSpPr>
          <p:nvPr/>
        </p:nvSpPr>
        <p:spPr bwMode="auto">
          <a:xfrm>
            <a:off x="6407150" y="3605212"/>
            <a:ext cx="685800" cy="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71" name="Text Box 19"/>
          <p:cNvSpPr txBox="1">
            <a:spLocks noChangeArrowheads="1"/>
          </p:cNvSpPr>
          <p:nvPr/>
        </p:nvSpPr>
        <p:spPr bwMode="auto">
          <a:xfrm>
            <a:off x="3267075" y="3376612"/>
            <a:ext cx="906463" cy="396875"/>
          </a:xfrm>
          <a:prstGeom prst="rect">
            <a:avLst/>
          </a:prstGeom>
          <a:noFill/>
          <a:ln w="19050">
            <a:noFill/>
            <a:miter lim="800000"/>
            <a:headEnd type="none" w="sm" len="sm"/>
            <a:tailEnd type="none" w="lg" len="lg"/>
          </a:ln>
          <a:effectLst/>
        </p:spPr>
        <p:txBody>
          <a:bodyPr wrap="none">
            <a:spAutoFit/>
          </a:bodyPr>
          <a:lstStyle/>
          <a:p>
            <a:pPr eaLnBrk="0" hangingPunct="0"/>
            <a:r>
              <a:rPr lang="fr-FR" b="0">
                <a:latin typeface="Comic Sans MS" pitchFamily="66" charset="0"/>
              </a:rPr>
              <a:t>fusion</a:t>
            </a:r>
            <a:endParaRPr lang="en-GB" b="0">
              <a:latin typeface="Comic Sans MS" pitchFamily="66" charset="0"/>
            </a:endParaRPr>
          </a:p>
        </p:txBody>
      </p:sp>
      <p:sp>
        <p:nvSpPr>
          <p:cNvPr id="177172" name="Text Box 20"/>
          <p:cNvSpPr txBox="1">
            <a:spLocks noChangeArrowheads="1"/>
          </p:cNvSpPr>
          <p:nvPr/>
        </p:nvSpPr>
        <p:spPr bwMode="auto">
          <a:xfrm>
            <a:off x="4114800" y="5410200"/>
            <a:ext cx="2779712" cy="641350"/>
          </a:xfrm>
          <a:prstGeom prst="rect">
            <a:avLst/>
          </a:prstGeom>
          <a:noFill/>
          <a:ln w="19050">
            <a:noFill/>
            <a:miter lim="800000"/>
            <a:headEnd type="none" w="sm" len="sm"/>
            <a:tailEnd type="none" w="lg" len="lg"/>
          </a:ln>
          <a:effectLst/>
        </p:spPr>
        <p:txBody>
          <a:bodyPr wrap="none">
            <a:spAutoFit/>
          </a:bodyPr>
          <a:lstStyle/>
          <a:p>
            <a:pPr algn="r" eaLnBrk="0" hangingPunct="0"/>
            <a:r>
              <a:rPr lang="fr-FR" sz="1800" dirty="0">
                <a:solidFill>
                  <a:srgbClr val="FF9021"/>
                </a:solidFill>
                <a:latin typeface="Comic Sans MS" pitchFamily="66" charset="0"/>
              </a:rPr>
              <a:t>La plate-forme</a:t>
            </a:r>
          </a:p>
          <a:p>
            <a:pPr algn="r" eaLnBrk="0" hangingPunct="0"/>
            <a:r>
              <a:rPr lang="fr-FR" sz="1800" dirty="0">
                <a:solidFill>
                  <a:srgbClr val="FF9021"/>
                </a:solidFill>
                <a:latin typeface="Comic Sans MS" pitchFamily="66" charset="0"/>
              </a:rPr>
              <a:t>(CORBA, J2EE, .Net…)</a:t>
            </a:r>
            <a:endParaRPr lang="en-GB" sz="1800" dirty="0">
              <a:solidFill>
                <a:srgbClr val="FF9021"/>
              </a:solidFill>
              <a:latin typeface="Comic Sans MS" pitchFamily="66" charset="0"/>
            </a:endParaRPr>
          </a:p>
        </p:txBody>
      </p:sp>
      <p:sp>
        <p:nvSpPr>
          <p:cNvPr id="177173" name="Text Box 21"/>
          <p:cNvSpPr txBox="1">
            <a:spLocks noChangeArrowheads="1"/>
          </p:cNvSpPr>
          <p:nvPr/>
        </p:nvSpPr>
        <p:spPr bwMode="auto">
          <a:xfrm>
            <a:off x="4502150" y="1066800"/>
            <a:ext cx="4530725" cy="1190625"/>
          </a:xfrm>
          <a:prstGeom prst="rect">
            <a:avLst/>
          </a:prstGeom>
          <a:noFill/>
          <a:ln w="19050">
            <a:noFill/>
            <a:miter lim="800000"/>
            <a:headEnd type="none" w="sm" len="sm"/>
            <a:tailEnd type="none" w="lg" len="lg"/>
          </a:ln>
          <a:effectLst/>
        </p:spPr>
        <p:txBody>
          <a:bodyPr wrap="none">
            <a:spAutoFit/>
          </a:bodyPr>
          <a:lstStyle/>
          <a:p>
            <a:pPr eaLnBrk="0" hangingPunct="0">
              <a:buClr>
                <a:srgbClr val="66FF33"/>
              </a:buClr>
              <a:buFont typeface="Wingdings" pitchFamily="2" charset="2"/>
              <a:buChar char="§"/>
            </a:pPr>
            <a:r>
              <a:rPr lang="fr-FR" sz="1800">
                <a:solidFill>
                  <a:srgbClr val="FF9021"/>
                </a:solidFill>
                <a:latin typeface="Comic Sans MS" pitchFamily="66" charset="0"/>
              </a:rPr>
              <a:t> Le contexte,</a:t>
            </a:r>
          </a:p>
          <a:p>
            <a:pPr eaLnBrk="0" hangingPunct="0">
              <a:buClr>
                <a:srgbClr val="66FF33"/>
              </a:buClr>
              <a:buFont typeface="Wingdings" pitchFamily="2" charset="2"/>
              <a:buChar char="§"/>
            </a:pPr>
            <a:r>
              <a:rPr lang="fr-FR" sz="1800">
                <a:solidFill>
                  <a:srgbClr val="FF9021"/>
                </a:solidFill>
                <a:latin typeface="Comic Sans MS" pitchFamily="66" charset="0"/>
              </a:rPr>
              <a:t> Le modèle de l'entreprise,</a:t>
            </a:r>
          </a:p>
          <a:p>
            <a:pPr eaLnBrk="0" hangingPunct="0">
              <a:buClr>
                <a:srgbClr val="66FF33"/>
              </a:buClr>
              <a:buFont typeface="Wingdings" pitchFamily="2" charset="2"/>
              <a:buChar char="§"/>
            </a:pPr>
            <a:r>
              <a:rPr lang="fr-FR" sz="1800">
                <a:solidFill>
                  <a:srgbClr val="FF9021"/>
                </a:solidFill>
                <a:latin typeface="Comic Sans MS" pitchFamily="66" charset="0"/>
              </a:rPr>
              <a:t> Les objets métier, les règles métier,</a:t>
            </a:r>
          </a:p>
          <a:p>
            <a:pPr eaLnBrk="0" hangingPunct="0">
              <a:buClr>
                <a:srgbClr val="66FF33"/>
              </a:buClr>
              <a:buFont typeface="Wingdings" pitchFamily="2" charset="2"/>
              <a:buNone/>
            </a:pPr>
            <a:r>
              <a:rPr lang="fr-FR" sz="1800">
                <a:solidFill>
                  <a:srgbClr val="FF9021"/>
                </a:solidFill>
                <a:latin typeface="Comic Sans MS" pitchFamily="66" charset="0"/>
              </a:rPr>
              <a:t>  les processus métier.</a:t>
            </a:r>
            <a:endParaRPr lang="en-GB" sz="1800">
              <a:solidFill>
                <a:srgbClr val="FF9021"/>
              </a:solidFill>
              <a:latin typeface="Comic Sans MS" pitchFamily="66" charset="0"/>
            </a:endParaRPr>
          </a:p>
        </p:txBody>
      </p:sp>
      <p:sp>
        <p:nvSpPr>
          <p:cNvPr id="177174" name="Text Box 22"/>
          <p:cNvSpPr txBox="1">
            <a:spLocks noChangeArrowheads="1"/>
          </p:cNvSpPr>
          <p:nvPr/>
        </p:nvSpPr>
        <p:spPr bwMode="auto">
          <a:xfrm>
            <a:off x="304800" y="4648200"/>
            <a:ext cx="2354263" cy="915988"/>
          </a:xfrm>
          <a:prstGeom prst="rect">
            <a:avLst/>
          </a:prstGeom>
          <a:noFill/>
          <a:ln w="19050">
            <a:noFill/>
            <a:miter lim="800000"/>
            <a:headEnd type="none" w="sm" len="sm"/>
            <a:tailEnd type="none" w="lg" len="lg"/>
          </a:ln>
          <a:effectLst/>
        </p:spPr>
        <p:txBody>
          <a:bodyPr wrap="none">
            <a:spAutoFit/>
          </a:bodyPr>
          <a:lstStyle/>
          <a:p>
            <a:pPr eaLnBrk="0" hangingPunct="0"/>
            <a:r>
              <a:rPr lang="fr-FR" sz="1800" dirty="0">
                <a:solidFill>
                  <a:srgbClr val="FF9021"/>
                </a:solidFill>
                <a:latin typeface="Comic Sans MS" pitchFamily="66" charset="0"/>
              </a:rPr>
              <a:t>Les cas d’utilisation</a:t>
            </a:r>
          </a:p>
          <a:p>
            <a:pPr eaLnBrk="0" hangingPunct="0"/>
            <a:r>
              <a:rPr lang="fr-FR" sz="1800" dirty="0">
                <a:solidFill>
                  <a:srgbClr val="FF9021"/>
                </a:solidFill>
                <a:latin typeface="Comic Sans MS" pitchFamily="66" charset="0"/>
              </a:rPr>
              <a:t>Les spécifications</a:t>
            </a:r>
          </a:p>
          <a:p>
            <a:pPr eaLnBrk="0" hangingPunct="0"/>
            <a:r>
              <a:rPr lang="fr-FR" sz="1800" dirty="0">
                <a:solidFill>
                  <a:srgbClr val="FF9021"/>
                </a:solidFill>
                <a:latin typeface="Comic Sans MS" pitchFamily="66" charset="0"/>
              </a:rPr>
              <a:t>fonctionnelles</a:t>
            </a:r>
            <a:endParaRPr lang="en-GB" sz="1800" dirty="0">
              <a:solidFill>
                <a:srgbClr val="FF9021"/>
              </a:solidFill>
              <a:latin typeface="Comic Sans MS" pitchFamily="66" charset="0"/>
            </a:endParaRPr>
          </a:p>
        </p:txBody>
      </p:sp>
      <p:sp>
        <p:nvSpPr>
          <p:cNvPr id="177175" name="Text Box 23"/>
          <p:cNvSpPr txBox="1">
            <a:spLocks noChangeArrowheads="1"/>
          </p:cNvSpPr>
          <p:nvPr/>
        </p:nvSpPr>
        <p:spPr bwMode="auto">
          <a:xfrm>
            <a:off x="7397750" y="4495800"/>
            <a:ext cx="1373188" cy="641350"/>
          </a:xfrm>
          <a:prstGeom prst="rect">
            <a:avLst/>
          </a:prstGeom>
          <a:noFill/>
          <a:ln w="19050">
            <a:noFill/>
            <a:miter lim="800000"/>
            <a:headEnd type="none" w="sm" len="sm"/>
            <a:tailEnd type="none" w="lg" len="lg"/>
          </a:ln>
          <a:effectLst/>
        </p:spPr>
        <p:txBody>
          <a:bodyPr wrap="none">
            <a:spAutoFit/>
          </a:bodyPr>
          <a:lstStyle/>
          <a:p>
            <a:pPr eaLnBrk="0" hangingPunct="0"/>
            <a:r>
              <a:rPr lang="fr-FR" sz="1800">
                <a:solidFill>
                  <a:srgbClr val="FF9021"/>
                </a:solidFill>
                <a:latin typeface="Comic Sans MS" pitchFamily="66" charset="0"/>
              </a:rPr>
              <a:t>Le code</a:t>
            </a:r>
          </a:p>
          <a:p>
            <a:pPr eaLnBrk="0" hangingPunct="0"/>
            <a:r>
              <a:rPr lang="fr-FR" sz="1800">
                <a:solidFill>
                  <a:srgbClr val="FF9021"/>
                </a:solidFill>
                <a:latin typeface="Comic Sans MS" pitchFamily="66" charset="0"/>
              </a:rPr>
              <a:t>exécutable</a:t>
            </a:r>
            <a:endParaRPr lang="en-GB" sz="1800">
              <a:solidFill>
                <a:srgbClr val="FF9021"/>
              </a:solidFill>
              <a:latin typeface="Comic Sans MS" pitchFamily="66" charset="0"/>
            </a:endParaRPr>
          </a:p>
        </p:txBody>
      </p:sp>
      <p:sp>
        <p:nvSpPr>
          <p:cNvPr id="177177" name="Text Box 25"/>
          <p:cNvSpPr txBox="1">
            <a:spLocks noChangeArrowheads="1"/>
          </p:cNvSpPr>
          <p:nvPr/>
        </p:nvSpPr>
        <p:spPr bwMode="auto">
          <a:xfrm>
            <a:off x="206375" y="6611938"/>
            <a:ext cx="1758950" cy="214312"/>
          </a:xfrm>
          <a:prstGeom prst="rect">
            <a:avLst/>
          </a:prstGeom>
          <a:noFill/>
          <a:ln w="9525">
            <a:noFill/>
            <a:miter lim="800000"/>
            <a:headEnd/>
            <a:tailEnd/>
          </a:ln>
          <a:effectLst/>
        </p:spPr>
        <p:txBody>
          <a:bodyPr>
            <a:spAutoFit/>
          </a:bodyPr>
          <a:lstStyle/>
          <a:p>
            <a:pPr algn="r" eaLnBrk="0" hangingPunct="0">
              <a:spcBef>
                <a:spcPct val="50000"/>
              </a:spcBef>
            </a:pPr>
            <a:r>
              <a:rPr lang="de-DE" sz="800">
                <a:latin typeface="Arial" charset="0"/>
              </a:rPr>
              <a:t>© 2003 ATLAS Nantes J. Bézivin</a:t>
            </a:r>
          </a:p>
        </p:txBody>
      </p:sp>
      <p:sp>
        <p:nvSpPr>
          <p:cNvPr id="27" name="Espace réservé de la date 26"/>
          <p:cNvSpPr>
            <a:spLocks noGrp="1"/>
          </p:cNvSpPr>
          <p:nvPr>
            <p:ph type="dt" sz="half" idx="10"/>
          </p:nvPr>
        </p:nvSpPr>
        <p:spPr/>
        <p:txBody>
          <a:bodyPr/>
          <a:lstStyle/>
          <a:p>
            <a:fld id="{536CD736-2069-4026-9B0B-4214B74D6A53}" type="datetime2">
              <a:rPr lang="fr-FR" smtClean="0"/>
              <a:pPr/>
              <a:t>dimanche 31 janvier 2010</a:t>
            </a:fld>
            <a:endParaRPr lang="en-US"/>
          </a:p>
        </p:txBody>
      </p:sp>
      <p:sp>
        <p:nvSpPr>
          <p:cNvPr id="28" name="Espace réservé du pied de page 27"/>
          <p:cNvSpPr>
            <a:spLocks noGrp="1"/>
          </p:cNvSpPr>
          <p:nvPr>
            <p:ph type="ftr" sz="quarter" idx="11"/>
          </p:nvPr>
        </p:nvSpPr>
        <p:spPr/>
        <p:txBody>
          <a:bodyPr/>
          <a:lstStyle/>
          <a:p>
            <a:r>
              <a:rPr kumimoji="0" lang="en-US" smtClean="0"/>
              <a:t>ISIMA 3</a:t>
            </a:r>
            <a:endParaRPr kumimoji="0" lang="en-US"/>
          </a:p>
        </p:txBody>
      </p:sp>
      <p:sp>
        <p:nvSpPr>
          <p:cNvPr id="2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90600" y="31750"/>
            <a:ext cx="7934325" cy="1006475"/>
          </a:xfrm>
        </p:spPr>
        <p:txBody>
          <a:bodyPr/>
          <a:lstStyle/>
          <a:p>
            <a:r>
              <a:rPr lang="fr-FR" sz="3200" dirty="0"/>
              <a:t>I</a:t>
            </a:r>
            <a:r>
              <a:rPr lang="fr-FR" sz="2800" dirty="0"/>
              <a:t>NGÉNIERIE </a:t>
            </a:r>
            <a:r>
              <a:rPr lang="fr-FR" sz="3200" dirty="0"/>
              <a:t>D</a:t>
            </a:r>
            <a:r>
              <a:rPr lang="fr-FR" sz="2800" dirty="0"/>
              <a:t>IRIGÉE PAR LES </a:t>
            </a:r>
            <a:r>
              <a:rPr lang="fr-FR" sz="3200" dirty="0"/>
              <a:t>M</a:t>
            </a:r>
            <a:r>
              <a:rPr lang="fr-FR" sz="2800" dirty="0"/>
              <a:t>ODÈLES</a:t>
            </a:r>
            <a:br>
              <a:rPr lang="fr-FR" sz="2800" dirty="0"/>
            </a:br>
            <a:r>
              <a:rPr lang="fr-FR" sz="2800" dirty="0"/>
              <a:t>(Model </a:t>
            </a:r>
            <a:r>
              <a:rPr lang="fr-FR" sz="2800" dirty="0" err="1"/>
              <a:t>Driven</a:t>
            </a:r>
            <a:r>
              <a:rPr lang="fr-FR" sz="2800" dirty="0"/>
              <a:t> Engineering)</a:t>
            </a:r>
          </a:p>
        </p:txBody>
      </p:sp>
      <p:sp>
        <p:nvSpPr>
          <p:cNvPr id="154657" name="Rectangle 33"/>
          <p:cNvSpPr>
            <a:spLocks noGrp="1" noChangeArrowheads="1"/>
          </p:cNvSpPr>
          <p:nvPr>
            <p:ph type="body" idx="1"/>
          </p:nvPr>
        </p:nvSpPr>
        <p:spPr>
          <a:xfrm>
            <a:off x="838200" y="2279650"/>
            <a:ext cx="7702550" cy="4067175"/>
          </a:xfrm>
        </p:spPr>
        <p:txBody>
          <a:bodyPr/>
          <a:lstStyle/>
          <a:p>
            <a:pPr algn="just"/>
            <a:r>
              <a:rPr lang="fr-FR" sz="2400" dirty="0">
                <a:cs typeface="Times New Roman" pitchFamily="18" charset="0"/>
              </a:rPr>
              <a:t>Créer des modèles d'application indépendants de tout matériel, système d'exploitation, </a:t>
            </a:r>
            <a:r>
              <a:rPr lang="fr-FR" sz="2400" dirty="0" smtClean="0">
                <a:cs typeface="Times New Roman" pitchFamily="18" charset="0"/>
              </a:rPr>
              <a:t> plate-forme </a:t>
            </a:r>
            <a:r>
              <a:rPr lang="fr-FR" sz="2400" dirty="0">
                <a:cs typeface="Times New Roman" pitchFamily="18" charset="0"/>
              </a:rPr>
              <a:t>ou </a:t>
            </a:r>
            <a:r>
              <a:rPr lang="fr-FR" sz="2400" dirty="0" smtClean="0"/>
              <a:t>middleware </a:t>
            </a:r>
            <a:r>
              <a:rPr lang="fr-FR" sz="2400" dirty="0" smtClean="0"/>
              <a:t>(FR : </a:t>
            </a:r>
            <a:r>
              <a:rPr lang="fr-FR" sz="2400" dirty="0" err="1" smtClean="0">
                <a:cs typeface="Times New Roman" pitchFamily="18" charset="0"/>
              </a:rPr>
              <a:t>intergiciel</a:t>
            </a:r>
            <a:r>
              <a:rPr lang="fr-FR" sz="2400" dirty="0" smtClean="0">
                <a:cs typeface="Times New Roman" pitchFamily="18" charset="0"/>
              </a:rPr>
              <a:t>)</a:t>
            </a:r>
            <a:r>
              <a:rPr lang="fr-FR" sz="2400" dirty="0" smtClean="0"/>
              <a:t>.</a:t>
            </a:r>
            <a:endParaRPr lang="fr-FR" sz="2400" dirty="0"/>
          </a:p>
          <a:p>
            <a:pPr algn="just"/>
            <a:r>
              <a:rPr lang="fr-FR" sz="2400" dirty="0">
                <a:cs typeface="Times New Roman" pitchFamily="18" charset="0"/>
              </a:rPr>
              <a:t>Veiller à ce que les modèles pilotent le développement et non l'inverse.</a:t>
            </a:r>
          </a:p>
          <a:p>
            <a:pPr algn="just"/>
            <a:r>
              <a:rPr lang="fr-FR" sz="2400" dirty="0">
                <a:cs typeface="Times New Roman" pitchFamily="18" charset="0"/>
              </a:rPr>
              <a:t>Penser l'application au niveau du modèle et laisser le soin de l'implémentation aux outils.</a:t>
            </a:r>
          </a:p>
          <a:p>
            <a:pPr algn="just"/>
            <a:r>
              <a:rPr lang="fr-FR" sz="2400" dirty="0">
                <a:ea typeface="Arial Unicode MS" pitchFamily="34" charset="-128"/>
                <a:cs typeface="Arial Unicode MS" pitchFamily="34" charset="-128"/>
              </a:rPr>
              <a:t>Écrire et faire évoluer le modèle en fonction de l'organisation à la vitesse requise par l'organisation et non plus par les </a:t>
            </a:r>
            <a:r>
              <a:rPr lang="fr-FR" sz="2400" dirty="0" err="1">
                <a:ea typeface="Arial Unicode MS" pitchFamily="34" charset="-128"/>
                <a:cs typeface="Arial Unicode MS" pitchFamily="34" charset="-128"/>
              </a:rPr>
              <a:t>plate-formes</a:t>
            </a:r>
            <a:r>
              <a:rPr lang="fr-FR" sz="2400" dirty="0">
                <a:ea typeface="Arial Unicode MS" pitchFamily="34" charset="-128"/>
                <a:cs typeface="Arial Unicode MS" pitchFamily="34" charset="-128"/>
              </a:rPr>
              <a:t>.</a:t>
            </a:r>
            <a:endParaRPr lang="fr-FR" sz="2400" dirty="0">
              <a:cs typeface="Times New Roman" pitchFamily="18" charset="0"/>
            </a:endParaRPr>
          </a:p>
          <a:p>
            <a:endParaRPr lang="fr-FR" sz="2400" dirty="0">
              <a:cs typeface="Times New Roman" pitchFamily="18" charset="0"/>
            </a:endParaRPr>
          </a:p>
        </p:txBody>
      </p:sp>
      <p:sp>
        <p:nvSpPr>
          <p:cNvPr id="154627" name="Oval 3"/>
          <p:cNvSpPr>
            <a:spLocks noChangeArrowheads="1"/>
          </p:cNvSpPr>
          <p:nvPr/>
        </p:nvSpPr>
        <p:spPr bwMode="auto">
          <a:xfrm>
            <a:off x="1155700" y="1462088"/>
            <a:ext cx="1660525"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Modèle</a:t>
            </a:r>
          </a:p>
        </p:txBody>
      </p:sp>
      <p:sp>
        <p:nvSpPr>
          <p:cNvPr id="154629" name="Rectangle 5"/>
          <p:cNvSpPr>
            <a:spLocks noChangeArrowheads="1"/>
          </p:cNvSpPr>
          <p:nvPr/>
        </p:nvSpPr>
        <p:spPr bwMode="auto">
          <a:xfrm>
            <a:off x="3746500" y="1538288"/>
            <a:ext cx="2359025" cy="485775"/>
          </a:xfrm>
          <a:prstGeom prst="rect">
            <a:avLst/>
          </a:prstGeom>
          <a:solidFill>
            <a:schemeClr val="tx1"/>
          </a:solidFill>
          <a:ln w="28575">
            <a:solidFill>
              <a:schemeClr val="tx1"/>
            </a:solidFill>
            <a:miter lim="800000"/>
            <a:headEnd/>
            <a:tailEnd/>
          </a:ln>
          <a:effectLst/>
        </p:spPr>
        <p:txBody>
          <a:bodyPr wrap="none" lIns="90000" tIns="46800" rIns="90000" bIns="46800" anchor="ctr">
            <a:spAutoFit/>
          </a:bodyPr>
          <a:lstStyle/>
          <a:p>
            <a:pPr algn="ctr"/>
            <a:r>
              <a:rPr lang="fr-FR" sz="2400">
                <a:solidFill>
                  <a:schemeClr val="bg1"/>
                </a:solidFill>
              </a:rPr>
              <a:t>Transformation</a:t>
            </a:r>
          </a:p>
        </p:txBody>
      </p:sp>
      <p:sp>
        <p:nvSpPr>
          <p:cNvPr id="154633" name="Oval 9"/>
          <p:cNvSpPr>
            <a:spLocks noChangeArrowheads="1"/>
          </p:cNvSpPr>
          <p:nvPr/>
        </p:nvSpPr>
        <p:spPr bwMode="auto">
          <a:xfrm>
            <a:off x="7067550" y="1462088"/>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spAutoFit/>
          </a:bodyPr>
          <a:lstStyle/>
          <a:p>
            <a:pPr algn="ctr"/>
            <a:r>
              <a:rPr lang="fr-FR" sz="2400">
                <a:solidFill>
                  <a:schemeClr val="bg1"/>
                </a:solidFill>
              </a:rPr>
              <a:t>Code</a:t>
            </a:r>
          </a:p>
        </p:txBody>
      </p:sp>
      <p:sp>
        <p:nvSpPr>
          <p:cNvPr id="154635" name="Line 11"/>
          <p:cNvSpPr>
            <a:spLocks noChangeShapeType="1"/>
          </p:cNvSpPr>
          <p:nvPr/>
        </p:nvSpPr>
        <p:spPr bwMode="auto">
          <a:xfrm>
            <a:off x="2843212" y="1781175"/>
            <a:ext cx="890588"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4636" name="Line 12"/>
          <p:cNvSpPr>
            <a:spLocks noChangeShapeType="1"/>
          </p:cNvSpPr>
          <p:nvPr/>
        </p:nvSpPr>
        <p:spPr bwMode="auto">
          <a:xfrm>
            <a:off x="6140450" y="1781175"/>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2" name="Espace réservé de la date 11"/>
          <p:cNvSpPr>
            <a:spLocks noGrp="1"/>
          </p:cNvSpPr>
          <p:nvPr>
            <p:ph type="dt" sz="half" idx="10"/>
          </p:nvPr>
        </p:nvSpPr>
        <p:spPr/>
        <p:txBody>
          <a:bodyPr/>
          <a:lstStyle/>
          <a:p>
            <a:fld id="{EF869CFE-C0C6-4B57-9C07-61E8C07C515E}" type="datetime2">
              <a:rPr lang="fr-FR" smtClean="0"/>
              <a:pPr/>
              <a:t>dimanche 31 janvier 2010</a:t>
            </a:fld>
            <a:endParaRPr lang="en-US"/>
          </a:p>
        </p:txBody>
      </p:sp>
      <p:sp>
        <p:nvSpPr>
          <p:cNvPr id="13" name="Espace réservé du pied de page 12"/>
          <p:cNvSpPr>
            <a:spLocks noGrp="1"/>
          </p:cNvSpPr>
          <p:nvPr>
            <p:ph type="ftr" sz="quarter" idx="11"/>
          </p:nvPr>
        </p:nvSpPr>
        <p:spPr/>
        <p:txBody>
          <a:bodyPr/>
          <a:lstStyle/>
          <a:p>
            <a:r>
              <a:rPr kumimoji="0" lang="en-US" smtClean="0"/>
              <a:t>ISIMA 3</a:t>
            </a:r>
            <a:endParaRPr kumimoji="0" lang="en-US"/>
          </a:p>
        </p:txBody>
      </p:sp>
      <p:sp>
        <p:nvSpPr>
          <p:cNvPr id="14"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5792788" y="1630363"/>
            <a:ext cx="849312" cy="1381125"/>
            <a:chOff x="4161" y="974"/>
            <a:chExt cx="535" cy="870"/>
          </a:xfrm>
        </p:grpSpPr>
        <p:sp>
          <p:nvSpPr>
            <p:cNvPr id="155698" name="Line 50"/>
            <p:cNvSpPr>
              <a:spLocks noChangeShapeType="1"/>
            </p:cNvSpPr>
            <p:nvPr/>
          </p:nvSpPr>
          <p:spPr bwMode="auto">
            <a:xfrm>
              <a:off x="4161" y="97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99" name="Line 51"/>
            <p:cNvSpPr>
              <a:spLocks noChangeShapeType="1"/>
            </p:cNvSpPr>
            <p:nvPr/>
          </p:nvSpPr>
          <p:spPr bwMode="auto">
            <a:xfrm>
              <a:off x="4161" y="1417"/>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700" name="Line 52"/>
            <p:cNvSpPr>
              <a:spLocks noChangeShapeType="1"/>
            </p:cNvSpPr>
            <p:nvPr/>
          </p:nvSpPr>
          <p:spPr bwMode="auto">
            <a:xfrm>
              <a:off x="4161" y="184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grpSp>
      <p:sp>
        <p:nvSpPr>
          <p:cNvPr id="155650" name="Rectangle 2"/>
          <p:cNvSpPr>
            <a:spLocks noGrp="1" noChangeArrowheads="1"/>
          </p:cNvSpPr>
          <p:nvPr>
            <p:ph type="title"/>
          </p:nvPr>
        </p:nvSpPr>
        <p:spPr>
          <a:xfrm>
            <a:off x="990600" y="246063"/>
            <a:ext cx="7934325" cy="641350"/>
          </a:xfrm>
        </p:spPr>
        <p:txBody>
          <a:bodyPr>
            <a:normAutofit fontScale="90000"/>
          </a:bodyPr>
          <a:lstStyle/>
          <a:p>
            <a:r>
              <a:rPr lang="fr-FR" dirty="0"/>
              <a:t>M</a:t>
            </a:r>
            <a:r>
              <a:rPr lang="fr-FR" sz="3200" dirty="0"/>
              <a:t>ODEL </a:t>
            </a:r>
            <a:r>
              <a:rPr lang="fr-FR" dirty="0"/>
              <a:t>D</a:t>
            </a:r>
            <a:r>
              <a:rPr lang="fr-FR" sz="3200" dirty="0"/>
              <a:t>RIVEN </a:t>
            </a:r>
            <a:r>
              <a:rPr lang="fr-FR" dirty="0"/>
              <a:t>A</a:t>
            </a:r>
            <a:r>
              <a:rPr lang="fr-FR" sz="3200" dirty="0"/>
              <a:t>RCHITECTURE</a:t>
            </a:r>
          </a:p>
        </p:txBody>
      </p:sp>
      <p:sp>
        <p:nvSpPr>
          <p:cNvPr id="155670" name="Rectangle 22"/>
          <p:cNvSpPr>
            <a:spLocks noGrp="1" noChangeArrowheads="1"/>
          </p:cNvSpPr>
          <p:nvPr>
            <p:ph type="body" idx="1"/>
          </p:nvPr>
        </p:nvSpPr>
        <p:spPr>
          <a:xfrm>
            <a:off x="990600" y="3702050"/>
            <a:ext cx="7940675" cy="2909888"/>
          </a:xfrm>
        </p:spPr>
        <p:txBody>
          <a:bodyPr/>
          <a:lstStyle/>
          <a:p>
            <a:pPr>
              <a:lnSpc>
                <a:spcPct val="110000"/>
              </a:lnSpc>
            </a:pPr>
            <a:r>
              <a:rPr lang="fr-FR" sz="2400" i="1" dirty="0">
                <a:latin typeface="Arial" charset="0"/>
                <a:cs typeface="Arial" charset="0"/>
              </a:rPr>
              <a:t>PIM (</a:t>
            </a:r>
            <a:r>
              <a:rPr lang="fr-FR" sz="2400" i="1" dirty="0" err="1">
                <a:latin typeface="Arial" charset="0"/>
                <a:cs typeface="Arial" charset="0"/>
              </a:rPr>
              <a:t>Plateform</a:t>
            </a:r>
            <a:r>
              <a:rPr lang="fr-FR" sz="2400" i="1" dirty="0">
                <a:latin typeface="Arial" charset="0"/>
                <a:cs typeface="Arial" charset="0"/>
              </a:rPr>
              <a:t> </a:t>
            </a:r>
            <a:r>
              <a:rPr lang="fr-FR" sz="2400" i="1" dirty="0" err="1">
                <a:latin typeface="Arial" charset="0"/>
                <a:cs typeface="Arial" charset="0"/>
              </a:rPr>
              <a:t>Independant</a:t>
            </a:r>
            <a:r>
              <a:rPr lang="fr-FR" sz="2400" i="1" dirty="0">
                <a:latin typeface="Arial" charset="0"/>
                <a:cs typeface="Arial" charset="0"/>
              </a:rPr>
              <a:t> Model)</a:t>
            </a:r>
            <a:r>
              <a:rPr lang="fr-FR" sz="2400" dirty="0">
                <a:cs typeface="Times New Roman" pitchFamily="18" charset="0"/>
              </a:rPr>
              <a:t> : les fonctions métier et les comportements sans détail technologique.</a:t>
            </a:r>
          </a:p>
          <a:p>
            <a:pPr>
              <a:lnSpc>
                <a:spcPct val="110000"/>
              </a:lnSpc>
            </a:pPr>
            <a:r>
              <a:rPr lang="fr-FR" sz="2400" i="1" dirty="0">
                <a:latin typeface="Arial" charset="0"/>
                <a:cs typeface="Arial" charset="0"/>
              </a:rPr>
              <a:t>PSM</a:t>
            </a:r>
            <a:r>
              <a:rPr lang="fr-FR" sz="2400" dirty="0">
                <a:cs typeface="Times New Roman" pitchFamily="18" charset="0"/>
              </a:rPr>
              <a:t> </a:t>
            </a:r>
            <a:r>
              <a:rPr lang="fr-FR" sz="2400" i="1" dirty="0">
                <a:latin typeface="Arial" charset="0"/>
                <a:cs typeface="Arial" charset="0"/>
              </a:rPr>
              <a:t>(</a:t>
            </a:r>
            <a:r>
              <a:rPr lang="fr-FR" sz="2400" i="1" dirty="0" err="1">
                <a:latin typeface="Arial" charset="0"/>
                <a:cs typeface="Arial" charset="0"/>
              </a:rPr>
              <a:t>Plateform</a:t>
            </a:r>
            <a:r>
              <a:rPr lang="fr-FR" sz="2400" i="1" dirty="0">
                <a:latin typeface="Arial" charset="0"/>
                <a:cs typeface="Arial" charset="0"/>
              </a:rPr>
              <a:t> </a:t>
            </a:r>
            <a:r>
              <a:rPr lang="fr-FR" sz="2400" i="1" dirty="0" err="1">
                <a:latin typeface="Arial" charset="0"/>
                <a:cs typeface="Arial" charset="0"/>
              </a:rPr>
              <a:t>Specific</a:t>
            </a:r>
            <a:r>
              <a:rPr lang="fr-FR" sz="2400" i="1" dirty="0">
                <a:latin typeface="Arial" charset="0"/>
                <a:cs typeface="Arial" charset="0"/>
              </a:rPr>
              <a:t> Model) </a:t>
            </a:r>
            <a:r>
              <a:rPr lang="fr-FR" sz="2400" dirty="0">
                <a:cs typeface="Times New Roman" pitchFamily="18" charset="0"/>
              </a:rPr>
              <a:t>utilise une norme définie pour « mapper » un PIM vers la plate-forme cible.</a:t>
            </a:r>
          </a:p>
          <a:p>
            <a:pPr>
              <a:lnSpc>
                <a:spcPct val="110000"/>
              </a:lnSpc>
            </a:pPr>
            <a:r>
              <a:rPr lang="fr-FR" sz="2400" dirty="0">
                <a:cs typeface="Times New Roman" pitchFamily="18" charset="0"/>
              </a:rPr>
              <a:t>La définition de transformation consiste en un ensemble de règles non ambiguës.</a:t>
            </a:r>
          </a:p>
        </p:txBody>
      </p:sp>
      <p:sp>
        <p:nvSpPr>
          <p:cNvPr id="155653" name="Line 5"/>
          <p:cNvSpPr>
            <a:spLocks noChangeShapeType="1"/>
          </p:cNvSpPr>
          <p:nvPr/>
        </p:nvSpPr>
        <p:spPr bwMode="auto">
          <a:xfrm>
            <a:off x="1819275" y="2325688"/>
            <a:ext cx="698500"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55" name="Oval 7"/>
          <p:cNvSpPr>
            <a:spLocks noChangeArrowheads="1"/>
          </p:cNvSpPr>
          <p:nvPr/>
        </p:nvSpPr>
        <p:spPr bwMode="auto">
          <a:xfrm>
            <a:off x="730250" y="2047875"/>
            <a:ext cx="1082675" cy="552450"/>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PIM</a:t>
            </a:r>
          </a:p>
        </p:txBody>
      </p:sp>
      <p:sp>
        <p:nvSpPr>
          <p:cNvPr id="155656" name="Oval 8"/>
          <p:cNvSpPr>
            <a:spLocks noChangeArrowheads="1"/>
          </p:cNvSpPr>
          <p:nvPr/>
        </p:nvSpPr>
        <p:spPr bwMode="auto">
          <a:xfrm>
            <a:off x="4949825" y="2720975"/>
            <a:ext cx="1082675" cy="552450"/>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7" name="Oval 9"/>
          <p:cNvSpPr>
            <a:spLocks noChangeArrowheads="1"/>
          </p:cNvSpPr>
          <p:nvPr/>
        </p:nvSpPr>
        <p:spPr bwMode="auto">
          <a:xfrm>
            <a:off x="4948238" y="2028825"/>
            <a:ext cx="1082675" cy="550863"/>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8" name="Oval 10"/>
          <p:cNvSpPr>
            <a:spLocks noChangeArrowheads="1"/>
          </p:cNvSpPr>
          <p:nvPr/>
        </p:nvSpPr>
        <p:spPr bwMode="auto">
          <a:xfrm>
            <a:off x="4948238" y="1336675"/>
            <a:ext cx="1082675" cy="550863"/>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2" name="Oval 4"/>
          <p:cNvSpPr>
            <a:spLocks noChangeArrowheads="1"/>
          </p:cNvSpPr>
          <p:nvPr/>
        </p:nvSpPr>
        <p:spPr bwMode="auto">
          <a:xfrm>
            <a:off x="7905750" y="1349375"/>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sp>
        <p:nvSpPr>
          <p:cNvPr id="155659" name="Oval 11"/>
          <p:cNvSpPr>
            <a:spLocks noChangeArrowheads="1"/>
          </p:cNvSpPr>
          <p:nvPr/>
        </p:nvSpPr>
        <p:spPr bwMode="auto">
          <a:xfrm>
            <a:off x="7905750" y="2039938"/>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sp>
        <p:nvSpPr>
          <p:cNvPr id="155661" name="Oval 13"/>
          <p:cNvSpPr>
            <a:spLocks noChangeArrowheads="1"/>
          </p:cNvSpPr>
          <p:nvPr/>
        </p:nvSpPr>
        <p:spPr bwMode="auto">
          <a:xfrm>
            <a:off x="7905750" y="2730500"/>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grpSp>
        <p:nvGrpSpPr>
          <p:cNvPr id="3" name="Group 48"/>
          <p:cNvGrpSpPr>
            <a:grpSpLocks/>
          </p:cNvGrpSpPr>
          <p:nvPr/>
        </p:nvGrpSpPr>
        <p:grpSpPr bwMode="auto">
          <a:xfrm>
            <a:off x="7053263" y="1622425"/>
            <a:ext cx="849312" cy="1381125"/>
            <a:chOff x="4161" y="974"/>
            <a:chExt cx="535" cy="870"/>
          </a:xfrm>
        </p:grpSpPr>
        <p:sp>
          <p:nvSpPr>
            <p:cNvPr id="155654" name="Line 6"/>
            <p:cNvSpPr>
              <a:spLocks noChangeShapeType="1"/>
            </p:cNvSpPr>
            <p:nvPr/>
          </p:nvSpPr>
          <p:spPr bwMode="auto">
            <a:xfrm>
              <a:off x="4161" y="97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60" name="Line 12"/>
            <p:cNvSpPr>
              <a:spLocks noChangeShapeType="1"/>
            </p:cNvSpPr>
            <p:nvPr/>
          </p:nvSpPr>
          <p:spPr bwMode="auto">
            <a:xfrm>
              <a:off x="4161" y="1417"/>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62" name="Line 14"/>
            <p:cNvSpPr>
              <a:spLocks noChangeShapeType="1"/>
            </p:cNvSpPr>
            <p:nvPr/>
          </p:nvSpPr>
          <p:spPr bwMode="auto">
            <a:xfrm>
              <a:off x="4161" y="184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grpSp>
      <p:sp>
        <p:nvSpPr>
          <p:cNvPr id="155663" name="Line 15"/>
          <p:cNvSpPr>
            <a:spLocks noChangeShapeType="1"/>
          </p:cNvSpPr>
          <p:nvPr/>
        </p:nvSpPr>
        <p:spPr bwMode="auto">
          <a:xfrm flipV="1">
            <a:off x="4303713" y="1652588"/>
            <a:ext cx="652462" cy="601662"/>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64" name="Line 16"/>
          <p:cNvSpPr>
            <a:spLocks noChangeShapeType="1"/>
          </p:cNvSpPr>
          <p:nvPr/>
        </p:nvSpPr>
        <p:spPr bwMode="auto">
          <a:xfrm>
            <a:off x="4298950" y="2386013"/>
            <a:ext cx="639763" cy="547687"/>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65" name="Line 17"/>
          <p:cNvSpPr>
            <a:spLocks noChangeShapeType="1"/>
          </p:cNvSpPr>
          <p:nvPr/>
        </p:nvSpPr>
        <p:spPr bwMode="auto">
          <a:xfrm>
            <a:off x="4286250" y="2328863"/>
            <a:ext cx="639763" cy="0"/>
          </a:xfrm>
          <a:prstGeom prst="line">
            <a:avLst/>
          </a:prstGeom>
          <a:noFill/>
          <a:ln w="28575">
            <a:solidFill>
              <a:schemeClr val="tx2"/>
            </a:solidFill>
            <a:round/>
            <a:headEnd/>
            <a:tailEnd type="triangle" w="med" len="med"/>
          </a:ln>
          <a:effectLst/>
        </p:spPr>
        <p:txBody>
          <a:bodyPr lIns="90000" tIns="46800" rIns="90000" bIns="46800" anchor="ctr">
            <a:spAutoFit/>
          </a:bodyPr>
          <a:lstStyle/>
          <a:p>
            <a:endParaRPr lang="fr-FR"/>
          </a:p>
        </p:txBody>
      </p:sp>
      <p:sp>
        <p:nvSpPr>
          <p:cNvPr id="155651" name="Rectangle 3"/>
          <p:cNvSpPr>
            <a:spLocks noChangeArrowheads="1"/>
          </p:cNvSpPr>
          <p:nvPr/>
        </p:nvSpPr>
        <p:spPr bwMode="auto">
          <a:xfrm>
            <a:off x="2538413" y="1720850"/>
            <a:ext cx="1797050" cy="1290638"/>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71" name="Rectangle 23"/>
          <p:cNvSpPr>
            <a:spLocks noChangeArrowheads="1"/>
          </p:cNvSpPr>
          <p:nvPr/>
        </p:nvSpPr>
        <p:spPr bwMode="auto">
          <a:xfrm>
            <a:off x="2528888" y="1720850"/>
            <a:ext cx="1803400" cy="534988"/>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72" name="Rectangle 24"/>
          <p:cNvSpPr>
            <a:spLocks noChangeArrowheads="1"/>
          </p:cNvSpPr>
          <p:nvPr/>
        </p:nvSpPr>
        <p:spPr bwMode="auto">
          <a:xfrm>
            <a:off x="3252788" y="2073275"/>
            <a:ext cx="447675" cy="500063"/>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73" name="Text Box 25"/>
          <p:cNvSpPr txBox="1">
            <a:spLocks noChangeArrowheads="1"/>
          </p:cNvSpPr>
          <p:nvPr/>
        </p:nvSpPr>
        <p:spPr bwMode="auto">
          <a:xfrm>
            <a:off x="2543175" y="1682750"/>
            <a:ext cx="1781175" cy="609600"/>
          </a:xfrm>
          <a:prstGeom prst="rect">
            <a:avLst/>
          </a:prstGeom>
          <a:noFill/>
          <a:ln w="28575">
            <a:noFill/>
            <a:miter lim="800000"/>
            <a:headEnd/>
            <a:tailEnd/>
          </a:ln>
          <a:effectLst/>
        </p:spPr>
        <p:txBody>
          <a:bodyPr lIns="90000" tIns="46800" rIns="90000" bIns="46800">
            <a:spAutoFit/>
          </a:bodyPr>
          <a:lstStyle/>
          <a:p>
            <a:r>
              <a:rPr lang="fr-FR" sz="1700">
                <a:solidFill>
                  <a:schemeClr val="bg1"/>
                </a:solidFill>
              </a:rPr>
              <a:t>Définition de la</a:t>
            </a:r>
          </a:p>
          <a:p>
            <a:r>
              <a:rPr lang="fr-FR" sz="1700">
                <a:solidFill>
                  <a:schemeClr val="bg1"/>
                </a:solidFill>
              </a:rPr>
              <a:t>Transformation</a:t>
            </a:r>
          </a:p>
        </p:txBody>
      </p:sp>
      <p:sp>
        <p:nvSpPr>
          <p:cNvPr id="155674" name="Text Box 26"/>
          <p:cNvSpPr txBox="1">
            <a:spLocks noChangeArrowheads="1"/>
          </p:cNvSpPr>
          <p:nvPr/>
        </p:nvSpPr>
        <p:spPr bwMode="auto">
          <a:xfrm>
            <a:off x="2541588" y="2430463"/>
            <a:ext cx="1865312" cy="609600"/>
          </a:xfrm>
          <a:prstGeom prst="rect">
            <a:avLst/>
          </a:prstGeom>
          <a:noFill/>
          <a:ln w="28575">
            <a:noFill/>
            <a:miter lim="800000"/>
            <a:headEnd/>
            <a:tailEnd/>
          </a:ln>
          <a:effectLst/>
        </p:spPr>
        <p:txBody>
          <a:bodyPr lIns="90000" tIns="46800" rIns="90000" bIns="46800">
            <a:spAutoFit/>
          </a:bodyPr>
          <a:lstStyle/>
          <a:p>
            <a:r>
              <a:rPr lang="fr-FR" sz="1700">
                <a:solidFill>
                  <a:schemeClr val="bg1"/>
                </a:solidFill>
              </a:rPr>
              <a:t>Outil          de </a:t>
            </a:r>
          </a:p>
          <a:p>
            <a:r>
              <a:rPr lang="fr-FR" sz="1700">
                <a:solidFill>
                  <a:schemeClr val="bg1"/>
                </a:solidFill>
              </a:rPr>
              <a:t>Transformation</a:t>
            </a:r>
          </a:p>
        </p:txBody>
      </p:sp>
      <p:sp>
        <p:nvSpPr>
          <p:cNvPr id="155679" name="Rectangle 31"/>
          <p:cNvSpPr>
            <a:spLocks noChangeArrowheads="1"/>
          </p:cNvSpPr>
          <p:nvPr/>
        </p:nvSpPr>
        <p:spPr bwMode="auto">
          <a:xfrm>
            <a:off x="6643688" y="1239838"/>
            <a:ext cx="804862" cy="544512"/>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80" name="Rectangle 32"/>
          <p:cNvSpPr>
            <a:spLocks noChangeArrowheads="1"/>
          </p:cNvSpPr>
          <p:nvPr/>
        </p:nvSpPr>
        <p:spPr bwMode="auto">
          <a:xfrm>
            <a:off x="6638925" y="1239838"/>
            <a:ext cx="808038" cy="225425"/>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1" name="Rectangle 33"/>
          <p:cNvSpPr>
            <a:spLocks noChangeArrowheads="1"/>
          </p:cNvSpPr>
          <p:nvPr/>
        </p:nvSpPr>
        <p:spPr bwMode="auto">
          <a:xfrm>
            <a:off x="6962775" y="1389063"/>
            <a:ext cx="201613" cy="211137"/>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2" name="Text Box 34"/>
          <p:cNvSpPr txBox="1">
            <a:spLocks noChangeArrowheads="1"/>
          </p:cNvSpPr>
          <p:nvPr/>
        </p:nvSpPr>
        <p:spPr bwMode="auto">
          <a:xfrm>
            <a:off x="6645275" y="1223963"/>
            <a:ext cx="798513"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3" name="Text Box 35"/>
          <p:cNvSpPr txBox="1">
            <a:spLocks noChangeArrowheads="1"/>
          </p:cNvSpPr>
          <p:nvPr/>
        </p:nvSpPr>
        <p:spPr bwMode="auto">
          <a:xfrm>
            <a:off x="6643688" y="1539875"/>
            <a:ext cx="782637" cy="350838"/>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5" name="Rectangle 37"/>
          <p:cNvSpPr>
            <a:spLocks noChangeArrowheads="1"/>
          </p:cNvSpPr>
          <p:nvPr/>
        </p:nvSpPr>
        <p:spPr bwMode="auto">
          <a:xfrm>
            <a:off x="6654800" y="1909763"/>
            <a:ext cx="781050" cy="561975"/>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86" name="Rectangle 38"/>
          <p:cNvSpPr>
            <a:spLocks noChangeArrowheads="1"/>
          </p:cNvSpPr>
          <p:nvPr/>
        </p:nvSpPr>
        <p:spPr bwMode="auto">
          <a:xfrm>
            <a:off x="6650038" y="1909763"/>
            <a:ext cx="784225" cy="233362"/>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7" name="Rectangle 39"/>
          <p:cNvSpPr>
            <a:spLocks noChangeArrowheads="1"/>
          </p:cNvSpPr>
          <p:nvPr/>
        </p:nvSpPr>
        <p:spPr bwMode="auto">
          <a:xfrm>
            <a:off x="6964363" y="2063750"/>
            <a:ext cx="195262" cy="217488"/>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8" name="Text Box 40"/>
          <p:cNvSpPr txBox="1">
            <a:spLocks noChangeArrowheads="1"/>
          </p:cNvSpPr>
          <p:nvPr/>
        </p:nvSpPr>
        <p:spPr bwMode="auto">
          <a:xfrm>
            <a:off x="6654800" y="1893888"/>
            <a:ext cx="776288"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9" name="Text Box 41"/>
          <p:cNvSpPr txBox="1">
            <a:spLocks noChangeArrowheads="1"/>
          </p:cNvSpPr>
          <p:nvPr/>
        </p:nvSpPr>
        <p:spPr bwMode="auto">
          <a:xfrm>
            <a:off x="6654800" y="2220913"/>
            <a:ext cx="758825"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91" name="Rectangle 43"/>
          <p:cNvSpPr>
            <a:spLocks noChangeArrowheads="1"/>
          </p:cNvSpPr>
          <p:nvPr/>
        </p:nvSpPr>
        <p:spPr bwMode="auto">
          <a:xfrm>
            <a:off x="6662738" y="2595563"/>
            <a:ext cx="803275" cy="628650"/>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92" name="Rectangle 44"/>
          <p:cNvSpPr>
            <a:spLocks noChangeArrowheads="1"/>
          </p:cNvSpPr>
          <p:nvPr/>
        </p:nvSpPr>
        <p:spPr bwMode="auto">
          <a:xfrm>
            <a:off x="6657975" y="2595563"/>
            <a:ext cx="806450" cy="260350"/>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93" name="Rectangle 45"/>
          <p:cNvSpPr>
            <a:spLocks noChangeArrowheads="1"/>
          </p:cNvSpPr>
          <p:nvPr/>
        </p:nvSpPr>
        <p:spPr bwMode="auto">
          <a:xfrm>
            <a:off x="6981825" y="2767013"/>
            <a:ext cx="200025" cy="242887"/>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94" name="Text Box 46"/>
          <p:cNvSpPr txBox="1">
            <a:spLocks noChangeArrowheads="1"/>
          </p:cNvSpPr>
          <p:nvPr/>
        </p:nvSpPr>
        <p:spPr bwMode="auto">
          <a:xfrm>
            <a:off x="6665913" y="2576513"/>
            <a:ext cx="795337"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95" name="Text Box 47"/>
          <p:cNvSpPr txBox="1">
            <a:spLocks noChangeArrowheads="1"/>
          </p:cNvSpPr>
          <p:nvPr/>
        </p:nvSpPr>
        <p:spPr bwMode="auto">
          <a:xfrm>
            <a:off x="6662738" y="2941638"/>
            <a:ext cx="782637"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46" name="Espace réservé de la date 45"/>
          <p:cNvSpPr>
            <a:spLocks noGrp="1"/>
          </p:cNvSpPr>
          <p:nvPr>
            <p:ph type="dt" sz="half" idx="10"/>
          </p:nvPr>
        </p:nvSpPr>
        <p:spPr/>
        <p:txBody>
          <a:bodyPr/>
          <a:lstStyle/>
          <a:p>
            <a:fld id="{33A5ED04-6B87-49B3-819F-F97FC41E6E40}" type="datetime2">
              <a:rPr lang="fr-FR" smtClean="0"/>
              <a:pPr/>
              <a:t>dimanche 31 janvier 2010</a:t>
            </a:fld>
            <a:endParaRPr lang="en-US"/>
          </a:p>
        </p:txBody>
      </p:sp>
      <p:sp>
        <p:nvSpPr>
          <p:cNvPr id="47" name="Espace réservé du pied de page 46"/>
          <p:cNvSpPr>
            <a:spLocks noGrp="1"/>
          </p:cNvSpPr>
          <p:nvPr>
            <p:ph type="ftr" sz="quarter" idx="11"/>
          </p:nvPr>
        </p:nvSpPr>
        <p:spPr/>
        <p:txBody>
          <a:bodyPr/>
          <a:lstStyle/>
          <a:p>
            <a:r>
              <a:rPr kumimoji="0" lang="en-US" smtClean="0"/>
              <a:t>ISIMA 3</a:t>
            </a:r>
            <a:endParaRPr kumimoji="0" lang="en-US"/>
          </a:p>
        </p:txBody>
      </p:sp>
      <p:sp>
        <p:nvSpPr>
          <p:cNvPr id="4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5" name="Line 35"/>
          <p:cNvSpPr>
            <a:spLocks noChangeShapeType="1"/>
          </p:cNvSpPr>
          <p:nvPr/>
        </p:nvSpPr>
        <p:spPr bwMode="auto">
          <a:xfrm>
            <a:off x="6280150" y="3641725"/>
            <a:ext cx="890588"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36" name="Oval 36"/>
          <p:cNvSpPr>
            <a:spLocks noChangeArrowheads="1"/>
          </p:cNvSpPr>
          <p:nvPr/>
        </p:nvSpPr>
        <p:spPr bwMode="auto">
          <a:xfrm>
            <a:off x="7173913" y="5095875"/>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a:solidFill>
                  <a:schemeClr val="bg1"/>
                </a:solidFill>
              </a:rPr>
              <a:t>Code</a:t>
            </a:r>
          </a:p>
          <a:p>
            <a:pPr algn="ctr"/>
            <a:r>
              <a:rPr lang="fr-FR">
                <a:solidFill>
                  <a:schemeClr val="bg1"/>
                </a:solidFill>
              </a:rPr>
              <a:t>JSP</a:t>
            </a:r>
          </a:p>
        </p:txBody>
      </p:sp>
      <p:sp>
        <p:nvSpPr>
          <p:cNvPr id="153637" name="Line 37"/>
          <p:cNvSpPr>
            <a:spLocks noChangeShapeType="1"/>
          </p:cNvSpPr>
          <p:nvPr/>
        </p:nvSpPr>
        <p:spPr bwMode="auto">
          <a:xfrm>
            <a:off x="6246813" y="5414963"/>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32" name="Oval 32"/>
          <p:cNvSpPr>
            <a:spLocks noChangeArrowheads="1"/>
          </p:cNvSpPr>
          <p:nvPr/>
        </p:nvSpPr>
        <p:spPr bwMode="auto">
          <a:xfrm>
            <a:off x="7240588" y="1549400"/>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a:solidFill>
                  <a:schemeClr val="bg1"/>
                </a:solidFill>
              </a:rPr>
              <a:t>Code</a:t>
            </a:r>
          </a:p>
          <a:p>
            <a:pPr algn="ctr"/>
            <a:r>
              <a:rPr lang="fr-FR">
                <a:solidFill>
                  <a:schemeClr val="bg1"/>
                </a:solidFill>
              </a:rPr>
              <a:t>SQL</a:t>
            </a:r>
          </a:p>
        </p:txBody>
      </p:sp>
      <p:sp>
        <p:nvSpPr>
          <p:cNvPr id="153633" name="Line 33"/>
          <p:cNvSpPr>
            <a:spLocks noChangeShapeType="1"/>
          </p:cNvSpPr>
          <p:nvPr/>
        </p:nvSpPr>
        <p:spPr bwMode="auto">
          <a:xfrm>
            <a:off x="6313488" y="1868488"/>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02" name="Rectangle 2"/>
          <p:cNvSpPr>
            <a:spLocks noGrp="1" noChangeArrowheads="1"/>
          </p:cNvSpPr>
          <p:nvPr>
            <p:ph type="title"/>
          </p:nvPr>
        </p:nvSpPr>
        <p:spPr>
          <a:xfrm>
            <a:off x="976313" y="315913"/>
            <a:ext cx="6792912" cy="579437"/>
          </a:xfrm>
        </p:spPr>
        <p:txBody>
          <a:bodyPr/>
          <a:lstStyle/>
          <a:p>
            <a:r>
              <a:rPr lang="fr-FR" sz="3200"/>
              <a:t>EXEMPLE</a:t>
            </a:r>
          </a:p>
        </p:txBody>
      </p:sp>
      <p:grpSp>
        <p:nvGrpSpPr>
          <p:cNvPr id="2" name="Group 9"/>
          <p:cNvGrpSpPr>
            <a:grpSpLocks/>
          </p:cNvGrpSpPr>
          <p:nvPr/>
        </p:nvGrpSpPr>
        <p:grpSpPr bwMode="auto">
          <a:xfrm>
            <a:off x="625475" y="3011488"/>
            <a:ext cx="1109663" cy="1120775"/>
            <a:chOff x="706" y="1283"/>
            <a:chExt cx="699" cy="706"/>
          </a:xfrm>
        </p:grpSpPr>
        <p:sp>
          <p:nvSpPr>
            <p:cNvPr id="153606" name="Rectangle 6"/>
            <p:cNvSpPr>
              <a:spLocks noChangeArrowheads="1"/>
            </p:cNvSpPr>
            <p:nvPr/>
          </p:nvSpPr>
          <p:spPr bwMode="auto">
            <a:xfrm>
              <a:off x="707" y="1413"/>
              <a:ext cx="698" cy="576"/>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PIM</a:t>
              </a:r>
            </a:p>
            <a:p>
              <a:pPr algn="ctr"/>
              <a:r>
                <a:rPr lang="fr-FR" sz="1600">
                  <a:solidFill>
                    <a:schemeClr val="bg1"/>
                  </a:solidFill>
                </a:rPr>
                <a:t>(modèle du</a:t>
              </a:r>
            </a:p>
            <a:p>
              <a:pPr algn="ctr"/>
              <a:r>
                <a:rPr lang="fr-FR" sz="1600">
                  <a:solidFill>
                    <a:schemeClr val="bg1"/>
                  </a:solidFill>
                </a:rPr>
                <a:t>Domaine)</a:t>
              </a:r>
            </a:p>
          </p:txBody>
        </p:sp>
        <p:sp>
          <p:nvSpPr>
            <p:cNvPr id="153607" name="Rectangle 7"/>
            <p:cNvSpPr>
              <a:spLocks noChangeArrowheads="1"/>
            </p:cNvSpPr>
            <p:nvPr/>
          </p:nvSpPr>
          <p:spPr bwMode="auto">
            <a:xfrm>
              <a:off x="706" y="1283"/>
              <a:ext cx="215" cy="12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grpSp>
      <p:grpSp>
        <p:nvGrpSpPr>
          <p:cNvPr id="3" name="Group 20"/>
          <p:cNvGrpSpPr>
            <a:grpSpLocks/>
          </p:cNvGrpSpPr>
          <p:nvPr/>
        </p:nvGrpSpPr>
        <p:grpSpPr bwMode="auto">
          <a:xfrm>
            <a:off x="5370513" y="4765675"/>
            <a:ext cx="1230312" cy="1109663"/>
            <a:chOff x="3327" y="2683"/>
            <a:chExt cx="775" cy="699"/>
          </a:xfrm>
        </p:grpSpPr>
        <p:sp>
          <p:nvSpPr>
            <p:cNvPr id="153611" name="Rectangle 11"/>
            <p:cNvSpPr>
              <a:spLocks noChangeArrowheads="1"/>
            </p:cNvSpPr>
            <p:nvPr/>
          </p:nvSpPr>
          <p:spPr bwMode="auto">
            <a:xfrm>
              <a:off x="3327" y="2806"/>
              <a:ext cx="775" cy="576"/>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IHO</a:t>
              </a:r>
            </a:p>
          </p:txBody>
        </p:sp>
        <p:sp>
          <p:nvSpPr>
            <p:cNvPr id="153612" name="Rectangle 12"/>
            <p:cNvSpPr>
              <a:spLocks noChangeArrowheads="1"/>
            </p:cNvSpPr>
            <p:nvPr/>
          </p:nvSpPr>
          <p:spPr bwMode="auto">
            <a:xfrm>
              <a:off x="3327" y="2683"/>
              <a:ext cx="246" cy="12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grpSp>
      <p:sp>
        <p:nvSpPr>
          <p:cNvPr id="153614" name="Rectangle 14"/>
          <p:cNvSpPr>
            <a:spLocks noChangeArrowheads="1"/>
          </p:cNvSpPr>
          <p:nvPr/>
        </p:nvSpPr>
        <p:spPr bwMode="auto">
          <a:xfrm>
            <a:off x="5375275" y="3217863"/>
            <a:ext cx="1230313" cy="914400"/>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Composants</a:t>
            </a:r>
          </a:p>
          <a:p>
            <a:pPr algn="ctr"/>
            <a:r>
              <a:rPr lang="fr-FR" sz="1600">
                <a:solidFill>
                  <a:schemeClr val="bg1"/>
                </a:solidFill>
              </a:rPr>
              <a:t>EJB</a:t>
            </a:r>
          </a:p>
        </p:txBody>
      </p:sp>
      <p:sp>
        <p:nvSpPr>
          <p:cNvPr id="153615" name="Rectangle 15"/>
          <p:cNvSpPr>
            <a:spLocks noChangeArrowheads="1"/>
          </p:cNvSpPr>
          <p:nvPr/>
        </p:nvSpPr>
        <p:spPr bwMode="auto">
          <a:xfrm>
            <a:off x="5376863" y="3011488"/>
            <a:ext cx="393700" cy="195262"/>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sp>
        <p:nvSpPr>
          <p:cNvPr id="153617" name="Rectangle 17"/>
          <p:cNvSpPr>
            <a:spLocks noChangeArrowheads="1"/>
          </p:cNvSpPr>
          <p:nvPr/>
        </p:nvSpPr>
        <p:spPr bwMode="auto">
          <a:xfrm>
            <a:off x="5370513" y="1501775"/>
            <a:ext cx="1230312" cy="914400"/>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relationnel</a:t>
            </a:r>
          </a:p>
        </p:txBody>
      </p:sp>
      <p:sp>
        <p:nvSpPr>
          <p:cNvPr id="153618" name="Rectangle 18"/>
          <p:cNvSpPr>
            <a:spLocks noChangeArrowheads="1"/>
          </p:cNvSpPr>
          <p:nvPr/>
        </p:nvSpPr>
        <p:spPr bwMode="auto">
          <a:xfrm>
            <a:off x="5376863" y="1295400"/>
            <a:ext cx="392112" cy="19526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sp>
        <p:nvSpPr>
          <p:cNvPr id="153623" name="Line 23"/>
          <p:cNvSpPr>
            <a:spLocks noChangeShapeType="1"/>
          </p:cNvSpPr>
          <p:nvPr/>
        </p:nvSpPr>
        <p:spPr bwMode="auto">
          <a:xfrm flipV="1">
            <a:off x="1747838" y="1868488"/>
            <a:ext cx="3622675" cy="1717675"/>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4" name="Line 24"/>
          <p:cNvSpPr>
            <a:spLocks noChangeShapeType="1"/>
          </p:cNvSpPr>
          <p:nvPr/>
        </p:nvSpPr>
        <p:spPr bwMode="auto">
          <a:xfrm>
            <a:off x="1739900" y="3665538"/>
            <a:ext cx="3571875" cy="1766887"/>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5" name="Line 25"/>
          <p:cNvSpPr>
            <a:spLocks noChangeShapeType="1"/>
          </p:cNvSpPr>
          <p:nvPr/>
        </p:nvSpPr>
        <p:spPr bwMode="auto">
          <a:xfrm>
            <a:off x="1760538" y="3622675"/>
            <a:ext cx="3584575"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6" name="Line 26"/>
          <p:cNvSpPr>
            <a:spLocks noChangeShapeType="1"/>
          </p:cNvSpPr>
          <p:nvPr/>
        </p:nvSpPr>
        <p:spPr bwMode="auto">
          <a:xfrm>
            <a:off x="6062663" y="2416175"/>
            <a:ext cx="0" cy="792163"/>
          </a:xfrm>
          <a:prstGeom prst="line">
            <a:avLst/>
          </a:prstGeom>
          <a:noFill/>
          <a:ln w="28575">
            <a:solidFill>
              <a:schemeClr val="tx2"/>
            </a:solidFill>
            <a:round/>
            <a:headEnd type="arrow" w="med" len="med"/>
            <a:tailEnd type="arrow" w="med" len="med"/>
          </a:ln>
          <a:effectLst/>
        </p:spPr>
        <p:txBody>
          <a:bodyPr wrap="none" lIns="90000" tIns="46800" rIns="90000" bIns="46800" anchor="ctr"/>
          <a:lstStyle/>
          <a:p>
            <a:endParaRPr lang="fr-FR"/>
          </a:p>
        </p:txBody>
      </p:sp>
      <p:sp>
        <p:nvSpPr>
          <p:cNvPr id="153627" name="Line 27"/>
          <p:cNvSpPr>
            <a:spLocks noChangeShapeType="1"/>
          </p:cNvSpPr>
          <p:nvPr/>
        </p:nvSpPr>
        <p:spPr bwMode="auto">
          <a:xfrm>
            <a:off x="6043613" y="4143375"/>
            <a:ext cx="0" cy="792163"/>
          </a:xfrm>
          <a:prstGeom prst="line">
            <a:avLst/>
          </a:prstGeom>
          <a:noFill/>
          <a:ln w="28575">
            <a:solidFill>
              <a:schemeClr val="tx2"/>
            </a:solidFill>
            <a:round/>
            <a:headEnd type="arrow" w="med" len="med"/>
            <a:tailEnd type="arrow" w="med" len="med"/>
          </a:ln>
          <a:effectLst/>
        </p:spPr>
        <p:txBody>
          <a:bodyPr wrap="none" lIns="90000" tIns="46800" rIns="90000" bIns="46800" anchor="ctr"/>
          <a:lstStyle/>
          <a:p>
            <a:endParaRPr lang="fr-FR"/>
          </a:p>
        </p:txBody>
      </p:sp>
      <p:sp>
        <p:nvSpPr>
          <p:cNvPr id="153628" name="Text Box 28"/>
          <p:cNvSpPr txBox="1">
            <a:spLocks noChangeArrowheads="1"/>
          </p:cNvSpPr>
          <p:nvPr/>
        </p:nvSpPr>
        <p:spPr bwMode="auto">
          <a:xfrm rot="20000777">
            <a:off x="1641475" y="2251075"/>
            <a:ext cx="2882900" cy="641350"/>
          </a:xfrm>
          <a:prstGeom prst="rect">
            <a:avLst/>
          </a:prstGeom>
          <a:noFill/>
          <a:ln w="28575">
            <a:noFill/>
            <a:miter lim="800000"/>
            <a:headEnd/>
            <a:tailEnd/>
          </a:ln>
          <a:effectLst/>
        </p:spPr>
        <p:txBody>
          <a:bodyPr wrap="none" lIns="90000" tIns="46800" rIns="90000" bIns="46800">
            <a:spAutoFit/>
          </a:bodyPr>
          <a:lstStyle/>
          <a:p>
            <a:r>
              <a:rPr lang="fr-FR" sz="1800">
                <a:solidFill>
                  <a:schemeClr val="tx2"/>
                </a:solidFill>
                <a:sym typeface="Symbol" pitchFamily="18" charset="2"/>
              </a:rPr>
              <a:t>Persistance :</a:t>
            </a:r>
            <a:endParaRPr lang="fr-FR" sz="1800">
              <a:solidFill>
                <a:schemeClr val="tx2"/>
              </a:solidFill>
            </a:endParaRPr>
          </a:p>
          <a:p>
            <a:r>
              <a:rPr lang="fr-FR" sz="1800">
                <a:solidFill>
                  <a:schemeClr val="tx2"/>
                </a:solidFill>
              </a:rPr>
              <a:t>Transformation PIM</a:t>
            </a:r>
            <a:r>
              <a:rPr lang="fr-FR" sz="1800">
                <a:solidFill>
                  <a:schemeClr val="tx2"/>
                </a:solidFill>
                <a:sym typeface="Symbol" pitchFamily="18" charset="2"/>
              </a:rPr>
              <a:t>BD</a:t>
            </a:r>
          </a:p>
        </p:txBody>
      </p:sp>
      <p:sp>
        <p:nvSpPr>
          <p:cNvPr id="153629" name="Text Box 29"/>
          <p:cNvSpPr txBox="1">
            <a:spLocks noChangeArrowheads="1"/>
          </p:cNvSpPr>
          <p:nvPr/>
        </p:nvSpPr>
        <p:spPr bwMode="auto">
          <a:xfrm rot="23164581">
            <a:off x="1841500" y="4491038"/>
            <a:ext cx="3035300" cy="641350"/>
          </a:xfrm>
          <a:prstGeom prst="rect">
            <a:avLst/>
          </a:prstGeom>
          <a:noFill/>
          <a:ln w="28575">
            <a:noFill/>
            <a:miter lim="800000"/>
            <a:headEnd/>
            <a:tailEnd/>
          </a:ln>
          <a:effectLst/>
        </p:spPr>
        <p:txBody>
          <a:bodyPr wrap="none" lIns="90000" tIns="46800" rIns="90000" bIns="46800">
            <a:spAutoFit/>
          </a:bodyPr>
          <a:lstStyle/>
          <a:p>
            <a:r>
              <a:rPr lang="fr-FR" sz="1800">
                <a:solidFill>
                  <a:schemeClr val="tx2"/>
                </a:solidFill>
                <a:sym typeface="Symbol" pitchFamily="18" charset="2"/>
              </a:rPr>
              <a:t>Présentation :</a:t>
            </a:r>
            <a:endParaRPr lang="fr-FR" sz="1800">
              <a:solidFill>
                <a:schemeClr val="tx2"/>
              </a:solidFill>
            </a:endParaRPr>
          </a:p>
          <a:p>
            <a:r>
              <a:rPr lang="fr-FR" sz="1800">
                <a:solidFill>
                  <a:schemeClr val="tx2"/>
                </a:solidFill>
              </a:rPr>
              <a:t>Transformation PIM</a:t>
            </a:r>
            <a:r>
              <a:rPr lang="fr-FR" sz="1800">
                <a:solidFill>
                  <a:schemeClr val="tx2"/>
                </a:solidFill>
                <a:sym typeface="Symbol" pitchFamily="18" charset="2"/>
              </a:rPr>
              <a:t>Web</a:t>
            </a:r>
          </a:p>
        </p:txBody>
      </p:sp>
      <p:sp>
        <p:nvSpPr>
          <p:cNvPr id="153630" name="Text Box 30"/>
          <p:cNvSpPr txBox="1">
            <a:spLocks noChangeArrowheads="1"/>
          </p:cNvSpPr>
          <p:nvPr/>
        </p:nvSpPr>
        <p:spPr bwMode="auto">
          <a:xfrm>
            <a:off x="6253163" y="2573338"/>
            <a:ext cx="857250" cy="457200"/>
          </a:xfrm>
          <a:prstGeom prst="rect">
            <a:avLst/>
          </a:prstGeom>
          <a:noFill/>
          <a:ln w="28575">
            <a:noFill/>
            <a:miter lim="800000"/>
            <a:headEnd/>
            <a:tailEnd/>
          </a:ln>
          <a:effectLst/>
        </p:spPr>
        <p:txBody>
          <a:bodyPr wrap="none" lIns="90000" tIns="46800" rIns="90000" bIns="46800">
            <a:spAutoFit/>
          </a:bodyPr>
          <a:lstStyle/>
          <a:p>
            <a:r>
              <a:rPr lang="fr-FR" sz="2400">
                <a:solidFill>
                  <a:schemeClr val="tx2"/>
                </a:solidFill>
              </a:rPr>
              <a:t>Pont</a:t>
            </a:r>
          </a:p>
        </p:txBody>
      </p:sp>
      <p:sp>
        <p:nvSpPr>
          <p:cNvPr id="153631" name="Text Box 31"/>
          <p:cNvSpPr txBox="1">
            <a:spLocks noChangeArrowheads="1"/>
          </p:cNvSpPr>
          <p:nvPr/>
        </p:nvSpPr>
        <p:spPr bwMode="auto">
          <a:xfrm>
            <a:off x="6281738" y="4311650"/>
            <a:ext cx="857250" cy="457200"/>
          </a:xfrm>
          <a:prstGeom prst="rect">
            <a:avLst/>
          </a:prstGeom>
          <a:noFill/>
          <a:ln w="28575">
            <a:noFill/>
            <a:miter lim="800000"/>
            <a:headEnd/>
            <a:tailEnd/>
          </a:ln>
          <a:effectLst/>
        </p:spPr>
        <p:txBody>
          <a:bodyPr wrap="none" lIns="90000" tIns="46800" rIns="90000" bIns="46800">
            <a:spAutoFit/>
          </a:bodyPr>
          <a:lstStyle/>
          <a:p>
            <a:r>
              <a:rPr lang="fr-FR" sz="2400">
                <a:solidFill>
                  <a:schemeClr val="tx2"/>
                </a:solidFill>
              </a:rPr>
              <a:t>Pont</a:t>
            </a:r>
          </a:p>
        </p:txBody>
      </p:sp>
      <p:sp>
        <p:nvSpPr>
          <p:cNvPr id="153634" name="Oval 34"/>
          <p:cNvSpPr>
            <a:spLocks noChangeArrowheads="1"/>
          </p:cNvSpPr>
          <p:nvPr/>
        </p:nvSpPr>
        <p:spPr bwMode="auto">
          <a:xfrm>
            <a:off x="7181850" y="3322638"/>
            <a:ext cx="1289050" cy="638175"/>
          </a:xfrm>
          <a:prstGeom prst="ellipse">
            <a:avLst/>
          </a:prstGeom>
          <a:solidFill>
            <a:schemeClr val="tx1"/>
          </a:solidFill>
          <a:ln w="28575">
            <a:solidFill>
              <a:schemeClr val="tx1"/>
            </a:solidFill>
            <a:round/>
            <a:headEnd/>
            <a:tailEnd/>
          </a:ln>
          <a:effectLst/>
        </p:spPr>
        <p:txBody>
          <a:bodyPr wrap="none" lIns="90000" tIns="46800" rIns="90000" bIns="46800" anchor="ctr">
            <a:spAutoFit/>
          </a:bodyPr>
          <a:lstStyle/>
          <a:p>
            <a:pPr algn="ctr"/>
            <a:r>
              <a:rPr lang="fr-FR" sz="2400">
                <a:solidFill>
                  <a:schemeClr val="bg1"/>
                </a:solidFill>
              </a:rPr>
              <a:t>Code</a:t>
            </a:r>
          </a:p>
        </p:txBody>
      </p:sp>
      <p:sp>
        <p:nvSpPr>
          <p:cNvPr id="153638" name="Text Box 38"/>
          <p:cNvSpPr txBox="1">
            <a:spLocks noChangeArrowheads="1"/>
          </p:cNvSpPr>
          <p:nvPr/>
        </p:nvSpPr>
        <p:spPr bwMode="auto">
          <a:xfrm>
            <a:off x="2625725" y="3259138"/>
            <a:ext cx="2327275" cy="695325"/>
          </a:xfrm>
          <a:prstGeom prst="rect">
            <a:avLst/>
          </a:prstGeom>
          <a:noFill/>
          <a:ln w="28575">
            <a:noFill/>
            <a:miter lim="800000"/>
            <a:headEnd/>
            <a:tailEnd/>
          </a:ln>
          <a:effectLst/>
        </p:spPr>
        <p:txBody>
          <a:bodyPr wrap="none" lIns="90000" tIns="46800" rIns="90000" bIns="46800">
            <a:spAutoFit/>
          </a:bodyPr>
          <a:lstStyle/>
          <a:p>
            <a:pPr>
              <a:lnSpc>
                <a:spcPct val="110000"/>
              </a:lnSpc>
            </a:pPr>
            <a:r>
              <a:rPr lang="fr-FR" sz="1800">
                <a:solidFill>
                  <a:schemeClr val="tx2"/>
                </a:solidFill>
              </a:rPr>
              <a:t>Transformation PIM</a:t>
            </a:r>
          </a:p>
          <a:p>
            <a:pPr>
              <a:lnSpc>
                <a:spcPct val="110000"/>
              </a:lnSpc>
            </a:pPr>
            <a:r>
              <a:rPr lang="fr-FR" sz="1400">
                <a:solidFill>
                  <a:schemeClr val="tx2"/>
                </a:solidFill>
                <a:sym typeface="Symbol" pitchFamily="18" charset="2"/>
              </a:rPr>
              <a:t> </a:t>
            </a:r>
            <a:r>
              <a:rPr lang="fr-FR" sz="1800">
                <a:solidFill>
                  <a:schemeClr val="tx2"/>
                </a:solidFill>
                <a:sym typeface="Symbol" pitchFamily="18" charset="2"/>
              </a:rPr>
              <a:t>Objets Métiers</a:t>
            </a:r>
            <a:r>
              <a:rPr lang="fr-FR" sz="1800">
                <a:solidFill>
                  <a:schemeClr val="tx2"/>
                </a:solidFill>
              </a:rPr>
              <a:t> </a:t>
            </a:r>
          </a:p>
        </p:txBody>
      </p:sp>
      <p:sp>
        <p:nvSpPr>
          <p:cNvPr id="32" name="Espace réservé de la date 31"/>
          <p:cNvSpPr>
            <a:spLocks noGrp="1"/>
          </p:cNvSpPr>
          <p:nvPr>
            <p:ph type="dt" sz="half" idx="10"/>
          </p:nvPr>
        </p:nvSpPr>
        <p:spPr/>
        <p:txBody>
          <a:bodyPr/>
          <a:lstStyle/>
          <a:p>
            <a:fld id="{A1097603-94C8-4FBA-BB24-9DEB502EA5CB}" type="datetime2">
              <a:rPr lang="fr-FR" smtClean="0"/>
              <a:pPr/>
              <a:t>dimanche 31 janvier 2010</a:t>
            </a:fld>
            <a:endParaRPr lang="en-US"/>
          </a:p>
        </p:txBody>
      </p:sp>
      <p:sp>
        <p:nvSpPr>
          <p:cNvPr id="33" name="Espace réservé du pied de page 32"/>
          <p:cNvSpPr>
            <a:spLocks noGrp="1"/>
          </p:cNvSpPr>
          <p:nvPr>
            <p:ph type="ftr" sz="quarter" idx="11"/>
          </p:nvPr>
        </p:nvSpPr>
        <p:spPr/>
        <p:txBody>
          <a:bodyPr/>
          <a:lstStyle/>
          <a:p>
            <a:r>
              <a:rPr kumimoji="0" lang="en-US" smtClean="0"/>
              <a:t>ISIMA 3</a:t>
            </a:r>
            <a:endParaRPr kumimoji="0" lang="en-US"/>
          </a:p>
        </p:txBody>
      </p:sp>
      <p:sp>
        <p:nvSpPr>
          <p:cNvPr id="31"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90600" y="214313"/>
            <a:ext cx="7934325" cy="579437"/>
          </a:xfrm>
        </p:spPr>
        <p:txBody>
          <a:bodyPr/>
          <a:lstStyle/>
          <a:p>
            <a:r>
              <a:rPr lang="fr-FR" sz="3200" dirty="0"/>
              <a:t>LES PRINCIPAUX OUTILS</a:t>
            </a:r>
          </a:p>
        </p:txBody>
      </p:sp>
      <p:sp>
        <p:nvSpPr>
          <p:cNvPr id="159747" name="Rectangle 3"/>
          <p:cNvSpPr>
            <a:spLocks noGrp="1" noChangeArrowheads="1"/>
          </p:cNvSpPr>
          <p:nvPr>
            <p:ph type="body" idx="1"/>
          </p:nvPr>
        </p:nvSpPr>
        <p:spPr>
          <a:xfrm>
            <a:off x="990600" y="1447800"/>
            <a:ext cx="7943088" cy="4800600"/>
          </a:xfrm>
        </p:spPr>
        <p:txBody>
          <a:bodyPr/>
          <a:lstStyle/>
          <a:p>
            <a:pPr>
              <a:lnSpc>
                <a:spcPct val="120000"/>
              </a:lnSpc>
            </a:pPr>
            <a:r>
              <a:rPr lang="fr-FR" sz="2400" dirty="0"/>
              <a:t>Référentiel de modèles : « base de données » des modèles (stockage et requêtes XMI, JMI, IDL),</a:t>
            </a:r>
          </a:p>
          <a:p>
            <a:pPr>
              <a:lnSpc>
                <a:spcPct val="120000"/>
              </a:lnSpc>
            </a:pPr>
            <a:r>
              <a:rPr lang="fr-FR" sz="2400" dirty="0"/>
              <a:t>Éditeur de modèles (AGL),</a:t>
            </a:r>
          </a:p>
          <a:p>
            <a:pPr>
              <a:lnSpc>
                <a:spcPct val="120000"/>
              </a:lnSpc>
            </a:pPr>
            <a:r>
              <a:rPr lang="fr-FR" sz="2400" dirty="0"/>
              <a:t>Validateur de modèles pour assurer que le modèle convient à la transformation,</a:t>
            </a:r>
          </a:p>
          <a:p>
            <a:pPr>
              <a:lnSpc>
                <a:spcPct val="120000"/>
              </a:lnSpc>
            </a:pPr>
            <a:r>
              <a:rPr lang="fr-FR" sz="2400" dirty="0"/>
              <a:t>Éditeur et référentiel de définition de transformation,</a:t>
            </a:r>
          </a:p>
          <a:p>
            <a:pPr>
              <a:lnSpc>
                <a:spcPct val="120000"/>
              </a:lnSpc>
            </a:pPr>
            <a:r>
              <a:rPr lang="fr-FR" sz="2400" dirty="0"/>
              <a:t>Générateur de code,</a:t>
            </a:r>
          </a:p>
          <a:p>
            <a:pPr>
              <a:lnSpc>
                <a:spcPct val="120000"/>
              </a:lnSpc>
            </a:pPr>
            <a:r>
              <a:rPr lang="fr-FR" sz="2400" dirty="0"/>
              <a:t>Environnement de développement (édition du code</a:t>
            </a:r>
            <a:r>
              <a:rPr lang="fr-FR" sz="2400" dirty="0" smtClean="0"/>
              <a:t>).</a:t>
            </a:r>
            <a:endParaRPr lang="fr-FR" sz="2400" dirty="0"/>
          </a:p>
          <a:p>
            <a:pPr>
              <a:lnSpc>
                <a:spcPct val="120000"/>
              </a:lnSpc>
            </a:pPr>
            <a:endParaRPr lang="fr-FR" sz="2400" dirty="0"/>
          </a:p>
          <a:p>
            <a:pPr>
              <a:lnSpc>
                <a:spcPct val="120000"/>
              </a:lnSpc>
            </a:pPr>
            <a:endParaRPr lang="fr-FR" sz="2400" dirty="0"/>
          </a:p>
        </p:txBody>
      </p:sp>
      <p:sp>
        <p:nvSpPr>
          <p:cNvPr id="7" name="Espace réservé de la date 6"/>
          <p:cNvSpPr>
            <a:spLocks noGrp="1"/>
          </p:cNvSpPr>
          <p:nvPr>
            <p:ph type="dt" sz="half" idx="10"/>
          </p:nvPr>
        </p:nvSpPr>
        <p:spPr/>
        <p:txBody>
          <a:bodyPr/>
          <a:lstStyle/>
          <a:p>
            <a:fld id="{80D04E59-4FC4-4BA7-85D5-A04B1FF070C4}"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title"/>
          </p:nvPr>
        </p:nvSpPr>
        <p:spPr>
          <a:xfrm>
            <a:off x="990600" y="315913"/>
            <a:ext cx="7874000" cy="579437"/>
          </a:xfrm>
        </p:spPr>
        <p:txBody>
          <a:bodyPr/>
          <a:lstStyle/>
          <a:p>
            <a:r>
              <a:rPr lang="fr-FR" sz="3200" dirty="0"/>
              <a:t>MDA  : </a:t>
            </a:r>
            <a:r>
              <a:rPr lang="fr-FR" sz="3200" dirty="0" smtClean="0"/>
              <a:t> AVANTAGES</a:t>
            </a:r>
            <a:endParaRPr lang="fr-FR" sz="3200" dirty="0"/>
          </a:p>
        </p:txBody>
      </p:sp>
      <p:sp>
        <p:nvSpPr>
          <p:cNvPr id="160773" name="Rectangle 5"/>
          <p:cNvSpPr>
            <a:spLocks noGrp="1" noChangeArrowheads="1"/>
          </p:cNvSpPr>
          <p:nvPr>
            <p:ph type="body" idx="1"/>
          </p:nvPr>
        </p:nvSpPr>
        <p:spPr>
          <a:xfrm>
            <a:off x="1077912" y="1143000"/>
            <a:ext cx="8066088" cy="4857750"/>
          </a:xfrm>
        </p:spPr>
        <p:txBody>
          <a:bodyPr>
            <a:normAutofit/>
          </a:bodyPr>
          <a:lstStyle/>
          <a:p>
            <a:r>
              <a:rPr lang="fr-FR" sz="2200" dirty="0"/>
              <a:t>Amélioration du découplage entre les préoccupations métier et </a:t>
            </a:r>
            <a:r>
              <a:rPr lang="fr-FR" sz="2200" dirty="0" smtClean="0"/>
              <a:t>techniques,</a:t>
            </a:r>
            <a:endParaRPr lang="fr-FR" sz="2200" dirty="0"/>
          </a:p>
          <a:p>
            <a:r>
              <a:rPr lang="fr-FR" sz="2200" dirty="0"/>
              <a:t>Capitalisation plus importante (on réutilise les modèles et on génère le code</a:t>
            </a:r>
            <a:r>
              <a:rPr lang="fr-FR" sz="2200" dirty="0" smtClean="0"/>
              <a:t>),</a:t>
            </a:r>
            <a:endParaRPr lang="fr-FR" sz="2200" dirty="0"/>
          </a:p>
          <a:p>
            <a:r>
              <a:rPr lang="fr-FR" sz="2200" dirty="0"/>
              <a:t>Facilité d'intégration des applications et des systèmes autour d'une architecture </a:t>
            </a:r>
            <a:r>
              <a:rPr lang="fr-FR" sz="2200" dirty="0" smtClean="0"/>
              <a:t>partagée,</a:t>
            </a:r>
            <a:endParaRPr lang="fr-FR" sz="2200" dirty="0"/>
          </a:p>
          <a:p>
            <a:r>
              <a:rPr lang="fr-FR" sz="2200" dirty="0"/>
              <a:t>Interopérabilité plus large permettant de ne pas être lié à une </a:t>
            </a:r>
            <a:r>
              <a:rPr lang="fr-FR" sz="2200" dirty="0" smtClean="0"/>
              <a:t>plate-forme,</a:t>
            </a:r>
            <a:endParaRPr lang="fr-FR" sz="2200" dirty="0"/>
          </a:p>
          <a:p>
            <a:r>
              <a:rPr lang="fr-FR" sz="2200" dirty="0"/>
              <a:t>Productivité accrue des </a:t>
            </a:r>
            <a:r>
              <a:rPr lang="fr-FR" sz="2200" dirty="0" smtClean="0"/>
              <a:t>développeurs,</a:t>
            </a:r>
            <a:endParaRPr lang="fr-FR" sz="2200" dirty="0"/>
          </a:p>
          <a:p>
            <a:r>
              <a:rPr lang="fr-FR" sz="2200" dirty="0"/>
              <a:t>Portabilité et compétences minimes en </a:t>
            </a:r>
            <a:r>
              <a:rPr lang="fr-FR" sz="2200" dirty="0" smtClean="0"/>
              <a:t>programmation,</a:t>
            </a:r>
            <a:endParaRPr lang="fr-FR" sz="2200" dirty="0"/>
          </a:p>
          <a:p>
            <a:r>
              <a:rPr lang="fr-FR" sz="2200" dirty="0"/>
              <a:t>Maintenance rapide et facile des </a:t>
            </a:r>
            <a:r>
              <a:rPr lang="fr-FR" sz="2200" dirty="0" smtClean="0"/>
              <a:t>applications,</a:t>
            </a:r>
            <a:endParaRPr lang="fr-FR" sz="2200" dirty="0"/>
          </a:p>
          <a:p>
            <a:r>
              <a:rPr lang="fr-FR" sz="2200" dirty="0"/>
              <a:t>Coûts réduits de mise à niveau vers les nouvelles </a:t>
            </a:r>
            <a:r>
              <a:rPr lang="fr-FR" sz="2200" dirty="0" smtClean="0"/>
              <a:t>technologies.</a:t>
            </a:r>
            <a:endParaRPr lang="fr-FR" sz="2200" dirty="0"/>
          </a:p>
        </p:txBody>
      </p:sp>
      <p:sp>
        <p:nvSpPr>
          <p:cNvPr id="7" name="Espace réservé de la date 6"/>
          <p:cNvSpPr>
            <a:spLocks noGrp="1"/>
          </p:cNvSpPr>
          <p:nvPr>
            <p:ph type="dt" sz="half" idx="10"/>
          </p:nvPr>
        </p:nvSpPr>
        <p:spPr/>
        <p:txBody>
          <a:bodyPr/>
          <a:lstStyle/>
          <a:p>
            <a:fld id="{40017A7F-7352-4F29-ABA5-1C189F18E1B6}"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066800" y="292100"/>
            <a:ext cx="7858125" cy="579438"/>
          </a:xfrm>
        </p:spPr>
        <p:txBody>
          <a:bodyPr>
            <a:normAutofit/>
          </a:bodyPr>
          <a:lstStyle/>
          <a:p>
            <a:r>
              <a:rPr lang="fr-FR" sz="3200" dirty="0"/>
              <a:t> </a:t>
            </a:r>
            <a:r>
              <a:rPr lang="fr-FR" sz="3200" dirty="0" smtClean="0"/>
              <a:t>Les 6 directives de l’Ingénierie Logicielle</a:t>
            </a:r>
            <a:endParaRPr lang="fr-FR" sz="3200" dirty="0"/>
          </a:p>
        </p:txBody>
      </p:sp>
      <p:sp>
        <p:nvSpPr>
          <p:cNvPr id="185347" name="Rectangle 3"/>
          <p:cNvSpPr>
            <a:spLocks noChangeAspect="1" noChangeArrowheads="1"/>
          </p:cNvSpPr>
          <p:nvPr/>
        </p:nvSpPr>
        <p:spPr bwMode="ltGray">
          <a:xfrm>
            <a:off x="1617662" y="4724400"/>
            <a:ext cx="6805612" cy="790575"/>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 Contrôler le Changement</a:t>
            </a:r>
            <a:endParaRPr lang="fr-FR" dirty="0"/>
          </a:p>
        </p:txBody>
      </p:sp>
      <p:sp>
        <p:nvSpPr>
          <p:cNvPr id="185348" name="Rectangle 4"/>
          <p:cNvSpPr>
            <a:spLocks noChangeAspect="1" noChangeArrowheads="1"/>
          </p:cNvSpPr>
          <p:nvPr/>
        </p:nvSpPr>
        <p:spPr bwMode="ltGray">
          <a:xfrm>
            <a:off x="1617662" y="2133600"/>
            <a:ext cx="6791325" cy="752475"/>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b="1" dirty="0">
                <a:solidFill>
                  <a:srgbClr val="C00000"/>
                </a:solidFill>
                <a:latin typeface="Arial" charset="0"/>
              </a:rPr>
              <a:t>Utiliser le Développement Itératif</a:t>
            </a:r>
            <a:endParaRPr lang="en-US" sz="1000" b="1" dirty="0">
              <a:solidFill>
                <a:srgbClr val="C00000"/>
              </a:solidFill>
              <a:latin typeface="Arial" charset="0"/>
            </a:endParaRPr>
          </a:p>
        </p:txBody>
      </p:sp>
      <p:sp>
        <p:nvSpPr>
          <p:cNvPr id="185349" name="Rectangle 5"/>
          <p:cNvSpPr>
            <a:spLocks noChangeAspect="1" noChangeArrowheads="1"/>
          </p:cNvSpPr>
          <p:nvPr/>
        </p:nvSpPr>
        <p:spPr bwMode="ltGray">
          <a:xfrm>
            <a:off x="3328987" y="3048000"/>
            <a:ext cx="1643063"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(Ré)Utiliser</a:t>
            </a:r>
          </a:p>
          <a:p>
            <a:pPr algn="ctr" eaLnBrk="0" hangingPunct="0"/>
            <a:r>
              <a:rPr lang="fr-FR" sz="1800" dirty="0">
                <a:latin typeface="Arial" charset="0"/>
              </a:rPr>
              <a:t>Composants</a:t>
            </a:r>
            <a:br>
              <a:rPr lang="fr-FR" sz="1800" dirty="0">
                <a:latin typeface="Arial" charset="0"/>
              </a:rPr>
            </a:br>
            <a:r>
              <a:rPr lang="fr-FR" sz="1800" dirty="0">
                <a:latin typeface="Arial" charset="0"/>
              </a:rPr>
              <a:t>Architectures</a:t>
            </a:r>
            <a:endParaRPr lang="en-US" sz="1800" b="0" dirty="0">
              <a:latin typeface="Arial" charset="0"/>
            </a:endParaRPr>
          </a:p>
        </p:txBody>
      </p:sp>
      <p:sp>
        <p:nvSpPr>
          <p:cNvPr id="185350" name="Rectangle 6"/>
          <p:cNvSpPr>
            <a:spLocks noChangeAspect="1" noChangeArrowheads="1"/>
          </p:cNvSpPr>
          <p:nvPr/>
        </p:nvSpPr>
        <p:spPr bwMode="ltGray">
          <a:xfrm>
            <a:off x="16002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Analyser </a:t>
            </a:r>
          </a:p>
          <a:p>
            <a:pPr algn="ctr" eaLnBrk="0" hangingPunct="0"/>
            <a:r>
              <a:rPr lang="fr-FR" sz="1800" dirty="0">
                <a:latin typeface="Arial" charset="0"/>
              </a:rPr>
              <a:t>les Besoins</a:t>
            </a:r>
          </a:p>
          <a:p>
            <a:pPr algn="ctr" eaLnBrk="0" hangingPunct="0"/>
            <a:r>
              <a:rPr lang="fr-FR" sz="1800" dirty="0">
                <a:latin typeface="Arial" charset="0"/>
              </a:rPr>
              <a:t>(+ prototypes)</a:t>
            </a:r>
            <a:endParaRPr lang="en-US" sz="1800" b="0" dirty="0">
              <a:latin typeface="Arial" charset="0"/>
            </a:endParaRPr>
          </a:p>
        </p:txBody>
      </p:sp>
      <p:sp>
        <p:nvSpPr>
          <p:cNvPr id="185351" name="Rectangle 7"/>
          <p:cNvSpPr>
            <a:spLocks noChangeAspect="1" noChangeArrowheads="1"/>
          </p:cNvSpPr>
          <p:nvPr/>
        </p:nvSpPr>
        <p:spPr bwMode="ltGray">
          <a:xfrm>
            <a:off x="50419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endParaRPr lang="fr-FR" sz="1800" b="0">
              <a:solidFill>
                <a:schemeClr val="tx2"/>
              </a:solidFill>
              <a:latin typeface="Arial" charset="0"/>
            </a:endParaRPr>
          </a:p>
        </p:txBody>
      </p:sp>
      <p:sp>
        <p:nvSpPr>
          <p:cNvPr id="185352" name="Text Box 8"/>
          <p:cNvSpPr txBox="1">
            <a:spLocks noChangeAspect="1" noChangeArrowheads="1"/>
          </p:cNvSpPr>
          <p:nvPr/>
        </p:nvSpPr>
        <p:spPr bwMode="auto">
          <a:xfrm>
            <a:off x="5422900" y="3581400"/>
            <a:ext cx="806450" cy="463550"/>
          </a:xfrm>
          <a:prstGeom prst="rect">
            <a:avLst/>
          </a:prstGeom>
          <a:noFill/>
          <a:ln w="12700">
            <a:noFill/>
            <a:miter lim="800000"/>
            <a:headEnd type="none" w="sm" len="sm"/>
            <a:tailEnd type="none" w="sm" len="sm"/>
          </a:ln>
          <a:effectLst/>
        </p:spPr>
        <p:txBody>
          <a:bodyPr wrap="none" anchor="ctr"/>
          <a:lstStyle/>
          <a:p>
            <a:pPr algn="ctr" eaLnBrk="0" hangingPunct="0">
              <a:lnSpc>
                <a:spcPct val="75000"/>
              </a:lnSpc>
            </a:pPr>
            <a:r>
              <a:rPr lang="fr-FR" sz="1800" dirty="0">
                <a:latin typeface="Arial" charset="0"/>
              </a:rPr>
              <a:t>Modéliser </a:t>
            </a:r>
          </a:p>
          <a:p>
            <a:pPr algn="ctr" eaLnBrk="0" hangingPunct="0">
              <a:lnSpc>
                <a:spcPct val="75000"/>
              </a:lnSpc>
            </a:pPr>
            <a:r>
              <a:rPr lang="fr-FR" sz="1800" dirty="0">
                <a:latin typeface="Arial" charset="0"/>
              </a:rPr>
              <a:t>Visuellement</a:t>
            </a:r>
          </a:p>
          <a:p>
            <a:pPr algn="ctr" eaLnBrk="0" hangingPunct="0">
              <a:lnSpc>
                <a:spcPct val="75000"/>
              </a:lnSpc>
            </a:pPr>
            <a:r>
              <a:rPr lang="fr-FR" sz="1800" dirty="0">
                <a:latin typeface="Arial" charset="0"/>
              </a:rPr>
              <a:t>(UML…)</a:t>
            </a:r>
            <a:endParaRPr lang="fr-FR" b="0" dirty="0">
              <a:latin typeface="Arial" charset="0"/>
            </a:endParaRPr>
          </a:p>
        </p:txBody>
      </p:sp>
      <p:sp>
        <p:nvSpPr>
          <p:cNvPr id="185353" name="Rectangle 9"/>
          <p:cNvSpPr>
            <a:spLocks noChangeAspect="1" noChangeArrowheads="1"/>
          </p:cNvSpPr>
          <p:nvPr/>
        </p:nvSpPr>
        <p:spPr bwMode="ltGray">
          <a:xfrm>
            <a:off x="67564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Contrôler</a:t>
            </a:r>
          </a:p>
          <a:p>
            <a:pPr algn="ctr" eaLnBrk="0" hangingPunct="0"/>
            <a:r>
              <a:rPr lang="fr-FR" sz="1800" dirty="0">
                <a:latin typeface="Arial" charset="0"/>
              </a:rPr>
              <a:t>la Qualité</a:t>
            </a:r>
            <a:endParaRPr lang="en-US" sz="1800" b="0" dirty="0">
              <a:latin typeface="Arial" charset="0"/>
            </a:endParaRPr>
          </a:p>
        </p:txBody>
      </p:sp>
      <p:sp>
        <p:nvSpPr>
          <p:cNvPr id="185354" name="Text Box 10"/>
          <p:cNvSpPr txBox="1">
            <a:spLocks noChangeArrowheads="1"/>
          </p:cNvSpPr>
          <p:nvPr/>
        </p:nvSpPr>
        <p:spPr bwMode="auto">
          <a:xfrm>
            <a:off x="3549650" y="1376363"/>
            <a:ext cx="2470150" cy="457200"/>
          </a:xfrm>
          <a:prstGeom prst="rect">
            <a:avLst/>
          </a:prstGeom>
          <a:noFill/>
          <a:ln w="28575">
            <a:noFill/>
            <a:miter lim="800000"/>
            <a:headEnd/>
            <a:tailEnd/>
          </a:ln>
          <a:effectLst/>
        </p:spPr>
        <p:txBody>
          <a:bodyPr wrap="none" lIns="90000" tIns="46800" rIns="90000" bIns="46800">
            <a:spAutoFit/>
          </a:bodyPr>
          <a:lstStyle/>
          <a:p>
            <a:r>
              <a:rPr lang="fr-FR" sz="2400" dirty="0"/>
              <a:t>(Best practices)</a:t>
            </a:r>
          </a:p>
        </p:txBody>
      </p:sp>
      <p:sp>
        <p:nvSpPr>
          <p:cNvPr id="14" name="Espace réservé de la date 3"/>
          <p:cNvSpPr>
            <a:spLocks noGrp="1"/>
          </p:cNvSpPr>
          <p:nvPr>
            <p:ph type="dt" sz="half" idx="10"/>
          </p:nvPr>
        </p:nvSpPr>
        <p:spPr>
          <a:xfrm>
            <a:off x="3581400" y="6305550"/>
            <a:ext cx="2133600" cy="476250"/>
          </a:xfrm>
        </p:spPr>
        <p:txBody>
          <a:bodyPr/>
          <a:lstStyle/>
          <a:p>
            <a:fld id="{CD3258F8-37D2-44EA-8924-A6ED5A14090C}" type="datetime2">
              <a:rPr lang="fr-FR" smtClean="0"/>
              <a:pPr/>
              <a:t>dimanche 31 janvier 2010</a:t>
            </a:fld>
            <a:endParaRPr lang="en-US" dirty="0"/>
          </a:p>
        </p:txBody>
      </p:sp>
      <p:sp>
        <p:nvSpPr>
          <p:cNvPr id="15" name="Espace réservé du pied de page 4"/>
          <p:cNvSpPr>
            <a:spLocks noGrp="1"/>
          </p:cNvSpPr>
          <p:nvPr>
            <p:ph type="ftr" sz="quarter" idx="11"/>
          </p:nvPr>
        </p:nvSpPr>
        <p:spPr>
          <a:xfrm>
            <a:off x="5715000" y="6305550"/>
            <a:ext cx="2895600" cy="476250"/>
          </a:xfrm>
        </p:spPr>
        <p:txBody>
          <a:bodyPr/>
          <a:lstStyle/>
          <a:p>
            <a:r>
              <a:rPr kumimoji="0" lang="en-US" smtClean="0"/>
              <a:t>ISIMA 3</a:t>
            </a:r>
            <a:endParaRPr kumimoji="0" lang="en-US"/>
          </a:p>
        </p:txBody>
      </p:sp>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8D62313-9E9C-4309-9310-0855E3F1C60D}"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1981200" y="152400"/>
            <a:ext cx="7162800" cy="639762"/>
          </a:xfrm>
        </p:spPr>
        <p:txBody>
          <a:bodyPr>
            <a:normAutofit/>
          </a:bodyPr>
          <a:lstStyle/>
          <a:p>
            <a:r>
              <a:rPr lang="fr-FR" sz="3200" dirty="0" smtClean="0"/>
              <a:t>Le pilotage selon le Processus Unifié</a:t>
            </a:r>
            <a:endParaRPr lang="fr-FR" sz="3200"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0353" name="Object 1"/>
          <p:cNvGraphicFramePr>
            <a:graphicFrameLocks noChangeAspect="1"/>
          </p:cNvGraphicFramePr>
          <p:nvPr/>
        </p:nvGraphicFramePr>
        <p:xfrm>
          <a:off x="1849427" y="1371600"/>
          <a:ext cx="7142173" cy="4572000"/>
        </p:xfrm>
        <a:graphic>
          <a:graphicData uri="http://schemas.openxmlformats.org/presentationml/2006/ole">
            <p:oleObj spid="_x0000_s100353" name="Picture" r:id="rId3" imgW="6059417" imgH="3872958" progId="Word.Picture.8">
              <p:embed/>
            </p:oleObj>
          </a:graphicData>
        </a:graphic>
      </p:graphicFrame>
      <p:cxnSp>
        <p:nvCxnSpPr>
          <p:cNvPr id="100355" name="AutoShape 3"/>
          <p:cNvCxnSpPr>
            <a:cxnSpLocks noChangeShapeType="1"/>
          </p:cNvCxnSpPr>
          <p:nvPr/>
        </p:nvCxnSpPr>
        <p:spPr bwMode="auto">
          <a:xfrm>
            <a:off x="381000" y="4058928"/>
            <a:ext cx="8534400" cy="55872"/>
          </a:xfrm>
          <a:prstGeom prst="straightConnector1">
            <a:avLst/>
          </a:prstGeom>
          <a:noFill/>
          <a:ln w="9525">
            <a:solidFill>
              <a:srgbClr val="000000"/>
            </a:solidFill>
            <a:round/>
            <a:headEnd/>
            <a:tailEnd/>
          </a:ln>
        </p:spPr>
      </p:cxnSp>
      <p:sp>
        <p:nvSpPr>
          <p:cNvPr id="100356" name="Text Box 4"/>
          <p:cNvSpPr txBox="1">
            <a:spLocks noChangeArrowheads="1"/>
          </p:cNvSpPr>
          <p:nvPr/>
        </p:nvSpPr>
        <p:spPr bwMode="auto">
          <a:xfrm>
            <a:off x="990600" y="1654175"/>
            <a:ext cx="990600" cy="2308225"/>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cs typeface="Arial" pitchFamily="34" charset="0"/>
              </a:rPr>
              <a:t>Activités du processus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57" name="Text Box 5"/>
          <p:cNvSpPr txBox="1">
            <a:spLocks noChangeArrowheads="1"/>
          </p:cNvSpPr>
          <p:nvPr/>
        </p:nvSpPr>
        <p:spPr bwMode="auto">
          <a:xfrm>
            <a:off x="990600" y="4114800"/>
            <a:ext cx="762000" cy="2209800"/>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lvl="0" algn="ctr">
              <a:spcAft>
                <a:spcPts val="1000"/>
              </a:spcAft>
            </a:pPr>
            <a:r>
              <a:rPr lang="fr-FR" sz="1100" b="1" dirty="0" smtClean="0">
                <a:latin typeface="Comic Sans MS" pitchFamily="66" charset="0"/>
                <a:cs typeface="Arial" pitchFamily="34" charset="0"/>
              </a:rPr>
              <a:t>Activités </a:t>
            </a:r>
            <a:r>
              <a:rPr kumimoji="0" lang="fr-FR" sz="1100" b="1" i="0" u="none" strike="noStrike" cap="none" normalizeH="0" baseline="0" dirty="0" smtClean="0">
                <a:ln>
                  <a:noFill/>
                </a:ln>
                <a:solidFill>
                  <a:schemeClr val="tx1"/>
                </a:solidFill>
                <a:effectLst/>
                <a:latin typeface="Comic Sans MS" pitchFamily="66" charset="0"/>
                <a:cs typeface="Arial" pitchFamily="34" charset="0"/>
              </a:rPr>
              <a:t>Support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Image 15" descr="Cabine-de-pilotage.jpg"/>
          <p:cNvPicPr>
            <a:picLocks noChangeAspect="1"/>
          </p:cNvPicPr>
          <p:nvPr/>
        </p:nvPicPr>
        <p:blipFill>
          <a:blip r:embed="rId4" cstate="print"/>
          <a:stretch>
            <a:fillRect/>
          </a:stretch>
        </p:blipFill>
        <p:spPr>
          <a:xfrm>
            <a:off x="0" y="0"/>
            <a:ext cx="1828800" cy="1219200"/>
          </a:xfrm>
          <a:prstGeom prst="rect">
            <a:avLst/>
          </a:prstGeom>
        </p:spPr>
      </p:pic>
      <p:sp>
        <p:nvSpPr>
          <p:cNvPr id="11" name="Rectangle 3"/>
          <p:cNvSpPr txBox="1">
            <a:spLocks noChangeArrowheads="1"/>
          </p:cNvSpPr>
          <p:nvPr/>
        </p:nvSpPr>
        <p:spPr>
          <a:xfrm>
            <a:off x="1" y="13716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99173C40-FF15-4E8D-870E-A3FBFC967473}"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990600" y="152400"/>
            <a:ext cx="7498080" cy="639762"/>
          </a:xfrm>
        </p:spPr>
        <p:txBody>
          <a:bodyPr>
            <a:normAutofit fontScale="90000"/>
          </a:bodyPr>
          <a:lstStyle/>
          <a:p>
            <a:r>
              <a:rPr lang="fr-FR" dirty="0" smtClean="0"/>
              <a:t>Introduction : les définitions</a:t>
            </a:r>
            <a:endParaRPr lang="fr-FR" dirty="0"/>
          </a:p>
        </p:txBody>
      </p:sp>
      <p:sp>
        <p:nvSpPr>
          <p:cNvPr id="8" name="Text Box 14"/>
          <p:cNvSpPr txBox="1">
            <a:spLocks noChangeArrowheads="1"/>
          </p:cNvSpPr>
          <p:nvPr/>
        </p:nvSpPr>
        <p:spPr bwMode="auto">
          <a:xfrm>
            <a:off x="990600" y="1235941"/>
            <a:ext cx="7848600" cy="1354859"/>
          </a:xfrm>
          <a:prstGeom prst="rect">
            <a:avLst/>
          </a:prstGeom>
          <a:noFill/>
          <a:ln w="57150" cmpd="thinThick">
            <a:solidFill>
              <a:schemeClr val="tx1"/>
            </a:solidFill>
            <a:miter lim="800000"/>
            <a:headEnd/>
            <a:tailEnd/>
          </a:ln>
          <a:effectLst/>
        </p:spPr>
        <p:txBody>
          <a:bodyPr wrap="square" lIns="54000" tIns="46800" rIns="54000" bIns="46800">
            <a:spAutoFit/>
          </a:bodyPr>
          <a:lstStyle/>
          <a:p>
            <a:pPr eaLnBrk="0" hangingPunct="0">
              <a:lnSpc>
                <a:spcPct val="130000"/>
              </a:lnSpc>
              <a:spcBef>
                <a:spcPts val="1200"/>
              </a:spcBef>
              <a:spcAft>
                <a:spcPts val="600"/>
              </a:spcAft>
            </a:pPr>
            <a:r>
              <a:rPr lang="fr-FR" sz="2400" b="0" u="sng" dirty="0">
                <a:latin typeface="Impact" pitchFamily="34" charset="0"/>
              </a:rPr>
              <a:t>INGÉNIERIE</a:t>
            </a:r>
            <a:endParaRPr lang="fr-FR" b="0" dirty="0">
              <a:latin typeface="Impact" pitchFamily="34" charset="0"/>
            </a:endParaRPr>
          </a:p>
          <a:p>
            <a:pPr algn="just" eaLnBrk="0" hangingPunct="0">
              <a:lnSpc>
                <a:spcPct val="120000"/>
              </a:lnSpc>
              <a:spcBef>
                <a:spcPts val="300"/>
              </a:spcBef>
              <a:spcAft>
                <a:spcPts val="600"/>
              </a:spcAft>
            </a:pPr>
            <a:r>
              <a:rPr lang="fr-FR" dirty="0">
                <a:latin typeface="+mn-lt"/>
              </a:rPr>
              <a:t>Développement de stratégies </a:t>
            </a:r>
            <a:r>
              <a:rPr lang="fr-FR" dirty="0">
                <a:solidFill>
                  <a:schemeClr val="tx2"/>
                </a:solidFill>
                <a:latin typeface="+mn-lt"/>
              </a:rPr>
              <a:t>systématiques</a:t>
            </a:r>
            <a:r>
              <a:rPr lang="fr-FR" dirty="0">
                <a:latin typeface="+mn-lt"/>
              </a:rPr>
              <a:t> (scientifiques, industrielles) pour la production de logiciel de </a:t>
            </a:r>
            <a:r>
              <a:rPr lang="fr-FR" dirty="0">
                <a:solidFill>
                  <a:schemeClr val="tx2"/>
                </a:solidFill>
                <a:latin typeface="+mn-lt"/>
              </a:rPr>
              <a:t>qualité </a:t>
            </a:r>
            <a:r>
              <a:rPr lang="fr-FR" dirty="0">
                <a:latin typeface="+mn-lt"/>
              </a:rPr>
              <a:t>dans des limites de </a:t>
            </a:r>
            <a:r>
              <a:rPr lang="fr-FR" dirty="0">
                <a:solidFill>
                  <a:schemeClr val="tx2"/>
                </a:solidFill>
                <a:latin typeface="+mn-lt"/>
              </a:rPr>
              <a:t>temps</a:t>
            </a:r>
            <a:r>
              <a:rPr lang="fr-FR" dirty="0">
                <a:latin typeface="+mn-lt"/>
              </a:rPr>
              <a:t> et de </a:t>
            </a:r>
            <a:r>
              <a:rPr lang="fr-FR" dirty="0">
                <a:solidFill>
                  <a:schemeClr val="tx2"/>
                </a:solidFill>
                <a:latin typeface="+mn-lt"/>
              </a:rPr>
              <a:t>budget</a:t>
            </a:r>
            <a:r>
              <a:rPr lang="fr-FR" dirty="0">
                <a:latin typeface="+mn-lt"/>
              </a:rPr>
              <a:t>.</a:t>
            </a:r>
          </a:p>
        </p:txBody>
      </p:sp>
      <p:sp>
        <p:nvSpPr>
          <p:cNvPr id="9" name="Text Box 15"/>
          <p:cNvSpPr txBox="1">
            <a:spLocks noChangeArrowheads="1"/>
          </p:cNvSpPr>
          <p:nvPr/>
        </p:nvSpPr>
        <p:spPr bwMode="auto">
          <a:xfrm>
            <a:off x="990600" y="2895600"/>
            <a:ext cx="7848600" cy="1610314"/>
          </a:xfrm>
          <a:prstGeom prst="rect">
            <a:avLst/>
          </a:prstGeom>
          <a:noFill/>
          <a:ln w="57150" cmpd="thinThick">
            <a:solidFill>
              <a:schemeClr val="tx1"/>
            </a:solidFill>
            <a:miter lim="800000"/>
            <a:headEnd/>
            <a:tailEnd/>
          </a:ln>
          <a:effectLst/>
        </p:spPr>
        <p:txBody>
          <a:bodyPr wrap="square" lIns="90000" tIns="46800" rIns="90000" bIns="46800">
            <a:spAutoFit/>
          </a:bodyPr>
          <a:lstStyle/>
          <a:p>
            <a:pPr>
              <a:lnSpc>
                <a:spcPct val="130000"/>
              </a:lnSpc>
            </a:pPr>
            <a:r>
              <a:rPr lang="fr-FR" sz="2400" b="0" u="sng" dirty="0" smtClean="0">
                <a:latin typeface="Impact" pitchFamily="34" charset="0"/>
              </a:rPr>
              <a:t>SYSTÈME </a:t>
            </a:r>
            <a:r>
              <a:rPr lang="fr-FR" sz="2400" dirty="0" smtClean="0"/>
              <a:t> </a:t>
            </a:r>
            <a:r>
              <a:rPr lang="fr-FR" dirty="0" smtClean="0">
                <a:latin typeface="Impact" pitchFamily="34" charset="0"/>
              </a:rPr>
              <a:t>[</a:t>
            </a:r>
            <a:r>
              <a:rPr lang="fr-FR" dirty="0" err="1" smtClean="0">
                <a:latin typeface="Impact" pitchFamily="34" charset="0"/>
              </a:rPr>
              <a:t>Meinadier</a:t>
            </a:r>
            <a:r>
              <a:rPr lang="fr-FR" dirty="0" smtClean="0">
                <a:latin typeface="Impact" pitchFamily="34" charset="0"/>
              </a:rPr>
              <a:t> 98]</a:t>
            </a:r>
            <a:endParaRPr lang="fr-FR" dirty="0">
              <a:latin typeface="Impact" pitchFamily="34" charset="0"/>
            </a:endParaRPr>
          </a:p>
          <a:p>
            <a:pPr algn="just" eaLnBrk="0" hangingPunct="0">
              <a:lnSpc>
                <a:spcPct val="120000"/>
              </a:lnSpc>
              <a:spcBef>
                <a:spcPts val="300"/>
              </a:spcBef>
              <a:spcAft>
                <a:spcPts val="600"/>
              </a:spcAft>
            </a:pPr>
            <a:r>
              <a:rPr lang="fr-FR" dirty="0">
                <a:latin typeface="+mn-lt"/>
              </a:rPr>
              <a:t>Un système est un ensemble </a:t>
            </a:r>
            <a:r>
              <a:rPr lang="fr-FR" dirty="0">
                <a:solidFill>
                  <a:schemeClr val="tx2"/>
                </a:solidFill>
                <a:latin typeface="+mn-lt"/>
              </a:rPr>
              <a:t>composite</a:t>
            </a:r>
            <a:r>
              <a:rPr lang="fr-FR" dirty="0">
                <a:latin typeface="+mn-lt"/>
              </a:rPr>
              <a:t> de personnels, matériels et logiciels organisés pour que leur </a:t>
            </a:r>
            <a:r>
              <a:rPr lang="fr-FR" dirty="0" smtClean="0">
                <a:solidFill>
                  <a:schemeClr val="tx2"/>
                </a:solidFill>
                <a:latin typeface="+mn-lt"/>
              </a:rPr>
              <a:t>inter fonctionnement </a:t>
            </a:r>
            <a:r>
              <a:rPr lang="fr-FR" dirty="0">
                <a:latin typeface="+mn-lt"/>
              </a:rPr>
              <a:t>permette, dans un </a:t>
            </a:r>
            <a:r>
              <a:rPr lang="fr-FR" dirty="0">
                <a:solidFill>
                  <a:schemeClr val="tx2"/>
                </a:solidFill>
                <a:latin typeface="+mn-lt"/>
              </a:rPr>
              <a:t>environnement</a:t>
            </a:r>
            <a:r>
              <a:rPr lang="fr-FR" dirty="0">
                <a:latin typeface="+mn-lt"/>
              </a:rPr>
              <a:t> donné, </a:t>
            </a:r>
            <a:r>
              <a:rPr lang="fr-FR" dirty="0" smtClean="0">
                <a:latin typeface="+mn-lt"/>
              </a:rPr>
              <a:t> de </a:t>
            </a:r>
            <a:r>
              <a:rPr lang="fr-FR" dirty="0">
                <a:latin typeface="+mn-lt"/>
              </a:rPr>
              <a:t>remplir les </a:t>
            </a:r>
            <a:r>
              <a:rPr lang="fr-FR" dirty="0" smtClean="0">
                <a:solidFill>
                  <a:schemeClr val="tx2"/>
                </a:solidFill>
                <a:latin typeface="+mn-lt"/>
              </a:rPr>
              <a:t>missions</a:t>
            </a:r>
            <a:r>
              <a:rPr lang="fr-FR" dirty="0" smtClean="0">
                <a:latin typeface="+mn-lt"/>
              </a:rPr>
              <a:t> </a:t>
            </a:r>
            <a:r>
              <a:rPr lang="fr-FR" dirty="0">
                <a:latin typeface="+mn-lt"/>
              </a:rPr>
              <a:t>pour lequel il a été </a:t>
            </a:r>
            <a:r>
              <a:rPr lang="fr-FR" dirty="0" smtClean="0">
                <a:latin typeface="+mn-lt"/>
              </a:rPr>
              <a:t>conçu.</a:t>
            </a:r>
            <a:endParaRPr lang="fr-FR" dirty="0">
              <a:latin typeface="+mn-lt"/>
            </a:endParaRPr>
          </a:p>
        </p:txBody>
      </p:sp>
      <p:sp>
        <p:nvSpPr>
          <p:cNvPr id="10" name="Text Box 13"/>
          <p:cNvSpPr txBox="1">
            <a:spLocks noChangeArrowheads="1"/>
          </p:cNvSpPr>
          <p:nvPr/>
        </p:nvSpPr>
        <p:spPr bwMode="auto">
          <a:xfrm>
            <a:off x="990600" y="4876800"/>
            <a:ext cx="7848600" cy="1317926"/>
          </a:xfrm>
          <a:prstGeom prst="rect">
            <a:avLst/>
          </a:prstGeom>
          <a:noFill/>
          <a:ln w="57150" cmpd="thinThick">
            <a:solidFill>
              <a:schemeClr val="tx1"/>
            </a:solidFill>
            <a:miter lim="800000"/>
            <a:headEnd/>
            <a:tailEnd/>
          </a:ln>
          <a:effectLst/>
        </p:spPr>
        <p:txBody>
          <a:bodyPr wrap="square" lIns="90000" tIns="46800" rIns="90000" bIns="46800">
            <a:spAutoFit/>
          </a:bodyPr>
          <a:lstStyle/>
          <a:p>
            <a:pPr eaLnBrk="0" hangingPunct="0">
              <a:lnSpc>
                <a:spcPct val="120000"/>
              </a:lnSpc>
              <a:spcBef>
                <a:spcPts val="2100"/>
              </a:spcBef>
              <a:spcAft>
                <a:spcPts val="600"/>
              </a:spcAft>
            </a:pPr>
            <a:r>
              <a:rPr lang="fr-FR" sz="2400" u="sng" dirty="0">
                <a:latin typeface="Impact" pitchFamily="34" charset="0"/>
              </a:rPr>
              <a:t>LOGICIEL</a:t>
            </a:r>
            <a:r>
              <a:rPr lang="fr-FR" dirty="0">
                <a:latin typeface="Impact" pitchFamily="34" charset="0"/>
              </a:rPr>
              <a:t> </a:t>
            </a:r>
            <a:r>
              <a:rPr lang="fr-FR" b="0" dirty="0">
                <a:latin typeface="Impact" pitchFamily="34" charset="0"/>
              </a:rPr>
              <a:t>(ISO 2382-1)</a:t>
            </a:r>
            <a:endParaRPr lang="fr-FR" dirty="0">
              <a:latin typeface="Impact" pitchFamily="34" charset="0"/>
            </a:endParaRPr>
          </a:p>
          <a:p>
            <a:pPr algn="just" eaLnBrk="0" hangingPunct="0">
              <a:lnSpc>
                <a:spcPct val="120000"/>
              </a:lnSpc>
              <a:spcBef>
                <a:spcPts val="300"/>
              </a:spcBef>
              <a:spcAft>
                <a:spcPts val="600"/>
              </a:spcAft>
            </a:pPr>
            <a:r>
              <a:rPr lang="fr-FR" dirty="0">
                <a:latin typeface="+mn-lt"/>
              </a:rPr>
              <a:t>Création </a:t>
            </a:r>
            <a:r>
              <a:rPr lang="fr-FR" dirty="0">
                <a:solidFill>
                  <a:schemeClr val="tx2"/>
                </a:solidFill>
                <a:latin typeface="+mn-lt"/>
              </a:rPr>
              <a:t>intellectuelle</a:t>
            </a:r>
            <a:r>
              <a:rPr lang="fr-FR" dirty="0">
                <a:latin typeface="+mn-lt"/>
              </a:rPr>
              <a:t> comprenant les programmes, procédures, règles, et tous documents liés au fonctionnement d’un ensemble de traitement des données. </a:t>
            </a:r>
          </a:p>
        </p:txBody>
      </p:sp>
      <p:sp>
        <p:nvSpPr>
          <p:cNvPr id="11"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095D3FF-7935-461F-8D1F-ED526C5ED5AE}"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La phase de pré-étude </a:t>
            </a:r>
            <a:endParaRPr lang="fr-FR" sz="3200" dirty="0"/>
          </a:p>
        </p:txBody>
      </p:sp>
      <p:sp>
        <p:nvSpPr>
          <p:cNvPr id="9" name="Espace réservé du contenu 2"/>
          <p:cNvSpPr>
            <a:spLocks noGrp="1"/>
          </p:cNvSpPr>
          <p:nvPr>
            <p:ph idx="1"/>
          </p:nvPr>
        </p:nvSpPr>
        <p:spPr>
          <a:xfrm>
            <a:off x="609600" y="1524000"/>
            <a:ext cx="8077200" cy="4419600"/>
          </a:xfrm>
        </p:spPr>
        <p:txBody>
          <a:bodyPr>
            <a:normAutofit lnSpcReduction="10000"/>
          </a:bodyPr>
          <a:lstStyle/>
          <a:p>
            <a:pPr algn="just">
              <a:lnSpc>
                <a:spcPct val="150000"/>
              </a:lnSpc>
            </a:pPr>
            <a:r>
              <a:rPr lang="fr-FR" sz="2100" dirty="0" smtClean="0"/>
              <a:t>La phase de </a:t>
            </a:r>
            <a:r>
              <a:rPr lang="fr-FR" sz="2100" dirty="0" smtClean="0">
                <a:solidFill>
                  <a:srgbClr val="C00000"/>
                </a:solidFill>
              </a:rPr>
              <a:t>Création</a:t>
            </a:r>
            <a:r>
              <a:rPr lang="fr-FR" sz="2100" dirty="0" smtClean="0"/>
              <a:t> conduit à définir les limites du projet afin de connaître la portée du système souhaité, sa faisabilité technique, afin de pouvoir décider au mieux de la poursuite ou de l’arrêt. </a:t>
            </a:r>
          </a:p>
          <a:p>
            <a:pPr algn="just">
              <a:lnSpc>
                <a:spcPct val="150000"/>
              </a:lnSpc>
            </a:pPr>
            <a:r>
              <a:rPr lang="fr-FR" sz="2100" dirty="0" smtClean="0"/>
              <a:t>Les résultats sont consignés dans un </a:t>
            </a:r>
            <a:r>
              <a:rPr lang="fr-FR" sz="2100" dirty="0" smtClean="0">
                <a:solidFill>
                  <a:srgbClr val="C00000"/>
                </a:solidFill>
              </a:rPr>
              <a:t>document de pré étude </a:t>
            </a:r>
            <a:r>
              <a:rPr lang="fr-FR" sz="2100" dirty="0" smtClean="0"/>
              <a:t>contenant l’analyse du domaine étudié, décrivant le contexte du système, l’identification des besoins utilisateurs et les contraintes techniques.</a:t>
            </a:r>
          </a:p>
          <a:p>
            <a:pPr algn="just">
              <a:lnSpc>
                <a:spcPct val="150000"/>
              </a:lnSpc>
            </a:pPr>
            <a:r>
              <a:rPr lang="fr-FR" sz="2100" dirty="0" smtClean="0"/>
              <a:t> Le résultat de cette phase conduit à une description de l’architecture candidate, liée à une étude de </a:t>
            </a:r>
            <a:r>
              <a:rPr lang="fr-FR" sz="2100" dirty="0" smtClean="0">
                <a:solidFill>
                  <a:srgbClr val="C00000"/>
                </a:solidFill>
              </a:rPr>
              <a:t>rentabilité </a:t>
            </a:r>
            <a:r>
              <a:rPr lang="fr-FR" sz="2100" dirty="0" smtClean="0"/>
              <a:t>du produit.</a:t>
            </a: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C548C997-F79D-4360-AAA3-00BF2A1293FF}"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La phase d’Elaboration</a:t>
            </a:r>
            <a:endParaRPr lang="fr-FR" sz="3200" dirty="0"/>
          </a:p>
        </p:txBody>
      </p:sp>
      <p:sp>
        <p:nvSpPr>
          <p:cNvPr id="9" name="Espace réservé du contenu 2"/>
          <p:cNvSpPr>
            <a:spLocks noGrp="1"/>
          </p:cNvSpPr>
          <p:nvPr>
            <p:ph idx="1"/>
          </p:nvPr>
        </p:nvSpPr>
        <p:spPr>
          <a:xfrm>
            <a:off x="838200" y="1143000"/>
            <a:ext cx="7772400" cy="5105400"/>
          </a:xfrm>
        </p:spPr>
        <p:txBody>
          <a:bodyPr>
            <a:normAutofit fontScale="92500" lnSpcReduction="10000"/>
          </a:bodyPr>
          <a:lstStyle/>
          <a:p>
            <a:pPr>
              <a:lnSpc>
                <a:spcPct val="150000"/>
              </a:lnSpc>
            </a:pPr>
            <a:r>
              <a:rPr lang="fr-FR" sz="2000" dirty="0" smtClean="0"/>
              <a:t>Si le produit est jugé rentable, la phase d’</a:t>
            </a:r>
            <a:r>
              <a:rPr lang="fr-FR" sz="2000" dirty="0" smtClean="0">
                <a:solidFill>
                  <a:srgbClr val="C00000"/>
                </a:solidFill>
              </a:rPr>
              <a:t>Elaboration </a:t>
            </a:r>
            <a:r>
              <a:rPr lang="fr-FR" sz="2000" dirty="0" smtClean="0"/>
              <a:t>poursuit alors quatre objectifs principaux en parallèle :</a:t>
            </a:r>
          </a:p>
          <a:p>
            <a:pPr lvl="1">
              <a:lnSpc>
                <a:spcPct val="150000"/>
              </a:lnSpc>
              <a:buFont typeface="Wingdings" pitchFamily="2" charset="2"/>
              <a:buChar char="v"/>
            </a:pPr>
            <a:r>
              <a:rPr lang="fr-FR" sz="2000" dirty="0" smtClean="0"/>
              <a:t>Identifier et décrire la majeure partie des besoins utilisateurs,</a:t>
            </a:r>
          </a:p>
          <a:p>
            <a:pPr lvl="1">
              <a:lnSpc>
                <a:spcPct val="150000"/>
              </a:lnSpc>
              <a:buFont typeface="Wingdings" pitchFamily="2" charset="2"/>
              <a:buChar char="v"/>
            </a:pPr>
            <a:r>
              <a:rPr lang="fr-FR" sz="2000" dirty="0" smtClean="0"/>
              <a:t>Identifier l’ensemble des contraintes techniques,</a:t>
            </a:r>
          </a:p>
          <a:p>
            <a:pPr lvl="1">
              <a:lnSpc>
                <a:spcPct val="150000"/>
              </a:lnSpc>
              <a:buFont typeface="Wingdings" pitchFamily="2" charset="2"/>
              <a:buChar char="v"/>
            </a:pPr>
            <a:r>
              <a:rPr lang="fr-FR" sz="2000" dirty="0" smtClean="0"/>
              <a:t>Construire, et non pas seulement décrire dans un document, l’architecture de base du système,</a:t>
            </a:r>
          </a:p>
          <a:p>
            <a:pPr lvl="1">
              <a:lnSpc>
                <a:spcPct val="150000"/>
              </a:lnSpc>
              <a:buFont typeface="Wingdings" pitchFamily="2" charset="2"/>
              <a:buChar char="v"/>
            </a:pPr>
            <a:r>
              <a:rPr lang="fr-FR" sz="2000" dirty="0" smtClean="0"/>
              <a:t>Lever les </a:t>
            </a:r>
            <a:r>
              <a:rPr lang="fr-FR" sz="2000" dirty="0" smtClean="0">
                <a:solidFill>
                  <a:srgbClr val="C00000"/>
                </a:solidFill>
              </a:rPr>
              <a:t>risques</a:t>
            </a:r>
            <a:r>
              <a:rPr lang="fr-FR" sz="2000" dirty="0" smtClean="0"/>
              <a:t> majeurs du projet.</a:t>
            </a:r>
          </a:p>
          <a:p>
            <a:pPr algn="just">
              <a:lnSpc>
                <a:spcPct val="150000"/>
              </a:lnSpc>
            </a:pPr>
            <a:r>
              <a:rPr lang="fr-FR" sz="2000" dirty="0" smtClean="0"/>
              <a:t>La fin de la phase d’élaboration est déterminée par le </a:t>
            </a:r>
            <a:r>
              <a:rPr lang="fr-FR" sz="2000" b="1" dirty="0" smtClean="0">
                <a:solidFill>
                  <a:schemeClr val="accent3">
                    <a:lumMod val="50000"/>
                  </a:schemeClr>
                </a:solidFill>
              </a:rPr>
              <a:t>jalon d’Architecture</a:t>
            </a:r>
            <a:r>
              <a:rPr lang="fr-FR" sz="2000" dirty="0" smtClean="0"/>
              <a:t>, date à laquelle l’architecture doit être en mesure de réaliser les scénarios des cas d’utilisation les plus critiques, et peut être considérée comme stable.</a:t>
            </a: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E2A85FA-E0C2-41D4-BA2C-F9D32B03C115}"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Construction et Transition</a:t>
            </a:r>
            <a:endParaRPr lang="fr-FR" sz="3200" dirty="0"/>
          </a:p>
        </p:txBody>
      </p:sp>
      <p:sp>
        <p:nvSpPr>
          <p:cNvPr id="9" name="Espace réservé du contenu 2"/>
          <p:cNvSpPr>
            <a:spLocks noGrp="1"/>
          </p:cNvSpPr>
          <p:nvPr>
            <p:ph idx="1"/>
          </p:nvPr>
        </p:nvSpPr>
        <p:spPr>
          <a:xfrm>
            <a:off x="838200" y="1143000"/>
            <a:ext cx="7772400" cy="5105400"/>
          </a:xfrm>
        </p:spPr>
        <p:txBody>
          <a:bodyPr>
            <a:normAutofit lnSpcReduction="10000"/>
          </a:bodyPr>
          <a:lstStyle/>
          <a:p>
            <a:pPr>
              <a:lnSpc>
                <a:spcPct val="150000"/>
              </a:lnSpc>
            </a:pPr>
            <a:r>
              <a:rPr lang="fr-FR" sz="2000" dirty="0" smtClean="0"/>
              <a:t>La phase de </a:t>
            </a:r>
            <a:r>
              <a:rPr lang="fr-FR" sz="2000" b="1" i="1" dirty="0" smtClean="0">
                <a:solidFill>
                  <a:srgbClr val="C00000"/>
                </a:solidFill>
              </a:rPr>
              <a:t>Construction</a:t>
            </a:r>
            <a:r>
              <a:rPr lang="fr-FR" sz="2000" dirty="0" smtClean="0">
                <a:solidFill>
                  <a:srgbClr val="C00000"/>
                </a:solidFill>
              </a:rPr>
              <a:t> </a:t>
            </a:r>
            <a:r>
              <a:rPr lang="fr-FR" sz="2000" dirty="0" smtClean="0"/>
              <a:t>consiste surtout à concevoir, implémenter et tester l’ensemble des éléments opérationnels (autres que ceux de l’architecture de base).  C’est la phase la plus consommatrice en ressources et en effort. Sa fin est déterminée par le </a:t>
            </a:r>
            <a:r>
              <a:rPr lang="fr-FR" sz="2000" dirty="0" smtClean="0">
                <a:solidFill>
                  <a:schemeClr val="accent3">
                    <a:lumMod val="50000"/>
                  </a:schemeClr>
                </a:solidFill>
              </a:rPr>
              <a:t>jalon de Capacité Opérationnelle Initiale</a:t>
            </a:r>
            <a:r>
              <a:rPr lang="fr-FR" sz="2000" dirty="0" smtClean="0"/>
              <a:t>, à la date duquel le logiciel doit avoir été complètement développé et testé (sorte de recette usine).</a:t>
            </a:r>
          </a:p>
          <a:p>
            <a:pPr algn="just">
              <a:lnSpc>
                <a:spcPct val="150000"/>
              </a:lnSpc>
              <a:spcBef>
                <a:spcPts val="300"/>
              </a:spcBef>
              <a:spcAft>
                <a:spcPts val="300"/>
              </a:spcAft>
            </a:pPr>
            <a:r>
              <a:rPr lang="fr-FR" sz="2000" dirty="0" smtClean="0"/>
              <a:t>Enfin, la phase de </a:t>
            </a:r>
            <a:r>
              <a:rPr lang="fr-FR" sz="2000" b="1" dirty="0" smtClean="0">
                <a:solidFill>
                  <a:srgbClr val="C00000"/>
                </a:solidFill>
              </a:rPr>
              <a:t>Transition</a:t>
            </a:r>
            <a:r>
              <a:rPr lang="fr-FR" sz="2000" dirty="0" smtClean="0"/>
              <a:t> permet de faire passer l’application des développeurs aux utilisateurs finaux : conversion des données, rédaction des manuels, formation des utilisateurs, déploiement sur site, béta-tests. La phase de transition se termine par le </a:t>
            </a:r>
            <a:r>
              <a:rPr lang="fr-FR" sz="2000" dirty="0" smtClean="0">
                <a:solidFill>
                  <a:schemeClr val="accent3">
                    <a:lumMod val="50000"/>
                  </a:schemeClr>
                </a:solidFill>
              </a:rPr>
              <a:t>jalon de Recette sur Site</a:t>
            </a:r>
            <a:r>
              <a:rPr lang="fr-FR" sz="2000" dirty="0" smtClean="0"/>
              <a:t>.</a:t>
            </a:r>
          </a:p>
          <a:p>
            <a:pPr>
              <a:lnSpc>
                <a:spcPct val="150000"/>
              </a:lnSpc>
            </a:pPr>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9D7EE74A-8CFE-4202-B323-EF97D686839A}"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L’organisation : itération / incrément </a:t>
            </a:r>
            <a:endParaRPr lang="fr-FR" sz="3200" dirty="0"/>
          </a:p>
        </p:txBody>
      </p:sp>
      <p:sp>
        <p:nvSpPr>
          <p:cNvPr id="7" name="Espace réservé du contenu 2"/>
          <p:cNvSpPr>
            <a:spLocks noGrp="1"/>
          </p:cNvSpPr>
          <p:nvPr>
            <p:ph idx="1"/>
          </p:nvPr>
        </p:nvSpPr>
        <p:spPr>
          <a:xfrm>
            <a:off x="838200" y="1143000"/>
            <a:ext cx="7772400" cy="5105400"/>
          </a:xfrm>
        </p:spPr>
        <p:txBody>
          <a:bodyPr>
            <a:normAutofit fontScale="77500" lnSpcReduction="20000"/>
          </a:bodyPr>
          <a:lstStyle/>
          <a:p>
            <a:pPr algn="just">
              <a:lnSpc>
                <a:spcPct val="150000"/>
              </a:lnSpc>
            </a:pPr>
            <a:r>
              <a:rPr lang="fr-FR" sz="2600" dirty="0" smtClean="0"/>
              <a:t>Chaque phase est elle-même décomposée séquentiellement en itérations limitées dans le temps, durée comprise entre 4 et 8 semaines.</a:t>
            </a:r>
          </a:p>
          <a:p>
            <a:pPr algn="just">
              <a:lnSpc>
                <a:spcPct val="150000"/>
              </a:lnSpc>
              <a:buFont typeface="Wingdings" pitchFamily="2" charset="2"/>
              <a:buChar char="è"/>
            </a:pPr>
            <a:r>
              <a:rPr lang="fr-FR" sz="2600" dirty="0" smtClean="0"/>
              <a:t>Le résultat est un nouvel</a:t>
            </a:r>
            <a:r>
              <a:rPr lang="fr-FR" sz="2600" b="1" dirty="0" smtClean="0"/>
              <a:t> </a:t>
            </a:r>
            <a:r>
              <a:rPr lang="fr-FR" sz="2600" b="1" dirty="0" smtClean="0">
                <a:solidFill>
                  <a:srgbClr val="C00000"/>
                </a:solidFill>
              </a:rPr>
              <a:t>incrément</a:t>
            </a:r>
            <a:r>
              <a:rPr lang="fr-FR" sz="2600" dirty="0" smtClean="0"/>
              <a:t> représentant un système testé, intégré et exécutable qui est un sous-ensemble du système final.</a:t>
            </a:r>
          </a:p>
          <a:p>
            <a:pPr algn="just">
              <a:lnSpc>
                <a:spcPct val="150000"/>
              </a:lnSpc>
              <a:buNone/>
            </a:pPr>
            <a:endParaRPr lang="fr-FR" sz="2800" dirty="0" smtClean="0"/>
          </a:p>
          <a:p>
            <a:pPr algn="just">
              <a:lnSpc>
                <a:spcPct val="150000"/>
              </a:lnSpc>
              <a:buNone/>
            </a:pPr>
            <a:r>
              <a:rPr lang="fr-FR" sz="2800" dirty="0" smtClean="0"/>
              <a:t>	L’approche </a:t>
            </a:r>
            <a:r>
              <a:rPr lang="fr-FR" sz="2800" b="1" i="1" dirty="0" smtClean="0"/>
              <a:t>itérative</a:t>
            </a:r>
            <a:r>
              <a:rPr lang="fr-FR" sz="2800" dirty="0" smtClean="0"/>
              <a:t> est fondée sur la croissance et les affinements successifs d’un système par le biais d’itérations multiples, feed-back et adaptations cycliques, moteurs principaux permettant de converger vers un système satisfaisant, de manière contrôlée et maîtrisée.</a:t>
            </a:r>
            <a:endParaRPr lang="fr-FR" sz="2600" dirty="0" smtClean="0"/>
          </a:p>
          <a:p>
            <a:pPr>
              <a:lnSpc>
                <a:spcPct val="150000"/>
              </a:lnSpc>
            </a:pPr>
            <a:endParaRPr lang="fr-FR" sz="16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4514F57-6DA2-4743-A376-05E151B88E8B}"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Les clefs du pilotage</a:t>
            </a:r>
            <a:endParaRPr lang="fr-FR" sz="3200" dirty="0"/>
          </a:p>
        </p:txBody>
      </p:sp>
      <p:sp>
        <p:nvSpPr>
          <p:cNvPr id="7" name="Espace réservé du contenu 2"/>
          <p:cNvSpPr>
            <a:spLocks noGrp="1"/>
          </p:cNvSpPr>
          <p:nvPr>
            <p:ph idx="1"/>
          </p:nvPr>
        </p:nvSpPr>
        <p:spPr>
          <a:xfrm>
            <a:off x="914400" y="1066800"/>
            <a:ext cx="7696200" cy="5410200"/>
          </a:xfrm>
        </p:spPr>
        <p:txBody>
          <a:bodyPr>
            <a:normAutofit fontScale="62500" lnSpcReduction="20000"/>
          </a:bodyPr>
          <a:lstStyle/>
          <a:p>
            <a:pPr lvl="0"/>
            <a:r>
              <a:rPr lang="fr-FR" sz="2900" b="1" dirty="0" smtClean="0">
                <a:solidFill>
                  <a:srgbClr val="C00000"/>
                </a:solidFill>
              </a:rPr>
              <a:t>Conduit par les cas d’utilisation</a:t>
            </a:r>
            <a:endParaRPr lang="fr-FR" sz="2900" dirty="0" smtClean="0">
              <a:solidFill>
                <a:srgbClr val="C00000"/>
              </a:solidFill>
            </a:endParaRPr>
          </a:p>
          <a:p>
            <a:pPr marL="365760" lvl="1" indent="-283464" algn="just">
              <a:lnSpc>
                <a:spcPct val="150000"/>
              </a:lnSpc>
              <a:spcBef>
                <a:spcPts val="600"/>
              </a:spcBef>
              <a:buSzPct val="80000"/>
              <a:buNone/>
            </a:pPr>
            <a:r>
              <a:rPr lang="fr-FR" sz="2900" dirty="0" smtClean="0"/>
              <a:t>	Les cas d’utilisation décrivent les services rendus par le système du point de vue des acteurs du système (utilisateurs humains et autres systèmes). L’ensemble des cas d’utilisation décrit les fonctionnalités complètes du système. Les cas d’utilisation guident la conception de l’architecture du système, qui influence à son tour leur sélection pour une itération donnée.</a:t>
            </a:r>
          </a:p>
          <a:p>
            <a:pPr lvl="0"/>
            <a:r>
              <a:rPr lang="fr-FR" sz="2900" b="1" dirty="0" smtClean="0">
                <a:solidFill>
                  <a:srgbClr val="C00000"/>
                </a:solidFill>
              </a:rPr>
              <a:t>Centré sur l’architecture</a:t>
            </a:r>
            <a:endParaRPr lang="fr-FR" sz="2900" dirty="0" smtClean="0">
              <a:solidFill>
                <a:srgbClr val="C00000"/>
              </a:solidFill>
            </a:endParaRPr>
          </a:p>
          <a:p>
            <a:pPr marL="365760" lvl="1" indent="-283464" algn="just">
              <a:lnSpc>
                <a:spcPct val="150000"/>
              </a:lnSpc>
              <a:spcBef>
                <a:spcPts val="600"/>
              </a:spcBef>
              <a:buSzPct val="80000"/>
              <a:buNone/>
            </a:pPr>
            <a:r>
              <a:rPr lang="fr-FR" sz="2600" dirty="0" smtClean="0"/>
              <a:t>	</a:t>
            </a:r>
            <a:r>
              <a:rPr lang="fr-FR" sz="2900" dirty="0" smtClean="0"/>
              <a:t>L’architecture logicielle d’un système correspond aux différentes vues du système à réaliser. En plus des aspects statiques et dynamiques, l’architecture logicielle représente les besoins. L’architecture fournit la structure qui sert de cadre au travail au cours des itérations ; les cas d’utilisation définissent les objectifs et orientent le travail de chaque itération.</a:t>
            </a:r>
          </a:p>
          <a:p>
            <a:pPr lvl="0"/>
            <a:r>
              <a:rPr lang="fr-FR" sz="2900" b="1" dirty="0" smtClean="0">
                <a:solidFill>
                  <a:srgbClr val="C00000"/>
                </a:solidFill>
              </a:rPr>
              <a:t>Piloté par les risques</a:t>
            </a:r>
            <a:endParaRPr lang="fr-FR" sz="2900" dirty="0" smtClean="0">
              <a:solidFill>
                <a:srgbClr val="C00000"/>
              </a:solidFill>
            </a:endParaRPr>
          </a:p>
          <a:p>
            <a:pPr lvl="0" algn="just">
              <a:buNone/>
            </a:pPr>
            <a:r>
              <a:rPr lang="fr-FR" sz="2600" dirty="0" smtClean="0"/>
              <a:t>	</a:t>
            </a:r>
            <a:r>
              <a:rPr lang="fr-FR" sz="2900" dirty="0" smtClean="0"/>
              <a:t>Les risques majeurs doivent être identifiés au plus tôt et levés le plus rapidement possible.</a:t>
            </a:r>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E5D79BA-E88E-4703-B44C-ADE2BACE7AED}"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3665" name="Object 1"/>
          <p:cNvGraphicFramePr>
            <a:graphicFrameLocks noChangeAspect="1"/>
          </p:cNvGraphicFramePr>
          <p:nvPr/>
        </p:nvGraphicFramePr>
        <p:xfrm>
          <a:off x="381000" y="1371600"/>
          <a:ext cx="8574870" cy="4724400"/>
        </p:xfrm>
        <a:graphic>
          <a:graphicData uri="http://schemas.openxmlformats.org/presentationml/2006/ole">
            <p:oleObj spid="_x0000_s113665" name="Picture" r:id="rId3" imgW="6721327" imgH="2994807" progId="Word.Picture.8">
              <p:embed/>
            </p:oleObj>
          </a:graphicData>
        </a:graphic>
      </p:graphicFrame>
      <p:sp>
        <p:nvSpPr>
          <p:cNvPr id="8" name="Titre 3"/>
          <p:cNvSpPr>
            <a:spLocks noGrp="1"/>
          </p:cNvSpPr>
          <p:nvPr>
            <p:ph type="title"/>
          </p:nvPr>
        </p:nvSpPr>
        <p:spPr>
          <a:xfrm>
            <a:off x="990600" y="152400"/>
            <a:ext cx="7848600" cy="639762"/>
          </a:xfrm>
        </p:spPr>
        <p:txBody>
          <a:bodyPr>
            <a:normAutofit/>
          </a:bodyPr>
          <a:lstStyle/>
          <a:p>
            <a:r>
              <a:rPr lang="fr-FR" sz="3200" dirty="0" smtClean="0"/>
              <a:t>Activités au sein d’une itération</a:t>
            </a:r>
            <a:endParaRPr lang="fr-FR" sz="3200" dirty="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ECE418D-7973-489C-871C-F71B3803E69F}"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Organisation d’une itération</a:t>
            </a:r>
            <a:endParaRPr lang="fr-FR" sz="3200" dirty="0"/>
          </a:p>
        </p:txBody>
      </p:sp>
      <p:pic>
        <p:nvPicPr>
          <p:cNvPr id="7" name="Image 6"/>
          <p:cNvPicPr/>
          <p:nvPr/>
        </p:nvPicPr>
        <p:blipFill>
          <a:blip r:embed="rId2" cstate="print"/>
          <a:srcRect/>
          <a:stretch>
            <a:fillRect/>
          </a:stretch>
        </p:blipFill>
        <p:spPr bwMode="auto">
          <a:xfrm>
            <a:off x="1905000" y="1295400"/>
            <a:ext cx="6172200" cy="4800600"/>
          </a:xfrm>
          <a:prstGeom prst="rect">
            <a:avLst/>
          </a:prstGeom>
          <a:noFill/>
          <a:ln w="9525">
            <a:noFill/>
            <a:miter lim="800000"/>
            <a:headEnd/>
            <a:tailEnd/>
          </a:ln>
        </p:spPr>
      </p:pic>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1440EDC-3FEF-4962-B6FD-1442B6C241AE}"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Une itération est bornée</a:t>
            </a:r>
            <a:endParaRPr lang="fr-FR" sz="3200" dirty="0"/>
          </a:p>
        </p:txBody>
      </p:sp>
      <p:sp>
        <p:nvSpPr>
          <p:cNvPr id="7" name="Espace réservé du contenu 2"/>
          <p:cNvSpPr>
            <a:spLocks noGrp="1"/>
          </p:cNvSpPr>
          <p:nvPr>
            <p:ph idx="1"/>
          </p:nvPr>
        </p:nvSpPr>
        <p:spPr>
          <a:xfrm>
            <a:off x="609600" y="1143000"/>
            <a:ext cx="8001000" cy="5257800"/>
          </a:xfrm>
        </p:spPr>
        <p:txBody>
          <a:bodyPr>
            <a:normAutofit/>
          </a:bodyPr>
          <a:lstStyle/>
          <a:p>
            <a:pPr>
              <a:buNone/>
            </a:pPr>
            <a:r>
              <a:rPr lang="fr-FR" sz="2000" dirty="0" smtClean="0"/>
              <a:t>	</a:t>
            </a:r>
            <a:r>
              <a:rPr lang="fr-FR" sz="1800" dirty="0" smtClean="0"/>
              <a:t>Le principe essentiel est de baser les </a:t>
            </a:r>
            <a:r>
              <a:rPr lang="fr-FR" sz="1800" dirty="0" smtClean="0">
                <a:solidFill>
                  <a:srgbClr val="C00000"/>
                </a:solidFill>
              </a:rPr>
              <a:t>objectifs de chaque itération </a:t>
            </a:r>
            <a:r>
              <a:rPr lang="fr-FR" sz="1800" dirty="0" smtClean="0"/>
              <a:t>de manière à réduire les risques identifiés, portant sur des aspects :</a:t>
            </a:r>
          </a:p>
          <a:p>
            <a:pPr lvl="1">
              <a:spcBef>
                <a:spcPts val="0"/>
              </a:spcBef>
            </a:pPr>
            <a:r>
              <a:rPr lang="fr-FR" sz="1800" dirty="0" smtClean="0"/>
              <a:t>technologiques,</a:t>
            </a:r>
          </a:p>
          <a:p>
            <a:pPr lvl="1">
              <a:spcBef>
                <a:spcPts val="0"/>
              </a:spcBef>
            </a:pPr>
            <a:r>
              <a:rPr lang="fr-FR" sz="1800" dirty="0" smtClean="0"/>
              <a:t>infrastructure,</a:t>
            </a:r>
          </a:p>
          <a:p>
            <a:pPr lvl="1">
              <a:spcBef>
                <a:spcPts val="0"/>
              </a:spcBef>
            </a:pPr>
            <a:r>
              <a:rPr lang="fr-FR" sz="1800" dirty="0" smtClean="0"/>
              <a:t>opérationnels et fonctionnels.</a:t>
            </a:r>
          </a:p>
          <a:p>
            <a:pPr>
              <a:buNone/>
            </a:pPr>
            <a:r>
              <a:rPr lang="fr-FR" sz="1800" dirty="0" smtClean="0"/>
              <a:t>	</a:t>
            </a:r>
            <a:r>
              <a:rPr lang="fr-FR" sz="1800" dirty="0" smtClean="0">
                <a:solidFill>
                  <a:srgbClr val="C00000"/>
                </a:solidFill>
              </a:rPr>
              <a:t>Chaque itération se clôture à date fixe </a:t>
            </a:r>
            <a:r>
              <a:rPr lang="fr-FR" sz="1800" dirty="0" smtClean="0"/>
              <a:t>et une revue d’objectifs permet d’acter les points suivants :</a:t>
            </a:r>
          </a:p>
          <a:p>
            <a:pPr lvl="1"/>
            <a:r>
              <a:rPr lang="fr-FR" sz="1800" dirty="0" smtClean="0">
                <a:solidFill>
                  <a:srgbClr val="C00000"/>
                </a:solidFill>
              </a:rPr>
              <a:t>Analyse des risques</a:t>
            </a:r>
            <a:r>
              <a:rPr lang="fr-FR" sz="1800" dirty="0" smtClean="0"/>
              <a:t> : réévaluation des risques existants, apparition de nouveaux </a:t>
            </a:r>
            <a:r>
              <a:rPr lang="fr-FR" sz="1800" dirty="0" smtClean="0"/>
              <a:t>risques,</a:t>
            </a:r>
            <a:endParaRPr lang="fr-FR" sz="1800" dirty="0" smtClean="0"/>
          </a:p>
          <a:p>
            <a:pPr lvl="1"/>
            <a:r>
              <a:rPr lang="fr-FR" sz="1800" dirty="0" smtClean="0">
                <a:solidFill>
                  <a:srgbClr val="C00000"/>
                </a:solidFill>
              </a:rPr>
              <a:t>Mesure de performance</a:t>
            </a:r>
            <a:r>
              <a:rPr lang="fr-FR" sz="1800" dirty="0" smtClean="0"/>
              <a:t> : les objectifs fixés ont-ils été remplis, et si non pourquoi ? Si oui, cela a-t-il conduit à réduire les risques identifiés ? En fonction des réponses, la stratégie de développement devra être maintenue ou revue pour la prochaine itération.</a:t>
            </a:r>
          </a:p>
          <a:p>
            <a:pPr lvl="1"/>
            <a:r>
              <a:rPr lang="fr-FR" sz="1800" dirty="0" smtClean="0">
                <a:solidFill>
                  <a:srgbClr val="C00000"/>
                </a:solidFill>
              </a:rPr>
              <a:t>Démonstration aux utilisateurs du logiciel</a:t>
            </a:r>
            <a:r>
              <a:rPr lang="fr-FR" sz="1800" dirty="0" smtClean="0"/>
              <a:t> : l’incrément validé correspond-il aux attentes de l’utilisateur client dans la limite du périmètre couvert ? </a:t>
            </a:r>
          </a:p>
          <a:p>
            <a:pPr lvl="1">
              <a:buNone/>
            </a:pPr>
            <a:r>
              <a:rPr lang="fr-FR" sz="1800" dirty="0" smtClean="0"/>
              <a:t>	Sinon, identifier les changements de spécification.</a:t>
            </a:r>
          </a:p>
          <a:p>
            <a:pPr lvl="0">
              <a:buNone/>
            </a:pPr>
            <a:endParaRPr lang="fr-FR"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A2202AE-16CC-4368-BFC8-7474708C709B}"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3276600" y="122238"/>
            <a:ext cx="4343400" cy="639762"/>
          </a:xfrm>
        </p:spPr>
        <p:txBody>
          <a:bodyPr>
            <a:normAutofit/>
          </a:bodyPr>
          <a:lstStyle/>
          <a:p>
            <a:r>
              <a:rPr lang="fr-FR" sz="3200" dirty="0" smtClean="0"/>
              <a:t>Des questions sur le UP</a:t>
            </a:r>
            <a:endParaRPr lang="fr-FR" sz="3200"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0353" name="Object 1"/>
          <p:cNvGraphicFramePr>
            <a:graphicFrameLocks noChangeAspect="1"/>
          </p:cNvGraphicFramePr>
          <p:nvPr/>
        </p:nvGraphicFramePr>
        <p:xfrm>
          <a:off x="1752600" y="1295400"/>
          <a:ext cx="7315200" cy="4572000"/>
        </p:xfrm>
        <a:graphic>
          <a:graphicData uri="http://schemas.openxmlformats.org/presentationml/2006/ole">
            <p:oleObj spid="_x0000_s119810" name="Picture" r:id="rId3" imgW="6059417" imgH="3872958" progId="Word.Picture.8">
              <p:embed/>
            </p:oleObj>
          </a:graphicData>
        </a:graphic>
      </p:graphicFrame>
      <p:cxnSp>
        <p:nvCxnSpPr>
          <p:cNvPr id="100355" name="AutoShape 3"/>
          <p:cNvCxnSpPr>
            <a:cxnSpLocks noChangeShapeType="1"/>
          </p:cNvCxnSpPr>
          <p:nvPr/>
        </p:nvCxnSpPr>
        <p:spPr bwMode="auto">
          <a:xfrm>
            <a:off x="381000" y="3906528"/>
            <a:ext cx="8534400" cy="55872"/>
          </a:xfrm>
          <a:prstGeom prst="straightConnector1">
            <a:avLst/>
          </a:prstGeom>
          <a:noFill/>
          <a:ln w="9525">
            <a:solidFill>
              <a:srgbClr val="000000"/>
            </a:solidFill>
            <a:round/>
            <a:headEnd/>
            <a:tailEnd/>
          </a:ln>
        </p:spPr>
      </p:cxnSp>
      <p:sp>
        <p:nvSpPr>
          <p:cNvPr id="100356" name="Text Box 4"/>
          <p:cNvSpPr txBox="1">
            <a:spLocks noChangeArrowheads="1"/>
          </p:cNvSpPr>
          <p:nvPr/>
        </p:nvSpPr>
        <p:spPr bwMode="auto">
          <a:xfrm>
            <a:off x="990600" y="1447800"/>
            <a:ext cx="990600" cy="2308225"/>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cs typeface="Arial" pitchFamily="34" charset="0"/>
              </a:rPr>
              <a:t>Activités du processus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57" name="Text Box 5"/>
          <p:cNvSpPr txBox="1">
            <a:spLocks noChangeArrowheads="1"/>
          </p:cNvSpPr>
          <p:nvPr/>
        </p:nvSpPr>
        <p:spPr bwMode="auto">
          <a:xfrm>
            <a:off x="990600" y="3962400"/>
            <a:ext cx="762000" cy="2286000"/>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lvl="0" algn="ctr">
              <a:spcAft>
                <a:spcPts val="1000"/>
              </a:spcAft>
            </a:pPr>
            <a:r>
              <a:rPr lang="fr-FR" sz="1100" b="1" dirty="0" smtClean="0">
                <a:latin typeface="Comic Sans MS" pitchFamily="66" charset="0"/>
                <a:cs typeface="Arial" pitchFamily="34" charset="0"/>
              </a:rPr>
              <a:t>Activités </a:t>
            </a:r>
            <a:r>
              <a:rPr kumimoji="0" lang="fr-FR" sz="1100" b="1" i="0" u="none" strike="noStrike" cap="none" normalizeH="0" baseline="0" dirty="0" smtClean="0">
                <a:ln>
                  <a:noFill/>
                </a:ln>
                <a:solidFill>
                  <a:schemeClr val="tx1"/>
                </a:solidFill>
                <a:effectLst/>
                <a:latin typeface="Comic Sans MS" pitchFamily="66" charset="0"/>
                <a:cs typeface="Arial" pitchFamily="34" charset="0"/>
              </a:rPr>
              <a:t>Support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Image 15" descr="Cabine-de-pilotage.jpg"/>
          <p:cNvPicPr>
            <a:picLocks noChangeAspect="1"/>
          </p:cNvPicPr>
          <p:nvPr/>
        </p:nvPicPr>
        <p:blipFill>
          <a:blip r:embed="rId4" cstate="print"/>
          <a:stretch>
            <a:fillRect/>
          </a:stretch>
        </p:blipFill>
        <p:spPr>
          <a:xfrm>
            <a:off x="0" y="0"/>
            <a:ext cx="1828800" cy="1219200"/>
          </a:xfrm>
          <a:prstGeom prst="rect">
            <a:avLst/>
          </a:prstGeom>
        </p:spPr>
      </p:pic>
      <p:pic>
        <p:nvPicPr>
          <p:cNvPr id="11" name="Picture 4" descr="MMj02545000000[1]"/>
          <p:cNvPicPr>
            <a:picLocks noChangeAspect="1" noChangeArrowheads="1" noCrop="1"/>
          </p:cNvPicPr>
          <p:nvPr/>
        </p:nvPicPr>
        <p:blipFill>
          <a:blip r:embed="rId5" cstate="print"/>
          <a:srcRect/>
          <a:stretch>
            <a:fillRect/>
          </a:stretch>
        </p:blipFill>
        <p:spPr bwMode="auto">
          <a:xfrm>
            <a:off x="7974012" y="76200"/>
            <a:ext cx="712788" cy="712788"/>
          </a:xfrm>
          <a:prstGeom prst="rect">
            <a:avLst/>
          </a:prstGeom>
          <a:noFill/>
        </p:spPr>
      </p:pic>
      <p:pic>
        <p:nvPicPr>
          <p:cNvPr id="12" name="Picture 4" descr="MMj02545000000[1]"/>
          <p:cNvPicPr>
            <a:picLocks noChangeAspect="1" noChangeArrowheads="1" noCrop="1"/>
          </p:cNvPicPr>
          <p:nvPr/>
        </p:nvPicPr>
        <p:blipFill>
          <a:blip r:embed="rId5" cstate="print"/>
          <a:srcRect/>
          <a:stretch>
            <a:fillRect/>
          </a:stretch>
        </p:blipFill>
        <p:spPr bwMode="auto">
          <a:xfrm>
            <a:off x="2182812" y="76200"/>
            <a:ext cx="712788" cy="712788"/>
          </a:xfrm>
          <a:prstGeom prst="rect">
            <a:avLst/>
          </a:prstGeom>
          <a:noFill/>
        </p:spPr>
      </p:pic>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8235324-2927-46E8-9DB9-DB0C46039F3F}"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XP : </a:t>
            </a:r>
            <a:r>
              <a:rPr lang="fr-FR" sz="3200" dirty="0" err="1" smtClean="0"/>
              <a:t>Extreme</a:t>
            </a:r>
            <a:r>
              <a:rPr lang="fr-FR" sz="3200" dirty="0" smtClean="0"/>
              <a:t> </a:t>
            </a:r>
            <a:r>
              <a:rPr lang="fr-FR" sz="3200" dirty="0" err="1" smtClean="0"/>
              <a:t>Programming</a:t>
            </a:r>
            <a:endParaRPr lang="fr-FR" sz="3200" dirty="0"/>
          </a:p>
        </p:txBody>
      </p:sp>
      <p:sp>
        <p:nvSpPr>
          <p:cNvPr id="7" name="Espace réservé du contenu 2"/>
          <p:cNvSpPr>
            <a:spLocks noGrp="1"/>
          </p:cNvSpPr>
          <p:nvPr>
            <p:ph idx="1"/>
          </p:nvPr>
        </p:nvSpPr>
        <p:spPr>
          <a:xfrm>
            <a:off x="762000" y="1143000"/>
            <a:ext cx="8229600" cy="5257800"/>
          </a:xfrm>
        </p:spPr>
        <p:txBody>
          <a:bodyPr>
            <a:normAutofit/>
          </a:bodyPr>
          <a:lstStyle/>
          <a:p>
            <a:pPr algn="just"/>
            <a:r>
              <a:rPr lang="fr-FR" sz="2000" dirty="0" smtClean="0"/>
              <a:t> XP, est un processus « léger »  de développement logiciel axé sur la </a:t>
            </a:r>
            <a:r>
              <a:rPr lang="fr-FR" sz="2000" dirty="0" smtClean="0">
                <a:solidFill>
                  <a:srgbClr val="C00000"/>
                </a:solidFill>
              </a:rPr>
              <a:t>production</a:t>
            </a:r>
            <a:r>
              <a:rPr lang="fr-FR" sz="2000" dirty="0" smtClean="0"/>
              <a:t> (conception, code, test), afin de permettre l’adaptation du système vis-à-vis des attentes du client.</a:t>
            </a:r>
          </a:p>
          <a:p>
            <a:pPr algn="just"/>
            <a:r>
              <a:rPr lang="fr-FR" sz="2000" dirty="0" smtClean="0"/>
              <a:t>Son but principal est de </a:t>
            </a:r>
            <a:r>
              <a:rPr lang="fr-FR" sz="2000" dirty="0" smtClean="0">
                <a:solidFill>
                  <a:srgbClr val="C00000"/>
                </a:solidFill>
              </a:rPr>
              <a:t>réduire les coûts du changement</a:t>
            </a:r>
            <a:r>
              <a:rPr lang="fr-FR" sz="2000" dirty="0" smtClean="0"/>
              <a:t>. Dans les méthodes traditionnelles, les besoins sont définis et souvent fixés au départ du projet informatique ce qui accroît les coûts ultérieurs de modifications. </a:t>
            </a:r>
          </a:p>
          <a:p>
            <a:pPr algn="just"/>
            <a:r>
              <a:rPr lang="fr-FR" sz="2000" dirty="0" smtClean="0"/>
              <a:t>XP s´attache à rendre le projet plus </a:t>
            </a:r>
            <a:r>
              <a:rPr lang="fr-FR" sz="2000" dirty="0" smtClean="0">
                <a:solidFill>
                  <a:srgbClr val="C00000"/>
                </a:solidFill>
              </a:rPr>
              <a:t>flexible</a:t>
            </a:r>
            <a:r>
              <a:rPr lang="fr-FR" sz="2000" dirty="0" smtClean="0"/>
              <a:t> et ouvert au changement en introduisant des valeurs de base, des principes et des pratiques.</a:t>
            </a:r>
          </a:p>
          <a:p>
            <a:r>
              <a:rPr lang="fr-FR" sz="2000" dirty="0" smtClean="0"/>
              <a:t>Pratiques utilisées par les chefs de projet expérimentés,</a:t>
            </a:r>
          </a:p>
          <a:p>
            <a:r>
              <a:rPr lang="fr-FR" sz="2000" dirty="0" smtClean="0"/>
              <a:t>Leitmotivs :</a:t>
            </a:r>
          </a:p>
          <a:p>
            <a:pPr lvl="1"/>
            <a:r>
              <a:rPr lang="fr-FR" sz="2000" dirty="0" smtClean="0"/>
              <a:t>Simplicité : "Y'</a:t>
            </a:r>
            <a:r>
              <a:rPr lang="fr-FR" sz="2000" dirty="0" err="1" smtClean="0"/>
              <a:t>re</a:t>
            </a:r>
            <a:r>
              <a:rPr lang="fr-FR" sz="2000" dirty="0" smtClean="0"/>
              <a:t> not </a:t>
            </a:r>
            <a:r>
              <a:rPr lang="fr-FR" sz="2000" dirty="0" err="1" smtClean="0"/>
              <a:t>gonna</a:t>
            </a:r>
            <a:r>
              <a:rPr lang="fr-FR" sz="2000" dirty="0" smtClean="0"/>
              <a:t> </a:t>
            </a:r>
            <a:r>
              <a:rPr lang="fr-FR" sz="2000" dirty="0" err="1" smtClean="0"/>
              <a:t>need</a:t>
            </a:r>
            <a:r>
              <a:rPr lang="fr-FR" sz="2000" dirty="0" smtClean="0"/>
              <a:t> </a:t>
            </a:r>
            <a:r>
              <a:rPr lang="fr-FR" sz="2000" dirty="0" err="1" smtClean="0"/>
              <a:t>it</a:t>
            </a:r>
            <a:r>
              <a:rPr lang="fr-FR" sz="2000" dirty="0" smtClean="0"/>
              <a:t> !"</a:t>
            </a:r>
          </a:p>
          <a:p>
            <a:pPr lvl="1"/>
            <a:r>
              <a:rPr lang="fr-FR" sz="2000" dirty="0" smtClean="0"/>
              <a:t>"once and </a:t>
            </a:r>
            <a:r>
              <a:rPr lang="fr-FR" sz="2000" dirty="0" err="1" smtClean="0"/>
              <a:t>only</a:t>
            </a:r>
            <a:r>
              <a:rPr lang="fr-FR" sz="2000" dirty="0" smtClean="0"/>
              <a:t> once"</a:t>
            </a:r>
          </a:p>
          <a:p>
            <a:pPr lvl="1"/>
            <a:r>
              <a:rPr lang="fr-FR" sz="2000" dirty="0" smtClean="0"/>
              <a:t>Boutons tournés jusqu'à 10.</a:t>
            </a:r>
          </a:p>
          <a:p>
            <a:endParaRPr lang="fr-FR" sz="2000" dirty="0" smtClean="0"/>
          </a:p>
          <a:p>
            <a:pPr>
              <a:buNone/>
            </a:pPr>
            <a:endParaRPr lang="fr-FR" sz="20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8A86B1D-4918-4C0A-9E9D-EE43364E6790}"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2514600" y="1143000"/>
            <a:ext cx="3819525" cy="2457450"/>
          </a:xfrm>
          <a:prstGeom prst="rect">
            <a:avLst/>
          </a:prstGeom>
          <a:noFill/>
          <a:ln w="9525">
            <a:solidFill>
              <a:schemeClr val="tx1"/>
            </a:solidFill>
            <a:miter lim="800000"/>
            <a:headEnd/>
            <a:tailEnd/>
          </a:ln>
          <a:effectLst/>
        </p:spPr>
      </p:pic>
      <p:sp>
        <p:nvSpPr>
          <p:cNvPr id="7" name="Titre 3"/>
          <p:cNvSpPr>
            <a:spLocks noGrp="1"/>
          </p:cNvSpPr>
          <p:nvPr>
            <p:ph type="title"/>
          </p:nvPr>
        </p:nvSpPr>
        <p:spPr>
          <a:xfrm>
            <a:off x="990600" y="152400"/>
            <a:ext cx="8153400" cy="639762"/>
          </a:xfrm>
        </p:spPr>
        <p:txBody>
          <a:bodyPr>
            <a:normAutofit fontScale="90000"/>
          </a:bodyPr>
          <a:lstStyle/>
          <a:p>
            <a:r>
              <a:rPr lang="fr-FR" dirty="0" smtClean="0"/>
              <a:t>Ingénierie Système (IS)</a:t>
            </a:r>
            <a:endParaRPr lang="fr-FR" dirty="0"/>
          </a:p>
        </p:txBody>
      </p:sp>
      <p:sp>
        <p:nvSpPr>
          <p:cNvPr id="8" name="Text Box 14"/>
          <p:cNvSpPr txBox="1">
            <a:spLocks noChangeArrowheads="1"/>
          </p:cNvSpPr>
          <p:nvPr/>
        </p:nvSpPr>
        <p:spPr bwMode="auto">
          <a:xfrm>
            <a:off x="990600" y="3733800"/>
            <a:ext cx="7924800"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Les </a:t>
            </a:r>
            <a:r>
              <a:rPr lang="fr-FR" sz="1400" b="1" dirty="0" smtClean="0"/>
              <a:t>normes</a:t>
            </a:r>
            <a:r>
              <a:rPr lang="fr-FR" sz="1400" dirty="0" smtClean="0"/>
              <a:t> de l’ingénierie système décrivent les pratiques du métier en termes de processus et d'activités de manière invariante par rapport aux domaines d’application de l’ingénierie système.</a:t>
            </a:r>
            <a:endParaRPr lang="fr-FR" sz="1400" dirty="0">
              <a:latin typeface="+mn-lt"/>
            </a:endParaRPr>
          </a:p>
        </p:txBody>
      </p:sp>
      <p:sp>
        <p:nvSpPr>
          <p:cNvPr id="9" name="Text Box 14"/>
          <p:cNvSpPr txBox="1">
            <a:spLocks noChangeArrowheads="1"/>
          </p:cNvSpPr>
          <p:nvPr/>
        </p:nvSpPr>
        <p:spPr bwMode="auto">
          <a:xfrm>
            <a:off x="1013254" y="4646221"/>
            <a:ext cx="7825946"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Les </a:t>
            </a:r>
            <a:r>
              <a:rPr lang="fr-FR" sz="1400" b="1" dirty="0" smtClean="0"/>
              <a:t>méthodes</a:t>
            </a:r>
            <a:r>
              <a:rPr lang="fr-FR" sz="1400" dirty="0" smtClean="0"/>
              <a:t> d’ingénierie système fournissent des démarches techniques pour réaliser ces activités. Elles dépendent des secteurs d'application et résultent de choix industriels.</a:t>
            </a:r>
            <a:endParaRPr lang="fr-FR" sz="1400" dirty="0">
              <a:latin typeface="+mn-lt"/>
            </a:endParaRPr>
          </a:p>
        </p:txBody>
      </p:sp>
      <p:sp>
        <p:nvSpPr>
          <p:cNvPr id="10" name="Text Box 14"/>
          <p:cNvSpPr txBox="1">
            <a:spLocks noChangeArrowheads="1"/>
          </p:cNvSpPr>
          <p:nvPr/>
        </p:nvSpPr>
        <p:spPr bwMode="auto">
          <a:xfrm>
            <a:off x="990600" y="5638800"/>
            <a:ext cx="7848600"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La mise en œuvre des processus et des méthodes est assistée par des </a:t>
            </a:r>
            <a:r>
              <a:rPr lang="fr-FR" sz="1400" b="1" dirty="0" smtClean="0"/>
              <a:t>outils</a:t>
            </a:r>
            <a:r>
              <a:rPr lang="fr-FR" sz="1400" dirty="0" smtClean="0"/>
              <a:t>, très généralement informatisés.</a:t>
            </a:r>
            <a:endParaRPr lang="fr-FR" sz="1400" dirty="0">
              <a:latin typeface="+mn-lt"/>
            </a:endParaRPr>
          </a:p>
        </p:txBody>
      </p:sp>
      <p:sp>
        <p:nvSpPr>
          <p:cNvPr id="11"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8DB1AC30-4803-47D1-9553-1C74BF7CC320}"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XP : Pousser à l’extrême les bonnes pratiques</a:t>
            </a:r>
            <a:endParaRPr lang="fr-FR" sz="3200" dirty="0"/>
          </a:p>
        </p:txBody>
      </p:sp>
      <p:sp>
        <p:nvSpPr>
          <p:cNvPr id="7" name="Espace réservé du contenu 2"/>
          <p:cNvSpPr>
            <a:spLocks noGrp="1"/>
          </p:cNvSpPr>
          <p:nvPr>
            <p:ph idx="1"/>
          </p:nvPr>
        </p:nvSpPr>
        <p:spPr>
          <a:xfrm>
            <a:off x="914400" y="1143000"/>
            <a:ext cx="7696200" cy="5257800"/>
          </a:xfrm>
        </p:spPr>
        <p:txBody>
          <a:bodyPr>
            <a:normAutofit/>
          </a:bodyPr>
          <a:lstStyle/>
          <a:p>
            <a:pPr lvl="0"/>
            <a:r>
              <a:rPr lang="fr-FR" sz="2000" dirty="0" smtClean="0"/>
              <a:t>puisque </a:t>
            </a:r>
            <a:r>
              <a:rPr lang="fr-FR" sz="2000" dirty="0" smtClean="0"/>
              <a:t>la </a:t>
            </a:r>
            <a:r>
              <a:rPr lang="fr-FR" sz="2000" b="1" dirty="0" smtClean="0">
                <a:solidFill>
                  <a:schemeClr val="tx2">
                    <a:lumMod val="60000"/>
                    <a:lumOff val="40000"/>
                  </a:schemeClr>
                </a:solidFill>
              </a:rPr>
              <a:t>revue de code </a:t>
            </a:r>
            <a:r>
              <a:rPr lang="fr-FR" sz="2000" dirty="0" smtClean="0"/>
              <a:t>est une bonne pratique, elle est permanente, et en binôme,</a:t>
            </a:r>
          </a:p>
          <a:p>
            <a:pPr lvl="0"/>
            <a:r>
              <a:rPr lang="fr-FR" sz="2000" dirty="0" smtClean="0"/>
              <a:t>puisque les </a:t>
            </a:r>
            <a:r>
              <a:rPr lang="fr-FR" sz="2000" b="1" dirty="0" smtClean="0">
                <a:solidFill>
                  <a:schemeClr val="tx2">
                    <a:lumMod val="60000"/>
                    <a:lumOff val="40000"/>
                  </a:schemeClr>
                </a:solidFill>
              </a:rPr>
              <a:t>tests</a:t>
            </a:r>
            <a:r>
              <a:rPr lang="fr-FR" sz="2000" dirty="0" smtClean="0"/>
              <a:t> sont utiles, ils sont systématiques avant chaque implantation,</a:t>
            </a:r>
          </a:p>
          <a:p>
            <a:pPr lvl="0"/>
            <a:r>
              <a:rPr lang="fr-FR" sz="2000" dirty="0" smtClean="0"/>
              <a:t>puisque la </a:t>
            </a:r>
            <a:r>
              <a:rPr lang="fr-FR" sz="2000" b="1" dirty="0" smtClean="0">
                <a:solidFill>
                  <a:schemeClr val="tx2">
                    <a:lumMod val="60000"/>
                    <a:lumOff val="40000"/>
                  </a:schemeClr>
                </a:solidFill>
              </a:rPr>
              <a:t>conception</a:t>
            </a:r>
            <a:r>
              <a:rPr lang="fr-FR" sz="2000" dirty="0" smtClean="0">
                <a:solidFill>
                  <a:schemeClr val="tx2">
                    <a:lumMod val="60000"/>
                    <a:lumOff val="40000"/>
                  </a:schemeClr>
                </a:solidFill>
              </a:rPr>
              <a:t> </a:t>
            </a:r>
            <a:r>
              <a:rPr lang="fr-FR" sz="2000" dirty="0" smtClean="0"/>
              <a:t>est importante, elle est continue, tout au long du projet (</a:t>
            </a:r>
            <a:r>
              <a:rPr lang="fr-FR" sz="2000" dirty="0" err="1" smtClean="0"/>
              <a:t>refactoring</a:t>
            </a:r>
            <a:r>
              <a:rPr lang="fr-FR" sz="2000" dirty="0" smtClean="0"/>
              <a:t>),</a:t>
            </a:r>
          </a:p>
          <a:p>
            <a:pPr lvl="0"/>
            <a:r>
              <a:rPr lang="fr-FR" sz="2000" dirty="0" smtClean="0"/>
              <a:t>puisque la </a:t>
            </a:r>
            <a:r>
              <a:rPr lang="fr-FR" sz="2000" b="1" dirty="0" smtClean="0">
                <a:solidFill>
                  <a:schemeClr val="tx2">
                    <a:lumMod val="60000"/>
                    <a:lumOff val="40000"/>
                  </a:schemeClr>
                </a:solidFill>
              </a:rPr>
              <a:t>simplicité </a:t>
            </a:r>
            <a:r>
              <a:rPr lang="fr-FR" sz="2000" dirty="0" smtClean="0"/>
              <a:t>permet d'avancer plus vite, la solution la plus simple sera toujours choisie,</a:t>
            </a:r>
          </a:p>
          <a:p>
            <a:pPr lvl="0"/>
            <a:r>
              <a:rPr lang="fr-FR" sz="2000" dirty="0" smtClean="0"/>
              <a:t>puisque la </a:t>
            </a:r>
            <a:r>
              <a:rPr lang="fr-FR" sz="2000" b="1" dirty="0" smtClean="0">
                <a:solidFill>
                  <a:schemeClr val="tx2">
                    <a:lumMod val="60000"/>
                    <a:lumOff val="40000"/>
                  </a:schemeClr>
                </a:solidFill>
              </a:rPr>
              <a:t>compréhension</a:t>
            </a:r>
            <a:r>
              <a:rPr lang="fr-FR" sz="2000" dirty="0" smtClean="0"/>
              <a:t> est importante, la communication passe par des </a:t>
            </a:r>
            <a:r>
              <a:rPr lang="fr-FR" sz="2000" b="1" dirty="0" smtClean="0">
                <a:solidFill>
                  <a:schemeClr val="tx2">
                    <a:lumMod val="60000"/>
                    <a:lumOff val="40000"/>
                  </a:schemeClr>
                </a:solidFill>
              </a:rPr>
              <a:t>métaphores</a:t>
            </a:r>
            <a:r>
              <a:rPr lang="fr-FR" sz="2000" dirty="0" smtClean="0"/>
              <a:t>,</a:t>
            </a:r>
          </a:p>
          <a:p>
            <a:pPr lvl="0"/>
            <a:r>
              <a:rPr lang="fr-FR" sz="2000" dirty="0" smtClean="0"/>
              <a:t>puisque l'</a:t>
            </a:r>
            <a:r>
              <a:rPr lang="fr-FR" sz="2000" b="1" dirty="0" smtClean="0">
                <a:solidFill>
                  <a:schemeClr val="tx2">
                    <a:lumMod val="60000"/>
                    <a:lumOff val="40000"/>
                  </a:schemeClr>
                </a:solidFill>
              </a:rPr>
              <a:t>intégration</a:t>
            </a:r>
            <a:r>
              <a:rPr lang="fr-FR" sz="2000" dirty="0" smtClean="0"/>
              <a:t> des modifications est cruciale, l’intégration est continue,</a:t>
            </a:r>
          </a:p>
          <a:p>
            <a:pPr lvl="0"/>
            <a:r>
              <a:rPr lang="fr-FR" sz="2000" dirty="0" smtClean="0"/>
              <a:t>puisque les </a:t>
            </a:r>
            <a:r>
              <a:rPr lang="fr-FR" sz="2000" b="1" dirty="0" smtClean="0">
                <a:solidFill>
                  <a:schemeClr val="tx2">
                    <a:lumMod val="60000"/>
                    <a:lumOff val="40000"/>
                  </a:schemeClr>
                </a:solidFill>
              </a:rPr>
              <a:t>besoins</a:t>
            </a:r>
            <a:r>
              <a:rPr lang="fr-FR" sz="2000" dirty="0" smtClean="0"/>
              <a:t> évoluent vite, les </a:t>
            </a:r>
            <a:r>
              <a:rPr lang="fr-FR" sz="2000" b="1" dirty="0" smtClean="0">
                <a:solidFill>
                  <a:schemeClr val="tx2">
                    <a:lumMod val="60000"/>
                    <a:lumOff val="40000"/>
                  </a:schemeClr>
                </a:solidFill>
              </a:rPr>
              <a:t>cycles </a:t>
            </a:r>
            <a:r>
              <a:rPr lang="fr-FR" sz="2000" dirty="0" smtClean="0"/>
              <a:t>de développement sont très </a:t>
            </a:r>
            <a:r>
              <a:rPr lang="fr-FR" sz="2000" b="1" dirty="0" smtClean="0">
                <a:solidFill>
                  <a:schemeClr val="tx2">
                    <a:lumMod val="60000"/>
                    <a:lumOff val="40000"/>
                  </a:schemeClr>
                </a:solidFill>
              </a:rPr>
              <a:t>rapides</a:t>
            </a:r>
            <a:r>
              <a:rPr lang="fr-FR" sz="2000" dirty="0" smtClean="0"/>
              <a:t> pour s’adapter au changement.</a:t>
            </a:r>
          </a:p>
          <a:p>
            <a:endParaRPr lang="fr-FR" sz="2000" dirty="0" smtClean="0"/>
          </a:p>
          <a:p>
            <a:endParaRPr lang="fr-FR" sz="2000" dirty="0" smtClean="0"/>
          </a:p>
          <a:p>
            <a:pPr>
              <a:buNone/>
            </a:pPr>
            <a:endParaRPr lang="fr-FR" sz="20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D13BD022-A56F-4A05-BF74-468B4877C7DC}" type="datetime2">
              <a:rPr lang="fr-FR" smtClean="0"/>
              <a:pPr/>
              <a:t>dimanche 31 janvier 2010</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Organisation</a:t>
            </a:r>
            <a:endParaRPr lang="fr-FR" sz="3200" dirty="0"/>
          </a:p>
        </p:txBody>
      </p:sp>
      <p:sp>
        <p:nvSpPr>
          <p:cNvPr id="7" name="Espace réservé du contenu 2"/>
          <p:cNvSpPr>
            <a:spLocks noGrp="1"/>
          </p:cNvSpPr>
          <p:nvPr>
            <p:ph idx="1"/>
          </p:nvPr>
        </p:nvSpPr>
        <p:spPr>
          <a:xfrm>
            <a:off x="685800" y="3657600"/>
            <a:ext cx="8458200" cy="2819400"/>
          </a:xfrm>
        </p:spPr>
        <p:txBody>
          <a:bodyPr>
            <a:normAutofit lnSpcReduction="10000"/>
          </a:bodyPr>
          <a:lstStyle/>
          <a:p>
            <a:pPr>
              <a:buNone/>
            </a:pPr>
            <a:r>
              <a:rPr lang="fr-FR" sz="2000" dirty="0" smtClean="0"/>
              <a:t>	XP repose sur des cycles rapides de développement (des itérations de quelques semaines) dont les étapes sont les suivantes :</a:t>
            </a:r>
          </a:p>
          <a:p>
            <a:r>
              <a:rPr lang="fr-FR" sz="2000" dirty="0" smtClean="0"/>
              <a:t>une phase d'exploration détermine les scénarios clients qui seront fournis pendant cette itération,</a:t>
            </a:r>
          </a:p>
          <a:p>
            <a:r>
              <a:rPr lang="fr-FR" sz="2000" dirty="0" smtClean="0"/>
              <a:t>l'équipe transforme les scénarios en tâches à réaliser et en tests fonctionnels,</a:t>
            </a:r>
          </a:p>
          <a:p>
            <a:r>
              <a:rPr lang="fr-FR" sz="2000" dirty="0" smtClean="0"/>
              <a:t>chaque développeur s'attribue des tâches et les réalise en binôme,</a:t>
            </a:r>
            <a:endParaRPr lang="fr-FR" sz="2100" dirty="0" smtClean="0"/>
          </a:p>
          <a:p>
            <a:r>
              <a:rPr lang="fr-FR" sz="2000" dirty="0" smtClean="0"/>
              <a:t>lorsque tous les tests fonctionnels passent, le produit est livré.</a:t>
            </a:r>
          </a:p>
          <a:p>
            <a:pPr lvl="0"/>
            <a:endParaRPr lang="fr-FR" sz="2000" dirty="0" smtClean="0"/>
          </a:p>
          <a:p>
            <a:endParaRPr lang="fr-FR" sz="2000" dirty="0" smtClean="0"/>
          </a:p>
          <a:p>
            <a:pPr>
              <a:buNone/>
            </a:pPr>
            <a:endParaRPr lang="fr-FR" sz="2000" dirty="0" smtClean="0"/>
          </a:p>
        </p:txBody>
      </p:sp>
      <p:pic>
        <p:nvPicPr>
          <p:cNvPr id="9" name="Image 8" descr="Extreme_programming"/>
          <p:cNvPicPr/>
          <p:nvPr/>
        </p:nvPicPr>
        <p:blipFill>
          <a:blip r:embed="rId2" cstate="print"/>
          <a:srcRect/>
          <a:stretch>
            <a:fillRect/>
          </a:stretch>
        </p:blipFill>
        <p:spPr bwMode="auto">
          <a:xfrm>
            <a:off x="1066800" y="1219200"/>
            <a:ext cx="7924800" cy="2209800"/>
          </a:xfrm>
          <a:prstGeom prst="rect">
            <a:avLst/>
          </a:prstGeom>
          <a:noFill/>
          <a:ln w="9525">
            <a:noFill/>
            <a:miter lim="800000"/>
            <a:headEnd/>
            <a:tailEnd/>
          </a:ln>
        </p:spPr>
      </p:pic>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Grp="1" noChangeArrowheads="1"/>
          </p:cNvSpPr>
          <p:nvPr>
            <p:ph type="title"/>
          </p:nvPr>
        </p:nvSpPr>
        <p:spPr>
          <a:xfrm>
            <a:off x="990599" y="247650"/>
            <a:ext cx="7821613" cy="579438"/>
          </a:xfrm>
        </p:spPr>
        <p:txBody>
          <a:bodyPr/>
          <a:lstStyle/>
          <a:p>
            <a:r>
              <a:rPr lang="fr-FR" sz="3200" dirty="0" smtClean="0"/>
              <a:t>XP </a:t>
            </a:r>
            <a:r>
              <a:rPr lang="fr-FR" sz="3200" dirty="0"/>
              <a:t>: Pratiques de développement</a:t>
            </a:r>
          </a:p>
        </p:txBody>
      </p:sp>
      <p:sp>
        <p:nvSpPr>
          <p:cNvPr id="130054" name="Rectangle 6"/>
          <p:cNvSpPr>
            <a:spLocks noGrp="1" noChangeArrowheads="1"/>
          </p:cNvSpPr>
          <p:nvPr>
            <p:ph type="body" idx="1"/>
          </p:nvPr>
        </p:nvSpPr>
        <p:spPr>
          <a:xfrm>
            <a:off x="685800" y="1330325"/>
            <a:ext cx="8196263" cy="4516438"/>
          </a:xfrm>
        </p:spPr>
        <p:txBody>
          <a:bodyPr>
            <a:normAutofit lnSpcReduction="10000"/>
          </a:bodyPr>
          <a:lstStyle/>
          <a:p>
            <a:pPr>
              <a:lnSpc>
                <a:spcPct val="120000"/>
              </a:lnSpc>
            </a:pPr>
            <a:r>
              <a:rPr lang="fr-FR" sz="2400" dirty="0"/>
              <a:t>Conception simple : implémenter la solution la plus simple possible </a:t>
            </a:r>
          </a:p>
          <a:p>
            <a:pPr lvl="1">
              <a:lnSpc>
                <a:spcPct val="120000"/>
              </a:lnSpc>
            </a:pPr>
            <a:r>
              <a:rPr lang="fr-FR" sz="2000" dirty="0"/>
              <a:t>La conception ne concerne que les fonctionnalités existantes.</a:t>
            </a:r>
          </a:p>
          <a:p>
            <a:pPr>
              <a:lnSpc>
                <a:spcPct val="120000"/>
              </a:lnSpc>
            </a:pPr>
            <a:r>
              <a:rPr lang="fr-FR" sz="2400" dirty="0"/>
              <a:t>Nettoyage du code (</a:t>
            </a:r>
            <a:r>
              <a:rPr lang="fr-FR" sz="2400" dirty="0" smtClean="0"/>
              <a:t>remaniement = </a:t>
            </a:r>
            <a:r>
              <a:rPr lang="fr-FR" sz="2400" dirty="0" err="1" smtClean="0"/>
              <a:t>refactoring</a:t>
            </a:r>
            <a:r>
              <a:rPr lang="fr-FR" sz="2400" dirty="0"/>
              <a:t>) : </a:t>
            </a:r>
          </a:p>
          <a:p>
            <a:pPr lvl="1">
              <a:lnSpc>
                <a:spcPct val="120000"/>
              </a:lnSpc>
            </a:pPr>
            <a:r>
              <a:rPr lang="fr-FR" sz="2000" dirty="0"/>
              <a:t>Revenir sur le code pour le rendre plus propre (classes, méthodes)</a:t>
            </a:r>
          </a:p>
          <a:p>
            <a:pPr>
              <a:lnSpc>
                <a:spcPct val="120000"/>
              </a:lnSpc>
            </a:pPr>
            <a:r>
              <a:rPr lang="fr-FR" sz="2400" dirty="0"/>
              <a:t>Développement piloté par les tests unitaires :</a:t>
            </a:r>
          </a:p>
          <a:p>
            <a:pPr lvl="1">
              <a:lnSpc>
                <a:spcPct val="120000"/>
              </a:lnSpc>
            </a:pPr>
            <a:r>
              <a:rPr lang="fr-FR" sz="2000" dirty="0"/>
              <a:t>Écriture de tests automatiques en parallèle avec le code,</a:t>
            </a:r>
          </a:p>
          <a:p>
            <a:pPr lvl="1">
              <a:lnSpc>
                <a:spcPct val="120000"/>
              </a:lnSpc>
            </a:pPr>
            <a:r>
              <a:rPr lang="fr-FR" sz="2000" dirty="0"/>
              <a:t>tests de non régression.</a:t>
            </a:r>
          </a:p>
          <a:p>
            <a:pPr>
              <a:lnSpc>
                <a:spcPct val="120000"/>
              </a:lnSpc>
            </a:pPr>
            <a:r>
              <a:rPr lang="fr-FR" sz="2400" dirty="0"/>
              <a:t>Tests d'acceptation automatiques :  </a:t>
            </a:r>
          </a:p>
          <a:p>
            <a:pPr lvl="1">
              <a:lnSpc>
                <a:spcPct val="120000"/>
              </a:lnSpc>
            </a:pPr>
            <a:r>
              <a:rPr lang="fr-FR" sz="2000" dirty="0"/>
              <a:t>tests d'acceptation fournis par le client.</a:t>
            </a:r>
          </a:p>
        </p:txBody>
      </p:sp>
      <p:sp>
        <p:nvSpPr>
          <p:cNvPr id="7" name="Espace réservé de la date 6"/>
          <p:cNvSpPr>
            <a:spLocks noGrp="1"/>
          </p:cNvSpPr>
          <p:nvPr>
            <p:ph type="dt" sz="half" idx="10"/>
          </p:nvPr>
        </p:nvSpPr>
        <p:spPr/>
        <p:txBody>
          <a:bodyPr/>
          <a:lstStyle/>
          <a:p>
            <a:fld id="{96018A01-76AE-488D-A908-DF220B15F32A}"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990600" y="136525"/>
            <a:ext cx="7934325" cy="579438"/>
          </a:xfrm>
        </p:spPr>
        <p:txBody>
          <a:bodyPr/>
          <a:lstStyle/>
          <a:p>
            <a:r>
              <a:rPr lang="fr-FR" sz="3200" dirty="0" smtClean="0"/>
              <a:t>XP </a:t>
            </a:r>
            <a:r>
              <a:rPr lang="fr-FR" sz="3200" dirty="0"/>
              <a:t>: Pratiques de Collaboration</a:t>
            </a:r>
          </a:p>
        </p:txBody>
      </p:sp>
      <p:sp>
        <p:nvSpPr>
          <p:cNvPr id="131077" name="Rectangle 5"/>
          <p:cNvSpPr>
            <a:spLocks noGrp="1" noChangeArrowheads="1"/>
          </p:cNvSpPr>
          <p:nvPr>
            <p:ph type="body" idx="1"/>
          </p:nvPr>
        </p:nvSpPr>
        <p:spPr>
          <a:xfrm>
            <a:off x="838200" y="1239838"/>
            <a:ext cx="8105774" cy="5222875"/>
          </a:xfrm>
        </p:spPr>
        <p:txBody>
          <a:bodyPr/>
          <a:lstStyle/>
          <a:p>
            <a:pPr>
              <a:lnSpc>
                <a:spcPct val="140000"/>
              </a:lnSpc>
            </a:pPr>
            <a:r>
              <a:rPr lang="fr-FR" sz="2400" dirty="0"/>
              <a:t>Programmation en binôme</a:t>
            </a:r>
            <a:r>
              <a:rPr lang="fr-FR" sz="2000" dirty="0"/>
              <a:t> :  les programmeurs travaillent à 2 sur la même machine (relecture de code),</a:t>
            </a:r>
          </a:p>
          <a:p>
            <a:pPr>
              <a:lnSpc>
                <a:spcPct val="140000"/>
              </a:lnSpc>
            </a:pPr>
            <a:r>
              <a:rPr lang="fr-FR" sz="2400" dirty="0"/>
              <a:t>Responsabilité collective</a:t>
            </a:r>
            <a:r>
              <a:rPr lang="fr-FR" sz="2000" dirty="0"/>
              <a:t> du code : tous les développeurs sont amenés à travailler sur toutes les parties du code,</a:t>
            </a:r>
          </a:p>
          <a:p>
            <a:pPr>
              <a:lnSpc>
                <a:spcPct val="140000"/>
              </a:lnSpc>
            </a:pPr>
            <a:r>
              <a:rPr lang="fr-FR" sz="2400" dirty="0"/>
              <a:t>Règles de codage</a:t>
            </a:r>
            <a:r>
              <a:rPr lang="fr-FR" sz="2000" dirty="0"/>
              <a:t> : on garantit l'homogénéité des sources,</a:t>
            </a:r>
          </a:p>
          <a:p>
            <a:pPr>
              <a:lnSpc>
                <a:spcPct val="140000"/>
              </a:lnSpc>
            </a:pPr>
            <a:r>
              <a:rPr lang="fr-FR" sz="2400" dirty="0"/>
              <a:t>Métaphore</a:t>
            </a:r>
            <a:r>
              <a:rPr lang="fr-FR" sz="2000" dirty="0"/>
              <a:t> : l'équipe utilise des images pour décrire l'application au lieu d'un jargon technique stérile,</a:t>
            </a:r>
          </a:p>
          <a:p>
            <a:pPr>
              <a:lnSpc>
                <a:spcPct val="140000"/>
              </a:lnSpc>
            </a:pPr>
            <a:r>
              <a:rPr lang="fr-FR" sz="2400" dirty="0"/>
              <a:t>Intégration continue :</a:t>
            </a:r>
            <a:r>
              <a:rPr lang="fr-FR" sz="2000" dirty="0"/>
              <a:t> les développeurs synchronisent leurs développements au moins une fois par jour.</a:t>
            </a:r>
          </a:p>
        </p:txBody>
      </p:sp>
      <p:sp>
        <p:nvSpPr>
          <p:cNvPr id="7" name="Espace réservé de la date 6"/>
          <p:cNvSpPr>
            <a:spLocks noGrp="1"/>
          </p:cNvSpPr>
          <p:nvPr>
            <p:ph type="dt" sz="half" idx="10"/>
          </p:nvPr>
        </p:nvSpPr>
        <p:spPr/>
        <p:txBody>
          <a:bodyPr/>
          <a:lstStyle/>
          <a:p>
            <a:fld id="{D3D45ABF-88A2-43B3-B27C-B0C0C8F541B2}"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a:xfrm>
            <a:off x="990600" y="144463"/>
            <a:ext cx="7918450" cy="579437"/>
          </a:xfrm>
        </p:spPr>
        <p:txBody>
          <a:bodyPr/>
          <a:lstStyle/>
          <a:p>
            <a:r>
              <a:rPr lang="fr-FR" sz="3200" dirty="0" smtClean="0"/>
              <a:t>XP </a:t>
            </a:r>
            <a:r>
              <a:rPr lang="fr-FR" sz="3200" dirty="0"/>
              <a:t>: Pratiques de Gestion de Projet</a:t>
            </a:r>
          </a:p>
        </p:txBody>
      </p:sp>
      <p:sp>
        <p:nvSpPr>
          <p:cNvPr id="132101" name="Rectangle 5"/>
          <p:cNvSpPr>
            <a:spLocks noGrp="1" noChangeArrowheads="1"/>
          </p:cNvSpPr>
          <p:nvPr>
            <p:ph type="body" idx="1"/>
          </p:nvPr>
        </p:nvSpPr>
        <p:spPr>
          <a:xfrm>
            <a:off x="762000" y="1493838"/>
            <a:ext cx="8229600" cy="4525962"/>
          </a:xfrm>
        </p:spPr>
        <p:txBody>
          <a:bodyPr/>
          <a:lstStyle/>
          <a:p>
            <a:pPr algn="just">
              <a:lnSpc>
                <a:spcPct val="110000"/>
              </a:lnSpc>
            </a:pPr>
            <a:r>
              <a:rPr lang="fr-FR" sz="2400" dirty="0"/>
              <a:t>Itération courtes :  l</a:t>
            </a:r>
            <a:r>
              <a:rPr lang="fr-FR" sz="2000" dirty="0"/>
              <a:t>ivraison 3 mois, itérations 3 semaines et tâches 3 jours.</a:t>
            </a:r>
          </a:p>
          <a:p>
            <a:pPr algn="just">
              <a:lnSpc>
                <a:spcPct val="110000"/>
              </a:lnSpc>
            </a:pPr>
            <a:r>
              <a:rPr lang="fr-FR" sz="2400" dirty="0"/>
              <a:t>Planification itérative avec le </a:t>
            </a:r>
            <a:r>
              <a:rPr lang="fr-FR" sz="2400" dirty="0" smtClean="0"/>
              <a:t>client.</a:t>
            </a:r>
            <a:endParaRPr lang="fr-FR" sz="2400" dirty="0"/>
          </a:p>
          <a:p>
            <a:pPr algn="just">
              <a:lnSpc>
                <a:spcPct val="110000"/>
              </a:lnSpc>
            </a:pPr>
            <a:r>
              <a:rPr lang="fr-FR" sz="2400" dirty="0"/>
              <a:t>Réactivité : </a:t>
            </a:r>
            <a:r>
              <a:rPr lang="fr-FR" sz="2000" dirty="0"/>
              <a:t>XP s'attaque aux problèmes dès qu'ils se présentent (retours en arrière autorisés</a:t>
            </a:r>
            <a:r>
              <a:rPr lang="fr-FR" sz="2000" dirty="0" smtClean="0"/>
              <a:t>).</a:t>
            </a:r>
            <a:endParaRPr lang="fr-FR" sz="2000" dirty="0"/>
          </a:p>
          <a:p>
            <a:pPr algn="just">
              <a:lnSpc>
                <a:spcPct val="110000"/>
              </a:lnSpc>
            </a:pPr>
            <a:r>
              <a:rPr lang="fr-FR" sz="2400" dirty="0"/>
              <a:t>Client sur Site : </a:t>
            </a:r>
            <a:r>
              <a:rPr lang="fr-FR" sz="2000" dirty="0"/>
              <a:t>le client est intégré à l'équipe de développement pour arbitrer les priorités et définir précisément les </a:t>
            </a:r>
            <a:r>
              <a:rPr lang="fr-FR" sz="2000" dirty="0" smtClean="0"/>
              <a:t>besoins.</a:t>
            </a:r>
            <a:endParaRPr lang="fr-FR" sz="2000" dirty="0"/>
          </a:p>
          <a:p>
            <a:pPr algn="just">
              <a:lnSpc>
                <a:spcPct val="110000"/>
              </a:lnSpc>
            </a:pPr>
            <a:r>
              <a:rPr lang="fr-FR" sz="2400" dirty="0"/>
              <a:t>Rythme durable : </a:t>
            </a:r>
            <a:r>
              <a:rPr lang="fr-FR" sz="2000" dirty="0"/>
              <a:t>l'équipe adopte des horaires qui lui permettent de conserver tout au long du projet l'énergie nécessaire pour produire un travail de qualité !</a:t>
            </a:r>
          </a:p>
        </p:txBody>
      </p:sp>
      <p:sp>
        <p:nvSpPr>
          <p:cNvPr id="7" name="Espace réservé de la date 6"/>
          <p:cNvSpPr>
            <a:spLocks noGrp="1"/>
          </p:cNvSpPr>
          <p:nvPr>
            <p:ph type="dt" sz="half" idx="10"/>
          </p:nvPr>
        </p:nvSpPr>
        <p:spPr/>
        <p:txBody>
          <a:bodyPr/>
          <a:lstStyle/>
          <a:p>
            <a:fld id="{78282A55-B923-4C45-B2F8-892BC96DD700}"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a:xfrm>
            <a:off x="990600" y="214313"/>
            <a:ext cx="7881938" cy="579437"/>
          </a:xfrm>
        </p:spPr>
        <p:txBody>
          <a:bodyPr/>
          <a:lstStyle/>
          <a:p>
            <a:r>
              <a:rPr lang="fr-FR" sz="3200" dirty="0" smtClean="0"/>
              <a:t>XP </a:t>
            </a:r>
            <a:r>
              <a:rPr lang="fr-FR" sz="3200" dirty="0"/>
              <a:t>: </a:t>
            </a:r>
            <a:r>
              <a:rPr lang="fr-FR" sz="3200" dirty="0" smtClean="0"/>
              <a:t>Les Limites</a:t>
            </a:r>
            <a:endParaRPr lang="fr-FR" sz="3200" dirty="0"/>
          </a:p>
        </p:txBody>
      </p:sp>
      <p:sp>
        <p:nvSpPr>
          <p:cNvPr id="102405" name="Rectangle 5"/>
          <p:cNvSpPr>
            <a:spLocks noGrp="1" noChangeArrowheads="1"/>
          </p:cNvSpPr>
          <p:nvPr>
            <p:ph type="body" idx="1"/>
          </p:nvPr>
        </p:nvSpPr>
        <p:spPr>
          <a:xfrm>
            <a:off x="914399" y="1371600"/>
            <a:ext cx="7807325" cy="4433888"/>
          </a:xfrm>
        </p:spPr>
        <p:txBody>
          <a:bodyPr>
            <a:normAutofit/>
          </a:bodyPr>
          <a:lstStyle/>
          <a:p>
            <a:pPr>
              <a:lnSpc>
                <a:spcPct val="110000"/>
              </a:lnSpc>
            </a:pPr>
            <a:r>
              <a:rPr lang="fr-FR" sz="2800" dirty="0"/>
              <a:t>Compétence des </a:t>
            </a:r>
            <a:r>
              <a:rPr lang="fr-FR" sz="2800" dirty="0" smtClean="0"/>
              <a:t>développeurs,</a:t>
            </a:r>
            <a:endParaRPr lang="fr-FR" sz="2800" dirty="0"/>
          </a:p>
          <a:p>
            <a:pPr>
              <a:lnSpc>
                <a:spcPct val="110000"/>
              </a:lnSpc>
            </a:pPr>
            <a:r>
              <a:rPr lang="fr-FR" sz="2800" dirty="0"/>
              <a:t>Entente entre les membres de </a:t>
            </a:r>
            <a:r>
              <a:rPr lang="fr-FR" sz="2800" dirty="0" smtClean="0"/>
              <a:t>l'équipe,</a:t>
            </a:r>
            <a:endParaRPr lang="fr-FR" sz="2800" dirty="0"/>
          </a:p>
          <a:p>
            <a:pPr>
              <a:lnSpc>
                <a:spcPct val="110000"/>
              </a:lnSpc>
            </a:pPr>
            <a:r>
              <a:rPr lang="fr-FR" sz="2800" dirty="0"/>
              <a:t>Équipe de petite taille (jusqu'à 10 personnes</a:t>
            </a:r>
            <a:r>
              <a:rPr lang="fr-FR" sz="2800" dirty="0" smtClean="0"/>
              <a:t>), </a:t>
            </a:r>
            <a:endParaRPr lang="fr-FR" sz="2800" dirty="0"/>
          </a:p>
          <a:p>
            <a:pPr>
              <a:lnSpc>
                <a:spcPct val="110000"/>
              </a:lnSpc>
            </a:pPr>
            <a:r>
              <a:rPr lang="fr-FR" sz="2800" dirty="0"/>
              <a:t>Client très </a:t>
            </a:r>
            <a:r>
              <a:rPr lang="fr-FR" sz="2800" dirty="0" smtClean="0"/>
              <a:t>disponible, et </a:t>
            </a:r>
            <a:r>
              <a:rPr lang="fr-FR" sz="2800" dirty="0"/>
              <a:t>sur </a:t>
            </a:r>
            <a:r>
              <a:rPr lang="fr-FR" sz="2800" dirty="0" smtClean="0"/>
              <a:t>place,</a:t>
            </a:r>
            <a:endParaRPr lang="fr-FR" sz="2800" dirty="0"/>
          </a:p>
          <a:p>
            <a:pPr>
              <a:lnSpc>
                <a:spcPct val="110000"/>
              </a:lnSpc>
            </a:pPr>
            <a:r>
              <a:rPr lang="fr-FR" sz="2800" dirty="0" smtClean="0"/>
              <a:t>Le frein Culturel : Changement </a:t>
            </a:r>
            <a:r>
              <a:rPr lang="fr-FR" sz="2800" dirty="0"/>
              <a:t>fondamental dans l'approche du </a:t>
            </a:r>
            <a:r>
              <a:rPr lang="fr-FR" sz="2800" dirty="0" smtClean="0"/>
              <a:t>développement,</a:t>
            </a:r>
          </a:p>
          <a:p>
            <a:pPr lvl="1">
              <a:lnSpc>
                <a:spcPct val="110000"/>
              </a:lnSpc>
            </a:pPr>
            <a:r>
              <a:rPr lang="fr-FR" sz="2400" dirty="0" smtClean="0"/>
              <a:t>Au niveau de la société de </a:t>
            </a:r>
            <a:r>
              <a:rPr lang="fr-FR" sz="2400" dirty="0" smtClean="0"/>
              <a:t>réalisation,</a:t>
            </a:r>
            <a:endParaRPr lang="fr-FR" sz="2400" dirty="0" smtClean="0"/>
          </a:p>
          <a:p>
            <a:pPr lvl="1">
              <a:lnSpc>
                <a:spcPct val="110000"/>
              </a:lnSpc>
            </a:pPr>
            <a:r>
              <a:rPr lang="fr-FR" sz="2400" dirty="0" smtClean="0"/>
              <a:t>Au niveau du </a:t>
            </a:r>
            <a:r>
              <a:rPr lang="fr-FR" sz="2400" dirty="0" smtClean="0"/>
              <a:t>client.</a:t>
            </a:r>
            <a:endParaRPr lang="fr-FR" sz="2400" dirty="0"/>
          </a:p>
        </p:txBody>
      </p:sp>
      <p:sp>
        <p:nvSpPr>
          <p:cNvPr id="7" name="Espace réservé de la date 6"/>
          <p:cNvSpPr>
            <a:spLocks noGrp="1"/>
          </p:cNvSpPr>
          <p:nvPr>
            <p:ph type="dt" sz="half" idx="10"/>
          </p:nvPr>
        </p:nvSpPr>
        <p:spPr/>
        <p:txBody>
          <a:bodyPr/>
          <a:lstStyle/>
          <a:p>
            <a:fld id="{7AE68134-0BA2-4BB2-B665-30A1759C7873}"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VueGlobaleScrum.png"/>
          <p:cNvPicPr>
            <a:picLocks noChangeAspect="1"/>
          </p:cNvPicPr>
          <p:nvPr/>
        </p:nvPicPr>
        <p:blipFill>
          <a:blip r:embed="rId3" cstate="print"/>
          <a:stretch>
            <a:fillRect/>
          </a:stretch>
        </p:blipFill>
        <p:spPr>
          <a:xfrm>
            <a:off x="3581401" y="3886201"/>
            <a:ext cx="5334000" cy="2438400"/>
          </a:xfrm>
          <a:prstGeom prst="rect">
            <a:avLst/>
          </a:prstGeom>
        </p:spPr>
      </p:pic>
      <p:sp>
        <p:nvSpPr>
          <p:cNvPr id="187394" name="Rectangle 2"/>
          <p:cNvSpPr>
            <a:spLocks noGrp="1" noChangeArrowheads="1"/>
          </p:cNvSpPr>
          <p:nvPr>
            <p:ph type="title"/>
          </p:nvPr>
        </p:nvSpPr>
        <p:spPr>
          <a:xfrm>
            <a:off x="990600" y="247650"/>
            <a:ext cx="7934325" cy="641350"/>
          </a:xfrm>
        </p:spPr>
        <p:txBody>
          <a:bodyPr>
            <a:normAutofit fontScale="90000"/>
          </a:bodyPr>
          <a:lstStyle/>
          <a:p>
            <a:r>
              <a:rPr lang="fr-FR" dirty="0" smtClean="0"/>
              <a:t>Autres méthodes …</a:t>
            </a:r>
            <a:endParaRPr lang="fr-FR" dirty="0"/>
          </a:p>
        </p:txBody>
      </p:sp>
      <p:sp>
        <p:nvSpPr>
          <p:cNvPr id="187395" name="Rectangle 3"/>
          <p:cNvSpPr>
            <a:spLocks noGrp="1" noChangeArrowheads="1"/>
          </p:cNvSpPr>
          <p:nvPr>
            <p:ph type="body" idx="1"/>
          </p:nvPr>
        </p:nvSpPr>
        <p:spPr>
          <a:xfrm>
            <a:off x="762000" y="1295400"/>
            <a:ext cx="7900988" cy="4862512"/>
          </a:xfrm>
        </p:spPr>
        <p:txBody>
          <a:bodyPr>
            <a:normAutofit/>
          </a:bodyPr>
          <a:lstStyle/>
          <a:p>
            <a:r>
              <a:rPr lang="fr-FR" sz="2000" dirty="0">
                <a:solidFill>
                  <a:schemeClr val="tx2">
                    <a:lumMod val="60000"/>
                    <a:lumOff val="40000"/>
                  </a:schemeClr>
                </a:solidFill>
              </a:rPr>
              <a:t>Agile </a:t>
            </a:r>
            <a:r>
              <a:rPr lang="fr-FR" sz="2000" dirty="0" err="1">
                <a:solidFill>
                  <a:schemeClr val="tx2">
                    <a:lumMod val="60000"/>
                    <a:lumOff val="40000"/>
                  </a:schemeClr>
                </a:solidFill>
              </a:rPr>
              <a:t>Modelling</a:t>
            </a:r>
            <a:endParaRPr lang="fr-FR" sz="2000" dirty="0">
              <a:solidFill>
                <a:schemeClr val="tx2">
                  <a:lumMod val="60000"/>
                  <a:lumOff val="40000"/>
                </a:schemeClr>
              </a:solidFill>
            </a:endParaRPr>
          </a:p>
          <a:p>
            <a:pPr lvl="1"/>
            <a:r>
              <a:rPr lang="fr-FR" sz="2000" dirty="0">
                <a:solidFill>
                  <a:srgbClr val="0066FF"/>
                </a:solidFill>
                <a:hlinkClick r:id="rId4"/>
              </a:rPr>
              <a:t>http://www.agilemodeling.com/</a:t>
            </a:r>
            <a:endParaRPr lang="fr-FR" sz="2000" dirty="0">
              <a:solidFill>
                <a:srgbClr val="0066FF"/>
              </a:solidFill>
            </a:endParaRPr>
          </a:p>
          <a:p>
            <a:r>
              <a:rPr lang="fr-FR" sz="2000" dirty="0">
                <a:solidFill>
                  <a:schemeClr val="tx2">
                    <a:lumMod val="60000"/>
                    <a:lumOff val="40000"/>
                  </a:schemeClr>
                </a:solidFill>
              </a:rPr>
              <a:t>RAD</a:t>
            </a:r>
            <a:r>
              <a:rPr lang="fr-FR" sz="2000" dirty="0"/>
              <a:t> : </a:t>
            </a:r>
            <a:r>
              <a:rPr lang="fr-FR" sz="2000" dirty="0" err="1"/>
              <a:t>Rapid</a:t>
            </a:r>
            <a:r>
              <a:rPr lang="fr-FR" sz="2000" dirty="0"/>
              <a:t> Application </a:t>
            </a:r>
            <a:r>
              <a:rPr lang="fr-FR" sz="2000" dirty="0" err="1"/>
              <a:t>Modelling</a:t>
            </a:r>
            <a:endParaRPr lang="fr-FR" sz="2000" dirty="0"/>
          </a:p>
          <a:p>
            <a:pPr lvl="1"/>
            <a:r>
              <a:rPr lang="fr-FR" sz="2000" dirty="0">
                <a:hlinkClick r:id="rId5"/>
              </a:rPr>
              <a:t>http://www.rad.fr</a:t>
            </a:r>
            <a:r>
              <a:rPr lang="fr-FR" sz="2000" dirty="0" smtClean="0">
                <a:hlinkClick r:id="rId5"/>
              </a:rPr>
              <a:t>/</a:t>
            </a:r>
            <a:endParaRPr lang="fr-FR" sz="2000" dirty="0" smtClean="0"/>
          </a:p>
          <a:p>
            <a:r>
              <a:rPr lang="fr-FR" sz="2000" dirty="0" smtClean="0">
                <a:solidFill>
                  <a:srgbClr val="3366FF"/>
                </a:solidFill>
              </a:rPr>
              <a:t>SRUM</a:t>
            </a:r>
            <a:r>
              <a:rPr lang="fr-FR" sz="2000" dirty="0" smtClean="0"/>
              <a:t> :  Une mêlée,  avec des sprints, pour satisfaire des buts </a:t>
            </a:r>
            <a:endParaRPr lang="fr-FR" sz="2000" dirty="0"/>
          </a:p>
          <a:p>
            <a:r>
              <a:rPr lang="fr-FR" sz="2000" dirty="0"/>
              <a:t>Principes</a:t>
            </a:r>
          </a:p>
          <a:p>
            <a:pPr lvl="1"/>
            <a:r>
              <a:rPr lang="fr-FR" sz="2000" dirty="0"/>
              <a:t>simplicité de conception</a:t>
            </a:r>
          </a:p>
          <a:p>
            <a:pPr lvl="1"/>
            <a:r>
              <a:rPr lang="fr-FR" sz="2000" dirty="0"/>
              <a:t>retours rapides</a:t>
            </a:r>
          </a:p>
          <a:p>
            <a:pPr lvl="1"/>
            <a:r>
              <a:rPr lang="fr-FR" sz="2000" dirty="0"/>
              <a:t>gestion des changements</a:t>
            </a:r>
          </a:p>
          <a:p>
            <a:pPr lvl="1"/>
            <a:r>
              <a:rPr lang="fr-FR" sz="2000" dirty="0"/>
              <a:t>Qualité</a:t>
            </a:r>
          </a:p>
        </p:txBody>
      </p:sp>
      <p:sp>
        <p:nvSpPr>
          <p:cNvPr id="7" name="Espace réservé de la date 6"/>
          <p:cNvSpPr>
            <a:spLocks noGrp="1"/>
          </p:cNvSpPr>
          <p:nvPr>
            <p:ph type="dt" sz="half" idx="10"/>
          </p:nvPr>
        </p:nvSpPr>
        <p:spPr/>
        <p:txBody>
          <a:bodyPr/>
          <a:lstStyle/>
          <a:p>
            <a:fld id="{F985C2CC-8D63-4979-BB15-4C0EDD56864E}"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a:xfrm>
            <a:off x="990600" y="300038"/>
            <a:ext cx="7918450" cy="519112"/>
          </a:xfrm>
        </p:spPr>
        <p:txBody>
          <a:bodyPr/>
          <a:lstStyle/>
          <a:p>
            <a:r>
              <a:rPr lang="fr-FR" sz="2800" dirty="0"/>
              <a:t>DÉVELOPPEMENT INCRÉMENTAL : </a:t>
            </a:r>
            <a:r>
              <a:rPr lang="fr-FR" sz="2800" dirty="0" smtClean="0"/>
              <a:t> AVANTAGES</a:t>
            </a:r>
            <a:endParaRPr lang="fr-FR" sz="2800" dirty="0"/>
          </a:p>
        </p:txBody>
      </p:sp>
      <p:sp>
        <p:nvSpPr>
          <p:cNvPr id="126981" name="Rectangle 5"/>
          <p:cNvSpPr>
            <a:spLocks noGrp="1" noChangeArrowheads="1"/>
          </p:cNvSpPr>
          <p:nvPr>
            <p:ph type="body" idx="1"/>
          </p:nvPr>
        </p:nvSpPr>
        <p:spPr>
          <a:xfrm>
            <a:off x="838200" y="1447800"/>
            <a:ext cx="7891462" cy="4114800"/>
          </a:xfrm>
        </p:spPr>
        <p:txBody>
          <a:bodyPr>
            <a:noAutofit/>
          </a:bodyPr>
          <a:lstStyle/>
          <a:p>
            <a:r>
              <a:rPr lang="fr-FR" sz="2400" dirty="0"/>
              <a:t>Flexibilité (agilité) vis à vis de nouveaux besoins ou des changements de l’entreprise,</a:t>
            </a:r>
          </a:p>
          <a:p>
            <a:r>
              <a:rPr lang="fr-FR" sz="2400" dirty="0"/>
              <a:t>Pas de blocage en cas de spécifications incomplètes, </a:t>
            </a:r>
          </a:p>
          <a:p>
            <a:r>
              <a:rPr lang="fr-FR" sz="2400" dirty="0"/>
              <a:t>Meilleure testabilité,</a:t>
            </a:r>
          </a:p>
          <a:p>
            <a:r>
              <a:rPr lang="fr-FR" sz="2400" dirty="0"/>
              <a:t>Découverte des malentendus assez tôt pour corriger, </a:t>
            </a:r>
          </a:p>
          <a:p>
            <a:r>
              <a:rPr lang="fr-FR" sz="2400" dirty="0"/>
              <a:t>Réduction des risques de surcoûts, de retard,</a:t>
            </a:r>
          </a:p>
          <a:p>
            <a:r>
              <a:rPr lang="fr-FR" sz="2400" dirty="0"/>
              <a:t>Répartition de l’effort dans le temps,</a:t>
            </a:r>
          </a:p>
          <a:p>
            <a:r>
              <a:rPr lang="fr-FR" sz="2400" dirty="0"/>
              <a:t>Objectifs réduits et clairs,</a:t>
            </a:r>
          </a:p>
          <a:p>
            <a:r>
              <a:rPr lang="fr-FR" sz="2400" dirty="0"/>
              <a:t>Raffinement successif des spécifications des besoins,</a:t>
            </a:r>
          </a:p>
          <a:p>
            <a:r>
              <a:rPr lang="fr-FR" sz="2400" dirty="0"/>
              <a:t>Retour de validation (feed-back).</a:t>
            </a:r>
          </a:p>
        </p:txBody>
      </p:sp>
      <p:sp>
        <p:nvSpPr>
          <p:cNvPr id="7" name="Espace réservé de la date 6"/>
          <p:cNvSpPr>
            <a:spLocks noGrp="1"/>
          </p:cNvSpPr>
          <p:nvPr>
            <p:ph type="dt" sz="half" idx="10"/>
          </p:nvPr>
        </p:nvSpPr>
        <p:spPr/>
        <p:txBody>
          <a:bodyPr/>
          <a:lstStyle/>
          <a:p>
            <a:fld id="{480CB2C9-BC80-43B0-9721-48FBCA7CD48D}"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34963" y="341313"/>
            <a:ext cx="8637587" cy="519112"/>
          </a:xfrm>
        </p:spPr>
        <p:txBody>
          <a:bodyPr/>
          <a:lstStyle/>
          <a:p>
            <a:r>
              <a:rPr lang="fr-FR" sz="2800"/>
              <a:t>DÉVELOPPEMENT INCRÉMENTAL : INCONVÉNIENTS</a:t>
            </a:r>
          </a:p>
        </p:txBody>
      </p:sp>
      <p:sp>
        <p:nvSpPr>
          <p:cNvPr id="161795" name="Rectangle 3"/>
          <p:cNvSpPr>
            <a:spLocks noGrp="1" noChangeArrowheads="1"/>
          </p:cNvSpPr>
          <p:nvPr>
            <p:ph type="body" idx="1"/>
          </p:nvPr>
        </p:nvSpPr>
        <p:spPr>
          <a:xfrm>
            <a:off x="914399" y="1646238"/>
            <a:ext cx="7902575" cy="4114800"/>
          </a:xfrm>
        </p:spPr>
        <p:txBody>
          <a:bodyPr/>
          <a:lstStyle/>
          <a:p>
            <a:pPr>
              <a:lnSpc>
                <a:spcPct val="120000"/>
              </a:lnSpc>
            </a:pPr>
            <a:r>
              <a:rPr lang="fr-FR" sz="2600" dirty="0"/>
              <a:t>Accroissement des coûts globaux,</a:t>
            </a:r>
          </a:p>
          <a:p>
            <a:pPr>
              <a:lnSpc>
                <a:spcPct val="120000"/>
              </a:lnSpc>
            </a:pPr>
            <a:r>
              <a:rPr lang="fr-FR" sz="2600" dirty="0"/>
              <a:t>Difficultés de gestion du projet,</a:t>
            </a:r>
          </a:p>
          <a:p>
            <a:pPr>
              <a:lnSpc>
                <a:spcPct val="120000"/>
              </a:lnSpc>
            </a:pPr>
            <a:r>
              <a:rPr lang="fr-FR" sz="2600" dirty="0"/>
              <a:t>Difficultés de contrôle qualité,</a:t>
            </a:r>
          </a:p>
          <a:p>
            <a:pPr>
              <a:lnSpc>
                <a:spcPct val="120000"/>
              </a:lnSpc>
            </a:pPr>
            <a:r>
              <a:rPr lang="fr-FR" sz="2600" dirty="0"/>
              <a:t>Nécessité de traçabilité,</a:t>
            </a:r>
          </a:p>
          <a:p>
            <a:pPr>
              <a:lnSpc>
                <a:spcPct val="120000"/>
              </a:lnSpc>
            </a:pPr>
            <a:r>
              <a:rPr lang="fr-FR" sz="2600" dirty="0"/>
              <a:t>Nécessité d’architecture extensible,</a:t>
            </a:r>
          </a:p>
          <a:p>
            <a:pPr>
              <a:lnSpc>
                <a:spcPct val="120000"/>
              </a:lnSpc>
            </a:pPr>
            <a:r>
              <a:rPr lang="fr-FR" sz="2600" dirty="0"/>
              <a:t>Plusieurs versions coexistent à différents stades de développement.</a:t>
            </a:r>
            <a:endParaRPr lang="fr-FR" dirty="0"/>
          </a:p>
        </p:txBody>
      </p:sp>
      <p:sp>
        <p:nvSpPr>
          <p:cNvPr id="7" name="Espace réservé de la date 6"/>
          <p:cNvSpPr>
            <a:spLocks noGrp="1"/>
          </p:cNvSpPr>
          <p:nvPr>
            <p:ph type="dt" sz="half" idx="10"/>
          </p:nvPr>
        </p:nvSpPr>
        <p:spPr/>
        <p:txBody>
          <a:bodyPr/>
          <a:lstStyle/>
          <a:p>
            <a:fld id="{A84CE0B7-1B41-4612-939C-5B776FDB107B}"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990600" y="136525"/>
            <a:ext cx="7934325" cy="579438"/>
          </a:xfrm>
        </p:spPr>
        <p:txBody>
          <a:bodyPr/>
          <a:lstStyle/>
          <a:p>
            <a:r>
              <a:rPr lang="fr-FR" sz="3200" dirty="0" smtClean="0"/>
              <a:t>Limites et contraintes des processus</a:t>
            </a:r>
            <a:endParaRPr lang="fr-FR" sz="3200" dirty="0"/>
          </a:p>
        </p:txBody>
      </p:sp>
      <p:sp>
        <p:nvSpPr>
          <p:cNvPr id="131077" name="Rectangle 5"/>
          <p:cNvSpPr>
            <a:spLocks noGrp="1" noChangeArrowheads="1"/>
          </p:cNvSpPr>
          <p:nvPr>
            <p:ph type="body" idx="1"/>
          </p:nvPr>
        </p:nvSpPr>
        <p:spPr>
          <a:xfrm>
            <a:off x="914400" y="1239839"/>
            <a:ext cx="8029574" cy="4779962"/>
          </a:xfrm>
        </p:spPr>
        <p:txBody>
          <a:bodyPr/>
          <a:lstStyle/>
          <a:p>
            <a:pPr>
              <a:lnSpc>
                <a:spcPct val="140000"/>
              </a:lnSpc>
            </a:pPr>
            <a:r>
              <a:rPr lang="fr-FR" sz="2400" dirty="0" smtClean="0"/>
              <a:t>Importance de la prise en compte </a:t>
            </a:r>
            <a:r>
              <a:rPr lang="fr-FR" sz="2400" smtClean="0"/>
              <a:t>du </a:t>
            </a:r>
            <a:r>
              <a:rPr lang="fr-FR" sz="2400" smtClean="0"/>
              <a:t>changement,</a:t>
            </a:r>
            <a:endParaRPr lang="fr-FR" sz="2400" dirty="0" smtClean="0"/>
          </a:p>
          <a:p>
            <a:pPr>
              <a:lnSpc>
                <a:spcPct val="140000"/>
              </a:lnSpc>
            </a:pPr>
            <a:r>
              <a:rPr lang="fr-FR" sz="2400" dirty="0" smtClean="0"/>
              <a:t>Rigidité du cycle linéaire de </a:t>
            </a:r>
            <a:r>
              <a:rPr lang="fr-FR" sz="2400" dirty="0" smtClean="0"/>
              <a:t>production,</a:t>
            </a:r>
            <a:endParaRPr lang="fr-FR" sz="2400" dirty="0" smtClean="0"/>
          </a:p>
          <a:p>
            <a:pPr>
              <a:lnSpc>
                <a:spcPct val="140000"/>
              </a:lnSpc>
            </a:pPr>
            <a:r>
              <a:rPr lang="fr-FR" sz="2400" dirty="0" smtClean="0">
                <a:solidFill>
                  <a:srgbClr val="C00000"/>
                </a:solidFill>
              </a:rPr>
              <a:t>Effet tunnel </a:t>
            </a:r>
            <a:r>
              <a:rPr lang="fr-FR" sz="2400" dirty="0" smtClean="0"/>
              <a:t>contractuel : perte de visibilité du produit final par le client</a:t>
            </a:r>
          </a:p>
          <a:p>
            <a:pPr>
              <a:lnSpc>
                <a:spcPct val="120000"/>
              </a:lnSpc>
            </a:pPr>
            <a:r>
              <a:rPr lang="fr-FR" sz="2400" dirty="0" smtClean="0">
                <a:solidFill>
                  <a:srgbClr val="FF0000"/>
                </a:solidFill>
              </a:rPr>
              <a:t>Il n’existe pas de processus standard unique adapté :</a:t>
            </a:r>
          </a:p>
          <a:p>
            <a:pPr lvl="1">
              <a:lnSpc>
                <a:spcPct val="120000"/>
              </a:lnSpc>
            </a:pPr>
            <a:r>
              <a:rPr lang="fr-FR" sz="2400" dirty="0" smtClean="0">
                <a:solidFill>
                  <a:srgbClr val="FF0000"/>
                </a:solidFill>
              </a:rPr>
              <a:t>à tous les types d’applications,</a:t>
            </a:r>
          </a:p>
          <a:p>
            <a:pPr lvl="1">
              <a:lnSpc>
                <a:spcPct val="120000"/>
              </a:lnSpc>
            </a:pPr>
            <a:r>
              <a:rPr lang="fr-FR" sz="2400" dirty="0" smtClean="0">
                <a:solidFill>
                  <a:srgbClr val="FF0000"/>
                </a:solidFill>
              </a:rPr>
              <a:t>à toutes les personnes,</a:t>
            </a:r>
          </a:p>
          <a:p>
            <a:pPr lvl="1">
              <a:lnSpc>
                <a:spcPct val="120000"/>
              </a:lnSpc>
            </a:pPr>
            <a:r>
              <a:rPr lang="fr-FR" sz="2400" dirty="0" smtClean="0">
                <a:solidFill>
                  <a:srgbClr val="FF0000"/>
                </a:solidFill>
              </a:rPr>
              <a:t>à toutes les cultures.</a:t>
            </a:r>
          </a:p>
          <a:p>
            <a:pPr>
              <a:lnSpc>
                <a:spcPct val="140000"/>
              </a:lnSpc>
            </a:pPr>
            <a:endParaRPr lang="fr-FR" dirty="0"/>
          </a:p>
        </p:txBody>
      </p:sp>
      <p:sp>
        <p:nvSpPr>
          <p:cNvPr id="7" name="Espace réservé de la date 6"/>
          <p:cNvSpPr>
            <a:spLocks noGrp="1"/>
          </p:cNvSpPr>
          <p:nvPr>
            <p:ph type="dt" sz="half" idx="10"/>
          </p:nvPr>
        </p:nvSpPr>
        <p:spPr/>
        <p:txBody>
          <a:bodyPr/>
          <a:lstStyle/>
          <a:p>
            <a:fld id="{10D16786-2366-42B9-BBDA-183E5FB5413C}"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001000" cy="639762"/>
          </a:xfrm>
        </p:spPr>
        <p:txBody>
          <a:bodyPr>
            <a:normAutofit/>
          </a:bodyPr>
          <a:lstStyle/>
          <a:p>
            <a:r>
              <a:rPr lang="fr-FR" sz="3200" dirty="0" smtClean="0"/>
              <a:t>Rappel : Un système, une vision fonctionnelle</a:t>
            </a:r>
            <a:endParaRPr lang="fr-FR" sz="3200" dirty="0"/>
          </a:p>
        </p:txBody>
      </p:sp>
      <p:sp>
        <p:nvSpPr>
          <p:cNvPr id="5" name="Espace réservé de la date 4"/>
          <p:cNvSpPr>
            <a:spLocks noGrp="1"/>
          </p:cNvSpPr>
          <p:nvPr>
            <p:ph type="dt" sz="half" idx="10"/>
          </p:nvPr>
        </p:nvSpPr>
        <p:spPr/>
        <p:txBody>
          <a:bodyPr/>
          <a:lstStyle/>
          <a:p>
            <a:fld id="{7A7706DD-736E-4983-AE47-18861EC86728}"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Text Box 14"/>
          <p:cNvSpPr txBox="1">
            <a:spLocks noChangeArrowheads="1"/>
          </p:cNvSpPr>
          <p:nvPr/>
        </p:nvSpPr>
        <p:spPr bwMode="auto">
          <a:xfrm>
            <a:off x="990600" y="11430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système</a:t>
            </a:r>
            <a:r>
              <a:rPr lang="fr-FR" dirty="0" smtClean="0"/>
              <a:t> est une association de </a:t>
            </a:r>
            <a:r>
              <a:rPr lang="fr-FR" b="1" dirty="0" smtClean="0"/>
              <a:t>sous-systèmes</a:t>
            </a:r>
            <a:r>
              <a:rPr lang="fr-FR" dirty="0" smtClean="0"/>
              <a:t> constituant un tout organique complexe destiné à remplir une fonction générale</a:t>
            </a:r>
            <a:r>
              <a:rPr lang="fr-FR" dirty="0" smtClean="0">
                <a:latin typeface="+mn-lt"/>
              </a:rPr>
              <a:t>.</a:t>
            </a:r>
            <a:endParaRPr lang="fr-FR" dirty="0">
              <a:latin typeface="+mn-lt"/>
            </a:endParaRPr>
          </a:p>
        </p:txBody>
      </p:sp>
      <p:sp>
        <p:nvSpPr>
          <p:cNvPr id="12" name="Text Box 14"/>
          <p:cNvSpPr txBox="1">
            <a:spLocks noChangeArrowheads="1"/>
          </p:cNvSpPr>
          <p:nvPr/>
        </p:nvSpPr>
        <p:spPr bwMode="auto">
          <a:xfrm>
            <a:off x="990600" y="20574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sous-système</a:t>
            </a:r>
            <a:r>
              <a:rPr lang="fr-FR" dirty="0" smtClean="0"/>
              <a:t> est une association de </a:t>
            </a:r>
            <a:r>
              <a:rPr lang="fr-FR" b="1" dirty="0" smtClean="0"/>
              <a:t>composant</a:t>
            </a:r>
            <a:r>
              <a:rPr lang="fr-FR" dirty="0" smtClean="0"/>
              <a:t>s destinés à remplir une ou plusieurs fonctions opérationnelles au sein d'un système.</a:t>
            </a:r>
            <a:endParaRPr lang="fr-FR" dirty="0">
              <a:latin typeface="+mn-lt"/>
            </a:endParaRPr>
          </a:p>
        </p:txBody>
      </p:sp>
      <p:sp>
        <p:nvSpPr>
          <p:cNvPr id="13" name="Text Box 14"/>
          <p:cNvSpPr txBox="1">
            <a:spLocks noChangeArrowheads="1"/>
          </p:cNvSpPr>
          <p:nvPr/>
        </p:nvSpPr>
        <p:spPr bwMode="auto">
          <a:xfrm>
            <a:off x="990600" y="29718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composant</a:t>
            </a:r>
            <a:r>
              <a:rPr lang="fr-FR" dirty="0" smtClean="0"/>
              <a:t> est un élément ou un ensemble d'éléments destinés à remplir une fonction particulière dans un sous-système ou un système.</a:t>
            </a:r>
            <a:endParaRPr lang="fr-FR" dirty="0">
              <a:latin typeface="+mn-lt"/>
            </a:endParaRPr>
          </a:p>
        </p:txBody>
      </p:sp>
      <p:sp>
        <p:nvSpPr>
          <p:cNvPr id="14" name="Text Box 14"/>
          <p:cNvSpPr txBox="1">
            <a:spLocks noChangeArrowheads="1"/>
          </p:cNvSpPr>
          <p:nvPr/>
        </p:nvSpPr>
        <p:spPr bwMode="auto">
          <a:xfrm>
            <a:off x="990600" y="3962400"/>
            <a:ext cx="7772400" cy="426913"/>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Une </a:t>
            </a:r>
            <a:r>
              <a:rPr lang="fr-FR" b="1" dirty="0" smtClean="0"/>
              <a:t>fonction</a:t>
            </a:r>
            <a:r>
              <a:rPr lang="fr-FR" dirty="0" smtClean="0"/>
              <a:t> est une tache exécutée pour atteindre un résultat attendu.</a:t>
            </a:r>
            <a:endParaRPr lang="fr-FR" dirty="0">
              <a:latin typeface="+mn-lt"/>
            </a:endParaRPr>
          </a:p>
        </p:txBody>
      </p:sp>
      <p:sp>
        <p:nvSpPr>
          <p:cNvPr id="15" name="Text Box 14"/>
          <p:cNvSpPr txBox="1">
            <a:spLocks noChangeArrowheads="1"/>
          </p:cNvSpPr>
          <p:nvPr/>
        </p:nvSpPr>
        <p:spPr bwMode="auto">
          <a:xfrm>
            <a:off x="990600" y="4648200"/>
            <a:ext cx="7772400" cy="142410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Tout système est immergé dans un </a:t>
            </a:r>
            <a:r>
              <a:rPr lang="fr-FR" b="1" dirty="0" smtClean="0"/>
              <a:t>environnement,</a:t>
            </a:r>
            <a:r>
              <a:rPr lang="fr-FR" dirty="0" smtClean="0"/>
              <a:t> d’où l’importance d’identifier les limites du système, appelée </a:t>
            </a:r>
            <a:r>
              <a:rPr lang="fr-FR" b="1" dirty="0" smtClean="0"/>
              <a:t>Frontière</a:t>
            </a:r>
            <a:r>
              <a:rPr lang="fr-FR" dirty="0" smtClean="0"/>
              <a:t>, permettant ainsi de distinguer tous les éléments nécessaires au fonctionnement du système et leur contribution à la réalisation de la fonction.</a:t>
            </a:r>
            <a:endParaRPr lang="fr-FR" dirty="0">
              <a:latin typeface="+mn-lt"/>
            </a:endParaRPr>
          </a:p>
        </p:txBody>
      </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La notion de système</a:t>
            </a:r>
            <a:endParaRPr lang="fr-FR" dirty="0"/>
          </a:p>
        </p:txBody>
      </p:sp>
      <p:sp>
        <p:nvSpPr>
          <p:cNvPr id="5" name="Espace réservé de la date 4"/>
          <p:cNvSpPr>
            <a:spLocks noGrp="1"/>
          </p:cNvSpPr>
          <p:nvPr>
            <p:ph type="dt" sz="half" idx="10"/>
          </p:nvPr>
        </p:nvSpPr>
        <p:spPr/>
        <p:txBody>
          <a:bodyPr/>
          <a:lstStyle/>
          <a:p>
            <a:fld id="{BBABD384-710E-40A1-88D9-0148288A3EC2}"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3075" name="Picture 3" descr="sadt01"/>
          <p:cNvPicPr>
            <a:picLocks noChangeAspect="1" noChangeArrowheads="1"/>
          </p:cNvPicPr>
          <p:nvPr/>
        </p:nvPicPr>
        <p:blipFill>
          <a:blip r:embed="rId3" cstate="print"/>
          <a:srcRect/>
          <a:stretch>
            <a:fillRect/>
          </a:stretch>
        </p:blipFill>
        <p:spPr bwMode="auto">
          <a:xfrm>
            <a:off x="533400" y="3352800"/>
            <a:ext cx="3068638" cy="1981200"/>
          </a:xfrm>
          <a:prstGeom prst="rect">
            <a:avLst/>
          </a:prstGeom>
          <a:noFill/>
          <a:ln w="9525">
            <a:noFill/>
            <a:miter lim="800000"/>
            <a:headEnd/>
            <a:tailEnd/>
          </a:ln>
        </p:spPr>
      </p:pic>
      <p:grpSp>
        <p:nvGrpSpPr>
          <p:cNvPr id="11" name="Groupe 10"/>
          <p:cNvGrpSpPr/>
          <p:nvPr/>
        </p:nvGrpSpPr>
        <p:grpSpPr>
          <a:xfrm>
            <a:off x="3581400" y="1143000"/>
            <a:ext cx="5400675" cy="4867275"/>
            <a:chOff x="1143000" y="1066800"/>
            <a:chExt cx="5400675" cy="4867275"/>
          </a:xfrm>
        </p:grpSpPr>
        <p:pic>
          <p:nvPicPr>
            <p:cNvPr id="12" name="Picture 2"/>
            <p:cNvPicPr>
              <a:picLocks noChangeAspect="1" noChangeArrowheads="1"/>
            </p:cNvPicPr>
            <p:nvPr/>
          </p:nvPicPr>
          <p:blipFill>
            <a:blip r:embed="rId4" cstate="print"/>
            <a:srcRect/>
            <a:stretch>
              <a:fillRect/>
            </a:stretch>
          </p:blipFill>
          <p:spPr bwMode="auto">
            <a:xfrm>
              <a:off x="1143000" y="1066800"/>
              <a:ext cx="5400675" cy="4867275"/>
            </a:xfrm>
            <a:prstGeom prst="rect">
              <a:avLst/>
            </a:prstGeom>
            <a:noFill/>
            <a:ln w="9525">
              <a:noFill/>
              <a:miter lim="800000"/>
              <a:headEnd/>
              <a:tailEnd/>
            </a:ln>
          </p:spPr>
        </p:pic>
        <p:pic>
          <p:nvPicPr>
            <p:cNvPr id="13" name="Picture 3"/>
            <p:cNvPicPr>
              <a:picLocks noChangeAspect="1" noChangeArrowheads="1"/>
            </p:cNvPicPr>
            <p:nvPr/>
          </p:nvPicPr>
          <p:blipFill>
            <a:blip r:embed="rId5" cstate="print"/>
            <a:srcRect/>
            <a:stretch>
              <a:fillRect/>
            </a:stretch>
          </p:blipFill>
          <p:spPr bwMode="auto">
            <a:xfrm>
              <a:off x="4724400" y="5410200"/>
              <a:ext cx="1752600" cy="371475"/>
            </a:xfrm>
            <a:prstGeom prst="rect">
              <a:avLst/>
            </a:prstGeom>
            <a:noFill/>
            <a:ln w="9525">
              <a:noFill/>
              <a:miter lim="800000"/>
              <a:headEnd/>
              <a:tailEnd/>
            </a:ln>
          </p:spPr>
        </p:pic>
      </p:gr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4" name="Picture 2" descr="sadt03"/>
          <p:cNvPicPr>
            <a:picLocks noChangeAspect="1" noChangeArrowheads="1"/>
          </p:cNvPicPr>
          <p:nvPr/>
        </p:nvPicPr>
        <p:blipFill>
          <a:blip r:embed="rId6" cstate="print"/>
          <a:srcRect/>
          <a:stretch>
            <a:fillRect/>
          </a:stretch>
        </p:blipFill>
        <p:spPr bwMode="auto">
          <a:xfrm>
            <a:off x="990600" y="1524000"/>
            <a:ext cx="3119438" cy="1595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Une jeune industrie …déjà en crise </a:t>
            </a:r>
            <a:r>
              <a:rPr lang="fr-FR" dirty="0" smtClean="0">
                <a:sym typeface="Wingdings" pitchFamily="2" charset="2"/>
              </a:rPr>
              <a:t></a:t>
            </a:r>
            <a:endParaRPr lang="fr-FR" dirty="0"/>
          </a:p>
        </p:txBody>
      </p:sp>
      <p:sp>
        <p:nvSpPr>
          <p:cNvPr id="5" name="Espace réservé de la date 4"/>
          <p:cNvSpPr>
            <a:spLocks noGrp="1"/>
          </p:cNvSpPr>
          <p:nvPr>
            <p:ph type="dt" sz="half" idx="10"/>
          </p:nvPr>
        </p:nvSpPr>
        <p:spPr/>
        <p:txBody>
          <a:bodyPr/>
          <a:lstStyle/>
          <a:p>
            <a:fld id="{DA96600F-27C6-4BD9-8CA6-C1A1D10930ED}" type="datetime2">
              <a:rPr lang="fr-FR" smtClean="0"/>
              <a:pPr/>
              <a:t>dimanche 31 janvier 2010</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10" name="Espace réservé du contenu 2"/>
          <p:cNvSpPr>
            <a:spLocks noGrp="1"/>
          </p:cNvSpPr>
          <p:nvPr>
            <p:ph idx="1"/>
          </p:nvPr>
        </p:nvSpPr>
        <p:spPr>
          <a:xfrm>
            <a:off x="990600" y="1295400"/>
            <a:ext cx="7498080" cy="4800600"/>
          </a:xfrm>
        </p:spPr>
        <p:txBody>
          <a:bodyPr>
            <a:normAutofit lnSpcReduction="10000"/>
          </a:bodyPr>
          <a:lstStyle/>
          <a:p>
            <a:r>
              <a:rPr lang="fr-FR" sz="2800" dirty="0" smtClean="0"/>
              <a:t>Industrialisation sur 40 ans,</a:t>
            </a:r>
          </a:p>
          <a:p>
            <a:r>
              <a:rPr lang="fr-FR" sz="2800" dirty="0" smtClean="0"/>
              <a:t>Prolifération des systèmes,</a:t>
            </a:r>
          </a:p>
          <a:p>
            <a:r>
              <a:rPr lang="fr-FR" sz="2800" dirty="0" smtClean="0"/>
              <a:t>Croissance en taille et complexité,</a:t>
            </a:r>
          </a:p>
          <a:p>
            <a:r>
              <a:rPr lang="fr-FR" sz="2800" dirty="0" smtClean="0"/>
              <a:t>Économie dépendante des systèmes logiciels.</a:t>
            </a:r>
          </a:p>
          <a:p>
            <a:pPr lvl="1" algn="just"/>
            <a:r>
              <a:rPr lang="fr-FR" sz="2400" dirty="0" smtClean="0"/>
              <a:t>La dispersion du personnel et des ordinateurs avec les connexions réseaux ont accru la dépendance vis-à-vis des systèmes.</a:t>
            </a:r>
          </a:p>
          <a:p>
            <a:pPr algn="just"/>
            <a:r>
              <a:rPr lang="fr-FR" sz="2800" dirty="0" smtClean="0"/>
              <a:t>Les facteurs d’échelle de la crise</a:t>
            </a:r>
          </a:p>
          <a:p>
            <a:pPr lvl="1" algn="just"/>
            <a:r>
              <a:rPr lang="fr-FR" sz="2400" dirty="0" smtClean="0"/>
              <a:t>L’évolution de la nature du système,</a:t>
            </a:r>
          </a:p>
          <a:p>
            <a:pPr lvl="1" algn="just"/>
            <a:r>
              <a:rPr lang="fr-FR" sz="2400" dirty="0" smtClean="0"/>
              <a:t>L’évolution du monde économique,</a:t>
            </a:r>
          </a:p>
          <a:p>
            <a:pPr lvl="1" algn="just"/>
            <a:r>
              <a:rPr lang="fr-FR" sz="2400" dirty="0" smtClean="0"/>
              <a:t>L’évolution des contraintes de l’ingénieur logiciel.</a:t>
            </a:r>
          </a:p>
          <a:p>
            <a:pPr lvl="1" algn="just"/>
            <a:endParaRPr lang="fr-FR" dirty="0" smtClean="0"/>
          </a:p>
          <a:p>
            <a:pPr lvl="1" algn="just"/>
            <a:endParaRPr lang="fr-FR" dirty="0" smtClean="0"/>
          </a:p>
          <a:p>
            <a:pPr lvl="1" algn="just"/>
            <a:endParaRPr lang="fr-FR" dirty="0" smtClean="0"/>
          </a:p>
          <a:p>
            <a:pPr lvl="1" algn="just"/>
            <a:endParaRPr lang="fr-FR" dirty="0" smtClean="0"/>
          </a:p>
          <a:p>
            <a:endParaRPr lang="fr-FR" dirty="0" smtClean="0"/>
          </a:p>
          <a:p>
            <a:endParaRPr lang="fr-FR" dirty="0"/>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1984</TotalTime>
  <Words>4604</Words>
  <Application>Microsoft Office PowerPoint</Application>
  <PresentationFormat>Affichage à l'écran (4:3)</PresentationFormat>
  <Paragraphs>1379</Paragraphs>
  <Slides>69</Slides>
  <Notes>32</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69</vt:i4>
      </vt:variant>
    </vt:vector>
  </HeadingPairs>
  <TitlesOfParts>
    <vt:vector size="72" baseType="lpstr">
      <vt:lpstr>Solstice</vt:lpstr>
      <vt:lpstr>Picture</vt:lpstr>
      <vt:lpstr>Clip</vt:lpstr>
      <vt:lpstr>Diapositive 1</vt:lpstr>
      <vt:lpstr>Plan du cours </vt:lpstr>
      <vt:lpstr>Le Génie Logiciel</vt:lpstr>
      <vt:lpstr>Le Génie Logiciel</vt:lpstr>
      <vt:lpstr>Introduction : les définitions</vt:lpstr>
      <vt:lpstr>Ingénierie Système (IS)</vt:lpstr>
      <vt:lpstr>Rappel : Un système, une vision fonctionnelle</vt:lpstr>
      <vt:lpstr>La notion de système</vt:lpstr>
      <vt:lpstr>Une jeune industrie …déjà en crise </vt:lpstr>
      <vt:lpstr>La crise … du système logiciel</vt:lpstr>
      <vt:lpstr>La crise … du monde économique</vt:lpstr>
      <vt:lpstr>La crise … de l’Ingénieur logiciel</vt:lpstr>
      <vt:lpstr>Extension aux Bureaux d’Etudes</vt:lpstr>
      <vt:lpstr>Extension aux Bureaux d’Etudes</vt:lpstr>
      <vt:lpstr>Quelques chiffres … sur la crise</vt:lpstr>
      <vt:lpstr>Domaine de l’Ingénierie Logiciel</vt:lpstr>
      <vt:lpstr>A1. Les processus de développement</vt:lpstr>
      <vt:lpstr>Le cycle linéaire ou  cycle en V</vt:lpstr>
      <vt:lpstr>Rappel : Les activités descendantes</vt:lpstr>
      <vt:lpstr>Rappel : Les activités remontantes</vt:lpstr>
      <vt:lpstr>Processus itératif et incrémental</vt:lpstr>
      <vt:lpstr>Rappel : un modèle</vt:lpstr>
      <vt:lpstr>Plusieurs vues, un seul modèle .. dans un outils</vt:lpstr>
      <vt:lpstr> La modélisation graphique … avec un outils</vt:lpstr>
      <vt:lpstr>Analogie avec le Génie Civil</vt:lpstr>
      <vt:lpstr>La notion de points de vue</vt:lpstr>
      <vt:lpstr>Découpage de l’architecture</vt:lpstr>
      <vt:lpstr>Organisation et Architecture</vt:lpstr>
      <vt:lpstr>Rappel : Une Approche Systémique</vt:lpstr>
      <vt:lpstr>Le cycle en  Y : 2 TRACKS UNIFIED PROCESS (voir UML 2 en action – P. Rocques  F. Vallée - 3e ed.– Eyrolles 2004)</vt:lpstr>
      <vt:lpstr>Y : 2 T U P</vt:lpstr>
      <vt:lpstr>PROTOTYPAGE</vt:lpstr>
      <vt:lpstr>PROTOTYPAGE</vt:lpstr>
      <vt:lpstr>Une vision complémentaire Y+V</vt:lpstr>
      <vt:lpstr> Les activités</vt:lpstr>
      <vt:lpstr>Règles d’or du modèle métier</vt:lpstr>
      <vt:lpstr>Attribution de la responsabilité … aux objets</vt:lpstr>
      <vt:lpstr>Un modèle d’architecture</vt:lpstr>
      <vt:lpstr>Mais comment faire alors …?</vt:lpstr>
      <vt:lpstr>LIMITES DES OBJETS ET DES COMPOSANTS</vt:lpstr>
      <vt:lpstr>Sans Couture (seamless) ?</vt:lpstr>
      <vt:lpstr>UNE ORGANISATION PLUS RÉALISTE</vt:lpstr>
      <vt:lpstr>INGÉNIERIE DIRIGÉE PAR LES MODÈLES (Model Driven Engineering)</vt:lpstr>
      <vt:lpstr>MODEL DRIVEN ARCHITECTURE</vt:lpstr>
      <vt:lpstr>EXEMPLE</vt:lpstr>
      <vt:lpstr>LES PRINCIPAUX OUTILS</vt:lpstr>
      <vt:lpstr>MDA  :  AVANTAGES</vt:lpstr>
      <vt:lpstr> Les 6 directives de l’Ingénierie Logicielle</vt:lpstr>
      <vt:lpstr>Le pilotage selon le Processus Unifié</vt:lpstr>
      <vt:lpstr>La phase de pré-étude </vt:lpstr>
      <vt:lpstr>La phase d’Elaboration</vt:lpstr>
      <vt:lpstr>Construction et Transition</vt:lpstr>
      <vt:lpstr>L’organisation : itération / incrément </vt:lpstr>
      <vt:lpstr>Les clefs du pilotage</vt:lpstr>
      <vt:lpstr>Activités au sein d’une itération</vt:lpstr>
      <vt:lpstr>Organisation d’une itération</vt:lpstr>
      <vt:lpstr>Une itération est bornée</vt:lpstr>
      <vt:lpstr>Des questions sur le UP</vt:lpstr>
      <vt:lpstr>XP : Extreme Programming</vt:lpstr>
      <vt:lpstr>XP : Pousser à l’extrême les bonnes pratiques</vt:lpstr>
      <vt:lpstr>Organisation</vt:lpstr>
      <vt:lpstr>XP : Pratiques de développement</vt:lpstr>
      <vt:lpstr>XP : Pratiques de Collaboration</vt:lpstr>
      <vt:lpstr>XP : Pratiques de Gestion de Projet</vt:lpstr>
      <vt:lpstr>XP : Les Limites</vt:lpstr>
      <vt:lpstr>Autres méthodes …</vt:lpstr>
      <vt:lpstr>DÉVELOPPEMENT INCRÉMENTAL :  AVANTAGES</vt:lpstr>
      <vt:lpstr>DÉVELOPPEMENT INCRÉMENTAL : INCONVÉNIENTS</vt:lpstr>
      <vt:lpstr>Limites et contraintes des processus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Cédric</cp:lastModifiedBy>
  <cp:revision>202</cp:revision>
  <cp:lastPrinted>1601-01-01T00:00:00Z</cp:lastPrinted>
  <dcterms:created xsi:type="dcterms:W3CDTF">1601-01-01T00:00:00Z</dcterms:created>
  <dcterms:modified xsi:type="dcterms:W3CDTF">2010-01-31T20:58:12Z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