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ustom.xml" ContentType="application/vnd.openxmlformats-officedocument.custom-properties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57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emf" ContentType="image/x-emf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55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53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1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Default Extension="gif" ContentType="image/gif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Default Extension="vml" ContentType="application/vnd.openxmlformats-officedocument.vmlDrawing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Default Extension="wmf" ContentType="image/x-wmf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61"/>
  </p:notesMasterIdLst>
  <p:sldIdLst>
    <p:sldId id="256" r:id="rId2"/>
    <p:sldId id="258" r:id="rId3"/>
    <p:sldId id="261" r:id="rId4"/>
    <p:sldId id="264" r:id="rId5"/>
    <p:sldId id="262" r:id="rId6"/>
    <p:sldId id="265" r:id="rId7"/>
    <p:sldId id="266" r:id="rId8"/>
    <p:sldId id="267" r:id="rId9"/>
    <p:sldId id="269" r:id="rId10"/>
    <p:sldId id="270" r:id="rId11"/>
    <p:sldId id="272" r:id="rId12"/>
    <p:sldId id="273" r:id="rId13"/>
    <p:sldId id="274" r:id="rId14"/>
    <p:sldId id="275" r:id="rId15"/>
    <p:sldId id="276" r:id="rId16"/>
    <p:sldId id="285" r:id="rId17"/>
    <p:sldId id="278" r:id="rId18"/>
    <p:sldId id="287" r:id="rId19"/>
    <p:sldId id="288" r:id="rId20"/>
    <p:sldId id="289" r:id="rId21"/>
    <p:sldId id="290" r:id="rId22"/>
    <p:sldId id="291" r:id="rId23"/>
    <p:sldId id="292" r:id="rId24"/>
    <p:sldId id="361" r:id="rId25"/>
    <p:sldId id="293" r:id="rId26"/>
    <p:sldId id="294" r:id="rId27"/>
    <p:sldId id="295" r:id="rId28"/>
    <p:sldId id="299" r:id="rId29"/>
    <p:sldId id="301" r:id="rId30"/>
    <p:sldId id="302" r:id="rId31"/>
    <p:sldId id="310" r:id="rId32"/>
    <p:sldId id="311" r:id="rId33"/>
    <p:sldId id="318" r:id="rId34"/>
    <p:sldId id="319" r:id="rId35"/>
    <p:sldId id="320" r:id="rId36"/>
    <p:sldId id="321" r:id="rId37"/>
    <p:sldId id="322" r:id="rId38"/>
    <p:sldId id="323" r:id="rId39"/>
    <p:sldId id="324" r:id="rId40"/>
    <p:sldId id="326" r:id="rId41"/>
    <p:sldId id="327" r:id="rId42"/>
    <p:sldId id="328" r:id="rId43"/>
    <p:sldId id="329" r:id="rId44"/>
    <p:sldId id="330" r:id="rId45"/>
    <p:sldId id="336" r:id="rId46"/>
    <p:sldId id="337" r:id="rId47"/>
    <p:sldId id="338" r:id="rId48"/>
    <p:sldId id="339" r:id="rId49"/>
    <p:sldId id="340" r:id="rId50"/>
    <p:sldId id="344" r:id="rId51"/>
    <p:sldId id="345" r:id="rId52"/>
    <p:sldId id="346" r:id="rId53"/>
    <p:sldId id="347" r:id="rId54"/>
    <p:sldId id="348" r:id="rId55"/>
    <p:sldId id="354" r:id="rId56"/>
    <p:sldId id="357" r:id="rId57"/>
    <p:sldId id="358" r:id="rId58"/>
    <p:sldId id="359" r:id="rId59"/>
    <p:sldId id="360" r:id="rId60"/>
  </p:sldIdLst>
  <p:sldSz cx="9144000" cy="6858000" type="screen4x3"/>
  <p:notesSz cx="7099300" cy="10234613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FF"/>
    <a:srgbClr val="7AEFF2"/>
    <a:srgbClr val="42679B"/>
    <a:srgbClr val="9999FF"/>
    <a:srgbClr val="6666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139" autoAdjust="0"/>
    <p:restoredTop sz="94712" autoAdjust="0"/>
  </p:normalViewPr>
  <p:slideViewPr>
    <p:cSldViewPr>
      <p:cViewPr varScale="1">
        <p:scale>
          <a:sx n="50" d="100"/>
          <a:sy n="50" d="100"/>
        </p:scale>
        <p:origin x="-1555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9A41E58D-7A60-4991-B864-CBCE918EF5EB}" type="datetimeFigureOut">
              <a:rPr lang="fr-FR" smtClean="0"/>
              <a:pPr/>
              <a:t>04/02/2010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6E5F6BBE-01FE-4CBD-A1CE-02933062221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787245-0599-4747-B6C9-5F04362A6AE5}" type="slidenum">
              <a:rPr lang="fr-FR"/>
              <a:pPr/>
              <a:t>2</a:t>
            </a:fld>
            <a:endParaRPr lang="fr-FR"/>
          </a:p>
        </p:txBody>
      </p:sp>
      <p:sp>
        <p:nvSpPr>
          <p:cNvPr id="291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1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29C4BD-182C-45B6-B3F5-CE8509CFDDA4}" type="slidenum">
              <a:rPr lang="fr-FR"/>
              <a:pPr/>
              <a:t>11</a:t>
            </a:fld>
            <a:endParaRPr lang="fr-FR"/>
          </a:p>
        </p:txBody>
      </p:sp>
      <p:sp>
        <p:nvSpPr>
          <p:cNvPr id="233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9D58DD-60DC-4B70-B963-9A44E7D65C5F}" type="slidenum">
              <a:rPr lang="fr-FR"/>
              <a:pPr/>
              <a:t>12</a:t>
            </a:fld>
            <a:endParaRPr lang="fr-FR"/>
          </a:p>
        </p:txBody>
      </p:sp>
      <p:sp>
        <p:nvSpPr>
          <p:cNvPr id="308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5B5A8B-FA93-4368-A09C-91026F859F1A}" type="slidenum">
              <a:rPr lang="fr-FR"/>
              <a:pPr/>
              <a:t>13</a:t>
            </a:fld>
            <a:endParaRPr lang="fr-FR"/>
          </a:p>
        </p:txBody>
      </p:sp>
      <p:sp>
        <p:nvSpPr>
          <p:cNvPr id="23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228F4E-B3AC-41A8-B8D2-DEAED29D3BC0}" type="slidenum">
              <a:rPr lang="fr-FR"/>
              <a:pPr/>
              <a:t>14</a:t>
            </a:fld>
            <a:endParaRPr lang="fr-FR"/>
          </a:p>
        </p:txBody>
      </p:sp>
      <p:sp>
        <p:nvSpPr>
          <p:cNvPr id="235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D9FDF0-971E-4E8E-B311-8B72BD5A3AD6}" type="slidenum">
              <a:rPr lang="fr-FR"/>
              <a:pPr/>
              <a:t>15</a:t>
            </a:fld>
            <a:endParaRPr lang="fr-FR"/>
          </a:p>
        </p:txBody>
      </p:sp>
      <p:sp>
        <p:nvSpPr>
          <p:cNvPr id="359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9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FAD1C9-F647-4A07-9F98-C481B1511569}" type="slidenum">
              <a:rPr lang="fr-FR"/>
              <a:pPr/>
              <a:t>16</a:t>
            </a:fld>
            <a:endParaRPr lang="fr-FR"/>
          </a:p>
        </p:txBody>
      </p:sp>
      <p:sp>
        <p:nvSpPr>
          <p:cNvPr id="32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75E75F-0886-47C1-8D2C-76F95A174E21}" type="slidenum">
              <a:rPr lang="fr-FR"/>
              <a:pPr/>
              <a:t>17</a:t>
            </a:fld>
            <a:endParaRPr lang="fr-FR"/>
          </a:p>
        </p:txBody>
      </p:sp>
      <p:sp>
        <p:nvSpPr>
          <p:cNvPr id="328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8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5F725C-D8D2-425F-87C8-4C2C2749CACC}" type="slidenum">
              <a:rPr lang="fr-FR"/>
              <a:pPr/>
              <a:t>18</a:t>
            </a:fld>
            <a:endParaRPr lang="fr-FR"/>
          </a:p>
        </p:txBody>
      </p:sp>
      <p:sp>
        <p:nvSpPr>
          <p:cNvPr id="330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0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9AB32A-D4CD-419A-BDB5-CD2ECA827FB2}" type="slidenum">
              <a:rPr lang="fr-FR"/>
              <a:pPr/>
              <a:t>19</a:t>
            </a:fld>
            <a:endParaRPr lang="fr-FR"/>
          </a:p>
        </p:txBody>
      </p:sp>
      <p:sp>
        <p:nvSpPr>
          <p:cNvPr id="324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4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0343B4-343F-40E6-BC50-55032BDF66C4}" type="slidenum">
              <a:rPr lang="fr-FR"/>
              <a:pPr/>
              <a:t>20</a:t>
            </a:fld>
            <a:endParaRPr lang="fr-FR"/>
          </a:p>
        </p:txBody>
      </p:sp>
      <p:sp>
        <p:nvSpPr>
          <p:cNvPr id="326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6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710BED-0CF0-4B82-A453-C6DC120D80D6}" type="slidenum">
              <a:rPr lang="fr-FR"/>
              <a:pPr/>
              <a:t>3</a:t>
            </a:fld>
            <a:endParaRPr lang="fr-FR"/>
          </a:p>
        </p:txBody>
      </p:sp>
      <p:sp>
        <p:nvSpPr>
          <p:cNvPr id="314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4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FEA4D2-A3B9-40C8-8F1D-48DD5A3A5CF4}" type="slidenum">
              <a:rPr lang="fr-FR"/>
              <a:pPr/>
              <a:t>21</a:t>
            </a:fld>
            <a:endParaRPr lang="fr-FR"/>
          </a:p>
        </p:txBody>
      </p:sp>
      <p:sp>
        <p:nvSpPr>
          <p:cNvPr id="332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2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BE98C4-E025-4FDD-A7C1-931343D4E4B7}" type="slidenum">
              <a:rPr lang="fr-FR"/>
              <a:pPr/>
              <a:t>22</a:t>
            </a:fld>
            <a:endParaRPr lang="fr-FR"/>
          </a:p>
        </p:txBody>
      </p:sp>
      <p:sp>
        <p:nvSpPr>
          <p:cNvPr id="336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6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29863B-880D-46A5-819B-D9059DFB5DD5}" type="slidenum">
              <a:rPr lang="fr-FR"/>
              <a:pPr/>
              <a:t>23</a:t>
            </a:fld>
            <a:endParaRPr lang="fr-FR"/>
          </a:p>
        </p:txBody>
      </p:sp>
      <p:sp>
        <p:nvSpPr>
          <p:cNvPr id="340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0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74BA5E-DE91-41F6-95E7-DD08BEF633AE}" type="slidenum">
              <a:rPr lang="fr-FR"/>
              <a:pPr/>
              <a:t>25</a:t>
            </a:fld>
            <a:endParaRPr lang="fr-FR"/>
          </a:p>
        </p:txBody>
      </p:sp>
      <p:sp>
        <p:nvSpPr>
          <p:cNvPr id="338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8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929772-0369-449B-A5B5-01FC86204B7D}" type="slidenum">
              <a:rPr lang="fr-FR"/>
              <a:pPr/>
              <a:t>26</a:t>
            </a:fld>
            <a:endParaRPr lang="fr-FR"/>
          </a:p>
        </p:txBody>
      </p:sp>
      <p:sp>
        <p:nvSpPr>
          <p:cNvPr id="343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3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35AA3D-82CA-4279-A5D5-944E9A1DA28A}" type="slidenum">
              <a:rPr lang="fr-FR"/>
              <a:pPr/>
              <a:t>27</a:t>
            </a:fld>
            <a:endParaRPr lang="fr-FR"/>
          </a:p>
        </p:txBody>
      </p:sp>
      <p:sp>
        <p:nvSpPr>
          <p:cNvPr id="334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4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E8E7FE-AEDC-4375-B265-F18E3152CF99}" type="slidenum">
              <a:rPr lang="fr-FR"/>
              <a:pPr/>
              <a:t>28</a:t>
            </a:fld>
            <a:endParaRPr lang="fr-FR"/>
          </a:p>
        </p:txBody>
      </p:sp>
      <p:sp>
        <p:nvSpPr>
          <p:cNvPr id="238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FE13E1-5B82-4576-BB35-84B3DE5C0EAD}" type="slidenum">
              <a:rPr lang="fr-FR"/>
              <a:pPr/>
              <a:t>29</a:t>
            </a:fld>
            <a:endParaRPr lang="fr-FR"/>
          </a:p>
        </p:txBody>
      </p:sp>
      <p:sp>
        <p:nvSpPr>
          <p:cNvPr id="24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5A5CAB-8141-4FB7-808C-99E7A0E2B460}" type="slidenum">
              <a:rPr lang="fr-FR"/>
              <a:pPr/>
              <a:t>30</a:t>
            </a:fld>
            <a:endParaRPr lang="fr-FR"/>
          </a:p>
        </p:txBody>
      </p:sp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8C599F-9088-4CA5-B315-00C79157C125}" type="slidenum">
              <a:rPr lang="fr-FR"/>
              <a:pPr/>
              <a:t>31</a:t>
            </a:fld>
            <a:endParaRPr lang="fr-FR"/>
          </a:p>
        </p:txBody>
      </p:sp>
      <p:sp>
        <p:nvSpPr>
          <p:cNvPr id="249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9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982B5E-BC8C-4F04-A2D7-D9D31703E4BA}" type="slidenum">
              <a:rPr lang="fr-FR"/>
              <a:pPr/>
              <a:t>4</a:t>
            </a:fld>
            <a:endParaRPr lang="fr-FR"/>
          </a:p>
        </p:txBody>
      </p:sp>
      <p:sp>
        <p:nvSpPr>
          <p:cNvPr id="306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6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AC2ACD-0945-4254-9EC2-A66CAC372678}" type="slidenum">
              <a:rPr lang="fr-FR"/>
              <a:pPr/>
              <a:t>32</a:t>
            </a:fld>
            <a:endParaRPr lang="fr-FR"/>
          </a:p>
        </p:txBody>
      </p:sp>
      <p:sp>
        <p:nvSpPr>
          <p:cNvPr id="250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3F4B7E-FDDE-447B-AF81-3F5230E0C231}" type="slidenum">
              <a:rPr lang="fr-FR"/>
              <a:pPr/>
              <a:t>33</a:t>
            </a:fld>
            <a:endParaRPr lang="fr-FR"/>
          </a:p>
        </p:txBody>
      </p:sp>
      <p:sp>
        <p:nvSpPr>
          <p:cNvPr id="258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8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EE7EEE-D785-42E7-B8BE-8B34514FFBE8}" type="slidenum">
              <a:rPr lang="fr-FR"/>
              <a:pPr/>
              <a:t>34</a:t>
            </a:fld>
            <a:endParaRPr lang="fr-FR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86E2B4-406E-45DF-9649-85FB8AD4D8FB}" type="slidenum">
              <a:rPr lang="fr-FR"/>
              <a:pPr/>
              <a:t>35</a:t>
            </a:fld>
            <a:endParaRPr lang="fr-FR"/>
          </a:p>
        </p:txBody>
      </p:sp>
      <p:sp>
        <p:nvSpPr>
          <p:cNvPr id="260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0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DC0BBF-625C-49B8-B0E5-FD9E1CACB437}" type="slidenum">
              <a:rPr lang="fr-FR"/>
              <a:pPr/>
              <a:t>36</a:t>
            </a:fld>
            <a:endParaRPr lang="fr-FR"/>
          </a:p>
        </p:txBody>
      </p:sp>
      <p:sp>
        <p:nvSpPr>
          <p:cNvPr id="261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1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2B22D3-6C72-4AA9-97B9-42CB002824D6}" type="slidenum">
              <a:rPr lang="fr-FR"/>
              <a:pPr/>
              <a:t>37</a:t>
            </a:fld>
            <a:endParaRPr lang="fr-FR"/>
          </a:p>
        </p:txBody>
      </p:sp>
      <p:sp>
        <p:nvSpPr>
          <p:cNvPr id="262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2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958229-68A2-485B-B0E2-93B48C8F2613}" type="slidenum">
              <a:rPr lang="fr-FR"/>
              <a:pPr/>
              <a:t>38</a:t>
            </a:fld>
            <a:endParaRPr lang="fr-FR"/>
          </a:p>
        </p:txBody>
      </p:sp>
      <p:sp>
        <p:nvSpPr>
          <p:cNvPr id="263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3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72F405-1B41-447E-BF82-F85997D43486}" type="slidenum">
              <a:rPr lang="fr-FR"/>
              <a:pPr/>
              <a:t>39</a:t>
            </a:fld>
            <a:endParaRPr lang="fr-FR"/>
          </a:p>
        </p:txBody>
      </p:sp>
      <p:sp>
        <p:nvSpPr>
          <p:cNvPr id="264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6C7606-E151-4592-BC40-F73B719A3FD9}" type="slidenum">
              <a:rPr lang="fr-FR"/>
              <a:pPr/>
              <a:t>40</a:t>
            </a:fld>
            <a:endParaRPr lang="fr-FR"/>
          </a:p>
        </p:txBody>
      </p:sp>
      <p:sp>
        <p:nvSpPr>
          <p:cNvPr id="266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78726F-3FD4-4CCB-9B51-0459B95D1D9A}" type="slidenum">
              <a:rPr lang="fr-FR"/>
              <a:pPr/>
              <a:t>41</a:t>
            </a:fld>
            <a:endParaRPr lang="fr-FR"/>
          </a:p>
        </p:txBody>
      </p:sp>
      <p:sp>
        <p:nvSpPr>
          <p:cNvPr id="267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3DCD50-EA06-4E54-ADAE-4D3ECDC107E5}" type="slidenum">
              <a:rPr lang="fr-FR"/>
              <a:pPr/>
              <a:t>5</a:t>
            </a:fld>
            <a:endParaRPr lang="fr-FR"/>
          </a:p>
        </p:txBody>
      </p:sp>
      <p:sp>
        <p:nvSpPr>
          <p:cNvPr id="300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0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15785F-5D61-4D31-9D49-256FB3C2BA09}" type="slidenum">
              <a:rPr lang="fr-FR"/>
              <a:pPr/>
              <a:t>42</a:t>
            </a:fld>
            <a:endParaRPr lang="fr-FR"/>
          </a:p>
        </p:txBody>
      </p:sp>
      <p:sp>
        <p:nvSpPr>
          <p:cNvPr id="268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ACC36A-4CBE-49C7-B8CD-269A047C9E10}" type="slidenum">
              <a:rPr lang="fr-FR"/>
              <a:pPr/>
              <a:t>43</a:t>
            </a:fld>
            <a:endParaRPr lang="fr-FR"/>
          </a:p>
        </p:txBody>
      </p:sp>
      <p:sp>
        <p:nvSpPr>
          <p:cNvPr id="269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356E72-8E9A-468E-BF77-68B445D41F84}" type="slidenum">
              <a:rPr lang="fr-FR"/>
              <a:pPr/>
              <a:t>44</a:t>
            </a:fld>
            <a:endParaRPr lang="fr-FR"/>
          </a:p>
        </p:txBody>
      </p:sp>
      <p:sp>
        <p:nvSpPr>
          <p:cNvPr id="270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8FD7B1-E1E5-4D86-B0A6-91E5EA29BFA9}" type="slidenum">
              <a:rPr lang="fr-FR"/>
              <a:pPr/>
              <a:t>45</a:t>
            </a:fld>
            <a:endParaRPr lang="fr-FR"/>
          </a:p>
        </p:txBody>
      </p:sp>
      <p:sp>
        <p:nvSpPr>
          <p:cNvPr id="276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18DCD6-4611-42F9-A314-D2A8A199061D}" type="slidenum">
              <a:rPr lang="fr-FR"/>
              <a:pPr/>
              <a:t>46</a:t>
            </a:fld>
            <a:endParaRPr lang="fr-FR"/>
          </a:p>
        </p:txBody>
      </p:sp>
      <p:sp>
        <p:nvSpPr>
          <p:cNvPr id="277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552759-1B6D-4895-8691-2F0E4F969F73}" type="slidenum">
              <a:rPr lang="fr-FR"/>
              <a:pPr/>
              <a:t>47</a:t>
            </a:fld>
            <a:endParaRPr lang="fr-FR"/>
          </a:p>
        </p:txBody>
      </p:sp>
      <p:sp>
        <p:nvSpPr>
          <p:cNvPr id="278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8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BEB3FF-3767-416E-A78B-4C0A35EC1504}" type="slidenum">
              <a:rPr lang="fr-FR"/>
              <a:pPr/>
              <a:t>48</a:t>
            </a:fld>
            <a:endParaRPr lang="fr-FR"/>
          </a:p>
        </p:txBody>
      </p:sp>
      <p:sp>
        <p:nvSpPr>
          <p:cNvPr id="279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9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4354D6-0932-4A81-8B4B-7457700CFDAA}" type="slidenum">
              <a:rPr lang="fr-FR"/>
              <a:pPr/>
              <a:t>49</a:t>
            </a:fld>
            <a:endParaRPr lang="fr-FR"/>
          </a:p>
        </p:txBody>
      </p:sp>
      <p:sp>
        <p:nvSpPr>
          <p:cNvPr id="280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6DD26A-FE48-4DF4-8F5E-997FB81E1BB3}" type="slidenum">
              <a:rPr lang="fr-FR"/>
              <a:pPr/>
              <a:t>50</a:t>
            </a:fld>
            <a:endParaRPr lang="fr-FR"/>
          </a:p>
        </p:txBody>
      </p:sp>
      <p:sp>
        <p:nvSpPr>
          <p:cNvPr id="284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4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78C987-79F6-4473-A3D7-99296F83F8C4}" type="slidenum">
              <a:rPr lang="fr-FR"/>
              <a:pPr/>
              <a:t>51</a:t>
            </a:fld>
            <a:endParaRPr lang="fr-FR"/>
          </a:p>
        </p:txBody>
      </p:sp>
      <p:sp>
        <p:nvSpPr>
          <p:cNvPr id="285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5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95005A-38E9-4DD7-AA63-45F95DE69327}" type="slidenum">
              <a:rPr lang="fr-FR"/>
              <a:pPr/>
              <a:t>6</a:t>
            </a:fld>
            <a:endParaRPr lang="fr-FR"/>
          </a:p>
        </p:txBody>
      </p:sp>
      <p:sp>
        <p:nvSpPr>
          <p:cNvPr id="302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2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29010A-B654-4039-9BC6-31EF83882E48}" type="slidenum">
              <a:rPr lang="fr-FR"/>
              <a:pPr/>
              <a:t>52</a:t>
            </a:fld>
            <a:endParaRPr lang="fr-FR"/>
          </a:p>
        </p:txBody>
      </p:sp>
      <p:sp>
        <p:nvSpPr>
          <p:cNvPr id="286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DA8614-C75D-425B-9069-4FA7A7B7C896}" type="slidenum">
              <a:rPr lang="fr-FR"/>
              <a:pPr/>
              <a:t>53</a:t>
            </a:fld>
            <a:endParaRPr lang="fr-FR"/>
          </a:p>
        </p:txBody>
      </p:sp>
      <p:sp>
        <p:nvSpPr>
          <p:cNvPr id="287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DA6D25-0F17-4A27-B11C-1347AB93A054}" type="slidenum">
              <a:rPr lang="fr-FR"/>
              <a:pPr/>
              <a:t>54</a:t>
            </a:fld>
            <a:endParaRPr lang="fr-FR"/>
          </a:p>
        </p:txBody>
      </p:sp>
      <p:sp>
        <p:nvSpPr>
          <p:cNvPr id="355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5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B4B035-DD38-4B99-850D-CBBB53CFEC21}" type="slidenum">
              <a:rPr lang="fr-FR"/>
              <a:pPr/>
              <a:t>55</a:t>
            </a:fld>
            <a:endParaRPr lang="fr-FR"/>
          </a:p>
        </p:txBody>
      </p:sp>
      <p:sp>
        <p:nvSpPr>
          <p:cNvPr id="352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2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BA134A-B852-414E-934B-B09CC54508E0}" type="slidenum">
              <a:rPr lang="fr-FR"/>
              <a:pPr/>
              <a:t>56</a:t>
            </a:fld>
            <a:endParaRPr lang="fr-FR"/>
          </a:p>
        </p:txBody>
      </p:sp>
      <p:sp>
        <p:nvSpPr>
          <p:cNvPr id="356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6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8A811B-334D-4785-B907-5E4931790C28}" type="slidenum">
              <a:rPr lang="fr-FR"/>
              <a:pPr/>
              <a:t>57</a:t>
            </a:fld>
            <a:endParaRPr lang="fr-FR"/>
          </a:p>
        </p:txBody>
      </p:sp>
      <p:sp>
        <p:nvSpPr>
          <p:cNvPr id="35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F72B55-E834-4AEF-BFFF-86D91B89A11C}" type="slidenum">
              <a:rPr lang="fr-FR"/>
              <a:pPr/>
              <a:t>58</a:t>
            </a:fld>
            <a:endParaRPr lang="fr-FR"/>
          </a:p>
        </p:txBody>
      </p:sp>
      <p:sp>
        <p:nvSpPr>
          <p:cNvPr id="344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4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AB2F19-287A-4EBC-A9BA-AD2ABA3F5C3F}" type="slidenum">
              <a:rPr lang="fr-FR"/>
              <a:pPr/>
              <a:t>59</a:t>
            </a:fld>
            <a:endParaRPr lang="fr-FR"/>
          </a:p>
        </p:txBody>
      </p:sp>
      <p:sp>
        <p:nvSpPr>
          <p:cNvPr id="371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1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AFD79D-A97F-4859-8546-7A3BC58A7ACC}" type="slidenum">
              <a:rPr lang="fr-FR"/>
              <a:pPr/>
              <a:t>7</a:t>
            </a:fld>
            <a:endParaRPr lang="fr-FR"/>
          </a:p>
        </p:txBody>
      </p:sp>
      <p:sp>
        <p:nvSpPr>
          <p:cNvPr id="304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4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9FFB78-5A56-45AB-A59A-23BCE6D1FFD0}" type="slidenum">
              <a:rPr lang="fr-FR"/>
              <a:pPr/>
              <a:t>8</a:t>
            </a:fld>
            <a:endParaRPr lang="fr-FR"/>
          </a:p>
        </p:txBody>
      </p:sp>
      <p:sp>
        <p:nvSpPr>
          <p:cNvPr id="312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2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37F204-14FA-4D10-99E4-96E88B51356D}" type="slidenum">
              <a:rPr lang="fr-FR"/>
              <a:pPr/>
              <a:t>9</a:t>
            </a:fld>
            <a:endParaRPr lang="fr-FR"/>
          </a:p>
        </p:txBody>
      </p:sp>
      <p:sp>
        <p:nvSpPr>
          <p:cNvPr id="316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6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E81CBF-423C-4150-9CF8-17CE23CB61ED}" type="slidenum">
              <a:rPr lang="fr-FR"/>
              <a:pPr/>
              <a:t>10</a:t>
            </a:fld>
            <a:endParaRPr lang="fr-FR"/>
          </a:p>
        </p:txBody>
      </p:sp>
      <p:sp>
        <p:nvSpPr>
          <p:cNvPr id="23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22" name="Sous-titr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3946F6F-AA2E-4020-915A-2FE83E5D6411}" type="datetime2">
              <a:rPr lang="fr-FR" smtClean="0"/>
              <a:pPr/>
              <a:t>jeudi 4 février 2010</a:t>
            </a:fld>
            <a:endParaRPr lang="en-US"/>
          </a:p>
        </p:txBody>
      </p:sp>
      <p:sp>
        <p:nvSpPr>
          <p:cNvPr id="20" name="Espace réservé du pied de pag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ISIMA3</a:t>
            </a:r>
            <a:endParaRPr kumimoji="0" lang="en-US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‹N°›</a:t>
            </a:fld>
            <a:endParaRPr kumimoji="0" lang="en-US"/>
          </a:p>
        </p:txBody>
      </p:sp>
      <p:sp>
        <p:nvSpPr>
          <p:cNvPr id="8" name="Ellipse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lipse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A4857-D4E5-4EC9-9487-2F8111EEC02D}" type="datetime2">
              <a:rPr lang="fr-FR" smtClean="0"/>
              <a:pPr/>
              <a:t>jeudi 4 février 2010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ISIMA3</a:t>
            </a:r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‹N°›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D9830DB-ADC6-4013-B008-D36BBD5D1D3B}" type="datetime2">
              <a:rPr lang="fr-FR" smtClean="0"/>
              <a:pPr/>
              <a:t>jeudi 4 février 2010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ISIMA3</a:t>
            </a:r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‹N°›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>
  <p:cSld name="Titre. Texte et diagram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66800" y="682625"/>
            <a:ext cx="7772400" cy="53657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half" idx="1"/>
          </p:nvPr>
        </p:nvSpPr>
        <p:spPr>
          <a:xfrm>
            <a:off x="1066800" y="2101850"/>
            <a:ext cx="3810000" cy="4114800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graphique 3"/>
          <p:cNvSpPr>
            <a:spLocks noGrp="1"/>
          </p:cNvSpPr>
          <p:nvPr>
            <p:ph type="chart" sz="half" idx="2"/>
          </p:nvPr>
        </p:nvSpPr>
        <p:spPr>
          <a:xfrm>
            <a:off x="5029200" y="2101850"/>
            <a:ext cx="3810000" cy="4114800"/>
          </a:xfrm>
        </p:spPr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>
          <a:xfrm>
            <a:off x="8229600" y="6413500"/>
            <a:ext cx="914400" cy="457200"/>
          </a:xfrm>
        </p:spPr>
        <p:txBody>
          <a:bodyPr/>
          <a:lstStyle>
            <a:lvl1pPr>
              <a:defRPr/>
            </a:lvl1pPr>
          </a:lstStyle>
          <a:p>
            <a:fld id="{3EBE81B1-68BC-437D-AE33-83B1DF7CC042}" type="slidenum">
              <a:rPr lang="fr-FR"/>
              <a:pPr/>
              <a:t>‹N°›</a:t>
            </a:fld>
            <a:endParaRPr lang="fr-FR" sz="7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7BCF988-90B6-4F04-8814-A89A17F8DEC2}" type="datetime2">
              <a:rPr lang="fr-FR" smtClean="0"/>
              <a:pPr/>
              <a:t>jeudi 4 février 2010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ISIMA3</a:t>
            </a:r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‹N°›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58235C3-930B-4280-9564-BCCC04013016}" type="datetime2">
              <a:rPr lang="fr-FR" smtClean="0"/>
              <a:pPr/>
              <a:t>jeudi 4 février 2010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ISIMA3</a:t>
            </a:r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‹N°›</a:t>
            </a:fld>
            <a:endParaRPr kumimoji="0"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lipse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lipse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090C1DB-53EA-4969-9E2A-623D6B2B0942}" type="datetime2">
              <a:rPr lang="fr-FR" smtClean="0"/>
              <a:pPr/>
              <a:t>jeudi 4 février 2010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ISIMA3</a:t>
            </a:r>
            <a:endParaRPr kumimoji="0"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‹N°›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DC7359-A723-4FC3-A9B5-A0E901BC8002}" type="datetime2">
              <a:rPr lang="fr-FR" smtClean="0"/>
              <a:pPr/>
              <a:t>jeudi 4 février 2010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ISIMA3</a:t>
            </a:r>
            <a:endParaRPr kumimoji="0"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‹N°›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47FA46-1F85-4315-A46A-8EFCFA3D59B4}" type="datetime2">
              <a:rPr lang="fr-FR" smtClean="0"/>
              <a:pPr/>
              <a:t>jeudi 4 février 2010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ISIMA3</a:t>
            </a:r>
            <a:endParaRPr kumimoji="0"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‹N°›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A1C33FC-7FF6-47C7-9F2B-7B6049D04A3B}" type="datetime2">
              <a:rPr lang="fr-FR" smtClean="0"/>
              <a:pPr/>
              <a:t>jeudi 4 février 2010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ISIMA3</a:t>
            </a:r>
            <a:endParaRPr kumimoji="0"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‹N°›</a:t>
            </a:fld>
            <a:endParaRPr kumimoji="0"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56AB9E5-FF6A-481D-9261-56EF373E5EEB}" type="datetime2">
              <a:rPr lang="fr-FR" smtClean="0"/>
              <a:pPr/>
              <a:t>jeudi 4 février 2010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ISIMA3</a:t>
            </a:r>
            <a:endParaRPr kumimoji="0"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‹N°›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D861EC-C04F-45E0-BB8A-94BB0D244D2A}" type="datetime2">
              <a:rPr lang="fr-FR" smtClean="0"/>
              <a:pPr/>
              <a:t>jeudi 4 février 2010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ISIMA3</a:t>
            </a:r>
            <a:endParaRPr kumimoji="0"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‹N°›</a:t>
            </a:fld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9" name="Organigramme : Processu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Organigramme : Processu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cteurs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lipse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Bouée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Espace réservé du titre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9" name="Espace réservé du texte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24" name="Espace réservé de la date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 algn="r" eaLnBrk="1" latinLnBrk="0" hangingPunct="1"/>
            <a:fld id="{EB8B42E5-FC0E-4865-A4AE-E7A10C9350B9}" type="datetime2">
              <a:rPr lang="fr-FR" smtClean="0"/>
              <a:pPr algn="r" eaLnBrk="1" latinLnBrk="0" hangingPunct="1"/>
              <a:t>jeudi 4 février 2010</a:t>
            </a:fld>
            <a:endParaRPr lang="en-US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z="1200" smtClean="0">
                <a:solidFill>
                  <a:schemeClr val="bg2">
                    <a:shade val="50000"/>
                  </a:schemeClr>
                </a:solidFill>
                <a:effectLst/>
              </a:rPr>
              <a:t>ISIMA3</a:t>
            </a:r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 algn="ctr" eaLnBrk="1" latinLnBrk="0" hangingPunct="1"/>
            <a:fld id="{6294C92D-0306-4E69-9CD3-20855E849650}" type="slidenum">
              <a:rPr kumimoji="0" lang="en-US" smtClean="0"/>
              <a:pPr algn="ctr" eaLnBrk="1" latinLnBrk="0" hangingPunct="1"/>
              <a:t>‹N°›</a:t>
            </a:fld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pic>
        <p:nvPicPr>
          <p:cNvPr id="13" name="Picture 11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6324600"/>
            <a:ext cx="8732838" cy="323850"/>
          </a:xfrm>
          <a:prstGeom prst="rect">
            <a:avLst/>
          </a:prstGeom>
          <a:noFill/>
        </p:spPr>
      </p:pic>
      <p:pic>
        <p:nvPicPr>
          <p:cNvPr id="14" name="Picture 9"/>
          <p:cNvPicPr>
            <a:picLocks noChangeAspect="1" noChangeArrowheads="1"/>
          </p:cNvPicPr>
          <p:nvPr userDrawn="1"/>
        </p:nvPicPr>
        <p:blipFill>
          <a:blip r:embed="rId15" cstate="print"/>
          <a:srcRect t="8026"/>
          <a:stretch>
            <a:fillRect/>
          </a:stretch>
        </p:blipFill>
        <p:spPr bwMode="auto">
          <a:xfrm>
            <a:off x="1941513" y="1609725"/>
            <a:ext cx="7202487" cy="4638675"/>
          </a:xfrm>
          <a:prstGeom prst="rect">
            <a:avLst/>
          </a:prstGeom>
          <a:noFill/>
        </p:spPr>
      </p:pic>
      <p:sp>
        <p:nvSpPr>
          <p:cNvPr id="16" name="Freeform 8"/>
          <p:cNvSpPr>
            <a:spLocks/>
          </p:cNvSpPr>
          <p:nvPr userDrawn="1"/>
        </p:nvSpPr>
        <p:spPr bwMode="auto">
          <a:xfrm>
            <a:off x="457200" y="914400"/>
            <a:ext cx="8686800" cy="228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1516" y="0"/>
              </a:cxn>
              <a:cxn ang="0">
                <a:pos x="11502" y="440"/>
              </a:cxn>
              <a:cxn ang="0">
                <a:pos x="8740" y="440"/>
              </a:cxn>
              <a:cxn ang="0">
                <a:pos x="8450" y="150"/>
              </a:cxn>
              <a:cxn ang="0">
                <a:pos x="150" y="150"/>
              </a:cxn>
              <a:cxn ang="0">
                <a:pos x="0" y="0"/>
              </a:cxn>
            </a:cxnLst>
            <a:rect l="0" t="0" r="r" b="b"/>
            <a:pathLst>
              <a:path w="11516" h="440">
                <a:moveTo>
                  <a:pt x="0" y="0"/>
                </a:moveTo>
                <a:lnTo>
                  <a:pt x="11516" y="0"/>
                </a:lnTo>
                <a:lnTo>
                  <a:pt x="11502" y="440"/>
                </a:lnTo>
                <a:lnTo>
                  <a:pt x="8740" y="440"/>
                </a:lnTo>
                <a:lnTo>
                  <a:pt x="8450" y="150"/>
                </a:lnTo>
                <a:lnTo>
                  <a:pt x="150" y="15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7" name="Text Box 12"/>
          <p:cNvSpPr txBox="1">
            <a:spLocks noChangeArrowheads="1"/>
          </p:cNvSpPr>
          <p:nvPr userDrawn="1"/>
        </p:nvSpPr>
        <p:spPr bwMode="auto">
          <a:xfrm>
            <a:off x="8474075" y="6415088"/>
            <a:ext cx="5937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fld id="{3A330475-DA64-46D0-BCEE-45A26AA18B8A}" type="slidenum">
              <a:rPr lang="fr-FR" b="1">
                <a:solidFill>
                  <a:srgbClr val="42679B"/>
                </a:solidFill>
              </a:rPr>
              <a:pPr/>
              <a:t>‹N°›</a:t>
            </a:fld>
            <a:endParaRPr lang="fr-FR" b="1">
              <a:solidFill>
                <a:srgbClr val="42679B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http://www.commentcamarche.net/projet/images/projetschema.gif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w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Text Box 6"/>
          <p:cNvSpPr txBox="1">
            <a:spLocks noChangeArrowheads="1"/>
          </p:cNvSpPr>
          <p:nvPr/>
        </p:nvSpPr>
        <p:spPr bwMode="auto">
          <a:xfrm>
            <a:off x="990600" y="152400"/>
            <a:ext cx="81534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fr-FR" sz="4000" b="1" dirty="0" smtClean="0">
                <a:solidFill>
                  <a:srgbClr val="42679B"/>
                </a:solidFill>
                <a:latin typeface="Comic Sans MS" pitchFamily="66" charset="0"/>
                <a:cs typeface="Arial" pitchFamily="34" charset="0"/>
              </a:rPr>
              <a:t>Ingénierie du Système Logiciel </a:t>
            </a:r>
            <a:endParaRPr lang="fr-FR" sz="2800" b="1" i="1" dirty="0">
              <a:solidFill>
                <a:srgbClr val="42679B"/>
              </a:solidFill>
              <a:latin typeface="Comic Sans MS" pitchFamily="66" charset="0"/>
              <a:cs typeface="Arial" pitchFamily="34" charset="0"/>
            </a:endParaRPr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8305800" y="6477000"/>
            <a:ext cx="533400" cy="228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pic>
        <p:nvPicPr>
          <p:cNvPr id="4" name="Image 3" descr="ISIMA-logo-35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19400" y="3657600"/>
            <a:ext cx="3200407" cy="612649"/>
          </a:xfrm>
          <a:prstGeom prst="rect">
            <a:avLst/>
          </a:prstGeom>
        </p:spPr>
      </p:pic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1447800" y="1447800"/>
            <a:ext cx="5105400" cy="1323439"/>
          </a:xfrm>
          <a:prstGeom prst="rect">
            <a:avLst/>
          </a:prstGeom>
          <a:ln>
            <a:solidFill>
              <a:schemeClr val="lt1">
                <a:alpha val="54000"/>
              </a:schemeClr>
            </a:solidFill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spcBef>
                <a:spcPts val="0"/>
              </a:spcBef>
            </a:pPr>
            <a:r>
              <a:rPr lang="fr-FR" sz="4000" b="1" dirty="0" smtClean="0">
                <a:solidFill>
                  <a:srgbClr val="7AEFF2"/>
                </a:solidFill>
                <a:latin typeface="Angsana New" pitchFamily="18" charset="-34"/>
                <a:cs typeface="Angsana New" pitchFamily="18" charset="-34"/>
              </a:rPr>
              <a:t>Processus, Méthodes &amp; Outils </a:t>
            </a:r>
          </a:p>
          <a:p>
            <a:pPr algn="ctr">
              <a:spcBef>
                <a:spcPts val="0"/>
              </a:spcBef>
            </a:pPr>
            <a:r>
              <a:rPr lang="fr-FR" sz="4000" b="1" dirty="0" smtClean="0">
                <a:solidFill>
                  <a:srgbClr val="7AEFF2"/>
                </a:solidFill>
                <a:latin typeface="Angsana New" pitchFamily="18" charset="-34"/>
                <a:cs typeface="Angsana New" pitchFamily="18" charset="-34"/>
              </a:rPr>
              <a:t>de Développement Logiciel</a:t>
            </a:r>
            <a:endParaRPr lang="fr-FR" sz="2800" b="1" i="1" dirty="0">
              <a:solidFill>
                <a:srgbClr val="7AEFF2"/>
              </a:solidFill>
              <a:latin typeface="Angsana New" pitchFamily="18" charset="-34"/>
              <a:cs typeface="Angsana New" pitchFamily="18" charset="-34"/>
            </a:endParaRPr>
          </a:p>
        </p:txBody>
      </p:sp>
      <p:grpSp>
        <p:nvGrpSpPr>
          <p:cNvPr id="12" name="Groupe 11"/>
          <p:cNvGrpSpPr/>
          <p:nvPr/>
        </p:nvGrpSpPr>
        <p:grpSpPr>
          <a:xfrm>
            <a:off x="1676400" y="5029200"/>
            <a:ext cx="6096000" cy="990600"/>
            <a:chOff x="1981200" y="4743510"/>
            <a:chExt cx="6096000" cy="990600"/>
          </a:xfrm>
        </p:grpSpPr>
        <p:sp>
          <p:nvSpPr>
            <p:cNvPr id="9" name="Text Box 6"/>
            <p:cNvSpPr txBox="1">
              <a:spLocks noChangeArrowheads="1"/>
            </p:cNvSpPr>
            <p:nvPr/>
          </p:nvSpPr>
          <p:spPr bwMode="auto">
            <a:xfrm>
              <a:off x="1981200" y="4743510"/>
              <a:ext cx="251460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fr-FR" sz="2000" b="1" dirty="0" smtClean="0">
                  <a:latin typeface="Comic Sans MS" pitchFamily="66" charset="0"/>
                  <a:cs typeface="Arial" pitchFamily="34" charset="0"/>
                </a:rPr>
                <a:t>Christine FORCE</a:t>
              </a:r>
              <a:endParaRPr lang="fr-FR" sz="2000" b="1" i="1" dirty="0">
                <a:latin typeface="Comic Sans MS" pitchFamily="66" charset="0"/>
                <a:cs typeface="Arial" pitchFamily="34" charset="0"/>
              </a:endParaRPr>
            </a:p>
          </p:txBody>
        </p:sp>
        <p:pic>
          <p:nvPicPr>
            <p:cNvPr id="1026" name="Picture 2" descr="bd04914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648200" y="4930895"/>
              <a:ext cx="846933" cy="57461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</p:pic>
        <p:sp>
          <p:nvSpPr>
            <p:cNvPr id="1027" name="Text Box 3"/>
            <p:cNvSpPr txBox="1">
              <a:spLocks noChangeArrowheads="1"/>
            </p:cNvSpPr>
            <p:nvPr/>
          </p:nvSpPr>
          <p:spPr bwMode="auto">
            <a:xfrm>
              <a:off x="5867400" y="5419725"/>
              <a:ext cx="2209800" cy="3143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fr-FR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guittard.cedric@wanadoo.fr</a:t>
              </a:r>
              <a:endParaRPr kumimoji="0" lang="fr-F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1676400" y="5638800"/>
            <a:ext cx="2514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fr-FR" sz="2000" b="1" dirty="0" smtClean="0">
                <a:latin typeface="Comic Sans MS" pitchFamily="66" charset="0"/>
                <a:cs typeface="Arial" pitchFamily="34" charset="0"/>
              </a:rPr>
              <a:t>Cédric GUITTARD </a:t>
            </a:r>
            <a:endParaRPr lang="fr-FR" sz="2000" b="1" i="1" dirty="0">
              <a:latin typeface="Comic Sans MS" pitchFamily="66" charset="0"/>
              <a:cs typeface="Arial" pitchFamily="34" charset="0"/>
            </a:endParaRPr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5622925" y="5105400"/>
            <a:ext cx="192087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fr-FR" sz="1400" b="1" dirty="0" smtClean="0">
                <a:latin typeface="Calibri" pitchFamily="34" charset="0"/>
              </a:rPr>
              <a:t>Christine.force@isima.fr</a:t>
            </a:r>
            <a:endParaRPr lang="fr-FR" sz="14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7498080" cy="914400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Définir un projet</a:t>
            </a:r>
            <a:endParaRPr lang="fr-FR" b="0" dirty="0">
              <a:solidFill>
                <a:schemeClr val="tx1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8BB64-BFC8-400C-ACC3-A353D859C7BF}" type="datetime2">
              <a:rPr lang="fr-FR" smtClean="0"/>
              <a:pPr/>
              <a:t>jeudi 4 février 2010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ISIMA3</a:t>
            </a:r>
            <a:endParaRPr lang="fr-FR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20713" y="990600"/>
            <a:ext cx="8523287" cy="5562600"/>
          </a:xfrm>
        </p:spPr>
        <p:txBody>
          <a:bodyPr>
            <a:normAutofit lnSpcReduction="10000"/>
          </a:bodyPr>
          <a:lstStyle/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Symbol" pitchFamily="18" charset="2"/>
              <a:buNone/>
            </a:pPr>
            <a:r>
              <a:rPr lang="fr-FR" sz="2800" dirty="0" smtClean="0">
                <a:solidFill>
                  <a:srgbClr val="3399FF"/>
                </a:solidFill>
              </a:rPr>
              <a:t>	PROJET</a:t>
            </a:r>
            <a:endParaRPr lang="fr-FR" sz="2800" dirty="0" smtClean="0"/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Symbol" pitchFamily="18" charset="2"/>
              <a:buNone/>
            </a:pPr>
            <a:r>
              <a:rPr lang="fr-FR" sz="2800" dirty="0" smtClean="0">
                <a:latin typeface="Arial Unicode MS" pitchFamily="34" charset="-128"/>
              </a:rPr>
              <a:t>	</a:t>
            </a:r>
            <a:r>
              <a:rPr lang="en-GB" sz="2400" dirty="0" smtClean="0">
                <a:latin typeface="Arial Unicode MS" pitchFamily="34" charset="-128"/>
              </a:rPr>
              <a:t>Ensemble des actions à entreprendre afin de répondre </a:t>
            </a:r>
            <a:r>
              <a:rPr lang="fr-FR" sz="2400" dirty="0" smtClean="0">
                <a:latin typeface="Arial Unicode MS" pitchFamily="34" charset="-128"/>
              </a:rPr>
              <a:t>aux</a:t>
            </a:r>
            <a:r>
              <a:rPr lang="en-GB" sz="2400" dirty="0" smtClean="0">
                <a:latin typeface="Arial Unicode MS" pitchFamily="34" charset="-128"/>
              </a:rPr>
              <a:t> besoins définis </a:t>
            </a:r>
            <a:r>
              <a:rPr lang="fr-FR" sz="2400" dirty="0" smtClean="0">
                <a:latin typeface="Arial Unicode MS" pitchFamily="34" charset="-128"/>
              </a:rPr>
              <a:t>par un « client » </a:t>
            </a:r>
            <a:r>
              <a:rPr lang="en-GB" sz="2400" dirty="0" smtClean="0">
                <a:latin typeface="Arial Unicode MS" pitchFamily="34" charset="-128"/>
              </a:rPr>
              <a:t>dans des délais fixés</a:t>
            </a:r>
            <a:r>
              <a:rPr lang="fr-FR" sz="2400" dirty="0" smtClean="0">
                <a:latin typeface="Arial Unicode MS" pitchFamily="34" charset="-128"/>
              </a:rPr>
              <a:t>.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None/>
            </a:pPr>
            <a:r>
              <a:rPr lang="fr-FR" sz="2800" dirty="0" smtClean="0"/>
              <a:t>	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None/>
            </a:pPr>
            <a:r>
              <a:rPr lang="fr-FR" sz="2800" dirty="0" smtClean="0">
                <a:solidFill>
                  <a:srgbClr val="C00000"/>
                </a:solidFill>
              </a:rPr>
              <a:t>			L</a:t>
            </a:r>
            <a:r>
              <a:rPr lang="en-GB" sz="2800" dirty="0" smtClean="0">
                <a:solidFill>
                  <a:srgbClr val="C00000"/>
                </a:solidFill>
              </a:rPr>
              <a:t>e projet a un début et une fin</a:t>
            </a:r>
            <a:endParaRPr lang="fr-FR" sz="2800" dirty="0" smtClean="0">
              <a:solidFill>
                <a:srgbClr val="C00000"/>
              </a:solidFill>
            </a:endParaRPr>
          </a:p>
          <a:p>
            <a:pPr algn="just">
              <a:lnSpc>
                <a:spcPct val="90000"/>
              </a:lnSpc>
              <a:buNone/>
            </a:pPr>
            <a:endParaRPr lang="fr-FR" sz="2800" dirty="0"/>
          </a:p>
          <a:p>
            <a:pPr algn="just">
              <a:lnSpc>
                <a:spcPct val="90000"/>
              </a:lnSpc>
              <a:buFont typeface="Symbol" pitchFamily="18" charset="2"/>
              <a:buChar char="·"/>
            </a:pPr>
            <a:r>
              <a:rPr lang="fr-FR" sz="2800" dirty="0"/>
              <a:t>Fixer des objectifs</a:t>
            </a:r>
          </a:p>
          <a:p>
            <a:pPr algn="just">
              <a:lnSpc>
                <a:spcPct val="90000"/>
              </a:lnSpc>
              <a:buFont typeface="Symbol" pitchFamily="18" charset="2"/>
              <a:buNone/>
            </a:pPr>
            <a:r>
              <a:rPr lang="fr-FR" sz="2800" dirty="0">
                <a:sym typeface="Wingdings" pitchFamily="2" charset="2"/>
              </a:rPr>
              <a:t>	</a:t>
            </a:r>
            <a:r>
              <a:rPr lang="fr-FR" sz="2800" b="0" dirty="0">
                <a:sym typeface="Wingdings" pitchFamily="2" charset="2"/>
              </a:rPr>
              <a:t>ce qu</a:t>
            </a:r>
            <a:r>
              <a:rPr lang="fr-FR" sz="2800" b="0" dirty="0">
                <a:latin typeface="Arial"/>
                <a:sym typeface="Wingdings" pitchFamily="2" charset="2"/>
              </a:rPr>
              <a:t>’</a:t>
            </a:r>
            <a:r>
              <a:rPr lang="fr-FR" sz="2800" b="0" dirty="0">
                <a:sym typeface="Wingdings" pitchFamily="2" charset="2"/>
              </a:rPr>
              <a:t>on veut faire 	</a:t>
            </a:r>
            <a:r>
              <a:rPr lang="fr-FR" sz="2800" b="0" dirty="0" smtClean="0">
                <a:sym typeface="Wingdings" pitchFamily="2" charset="2"/>
              </a:rPr>
              <a:t>	</a:t>
            </a:r>
            <a:r>
              <a:rPr lang="fr-FR" sz="2800" dirty="0" smtClean="0">
                <a:solidFill>
                  <a:srgbClr val="3399FF"/>
                </a:solidFill>
                <a:sym typeface="Wingdings" pitchFamily="2" charset="2"/>
              </a:rPr>
              <a:t>TECHNIQUE</a:t>
            </a:r>
            <a:endParaRPr lang="fr-FR" sz="2800" dirty="0">
              <a:solidFill>
                <a:srgbClr val="3399FF"/>
              </a:solidFill>
              <a:sym typeface="Wingdings" pitchFamily="2" charset="2"/>
            </a:endParaRPr>
          </a:p>
          <a:p>
            <a:pPr algn="just">
              <a:lnSpc>
                <a:spcPct val="90000"/>
              </a:lnSpc>
              <a:buFont typeface="Symbol" pitchFamily="18" charset="2"/>
              <a:buNone/>
            </a:pPr>
            <a:r>
              <a:rPr lang="fr-FR" sz="2800" b="0" dirty="0">
                <a:sym typeface="Wingdings" pitchFamily="2" charset="2"/>
              </a:rPr>
              <a:t>	en combien de temps	</a:t>
            </a:r>
            <a:r>
              <a:rPr lang="fr-FR" sz="2800" dirty="0">
                <a:solidFill>
                  <a:srgbClr val="3399FF"/>
                </a:solidFill>
                <a:sym typeface="Wingdings" pitchFamily="2" charset="2"/>
              </a:rPr>
              <a:t>DELAI</a:t>
            </a:r>
          </a:p>
          <a:p>
            <a:pPr algn="just">
              <a:lnSpc>
                <a:spcPct val="90000"/>
              </a:lnSpc>
              <a:buFont typeface="Symbol" pitchFamily="18" charset="2"/>
              <a:buNone/>
            </a:pPr>
            <a:r>
              <a:rPr lang="fr-FR" sz="2800" b="0" dirty="0">
                <a:sym typeface="Wingdings" pitchFamily="2" charset="2"/>
              </a:rPr>
              <a:t>	avec quel budget		</a:t>
            </a:r>
            <a:r>
              <a:rPr lang="fr-FR" sz="2800" dirty="0">
                <a:solidFill>
                  <a:srgbClr val="3399FF"/>
                </a:solidFill>
                <a:sym typeface="Wingdings" pitchFamily="2" charset="2"/>
              </a:rPr>
              <a:t>COUT</a:t>
            </a:r>
          </a:p>
          <a:p>
            <a:pPr algn="just">
              <a:lnSpc>
                <a:spcPct val="90000"/>
              </a:lnSpc>
              <a:buFont typeface="Symbol" pitchFamily="18" charset="2"/>
              <a:buChar char="·"/>
            </a:pPr>
            <a:endParaRPr lang="fr-FR" sz="2800" b="0" dirty="0"/>
          </a:p>
          <a:p>
            <a:pPr algn="just">
              <a:lnSpc>
                <a:spcPct val="90000"/>
              </a:lnSpc>
              <a:buFont typeface="Symbol" pitchFamily="18" charset="2"/>
              <a:buChar char="·"/>
            </a:pPr>
            <a:r>
              <a:rPr lang="fr-FR" sz="2800" dirty="0"/>
              <a:t>Identifier les </a:t>
            </a:r>
            <a:r>
              <a:rPr lang="fr-FR" sz="2800" dirty="0" smtClean="0"/>
              <a:t>			</a:t>
            </a:r>
            <a:r>
              <a:rPr lang="fr-FR" sz="2800" dirty="0" smtClean="0">
                <a:solidFill>
                  <a:srgbClr val="3399FF"/>
                </a:solidFill>
              </a:rPr>
              <a:t>MOYENS</a:t>
            </a:r>
            <a:r>
              <a:rPr lang="fr-FR" sz="2800" dirty="0" smtClean="0"/>
              <a:t> </a:t>
            </a:r>
            <a:endParaRPr lang="fr-FR" sz="2800" dirty="0"/>
          </a:p>
          <a:p>
            <a:pPr algn="just">
              <a:lnSpc>
                <a:spcPct val="90000"/>
              </a:lnSpc>
              <a:buFont typeface="Symbol" pitchFamily="18" charset="2"/>
              <a:buChar char="·"/>
            </a:pPr>
            <a:r>
              <a:rPr lang="fr-FR" sz="2800" dirty="0"/>
              <a:t>Identifier l</a:t>
            </a:r>
            <a:r>
              <a:rPr lang="fr-FR" sz="2800" dirty="0" smtClean="0">
                <a:latin typeface="Arial"/>
              </a:rPr>
              <a:t>’			</a:t>
            </a:r>
            <a:r>
              <a:rPr lang="fr-FR" sz="2800" dirty="0" smtClean="0">
                <a:solidFill>
                  <a:srgbClr val="3399FF"/>
                </a:solidFill>
              </a:rPr>
              <a:t>ORGANISATION</a:t>
            </a:r>
            <a:r>
              <a:rPr lang="fr-FR" sz="2800" dirty="0" smtClean="0"/>
              <a:t> </a:t>
            </a:r>
            <a:endParaRPr lang="fr-FR" sz="2800" dirty="0"/>
          </a:p>
          <a:p>
            <a:pPr algn="just">
              <a:lnSpc>
                <a:spcPct val="90000"/>
              </a:lnSpc>
              <a:buFont typeface="Symbol" pitchFamily="18" charset="2"/>
              <a:buNone/>
            </a:pPr>
            <a:endParaRPr lang="fr-FR" sz="2800" dirty="0">
              <a:latin typeface="Arial" charset="0"/>
            </a:endParaRPr>
          </a:p>
          <a:p>
            <a:pPr algn="just">
              <a:lnSpc>
                <a:spcPct val="90000"/>
              </a:lnSpc>
              <a:buFont typeface="Symbol" pitchFamily="18" charset="2"/>
              <a:buChar char="·"/>
            </a:pPr>
            <a:endParaRPr lang="fr-FR" sz="2800" dirty="0"/>
          </a:p>
          <a:p>
            <a:pPr algn="just">
              <a:lnSpc>
                <a:spcPct val="90000"/>
              </a:lnSpc>
              <a:buFont typeface="Symbol" pitchFamily="18" charset="2"/>
              <a:buNone/>
            </a:pPr>
            <a:endParaRPr lang="fr-FR" sz="2800" dirty="0"/>
          </a:p>
          <a:p>
            <a:pPr algn="just">
              <a:lnSpc>
                <a:spcPct val="90000"/>
              </a:lnSpc>
              <a:buFont typeface="Symbol" pitchFamily="18" charset="2"/>
              <a:buChar char="·"/>
            </a:pPr>
            <a:endParaRPr lang="fr-FR" sz="2800" dirty="0"/>
          </a:p>
          <a:p>
            <a:pPr lvl="1" algn="just">
              <a:lnSpc>
                <a:spcPct val="90000"/>
              </a:lnSpc>
              <a:buFont typeface="Symbol" pitchFamily="18" charset="2"/>
              <a:buNone/>
            </a:pPr>
            <a:endParaRPr lang="fr-FR" b="0" dirty="0"/>
          </a:p>
          <a:p>
            <a:pPr lvl="1">
              <a:lnSpc>
                <a:spcPct val="90000"/>
              </a:lnSpc>
            </a:pPr>
            <a:endParaRPr lang="fr-FR" sz="1800" dirty="0"/>
          </a:p>
        </p:txBody>
      </p:sp>
      <p:pic>
        <p:nvPicPr>
          <p:cNvPr id="6" name="Picture 4" descr="MMj02545000000[1]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53400" y="152400"/>
            <a:ext cx="712788" cy="712788"/>
          </a:xfrm>
          <a:prstGeom prst="rect">
            <a:avLst/>
          </a:prstGeom>
          <a:noFill/>
        </p:spPr>
      </p:pic>
      <p:pic>
        <p:nvPicPr>
          <p:cNvPr id="7" name="Image 6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19200" y="2286000"/>
            <a:ext cx="941070" cy="693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08A18-0DAF-453B-A575-566C011D5EBE}" type="datetime2">
              <a:rPr lang="fr-FR" smtClean="0"/>
              <a:pPr/>
              <a:t>jeudi 4 février 2010</a:t>
            </a:fld>
            <a:endParaRPr lang="fr-FR"/>
          </a:p>
        </p:txBody>
      </p:sp>
      <p:sp>
        <p:nvSpPr>
          <p:cNvPr id="10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ISIMA3</a:t>
            </a:r>
            <a:endParaRPr lang="fr-FR"/>
          </a:p>
        </p:txBody>
      </p:sp>
      <p:sp>
        <p:nvSpPr>
          <p:cNvPr id="172035" name="Rectangle 3"/>
          <p:cNvSpPr>
            <a:spLocks noChangeArrowheads="1"/>
          </p:cNvSpPr>
          <p:nvPr/>
        </p:nvSpPr>
        <p:spPr bwMode="auto">
          <a:xfrm>
            <a:off x="990600" y="228600"/>
            <a:ext cx="7162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fr-FR" sz="3600" dirty="0"/>
              <a:t>L’organisation</a:t>
            </a:r>
            <a:endParaRPr lang="fr-FR" sz="3600" b="0" dirty="0"/>
          </a:p>
        </p:txBody>
      </p:sp>
      <p:sp>
        <p:nvSpPr>
          <p:cNvPr id="172037" name="Rectangle 5"/>
          <p:cNvSpPr>
            <a:spLocks noChangeArrowheads="1"/>
          </p:cNvSpPr>
          <p:nvPr/>
        </p:nvSpPr>
        <p:spPr bwMode="auto">
          <a:xfrm>
            <a:off x="2209800" y="22002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fr-FR"/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1143000" y="2438400"/>
            <a:ext cx="7761288" cy="3805237"/>
            <a:chOff x="871" y="1104"/>
            <a:chExt cx="4889" cy="2397"/>
          </a:xfrm>
        </p:grpSpPr>
        <p:pic>
          <p:nvPicPr>
            <p:cNvPr id="172036" name="Picture 4" descr="La relation maitre d'oeuvre, maitre d'ouvrage"/>
            <p:cNvPicPr>
              <a:picLocks noChangeAspect="1" noChangeArrowheads="1"/>
            </p:cNvPicPr>
            <p:nvPr/>
          </p:nvPicPr>
          <p:blipFill>
            <a:blip r:embed="rId3" r:link="rId4" cstate="print"/>
            <a:srcRect/>
            <a:stretch>
              <a:fillRect/>
            </a:stretch>
          </p:blipFill>
          <p:spPr bwMode="auto">
            <a:xfrm>
              <a:off x="1152" y="1104"/>
              <a:ext cx="4608" cy="2397"/>
            </a:xfrm>
            <a:prstGeom prst="rect">
              <a:avLst/>
            </a:prstGeom>
            <a:noFill/>
          </p:spPr>
        </p:pic>
        <p:sp>
          <p:nvSpPr>
            <p:cNvPr id="172038" name="Text Box 6"/>
            <p:cNvSpPr txBox="1">
              <a:spLocks noChangeArrowheads="1"/>
            </p:cNvSpPr>
            <p:nvPr/>
          </p:nvSpPr>
          <p:spPr bwMode="auto">
            <a:xfrm>
              <a:off x="4560" y="1920"/>
              <a:ext cx="866" cy="192"/>
            </a:xfrm>
            <a:prstGeom prst="rect">
              <a:avLst/>
            </a:prstGeom>
            <a:solidFill>
              <a:srgbClr val="D5EA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fr-FR"/>
                <a:t>Chef de projet</a:t>
              </a:r>
              <a:endParaRPr lang="en-GB"/>
            </a:p>
          </p:txBody>
        </p:sp>
        <p:sp>
          <p:nvSpPr>
            <p:cNvPr id="172039" name="Text Box 7"/>
            <p:cNvSpPr txBox="1">
              <a:spLocks noChangeArrowheads="1"/>
            </p:cNvSpPr>
            <p:nvPr/>
          </p:nvSpPr>
          <p:spPr bwMode="auto">
            <a:xfrm>
              <a:off x="871" y="1843"/>
              <a:ext cx="866" cy="192"/>
            </a:xfrm>
            <a:prstGeom prst="rect">
              <a:avLst/>
            </a:prstGeom>
            <a:solidFill>
              <a:srgbClr val="D5EA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fr-FR" dirty="0"/>
                <a:t>Chef de projet</a:t>
              </a:r>
              <a:endParaRPr lang="en-GB" dirty="0"/>
            </a:p>
          </p:txBody>
        </p:sp>
      </p:grpSp>
      <p:sp>
        <p:nvSpPr>
          <p:cNvPr id="172042" name="Rectangle 10"/>
          <p:cNvSpPr>
            <a:spLocks noChangeArrowheads="1"/>
          </p:cNvSpPr>
          <p:nvPr/>
        </p:nvSpPr>
        <p:spPr bwMode="auto">
          <a:xfrm>
            <a:off x="990600" y="981075"/>
            <a:ext cx="7935913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Symbol" pitchFamily="18" charset="2"/>
              <a:buChar char="·"/>
            </a:pPr>
            <a:endParaRPr lang="fr-FR" sz="2400" dirty="0"/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Symbol" pitchFamily="18" charset="2"/>
              <a:buNone/>
            </a:pPr>
            <a:r>
              <a:rPr lang="en-GB" sz="2400" b="0" dirty="0" smtClean="0"/>
              <a:t>une </a:t>
            </a:r>
            <a:r>
              <a:rPr lang="en-GB" sz="2400" b="0" dirty="0"/>
              <a:t>relation </a:t>
            </a:r>
            <a:r>
              <a:rPr lang="en-GB" sz="2400" b="0" dirty="0" smtClean="0"/>
              <a:t>client / fournisseur </a:t>
            </a:r>
            <a:r>
              <a:rPr lang="en-GB" sz="2400" b="0" dirty="0"/>
              <a:t>entre 2 </a:t>
            </a:r>
            <a:r>
              <a:rPr lang="en-GB" sz="2400" dirty="0"/>
              <a:t>parties </a:t>
            </a:r>
            <a:r>
              <a:rPr lang="en-GB" sz="2400" dirty="0" smtClean="0"/>
              <a:t>prenantes</a:t>
            </a:r>
          </a:p>
          <a:p>
            <a:pPr marL="342900" indent="-342900" algn="ctr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Symbol" pitchFamily="18" charset="2"/>
              <a:buNone/>
            </a:pPr>
            <a:r>
              <a:rPr lang="en-GB" sz="2400" b="0" dirty="0" smtClean="0"/>
              <a:t>Maîtrise </a:t>
            </a:r>
            <a:r>
              <a:rPr lang="en-GB" sz="2400" b="0" dirty="0"/>
              <a:t>d’ouvrage</a:t>
            </a:r>
            <a:r>
              <a:rPr lang="en-GB" sz="2400" dirty="0"/>
              <a:t> (</a:t>
            </a:r>
            <a:r>
              <a:rPr lang="en-GB" sz="2400" dirty="0">
                <a:solidFill>
                  <a:srgbClr val="C00000"/>
                </a:solidFill>
              </a:rPr>
              <a:t>MOA</a:t>
            </a:r>
            <a:r>
              <a:rPr lang="en-GB" sz="2400" dirty="0" smtClean="0"/>
              <a:t>)  </a:t>
            </a:r>
            <a:r>
              <a:rPr lang="en-GB" sz="2400" b="0" dirty="0" smtClean="0"/>
              <a:t>/  </a:t>
            </a:r>
            <a:r>
              <a:rPr lang="en-GB" sz="2400" b="0" dirty="0"/>
              <a:t>Maîtrise d’oeuvre</a:t>
            </a:r>
            <a:r>
              <a:rPr lang="en-GB" sz="2400" dirty="0"/>
              <a:t> (</a:t>
            </a:r>
            <a:r>
              <a:rPr lang="en-GB" sz="2400" dirty="0">
                <a:solidFill>
                  <a:srgbClr val="C00000"/>
                </a:solidFill>
              </a:rPr>
              <a:t>MOE</a:t>
            </a:r>
            <a:r>
              <a:rPr lang="en-GB" sz="2400" dirty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1CB1D-C5EA-4463-9556-F9833CFEA998}" type="datetime2">
              <a:rPr lang="fr-FR" smtClean="0"/>
              <a:pPr/>
              <a:t>jeudi 4 février 2010</a:t>
            </a:fld>
            <a:endParaRPr lang="fr-FR"/>
          </a:p>
        </p:txBody>
      </p:sp>
      <p:sp>
        <p:nvSpPr>
          <p:cNvPr id="5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ISIMA3</a:t>
            </a:r>
            <a:endParaRPr lang="fr-FR"/>
          </a:p>
        </p:txBody>
      </p:sp>
      <p:sp>
        <p:nvSpPr>
          <p:cNvPr id="307205" name="Rectangle 5"/>
          <p:cNvSpPr>
            <a:spLocks noChangeArrowheads="1"/>
          </p:cNvSpPr>
          <p:nvPr/>
        </p:nvSpPr>
        <p:spPr bwMode="auto">
          <a:xfrm>
            <a:off x="1116013" y="1676400"/>
            <a:ext cx="7875587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Symbol" pitchFamily="18" charset="2"/>
              <a:buNone/>
            </a:pPr>
            <a:r>
              <a:rPr lang="fr-FR" sz="2800" dirty="0" smtClean="0">
                <a:solidFill>
                  <a:srgbClr val="3399FF"/>
                </a:solidFill>
              </a:rPr>
              <a:t>MOA</a:t>
            </a:r>
            <a:r>
              <a:rPr lang="fr-FR" sz="2800" dirty="0" smtClean="0"/>
              <a:t> </a:t>
            </a:r>
            <a:r>
              <a:rPr lang="fr-FR" sz="2800" dirty="0"/>
              <a:t>: </a:t>
            </a:r>
            <a:r>
              <a:rPr lang="fr-FR" sz="2800" b="0" dirty="0"/>
              <a:t>Personne physique ou morale qui sera la propriétaire de l’ouvrage et en assumera les risques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Symbol" pitchFamily="18" charset="2"/>
              <a:buNone/>
            </a:pPr>
            <a:endParaRPr lang="fr-FR" sz="2800" b="0" dirty="0"/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Symbol" pitchFamily="18" charset="2"/>
              <a:buNone/>
            </a:pPr>
            <a:r>
              <a:rPr lang="fr-FR" sz="2800" dirty="0">
                <a:solidFill>
                  <a:srgbClr val="3399FF"/>
                </a:solidFill>
              </a:rPr>
              <a:t>MOE</a:t>
            </a:r>
            <a:r>
              <a:rPr lang="fr-FR" sz="1600" dirty="0"/>
              <a:t> </a:t>
            </a:r>
            <a:r>
              <a:rPr lang="fr-FR" sz="2800" b="0" dirty="0"/>
              <a:t>: Personne physique ou morale qui reçoit mission du Maître de l’ouvrage (MOA) pour assurer la conception et le contrôle de la réalisation d’un ouvrage, conformément au programme de la MOA.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Symbol" pitchFamily="18" charset="2"/>
              <a:buNone/>
            </a:pPr>
            <a:endParaRPr lang="fr-FR" sz="2800" b="0" dirty="0"/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Symbol" pitchFamily="18" charset="2"/>
              <a:buNone/>
            </a:pPr>
            <a:r>
              <a:rPr lang="fr-FR" b="0" i="1" dirty="0"/>
              <a:t>[NF X50-108 (1991)]</a:t>
            </a:r>
          </a:p>
        </p:txBody>
      </p:sp>
      <p:sp>
        <p:nvSpPr>
          <p:cNvPr id="307208" name="Rectangle 8"/>
          <p:cNvSpPr>
            <a:spLocks noChangeArrowheads="1"/>
          </p:cNvSpPr>
          <p:nvPr/>
        </p:nvSpPr>
        <p:spPr bwMode="auto">
          <a:xfrm>
            <a:off x="990600" y="228600"/>
            <a:ext cx="8001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fr-FR" sz="3600" dirty="0"/>
              <a:t>L’organisation</a:t>
            </a:r>
            <a:endParaRPr lang="fr-FR" sz="36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DF77C-46B2-4202-808E-09E9DA2D126C}" type="datetime2">
              <a:rPr lang="fr-FR" smtClean="0"/>
              <a:pPr/>
              <a:t>jeudi 4 février 2010</a:t>
            </a:fld>
            <a:endParaRPr lang="fr-FR"/>
          </a:p>
        </p:txBody>
      </p:sp>
      <p:sp>
        <p:nvSpPr>
          <p:cNvPr id="5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ISIMA3</a:t>
            </a:r>
            <a:endParaRPr lang="fr-FR"/>
          </a:p>
        </p:txBody>
      </p:sp>
      <p:sp>
        <p:nvSpPr>
          <p:cNvPr id="150530" name="Rectangle 2"/>
          <p:cNvSpPr>
            <a:spLocks noChangeArrowheads="1"/>
          </p:cNvSpPr>
          <p:nvPr/>
        </p:nvSpPr>
        <p:spPr bwMode="auto">
          <a:xfrm>
            <a:off x="990600" y="1066800"/>
            <a:ext cx="80010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accent2"/>
              </a:buClr>
            </a:pPr>
            <a:r>
              <a:rPr lang="fr-FR" sz="2400" dirty="0">
                <a:latin typeface="Arial Unicode MS" pitchFamily="34" charset="-128"/>
              </a:rPr>
              <a:t>Maîtrise d’ouvrage (</a:t>
            </a:r>
            <a:r>
              <a:rPr lang="fr-FR" sz="2400" dirty="0">
                <a:solidFill>
                  <a:srgbClr val="3399FF"/>
                </a:solidFill>
                <a:latin typeface="Arial Unicode MS" pitchFamily="34" charset="-128"/>
              </a:rPr>
              <a:t>MOA</a:t>
            </a:r>
            <a:r>
              <a:rPr lang="fr-FR" sz="2400" dirty="0">
                <a:latin typeface="Arial Unicode MS" pitchFamily="34" charset="-128"/>
              </a:rPr>
              <a:t>)</a:t>
            </a:r>
          </a:p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ü"/>
            </a:pPr>
            <a:r>
              <a:rPr lang="fr-FR" sz="2000" b="0" dirty="0"/>
              <a:t>Entité porteuse du besoin</a:t>
            </a:r>
          </a:p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ü"/>
            </a:pPr>
            <a:r>
              <a:rPr lang="fr-FR" sz="2000" b="0" dirty="0"/>
              <a:t>Exprime les besoins fonctionnels (utilisateurs)</a:t>
            </a:r>
          </a:p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ü"/>
            </a:pPr>
            <a:r>
              <a:rPr lang="fr-FR" sz="2000" b="0" dirty="0"/>
              <a:t>Définit les objectifs, le calendrier, le budget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fr-FR" sz="2400" dirty="0">
                <a:latin typeface="Arial Unicode MS" pitchFamily="34" charset="-128"/>
                <a:sym typeface="Wingdings" pitchFamily="2" charset="2"/>
              </a:rPr>
              <a:t>	faire réaliser un produit (</a:t>
            </a:r>
            <a:r>
              <a:rPr lang="fr-FR" sz="2400" dirty="0">
                <a:solidFill>
                  <a:srgbClr val="6699FF"/>
                </a:solidFill>
                <a:latin typeface="Arial Unicode MS" pitchFamily="34" charset="-128"/>
                <a:sym typeface="Wingdings" pitchFamily="2" charset="2"/>
              </a:rPr>
              <a:t>ouvrage</a:t>
            </a:r>
            <a:r>
              <a:rPr lang="fr-FR" sz="2400" dirty="0">
                <a:latin typeface="Arial Unicode MS" pitchFamily="34" charset="-128"/>
                <a:sym typeface="Wingdings" pitchFamily="2" charset="2"/>
              </a:rPr>
              <a:t>)</a:t>
            </a: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endParaRPr lang="fr-FR" sz="1800" dirty="0">
              <a:latin typeface="Arial Unicode MS" pitchFamily="34" charset="-128"/>
            </a:endParaRP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fr-FR" sz="1600" dirty="0">
                <a:latin typeface="Arial Unicode MS" pitchFamily="34" charset="-128"/>
              </a:rPr>
              <a:t>Attention</a:t>
            </a:r>
            <a:r>
              <a:rPr lang="fr-FR" sz="1600" b="0" dirty="0">
                <a:latin typeface="Arial Unicode MS" pitchFamily="34" charset="-128"/>
              </a:rPr>
              <a:t> : la MOA ne possède pas forcément les compétences techniques/gestion de projet nécessaires à la réalisation du produit.</a:t>
            </a: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ü"/>
            </a:pPr>
            <a:endParaRPr lang="fr-FR" sz="1600" b="0" dirty="0">
              <a:latin typeface="Arial Unicode MS" pitchFamily="34" charset="-128"/>
            </a:endParaRPr>
          </a:p>
          <a:p>
            <a:pPr marL="342900" indent="-342900" algn="l">
              <a:spcBef>
                <a:spcPct val="20000"/>
              </a:spcBef>
              <a:buClr>
                <a:schemeClr val="accent2"/>
              </a:buClr>
            </a:pPr>
            <a:r>
              <a:rPr lang="fr-FR" sz="2400" dirty="0">
                <a:latin typeface="Arial Unicode MS" pitchFamily="34" charset="-128"/>
              </a:rPr>
              <a:t>Maîtrise d’ouvrage déléguée (</a:t>
            </a:r>
            <a:r>
              <a:rPr lang="fr-FR" sz="2400" dirty="0">
                <a:solidFill>
                  <a:srgbClr val="3399FF"/>
                </a:solidFill>
                <a:latin typeface="Arial Unicode MS" pitchFamily="34" charset="-128"/>
              </a:rPr>
              <a:t>AMOA</a:t>
            </a:r>
            <a:r>
              <a:rPr lang="fr-FR" sz="2400" dirty="0">
                <a:latin typeface="Arial Unicode MS" pitchFamily="34" charset="-128"/>
              </a:rPr>
              <a:t>)</a:t>
            </a:r>
          </a:p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ü"/>
            </a:pPr>
            <a:r>
              <a:rPr lang="fr-FR" sz="2000" b="0" dirty="0"/>
              <a:t>Aide la MOA à exprimer/formaliser les besoins</a:t>
            </a:r>
          </a:p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ü"/>
            </a:pPr>
            <a:r>
              <a:rPr lang="fr-FR" sz="2000" b="0" dirty="0"/>
              <a:t>Interface avec la MOE</a:t>
            </a:r>
          </a:p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ü"/>
            </a:pPr>
            <a:r>
              <a:rPr lang="fr-FR" sz="2000" b="0" dirty="0"/>
              <a:t>Gestion de projet déléguée</a:t>
            </a:r>
          </a:p>
          <a:p>
            <a:pPr marL="342900" indent="-342900" algn="l">
              <a:spcBef>
                <a:spcPct val="20000"/>
              </a:spcBef>
              <a:buClr>
                <a:schemeClr val="accent2"/>
              </a:buClr>
            </a:pPr>
            <a:endParaRPr lang="fr-FR" sz="1600" dirty="0"/>
          </a:p>
          <a:p>
            <a:pPr marL="342900" indent="-342900" algn="l">
              <a:spcBef>
                <a:spcPct val="20000"/>
              </a:spcBef>
              <a:buClr>
                <a:schemeClr val="accent2"/>
              </a:buClr>
            </a:pPr>
            <a:endParaRPr lang="fr-FR" sz="2400" dirty="0">
              <a:latin typeface="Arial Unicode MS" pitchFamily="34" charset="-128"/>
            </a:endParaRPr>
          </a:p>
          <a:p>
            <a:pPr marL="342900" indent="-342900" algn="l">
              <a:spcBef>
                <a:spcPct val="20000"/>
              </a:spcBef>
              <a:buClr>
                <a:schemeClr val="accent2"/>
              </a:buClr>
            </a:pPr>
            <a:endParaRPr lang="fr-FR" sz="2400" dirty="0">
              <a:latin typeface="Arial Unicode MS" pitchFamily="34" charset="-128"/>
            </a:endParaRPr>
          </a:p>
        </p:txBody>
      </p:sp>
      <p:sp>
        <p:nvSpPr>
          <p:cNvPr id="150534" name="Rectangle 6"/>
          <p:cNvSpPr>
            <a:spLocks noChangeArrowheads="1"/>
          </p:cNvSpPr>
          <p:nvPr/>
        </p:nvSpPr>
        <p:spPr bwMode="auto">
          <a:xfrm>
            <a:off x="990600" y="228600"/>
            <a:ext cx="7162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fr-FR" sz="3600" dirty="0"/>
              <a:t>L’organisation</a:t>
            </a:r>
            <a:endParaRPr lang="fr-FR" sz="36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9D40F-97DD-4797-B8BA-6B34FCD842BC}" type="datetime2">
              <a:rPr lang="fr-FR" smtClean="0"/>
              <a:pPr/>
              <a:t>jeudi 4 février 2010</a:t>
            </a:fld>
            <a:endParaRPr lang="fr-FR"/>
          </a:p>
        </p:txBody>
      </p:sp>
      <p:sp>
        <p:nvSpPr>
          <p:cNvPr id="5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ISIMA3</a:t>
            </a:r>
            <a:endParaRPr lang="fr-FR"/>
          </a:p>
        </p:txBody>
      </p:sp>
      <p:sp>
        <p:nvSpPr>
          <p:cNvPr id="173058" name="Rectangle 2"/>
          <p:cNvSpPr>
            <a:spLocks noChangeArrowheads="1"/>
          </p:cNvSpPr>
          <p:nvPr/>
        </p:nvSpPr>
        <p:spPr bwMode="auto">
          <a:xfrm>
            <a:off x="838200" y="1066800"/>
            <a:ext cx="81534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accent2"/>
              </a:buClr>
            </a:pPr>
            <a:r>
              <a:rPr lang="fr-FR" sz="2400" dirty="0">
                <a:latin typeface="Arial Unicode MS" pitchFamily="34" charset="-128"/>
              </a:rPr>
              <a:t>Maîtrise </a:t>
            </a:r>
            <a:r>
              <a:rPr lang="fr-FR" sz="2400" dirty="0" smtClean="0">
                <a:latin typeface="Arial Unicode MS" pitchFamily="34" charset="-128"/>
              </a:rPr>
              <a:t>d’</a:t>
            </a:r>
            <a:r>
              <a:rPr lang="fr-FR" sz="2400" dirty="0" err="1" smtClean="0">
                <a:latin typeface="Arial Unicode MS" pitchFamily="34" charset="-128"/>
              </a:rPr>
              <a:t>oeuvre</a:t>
            </a:r>
            <a:r>
              <a:rPr lang="fr-FR" sz="2400" dirty="0" smtClean="0">
                <a:latin typeface="Arial Unicode MS" pitchFamily="34" charset="-128"/>
              </a:rPr>
              <a:t> </a:t>
            </a:r>
            <a:r>
              <a:rPr lang="fr-FR" sz="2400" dirty="0">
                <a:latin typeface="Arial Unicode MS" pitchFamily="34" charset="-128"/>
              </a:rPr>
              <a:t>(</a:t>
            </a:r>
            <a:r>
              <a:rPr lang="fr-FR" sz="2400" dirty="0">
                <a:solidFill>
                  <a:srgbClr val="3399FF"/>
                </a:solidFill>
                <a:latin typeface="Arial Unicode MS" pitchFamily="34" charset="-128"/>
              </a:rPr>
              <a:t>MOE</a:t>
            </a:r>
            <a:r>
              <a:rPr lang="fr-FR" sz="2400" dirty="0">
                <a:latin typeface="Arial Unicode MS" pitchFamily="34" charset="-128"/>
              </a:rPr>
              <a:t>)</a:t>
            </a:r>
          </a:p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ü"/>
            </a:pPr>
            <a:r>
              <a:rPr lang="fr-FR" sz="2000" b="0" dirty="0">
                <a:latin typeface="Arial Unicode MS" pitchFamily="34" charset="-128"/>
              </a:rPr>
              <a:t>Entité retenue par la MOA pour réaliser l’ouvrage</a:t>
            </a:r>
          </a:p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ü"/>
            </a:pPr>
            <a:r>
              <a:rPr lang="fr-FR" sz="2000" b="0" dirty="0">
                <a:latin typeface="Arial Unicode MS" pitchFamily="34" charset="-128"/>
              </a:rPr>
              <a:t>Respecte les conditions de QUALITE, DELAI, BUDGET exprimées par la MOA</a:t>
            </a:r>
          </a:p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ü"/>
            </a:pPr>
            <a:r>
              <a:rPr lang="fr-FR" sz="2000" b="0" dirty="0">
                <a:latin typeface="Arial Unicode MS" pitchFamily="34" charset="-128"/>
              </a:rPr>
              <a:t>Responsable des choix techniques conformément aux exigences fonctionnelles MOA</a:t>
            </a:r>
          </a:p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ü"/>
            </a:pPr>
            <a:r>
              <a:rPr lang="fr-FR" sz="2000" b="0" dirty="0">
                <a:latin typeface="Arial Unicode MS" pitchFamily="34" charset="-128"/>
              </a:rPr>
              <a:t>Nomme le Chef de projet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fr-FR" sz="2400" dirty="0">
                <a:latin typeface="Arial Unicode MS" pitchFamily="34" charset="-128"/>
                <a:sym typeface="Wingdings" pitchFamily="2" charset="2"/>
              </a:rPr>
              <a:t>	réalisation de l’ouvrage</a:t>
            </a: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fr-FR" sz="1600" dirty="0">
                <a:latin typeface="Arial Unicode MS" pitchFamily="34" charset="-128"/>
              </a:rPr>
              <a:t>Attention</a:t>
            </a:r>
            <a:r>
              <a:rPr lang="fr-FR" sz="1600" b="0" dirty="0">
                <a:latin typeface="Arial Unicode MS" pitchFamily="34" charset="-128"/>
              </a:rPr>
              <a:t> : la MOE peut appartenir à la même entreprise que la MOA.</a:t>
            </a: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endParaRPr lang="fr-FR" sz="2400" dirty="0">
              <a:latin typeface="Arial Unicode MS" pitchFamily="34" charset="-128"/>
            </a:endParaRP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fr-FR" sz="2400" dirty="0">
                <a:latin typeface="Arial Unicode MS" pitchFamily="34" charset="-128"/>
              </a:rPr>
              <a:t>Sous-traitance (</a:t>
            </a:r>
            <a:r>
              <a:rPr lang="fr-FR" sz="2400" dirty="0">
                <a:solidFill>
                  <a:srgbClr val="6699FF"/>
                </a:solidFill>
                <a:latin typeface="Arial Unicode MS" pitchFamily="34" charset="-128"/>
              </a:rPr>
              <a:t>prestataire</a:t>
            </a:r>
            <a:r>
              <a:rPr lang="fr-FR" sz="2400" dirty="0">
                <a:latin typeface="Arial Unicode MS" pitchFamily="34" charset="-128"/>
              </a:rPr>
              <a:t>)</a:t>
            </a:r>
          </a:p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ü"/>
            </a:pPr>
            <a:r>
              <a:rPr lang="fr-FR" sz="2000" b="0" dirty="0">
                <a:latin typeface="Arial Unicode MS" pitchFamily="34" charset="-128"/>
              </a:rPr>
              <a:t>Société externes qui possède les compétences/ressources manquantes</a:t>
            </a:r>
          </a:p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ü"/>
            </a:pPr>
            <a:r>
              <a:rPr lang="fr-FR" sz="2000" b="0" dirty="0">
                <a:latin typeface="Arial Unicode MS" pitchFamily="34" charset="-128"/>
              </a:rPr>
              <a:t>Réalise une partie de l’ouvrage sous la responsabilité de la MOE</a:t>
            </a:r>
            <a:endParaRPr lang="fr-FR" sz="2400" dirty="0">
              <a:latin typeface="Arial Unicode MS" pitchFamily="34" charset="-128"/>
            </a:endParaRPr>
          </a:p>
          <a:p>
            <a:pPr marL="342900" indent="-342900" algn="l">
              <a:spcBef>
                <a:spcPct val="20000"/>
              </a:spcBef>
              <a:buClr>
                <a:schemeClr val="accent2"/>
              </a:buClr>
            </a:pPr>
            <a:endParaRPr lang="fr-FR" sz="2400" dirty="0">
              <a:latin typeface="Arial Unicode MS" pitchFamily="34" charset="-128"/>
            </a:endParaRPr>
          </a:p>
        </p:txBody>
      </p:sp>
      <p:sp>
        <p:nvSpPr>
          <p:cNvPr id="173061" name="Rectangle 5"/>
          <p:cNvSpPr>
            <a:spLocks noChangeArrowheads="1"/>
          </p:cNvSpPr>
          <p:nvPr/>
        </p:nvSpPr>
        <p:spPr bwMode="auto">
          <a:xfrm>
            <a:off x="990600" y="152400"/>
            <a:ext cx="7162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fr-FR" sz="3600" dirty="0"/>
              <a:t>L’organisation</a:t>
            </a:r>
            <a:endParaRPr lang="fr-FR" sz="36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BDF6B-0134-47CD-9826-DC12161A3A59}" type="datetime2">
              <a:rPr lang="fr-FR" smtClean="0"/>
              <a:pPr/>
              <a:t>jeudi 4 février 2010</a:t>
            </a:fld>
            <a:endParaRPr lang="fr-FR"/>
          </a:p>
        </p:txBody>
      </p:sp>
      <p:sp>
        <p:nvSpPr>
          <p:cNvPr id="25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ISIMA3</a:t>
            </a:r>
            <a:endParaRPr lang="fr-FR"/>
          </a:p>
        </p:txBody>
      </p:sp>
      <p:sp>
        <p:nvSpPr>
          <p:cNvPr id="358405" name="Rectangle 5"/>
          <p:cNvSpPr>
            <a:spLocks noChangeArrowheads="1"/>
          </p:cNvSpPr>
          <p:nvPr/>
        </p:nvSpPr>
        <p:spPr bwMode="auto">
          <a:xfrm>
            <a:off x="990600" y="228600"/>
            <a:ext cx="7162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fr-FR" sz="3600" dirty="0"/>
              <a:t>L’organisation</a:t>
            </a:r>
            <a:endParaRPr lang="fr-FR" sz="3600" b="0" dirty="0"/>
          </a:p>
        </p:txBody>
      </p:sp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152401" y="1916113"/>
            <a:ext cx="8596313" cy="4202112"/>
            <a:chOff x="141" y="890"/>
            <a:chExt cx="5415" cy="2647"/>
          </a:xfrm>
        </p:grpSpPr>
        <p:sp>
          <p:nvSpPr>
            <p:cNvPr id="358407" name="Rectangle 7"/>
            <p:cNvSpPr>
              <a:spLocks noChangeAspect="1" noChangeArrowheads="1"/>
            </p:cNvSpPr>
            <p:nvPr/>
          </p:nvSpPr>
          <p:spPr bwMode="auto">
            <a:xfrm>
              <a:off x="2109" y="1254"/>
              <a:ext cx="2574" cy="223"/>
            </a:xfrm>
            <a:prstGeom prst="rect">
              <a:avLst/>
            </a:prstGeom>
            <a:solidFill>
              <a:srgbClr val="336699"/>
            </a:solidFill>
            <a:ln w="3175">
              <a:noFill/>
              <a:miter lim="800000"/>
              <a:headEnd/>
              <a:tailEnd/>
            </a:ln>
            <a:effectLst>
              <a:outerShdw dist="17961" dir="2700000" algn="ctr" rotWithShape="0">
                <a:schemeClr val="bg2"/>
              </a:outerShdw>
            </a:effectLst>
          </p:spPr>
          <p:txBody>
            <a:bodyPr wrap="none" lIns="90000" tIns="46800" rIns="90000" bIns="46800" anchor="ctr"/>
            <a:lstStyle/>
            <a:p>
              <a:pPr marL="187325" indent="-187325" algn="ctr" defTabSz="762000" eaLnBrk="0" hangingPunct="0">
                <a:lnSpc>
                  <a:spcPct val="90000"/>
                </a:lnSpc>
              </a:pPr>
              <a:r>
                <a:rPr lang="fr-CH" dirty="0">
                  <a:solidFill>
                    <a:srgbClr val="FFFFFF"/>
                  </a:solidFill>
                  <a:cs typeface="Arial" charset="0"/>
                </a:rPr>
                <a:t>Comité de Pilotage</a:t>
              </a:r>
            </a:p>
          </p:txBody>
        </p:sp>
        <p:sp>
          <p:nvSpPr>
            <p:cNvPr id="358408" name="Rectangle 8"/>
            <p:cNvSpPr>
              <a:spLocks noChangeAspect="1" noChangeArrowheads="1"/>
            </p:cNvSpPr>
            <p:nvPr/>
          </p:nvSpPr>
          <p:spPr bwMode="auto">
            <a:xfrm>
              <a:off x="2109" y="1651"/>
              <a:ext cx="2345" cy="223"/>
            </a:xfrm>
            <a:prstGeom prst="rect">
              <a:avLst/>
            </a:prstGeom>
            <a:solidFill>
              <a:srgbClr val="336699"/>
            </a:solidFill>
            <a:ln w="3175" algn="ctr">
              <a:noFill/>
              <a:miter lim="800000"/>
              <a:headEnd/>
              <a:tailEnd/>
            </a:ln>
            <a:effectLst>
              <a:outerShdw dist="17961" dir="2700000" algn="ctr" rotWithShape="0">
                <a:schemeClr val="bg2"/>
              </a:outerShdw>
            </a:effectLst>
          </p:spPr>
          <p:txBody>
            <a:bodyPr wrap="none" lIns="90000" tIns="46800" rIns="90000" bIns="46800" anchor="ctr"/>
            <a:lstStyle/>
            <a:p>
              <a:pPr marL="187325" indent="-187325" defTabSz="762000" eaLnBrk="0" hangingPunct="0">
                <a:lnSpc>
                  <a:spcPct val="90000"/>
                </a:lnSpc>
              </a:pPr>
              <a:r>
                <a:rPr lang="fr-CH" dirty="0">
                  <a:solidFill>
                    <a:srgbClr val="FFFFFF"/>
                  </a:solidFill>
                  <a:cs typeface="Arial" charset="0"/>
                </a:rPr>
                <a:t>Direction de Projet</a:t>
              </a:r>
            </a:p>
          </p:txBody>
        </p:sp>
        <p:sp>
          <p:nvSpPr>
            <p:cNvPr id="358409" name="Rectangle 9"/>
            <p:cNvSpPr>
              <a:spLocks noChangeAspect="1" noChangeArrowheads="1"/>
            </p:cNvSpPr>
            <p:nvPr/>
          </p:nvSpPr>
          <p:spPr bwMode="auto">
            <a:xfrm>
              <a:off x="141" y="1603"/>
              <a:ext cx="1680" cy="358"/>
            </a:xfrm>
            <a:prstGeom prst="rect">
              <a:avLst/>
            </a:prstGeom>
            <a:solidFill>
              <a:srgbClr val="336699"/>
            </a:solidFill>
            <a:ln w="3175" algn="ctr">
              <a:noFill/>
              <a:miter lim="800000"/>
              <a:headEnd/>
              <a:tailEnd/>
            </a:ln>
            <a:effectLst>
              <a:outerShdw dist="17961" dir="2700000" algn="ctr" rotWithShape="0">
                <a:schemeClr val="bg2"/>
              </a:outerShdw>
            </a:effectLst>
          </p:spPr>
          <p:txBody>
            <a:bodyPr wrap="none" lIns="90000" tIns="46800" rIns="90000" bIns="46800" anchor="ctr"/>
            <a:lstStyle/>
            <a:p>
              <a:pPr marL="187325" indent="-187325" defTabSz="762000" eaLnBrk="0" hangingPunct="0">
                <a:lnSpc>
                  <a:spcPct val="90000"/>
                </a:lnSpc>
              </a:pPr>
              <a:r>
                <a:rPr lang="fr-CH" dirty="0">
                  <a:solidFill>
                    <a:srgbClr val="FFFFFF"/>
                  </a:solidFill>
                  <a:cs typeface="Arial" charset="0"/>
                </a:rPr>
                <a:t>Project Office Manager</a:t>
              </a:r>
            </a:p>
            <a:p>
              <a:pPr marL="187325" indent="-187325" algn="ctr" defTabSz="762000" eaLnBrk="0" hangingPunct="0">
                <a:lnSpc>
                  <a:spcPct val="90000"/>
                </a:lnSpc>
              </a:pPr>
              <a:r>
                <a:rPr lang="fr-CH" dirty="0">
                  <a:solidFill>
                    <a:srgbClr val="FFFFFF"/>
                  </a:solidFill>
                  <a:cs typeface="Arial" charset="0"/>
                </a:rPr>
                <a:t>(PMO)</a:t>
              </a:r>
            </a:p>
          </p:txBody>
        </p:sp>
        <p:cxnSp>
          <p:nvCxnSpPr>
            <p:cNvPr id="358410" name="AutoShape 10"/>
            <p:cNvCxnSpPr>
              <a:cxnSpLocks noChangeAspect="1" noChangeShapeType="1"/>
            </p:cNvCxnSpPr>
            <p:nvPr/>
          </p:nvCxnSpPr>
          <p:spPr bwMode="auto">
            <a:xfrm rot="5400000" flipH="1" flipV="1">
              <a:off x="3261" y="1662"/>
              <a:ext cx="0" cy="1"/>
            </a:xfrm>
            <a:prstGeom prst="straightConnector1">
              <a:avLst/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  <a:effectLst/>
          </p:spPr>
        </p:cxnSp>
        <p:sp>
          <p:nvSpPr>
            <p:cNvPr id="358411" name="Rectangle 11"/>
            <p:cNvSpPr>
              <a:spLocks noChangeAspect="1" noChangeArrowheads="1"/>
            </p:cNvSpPr>
            <p:nvPr/>
          </p:nvSpPr>
          <p:spPr bwMode="auto">
            <a:xfrm>
              <a:off x="1848" y="2730"/>
              <a:ext cx="1365" cy="395"/>
            </a:xfrm>
            <a:prstGeom prst="rect">
              <a:avLst/>
            </a:prstGeom>
            <a:solidFill>
              <a:srgbClr val="336699"/>
            </a:solidFill>
            <a:ln w="3175" algn="ctr">
              <a:noFill/>
              <a:miter lim="800000"/>
              <a:headEnd/>
              <a:tailEnd/>
            </a:ln>
            <a:effectLst>
              <a:outerShdw dist="17961" dir="2700000" algn="ctr" rotWithShape="0">
                <a:schemeClr val="bg2"/>
              </a:outerShdw>
            </a:effectLst>
          </p:spPr>
          <p:txBody>
            <a:bodyPr wrap="none" lIns="90000" tIns="46800" rIns="90000" bIns="46800" anchor="ctr"/>
            <a:lstStyle/>
            <a:p>
              <a:pPr marL="187325" indent="-187325" defTabSz="762000"/>
              <a:r>
                <a:rPr lang="fr-CH" dirty="0">
                  <a:solidFill>
                    <a:srgbClr val="FFFFFF"/>
                  </a:solidFill>
                </a:rPr>
                <a:t>Groupe</a:t>
              </a:r>
            </a:p>
            <a:p>
              <a:pPr marL="187325" indent="-187325" defTabSz="762000"/>
              <a:r>
                <a:rPr lang="fr-CH" dirty="0">
                  <a:solidFill>
                    <a:srgbClr val="FFFFFF"/>
                  </a:solidFill>
                </a:rPr>
                <a:t>Technique et métier</a:t>
              </a:r>
            </a:p>
          </p:txBody>
        </p:sp>
        <p:cxnSp>
          <p:nvCxnSpPr>
            <p:cNvPr id="358412" name="AutoShape 12"/>
            <p:cNvCxnSpPr>
              <a:cxnSpLocks noChangeAspect="1" noChangeShapeType="1"/>
            </p:cNvCxnSpPr>
            <p:nvPr/>
          </p:nvCxnSpPr>
          <p:spPr bwMode="auto">
            <a:xfrm flipV="1">
              <a:off x="3355" y="1886"/>
              <a:ext cx="2" cy="263"/>
            </a:xfrm>
            <a:prstGeom prst="straightConnector1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ffectLst/>
          </p:spPr>
        </p:cxnSp>
        <p:cxnSp>
          <p:nvCxnSpPr>
            <p:cNvPr id="358413" name="AutoShape 13"/>
            <p:cNvCxnSpPr>
              <a:cxnSpLocks noChangeAspect="1" noChangeShapeType="1"/>
            </p:cNvCxnSpPr>
            <p:nvPr/>
          </p:nvCxnSpPr>
          <p:spPr bwMode="auto">
            <a:xfrm flipV="1">
              <a:off x="1821" y="1747"/>
              <a:ext cx="257" cy="1"/>
            </a:xfrm>
            <a:prstGeom prst="straightConnector1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ffectLst/>
          </p:spPr>
        </p:cxnSp>
        <p:sp>
          <p:nvSpPr>
            <p:cNvPr id="358414" name="Rectangle 14"/>
            <p:cNvSpPr>
              <a:spLocks noChangeAspect="1" noChangeArrowheads="1"/>
            </p:cNvSpPr>
            <p:nvPr/>
          </p:nvSpPr>
          <p:spPr bwMode="auto">
            <a:xfrm>
              <a:off x="3334" y="2730"/>
              <a:ext cx="1463" cy="395"/>
            </a:xfrm>
            <a:prstGeom prst="rect">
              <a:avLst/>
            </a:prstGeom>
            <a:solidFill>
              <a:srgbClr val="336699"/>
            </a:solidFill>
            <a:ln w="3175" algn="ctr">
              <a:noFill/>
              <a:miter lim="800000"/>
              <a:headEnd/>
              <a:tailEnd/>
            </a:ln>
            <a:effectLst>
              <a:outerShdw dist="17961" dir="2700000" algn="ctr" rotWithShape="0">
                <a:schemeClr val="bg2"/>
              </a:outerShdw>
            </a:effectLst>
          </p:spPr>
          <p:txBody>
            <a:bodyPr wrap="none" lIns="90000" tIns="46800" rIns="90000" bIns="46800" anchor="ctr"/>
            <a:lstStyle/>
            <a:p>
              <a:pPr marL="187325" indent="-187325" defTabSz="762000" eaLnBrk="0" hangingPunct="0">
                <a:lnSpc>
                  <a:spcPct val="90000"/>
                </a:lnSpc>
              </a:pPr>
              <a:r>
                <a:rPr lang="fr-CH" dirty="0">
                  <a:solidFill>
                    <a:srgbClr val="FFFFFF"/>
                  </a:solidFill>
                  <a:cs typeface="Arial" charset="0"/>
                </a:rPr>
                <a:t>Groupe</a:t>
              </a:r>
            </a:p>
            <a:p>
              <a:pPr marL="187325" indent="-187325" defTabSz="762000" eaLnBrk="0" hangingPunct="0">
                <a:lnSpc>
                  <a:spcPct val="90000"/>
                </a:lnSpc>
              </a:pPr>
              <a:r>
                <a:rPr lang="fr-CH" dirty="0">
                  <a:solidFill>
                    <a:srgbClr val="FFFFFF"/>
                  </a:solidFill>
                  <a:cs typeface="Arial" charset="0"/>
                </a:rPr>
                <a:t>Technique et métier</a:t>
              </a:r>
            </a:p>
          </p:txBody>
        </p:sp>
        <p:sp>
          <p:nvSpPr>
            <p:cNvPr id="358415" name="Rectangle 15"/>
            <p:cNvSpPr>
              <a:spLocks noChangeAspect="1" noChangeArrowheads="1"/>
            </p:cNvSpPr>
            <p:nvPr/>
          </p:nvSpPr>
          <p:spPr bwMode="auto">
            <a:xfrm>
              <a:off x="2637" y="2191"/>
              <a:ext cx="1392" cy="223"/>
            </a:xfrm>
            <a:prstGeom prst="rect">
              <a:avLst/>
            </a:prstGeom>
            <a:solidFill>
              <a:srgbClr val="336699"/>
            </a:solidFill>
            <a:ln w="3175" algn="ctr">
              <a:noFill/>
              <a:miter lim="800000"/>
              <a:headEnd/>
              <a:tailEnd/>
            </a:ln>
            <a:effectLst>
              <a:outerShdw dist="17961" dir="2700000" algn="ctr" rotWithShape="0">
                <a:schemeClr val="bg2"/>
              </a:outerShdw>
            </a:effectLst>
          </p:spPr>
          <p:txBody>
            <a:bodyPr wrap="none" lIns="90000" tIns="46800" rIns="90000" bIns="46800" anchor="ctr"/>
            <a:lstStyle/>
            <a:p>
              <a:pPr marL="187325" indent="-187325" defTabSz="762000" eaLnBrk="0" hangingPunct="0">
                <a:lnSpc>
                  <a:spcPct val="90000"/>
                </a:lnSpc>
              </a:pPr>
              <a:r>
                <a:rPr lang="fr-CH">
                  <a:solidFill>
                    <a:srgbClr val="FFFFFF"/>
                  </a:solidFill>
                  <a:cs typeface="Arial" charset="0"/>
                </a:rPr>
                <a:t>Chef de Projet</a:t>
              </a:r>
            </a:p>
          </p:txBody>
        </p:sp>
        <p:sp>
          <p:nvSpPr>
            <p:cNvPr id="358416" name="Rectangle 16"/>
            <p:cNvSpPr>
              <a:spLocks noChangeAspect="1" noChangeArrowheads="1"/>
            </p:cNvSpPr>
            <p:nvPr/>
          </p:nvSpPr>
          <p:spPr bwMode="auto">
            <a:xfrm>
              <a:off x="212" y="1254"/>
              <a:ext cx="1609" cy="222"/>
            </a:xfrm>
            <a:prstGeom prst="rect">
              <a:avLst/>
            </a:prstGeom>
            <a:solidFill>
              <a:srgbClr val="336699"/>
            </a:solidFill>
            <a:ln w="3175" algn="ctr">
              <a:noFill/>
              <a:miter lim="800000"/>
              <a:headEnd/>
              <a:tailEnd/>
            </a:ln>
            <a:effectLst>
              <a:outerShdw dist="17961" dir="2700000" algn="ctr" rotWithShape="0">
                <a:schemeClr val="bg2"/>
              </a:outerShdw>
            </a:effectLst>
          </p:spPr>
          <p:txBody>
            <a:bodyPr wrap="none" lIns="90000" tIns="46800" rIns="90000" bIns="46800" anchor="ctr"/>
            <a:lstStyle/>
            <a:p>
              <a:pPr marL="187325" indent="-187325" defTabSz="762000" eaLnBrk="0" hangingPunct="0">
                <a:lnSpc>
                  <a:spcPct val="90000"/>
                </a:lnSpc>
              </a:pPr>
              <a:r>
                <a:rPr lang="fr-CH" dirty="0">
                  <a:solidFill>
                    <a:srgbClr val="FFFFFF"/>
                  </a:solidFill>
                  <a:cs typeface="Arial" charset="0"/>
                </a:rPr>
                <a:t>Commanditaire</a:t>
              </a:r>
            </a:p>
          </p:txBody>
        </p:sp>
        <p:cxnSp>
          <p:nvCxnSpPr>
            <p:cNvPr id="358417" name="AutoShape 17"/>
            <p:cNvCxnSpPr>
              <a:cxnSpLocks noChangeAspect="1" noChangeShapeType="1"/>
            </p:cNvCxnSpPr>
            <p:nvPr/>
          </p:nvCxnSpPr>
          <p:spPr bwMode="auto">
            <a:xfrm>
              <a:off x="1821" y="1363"/>
              <a:ext cx="264" cy="0"/>
            </a:xfrm>
            <a:prstGeom prst="straightConnector1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ffectLst/>
          </p:spPr>
        </p:cxnSp>
        <p:sp>
          <p:nvSpPr>
            <p:cNvPr id="358418" name="Line 18"/>
            <p:cNvSpPr>
              <a:spLocks noChangeAspect="1" noChangeShapeType="1"/>
            </p:cNvSpPr>
            <p:nvPr/>
          </p:nvSpPr>
          <p:spPr bwMode="auto">
            <a:xfrm>
              <a:off x="4904" y="1254"/>
              <a:ext cx="0" cy="1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fr-FR"/>
            </a:p>
          </p:txBody>
        </p:sp>
        <p:sp>
          <p:nvSpPr>
            <p:cNvPr id="358419" name="Text Box 19"/>
            <p:cNvSpPr txBox="1">
              <a:spLocks noChangeAspect="1" noChangeArrowheads="1"/>
            </p:cNvSpPr>
            <p:nvPr/>
          </p:nvSpPr>
          <p:spPr bwMode="auto">
            <a:xfrm>
              <a:off x="5049" y="1162"/>
              <a:ext cx="4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fr-CH" sz="1800" b="0"/>
                <a:t>Freq1</a:t>
              </a:r>
            </a:p>
          </p:txBody>
        </p:sp>
        <p:sp>
          <p:nvSpPr>
            <p:cNvPr id="358420" name="Text Box 20"/>
            <p:cNvSpPr txBox="1">
              <a:spLocks noChangeAspect="1" noChangeArrowheads="1"/>
            </p:cNvSpPr>
            <p:nvPr/>
          </p:nvSpPr>
          <p:spPr bwMode="auto">
            <a:xfrm>
              <a:off x="5064" y="1618"/>
              <a:ext cx="4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fr-CH" sz="1800" b="0"/>
                <a:t>Freq2</a:t>
              </a:r>
            </a:p>
          </p:txBody>
        </p:sp>
        <p:sp>
          <p:nvSpPr>
            <p:cNvPr id="358421" name="Text Box 21"/>
            <p:cNvSpPr txBox="1">
              <a:spLocks noChangeAspect="1" noChangeArrowheads="1"/>
            </p:cNvSpPr>
            <p:nvPr/>
          </p:nvSpPr>
          <p:spPr bwMode="auto">
            <a:xfrm>
              <a:off x="5063" y="2145"/>
              <a:ext cx="4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fr-CH" sz="1800" b="0"/>
                <a:t>Freq3</a:t>
              </a:r>
            </a:p>
          </p:txBody>
        </p:sp>
        <p:cxnSp>
          <p:nvCxnSpPr>
            <p:cNvPr id="358422" name="AutoShape 22"/>
            <p:cNvCxnSpPr>
              <a:cxnSpLocks noChangeAspect="1" noChangeShapeType="1"/>
              <a:stCxn id="358411" idx="0"/>
              <a:endCxn id="358415" idx="2"/>
            </p:cNvCxnSpPr>
            <p:nvPr/>
          </p:nvCxnSpPr>
          <p:spPr bwMode="auto">
            <a:xfrm rot="5400000" flipH="1" flipV="1">
              <a:off x="2774" y="2171"/>
              <a:ext cx="316" cy="802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</p:cxnSp>
        <p:cxnSp>
          <p:nvCxnSpPr>
            <p:cNvPr id="358423" name="AutoShape 23"/>
            <p:cNvCxnSpPr>
              <a:cxnSpLocks noChangeAspect="1" noChangeShapeType="1"/>
              <a:stCxn id="358414" idx="0"/>
              <a:endCxn id="358415" idx="2"/>
            </p:cNvCxnSpPr>
            <p:nvPr/>
          </p:nvCxnSpPr>
          <p:spPr bwMode="auto">
            <a:xfrm rot="16200000" flipV="1">
              <a:off x="3541" y="2206"/>
              <a:ext cx="316" cy="733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</p:cxnSp>
        <p:sp>
          <p:nvSpPr>
            <p:cNvPr id="358424" name="Oval 24"/>
            <p:cNvSpPr>
              <a:spLocks noChangeArrowheads="1"/>
            </p:cNvSpPr>
            <p:nvPr/>
          </p:nvSpPr>
          <p:spPr bwMode="auto">
            <a:xfrm>
              <a:off x="1677" y="2131"/>
              <a:ext cx="3220" cy="140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fr-FR"/>
            </a:p>
          </p:txBody>
        </p:sp>
        <p:sp>
          <p:nvSpPr>
            <p:cNvPr id="358425" name="Text Box 25"/>
            <p:cNvSpPr txBox="1">
              <a:spLocks noChangeArrowheads="1"/>
            </p:cNvSpPr>
            <p:nvPr/>
          </p:nvSpPr>
          <p:spPr bwMode="auto">
            <a:xfrm>
              <a:off x="2789" y="3339"/>
              <a:ext cx="82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fr-FR"/>
                <a:t>Équipe projet</a:t>
              </a:r>
            </a:p>
          </p:txBody>
        </p:sp>
        <p:sp>
          <p:nvSpPr>
            <p:cNvPr id="358426" name="Rectangle 26"/>
            <p:cNvSpPr>
              <a:spLocks noChangeAspect="1" noChangeArrowheads="1"/>
            </p:cNvSpPr>
            <p:nvPr/>
          </p:nvSpPr>
          <p:spPr bwMode="auto">
            <a:xfrm>
              <a:off x="2061" y="890"/>
              <a:ext cx="2641" cy="223"/>
            </a:xfrm>
            <a:prstGeom prst="rect">
              <a:avLst/>
            </a:prstGeom>
            <a:solidFill>
              <a:srgbClr val="336699"/>
            </a:solidFill>
            <a:ln w="3175">
              <a:noFill/>
              <a:miter lim="800000"/>
              <a:headEnd/>
              <a:tailEnd/>
            </a:ln>
            <a:effectLst>
              <a:outerShdw dist="17961" dir="2700000" algn="ctr" rotWithShape="0">
                <a:schemeClr val="bg2"/>
              </a:outerShdw>
            </a:effectLst>
          </p:spPr>
          <p:txBody>
            <a:bodyPr wrap="none" lIns="90000" tIns="46800" rIns="90000" bIns="46800" anchor="ctr"/>
            <a:lstStyle/>
            <a:p>
              <a:pPr marL="187325" indent="-187325" algn="ctr" defTabSz="762000" eaLnBrk="0" hangingPunct="0">
                <a:lnSpc>
                  <a:spcPct val="90000"/>
                </a:lnSpc>
              </a:pPr>
              <a:r>
                <a:rPr lang="fr-CH" dirty="0">
                  <a:solidFill>
                    <a:srgbClr val="FFFFFF"/>
                  </a:solidFill>
                  <a:cs typeface="Arial" charset="0"/>
                </a:rPr>
                <a:t>Direction Générale</a:t>
              </a:r>
            </a:p>
          </p:txBody>
        </p:sp>
      </p:grpSp>
      <p:cxnSp>
        <p:nvCxnSpPr>
          <p:cNvPr id="33" name="AutoShape 12"/>
          <p:cNvCxnSpPr>
            <a:cxnSpLocks noChangeAspect="1" noChangeShapeType="1"/>
          </p:cNvCxnSpPr>
          <p:nvPr/>
        </p:nvCxnSpPr>
        <p:spPr bwMode="auto">
          <a:xfrm rot="5400000" flipH="1" flipV="1">
            <a:off x="5108575" y="2971800"/>
            <a:ext cx="304800" cy="1588"/>
          </a:xfrm>
          <a:prstGeom prst="straightConnector1">
            <a:avLst/>
          </a:prstGeom>
          <a:noFill/>
          <a:ln w="3175">
            <a:solidFill>
              <a:srgbClr val="000000"/>
            </a:solidFill>
            <a:round/>
            <a:headEnd/>
            <a:tailEnd/>
          </a:ln>
          <a:effectLst/>
        </p:spPr>
      </p:cxnSp>
      <p:cxnSp>
        <p:nvCxnSpPr>
          <p:cNvPr id="35" name="AutoShape 12"/>
          <p:cNvCxnSpPr>
            <a:cxnSpLocks noChangeAspect="1" noChangeShapeType="1"/>
            <a:stCxn id="358407" idx="0"/>
            <a:endCxn id="358426" idx="2"/>
          </p:cNvCxnSpPr>
          <p:nvPr/>
        </p:nvCxnSpPr>
        <p:spPr bwMode="auto">
          <a:xfrm rot="16200000" flipV="1">
            <a:off x="5196285" y="2370535"/>
            <a:ext cx="223838" cy="23018"/>
          </a:xfrm>
          <a:prstGeom prst="straightConnector1">
            <a:avLst/>
          </a:prstGeom>
          <a:noFill/>
          <a:ln w="3175">
            <a:solidFill>
              <a:srgbClr val="000000"/>
            </a:solidFill>
            <a:round/>
            <a:headEnd/>
            <a:tailEnd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4C597-1C66-4170-8B75-D9F75F009C6C}" type="datetime2">
              <a:rPr lang="fr-FR" smtClean="0"/>
              <a:pPr/>
              <a:t>jeudi 4 février 2010</a:t>
            </a:fld>
            <a:endParaRPr lang="fr-FR"/>
          </a:p>
        </p:txBody>
      </p:sp>
      <p:sp>
        <p:nvSpPr>
          <p:cNvPr id="5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ISIMA3</a:t>
            </a:r>
            <a:endParaRPr lang="fr-FR"/>
          </a:p>
        </p:txBody>
      </p:sp>
      <p:sp>
        <p:nvSpPr>
          <p:cNvPr id="321538" name="Rectangle 2"/>
          <p:cNvSpPr>
            <a:spLocks noChangeArrowheads="1"/>
          </p:cNvSpPr>
          <p:nvPr/>
        </p:nvSpPr>
        <p:spPr bwMode="auto">
          <a:xfrm>
            <a:off x="990600" y="228600"/>
            <a:ext cx="7162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fr-FR" sz="3200" dirty="0"/>
              <a:t>Management de projet</a:t>
            </a:r>
            <a:endParaRPr lang="fr-FR" sz="3200" b="0" dirty="0"/>
          </a:p>
        </p:txBody>
      </p:sp>
      <p:sp>
        <p:nvSpPr>
          <p:cNvPr id="321542" name="Rectangle 6"/>
          <p:cNvSpPr>
            <a:spLocks noChangeArrowheads="1"/>
          </p:cNvSpPr>
          <p:nvPr/>
        </p:nvSpPr>
        <p:spPr bwMode="auto">
          <a:xfrm>
            <a:off x="990600" y="1196975"/>
            <a:ext cx="7613650" cy="5040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6350" indent="-6350" algn="l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fr-CH" sz="2800" dirty="0" smtClean="0">
                <a:solidFill>
                  <a:schemeClr val="tx2"/>
                </a:solidFill>
                <a:latin typeface="+mn-lt"/>
              </a:rPr>
              <a:t>Gest</a:t>
            </a:r>
            <a:r>
              <a:rPr lang="fr-CH" sz="2500" dirty="0">
                <a:solidFill>
                  <a:schemeClr val="tx2"/>
                </a:solidFill>
              </a:rPr>
              <a:t>ion de </a:t>
            </a:r>
            <a:r>
              <a:rPr lang="fr-CH" sz="2500" dirty="0" smtClean="0">
                <a:solidFill>
                  <a:schemeClr val="tx2"/>
                </a:solidFill>
              </a:rPr>
              <a:t>projet</a:t>
            </a:r>
          </a:p>
          <a:p>
            <a:pPr marL="6350" indent="-6350" algn="l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</a:pPr>
            <a:endParaRPr lang="fr-CH" sz="2500" dirty="0">
              <a:solidFill>
                <a:schemeClr val="tx2"/>
              </a:solidFill>
            </a:endParaRPr>
          </a:p>
          <a:p>
            <a:pPr marL="279400" lvl="1" indent="-20638" algn="just">
              <a:lnSpc>
                <a:spcPct val="90000"/>
              </a:lnSpc>
              <a:spcBef>
                <a:spcPct val="20000"/>
              </a:spcBef>
            </a:pPr>
            <a:r>
              <a:rPr lang="fr-CH" sz="2000" dirty="0"/>
              <a:t>	La gestion de projet consiste à planifier, organiser, suivre et maîtriser tous les aspects d'un projet, de façon à atteindre les objectifs en respectant les coûts, les délais et les spécifications prédéfinies. </a:t>
            </a:r>
          </a:p>
          <a:p>
            <a:pPr marL="6350" indent="-6350" algn="l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</a:pPr>
            <a:endParaRPr lang="fr-CH" sz="2500" dirty="0"/>
          </a:p>
          <a:p>
            <a:pPr marL="6350" indent="-6350" algn="l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fr-CH" sz="2800" dirty="0" smtClean="0">
                <a:solidFill>
                  <a:schemeClr val="tx2"/>
                </a:solidFill>
                <a:latin typeface="+mn-lt"/>
              </a:rPr>
              <a:t>Management de projet</a:t>
            </a:r>
          </a:p>
          <a:p>
            <a:pPr marL="279400" lvl="1" indent="-20638" algn="l">
              <a:lnSpc>
                <a:spcPct val="90000"/>
              </a:lnSpc>
              <a:spcBef>
                <a:spcPct val="20000"/>
              </a:spcBef>
            </a:pPr>
            <a:endParaRPr lang="fr-CH" sz="2000" dirty="0"/>
          </a:p>
          <a:p>
            <a:pPr marL="279400" lvl="1" indent="-20638" algn="just">
              <a:lnSpc>
                <a:spcPct val="90000"/>
              </a:lnSpc>
              <a:spcBef>
                <a:spcPct val="20000"/>
              </a:spcBef>
            </a:pPr>
            <a:r>
              <a:rPr lang="fr-CH" sz="2000" dirty="0"/>
              <a:t>	Application de connaissances, compétences, outils et techniques dans des activités de projet en vue d'atteindre ou de dépasser les attentes des parties impliquées dans le projet.</a:t>
            </a:r>
            <a:br>
              <a:rPr lang="fr-CH" sz="2000" dirty="0"/>
            </a:br>
            <a:endParaRPr lang="fr-CH" sz="2000" dirty="0" smtClean="0"/>
          </a:p>
          <a:p>
            <a:pPr marL="279400" lvl="1" indent="-20638" algn="l">
              <a:lnSpc>
                <a:spcPct val="90000"/>
              </a:lnSpc>
              <a:spcBef>
                <a:spcPct val="20000"/>
              </a:spcBef>
            </a:pPr>
            <a:endParaRPr lang="fr-CH" sz="2000" dirty="0"/>
          </a:p>
          <a:p>
            <a:pPr marL="279400" lvl="1" indent="-20638" algn="l">
              <a:lnSpc>
                <a:spcPct val="90000"/>
              </a:lnSpc>
              <a:spcBef>
                <a:spcPct val="20000"/>
              </a:spcBef>
            </a:pPr>
            <a:r>
              <a:rPr lang="fr-CH" sz="2000" i="1" dirty="0"/>
              <a:t>[PMI (1998)]</a:t>
            </a:r>
            <a:endParaRPr lang="en-US" sz="20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CA8CC-95CE-41BD-AAC5-DF572E48110A}" type="datetime2">
              <a:rPr lang="fr-FR" smtClean="0"/>
              <a:pPr/>
              <a:t>jeudi 4 février 2010</a:t>
            </a:fld>
            <a:endParaRPr lang="fr-FR"/>
          </a:p>
        </p:txBody>
      </p:sp>
      <p:sp>
        <p:nvSpPr>
          <p:cNvPr id="30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ISIMA3</a:t>
            </a:r>
            <a:endParaRPr lang="fr-FR"/>
          </a:p>
        </p:txBody>
      </p:sp>
      <p:sp>
        <p:nvSpPr>
          <p:cNvPr id="327687" name="Rectangle 7"/>
          <p:cNvSpPr>
            <a:spLocks noChangeArrowheads="1"/>
          </p:cNvSpPr>
          <p:nvPr/>
        </p:nvSpPr>
        <p:spPr bwMode="auto">
          <a:xfrm>
            <a:off x="990600" y="1066800"/>
            <a:ext cx="7162800" cy="41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</a:pPr>
            <a:r>
              <a:rPr lang="fr-FR" sz="2400" dirty="0">
                <a:latin typeface="Arial Unicode MS" pitchFamily="34" charset="-128"/>
              </a:rPr>
              <a:t>Le Chef de projet : un super héro !!</a:t>
            </a:r>
          </a:p>
        </p:txBody>
      </p:sp>
      <p:sp>
        <p:nvSpPr>
          <p:cNvPr id="327689" name="Oval 9"/>
          <p:cNvSpPr>
            <a:spLocks noChangeArrowheads="1"/>
          </p:cNvSpPr>
          <p:nvPr/>
        </p:nvSpPr>
        <p:spPr bwMode="auto">
          <a:xfrm>
            <a:off x="3963988" y="3152746"/>
            <a:ext cx="2840037" cy="995422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fr-FR" sz="2000" dirty="0"/>
              <a:t>Le Chef de projet</a:t>
            </a:r>
            <a:endParaRPr lang="en-GB" sz="2000" dirty="0"/>
          </a:p>
        </p:txBody>
      </p:sp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6877050" y="3500438"/>
            <a:ext cx="2019300" cy="2057400"/>
            <a:chOff x="4176" y="2160"/>
            <a:chExt cx="1272" cy="1296"/>
          </a:xfrm>
        </p:grpSpPr>
        <p:sp>
          <p:nvSpPr>
            <p:cNvPr id="327684" name="Oval 4"/>
            <p:cNvSpPr>
              <a:spLocks noChangeArrowheads="1"/>
            </p:cNvSpPr>
            <p:nvPr/>
          </p:nvSpPr>
          <p:spPr bwMode="auto">
            <a:xfrm>
              <a:off x="4368" y="2880"/>
              <a:ext cx="912" cy="576"/>
            </a:xfrm>
            <a:prstGeom prst="ellipse">
              <a:avLst/>
            </a:prstGeom>
            <a:solidFill>
              <a:srgbClr val="D5EA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fr-FR"/>
            </a:p>
          </p:txBody>
        </p:sp>
        <p:sp>
          <p:nvSpPr>
            <p:cNvPr id="327692" name="Text Box 12"/>
            <p:cNvSpPr txBox="1">
              <a:spLocks noChangeArrowheads="1"/>
            </p:cNvSpPr>
            <p:nvPr/>
          </p:nvSpPr>
          <p:spPr bwMode="auto">
            <a:xfrm>
              <a:off x="4368" y="3024"/>
              <a:ext cx="89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fr-FR" sz="2000"/>
                <a:t>La société</a:t>
              </a:r>
              <a:endParaRPr lang="en-GB" sz="2000"/>
            </a:p>
          </p:txBody>
        </p:sp>
        <p:sp>
          <p:nvSpPr>
            <p:cNvPr id="327695" name="AutoShape 15"/>
            <p:cNvSpPr>
              <a:spLocks noChangeArrowheads="1"/>
            </p:cNvSpPr>
            <p:nvPr/>
          </p:nvSpPr>
          <p:spPr bwMode="auto">
            <a:xfrm>
              <a:off x="4176" y="2160"/>
              <a:ext cx="702" cy="717"/>
            </a:xfrm>
            <a:prstGeom prst="curvedLeftArrow">
              <a:avLst>
                <a:gd name="adj1" fmla="val 20427"/>
                <a:gd name="adj2" fmla="val 40855"/>
                <a:gd name="adj3" fmla="val 33333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fr-FR"/>
            </a:p>
          </p:txBody>
        </p:sp>
        <p:sp>
          <p:nvSpPr>
            <p:cNvPr id="327701" name="Text Box 21"/>
            <p:cNvSpPr txBox="1">
              <a:spLocks noChangeArrowheads="1"/>
            </p:cNvSpPr>
            <p:nvPr/>
          </p:nvSpPr>
          <p:spPr bwMode="auto">
            <a:xfrm>
              <a:off x="4879" y="2400"/>
              <a:ext cx="56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fr-FR"/>
                <a:t>rapporte</a:t>
              </a:r>
              <a:endParaRPr lang="en-GB"/>
            </a:p>
          </p:txBody>
        </p:sp>
      </p:grpSp>
      <p:grpSp>
        <p:nvGrpSpPr>
          <p:cNvPr id="3" name="Group 29"/>
          <p:cNvGrpSpPr>
            <a:grpSpLocks/>
          </p:cNvGrpSpPr>
          <p:nvPr/>
        </p:nvGrpSpPr>
        <p:grpSpPr bwMode="auto">
          <a:xfrm>
            <a:off x="4643438" y="4437063"/>
            <a:ext cx="1746250" cy="1922462"/>
            <a:chOff x="2925" y="2659"/>
            <a:chExt cx="1100" cy="1211"/>
          </a:xfrm>
        </p:grpSpPr>
        <p:sp>
          <p:nvSpPr>
            <p:cNvPr id="327682" name="Oval 2"/>
            <p:cNvSpPr>
              <a:spLocks noChangeArrowheads="1"/>
            </p:cNvSpPr>
            <p:nvPr/>
          </p:nvSpPr>
          <p:spPr bwMode="auto">
            <a:xfrm>
              <a:off x="2925" y="3294"/>
              <a:ext cx="912" cy="576"/>
            </a:xfrm>
            <a:prstGeom prst="ellipse">
              <a:avLst/>
            </a:prstGeom>
            <a:solidFill>
              <a:srgbClr val="D5EA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fr-FR"/>
            </a:p>
          </p:txBody>
        </p:sp>
        <p:sp>
          <p:nvSpPr>
            <p:cNvPr id="327698" name="AutoShape 18"/>
            <p:cNvSpPr>
              <a:spLocks noChangeArrowheads="1"/>
            </p:cNvSpPr>
            <p:nvPr/>
          </p:nvSpPr>
          <p:spPr bwMode="auto">
            <a:xfrm>
              <a:off x="3152" y="2659"/>
              <a:ext cx="306" cy="615"/>
            </a:xfrm>
            <a:prstGeom prst="downArrow">
              <a:avLst>
                <a:gd name="adj1" fmla="val 50000"/>
                <a:gd name="adj2" fmla="val 50245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327699" name="Text Box 19"/>
            <p:cNvSpPr txBox="1">
              <a:spLocks noChangeArrowheads="1"/>
            </p:cNvSpPr>
            <p:nvPr/>
          </p:nvSpPr>
          <p:spPr bwMode="auto">
            <a:xfrm>
              <a:off x="2971" y="3430"/>
              <a:ext cx="76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fr-FR" sz="2000"/>
                <a:t>Le client</a:t>
              </a:r>
              <a:endParaRPr lang="en-GB" sz="2000"/>
            </a:p>
          </p:txBody>
        </p:sp>
        <p:sp>
          <p:nvSpPr>
            <p:cNvPr id="327702" name="Text Box 22"/>
            <p:cNvSpPr txBox="1">
              <a:spLocks noChangeArrowheads="1"/>
            </p:cNvSpPr>
            <p:nvPr/>
          </p:nvSpPr>
          <p:spPr bwMode="auto">
            <a:xfrm>
              <a:off x="3456" y="2832"/>
              <a:ext cx="56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fr-FR"/>
                <a:t>rapporte</a:t>
              </a:r>
              <a:endParaRPr lang="en-GB"/>
            </a:p>
          </p:txBody>
        </p:sp>
      </p:grpSp>
      <p:grpSp>
        <p:nvGrpSpPr>
          <p:cNvPr id="4" name="Group 28"/>
          <p:cNvGrpSpPr>
            <a:grpSpLocks/>
          </p:cNvGrpSpPr>
          <p:nvPr/>
        </p:nvGrpSpPr>
        <p:grpSpPr bwMode="auto">
          <a:xfrm>
            <a:off x="1835150" y="3644900"/>
            <a:ext cx="2306638" cy="2209800"/>
            <a:chOff x="1296" y="2160"/>
            <a:chExt cx="1453" cy="1392"/>
          </a:xfrm>
        </p:grpSpPr>
        <p:sp>
          <p:nvSpPr>
            <p:cNvPr id="327683" name="Oval 3"/>
            <p:cNvSpPr>
              <a:spLocks noChangeArrowheads="1"/>
            </p:cNvSpPr>
            <p:nvPr/>
          </p:nvSpPr>
          <p:spPr bwMode="auto">
            <a:xfrm>
              <a:off x="1296" y="2880"/>
              <a:ext cx="1440" cy="672"/>
            </a:xfrm>
            <a:prstGeom prst="ellipse">
              <a:avLst/>
            </a:prstGeom>
            <a:solidFill>
              <a:srgbClr val="D5EA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fr-FR"/>
            </a:p>
          </p:txBody>
        </p:sp>
        <p:sp>
          <p:nvSpPr>
            <p:cNvPr id="327693" name="Text Box 13"/>
            <p:cNvSpPr txBox="1">
              <a:spLocks noChangeArrowheads="1"/>
            </p:cNvSpPr>
            <p:nvPr/>
          </p:nvSpPr>
          <p:spPr bwMode="auto">
            <a:xfrm>
              <a:off x="1344" y="3072"/>
              <a:ext cx="14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fr-FR" sz="2000"/>
                <a:t>Les fournisseurs</a:t>
              </a:r>
              <a:endParaRPr lang="en-GB" sz="2000"/>
            </a:p>
          </p:txBody>
        </p:sp>
        <p:sp>
          <p:nvSpPr>
            <p:cNvPr id="327694" name="AutoShape 14"/>
            <p:cNvSpPr>
              <a:spLocks noChangeArrowheads="1"/>
            </p:cNvSpPr>
            <p:nvPr/>
          </p:nvSpPr>
          <p:spPr bwMode="auto">
            <a:xfrm>
              <a:off x="1584" y="2160"/>
              <a:ext cx="768" cy="717"/>
            </a:xfrm>
            <a:prstGeom prst="curvedRightArrow">
              <a:avLst>
                <a:gd name="adj1" fmla="val 20000"/>
                <a:gd name="adj2" fmla="val 40000"/>
                <a:gd name="adj3" fmla="val 35704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fr-FR"/>
            </a:p>
          </p:txBody>
        </p:sp>
        <p:sp>
          <p:nvSpPr>
            <p:cNvPr id="327703" name="Text Box 23"/>
            <p:cNvSpPr txBox="1">
              <a:spLocks noChangeArrowheads="1"/>
            </p:cNvSpPr>
            <p:nvPr/>
          </p:nvSpPr>
          <p:spPr bwMode="auto">
            <a:xfrm>
              <a:off x="1980" y="2400"/>
              <a:ext cx="35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fr-FR"/>
                <a:t>gère</a:t>
              </a:r>
              <a:endParaRPr lang="en-GB"/>
            </a:p>
          </p:txBody>
        </p:sp>
      </p:grpSp>
      <p:sp>
        <p:nvSpPr>
          <p:cNvPr id="327685" name="Oval 5"/>
          <p:cNvSpPr>
            <a:spLocks noChangeArrowheads="1"/>
          </p:cNvSpPr>
          <p:nvPr/>
        </p:nvSpPr>
        <p:spPr bwMode="auto">
          <a:xfrm>
            <a:off x="6607175" y="1658938"/>
            <a:ext cx="1371600" cy="838200"/>
          </a:xfrm>
          <a:prstGeom prst="ellipse">
            <a:avLst/>
          </a:prstGeom>
          <a:solidFill>
            <a:srgbClr val="D5EA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fr-FR"/>
          </a:p>
        </p:txBody>
      </p:sp>
      <p:sp>
        <p:nvSpPr>
          <p:cNvPr id="327686" name="Oval 6"/>
          <p:cNvSpPr>
            <a:spLocks noChangeArrowheads="1"/>
          </p:cNvSpPr>
          <p:nvPr/>
        </p:nvSpPr>
        <p:spPr bwMode="auto">
          <a:xfrm>
            <a:off x="2339975" y="1658938"/>
            <a:ext cx="1371600" cy="838200"/>
          </a:xfrm>
          <a:prstGeom prst="ellipse">
            <a:avLst/>
          </a:prstGeom>
          <a:solidFill>
            <a:srgbClr val="D5EA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fr-FR"/>
          </a:p>
        </p:txBody>
      </p:sp>
      <p:sp>
        <p:nvSpPr>
          <p:cNvPr id="327690" name="Text Box 10"/>
          <p:cNvSpPr txBox="1">
            <a:spLocks noChangeArrowheads="1"/>
          </p:cNvSpPr>
          <p:nvPr/>
        </p:nvSpPr>
        <p:spPr bwMode="auto">
          <a:xfrm>
            <a:off x="2376964" y="1811338"/>
            <a:ext cx="118173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fr-FR" sz="2000" dirty="0"/>
              <a:t>Le projet</a:t>
            </a:r>
            <a:endParaRPr lang="en-GB" sz="2000" dirty="0"/>
          </a:p>
        </p:txBody>
      </p:sp>
      <p:sp>
        <p:nvSpPr>
          <p:cNvPr id="327691" name="Text Box 11"/>
          <p:cNvSpPr txBox="1">
            <a:spLocks noChangeArrowheads="1"/>
          </p:cNvSpPr>
          <p:nvPr/>
        </p:nvSpPr>
        <p:spPr bwMode="auto">
          <a:xfrm>
            <a:off x="6726779" y="1811338"/>
            <a:ext cx="114191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fr-FR" sz="2000" dirty="0"/>
              <a:t>L’équipe</a:t>
            </a:r>
            <a:endParaRPr lang="en-GB" sz="2000" dirty="0"/>
          </a:p>
        </p:txBody>
      </p:sp>
      <p:sp>
        <p:nvSpPr>
          <p:cNvPr id="327696" name="AutoShape 16"/>
          <p:cNvSpPr>
            <a:spLocks noChangeArrowheads="1"/>
          </p:cNvSpPr>
          <p:nvPr/>
        </p:nvSpPr>
        <p:spPr bwMode="auto">
          <a:xfrm rot="10649060">
            <a:off x="4016375" y="1887538"/>
            <a:ext cx="733425" cy="1214437"/>
          </a:xfrm>
          <a:prstGeom prst="curvedRightArrow">
            <a:avLst>
              <a:gd name="adj1" fmla="val 33117"/>
              <a:gd name="adj2" fmla="val 66234"/>
              <a:gd name="adj3" fmla="val 33333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fr-FR"/>
          </a:p>
        </p:txBody>
      </p:sp>
      <p:sp>
        <p:nvSpPr>
          <p:cNvPr id="327697" name="AutoShape 17"/>
          <p:cNvSpPr>
            <a:spLocks noChangeArrowheads="1"/>
          </p:cNvSpPr>
          <p:nvPr/>
        </p:nvSpPr>
        <p:spPr bwMode="auto">
          <a:xfrm rot="10815994">
            <a:off x="5616575" y="1887538"/>
            <a:ext cx="733425" cy="1214437"/>
          </a:xfrm>
          <a:prstGeom prst="curvedLeftArrow">
            <a:avLst>
              <a:gd name="adj1" fmla="val 33117"/>
              <a:gd name="adj2" fmla="val 66234"/>
              <a:gd name="adj3" fmla="val 33333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fr-FR"/>
          </a:p>
        </p:txBody>
      </p:sp>
      <p:sp>
        <p:nvSpPr>
          <p:cNvPr id="327700" name="Text Box 20"/>
          <p:cNvSpPr txBox="1">
            <a:spLocks noChangeArrowheads="1"/>
          </p:cNvSpPr>
          <p:nvPr/>
        </p:nvSpPr>
        <p:spPr bwMode="auto">
          <a:xfrm>
            <a:off x="5867400" y="2420938"/>
            <a:ext cx="1397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/>
              <a:t>Anime, motive</a:t>
            </a:r>
            <a:endParaRPr lang="en-GB"/>
          </a:p>
        </p:txBody>
      </p:sp>
      <p:sp>
        <p:nvSpPr>
          <p:cNvPr id="327704" name="Text Box 24"/>
          <p:cNvSpPr txBox="1">
            <a:spLocks noChangeArrowheads="1"/>
          </p:cNvSpPr>
          <p:nvPr/>
        </p:nvSpPr>
        <p:spPr bwMode="auto">
          <a:xfrm>
            <a:off x="3128963" y="2420938"/>
            <a:ext cx="13160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/>
              <a:t>Suit, contrôle</a:t>
            </a:r>
            <a:endParaRPr lang="en-GB"/>
          </a:p>
        </p:txBody>
      </p:sp>
      <p:sp>
        <p:nvSpPr>
          <p:cNvPr id="327713" name="Rectangle 33"/>
          <p:cNvSpPr>
            <a:spLocks noChangeArrowheads="1"/>
          </p:cNvSpPr>
          <p:nvPr/>
        </p:nvSpPr>
        <p:spPr bwMode="auto">
          <a:xfrm>
            <a:off x="990600" y="228600"/>
            <a:ext cx="7162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fr-FR" sz="3600" dirty="0"/>
              <a:t>L’organisation</a:t>
            </a:r>
            <a:endParaRPr lang="fr-FR" sz="3600" b="0" dirty="0"/>
          </a:p>
        </p:txBody>
      </p:sp>
      <p:pic>
        <p:nvPicPr>
          <p:cNvPr id="31" name="Image 30" descr="Superma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3400" y="2743200"/>
            <a:ext cx="1217975" cy="15300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44B02-7506-4943-9DB9-10A1A4F58739}" type="datetime2">
              <a:rPr lang="fr-FR" smtClean="0"/>
              <a:pPr/>
              <a:t>jeudi 4 février 2010</a:t>
            </a:fld>
            <a:endParaRPr lang="fr-FR"/>
          </a:p>
        </p:txBody>
      </p:sp>
      <p:sp>
        <p:nvSpPr>
          <p:cNvPr id="5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ISIMA3</a:t>
            </a:r>
            <a:endParaRPr lang="fr-FR"/>
          </a:p>
        </p:txBody>
      </p:sp>
      <p:sp>
        <p:nvSpPr>
          <p:cNvPr id="329730" name="Rectangle 2"/>
          <p:cNvSpPr>
            <a:spLocks noChangeArrowheads="1"/>
          </p:cNvSpPr>
          <p:nvPr/>
        </p:nvSpPr>
        <p:spPr bwMode="auto">
          <a:xfrm>
            <a:off x="609600" y="1066800"/>
            <a:ext cx="83820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accent2"/>
              </a:buClr>
            </a:pPr>
            <a:r>
              <a:rPr lang="fr-FR" sz="2400" dirty="0" smtClean="0">
                <a:latin typeface="Arial Unicode MS" pitchFamily="34" charset="-128"/>
              </a:rPr>
              <a:t>	Tout </a:t>
            </a:r>
            <a:r>
              <a:rPr lang="fr-FR" sz="2400" dirty="0">
                <a:latin typeface="Arial Unicode MS" pitchFamily="34" charset="-128"/>
              </a:rPr>
              <a:t>au long du projet, le </a:t>
            </a:r>
            <a:r>
              <a:rPr lang="fr-FR" sz="2400" dirty="0">
                <a:solidFill>
                  <a:schemeClr val="tx2"/>
                </a:solidFill>
                <a:latin typeface="Arial Unicode MS" pitchFamily="34" charset="-128"/>
              </a:rPr>
              <a:t>Chef de Projet</a:t>
            </a:r>
            <a:r>
              <a:rPr lang="fr-FR" sz="2400" dirty="0">
                <a:latin typeface="Arial Unicode MS" pitchFamily="34" charset="-128"/>
              </a:rPr>
              <a:t> doit assurer la gestion des thèmes </a:t>
            </a:r>
            <a:r>
              <a:rPr lang="fr-FR" sz="2400" dirty="0" smtClean="0">
                <a:latin typeface="Arial Unicode MS" pitchFamily="34" charset="-128"/>
              </a:rPr>
              <a:t>suivants :</a:t>
            </a:r>
            <a:endParaRPr lang="fr-FR" sz="2400" dirty="0">
              <a:latin typeface="Arial Unicode MS" pitchFamily="34" charset="-128"/>
            </a:endParaRPr>
          </a:p>
          <a:p>
            <a:pPr marL="342900" indent="-342900" algn="l">
              <a:spcBef>
                <a:spcPct val="20000"/>
              </a:spcBef>
              <a:buClr>
                <a:schemeClr val="accent2"/>
              </a:buClr>
            </a:pPr>
            <a:endParaRPr lang="fr-FR" sz="2400" dirty="0">
              <a:latin typeface="Arial Unicode MS" pitchFamily="34" charset="-128"/>
            </a:endParaRPr>
          </a:p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ü"/>
            </a:pPr>
            <a:r>
              <a:rPr lang="fr-FR" sz="2000" b="0" dirty="0"/>
              <a:t>ORGANISER</a:t>
            </a:r>
          </a:p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ü"/>
            </a:pPr>
            <a:r>
              <a:rPr lang="fr-FR" sz="2000" b="0" dirty="0"/>
              <a:t>ANIMER et MOTIVER</a:t>
            </a:r>
          </a:p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ü"/>
            </a:pPr>
            <a:r>
              <a:rPr lang="fr-FR" sz="2000" b="0" dirty="0"/>
              <a:t>COMMUNIQUER  Client, Equipe, Fournisseurs, sa Société (</a:t>
            </a:r>
            <a:r>
              <a:rPr lang="fr-FR" sz="2000" b="0" dirty="0" err="1"/>
              <a:t>Reporting</a:t>
            </a:r>
            <a:r>
              <a:rPr lang="fr-FR" sz="2000" b="0" dirty="0"/>
              <a:t>)</a:t>
            </a:r>
          </a:p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ü"/>
            </a:pPr>
            <a:r>
              <a:rPr lang="fr-FR" sz="2000" b="0" dirty="0"/>
              <a:t>FAIRE FAIRE</a:t>
            </a:r>
          </a:p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ü"/>
            </a:pPr>
            <a:r>
              <a:rPr lang="fr-FR" sz="2000" b="0" dirty="0"/>
              <a:t>GERER (Aspects financiers, Qualité, Planning, infrastructure, Livraison, réception)</a:t>
            </a:r>
          </a:p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ü"/>
            </a:pPr>
            <a:r>
              <a:rPr lang="fr-FR" sz="2000" b="0" dirty="0"/>
              <a:t>ANALYSER (Planning, estimation, risques, Incidents, Modifications )</a:t>
            </a:r>
          </a:p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ü"/>
            </a:pPr>
            <a:r>
              <a:rPr lang="fr-FR" sz="2000" b="0" dirty="0"/>
              <a:t>DECIDER</a:t>
            </a:r>
          </a:p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ü"/>
            </a:pPr>
            <a:r>
              <a:rPr lang="fr-FR" sz="2000" b="0" dirty="0"/>
              <a:t>PREVOIR (Planning, estimation, risques, bilan)</a:t>
            </a:r>
          </a:p>
        </p:txBody>
      </p:sp>
      <p:sp>
        <p:nvSpPr>
          <p:cNvPr id="329733" name="Rectangle 5"/>
          <p:cNvSpPr>
            <a:spLocks noChangeArrowheads="1"/>
          </p:cNvSpPr>
          <p:nvPr/>
        </p:nvSpPr>
        <p:spPr bwMode="auto">
          <a:xfrm>
            <a:off x="990600" y="228600"/>
            <a:ext cx="7162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fr-FR" sz="3200" dirty="0"/>
              <a:t>Management de projet</a:t>
            </a:r>
            <a:endParaRPr lang="fr-FR" sz="32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5C827-D9A0-41BC-942C-FC3FD86E9A84}" type="datetime2">
              <a:rPr lang="fr-FR" smtClean="0"/>
              <a:pPr/>
              <a:t>jeudi 4 février 2010</a:t>
            </a:fld>
            <a:endParaRPr lang="fr-FR"/>
          </a:p>
        </p:txBody>
      </p:sp>
      <p:sp>
        <p:nvSpPr>
          <p:cNvPr id="5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ISIMA3</a:t>
            </a:r>
            <a:endParaRPr lang="fr-FR"/>
          </a:p>
        </p:txBody>
      </p:sp>
      <p:sp>
        <p:nvSpPr>
          <p:cNvPr id="323589" name="Rectangle 5"/>
          <p:cNvSpPr>
            <a:spLocks noChangeArrowheads="1"/>
          </p:cNvSpPr>
          <p:nvPr/>
        </p:nvSpPr>
        <p:spPr bwMode="auto">
          <a:xfrm>
            <a:off x="539750" y="1196975"/>
            <a:ext cx="860425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fr-CH" sz="2400" dirty="0"/>
              <a:t>Deux options </a:t>
            </a:r>
            <a:r>
              <a:rPr lang="fr-CH" sz="2400" dirty="0" smtClean="0"/>
              <a:t>pour </a:t>
            </a:r>
            <a:r>
              <a:rPr lang="fr-CH" sz="2400" dirty="0"/>
              <a:t>gérer un projet:</a:t>
            </a: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fr-CH" sz="2000" dirty="0"/>
              <a:t>Pertinent, </a:t>
            </a:r>
            <a:r>
              <a:rPr lang="fr-CH" sz="2000" dirty="0">
                <a:solidFill>
                  <a:srgbClr val="FF0000"/>
                </a:solidFill>
              </a:rPr>
              <a:t>efficace et efficient</a:t>
            </a: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fr-CH" sz="2000" dirty="0"/>
              <a:t>Inefficace, mauvais résultats, dépassement des coûts et délais</a:t>
            </a: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endParaRPr lang="fr-CH" sz="2000" dirty="0"/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fr-CH" sz="2400" dirty="0"/>
              <a:t>Le management de projet aide à </a:t>
            </a:r>
            <a:r>
              <a:rPr lang="fr-CH" sz="2400" dirty="0" smtClean="0"/>
              <a:t>suivre le premier chemin !</a:t>
            </a:r>
            <a:endParaRPr lang="fr-CH" sz="2400" dirty="0"/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fr-CH" sz="2000" dirty="0"/>
              <a:t>Outils et techniques pour</a:t>
            </a:r>
          </a:p>
          <a:p>
            <a:pPr marL="1143000" lvl="2" indent="-228600" algn="l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fr-CH" sz="1600" dirty="0"/>
              <a:t>Piloter </a:t>
            </a:r>
          </a:p>
          <a:p>
            <a:pPr marL="1143000" lvl="2" indent="-228600" algn="l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fr-CH" sz="1600" dirty="0"/>
              <a:t>Définir</a:t>
            </a:r>
          </a:p>
          <a:p>
            <a:pPr marL="1143000" lvl="2" indent="-228600" algn="l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fr-CH" sz="1600" dirty="0"/>
              <a:t>Organiser</a:t>
            </a:r>
          </a:p>
          <a:p>
            <a:pPr marL="1143000" lvl="2" indent="-228600" algn="l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fr-CH" sz="1600" dirty="0"/>
              <a:t>Contrôler</a:t>
            </a:r>
          </a:p>
          <a:p>
            <a:pPr marL="1143000" lvl="2" indent="-228600" algn="l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fr-CH" sz="1600" dirty="0"/>
              <a:t>Terminer </a:t>
            </a: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fr-CH" sz="2000" dirty="0"/>
              <a:t>De manière</a:t>
            </a:r>
          </a:p>
          <a:p>
            <a:pPr marL="1143000" lvl="2" indent="-228600" algn="l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fr-CH" sz="1600" dirty="0" smtClean="0">
                <a:solidFill>
                  <a:srgbClr val="FF0000"/>
                </a:solidFill>
              </a:rPr>
              <a:t>Efficace	</a:t>
            </a:r>
            <a:r>
              <a:rPr lang="fr-CH" sz="1600" dirty="0" smtClean="0"/>
              <a:t>atteinte </a:t>
            </a:r>
            <a:r>
              <a:rPr lang="fr-CH" sz="1600" dirty="0"/>
              <a:t>du résultat et satisfaction du </a:t>
            </a:r>
            <a:r>
              <a:rPr lang="fr-CH" sz="1600" dirty="0" smtClean="0"/>
              <a:t>client</a:t>
            </a:r>
            <a:endParaRPr lang="fr-CH" sz="1600" dirty="0"/>
          </a:p>
          <a:p>
            <a:pPr marL="1143000" lvl="2" indent="-228600" algn="l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fr-CH" sz="1600" dirty="0" smtClean="0">
                <a:solidFill>
                  <a:srgbClr val="FF0000"/>
                </a:solidFill>
              </a:rPr>
              <a:t>Efficiente</a:t>
            </a:r>
            <a:r>
              <a:rPr lang="fr-CH" sz="1600" dirty="0"/>
              <a:t>	</a:t>
            </a:r>
            <a:r>
              <a:rPr lang="fr-CH" sz="1600" dirty="0" smtClean="0"/>
              <a:t>utilisation </a:t>
            </a:r>
            <a:r>
              <a:rPr lang="fr-CH" sz="1600" dirty="0"/>
              <a:t>des ressources humaines, matérielles et </a:t>
            </a:r>
            <a:r>
              <a:rPr lang="fr-CH" sz="1600" dirty="0" smtClean="0"/>
              <a:t>financières</a:t>
            </a:r>
            <a:endParaRPr lang="fr-CH" sz="1600" dirty="0"/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endParaRPr lang="fr-CH" sz="1800" dirty="0"/>
          </a:p>
        </p:txBody>
      </p:sp>
      <p:sp>
        <p:nvSpPr>
          <p:cNvPr id="323590" name="Rectangle 6"/>
          <p:cNvSpPr>
            <a:spLocks noChangeArrowheads="1"/>
          </p:cNvSpPr>
          <p:nvPr/>
        </p:nvSpPr>
        <p:spPr bwMode="auto">
          <a:xfrm>
            <a:off x="914400" y="228600"/>
            <a:ext cx="7162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fr-FR" sz="3200" dirty="0"/>
              <a:t>Management de projet</a:t>
            </a:r>
            <a:endParaRPr lang="fr-FR" sz="32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A3CA5-71A8-4B8B-B564-4EB282E84C70}" type="datetime2">
              <a:rPr lang="fr-FR" smtClean="0"/>
              <a:pPr/>
              <a:t>jeudi 4 février 2010</a:t>
            </a:fld>
            <a:endParaRPr lang="fr-FR"/>
          </a:p>
        </p:txBody>
      </p:sp>
      <p:sp>
        <p:nvSpPr>
          <p:cNvPr id="5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ISIMA3</a:t>
            </a:r>
            <a:endParaRPr lang="fr-FR"/>
          </a:p>
        </p:txBody>
      </p:sp>
      <p:sp>
        <p:nvSpPr>
          <p:cNvPr id="290820" name="Rectangle 4"/>
          <p:cNvSpPr>
            <a:spLocks noChangeArrowheads="1"/>
          </p:cNvSpPr>
          <p:nvPr/>
        </p:nvSpPr>
        <p:spPr bwMode="auto">
          <a:xfrm>
            <a:off x="990600" y="152400"/>
            <a:ext cx="8153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fr-FR" sz="39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La</a:t>
            </a:r>
            <a:r>
              <a:rPr lang="fr-FR" sz="4000" b="1" dirty="0" smtClean="0">
                <a:solidFill>
                  <a:srgbClr val="42679B"/>
                </a:solidFill>
                <a:latin typeface="Comic Sans MS" pitchFamily="66" charset="0"/>
                <a:cs typeface="Arial" pitchFamily="34" charset="0"/>
              </a:rPr>
              <a:t> </a:t>
            </a:r>
            <a:r>
              <a:rPr lang="fr-FR" sz="39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gestion de projet</a:t>
            </a:r>
          </a:p>
        </p:txBody>
      </p:sp>
      <p:sp>
        <p:nvSpPr>
          <p:cNvPr id="290821" name="Rectangle 5"/>
          <p:cNvSpPr>
            <a:spLocks noChangeArrowheads="1"/>
          </p:cNvSpPr>
          <p:nvPr/>
        </p:nvSpPr>
        <p:spPr bwMode="auto">
          <a:xfrm>
            <a:off x="762000" y="1219200"/>
            <a:ext cx="75438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65760" indent="-283464" fontAlgn="auto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2"/>
              <a:buChar char=""/>
              <a:tabLst>
                <a:tab pos="284163" algn="l"/>
              </a:tabLst>
              <a:defRPr/>
            </a:pPr>
            <a:r>
              <a:rPr lang="fr-FR" sz="2000" dirty="0" smtClean="0">
                <a:latin typeface="+mn-lt"/>
              </a:rPr>
              <a:t>Qu’est ce qu’un projet ?</a:t>
            </a:r>
          </a:p>
          <a:p>
            <a:pPr marL="1054100" lvl="1" indent="-285750" algn="l">
              <a:lnSpc>
                <a:spcPct val="120000"/>
              </a:lnSpc>
              <a:spcBef>
                <a:spcPct val="20000"/>
              </a:spcBef>
              <a:buClr>
                <a:srgbClr val="3366FF"/>
              </a:buClr>
              <a:buFont typeface="Wingdings" pitchFamily="2" charset="2"/>
              <a:buChar char="§"/>
              <a:tabLst>
                <a:tab pos="284163" algn="l"/>
              </a:tabLst>
            </a:pPr>
            <a:r>
              <a:rPr lang="fr-FR" sz="2000" dirty="0" smtClean="0">
                <a:latin typeface="+mn-lt"/>
              </a:rPr>
              <a:t>Définitions</a:t>
            </a:r>
          </a:p>
          <a:p>
            <a:pPr marL="1054100" lvl="1" indent="-285750" algn="l">
              <a:lnSpc>
                <a:spcPct val="120000"/>
              </a:lnSpc>
              <a:spcBef>
                <a:spcPct val="20000"/>
              </a:spcBef>
              <a:buClr>
                <a:srgbClr val="3366FF"/>
              </a:buClr>
              <a:buFont typeface="Wingdings" pitchFamily="2" charset="2"/>
              <a:buChar char="§"/>
              <a:tabLst>
                <a:tab pos="284163" algn="l"/>
              </a:tabLst>
            </a:pPr>
            <a:r>
              <a:rPr lang="fr-FR" sz="2000" dirty="0" smtClean="0">
                <a:latin typeface="+mn-lt"/>
              </a:rPr>
              <a:t>Typologies des Projets</a:t>
            </a:r>
          </a:p>
          <a:p>
            <a:pPr marL="1054100" lvl="1" indent="-285750" algn="l">
              <a:lnSpc>
                <a:spcPct val="120000"/>
              </a:lnSpc>
              <a:spcBef>
                <a:spcPct val="20000"/>
              </a:spcBef>
              <a:buClr>
                <a:srgbClr val="3366FF"/>
              </a:buClr>
              <a:buFont typeface="Wingdings" pitchFamily="2" charset="2"/>
              <a:buChar char="§"/>
              <a:tabLst>
                <a:tab pos="284163" algn="l"/>
              </a:tabLst>
            </a:pPr>
            <a:r>
              <a:rPr lang="fr-FR" sz="2000" dirty="0" smtClean="0">
                <a:latin typeface="+mn-lt"/>
              </a:rPr>
              <a:t>Projet vs Production</a:t>
            </a:r>
          </a:p>
          <a:p>
            <a:pPr marL="1054100" lvl="1" indent="-285750" algn="l">
              <a:lnSpc>
                <a:spcPct val="120000"/>
              </a:lnSpc>
              <a:spcBef>
                <a:spcPct val="20000"/>
              </a:spcBef>
              <a:buClr>
                <a:srgbClr val="3366FF"/>
              </a:buClr>
              <a:buFont typeface="Wingdings" pitchFamily="2" charset="2"/>
              <a:buChar char="§"/>
              <a:tabLst>
                <a:tab pos="284163" algn="l"/>
              </a:tabLst>
            </a:pPr>
            <a:r>
              <a:rPr lang="fr-FR" sz="2000" dirty="0" smtClean="0">
                <a:latin typeface="+mn-lt"/>
              </a:rPr>
              <a:t>Le projet au sein de l’entreprise</a:t>
            </a:r>
          </a:p>
          <a:p>
            <a:pPr marL="365760" indent="-283464" fontAlgn="auto">
              <a:lnSpc>
                <a:spcPct val="80000"/>
              </a:lnSpc>
              <a:spcBef>
                <a:spcPts val="12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2"/>
              <a:buChar char=""/>
              <a:tabLst>
                <a:tab pos="284163" algn="l"/>
              </a:tabLst>
              <a:defRPr/>
            </a:pPr>
            <a:r>
              <a:rPr lang="fr-FR" sz="2000" dirty="0" smtClean="0">
                <a:latin typeface="+mn-lt"/>
              </a:rPr>
              <a:t>Organisation et support</a:t>
            </a:r>
          </a:p>
          <a:p>
            <a:pPr marL="1054100" lvl="1" indent="-285750">
              <a:lnSpc>
                <a:spcPct val="120000"/>
              </a:lnSpc>
              <a:spcBef>
                <a:spcPct val="20000"/>
              </a:spcBef>
              <a:buClr>
                <a:srgbClr val="3366FF"/>
              </a:buClr>
              <a:buFont typeface="Wingdings" pitchFamily="2" charset="2"/>
              <a:buChar char="§"/>
              <a:tabLst>
                <a:tab pos="284163" algn="l"/>
              </a:tabLst>
            </a:pPr>
            <a:r>
              <a:rPr lang="fr-FR" sz="2000" dirty="0" smtClean="0">
                <a:latin typeface="+mn-lt"/>
              </a:rPr>
              <a:t>Les acteurs</a:t>
            </a:r>
          </a:p>
          <a:p>
            <a:pPr marL="1054100" lvl="1" indent="-285750">
              <a:lnSpc>
                <a:spcPct val="120000"/>
              </a:lnSpc>
              <a:spcBef>
                <a:spcPct val="20000"/>
              </a:spcBef>
              <a:buClr>
                <a:srgbClr val="3366FF"/>
              </a:buClr>
              <a:buFont typeface="Wingdings" pitchFamily="2" charset="2"/>
              <a:buChar char="§"/>
              <a:tabLst>
                <a:tab pos="284163" algn="l"/>
              </a:tabLst>
            </a:pPr>
            <a:r>
              <a:rPr lang="fr-FR" sz="2000" dirty="0" smtClean="0">
                <a:latin typeface="+mn-lt"/>
              </a:rPr>
              <a:t>Les organisations </a:t>
            </a:r>
          </a:p>
          <a:p>
            <a:pPr marL="365760" indent="-283464" fontAlgn="auto">
              <a:lnSpc>
                <a:spcPct val="80000"/>
              </a:lnSpc>
              <a:spcBef>
                <a:spcPts val="12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2"/>
              <a:buChar char=""/>
              <a:tabLst>
                <a:tab pos="284163" algn="l"/>
              </a:tabLst>
              <a:defRPr/>
            </a:pPr>
            <a:r>
              <a:rPr lang="fr-FR" sz="2000" dirty="0" smtClean="0">
                <a:latin typeface="+mn-lt"/>
              </a:rPr>
              <a:t>Cycle </a:t>
            </a:r>
            <a:r>
              <a:rPr lang="fr-FR" sz="2000" dirty="0" smtClean="0">
                <a:latin typeface="+mn-lt"/>
              </a:rPr>
              <a:t>de </a:t>
            </a:r>
            <a:r>
              <a:rPr lang="fr-FR" sz="2000" dirty="0" smtClean="0">
                <a:latin typeface="+mn-lt"/>
              </a:rPr>
              <a:t>vie du projet </a:t>
            </a:r>
            <a:endParaRPr lang="fr-FR" sz="2000" dirty="0" smtClean="0">
              <a:latin typeface="+mn-lt"/>
            </a:endParaRPr>
          </a:p>
          <a:p>
            <a:pPr marL="1054100" lvl="1" indent="-285750">
              <a:lnSpc>
                <a:spcPct val="120000"/>
              </a:lnSpc>
              <a:spcBef>
                <a:spcPct val="20000"/>
              </a:spcBef>
              <a:buClr>
                <a:srgbClr val="3366FF"/>
              </a:buClr>
              <a:buFont typeface="Wingdings" pitchFamily="2" charset="2"/>
              <a:buChar char="§"/>
              <a:tabLst>
                <a:tab pos="284163" algn="l"/>
              </a:tabLst>
            </a:pPr>
            <a:endParaRPr lang="fr-FR" sz="2000" dirty="0" smtClean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F0D28-6C57-4C23-8D55-7ED9A803E053}" type="datetime2">
              <a:rPr lang="fr-FR" smtClean="0"/>
              <a:pPr/>
              <a:t>jeudi 4 février 2010</a:t>
            </a:fld>
            <a:endParaRPr lang="fr-FR"/>
          </a:p>
        </p:txBody>
      </p:sp>
      <p:sp>
        <p:nvSpPr>
          <p:cNvPr id="5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ISIMA3</a:t>
            </a:r>
            <a:endParaRPr lang="fr-FR"/>
          </a:p>
        </p:txBody>
      </p:sp>
      <p:sp>
        <p:nvSpPr>
          <p:cNvPr id="325637" name="Rectangle 5"/>
          <p:cNvSpPr>
            <a:spLocks noChangeArrowheads="1"/>
          </p:cNvSpPr>
          <p:nvPr/>
        </p:nvSpPr>
        <p:spPr bwMode="auto">
          <a:xfrm>
            <a:off x="990600" y="1268412"/>
            <a:ext cx="7845425" cy="5132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 algn="l">
              <a:spcBef>
                <a:spcPct val="20000"/>
              </a:spcBef>
              <a:buClr>
                <a:schemeClr val="accent2"/>
              </a:buClr>
            </a:pPr>
            <a:r>
              <a:rPr lang="fr-FR" sz="2400" dirty="0"/>
              <a:t>Management « réactif » </a:t>
            </a:r>
            <a:r>
              <a:rPr lang="fr-FR" sz="2400" dirty="0">
                <a:sym typeface="Wingdings" pitchFamily="2" charset="2"/>
              </a:rPr>
              <a:t> SUBIR</a:t>
            </a:r>
            <a:endParaRPr lang="fr-FR" sz="2400" dirty="0"/>
          </a:p>
          <a:p>
            <a:pPr marL="742950" lvl="1" indent="-285750" algn="l">
              <a:spcBef>
                <a:spcPct val="20000"/>
              </a:spcBef>
              <a:buFontTx/>
              <a:buChar char="–"/>
            </a:pPr>
            <a:r>
              <a:rPr lang="fr-FR" sz="1800" dirty="0"/>
              <a:t>Vision court terme</a:t>
            </a:r>
          </a:p>
          <a:p>
            <a:pPr marL="742950" lvl="1" indent="-285750" algn="l">
              <a:spcBef>
                <a:spcPct val="20000"/>
              </a:spcBef>
              <a:buFontTx/>
              <a:buChar char="–"/>
            </a:pPr>
            <a:r>
              <a:rPr lang="fr-FR" sz="1800" dirty="0"/>
              <a:t>problèmes réglés à leur apparition</a:t>
            </a:r>
          </a:p>
          <a:p>
            <a:pPr marL="742950" lvl="1" indent="-285750" algn="l">
              <a:spcBef>
                <a:spcPct val="20000"/>
              </a:spcBef>
              <a:buFontTx/>
              <a:buChar char="–"/>
            </a:pPr>
            <a:r>
              <a:rPr lang="fr-FR" sz="1800" dirty="0"/>
              <a:t>Pas de capitalisation (répétition des mêmes erreurs)</a:t>
            </a:r>
          </a:p>
          <a:p>
            <a:pPr marL="742950" lvl="1" indent="-285750" algn="l">
              <a:spcBef>
                <a:spcPct val="20000"/>
              </a:spcBef>
              <a:buFontTx/>
              <a:buChar char="–"/>
            </a:pPr>
            <a:r>
              <a:rPr lang="fr-FR" sz="1800" dirty="0"/>
              <a:t>Inadéquation des ressources (dernier moment!)</a:t>
            </a:r>
          </a:p>
          <a:p>
            <a:pPr marL="742950" lvl="1" indent="-285750" algn="l">
              <a:spcBef>
                <a:spcPct val="20000"/>
              </a:spcBef>
              <a:buFontTx/>
              <a:buChar char="–"/>
            </a:pPr>
            <a:r>
              <a:rPr lang="fr-FR" sz="1800" dirty="0"/>
              <a:t>Chaos lié aux changements</a:t>
            </a:r>
          </a:p>
          <a:p>
            <a:pPr marL="742950" lvl="1" indent="-285750" algn="l">
              <a:spcBef>
                <a:spcPct val="20000"/>
              </a:spcBef>
              <a:buFontTx/>
              <a:buChar char="–"/>
            </a:pPr>
            <a:r>
              <a:rPr lang="fr-FR" sz="1800" dirty="0"/>
              <a:t>Objectifs et planifications pas clairs </a:t>
            </a:r>
            <a:r>
              <a:rPr lang="fr-FR" sz="1800" dirty="0">
                <a:sym typeface="Wingdings" pitchFamily="2" charset="2"/>
              </a:rPr>
              <a:t> priorisation ?</a:t>
            </a:r>
            <a:endParaRPr lang="fr-FR" sz="1800" dirty="0"/>
          </a:p>
          <a:p>
            <a:pPr marL="742950" lvl="1" indent="-285750" algn="l">
              <a:spcBef>
                <a:spcPct val="20000"/>
              </a:spcBef>
            </a:pPr>
            <a:r>
              <a:rPr lang="fr-FR" sz="2400" dirty="0">
                <a:sym typeface="Wingdings" pitchFamily="2" charset="2"/>
              </a:rPr>
              <a:t></a:t>
            </a:r>
            <a:r>
              <a:rPr lang="fr-FR" sz="2400" dirty="0"/>
              <a:t>les projets dépassent généralement les coûts et les délais</a:t>
            </a:r>
          </a:p>
          <a:p>
            <a:pPr marL="742950" lvl="1" indent="-285750" algn="l">
              <a:spcBef>
                <a:spcPct val="20000"/>
              </a:spcBef>
              <a:buFontTx/>
              <a:buChar char="–"/>
            </a:pPr>
            <a:endParaRPr lang="fr-FR" sz="2000" dirty="0"/>
          </a:p>
          <a:p>
            <a:pPr marL="342900" indent="-342900" algn="l">
              <a:spcBef>
                <a:spcPct val="20000"/>
              </a:spcBef>
              <a:buClr>
                <a:schemeClr val="accent2"/>
              </a:buClr>
            </a:pPr>
            <a:r>
              <a:rPr lang="fr-FR" sz="2400" dirty="0"/>
              <a:t>Management « proactif » </a:t>
            </a:r>
            <a:r>
              <a:rPr lang="fr-FR" sz="2400" dirty="0">
                <a:sym typeface="Wingdings" pitchFamily="2" charset="2"/>
              </a:rPr>
              <a:t> ANTICIPER</a:t>
            </a:r>
            <a:endParaRPr lang="fr-FR" sz="2400" dirty="0"/>
          </a:p>
          <a:p>
            <a:pPr marL="742950" lvl="1" indent="-285750" algn="l">
              <a:spcBef>
                <a:spcPct val="20000"/>
              </a:spcBef>
              <a:buFontTx/>
              <a:buChar char="–"/>
            </a:pPr>
            <a:r>
              <a:rPr lang="fr-FR" dirty="0"/>
              <a:t>Vision moyen-long terme</a:t>
            </a:r>
          </a:p>
          <a:p>
            <a:pPr marL="742950" lvl="1" indent="-285750" algn="l">
              <a:spcBef>
                <a:spcPct val="20000"/>
              </a:spcBef>
              <a:buFontTx/>
              <a:buChar char="–"/>
            </a:pPr>
            <a:r>
              <a:rPr lang="fr-FR" dirty="0"/>
              <a:t>problèmes courants réglés dans une optique de long terme</a:t>
            </a:r>
          </a:p>
          <a:p>
            <a:pPr marL="742950" lvl="1" indent="-285750" algn="l">
              <a:spcBef>
                <a:spcPct val="20000"/>
              </a:spcBef>
              <a:buFontTx/>
              <a:buChar char="–"/>
            </a:pPr>
            <a:r>
              <a:rPr lang="fr-FR" dirty="0"/>
              <a:t>décisions prises après évaluation des options possibles</a:t>
            </a:r>
          </a:p>
        </p:txBody>
      </p:sp>
      <p:sp>
        <p:nvSpPr>
          <p:cNvPr id="325638" name="Rectangle 6"/>
          <p:cNvSpPr>
            <a:spLocks noChangeArrowheads="1"/>
          </p:cNvSpPr>
          <p:nvPr/>
        </p:nvSpPr>
        <p:spPr bwMode="auto">
          <a:xfrm>
            <a:off x="990600" y="228600"/>
            <a:ext cx="7162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fr-FR" sz="3200" dirty="0"/>
              <a:t>Management de projet</a:t>
            </a:r>
            <a:endParaRPr lang="fr-FR" sz="32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1D38D-5010-4223-A1EE-232B1C8999E7}" type="datetime2">
              <a:rPr lang="fr-FR" smtClean="0"/>
              <a:pPr/>
              <a:t>jeudi 4 février 2010</a:t>
            </a:fld>
            <a:endParaRPr lang="fr-FR"/>
          </a:p>
        </p:txBody>
      </p:sp>
      <p:sp>
        <p:nvSpPr>
          <p:cNvPr id="18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ISIMA3</a:t>
            </a:r>
            <a:endParaRPr lang="fr-FR"/>
          </a:p>
        </p:txBody>
      </p:sp>
      <p:sp>
        <p:nvSpPr>
          <p:cNvPr id="331782" name="Text Box 6"/>
          <p:cNvSpPr txBox="1">
            <a:spLocks noChangeArrowheads="1"/>
          </p:cNvSpPr>
          <p:nvPr/>
        </p:nvSpPr>
        <p:spPr bwMode="auto">
          <a:xfrm>
            <a:off x="5181600" y="2057400"/>
            <a:ext cx="3624263" cy="701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/>
            <a:r>
              <a:rPr lang="fr-CH" sz="2000" b="0" dirty="0">
                <a:latin typeface="Times New Roman" pitchFamily="18" charset="0"/>
              </a:rPr>
              <a:t>Qui, où, quand, quoi, comment ?</a:t>
            </a:r>
          </a:p>
          <a:p>
            <a:pPr algn="l" eaLnBrk="0" hangingPunct="0"/>
            <a:r>
              <a:rPr lang="fr-CH" sz="2000" b="0" dirty="0">
                <a:latin typeface="Times New Roman" pitchFamily="18" charset="0"/>
              </a:rPr>
              <a:t>(avant le début de la réalisation)</a:t>
            </a:r>
          </a:p>
        </p:txBody>
      </p:sp>
      <p:sp>
        <p:nvSpPr>
          <p:cNvPr id="331783" name="Text Box 7"/>
          <p:cNvSpPr txBox="1">
            <a:spLocks noChangeArrowheads="1"/>
          </p:cNvSpPr>
          <p:nvPr/>
        </p:nvSpPr>
        <p:spPr bwMode="auto">
          <a:xfrm>
            <a:off x="5410200" y="3265488"/>
            <a:ext cx="3506788" cy="701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/>
            <a:r>
              <a:rPr lang="fr-CH" sz="2000" b="0">
                <a:latin typeface="Times New Roman" pitchFamily="18" charset="0"/>
              </a:rPr>
              <a:t>Orchestration des ressources par rapport au plan</a:t>
            </a:r>
          </a:p>
        </p:txBody>
      </p:sp>
      <p:sp>
        <p:nvSpPr>
          <p:cNvPr id="331784" name="Text Box 8"/>
          <p:cNvSpPr txBox="1">
            <a:spLocks noChangeArrowheads="1"/>
          </p:cNvSpPr>
          <p:nvPr/>
        </p:nvSpPr>
        <p:spPr bwMode="auto">
          <a:xfrm>
            <a:off x="5410200" y="4129088"/>
            <a:ext cx="3506788" cy="701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/>
            <a:r>
              <a:rPr lang="fr-CH" sz="2000" b="0">
                <a:latin typeface="Times New Roman" pitchFamily="18" charset="0"/>
              </a:rPr>
              <a:t>Suivi et vérification de l’atteinte des objectifs fixés</a:t>
            </a:r>
          </a:p>
        </p:txBody>
      </p:sp>
      <p:sp>
        <p:nvSpPr>
          <p:cNvPr id="331785" name="Text Box 9"/>
          <p:cNvSpPr txBox="1">
            <a:spLocks noChangeArrowheads="1"/>
          </p:cNvSpPr>
          <p:nvPr/>
        </p:nvSpPr>
        <p:spPr bwMode="auto">
          <a:xfrm>
            <a:off x="5410200" y="5711825"/>
            <a:ext cx="350678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/>
            <a:r>
              <a:rPr lang="fr-CH" sz="2000" b="0">
                <a:latin typeface="Times New Roman" pitchFamily="18" charset="0"/>
              </a:rPr>
              <a:t>Motivation de l’équipe</a:t>
            </a:r>
          </a:p>
        </p:txBody>
      </p:sp>
      <p:sp>
        <p:nvSpPr>
          <p:cNvPr id="331786" name="Text Box 10"/>
          <p:cNvSpPr txBox="1">
            <a:spLocks noChangeArrowheads="1"/>
          </p:cNvSpPr>
          <p:nvPr/>
        </p:nvSpPr>
        <p:spPr bwMode="auto">
          <a:xfrm>
            <a:off x="1763713" y="1970088"/>
            <a:ext cx="3092450" cy="4397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/>
            <a:r>
              <a:rPr lang="fr-CH" sz="2200" b="0">
                <a:latin typeface="Times New Roman" pitchFamily="18" charset="0"/>
              </a:rPr>
              <a:t>Définition </a:t>
            </a:r>
          </a:p>
        </p:txBody>
      </p:sp>
      <p:sp>
        <p:nvSpPr>
          <p:cNvPr id="331787" name="Text Box 11"/>
          <p:cNvSpPr txBox="1">
            <a:spLocks noChangeArrowheads="1"/>
          </p:cNvSpPr>
          <p:nvPr/>
        </p:nvSpPr>
        <p:spPr bwMode="auto">
          <a:xfrm>
            <a:off x="1763713" y="3384550"/>
            <a:ext cx="3059112" cy="4397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/>
            <a:r>
              <a:rPr lang="fr-CH" sz="2200" b="0">
                <a:latin typeface="Times New Roman" pitchFamily="18" charset="0"/>
              </a:rPr>
              <a:t>Organisation</a:t>
            </a:r>
          </a:p>
        </p:txBody>
      </p:sp>
      <p:sp>
        <p:nvSpPr>
          <p:cNvPr id="331788" name="Text Box 12"/>
          <p:cNvSpPr txBox="1">
            <a:spLocks noChangeArrowheads="1"/>
          </p:cNvSpPr>
          <p:nvPr/>
        </p:nvSpPr>
        <p:spPr bwMode="auto">
          <a:xfrm>
            <a:off x="1763713" y="5707063"/>
            <a:ext cx="3079750" cy="4397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/>
            <a:r>
              <a:rPr lang="fr-CH" sz="2200" b="0">
                <a:latin typeface="Times New Roman" pitchFamily="18" charset="0"/>
              </a:rPr>
              <a:t>Leadership</a:t>
            </a:r>
          </a:p>
        </p:txBody>
      </p:sp>
      <p:sp>
        <p:nvSpPr>
          <p:cNvPr id="331789" name="Text Box 13"/>
          <p:cNvSpPr txBox="1">
            <a:spLocks noChangeArrowheads="1"/>
          </p:cNvSpPr>
          <p:nvPr/>
        </p:nvSpPr>
        <p:spPr bwMode="auto">
          <a:xfrm>
            <a:off x="1763713" y="4162425"/>
            <a:ext cx="3086100" cy="4397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/>
            <a:r>
              <a:rPr lang="fr-CH" sz="2200" b="0">
                <a:latin typeface="Times New Roman" pitchFamily="18" charset="0"/>
              </a:rPr>
              <a:t>Contrôle</a:t>
            </a:r>
          </a:p>
        </p:txBody>
      </p:sp>
      <p:sp>
        <p:nvSpPr>
          <p:cNvPr id="331790" name="Text Box 14"/>
          <p:cNvSpPr txBox="1">
            <a:spLocks noChangeArrowheads="1"/>
          </p:cNvSpPr>
          <p:nvPr/>
        </p:nvSpPr>
        <p:spPr bwMode="auto">
          <a:xfrm>
            <a:off x="1763713" y="2476500"/>
            <a:ext cx="3092450" cy="4397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/>
            <a:r>
              <a:rPr lang="fr-CH" sz="2200" b="0">
                <a:latin typeface="Times New Roman" pitchFamily="18" charset="0"/>
              </a:rPr>
              <a:t>Planification</a:t>
            </a:r>
          </a:p>
        </p:txBody>
      </p:sp>
      <p:sp>
        <p:nvSpPr>
          <p:cNvPr id="331791" name="Text Box 15"/>
          <p:cNvSpPr txBox="1">
            <a:spLocks noChangeArrowheads="1"/>
          </p:cNvSpPr>
          <p:nvPr/>
        </p:nvSpPr>
        <p:spPr bwMode="auto">
          <a:xfrm>
            <a:off x="1763713" y="4922838"/>
            <a:ext cx="3086100" cy="4397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/>
            <a:r>
              <a:rPr lang="fr-CH" sz="2200" b="0">
                <a:latin typeface="Times New Roman" pitchFamily="18" charset="0"/>
              </a:rPr>
              <a:t>Terminaison</a:t>
            </a:r>
          </a:p>
        </p:txBody>
      </p:sp>
      <p:sp>
        <p:nvSpPr>
          <p:cNvPr id="331792" name="Text Box 16"/>
          <p:cNvSpPr txBox="1">
            <a:spLocks noChangeArrowheads="1"/>
          </p:cNvSpPr>
          <p:nvPr/>
        </p:nvSpPr>
        <p:spPr bwMode="auto">
          <a:xfrm>
            <a:off x="990600" y="1371600"/>
            <a:ext cx="1349375" cy="4270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fr-CH" sz="2200" dirty="0">
                <a:latin typeface="Times New Roman" pitchFamily="18" charset="0"/>
              </a:rPr>
              <a:t>Fonctions</a:t>
            </a:r>
          </a:p>
        </p:txBody>
      </p:sp>
      <p:sp>
        <p:nvSpPr>
          <p:cNvPr id="331793" name="Text Box 17"/>
          <p:cNvSpPr txBox="1">
            <a:spLocks noChangeArrowheads="1"/>
          </p:cNvSpPr>
          <p:nvPr/>
        </p:nvSpPr>
        <p:spPr bwMode="auto">
          <a:xfrm>
            <a:off x="5414963" y="1484313"/>
            <a:ext cx="3065462" cy="4270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fr-CH" sz="2200">
                <a:latin typeface="Times New Roman" pitchFamily="18" charset="0"/>
              </a:rPr>
              <a:t>Objectifs de la fonctions</a:t>
            </a:r>
          </a:p>
        </p:txBody>
      </p:sp>
      <p:sp>
        <p:nvSpPr>
          <p:cNvPr id="331794" name="Text Box 18"/>
          <p:cNvSpPr txBox="1">
            <a:spLocks noChangeArrowheads="1"/>
          </p:cNvSpPr>
          <p:nvPr/>
        </p:nvSpPr>
        <p:spPr bwMode="auto">
          <a:xfrm>
            <a:off x="5424488" y="4962525"/>
            <a:ext cx="3506787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/>
            <a:r>
              <a:rPr lang="fr-CH" sz="2000" b="0">
                <a:latin typeface="Times New Roman" pitchFamily="18" charset="0"/>
              </a:rPr>
              <a:t>Archivage de l’expérience</a:t>
            </a:r>
          </a:p>
        </p:txBody>
      </p:sp>
      <p:sp>
        <p:nvSpPr>
          <p:cNvPr id="331795" name="Text Box 19"/>
          <p:cNvSpPr txBox="1">
            <a:spLocks noChangeArrowheads="1"/>
          </p:cNvSpPr>
          <p:nvPr/>
        </p:nvSpPr>
        <p:spPr bwMode="auto">
          <a:xfrm>
            <a:off x="228600" y="6019800"/>
            <a:ext cx="112236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200" dirty="0"/>
              <a:t>[PMM (1997)]</a:t>
            </a:r>
          </a:p>
        </p:txBody>
      </p:sp>
      <p:sp>
        <p:nvSpPr>
          <p:cNvPr id="331797" name="Rectangle 21"/>
          <p:cNvSpPr>
            <a:spLocks noChangeArrowheads="1"/>
          </p:cNvSpPr>
          <p:nvPr/>
        </p:nvSpPr>
        <p:spPr bwMode="auto">
          <a:xfrm>
            <a:off x="990600" y="228600"/>
            <a:ext cx="8153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fr-FR" sz="3200" dirty="0"/>
              <a:t>Management de projet</a:t>
            </a:r>
            <a:endParaRPr lang="fr-FR" sz="32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CA0EE-9DA0-41C7-8AE4-E4615D24AFD6}" type="datetime2">
              <a:rPr lang="fr-FR" smtClean="0"/>
              <a:pPr/>
              <a:t>jeudi 4 février 2010</a:t>
            </a:fld>
            <a:endParaRPr lang="fr-FR"/>
          </a:p>
        </p:txBody>
      </p:sp>
      <p:sp>
        <p:nvSpPr>
          <p:cNvPr id="5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ISIMA3</a:t>
            </a:r>
            <a:endParaRPr lang="fr-FR"/>
          </a:p>
        </p:txBody>
      </p:sp>
      <p:sp>
        <p:nvSpPr>
          <p:cNvPr id="335877" name="Rectangle 5"/>
          <p:cNvSpPr>
            <a:spLocks noChangeArrowheads="1"/>
          </p:cNvSpPr>
          <p:nvPr/>
        </p:nvSpPr>
        <p:spPr bwMode="auto">
          <a:xfrm>
            <a:off x="990600" y="1219200"/>
            <a:ext cx="7367587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 algn="l">
              <a:spcBef>
                <a:spcPct val="20000"/>
              </a:spcBef>
              <a:buClr>
                <a:schemeClr val="accent2"/>
              </a:buClr>
            </a:pPr>
            <a:r>
              <a:rPr lang="fr-FR" sz="2800" dirty="0">
                <a:solidFill>
                  <a:srgbClr val="3399FF"/>
                </a:solidFill>
                <a:cs typeface="Arial" charset="0"/>
              </a:rPr>
              <a:t>Définition de l'objectif du projet</a:t>
            </a:r>
          </a:p>
          <a:p>
            <a:pPr marL="742950" lvl="1" indent="-285750" algn="l">
              <a:spcBef>
                <a:spcPct val="20000"/>
              </a:spcBef>
              <a:buFontTx/>
              <a:buChar char="–"/>
            </a:pPr>
            <a:r>
              <a:rPr lang="fr-FR" sz="2400" dirty="0"/>
              <a:t>Quoi?</a:t>
            </a:r>
          </a:p>
          <a:p>
            <a:pPr marL="1143000" lvl="2" indent="-228600" algn="l">
              <a:spcBef>
                <a:spcPct val="20000"/>
              </a:spcBef>
            </a:pPr>
            <a:r>
              <a:rPr lang="fr-FR" sz="2000" dirty="0"/>
              <a:t>- mettre l'idée par écrit</a:t>
            </a:r>
          </a:p>
          <a:p>
            <a:pPr marL="742950" lvl="1" indent="-285750" algn="l">
              <a:spcBef>
                <a:spcPct val="20000"/>
              </a:spcBef>
              <a:buFontTx/>
              <a:buChar char="–"/>
            </a:pPr>
            <a:r>
              <a:rPr lang="fr-FR" sz="2400" dirty="0"/>
              <a:t>Pourquoi?</a:t>
            </a:r>
          </a:p>
          <a:p>
            <a:pPr marL="1143000" lvl="2" indent="-228600" algn="l">
              <a:spcBef>
                <a:spcPct val="20000"/>
              </a:spcBef>
            </a:pPr>
            <a:r>
              <a:rPr lang="fr-FR" sz="2000" dirty="0"/>
              <a:t>- raisons économiques, techniques, humaines</a:t>
            </a:r>
          </a:p>
          <a:p>
            <a:pPr marL="742950" lvl="1" indent="-285750" algn="l">
              <a:spcBef>
                <a:spcPct val="20000"/>
              </a:spcBef>
              <a:buFontTx/>
              <a:buChar char="–"/>
            </a:pPr>
            <a:r>
              <a:rPr lang="fr-FR" sz="2400" dirty="0"/>
              <a:t>Coûts / Bénéfices ?</a:t>
            </a:r>
          </a:p>
          <a:p>
            <a:pPr marL="742950" lvl="1" indent="-285750" algn="l">
              <a:spcBef>
                <a:spcPct val="20000"/>
              </a:spcBef>
              <a:buFontTx/>
              <a:buChar char="–"/>
            </a:pPr>
            <a:r>
              <a:rPr lang="fr-FR" sz="2400" dirty="0"/>
              <a:t>Ressources?</a:t>
            </a:r>
          </a:p>
          <a:p>
            <a:pPr marL="742950" lvl="1" indent="-285750" algn="l">
              <a:spcBef>
                <a:spcPct val="20000"/>
              </a:spcBef>
              <a:buFontTx/>
              <a:buChar char="–"/>
            </a:pPr>
            <a:r>
              <a:rPr lang="fr-FR" sz="2400" dirty="0"/>
              <a:t>Délais ?</a:t>
            </a:r>
          </a:p>
          <a:p>
            <a:pPr marL="742950" lvl="1" indent="-285750" algn="l">
              <a:spcBef>
                <a:spcPct val="20000"/>
              </a:spcBef>
              <a:buFontTx/>
              <a:buChar char="–"/>
            </a:pPr>
            <a:r>
              <a:rPr lang="fr-FR" sz="2400" dirty="0"/>
              <a:t>Public visé?</a:t>
            </a:r>
          </a:p>
          <a:p>
            <a:pPr marL="742950" lvl="1" indent="-285750" algn="l">
              <a:spcBef>
                <a:spcPct val="20000"/>
              </a:spcBef>
              <a:buFontTx/>
              <a:buChar char="–"/>
            </a:pPr>
            <a:r>
              <a:rPr lang="fr-FR" sz="2400" dirty="0"/>
              <a:t>Descriptif de la concrétisation</a:t>
            </a:r>
          </a:p>
          <a:p>
            <a:pPr marL="1143000" lvl="2" indent="-228600" algn="l">
              <a:spcBef>
                <a:spcPct val="20000"/>
              </a:spcBef>
            </a:pPr>
            <a:r>
              <a:rPr lang="fr-FR" sz="2000" dirty="0"/>
              <a:t>=&gt; critères d'évaluation</a:t>
            </a:r>
          </a:p>
        </p:txBody>
      </p:sp>
      <p:sp>
        <p:nvSpPr>
          <p:cNvPr id="335878" name="Rectangle 6"/>
          <p:cNvSpPr>
            <a:spLocks noChangeArrowheads="1"/>
          </p:cNvSpPr>
          <p:nvPr/>
        </p:nvSpPr>
        <p:spPr bwMode="auto">
          <a:xfrm>
            <a:off x="990600" y="228600"/>
            <a:ext cx="7162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fr-FR" sz="3200" dirty="0"/>
              <a:t>Management de projet</a:t>
            </a:r>
            <a:endParaRPr lang="fr-FR" sz="32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F4931-79CD-4C96-A075-7630A25C3EAC}" type="datetime2">
              <a:rPr lang="fr-FR" smtClean="0"/>
              <a:pPr/>
              <a:t>jeudi 4 février 2010</a:t>
            </a:fld>
            <a:endParaRPr lang="fr-FR"/>
          </a:p>
        </p:txBody>
      </p:sp>
      <p:sp>
        <p:nvSpPr>
          <p:cNvPr id="5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ISIMA3</a:t>
            </a:r>
            <a:endParaRPr lang="fr-FR"/>
          </a:p>
        </p:txBody>
      </p:sp>
      <p:sp>
        <p:nvSpPr>
          <p:cNvPr id="339970" name="Rectangle 2"/>
          <p:cNvSpPr>
            <a:spLocks noChangeArrowheads="1"/>
          </p:cNvSpPr>
          <p:nvPr/>
        </p:nvSpPr>
        <p:spPr bwMode="auto">
          <a:xfrm>
            <a:off x="1066800" y="990600"/>
            <a:ext cx="80772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Symbol" pitchFamily="18" charset="2"/>
              <a:buNone/>
            </a:pPr>
            <a:r>
              <a:rPr lang="fr-FR" sz="2400" dirty="0" smtClean="0">
                <a:solidFill>
                  <a:srgbClr val="3399FF"/>
                </a:solidFill>
                <a:cs typeface="Arial" charset="0"/>
                <a:sym typeface="Wingdings" pitchFamily="2" charset="2"/>
              </a:rPr>
              <a:t>Planification</a:t>
            </a:r>
            <a:r>
              <a:rPr lang="fr-FR" sz="2000" dirty="0" smtClean="0">
                <a:cs typeface="Arial" charset="0"/>
                <a:sym typeface="Wingdings" pitchFamily="2" charset="2"/>
              </a:rPr>
              <a:t>  </a:t>
            </a: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Symbol" pitchFamily="18" charset="2"/>
              <a:buNone/>
            </a:pPr>
            <a:r>
              <a:rPr lang="fr-FR" sz="2000" dirty="0" smtClean="0">
                <a:cs typeface="Arial" charset="0"/>
                <a:sym typeface="Wingdings" pitchFamily="2" charset="2"/>
              </a:rPr>
              <a:t>D</a:t>
            </a:r>
            <a:r>
              <a:rPr lang="fr-FR" sz="2000" b="0" dirty="0" smtClean="0">
                <a:cs typeface="Arial" charset="0"/>
                <a:sym typeface="Wingdings" pitchFamily="2" charset="2"/>
              </a:rPr>
              <a:t>éfinir </a:t>
            </a:r>
            <a:r>
              <a:rPr lang="fr-FR" sz="2000" b="0" dirty="0">
                <a:cs typeface="Arial" charset="0"/>
                <a:sym typeface="Wingdings" pitchFamily="2" charset="2"/>
              </a:rPr>
              <a:t>l’enchaînement des tâches en tenant compte des </a:t>
            </a:r>
            <a:r>
              <a:rPr lang="fr-FR" sz="2000" b="0" dirty="0" smtClean="0">
                <a:cs typeface="Arial" charset="0"/>
                <a:sym typeface="Wingdings" pitchFamily="2" charset="2"/>
              </a:rPr>
              <a:t>contraintes</a:t>
            </a: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Symbol" pitchFamily="18" charset="2"/>
              <a:buNone/>
            </a:pPr>
            <a:r>
              <a:rPr lang="fr-FR" sz="2000" b="0" dirty="0" smtClean="0">
                <a:cs typeface="Arial" charset="0"/>
                <a:sym typeface="Wingdings" pitchFamily="2" charset="2"/>
              </a:rPr>
              <a:t>logiques </a:t>
            </a:r>
            <a:r>
              <a:rPr lang="fr-FR" sz="2000" b="0" dirty="0">
                <a:cs typeface="Arial" charset="0"/>
                <a:sym typeface="Wingdings" pitchFamily="2" charset="2"/>
              </a:rPr>
              <a:t>d’enchaînement et de la disponibilité des </a:t>
            </a:r>
            <a:r>
              <a:rPr lang="fr-FR" sz="2000" b="0" dirty="0" smtClean="0">
                <a:cs typeface="Arial" charset="0"/>
                <a:sym typeface="Wingdings" pitchFamily="2" charset="2"/>
              </a:rPr>
              <a:t>ressources</a:t>
            </a:r>
            <a:endParaRPr lang="fr-FR" sz="2000" b="0" dirty="0">
              <a:cs typeface="Times New Roman" pitchFamily="18" charset="0"/>
            </a:endParaRPr>
          </a:p>
          <a:p>
            <a:pPr marL="342900" indent="-342900">
              <a:spcBef>
                <a:spcPts val="1200"/>
              </a:spcBef>
              <a:buClr>
                <a:schemeClr val="accent2"/>
              </a:buClr>
              <a:buFont typeface="Symbol" pitchFamily="18" charset="2"/>
              <a:buNone/>
            </a:pPr>
            <a:r>
              <a:rPr lang="fr-FR" sz="2400" dirty="0" smtClean="0">
                <a:cs typeface="Arial" charset="0"/>
              </a:rPr>
              <a:t>		Ne </a:t>
            </a:r>
            <a:r>
              <a:rPr lang="fr-FR" sz="2400" dirty="0">
                <a:cs typeface="Arial" charset="0"/>
              </a:rPr>
              <a:t>pas confondre </a:t>
            </a:r>
            <a:r>
              <a:rPr lang="fr-FR" sz="2400" dirty="0">
                <a:solidFill>
                  <a:srgbClr val="FF0000"/>
                </a:solidFill>
                <a:cs typeface="Arial" charset="0"/>
              </a:rPr>
              <a:t>Charge et </a:t>
            </a:r>
            <a:r>
              <a:rPr lang="fr-FR" sz="2400" dirty="0" smtClean="0">
                <a:solidFill>
                  <a:srgbClr val="FF0000"/>
                </a:solidFill>
                <a:cs typeface="Arial" charset="0"/>
              </a:rPr>
              <a:t>délai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Symbol" pitchFamily="18" charset="2"/>
              <a:buNone/>
            </a:pPr>
            <a:endParaRPr lang="fr-FR" sz="2400" dirty="0">
              <a:solidFill>
                <a:srgbClr val="FF0000"/>
              </a:solidFill>
              <a:cs typeface="Arial" charset="0"/>
            </a:endParaRP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Symbol" pitchFamily="18" charset="2"/>
              <a:buNone/>
            </a:pPr>
            <a:r>
              <a:rPr lang="fr-FR" sz="2000" dirty="0">
                <a:solidFill>
                  <a:srgbClr val="3399FF"/>
                </a:solidFill>
                <a:cs typeface="Arial" charset="0"/>
              </a:rPr>
              <a:t>Délai</a:t>
            </a:r>
            <a:r>
              <a:rPr lang="fr-FR" sz="2000" dirty="0">
                <a:cs typeface="Arial" charset="0"/>
              </a:rPr>
              <a:t> </a:t>
            </a:r>
            <a:endParaRPr lang="fr-FR" sz="2000" dirty="0" smtClean="0">
              <a:cs typeface="Arial" charset="0"/>
            </a:endParaRP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Symbol" pitchFamily="18" charset="2"/>
              <a:buNone/>
            </a:pPr>
            <a:r>
              <a:rPr lang="fr-FR" sz="2000" dirty="0" smtClean="0">
                <a:cs typeface="Arial" charset="0"/>
              </a:rPr>
              <a:t> 	D</a:t>
            </a:r>
            <a:r>
              <a:rPr lang="fr-FR" sz="2000" b="0" dirty="0" smtClean="0">
                <a:cs typeface="Arial" charset="0"/>
              </a:rPr>
              <a:t>urée </a:t>
            </a:r>
            <a:r>
              <a:rPr lang="fr-FR" sz="2000" b="0" dirty="0">
                <a:cs typeface="Arial" charset="0"/>
              </a:rPr>
              <a:t>de la tâche pour passer de l’état « non débuté » à l’état « terminé»</a:t>
            </a: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Symbol" pitchFamily="18" charset="2"/>
              <a:buNone/>
            </a:pPr>
            <a:r>
              <a:rPr lang="fr-FR" sz="2000" dirty="0" smtClean="0">
                <a:solidFill>
                  <a:srgbClr val="3399FF"/>
                </a:solidFill>
                <a:cs typeface="Arial" charset="0"/>
              </a:rPr>
              <a:t>Charge</a:t>
            </a:r>
            <a:endParaRPr lang="fr-FR" sz="2000" dirty="0" smtClean="0">
              <a:cs typeface="Arial" charset="0"/>
            </a:endParaRP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Symbol" pitchFamily="18" charset="2"/>
              <a:buNone/>
            </a:pPr>
            <a:r>
              <a:rPr lang="fr-FR" sz="2000" dirty="0" smtClean="0">
                <a:cs typeface="Arial" charset="0"/>
              </a:rPr>
              <a:t> 	Q</a:t>
            </a:r>
            <a:r>
              <a:rPr lang="fr-FR" sz="2000" b="0" dirty="0" smtClean="0">
                <a:cs typeface="Arial" charset="0"/>
              </a:rPr>
              <a:t>uantité </a:t>
            </a:r>
            <a:r>
              <a:rPr lang="fr-FR" sz="2000" b="0" dirty="0">
                <a:cs typeface="Arial" charset="0"/>
              </a:rPr>
              <a:t>de travail nécessaire à l’exécution de la tâche.</a:t>
            </a: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Symbol" pitchFamily="18" charset="2"/>
              <a:buNone/>
            </a:pPr>
            <a:endParaRPr lang="fr-FR" sz="2400" b="0" dirty="0">
              <a:cs typeface="Arial" charset="0"/>
            </a:endParaRP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Symbol" pitchFamily="18" charset="2"/>
              <a:buNone/>
            </a:pPr>
            <a:r>
              <a:rPr lang="fr-FR" sz="1800" dirty="0">
                <a:cs typeface="Arial" charset="0"/>
              </a:rPr>
              <a:t>Remarque : </a:t>
            </a:r>
            <a:endParaRPr lang="fr-FR" sz="1800" dirty="0" smtClean="0">
              <a:cs typeface="Arial" charset="0"/>
            </a:endParaRP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Symbol" pitchFamily="18" charset="2"/>
              <a:buNone/>
            </a:pPr>
            <a:r>
              <a:rPr lang="fr-FR" b="0" dirty="0" smtClean="0">
                <a:cs typeface="Arial" charset="0"/>
              </a:rPr>
              <a:t>	</a:t>
            </a:r>
            <a:r>
              <a:rPr lang="fr-FR" sz="1800" b="0" dirty="0" smtClean="0">
                <a:cs typeface="Arial" charset="0"/>
              </a:rPr>
              <a:t>le </a:t>
            </a:r>
            <a:r>
              <a:rPr lang="fr-FR" sz="1800" b="0" dirty="0">
                <a:cs typeface="Arial" charset="0"/>
              </a:rPr>
              <a:t>travail n’est </a:t>
            </a:r>
            <a:r>
              <a:rPr lang="fr-FR" sz="1800" b="0" dirty="0" smtClean="0">
                <a:cs typeface="Arial" charset="0"/>
              </a:rPr>
              <a:t>jamais </a:t>
            </a:r>
            <a:r>
              <a:rPr lang="fr-FR" sz="1800" b="0" dirty="0">
                <a:cs typeface="Arial" charset="0"/>
              </a:rPr>
              <a:t>réalisé de manière continue (attente de réponses, disponibilité des ressources …)</a:t>
            </a:r>
            <a:endParaRPr lang="fr-FR" sz="1800" b="0" dirty="0"/>
          </a:p>
        </p:txBody>
      </p:sp>
      <p:sp>
        <p:nvSpPr>
          <p:cNvPr id="339974" name="Rectangle 6"/>
          <p:cNvSpPr>
            <a:spLocks noChangeArrowheads="1"/>
          </p:cNvSpPr>
          <p:nvPr/>
        </p:nvSpPr>
        <p:spPr bwMode="auto">
          <a:xfrm>
            <a:off x="990600" y="228600"/>
            <a:ext cx="7162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fr-FR" sz="3200" dirty="0"/>
              <a:t>Management de projet</a:t>
            </a:r>
            <a:endParaRPr lang="fr-FR" sz="3200" b="0" dirty="0"/>
          </a:p>
        </p:txBody>
      </p:sp>
      <p:pic>
        <p:nvPicPr>
          <p:cNvPr id="7" name="Image 6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2133600"/>
            <a:ext cx="941070" cy="693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33830A-9409-425F-9C0D-47967FBEBDE8}" type="slidenum">
              <a:rPr lang="fr-FR"/>
              <a:pPr/>
              <a:t>24</a:t>
            </a:fld>
            <a:endParaRPr lang="fr-FR" sz="700"/>
          </a:p>
        </p:txBody>
      </p:sp>
      <p:sp>
        <p:nvSpPr>
          <p:cNvPr id="40980" name="Rectangle 20"/>
          <p:cNvSpPr>
            <a:spLocks noGrp="1" noChangeArrowheads="1"/>
          </p:cNvSpPr>
          <p:nvPr>
            <p:ph type="title"/>
          </p:nvPr>
        </p:nvSpPr>
        <p:spPr>
          <a:xfrm>
            <a:off x="990600" y="304800"/>
            <a:ext cx="8153400" cy="536575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Cout d’un projet</a:t>
            </a:r>
            <a:endParaRPr lang="fr-FR" dirty="0"/>
          </a:p>
        </p:txBody>
      </p:sp>
      <p:sp>
        <p:nvSpPr>
          <p:cNvPr id="40981" name="Rectangle 21"/>
          <p:cNvSpPr>
            <a:spLocks noGrp="1" noChangeArrowheads="1"/>
          </p:cNvSpPr>
          <p:nvPr>
            <p:ph type="body" sz="half" idx="1"/>
          </p:nvPr>
        </p:nvSpPr>
        <p:spPr>
          <a:xfrm>
            <a:off x="627063" y="1401762"/>
            <a:ext cx="4843462" cy="4389437"/>
          </a:xfrm>
        </p:spPr>
        <p:txBody>
          <a:bodyPr>
            <a:normAutofit/>
          </a:bodyPr>
          <a:lstStyle/>
          <a:p>
            <a:pPr algn="just">
              <a:lnSpc>
                <a:spcPct val="110000"/>
              </a:lnSpc>
            </a:pPr>
            <a:r>
              <a:rPr lang="fr-FR" sz="2400" dirty="0"/>
              <a:t>Quand une tâche ne peut être partitionnée à cause de contraintes de </a:t>
            </a:r>
            <a:r>
              <a:rPr lang="fr-FR" sz="2400" dirty="0" err="1"/>
              <a:t>séquentialité</a:t>
            </a:r>
            <a:r>
              <a:rPr lang="fr-FR" sz="2400" dirty="0"/>
              <a:t>, appliquer plus d’effort n’a pas d’effet sur le planning. </a:t>
            </a:r>
          </a:p>
          <a:p>
            <a:pPr algn="just">
              <a:lnSpc>
                <a:spcPct val="110000"/>
              </a:lnSpc>
            </a:pPr>
            <a:r>
              <a:rPr lang="fr-FR" sz="2400" dirty="0"/>
              <a:t>L’effort de communication </a:t>
            </a:r>
            <a:r>
              <a:rPr lang="fr-FR" sz="2400" dirty="0" err="1"/>
              <a:t>n</a:t>
            </a:r>
            <a:r>
              <a:rPr lang="fr-FR" sz="1600" dirty="0" err="1"/>
              <a:t>x</a:t>
            </a:r>
            <a:r>
              <a:rPr lang="fr-FR" sz="2400" dirty="0"/>
              <a:t>(n-1)/2, (trois personnes nécessitent 3 fois plus de temps que deux) peut contrer entièrement la division de la tâche.</a:t>
            </a:r>
          </a:p>
        </p:txBody>
      </p:sp>
      <p:graphicFrame>
        <p:nvGraphicFramePr>
          <p:cNvPr id="40982" name="Object 22"/>
          <p:cNvGraphicFramePr>
            <a:graphicFrameLocks noChangeAspect="1"/>
          </p:cNvGraphicFramePr>
          <p:nvPr>
            <p:ph type="chart" sz="half" idx="2"/>
          </p:nvPr>
        </p:nvGraphicFramePr>
        <p:xfrm>
          <a:off x="5681663" y="1993900"/>
          <a:ext cx="3232150" cy="2890838"/>
        </p:xfrm>
        <a:graphic>
          <a:graphicData uri="http://schemas.openxmlformats.org/presentationml/2006/ole">
            <p:oleObj spid="_x0000_s134146" name="Graphique" r:id="rId3" imgW="6095952" imgH="4069080" progId="MSGraph.Chart.8">
              <p:embed followColorScheme="full"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2AF11-972B-40A0-8F4F-69D12B9551D0}" type="datetime2">
              <a:rPr lang="fr-FR" smtClean="0"/>
              <a:pPr/>
              <a:t>jeudi 4 février 2010</a:t>
            </a:fld>
            <a:endParaRPr lang="fr-FR"/>
          </a:p>
        </p:txBody>
      </p:sp>
      <p:sp>
        <p:nvSpPr>
          <p:cNvPr id="5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ISIMA3</a:t>
            </a:r>
            <a:endParaRPr lang="fr-FR"/>
          </a:p>
        </p:txBody>
      </p:sp>
      <p:sp>
        <p:nvSpPr>
          <p:cNvPr id="337937" name="Rectangle 17"/>
          <p:cNvSpPr>
            <a:spLocks noChangeArrowheads="1"/>
          </p:cNvSpPr>
          <p:nvPr/>
        </p:nvSpPr>
        <p:spPr bwMode="auto">
          <a:xfrm>
            <a:off x="990600" y="1066800"/>
            <a:ext cx="8001000" cy="5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 eaLnBrk="0" hangingPunct="0">
              <a:spcBef>
                <a:spcPct val="20000"/>
              </a:spcBef>
            </a:pPr>
            <a:r>
              <a:rPr lang="fr-FR" sz="2400" dirty="0">
                <a:solidFill>
                  <a:srgbClr val="3399FF"/>
                </a:solidFill>
                <a:cs typeface="Arial" charset="0"/>
              </a:rPr>
              <a:t>Le contrôle</a:t>
            </a:r>
          </a:p>
          <a:p>
            <a:pPr marL="742950" lvl="1" indent="-285750" algn="l" eaLnBrk="0" hangingPunct="0">
              <a:spcBef>
                <a:spcPct val="20000"/>
              </a:spcBef>
              <a:buFontTx/>
              <a:buChar char="–"/>
            </a:pPr>
            <a:r>
              <a:rPr lang="fr-FR" sz="1800" b="0" dirty="0"/>
              <a:t>connaître la situation,</a:t>
            </a:r>
          </a:p>
          <a:p>
            <a:pPr marL="742950" lvl="1" indent="-285750" algn="l" eaLnBrk="0" hangingPunct="0">
              <a:spcBef>
                <a:spcPct val="20000"/>
              </a:spcBef>
              <a:buFontTx/>
              <a:buChar char="–"/>
            </a:pPr>
            <a:r>
              <a:rPr lang="fr-FR" sz="1800" b="0" dirty="0"/>
              <a:t>comparer avec dispositions au </a:t>
            </a:r>
            <a:r>
              <a:rPr lang="fr-FR" sz="1800" dirty="0"/>
              <a:t>plan de management</a:t>
            </a:r>
            <a:r>
              <a:rPr lang="fr-FR" sz="1800" b="0" dirty="0"/>
              <a:t>,</a:t>
            </a:r>
          </a:p>
          <a:p>
            <a:pPr marL="742950" lvl="1" indent="-285750" algn="l" eaLnBrk="0" hangingPunct="0">
              <a:spcBef>
                <a:spcPct val="20000"/>
              </a:spcBef>
              <a:buFontTx/>
              <a:buChar char="–"/>
            </a:pPr>
            <a:r>
              <a:rPr lang="fr-FR" sz="1800" b="0" dirty="0"/>
              <a:t>prendre des décisions (Plan d’action)</a:t>
            </a:r>
            <a:r>
              <a:rPr lang="fr-FR" sz="2000" b="0" dirty="0"/>
              <a:t>,</a:t>
            </a:r>
          </a:p>
          <a:p>
            <a:pPr marL="742950" lvl="1" indent="-285750" algn="l" eaLnBrk="0" hangingPunct="0">
              <a:spcBef>
                <a:spcPct val="20000"/>
              </a:spcBef>
              <a:buFontTx/>
              <a:buChar char="–"/>
            </a:pPr>
            <a:endParaRPr lang="fr-FR" sz="2000" b="0" dirty="0"/>
          </a:p>
          <a:p>
            <a:pPr marL="342900" indent="-342900" algn="l" eaLnBrk="0" hangingPunct="0">
              <a:spcBef>
                <a:spcPct val="20000"/>
              </a:spcBef>
            </a:pPr>
            <a:r>
              <a:rPr lang="fr-FR" sz="2400" dirty="0"/>
              <a:t>Quoi contrôler ?</a:t>
            </a:r>
          </a:p>
          <a:p>
            <a:pPr marL="742950" lvl="1" indent="-285750" algn="l" eaLnBrk="0" hangingPunct="0">
              <a:spcBef>
                <a:spcPct val="20000"/>
              </a:spcBef>
              <a:buFontTx/>
              <a:buChar char="–"/>
            </a:pPr>
            <a:r>
              <a:rPr lang="fr-FR" sz="1800" b="0" dirty="0"/>
              <a:t>Ressources </a:t>
            </a:r>
            <a:r>
              <a:rPr lang="fr-FR" sz="1800" b="0" dirty="0" smtClean="0"/>
              <a:t>	</a:t>
            </a:r>
            <a:r>
              <a:rPr lang="fr-FR" sz="1800" b="0" dirty="0" smtClean="0">
                <a:sym typeface="Wingdings" pitchFamily="2" charset="2"/>
              </a:rPr>
              <a:t> </a:t>
            </a:r>
            <a:r>
              <a:rPr lang="fr-FR" dirty="0" smtClean="0">
                <a:sym typeface="Wingdings" pitchFamily="2" charset="2"/>
              </a:rPr>
              <a:t>s</a:t>
            </a:r>
            <a:r>
              <a:rPr lang="fr-FR" sz="1800" b="0" dirty="0" smtClean="0"/>
              <a:t>uivi </a:t>
            </a:r>
            <a:r>
              <a:rPr lang="fr-FR" sz="1800" b="0" dirty="0"/>
              <a:t>des charges et fiches de tâches</a:t>
            </a:r>
          </a:p>
          <a:p>
            <a:pPr marL="742950" lvl="1" indent="-285750" eaLnBrk="0" hangingPunct="0">
              <a:spcBef>
                <a:spcPct val="20000"/>
              </a:spcBef>
              <a:buFontTx/>
              <a:buChar char="–"/>
            </a:pPr>
            <a:r>
              <a:rPr lang="fr-FR" sz="1800" b="0" dirty="0"/>
              <a:t>Avancement </a:t>
            </a:r>
            <a:r>
              <a:rPr lang="fr-FR" sz="1800" b="0" dirty="0" smtClean="0"/>
              <a:t>	</a:t>
            </a:r>
            <a:r>
              <a:rPr lang="fr-FR" dirty="0" smtClean="0">
                <a:sym typeface="Wingdings" pitchFamily="2" charset="2"/>
              </a:rPr>
              <a:t> </a:t>
            </a:r>
            <a:r>
              <a:rPr lang="fr-FR" sz="1800" b="0" dirty="0" smtClean="0"/>
              <a:t>suivi </a:t>
            </a:r>
            <a:r>
              <a:rPr lang="fr-FR" sz="1800" b="0" dirty="0"/>
              <a:t>des jalons</a:t>
            </a:r>
          </a:p>
          <a:p>
            <a:pPr marL="742950" lvl="1" indent="-285750" eaLnBrk="0" hangingPunct="0">
              <a:spcBef>
                <a:spcPct val="20000"/>
              </a:spcBef>
              <a:buFontTx/>
              <a:buChar char="–"/>
            </a:pPr>
            <a:r>
              <a:rPr lang="fr-FR" sz="1800" b="0" dirty="0"/>
              <a:t>Risques </a:t>
            </a:r>
            <a:r>
              <a:rPr lang="fr-FR" sz="1800" b="0" dirty="0" smtClean="0"/>
              <a:t>		</a:t>
            </a:r>
            <a:r>
              <a:rPr lang="fr-FR" dirty="0" smtClean="0">
                <a:sym typeface="Wingdings" pitchFamily="2" charset="2"/>
              </a:rPr>
              <a:t></a:t>
            </a:r>
            <a:r>
              <a:rPr lang="fr-FR" sz="1800" b="0" dirty="0" smtClean="0"/>
              <a:t> </a:t>
            </a:r>
            <a:r>
              <a:rPr lang="fr-FR" sz="1800" b="0" dirty="0"/>
              <a:t>tableau des risques</a:t>
            </a:r>
          </a:p>
          <a:p>
            <a:pPr marL="742950" lvl="1" indent="-285750" eaLnBrk="0" hangingPunct="0">
              <a:spcBef>
                <a:spcPct val="20000"/>
              </a:spcBef>
              <a:buFontTx/>
              <a:buChar char="–"/>
            </a:pPr>
            <a:r>
              <a:rPr lang="fr-FR" sz="1800" b="0" dirty="0"/>
              <a:t>Produit </a:t>
            </a:r>
            <a:r>
              <a:rPr lang="fr-FR" sz="1800" b="0" dirty="0" smtClean="0"/>
              <a:t>		</a:t>
            </a:r>
            <a:r>
              <a:rPr lang="fr-FR" dirty="0" smtClean="0">
                <a:sym typeface="Wingdings" pitchFamily="2" charset="2"/>
              </a:rPr>
              <a:t> </a:t>
            </a:r>
            <a:r>
              <a:rPr lang="fr-FR" sz="1800" b="0" dirty="0" smtClean="0"/>
              <a:t>Contrôle </a:t>
            </a:r>
            <a:r>
              <a:rPr lang="fr-FR" sz="1800" b="0" dirty="0"/>
              <a:t>de la qualité</a:t>
            </a:r>
          </a:p>
          <a:p>
            <a:pPr marL="742950" lvl="1" indent="-285750" eaLnBrk="0" hangingPunct="0">
              <a:spcBef>
                <a:spcPct val="20000"/>
              </a:spcBef>
              <a:buFontTx/>
              <a:buChar char="–"/>
            </a:pPr>
            <a:r>
              <a:rPr lang="fr-FR" sz="1800" b="0" dirty="0"/>
              <a:t>Processus </a:t>
            </a:r>
            <a:r>
              <a:rPr lang="fr-FR" sz="1800" b="0" dirty="0" smtClean="0"/>
              <a:t>	</a:t>
            </a:r>
            <a:r>
              <a:rPr lang="fr-FR" dirty="0" smtClean="0">
                <a:sym typeface="Wingdings" pitchFamily="2" charset="2"/>
              </a:rPr>
              <a:t> </a:t>
            </a:r>
            <a:r>
              <a:rPr lang="fr-FR" sz="1800" b="0" dirty="0" smtClean="0"/>
              <a:t>Contrôle </a:t>
            </a:r>
            <a:r>
              <a:rPr lang="fr-FR" sz="1800" b="0" dirty="0"/>
              <a:t>de la qualité</a:t>
            </a:r>
          </a:p>
          <a:p>
            <a:pPr marL="742950" lvl="1" indent="-285750" algn="l" eaLnBrk="0" hangingPunct="0">
              <a:spcBef>
                <a:spcPct val="20000"/>
              </a:spcBef>
              <a:buFontTx/>
              <a:buChar char="–"/>
            </a:pPr>
            <a:endParaRPr lang="fr-FR" sz="1800" b="0" dirty="0"/>
          </a:p>
          <a:p>
            <a:pPr marL="342900" indent="-342900" algn="l" eaLnBrk="0" hangingPunct="0">
              <a:spcBef>
                <a:spcPct val="20000"/>
              </a:spcBef>
            </a:pPr>
            <a:r>
              <a:rPr lang="fr-FR" sz="2400" dirty="0"/>
              <a:t>Comment contrôler ?</a:t>
            </a:r>
          </a:p>
          <a:p>
            <a:pPr marL="742950" lvl="1" indent="-285750" algn="l" eaLnBrk="0" hangingPunct="0">
              <a:spcBef>
                <a:spcPct val="20000"/>
              </a:spcBef>
              <a:buFontTx/>
              <a:buChar char="–"/>
            </a:pPr>
            <a:r>
              <a:rPr lang="fr-FR" sz="1800" b="0" dirty="0"/>
              <a:t>Réunions d’équipe</a:t>
            </a:r>
          </a:p>
          <a:p>
            <a:pPr marL="742950" lvl="1" indent="-285750" algn="l" eaLnBrk="0" hangingPunct="0">
              <a:spcBef>
                <a:spcPct val="20000"/>
              </a:spcBef>
              <a:buFontTx/>
              <a:buChar char="–"/>
            </a:pPr>
            <a:r>
              <a:rPr lang="fr-FR" sz="1800" b="0" dirty="0" smtClean="0"/>
              <a:t>Compte Rendu Activité Logiciel </a:t>
            </a:r>
            <a:endParaRPr lang="fr-FR" sz="2000" dirty="0"/>
          </a:p>
        </p:txBody>
      </p:sp>
      <p:sp>
        <p:nvSpPr>
          <p:cNvPr id="337938" name="Rectangle 18"/>
          <p:cNvSpPr>
            <a:spLocks noChangeArrowheads="1"/>
          </p:cNvSpPr>
          <p:nvPr/>
        </p:nvSpPr>
        <p:spPr bwMode="auto">
          <a:xfrm>
            <a:off x="990600" y="152400"/>
            <a:ext cx="7162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fr-FR" sz="3200" dirty="0"/>
              <a:t>Management de projet</a:t>
            </a:r>
            <a:endParaRPr lang="fr-FR" sz="32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F6F82-1AB4-401F-BB21-D07B9E21E410}" type="datetime2">
              <a:rPr lang="fr-FR" smtClean="0"/>
              <a:pPr/>
              <a:t>jeudi 4 février 2010</a:t>
            </a:fld>
            <a:endParaRPr lang="fr-FR"/>
          </a:p>
        </p:txBody>
      </p:sp>
      <p:sp>
        <p:nvSpPr>
          <p:cNvPr id="5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ISIMA3</a:t>
            </a:r>
            <a:endParaRPr lang="fr-FR"/>
          </a:p>
        </p:txBody>
      </p:sp>
      <p:sp>
        <p:nvSpPr>
          <p:cNvPr id="342021" name="Rectangle 5"/>
          <p:cNvSpPr>
            <a:spLocks noChangeArrowheads="1"/>
          </p:cNvSpPr>
          <p:nvPr/>
        </p:nvSpPr>
        <p:spPr bwMode="auto">
          <a:xfrm>
            <a:off x="539750" y="1268413"/>
            <a:ext cx="860425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 algn="l">
              <a:spcBef>
                <a:spcPct val="20000"/>
              </a:spcBef>
              <a:buClr>
                <a:schemeClr val="accent2"/>
              </a:buClr>
            </a:pPr>
            <a:r>
              <a:rPr lang="fr-FR" sz="2400" dirty="0">
                <a:solidFill>
                  <a:srgbClr val="3399FF"/>
                </a:solidFill>
                <a:cs typeface="Arial" charset="0"/>
              </a:rPr>
              <a:t>La terminaison</a:t>
            </a:r>
            <a:r>
              <a:rPr lang="fr-FR" sz="2800" dirty="0">
                <a:latin typeface="Arial Unicode MS" pitchFamily="34" charset="-128"/>
              </a:rPr>
              <a:t> </a:t>
            </a:r>
            <a:r>
              <a:rPr lang="fr-FR" sz="2800" dirty="0">
                <a:latin typeface="Arial Unicode MS" pitchFamily="34" charset="-128"/>
                <a:sym typeface="Wingdings" pitchFamily="2" charset="2"/>
              </a:rPr>
              <a:t> </a:t>
            </a:r>
            <a:r>
              <a:rPr lang="fr-FR" sz="2800" dirty="0">
                <a:solidFill>
                  <a:srgbClr val="FF0000"/>
                </a:solidFill>
                <a:latin typeface="Arial Unicode MS" pitchFamily="34" charset="-128"/>
                <a:sym typeface="Wingdings" pitchFamily="2" charset="2"/>
              </a:rPr>
              <a:t>CAPITALISATION</a:t>
            </a:r>
            <a:endParaRPr lang="fr-FR" sz="2800" dirty="0">
              <a:solidFill>
                <a:srgbClr val="FF0000"/>
              </a:solidFill>
              <a:latin typeface="Arial Unicode MS" pitchFamily="34" charset="-128"/>
            </a:endParaRPr>
          </a:p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fr-FR" sz="2400" b="0" dirty="0"/>
              <a:t>Souvent laissé de côté par les chefs de projet amateurs</a:t>
            </a:r>
          </a:p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endParaRPr lang="fr-FR" sz="2400" dirty="0"/>
          </a:p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fr-FR" sz="2400" b="0" dirty="0"/>
              <a:t>Phase la plus importante pour la planification des projets futurs </a:t>
            </a:r>
          </a:p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endParaRPr lang="fr-FR" sz="2400" dirty="0"/>
          </a:p>
          <a:p>
            <a:pPr marL="742950" lvl="1" indent="-285750" algn="l">
              <a:spcBef>
                <a:spcPct val="20000"/>
              </a:spcBef>
              <a:buFontTx/>
              <a:buChar char="–"/>
            </a:pPr>
            <a:r>
              <a:rPr lang="fr-FR" sz="2000" dirty="0"/>
              <a:t>compilation des données</a:t>
            </a:r>
          </a:p>
          <a:p>
            <a:pPr marL="742950" lvl="1" indent="-285750" algn="l">
              <a:spcBef>
                <a:spcPct val="20000"/>
              </a:spcBef>
              <a:buFontTx/>
              <a:buChar char="–"/>
            </a:pPr>
            <a:r>
              <a:rPr lang="fr-FR" sz="2000" dirty="0"/>
              <a:t>conversion des données en informations (synthèse, analyse)</a:t>
            </a:r>
          </a:p>
          <a:p>
            <a:pPr marL="742950" lvl="1" indent="-285750" algn="l">
              <a:spcBef>
                <a:spcPct val="20000"/>
              </a:spcBef>
              <a:buFontTx/>
              <a:buChar char="–"/>
            </a:pPr>
            <a:r>
              <a:rPr lang="fr-FR" sz="2000" dirty="0"/>
              <a:t>évaluation des performances </a:t>
            </a:r>
          </a:p>
          <a:p>
            <a:pPr marL="742950" lvl="1" indent="-285750" algn="l">
              <a:spcBef>
                <a:spcPct val="20000"/>
              </a:spcBef>
              <a:buFontTx/>
              <a:buChar char="–"/>
            </a:pPr>
            <a:r>
              <a:rPr lang="fr-FR" sz="2000" dirty="0"/>
              <a:t>documentation et recommandations pour les futurs projets (bilan, base des mesures, …)</a:t>
            </a:r>
          </a:p>
        </p:txBody>
      </p:sp>
      <p:sp>
        <p:nvSpPr>
          <p:cNvPr id="342022" name="Rectangle 6"/>
          <p:cNvSpPr>
            <a:spLocks noChangeArrowheads="1"/>
          </p:cNvSpPr>
          <p:nvPr/>
        </p:nvSpPr>
        <p:spPr bwMode="auto">
          <a:xfrm>
            <a:off x="990600" y="228600"/>
            <a:ext cx="7162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fr-FR" sz="3200" dirty="0"/>
              <a:t>Management de projet</a:t>
            </a:r>
            <a:endParaRPr lang="fr-FR" sz="32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3C899-F195-45DC-8E76-EE18FD109D77}" type="datetime2">
              <a:rPr lang="fr-FR" smtClean="0"/>
              <a:pPr/>
              <a:t>jeudi 4 février 2010</a:t>
            </a:fld>
            <a:endParaRPr lang="fr-FR"/>
          </a:p>
        </p:txBody>
      </p:sp>
      <p:sp>
        <p:nvSpPr>
          <p:cNvPr id="5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ISIMA3</a:t>
            </a:r>
            <a:endParaRPr lang="fr-FR"/>
          </a:p>
        </p:txBody>
      </p:sp>
      <p:sp>
        <p:nvSpPr>
          <p:cNvPr id="333827" name="Rectangle 3"/>
          <p:cNvSpPr>
            <a:spLocks noChangeArrowheads="1"/>
          </p:cNvSpPr>
          <p:nvPr/>
        </p:nvSpPr>
        <p:spPr bwMode="auto">
          <a:xfrm>
            <a:off x="827088" y="1066800"/>
            <a:ext cx="8164512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Symbol" pitchFamily="18" charset="2"/>
              <a:buChar char="·"/>
            </a:pPr>
            <a:endParaRPr lang="fr-FR" sz="2400" dirty="0"/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Symbol" pitchFamily="18" charset="2"/>
              <a:buNone/>
            </a:pPr>
            <a:r>
              <a:rPr lang="fr-FR" sz="2400" dirty="0">
                <a:solidFill>
                  <a:srgbClr val="3399FF"/>
                </a:solidFill>
              </a:rPr>
              <a:t>LEADERSHIP</a:t>
            </a:r>
            <a:r>
              <a:rPr lang="fr-FR" sz="2400" dirty="0"/>
              <a:t> : </a:t>
            </a:r>
            <a:r>
              <a:rPr lang="fr-FR" sz="2400" b="0" dirty="0"/>
              <a:t>capacité à influencer les personnes pour atteindre les objectifs du projet.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Symbol" pitchFamily="18" charset="2"/>
              <a:buNone/>
            </a:pPr>
            <a:endParaRPr lang="fr-FR" sz="3200" dirty="0"/>
          </a:p>
          <a:p>
            <a:pPr marL="342900" indent="-342900" algn="ctr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Symbol" pitchFamily="18" charset="2"/>
              <a:buNone/>
            </a:pPr>
            <a:r>
              <a:rPr lang="fr-FR" sz="3200" dirty="0"/>
              <a:t>Influencer ou faire adhérer ?</a:t>
            </a: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Symbol" pitchFamily="18" charset="2"/>
              <a:buNone/>
            </a:pPr>
            <a:endParaRPr lang="fr-FR" sz="2400" dirty="0">
              <a:latin typeface="Arial Unicode MS" pitchFamily="34" charset="-128"/>
            </a:endParaRP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Symbol" pitchFamily="18" charset="2"/>
              <a:buNone/>
            </a:pPr>
            <a:r>
              <a:rPr lang="fr-FR" sz="2400" b="0" dirty="0">
                <a:latin typeface="Arial Unicode MS" pitchFamily="34" charset="-128"/>
              </a:rPr>
              <a:t>Un leader est caract</a:t>
            </a:r>
            <a:r>
              <a:rPr lang="fr-FR" sz="2400" b="0" dirty="0">
                <a:latin typeface="Arial"/>
              </a:rPr>
              <a:t>é</a:t>
            </a:r>
            <a:r>
              <a:rPr lang="fr-FR" sz="2400" b="0" dirty="0">
                <a:latin typeface="Arial Unicode MS" pitchFamily="34" charset="-128"/>
              </a:rPr>
              <a:t>ris</a:t>
            </a:r>
            <a:r>
              <a:rPr lang="fr-FR" sz="2400" b="0" dirty="0">
                <a:latin typeface="Arial"/>
              </a:rPr>
              <a:t>é</a:t>
            </a:r>
            <a:r>
              <a:rPr lang="fr-FR" sz="2400" b="0" dirty="0">
                <a:latin typeface="Arial Unicode MS" pitchFamily="34" charset="-128"/>
              </a:rPr>
              <a:t> par :</a:t>
            </a: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Symbol" pitchFamily="18" charset="2"/>
              <a:buChar char="·"/>
            </a:pPr>
            <a:r>
              <a:rPr lang="fr-FR" sz="2000" b="0" dirty="0">
                <a:latin typeface="Arial Unicode MS" pitchFamily="34" charset="-128"/>
              </a:rPr>
              <a:t>Vision</a:t>
            </a: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Symbol" pitchFamily="18" charset="2"/>
              <a:buChar char="·"/>
            </a:pPr>
            <a:r>
              <a:rPr lang="fr-FR" sz="2000" b="0" dirty="0">
                <a:latin typeface="Arial Unicode MS" pitchFamily="34" charset="-128"/>
              </a:rPr>
              <a:t>Communication</a:t>
            </a: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Symbol" pitchFamily="18" charset="2"/>
              <a:buChar char="·"/>
            </a:pPr>
            <a:r>
              <a:rPr lang="fr-FR" sz="2000" b="0" dirty="0">
                <a:latin typeface="Arial Unicode MS" pitchFamily="34" charset="-128"/>
              </a:rPr>
              <a:t>Motivation</a:t>
            </a: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Symbol" pitchFamily="18" charset="2"/>
              <a:buChar char="·"/>
            </a:pPr>
            <a:r>
              <a:rPr lang="fr-FR" sz="2000" b="0" dirty="0">
                <a:latin typeface="Arial Unicode MS" pitchFamily="34" charset="-128"/>
              </a:rPr>
              <a:t>Maintien du cap</a:t>
            </a: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Symbol" pitchFamily="18" charset="2"/>
              <a:buChar char="·"/>
            </a:pPr>
            <a:r>
              <a:rPr lang="fr-FR" sz="2000" b="0" dirty="0">
                <a:latin typeface="Arial Unicode MS" pitchFamily="34" charset="-128"/>
              </a:rPr>
              <a:t>Animation d</a:t>
            </a:r>
            <a:r>
              <a:rPr lang="fr-FR" sz="2000" b="0" dirty="0">
                <a:latin typeface="Arial"/>
              </a:rPr>
              <a:t>’</a:t>
            </a:r>
            <a:r>
              <a:rPr lang="fr-FR" sz="2000" b="0" dirty="0">
                <a:latin typeface="Arial Unicode MS" pitchFamily="34" charset="-128"/>
              </a:rPr>
              <a:t>une </a:t>
            </a:r>
            <a:r>
              <a:rPr lang="fr-FR" sz="2000" b="0" dirty="0">
                <a:latin typeface="Arial"/>
              </a:rPr>
              <a:t>é</a:t>
            </a:r>
            <a:r>
              <a:rPr lang="fr-FR" sz="2000" b="0" dirty="0">
                <a:latin typeface="Arial Unicode MS" pitchFamily="34" charset="-128"/>
              </a:rPr>
              <a:t>quipe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Symbol" pitchFamily="18" charset="2"/>
              <a:buNone/>
            </a:pPr>
            <a:endParaRPr lang="fr-FR" sz="1200" dirty="0">
              <a:latin typeface="Arial Unicode MS" pitchFamily="34" charset="-128"/>
            </a:endParaRPr>
          </a:p>
        </p:txBody>
      </p:sp>
      <p:sp>
        <p:nvSpPr>
          <p:cNvPr id="333830" name="Rectangle 6"/>
          <p:cNvSpPr>
            <a:spLocks noChangeArrowheads="1"/>
          </p:cNvSpPr>
          <p:nvPr/>
        </p:nvSpPr>
        <p:spPr bwMode="auto">
          <a:xfrm>
            <a:off x="990600" y="228600"/>
            <a:ext cx="7162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fr-FR" sz="3200" dirty="0"/>
              <a:t>Management de projet</a:t>
            </a:r>
            <a:endParaRPr lang="fr-FR" sz="32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5D69A-BB3C-4E34-AAB2-C35D96ECB5F4}" type="datetime2">
              <a:rPr lang="fr-FR" smtClean="0"/>
              <a:pPr/>
              <a:t>jeudi 4 février 2010</a:t>
            </a:fld>
            <a:endParaRPr lang="fr-FR"/>
          </a:p>
        </p:txBody>
      </p:sp>
      <p:sp>
        <p:nvSpPr>
          <p:cNvPr id="5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ISIMA3</a:t>
            </a:r>
            <a:endParaRPr lang="fr-FR"/>
          </a:p>
        </p:txBody>
      </p:sp>
      <p:sp>
        <p:nvSpPr>
          <p:cNvPr id="144387" name="Rectangle 3"/>
          <p:cNvSpPr>
            <a:spLocks noChangeArrowheads="1"/>
          </p:cNvSpPr>
          <p:nvPr/>
        </p:nvSpPr>
        <p:spPr bwMode="auto">
          <a:xfrm>
            <a:off x="990600" y="1066800"/>
            <a:ext cx="80010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Symbol" pitchFamily="18" charset="2"/>
              <a:buNone/>
            </a:pPr>
            <a:r>
              <a:rPr lang="fr-FR" sz="2400" dirty="0">
                <a:latin typeface="Arial Unicode MS" pitchFamily="34" charset="-128"/>
              </a:rPr>
              <a:t>Arbitrage permanent pour maintenir l</a:t>
            </a:r>
            <a:r>
              <a:rPr lang="fr-FR" sz="2400" dirty="0">
                <a:latin typeface="Arial"/>
              </a:rPr>
              <a:t>’é</a:t>
            </a:r>
            <a:r>
              <a:rPr lang="fr-FR" sz="2400" dirty="0">
                <a:latin typeface="Arial Unicode MS" pitchFamily="34" charset="-128"/>
              </a:rPr>
              <a:t>quilibre entre :</a:t>
            </a: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Symbol" pitchFamily="18" charset="2"/>
              <a:buChar char="·"/>
            </a:pPr>
            <a:r>
              <a:rPr lang="fr-FR" sz="2400" dirty="0">
                <a:latin typeface="Arial Unicode MS" pitchFamily="34" charset="-128"/>
              </a:rPr>
              <a:t>La qualit</a:t>
            </a:r>
            <a:r>
              <a:rPr lang="fr-FR" sz="2400" dirty="0">
                <a:latin typeface="Arial"/>
              </a:rPr>
              <a:t>é</a:t>
            </a:r>
            <a:r>
              <a:rPr lang="fr-FR" sz="2400" dirty="0">
                <a:latin typeface="Arial Unicode MS" pitchFamily="34" charset="-128"/>
              </a:rPr>
              <a:t>	</a:t>
            </a:r>
            <a:r>
              <a:rPr lang="fr-FR" sz="2400" dirty="0">
                <a:latin typeface="Arial Unicode MS" pitchFamily="34" charset="-128"/>
                <a:sym typeface="Wingdings" pitchFamily="2" charset="2"/>
              </a:rPr>
              <a:t> gestion de la production</a:t>
            </a:r>
          </a:p>
          <a:p>
            <a:pPr marL="742950" lvl="1" indent="-285750" algn="just">
              <a:spcBef>
                <a:spcPct val="20000"/>
              </a:spcBef>
              <a:buClr>
                <a:schemeClr val="accent2"/>
              </a:buClr>
              <a:buFont typeface="Symbol" pitchFamily="18" charset="2"/>
              <a:buNone/>
            </a:pPr>
            <a:r>
              <a:rPr lang="fr-FR" sz="2000" b="0" dirty="0">
                <a:latin typeface="Arial Unicode MS" pitchFamily="34" charset="-128"/>
                <a:sym typeface="Wingdings" pitchFamily="2" charset="2"/>
              </a:rPr>
              <a:t>D</a:t>
            </a:r>
            <a:r>
              <a:rPr lang="fr-FR" sz="2000" b="0" dirty="0">
                <a:latin typeface="Arial"/>
                <a:sym typeface="Wingdings" pitchFamily="2" charset="2"/>
              </a:rPr>
              <a:t>é</a:t>
            </a:r>
            <a:r>
              <a:rPr lang="fr-FR" sz="2000" b="0" dirty="0">
                <a:latin typeface="Arial Unicode MS" pitchFamily="34" charset="-128"/>
                <a:sym typeface="Wingdings" pitchFamily="2" charset="2"/>
              </a:rPr>
              <a:t>velopper un produit poss</a:t>
            </a:r>
            <a:r>
              <a:rPr lang="fr-FR" sz="2000" b="0" dirty="0">
                <a:latin typeface="Arial"/>
                <a:sym typeface="Wingdings" pitchFamily="2" charset="2"/>
              </a:rPr>
              <a:t>é</a:t>
            </a:r>
            <a:r>
              <a:rPr lang="fr-FR" sz="2000" b="0" dirty="0">
                <a:latin typeface="Arial Unicode MS" pitchFamily="34" charset="-128"/>
                <a:sym typeface="Wingdings" pitchFamily="2" charset="2"/>
              </a:rPr>
              <a:t>dant les caract</a:t>
            </a:r>
            <a:r>
              <a:rPr lang="fr-FR" sz="2000" b="0" dirty="0">
                <a:latin typeface="Arial"/>
                <a:sym typeface="Wingdings" pitchFamily="2" charset="2"/>
              </a:rPr>
              <a:t>é</a:t>
            </a:r>
            <a:r>
              <a:rPr lang="fr-FR" sz="2000" b="0" dirty="0">
                <a:latin typeface="Arial Unicode MS" pitchFamily="34" charset="-128"/>
                <a:sym typeface="Wingdings" pitchFamily="2" charset="2"/>
              </a:rPr>
              <a:t>ristiques requises par le client en respectant le planning et le budget fix</a:t>
            </a:r>
            <a:r>
              <a:rPr lang="fr-FR" sz="2000" b="0" dirty="0">
                <a:latin typeface="Arial"/>
                <a:sym typeface="Wingdings" pitchFamily="2" charset="2"/>
              </a:rPr>
              <a:t>é</a:t>
            </a:r>
            <a:r>
              <a:rPr lang="fr-FR" sz="2000" b="0" dirty="0">
                <a:latin typeface="Arial Unicode MS" pitchFamily="34" charset="-128"/>
                <a:sym typeface="Wingdings" pitchFamily="2" charset="2"/>
              </a:rPr>
              <a:t>s</a:t>
            </a:r>
          </a:p>
          <a:p>
            <a:pPr marL="742950" lvl="1" indent="-285750" algn="just">
              <a:spcBef>
                <a:spcPct val="20000"/>
              </a:spcBef>
              <a:buClr>
                <a:schemeClr val="accent2"/>
              </a:buClr>
              <a:buFont typeface="Symbol" pitchFamily="18" charset="2"/>
              <a:buNone/>
            </a:pPr>
            <a:endParaRPr lang="fr-FR" sz="2000" b="0" dirty="0">
              <a:latin typeface="Arial Unicode MS" pitchFamily="34" charset="-128"/>
            </a:endParaRP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Symbol" pitchFamily="18" charset="2"/>
              <a:buChar char="·"/>
            </a:pPr>
            <a:r>
              <a:rPr lang="fr-FR" sz="2400" dirty="0">
                <a:latin typeface="Arial Unicode MS" pitchFamily="34" charset="-128"/>
              </a:rPr>
              <a:t>Le co</a:t>
            </a:r>
            <a:r>
              <a:rPr lang="fr-FR" sz="2400" dirty="0">
                <a:latin typeface="Arial"/>
              </a:rPr>
              <a:t>û</a:t>
            </a:r>
            <a:r>
              <a:rPr lang="fr-FR" sz="2400" dirty="0">
                <a:latin typeface="Arial Unicode MS" pitchFamily="34" charset="-128"/>
              </a:rPr>
              <a:t>t	</a:t>
            </a:r>
            <a:r>
              <a:rPr lang="fr-FR" sz="2400" dirty="0">
                <a:latin typeface="Arial Unicode MS" pitchFamily="34" charset="-128"/>
                <a:sym typeface="Wingdings" pitchFamily="2" charset="2"/>
              </a:rPr>
              <a:t> gestion des ressources</a:t>
            </a:r>
          </a:p>
          <a:p>
            <a:pPr marL="742950" lvl="1" indent="-285750" algn="just">
              <a:spcBef>
                <a:spcPct val="20000"/>
              </a:spcBef>
              <a:buClr>
                <a:schemeClr val="accent2"/>
              </a:buClr>
              <a:buFont typeface="Symbol" pitchFamily="18" charset="2"/>
              <a:buNone/>
            </a:pPr>
            <a:r>
              <a:rPr lang="fr-FR" sz="2000" b="0" dirty="0">
                <a:latin typeface="Arial Unicode MS" pitchFamily="34" charset="-128"/>
                <a:sym typeface="Wingdings" pitchFamily="2" charset="2"/>
              </a:rPr>
              <a:t>Ma</a:t>
            </a:r>
            <a:r>
              <a:rPr lang="fr-FR" sz="2000" b="0" dirty="0">
                <a:latin typeface="Arial"/>
                <a:sym typeface="Wingdings" pitchFamily="2" charset="2"/>
              </a:rPr>
              <a:t>î</a:t>
            </a:r>
            <a:r>
              <a:rPr lang="fr-FR" sz="2000" b="0" dirty="0">
                <a:latin typeface="Arial Unicode MS" pitchFamily="34" charset="-128"/>
                <a:sym typeface="Wingdings" pitchFamily="2" charset="2"/>
              </a:rPr>
              <a:t>triser les co</a:t>
            </a:r>
            <a:r>
              <a:rPr lang="fr-FR" sz="2000" b="0" dirty="0">
                <a:latin typeface="Arial"/>
                <a:sym typeface="Wingdings" pitchFamily="2" charset="2"/>
              </a:rPr>
              <a:t>û</a:t>
            </a:r>
            <a:r>
              <a:rPr lang="fr-FR" sz="2000" b="0" dirty="0">
                <a:latin typeface="Arial Unicode MS" pitchFamily="34" charset="-128"/>
                <a:sym typeface="Wingdings" pitchFamily="2" charset="2"/>
              </a:rPr>
              <a:t>ts pour atteindre le niveau de qualit</a:t>
            </a:r>
            <a:r>
              <a:rPr lang="fr-FR" sz="2000" b="0" dirty="0">
                <a:latin typeface="Arial"/>
                <a:sym typeface="Wingdings" pitchFamily="2" charset="2"/>
              </a:rPr>
              <a:t>é</a:t>
            </a:r>
            <a:r>
              <a:rPr lang="fr-FR" sz="2000" b="0" dirty="0">
                <a:latin typeface="Arial Unicode MS" pitchFamily="34" charset="-128"/>
                <a:sym typeface="Wingdings" pitchFamily="2" charset="2"/>
              </a:rPr>
              <a:t> requis dans les d</a:t>
            </a:r>
            <a:r>
              <a:rPr lang="fr-FR" sz="2000" b="0" dirty="0">
                <a:latin typeface="Arial"/>
                <a:sym typeface="Wingdings" pitchFamily="2" charset="2"/>
              </a:rPr>
              <a:t>é</a:t>
            </a:r>
            <a:r>
              <a:rPr lang="fr-FR" sz="2000" b="0" dirty="0">
                <a:latin typeface="Arial Unicode MS" pitchFamily="34" charset="-128"/>
                <a:sym typeface="Wingdings" pitchFamily="2" charset="2"/>
              </a:rPr>
              <a:t>lais impartis</a:t>
            </a:r>
            <a:endParaRPr lang="fr-FR" sz="2000" b="0" dirty="0">
              <a:latin typeface="Arial Unicode MS" pitchFamily="34" charset="-128"/>
            </a:endParaRP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Symbol" pitchFamily="18" charset="2"/>
              <a:buChar char="·"/>
            </a:pPr>
            <a:endParaRPr lang="fr-FR" sz="3200" b="0" dirty="0">
              <a:latin typeface="Arial Unicode MS" pitchFamily="34" charset="-128"/>
              <a:sym typeface="Wingdings" pitchFamily="2" charset="2"/>
            </a:endParaRP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Symbol" pitchFamily="18" charset="2"/>
              <a:buChar char="·"/>
            </a:pPr>
            <a:r>
              <a:rPr lang="fr-FR" sz="2400" dirty="0">
                <a:latin typeface="Arial Unicode MS" pitchFamily="34" charset="-128"/>
                <a:sym typeface="Wingdings" pitchFamily="2" charset="2"/>
              </a:rPr>
              <a:t>Le d</a:t>
            </a:r>
            <a:r>
              <a:rPr lang="fr-FR" sz="2400" dirty="0">
                <a:latin typeface="Arial"/>
                <a:sym typeface="Wingdings" pitchFamily="2" charset="2"/>
              </a:rPr>
              <a:t>é</a:t>
            </a:r>
            <a:r>
              <a:rPr lang="fr-FR" sz="2400" dirty="0">
                <a:latin typeface="Arial Unicode MS" pitchFamily="34" charset="-128"/>
                <a:sym typeface="Wingdings" pitchFamily="2" charset="2"/>
              </a:rPr>
              <a:t>lai	 gestion du temps</a:t>
            </a:r>
          </a:p>
          <a:p>
            <a:pPr marL="742950" lvl="1" indent="-285750" algn="just">
              <a:spcBef>
                <a:spcPct val="20000"/>
              </a:spcBef>
              <a:buClr>
                <a:schemeClr val="accent2"/>
              </a:buClr>
              <a:buFont typeface="Symbol" pitchFamily="18" charset="2"/>
              <a:buNone/>
            </a:pPr>
            <a:r>
              <a:rPr lang="fr-FR" sz="2000" b="0" dirty="0">
                <a:latin typeface="Arial Unicode MS" pitchFamily="34" charset="-128"/>
                <a:sym typeface="Wingdings" pitchFamily="2" charset="2"/>
              </a:rPr>
              <a:t>Respecter les d</a:t>
            </a:r>
            <a:r>
              <a:rPr lang="fr-FR" sz="2000" b="0" dirty="0">
                <a:latin typeface="Arial"/>
                <a:sym typeface="Wingdings" pitchFamily="2" charset="2"/>
              </a:rPr>
              <a:t>é</a:t>
            </a:r>
            <a:r>
              <a:rPr lang="fr-FR" sz="2000" b="0" dirty="0">
                <a:latin typeface="Arial Unicode MS" pitchFamily="34" charset="-128"/>
                <a:sym typeface="Wingdings" pitchFamily="2" charset="2"/>
              </a:rPr>
              <a:t>lais en assurant une qualit</a:t>
            </a:r>
            <a:r>
              <a:rPr lang="fr-FR" sz="2000" b="0" dirty="0">
                <a:latin typeface="Arial"/>
                <a:sym typeface="Wingdings" pitchFamily="2" charset="2"/>
              </a:rPr>
              <a:t>é</a:t>
            </a:r>
            <a:r>
              <a:rPr lang="fr-FR" sz="2000" b="0" dirty="0">
                <a:latin typeface="Arial Unicode MS" pitchFamily="34" charset="-128"/>
                <a:sym typeface="Wingdings" pitchFamily="2" charset="2"/>
              </a:rPr>
              <a:t> optimale pour le budget allou</a:t>
            </a:r>
            <a:r>
              <a:rPr lang="fr-FR" sz="2000" b="0" dirty="0">
                <a:latin typeface="Arial"/>
                <a:sym typeface="Wingdings" pitchFamily="2" charset="2"/>
              </a:rPr>
              <a:t>é</a:t>
            </a:r>
            <a:endParaRPr lang="fr-FR" sz="2000" b="0" dirty="0">
              <a:latin typeface="Arial Unicode MS" pitchFamily="34" charset="-128"/>
            </a:endParaRP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Symbol" pitchFamily="18" charset="2"/>
              <a:buChar char="·"/>
            </a:pPr>
            <a:endParaRPr lang="fr-FR" sz="3200" b="0" dirty="0">
              <a:latin typeface="Arial Unicode MS" pitchFamily="34" charset="-128"/>
            </a:endParaRPr>
          </a:p>
          <a:p>
            <a:pPr marL="742950" lvl="1" indent="-285750" algn="l">
              <a:spcBef>
                <a:spcPct val="20000"/>
              </a:spcBef>
              <a:buFontTx/>
              <a:buChar char="–"/>
            </a:pPr>
            <a:endParaRPr lang="fr-FR" sz="2000" dirty="0">
              <a:latin typeface="Arial Unicode MS" pitchFamily="34" charset="-128"/>
            </a:endParaRPr>
          </a:p>
        </p:txBody>
      </p:sp>
      <p:sp>
        <p:nvSpPr>
          <p:cNvPr id="144391" name="Rectangle 7"/>
          <p:cNvSpPr>
            <a:spLocks noChangeArrowheads="1"/>
          </p:cNvSpPr>
          <p:nvPr/>
        </p:nvSpPr>
        <p:spPr bwMode="auto">
          <a:xfrm>
            <a:off x="990600" y="228600"/>
            <a:ext cx="7162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fr-FR" sz="3200" dirty="0"/>
              <a:t>Management de projet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2A05-D0A3-40B7-9FD3-A90EFCF51F38}" type="datetime2">
              <a:rPr lang="fr-FR" smtClean="0"/>
              <a:pPr/>
              <a:t>jeudi 4 février 2010</a:t>
            </a:fld>
            <a:endParaRPr lang="fr-FR"/>
          </a:p>
        </p:txBody>
      </p:sp>
      <p:sp>
        <p:nvSpPr>
          <p:cNvPr id="5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ISIMA3</a:t>
            </a:r>
            <a:endParaRPr lang="fr-FR"/>
          </a:p>
        </p:txBody>
      </p:sp>
      <p:sp>
        <p:nvSpPr>
          <p:cNvPr id="141314" name="Rectangle 2"/>
          <p:cNvSpPr>
            <a:spLocks noChangeArrowheads="1"/>
          </p:cNvSpPr>
          <p:nvPr/>
        </p:nvSpPr>
        <p:spPr bwMode="auto">
          <a:xfrm>
            <a:off x="990600" y="228600"/>
            <a:ext cx="7162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fr-FR" sz="3600" dirty="0">
                <a:solidFill>
                  <a:srgbClr val="FF0000"/>
                </a:solidFill>
              </a:rPr>
              <a:t>Cycle de vie</a:t>
            </a:r>
            <a:endParaRPr lang="fr-FR" sz="3600" b="0" dirty="0"/>
          </a:p>
        </p:txBody>
      </p:sp>
      <p:sp>
        <p:nvSpPr>
          <p:cNvPr id="141315" name="Rectangle 3"/>
          <p:cNvSpPr>
            <a:spLocks noChangeArrowheads="1"/>
          </p:cNvSpPr>
          <p:nvPr/>
        </p:nvSpPr>
        <p:spPr bwMode="auto">
          <a:xfrm>
            <a:off x="838200" y="1066800"/>
            <a:ext cx="81534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Symbol" pitchFamily="18" charset="2"/>
              <a:buNone/>
            </a:pPr>
            <a:r>
              <a:rPr lang="fr-FR" sz="2400" b="0" dirty="0">
                <a:latin typeface="Arial Unicode MS" pitchFamily="34" charset="-128"/>
              </a:rPr>
              <a:t>Pour ma</a:t>
            </a:r>
            <a:r>
              <a:rPr lang="fr-FR" sz="2400" b="0" dirty="0">
                <a:latin typeface="Arial"/>
              </a:rPr>
              <a:t>î</a:t>
            </a:r>
            <a:r>
              <a:rPr lang="fr-FR" sz="2400" b="0" dirty="0">
                <a:latin typeface="Arial Unicode MS" pitchFamily="34" charset="-128"/>
              </a:rPr>
              <a:t>triser la qualit</a:t>
            </a:r>
            <a:r>
              <a:rPr lang="fr-FR" sz="2400" b="0" dirty="0">
                <a:latin typeface="Arial"/>
              </a:rPr>
              <a:t>é</a:t>
            </a:r>
            <a:r>
              <a:rPr lang="fr-FR" sz="2400" b="0" dirty="0">
                <a:latin typeface="Arial Unicode MS" pitchFamily="34" charset="-128"/>
              </a:rPr>
              <a:t> du projet et assurer l</a:t>
            </a:r>
            <a:r>
              <a:rPr lang="fr-FR" sz="2400" b="0" dirty="0">
                <a:latin typeface="Arial"/>
              </a:rPr>
              <a:t>’</a:t>
            </a:r>
            <a:r>
              <a:rPr lang="fr-FR" sz="2400" b="0" dirty="0">
                <a:latin typeface="Arial Unicode MS" pitchFamily="34" charset="-128"/>
              </a:rPr>
              <a:t>ad</a:t>
            </a:r>
            <a:r>
              <a:rPr lang="fr-FR" sz="2400" b="0" dirty="0">
                <a:latin typeface="Arial"/>
              </a:rPr>
              <a:t>é</a:t>
            </a:r>
            <a:r>
              <a:rPr lang="fr-FR" sz="2400" b="0" dirty="0">
                <a:latin typeface="Arial Unicode MS" pitchFamily="34" charset="-128"/>
              </a:rPr>
              <a:t>quation besoins/produit et co</a:t>
            </a:r>
            <a:r>
              <a:rPr lang="fr-FR" sz="2400" b="0" dirty="0">
                <a:latin typeface="Arial"/>
              </a:rPr>
              <a:t>û</a:t>
            </a:r>
            <a:r>
              <a:rPr lang="fr-FR" sz="2400" b="0" dirty="0">
                <a:latin typeface="Arial Unicode MS" pitchFamily="34" charset="-128"/>
              </a:rPr>
              <a:t>t/d</a:t>
            </a:r>
            <a:r>
              <a:rPr lang="fr-FR" sz="2400" b="0" dirty="0">
                <a:latin typeface="Arial"/>
              </a:rPr>
              <a:t>é</a:t>
            </a:r>
            <a:r>
              <a:rPr lang="fr-FR" sz="2400" b="0" dirty="0">
                <a:latin typeface="Arial Unicode MS" pitchFamily="34" charset="-128"/>
              </a:rPr>
              <a:t>lai, </a:t>
            </a:r>
            <a:endParaRPr lang="fr-FR" sz="2400" b="0" dirty="0" smtClean="0">
              <a:latin typeface="Arial Unicode MS" pitchFamily="34" charset="-128"/>
            </a:endParaRP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Symbol" pitchFamily="18" charset="2"/>
              <a:buNone/>
            </a:pPr>
            <a:r>
              <a:rPr lang="fr-FR" sz="2400" dirty="0" smtClean="0">
                <a:latin typeface="Arial Unicode MS" pitchFamily="34" charset="-128"/>
              </a:rPr>
              <a:t>Le chef de projet définit </a:t>
            </a:r>
            <a:r>
              <a:rPr lang="fr-FR" sz="2400" b="0" dirty="0" smtClean="0">
                <a:latin typeface="Arial Unicode MS" pitchFamily="34" charset="-128"/>
              </a:rPr>
              <a:t>:</a:t>
            </a:r>
            <a:endParaRPr lang="fr-FR" sz="2400" b="0" dirty="0">
              <a:latin typeface="Arial Unicode MS" pitchFamily="34" charset="-128"/>
            </a:endParaRPr>
          </a:p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Font typeface="Symbol" pitchFamily="18" charset="2"/>
              <a:buChar char="·"/>
            </a:pPr>
            <a:r>
              <a:rPr lang="fr-FR" sz="2400" b="0" dirty="0">
                <a:solidFill>
                  <a:srgbClr val="3399FF"/>
                </a:solidFill>
                <a:latin typeface="Arial Unicode MS" pitchFamily="34" charset="-128"/>
              </a:rPr>
              <a:t>des phases</a:t>
            </a:r>
            <a:r>
              <a:rPr lang="fr-FR" sz="2400" b="0" dirty="0">
                <a:latin typeface="Arial Unicode MS" pitchFamily="34" charset="-128"/>
              </a:rPr>
              <a:t> </a:t>
            </a:r>
            <a:r>
              <a:rPr lang="fr-FR" sz="2000" b="0" dirty="0">
                <a:latin typeface="Arial Unicode MS" pitchFamily="34" charset="-128"/>
              </a:rPr>
              <a:t>(Lancement, r</a:t>
            </a:r>
            <a:r>
              <a:rPr lang="fr-FR" sz="2000" b="0" dirty="0">
                <a:latin typeface="Arial"/>
              </a:rPr>
              <a:t>é</a:t>
            </a:r>
            <a:r>
              <a:rPr lang="fr-FR" sz="2000" b="0" dirty="0">
                <a:latin typeface="Arial Unicode MS" pitchFamily="34" charset="-128"/>
              </a:rPr>
              <a:t>alisation, terminaison)</a:t>
            </a:r>
            <a:r>
              <a:rPr lang="fr-FR" sz="2400" b="0" dirty="0">
                <a:latin typeface="Arial Unicode MS" pitchFamily="34" charset="-128"/>
              </a:rPr>
              <a:t>,</a:t>
            </a:r>
          </a:p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Font typeface="Symbol" pitchFamily="18" charset="2"/>
              <a:buChar char="·"/>
            </a:pPr>
            <a:r>
              <a:rPr lang="fr-FR" sz="2400" b="0" dirty="0">
                <a:solidFill>
                  <a:srgbClr val="3399FF"/>
                </a:solidFill>
                <a:latin typeface="Arial Unicode MS" pitchFamily="34" charset="-128"/>
              </a:rPr>
              <a:t>des livrables</a:t>
            </a:r>
            <a:r>
              <a:rPr lang="fr-FR" sz="2400" b="0" dirty="0">
                <a:latin typeface="Arial Unicode MS" pitchFamily="34" charset="-128"/>
              </a:rPr>
              <a:t> associ</a:t>
            </a:r>
            <a:r>
              <a:rPr lang="fr-FR" sz="2400" b="0" dirty="0">
                <a:latin typeface="Arial"/>
              </a:rPr>
              <a:t>é</a:t>
            </a:r>
            <a:r>
              <a:rPr lang="fr-FR" sz="2400" b="0" dirty="0">
                <a:latin typeface="Arial Unicode MS" pitchFamily="34" charset="-128"/>
              </a:rPr>
              <a:t>s,</a:t>
            </a:r>
          </a:p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Font typeface="Symbol" pitchFamily="18" charset="2"/>
              <a:buChar char="·"/>
            </a:pPr>
            <a:r>
              <a:rPr lang="fr-FR" sz="2400" b="0" dirty="0">
                <a:solidFill>
                  <a:srgbClr val="3399FF"/>
                </a:solidFill>
                <a:latin typeface="Arial Unicode MS" pitchFamily="34" charset="-128"/>
              </a:rPr>
              <a:t>des validations</a:t>
            </a:r>
            <a:r>
              <a:rPr lang="fr-FR" sz="2400" b="0" dirty="0">
                <a:latin typeface="Arial Unicode MS" pitchFamily="34" charset="-128"/>
              </a:rPr>
              <a:t>.</a:t>
            </a:r>
          </a:p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Font typeface="Symbol" pitchFamily="18" charset="2"/>
              <a:buNone/>
            </a:pPr>
            <a:endParaRPr lang="fr-FR" sz="2400" b="0" dirty="0" smtClean="0">
              <a:latin typeface="Arial Unicode MS" pitchFamily="34" charset="-128"/>
            </a:endParaRPr>
          </a:p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Font typeface="Symbol" pitchFamily="18" charset="2"/>
              <a:buNone/>
            </a:pPr>
            <a:r>
              <a:rPr lang="fr-FR" sz="2400" b="0" dirty="0" smtClean="0">
                <a:latin typeface="Arial Unicode MS" pitchFamily="34" charset="-128"/>
              </a:rPr>
              <a:t>Et assure des </a:t>
            </a:r>
            <a:r>
              <a:rPr lang="fr-FR" sz="2400" b="0" dirty="0">
                <a:solidFill>
                  <a:srgbClr val="3399FF"/>
                </a:solidFill>
                <a:latin typeface="Arial Unicode MS" pitchFamily="34" charset="-128"/>
              </a:rPr>
              <a:t>points de contrôle</a:t>
            </a:r>
            <a:r>
              <a:rPr lang="fr-FR" sz="2400" b="0" dirty="0">
                <a:latin typeface="Arial Unicode MS" pitchFamily="34" charset="-128"/>
              </a:rPr>
              <a:t> r</a:t>
            </a:r>
            <a:r>
              <a:rPr lang="fr-FR" sz="2400" b="0" dirty="0">
                <a:latin typeface="Arial"/>
              </a:rPr>
              <a:t>é</a:t>
            </a:r>
            <a:r>
              <a:rPr lang="fr-FR" sz="2400" b="0" dirty="0">
                <a:latin typeface="Arial Unicode MS" pitchFamily="34" charset="-128"/>
              </a:rPr>
              <a:t>guliers permettent de :</a:t>
            </a:r>
          </a:p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ü"/>
            </a:pPr>
            <a:r>
              <a:rPr lang="fr-FR" sz="2400" dirty="0">
                <a:latin typeface="Arial Unicode MS" pitchFamily="34" charset="-128"/>
                <a:sym typeface="Wingdings" pitchFamily="2" charset="2"/>
              </a:rPr>
              <a:t>déceler les non-conformités,</a:t>
            </a:r>
          </a:p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ü"/>
            </a:pPr>
            <a:r>
              <a:rPr lang="fr-FR" sz="2400" dirty="0">
                <a:latin typeface="Arial Unicode MS" pitchFamily="34" charset="-128"/>
                <a:sym typeface="Wingdings" pitchFamily="2" charset="2"/>
              </a:rPr>
              <a:t>s’adapter au + tôt aux aléas,</a:t>
            </a:r>
          </a:p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ü"/>
            </a:pPr>
            <a:r>
              <a:rPr lang="fr-FR" sz="2400" dirty="0">
                <a:latin typeface="Arial Unicode MS" pitchFamily="34" charset="-128"/>
                <a:sym typeface="Wingdings" pitchFamily="2" charset="2"/>
              </a:rPr>
              <a:t>maîtriser les charges.</a:t>
            </a:r>
          </a:p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ü"/>
            </a:pPr>
            <a:endParaRPr lang="fr-FR" sz="2400" b="0" dirty="0">
              <a:latin typeface="Arial Unicode MS" pitchFamily="34" charset="-128"/>
              <a:sym typeface="Wingdings" pitchFamily="2" charset="2"/>
            </a:endParaRP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</a:pPr>
            <a:endParaRPr lang="fr-FR" sz="2000" dirty="0">
              <a:latin typeface="Arial Unicode MS" pitchFamily="34" charset="-128"/>
            </a:endParaRP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Symbol" pitchFamily="18" charset="2"/>
              <a:buNone/>
            </a:pPr>
            <a:endParaRPr lang="fr-FR" sz="2400" dirty="0">
              <a:latin typeface="Arial Unicode MS" pitchFamily="34" charset="-128"/>
            </a:endParaRPr>
          </a:p>
          <a:p>
            <a:pPr marL="742950" lvl="1" indent="-285750" algn="just">
              <a:spcBef>
                <a:spcPct val="20000"/>
              </a:spcBef>
              <a:buFont typeface="Symbol" pitchFamily="18" charset="2"/>
              <a:buNone/>
            </a:pPr>
            <a:endParaRPr lang="fr-FR" sz="2400" b="0" dirty="0">
              <a:latin typeface="Arial Unicode MS" pitchFamily="34" charset="-128"/>
            </a:endParaRPr>
          </a:p>
          <a:p>
            <a:pPr marL="742950" lvl="1" indent="-285750" algn="l">
              <a:spcBef>
                <a:spcPct val="20000"/>
              </a:spcBef>
              <a:buFontTx/>
              <a:buChar char="–"/>
            </a:pPr>
            <a:endParaRPr lang="fr-FR" sz="1600" dirty="0">
              <a:latin typeface="Arial Unicode MS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7FF79-907B-4779-AD5B-B2C429FF2968}" type="datetime2">
              <a:rPr lang="fr-FR" smtClean="0"/>
              <a:pPr/>
              <a:t>jeudi 4 février 2010</a:t>
            </a:fld>
            <a:endParaRPr lang="fr-FR"/>
          </a:p>
        </p:txBody>
      </p:sp>
      <p:sp>
        <p:nvSpPr>
          <p:cNvPr id="5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ISIMA3</a:t>
            </a:r>
            <a:endParaRPr lang="fr-FR"/>
          </a:p>
        </p:txBody>
      </p:sp>
      <p:sp>
        <p:nvSpPr>
          <p:cNvPr id="313348" name="Rectangle 4"/>
          <p:cNvSpPr>
            <a:spLocks noChangeArrowheads="1"/>
          </p:cNvSpPr>
          <p:nvPr/>
        </p:nvSpPr>
        <p:spPr bwMode="auto">
          <a:xfrm>
            <a:off x="990600" y="228600"/>
            <a:ext cx="7162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fr-FR" sz="3600" dirty="0" smtClean="0"/>
              <a:t>Définitions</a:t>
            </a:r>
            <a:endParaRPr lang="fr-FR" sz="3600" dirty="0"/>
          </a:p>
        </p:txBody>
      </p:sp>
      <p:sp>
        <p:nvSpPr>
          <p:cNvPr id="313350" name="Rectangle 6"/>
          <p:cNvSpPr>
            <a:spLocks noChangeArrowheads="1"/>
          </p:cNvSpPr>
          <p:nvPr/>
        </p:nvSpPr>
        <p:spPr bwMode="auto">
          <a:xfrm>
            <a:off x="762000" y="1341438"/>
            <a:ext cx="818515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 algn="just">
              <a:spcBef>
                <a:spcPct val="20000"/>
              </a:spcBef>
              <a:buClr>
                <a:schemeClr val="accent2"/>
              </a:buClr>
            </a:pPr>
            <a:r>
              <a:rPr lang="fr-CH" dirty="0" smtClean="0"/>
              <a:t>	</a:t>
            </a:r>
            <a:r>
              <a:rPr lang="fr-CH" sz="2000" dirty="0" smtClean="0"/>
              <a:t>[</a:t>
            </a:r>
            <a:r>
              <a:rPr lang="fr-CH" sz="2000" dirty="0" err="1" smtClean="0"/>
              <a:t>Wysocki</a:t>
            </a:r>
            <a:r>
              <a:rPr lang="fr-CH" sz="2000" dirty="0" smtClean="0"/>
              <a:t>]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fr-CH" sz="2000" dirty="0" smtClean="0">
                <a:latin typeface="+mn-lt"/>
              </a:rPr>
              <a:t>Une séquence d’activités uniques,  complexes et connectées,  avec pour but d’atteindre un </a:t>
            </a:r>
            <a:r>
              <a:rPr lang="fr-CH" sz="2000" dirty="0" smtClean="0">
                <a:solidFill>
                  <a:srgbClr val="3366FF"/>
                </a:solidFill>
                <a:latin typeface="+mn-lt"/>
              </a:rPr>
              <a:t>objectif. </a:t>
            </a:r>
            <a:r>
              <a:rPr lang="fr-CH" sz="2000" dirty="0" smtClean="0">
                <a:latin typeface="+mn-lt"/>
              </a:rPr>
              <a:t>Ceci devant être réalisé à l’intérieur d’un cadre </a:t>
            </a:r>
            <a:r>
              <a:rPr lang="fr-CH" sz="2000" dirty="0" smtClean="0">
                <a:solidFill>
                  <a:srgbClr val="3366FF"/>
                </a:solidFill>
                <a:latin typeface="+mn-lt"/>
              </a:rPr>
              <a:t>temporel,</a:t>
            </a:r>
            <a:r>
              <a:rPr lang="fr-CH" sz="2000" dirty="0" smtClean="0">
                <a:latin typeface="+mn-lt"/>
              </a:rPr>
              <a:t>  d’un </a:t>
            </a:r>
            <a:r>
              <a:rPr lang="fr-CH" sz="2000" dirty="0" smtClean="0">
                <a:solidFill>
                  <a:srgbClr val="3366FF"/>
                </a:solidFill>
                <a:latin typeface="+mn-lt"/>
              </a:rPr>
              <a:t>budget</a:t>
            </a:r>
            <a:r>
              <a:rPr lang="fr-CH" sz="2000" dirty="0" smtClean="0">
                <a:latin typeface="+mn-lt"/>
              </a:rPr>
              <a:t> et en respect de </a:t>
            </a:r>
            <a:r>
              <a:rPr lang="fr-CH" sz="2000" dirty="0" smtClean="0">
                <a:solidFill>
                  <a:srgbClr val="3366FF"/>
                </a:solidFill>
                <a:latin typeface="+mn-lt"/>
              </a:rPr>
              <a:t>spécifications</a:t>
            </a:r>
            <a:r>
              <a:rPr lang="fr-CH" sz="2000" dirty="0" smtClean="0">
                <a:latin typeface="+mn-lt"/>
              </a:rPr>
              <a:t>.</a:t>
            </a:r>
            <a:r>
              <a:rPr lang="fr-CH" dirty="0" smtClean="0">
                <a:latin typeface="+mn-lt"/>
              </a:rPr>
              <a:t/>
            </a:r>
            <a:br>
              <a:rPr lang="fr-CH" dirty="0" smtClean="0">
                <a:latin typeface="+mn-lt"/>
              </a:rPr>
            </a:br>
            <a:endParaRPr lang="fr-CH" dirty="0" smtClean="0">
              <a:latin typeface="+mn-lt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</a:pPr>
            <a:r>
              <a:rPr lang="fr-CH" sz="2000" dirty="0" smtClean="0"/>
              <a:t>	[Norme X50-105 (1991)]</a:t>
            </a:r>
            <a:endParaRPr lang="fr-CH" sz="2000" dirty="0"/>
          </a:p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fr-FR" sz="2000" dirty="0" smtClean="0">
                <a:latin typeface="+mn-lt"/>
              </a:rPr>
              <a:t>Démarche spécifique nouvelle qui permet de </a:t>
            </a:r>
            <a:r>
              <a:rPr lang="fr-FR" sz="2000" dirty="0" smtClean="0">
                <a:solidFill>
                  <a:srgbClr val="3366FF"/>
                </a:solidFill>
                <a:latin typeface="+mn-lt"/>
              </a:rPr>
              <a:t>structurer méthodiquement </a:t>
            </a:r>
            <a:r>
              <a:rPr lang="fr-FR" sz="2000" dirty="0" smtClean="0">
                <a:latin typeface="+mn-lt"/>
              </a:rPr>
              <a:t>et progressivement une réalité à venir.</a:t>
            </a:r>
            <a:endParaRPr lang="fr-CH" sz="2000" dirty="0"/>
          </a:p>
          <a:p>
            <a:pPr marL="342900" indent="-342900" algn="l">
              <a:spcBef>
                <a:spcPct val="20000"/>
              </a:spcBef>
              <a:buClr>
                <a:schemeClr val="accent2"/>
              </a:buClr>
            </a:pPr>
            <a:endParaRPr lang="fr-CH" sz="2400" dirty="0"/>
          </a:p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à"/>
            </a:pPr>
            <a:r>
              <a:rPr lang="fr-CH" sz="2400" dirty="0">
                <a:sym typeface="Wingdings" pitchFamily="2" charset="2"/>
              </a:rPr>
              <a:t>Élaborer une réponse à un besoin utilisateur</a:t>
            </a:r>
          </a:p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à"/>
            </a:pPr>
            <a:r>
              <a:rPr lang="fr-CH" sz="2400" dirty="0">
                <a:sym typeface="Wingdings" pitchFamily="2" charset="2"/>
              </a:rPr>
              <a:t>Objectifs, actions, ressources …</a:t>
            </a:r>
            <a:endParaRPr lang="fr-CH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6F470-9DBB-4E34-9A3D-3771F944D3D7}" type="datetime2">
              <a:rPr lang="fr-FR" smtClean="0"/>
              <a:pPr/>
              <a:t>jeudi 4 février 2010</a:t>
            </a:fld>
            <a:endParaRPr lang="fr-FR"/>
          </a:p>
        </p:txBody>
      </p:sp>
      <p:sp>
        <p:nvSpPr>
          <p:cNvPr id="6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ISIMA3</a:t>
            </a:r>
            <a:endParaRPr lang="fr-FR"/>
          </a:p>
        </p:txBody>
      </p:sp>
      <p:sp>
        <p:nvSpPr>
          <p:cNvPr id="147459" name="Rectangle 3"/>
          <p:cNvSpPr>
            <a:spLocks noChangeArrowheads="1"/>
          </p:cNvSpPr>
          <p:nvPr/>
        </p:nvSpPr>
        <p:spPr bwMode="auto">
          <a:xfrm>
            <a:off x="990600" y="1066800"/>
            <a:ext cx="80010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Symbol" pitchFamily="18" charset="2"/>
              <a:buNone/>
            </a:pPr>
            <a:endParaRPr lang="fr-FR" sz="2000" b="0" dirty="0">
              <a:latin typeface="Arial Unicode MS" pitchFamily="34" charset="-128"/>
              <a:cs typeface="Times New Roman" pitchFamily="18" charset="0"/>
            </a:endParaRP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Symbol" pitchFamily="18" charset="2"/>
              <a:buNone/>
            </a:pPr>
            <a:r>
              <a:rPr lang="fr-FR" sz="2400" dirty="0">
                <a:solidFill>
                  <a:srgbClr val="3399FF"/>
                </a:solidFill>
                <a:latin typeface="Arial Unicode MS" pitchFamily="34" charset="-128"/>
                <a:cs typeface="Times New Roman" pitchFamily="18" charset="0"/>
              </a:rPr>
              <a:t>Cycle de vie du projet</a:t>
            </a:r>
            <a:r>
              <a:rPr lang="fr-FR" sz="2000" dirty="0">
                <a:latin typeface="Arial Unicode MS" pitchFamily="34" charset="-128"/>
                <a:cs typeface="Times New Roman" pitchFamily="18" charset="0"/>
              </a:rPr>
              <a:t> </a:t>
            </a:r>
            <a:endParaRPr lang="fr-FR" sz="2000" dirty="0" smtClean="0">
              <a:latin typeface="Arial Unicode MS" pitchFamily="34" charset="-128"/>
              <a:cs typeface="Times New Roman" pitchFamily="18" charset="0"/>
            </a:endParaRP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Symbol" pitchFamily="18" charset="2"/>
              <a:buNone/>
            </a:pPr>
            <a:r>
              <a:rPr lang="fr-FR" sz="2000" b="0" dirty="0" smtClean="0">
                <a:latin typeface="Arial Unicode MS" pitchFamily="34" charset="-128"/>
                <a:cs typeface="Times New Roman" pitchFamily="18" charset="0"/>
              </a:rPr>
              <a:t>C</a:t>
            </a:r>
            <a:r>
              <a:rPr lang="fr-FR" sz="2000" b="0" dirty="0" smtClean="0">
                <a:latin typeface="Arial"/>
                <a:cs typeface="Times New Roman" pitchFamily="18" charset="0"/>
              </a:rPr>
              <a:t>’</a:t>
            </a:r>
            <a:r>
              <a:rPr lang="fr-FR" sz="2000" b="0" dirty="0" smtClean="0">
                <a:latin typeface="Arial Unicode MS" pitchFamily="34" charset="-128"/>
                <a:cs typeface="Times New Roman" pitchFamily="18" charset="0"/>
              </a:rPr>
              <a:t>est </a:t>
            </a:r>
            <a:r>
              <a:rPr lang="fr-FR" sz="2000" b="0" dirty="0">
                <a:latin typeface="Arial Unicode MS" pitchFamily="34" charset="-128"/>
                <a:cs typeface="Times New Roman" pitchFamily="18" charset="0"/>
              </a:rPr>
              <a:t>l'encha</a:t>
            </a:r>
            <a:r>
              <a:rPr lang="fr-FR" sz="2000" b="0" dirty="0">
                <a:latin typeface="Arial"/>
                <a:cs typeface="Times New Roman" pitchFamily="18" charset="0"/>
              </a:rPr>
              <a:t>î</a:t>
            </a:r>
            <a:r>
              <a:rPr lang="fr-FR" sz="2000" b="0" dirty="0">
                <a:latin typeface="Arial Unicode MS" pitchFamily="34" charset="-128"/>
                <a:cs typeface="Times New Roman" pitchFamily="18" charset="0"/>
              </a:rPr>
              <a:t>nement dans le temps des </a:t>
            </a:r>
            <a:r>
              <a:rPr lang="fr-FR" sz="2000" b="0" dirty="0">
                <a:latin typeface="Arial"/>
                <a:cs typeface="Times New Roman" pitchFamily="18" charset="0"/>
              </a:rPr>
              <a:t>é</a:t>
            </a:r>
            <a:r>
              <a:rPr lang="fr-FR" sz="2000" b="0" dirty="0">
                <a:latin typeface="Arial Unicode MS" pitchFamily="34" charset="-128"/>
                <a:cs typeface="Times New Roman" pitchFamily="18" charset="0"/>
              </a:rPr>
              <a:t>tapes et des </a:t>
            </a:r>
            <a:r>
              <a:rPr lang="fr-FR" sz="2000" b="0" dirty="0" smtClean="0">
                <a:latin typeface="Arial Unicode MS" pitchFamily="34" charset="-128"/>
                <a:cs typeface="Times New Roman" pitchFamily="18" charset="0"/>
              </a:rPr>
              <a:t>validations</a:t>
            </a: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Symbol" pitchFamily="18" charset="2"/>
              <a:buNone/>
            </a:pPr>
            <a:r>
              <a:rPr lang="fr-FR" sz="2000" b="0" dirty="0" smtClean="0">
                <a:latin typeface="Arial Unicode MS" pitchFamily="34" charset="-128"/>
                <a:cs typeface="Times New Roman" pitchFamily="18" charset="0"/>
              </a:rPr>
              <a:t>entre </a:t>
            </a:r>
            <a:r>
              <a:rPr lang="fr-FR" sz="2000" b="0" dirty="0">
                <a:latin typeface="Arial Unicode MS" pitchFamily="34" charset="-128"/>
                <a:cs typeface="Times New Roman" pitchFamily="18" charset="0"/>
              </a:rPr>
              <a:t>l'</a:t>
            </a:r>
            <a:r>
              <a:rPr lang="fr-FR" sz="2000" b="0" dirty="0">
                <a:latin typeface="Arial"/>
                <a:cs typeface="Times New Roman" pitchFamily="18" charset="0"/>
              </a:rPr>
              <a:t>é</a:t>
            </a:r>
            <a:r>
              <a:rPr lang="fr-FR" sz="2000" b="0" dirty="0">
                <a:latin typeface="Arial Unicode MS" pitchFamily="34" charset="-128"/>
                <a:cs typeface="Times New Roman" pitchFamily="18" charset="0"/>
              </a:rPr>
              <a:t>mergence du besoin et la livraison du produit.</a:t>
            </a: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Symbol" pitchFamily="18" charset="2"/>
              <a:buNone/>
            </a:pPr>
            <a:endParaRPr lang="fr-FR" sz="2000" b="0" dirty="0">
              <a:latin typeface="Arial Unicode MS" pitchFamily="34" charset="-128"/>
              <a:cs typeface="Times New Roman" pitchFamily="18" charset="0"/>
            </a:endParaRP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Symbol" pitchFamily="18" charset="2"/>
              <a:buNone/>
            </a:pPr>
            <a:r>
              <a:rPr lang="fr-FR" sz="2400" dirty="0">
                <a:solidFill>
                  <a:srgbClr val="3399FF"/>
                </a:solidFill>
                <a:latin typeface="Arial Unicode MS" pitchFamily="34" charset="-128"/>
              </a:rPr>
              <a:t>Jalon</a:t>
            </a:r>
            <a:r>
              <a:rPr lang="fr-FR" sz="2400" dirty="0">
                <a:latin typeface="Arial Unicode MS" pitchFamily="34" charset="-128"/>
              </a:rPr>
              <a:t> </a:t>
            </a:r>
            <a:endParaRPr lang="fr-FR" sz="2400" dirty="0" smtClean="0">
              <a:latin typeface="Arial Unicode MS" pitchFamily="34" charset="-128"/>
            </a:endParaRP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Symbol" pitchFamily="18" charset="2"/>
              <a:buNone/>
            </a:pPr>
            <a:r>
              <a:rPr lang="fr-FR" sz="2000" b="0" dirty="0" smtClean="0">
                <a:latin typeface="Arial Unicode MS" pitchFamily="34" charset="-128"/>
                <a:cs typeface="Times New Roman" pitchFamily="18" charset="0"/>
              </a:rPr>
              <a:t>Le </a:t>
            </a:r>
            <a:r>
              <a:rPr lang="fr-FR" sz="2000" b="0" dirty="0">
                <a:latin typeface="Arial Unicode MS" pitchFamily="34" charset="-128"/>
                <a:cs typeface="Times New Roman" pitchFamily="18" charset="0"/>
              </a:rPr>
              <a:t>terme de jalon (</a:t>
            </a:r>
            <a:r>
              <a:rPr lang="fr-FR" sz="2000" b="0" i="1" dirty="0" err="1">
                <a:latin typeface="Arial Unicode MS" pitchFamily="34" charset="-128"/>
                <a:cs typeface="Times New Roman" pitchFamily="18" charset="0"/>
              </a:rPr>
              <a:t>milestone</a:t>
            </a:r>
            <a:r>
              <a:rPr lang="fr-FR" sz="2000" b="0" i="1" dirty="0" smtClean="0">
                <a:latin typeface="Arial Unicode MS" pitchFamily="34" charset="-128"/>
                <a:cs typeface="Times New Roman" pitchFamily="18" charset="0"/>
              </a:rPr>
              <a:t>)</a:t>
            </a:r>
            <a:r>
              <a:rPr lang="fr-FR" sz="2000" b="0" dirty="0" smtClean="0">
                <a:latin typeface="Arial Unicode MS" pitchFamily="34" charset="-128"/>
                <a:cs typeface="Times New Roman" pitchFamily="18" charset="0"/>
              </a:rPr>
              <a:t> </a:t>
            </a:r>
            <a:r>
              <a:rPr lang="fr-FR" sz="2000" b="0" dirty="0">
                <a:latin typeface="Arial Unicode MS" pitchFamily="34" charset="-128"/>
                <a:cs typeface="Times New Roman" pitchFamily="18" charset="0"/>
              </a:rPr>
              <a:t>d</a:t>
            </a:r>
            <a:r>
              <a:rPr lang="fr-FR" sz="2000" b="0" dirty="0">
                <a:latin typeface="Arial"/>
                <a:cs typeface="Times New Roman" pitchFamily="18" charset="0"/>
              </a:rPr>
              <a:t>é</a:t>
            </a:r>
            <a:r>
              <a:rPr lang="fr-FR" sz="2000" b="0" dirty="0">
                <a:latin typeface="Arial Unicode MS" pitchFamily="34" charset="-128"/>
                <a:cs typeface="Times New Roman" pitchFamily="18" charset="0"/>
              </a:rPr>
              <a:t>signe les </a:t>
            </a:r>
            <a:r>
              <a:rPr lang="fr-FR" sz="2000" b="0" dirty="0">
                <a:latin typeface="Arial"/>
                <a:cs typeface="Times New Roman" pitchFamily="18" charset="0"/>
              </a:rPr>
              <a:t>é</a:t>
            </a:r>
            <a:r>
              <a:rPr lang="fr-FR" sz="2000" b="0" dirty="0">
                <a:latin typeface="Arial Unicode MS" pitchFamily="34" charset="-128"/>
                <a:cs typeface="Times New Roman" pitchFamily="18" charset="0"/>
              </a:rPr>
              <a:t>v</a:t>
            </a:r>
            <a:r>
              <a:rPr lang="fr-FR" sz="2000" b="0" dirty="0">
                <a:latin typeface="Arial"/>
                <a:cs typeface="Times New Roman" pitchFamily="18" charset="0"/>
              </a:rPr>
              <a:t>é</a:t>
            </a:r>
            <a:r>
              <a:rPr lang="fr-FR" sz="2000" b="0" dirty="0">
                <a:latin typeface="Arial Unicode MS" pitchFamily="34" charset="-128"/>
                <a:cs typeface="Times New Roman" pitchFamily="18" charset="0"/>
              </a:rPr>
              <a:t>nements sensibles </a:t>
            </a:r>
            <a:r>
              <a:rPr lang="fr-FR" sz="2000" b="0" dirty="0" smtClean="0">
                <a:latin typeface="Arial Unicode MS" pitchFamily="34" charset="-128"/>
                <a:cs typeface="Times New Roman" pitchFamily="18" charset="0"/>
              </a:rPr>
              <a:t>de</a:t>
            </a: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Symbol" pitchFamily="18" charset="2"/>
              <a:buNone/>
            </a:pPr>
            <a:r>
              <a:rPr lang="fr-FR" sz="2000" b="0" dirty="0" smtClean="0">
                <a:latin typeface="Arial Unicode MS" pitchFamily="34" charset="-128"/>
                <a:cs typeface="Times New Roman" pitchFamily="18" charset="0"/>
              </a:rPr>
              <a:t>la </a:t>
            </a:r>
            <a:r>
              <a:rPr lang="fr-FR" sz="2000" b="0" dirty="0">
                <a:latin typeface="Arial Unicode MS" pitchFamily="34" charset="-128"/>
                <a:cs typeface="Times New Roman" pitchFamily="18" charset="0"/>
              </a:rPr>
              <a:t>r</a:t>
            </a:r>
            <a:r>
              <a:rPr lang="fr-FR" sz="2000" b="0" dirty="0">
                <a:latin typeface="Arial"/>
                <a:cs typeface="Times New Roman" pitchFamily="18" charset="0"/>
              </a:rPr>
              <a:t>é</a:t>
            </a:r>
            <a:r>
              <a:rPr lang="fr-FR" sz="2000" b="0" dirty="0">
                <a:latin typeface="Arial Unicode MS" pitchFamily="34" charset="-128"/>
                <a:cs typeface="Times New Roman" pitchFamily="18" charset="0"/>
              </a:rPr>
              <a:t>alisation du projet n</a:t>
            </a:r>
            <a:r>
              <a:rPr lang="fr-FR" sz="2000" b="0" dirty="0">
                <a:latin typeface="Arial"/>
                <a:cs typeface="Times New Roman" pitchFamily="18" charset="0"/>
              </a:rPr>
              <a:t>é</a:t>
            </a:r>
            <a:r>
              <a:rPr lang="fr-FR" sz="2000" b="0" dirty="0">
                <a:latin typeface="Arial Unicode MS" pitchFamily="34" charset="-128"/>
                <a:cs typeface="Times New Roman" pitchFamily="18" charset="0"/>
              </a:rPr>
              <a:t>cessitant un contrôle (fourniture en </a:t>
            </a:r>
            <a:r>
              <a:rPr lang="fr-FR" sz="2000" b="0" dirty="0" smtClean="0">
                <a:latin typeface="Arial Unicode MS" pitchFamily="34" charset="-128"/>
                <a:cs typeface="Times New Roman" pitchFamily="18" charset="0"/>
              </a:rPr>
              <a:t>entr</a:t>
            </a:r>
            <a:r>
              <a:rPr lang="fr-FR" sz="2000" b="0" dirty="0" smtClean="0">
                <a:latin typeface="Arial"/>
                <a:cs typeface="Times New Roman" pitchFamily="18" charset="0"/>
              </a:rPr>
              <a:t>é</a:t>
            </a:r>
            <a:r>
              <a:rPr lang="fr-FR" sz="2000" b="0" dirty="0" smtClean="0">
                <a:latin typeface="Arial Unicode MS" pitchFamily="34" charset="-128"/>
                <a:cs typeface="Times New Roman" pitchFamily="18" charset="0"/>
              </a:rPr>
              <a:t>e,</a:t>
            </a: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Symbol" pitchFamily="18" charset="2"/>
              <a:buNone/>
            </a:pPr>
            <a:r>
              <a:rPr lang="fr-FR" sz="2000" b="0" dirty="0" smtClean="0">
                <a:latin typeface="Arial Unicode MS" pitchFamily="34" charset="-128"/>
                <a:cs typeface="Times New Roman" pitchFamily="18" charset="0"/>
              </a:rPr>
              <a:t>livrable</a:t>
            </a:r>
            <a:r>
              <a:rPr lang="fr-FR" sz="2000" b="0" dirty="0">
                <a:latin typeface="Arial Unicode MS" pitchFamily="34" charset="-128"/>
                <a:cs typeface="Times New Roman" pitchFamily="18" charset="0"/>
              </a:rPr>
              <a:t>, revue, </a:t>
            </a:r>
            <a:r>
              <a:rPr lang="fr-FR" sz="2000" b="0" dirty="0">
                <a:latin typeface="Arial"/>
                <a:cs typeface="Times New Roman" pitchFamily="18" charset="0"/>
              </a:rPr>
              <a:t>…</a:t>
            </a:r>
            <a:r>
              <a:rPr lang="fr-FR" sz="2000" b="0" dirty="0">
                <a:latin typeface="Arial Unicode MS" pitchFamily="34" charset="-128"/>
                <a:cs typeface="Times New Roman" pitchFamily="18" charset="0"/>
              </a:rPr>
              <a:t>).</a:t>
            </a: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Symbol" pitchFamily="18" charset="2"/>
              <a:buNone/>
            </a:pPr>
            <a:r>
              <a:rPr lang="fr-FR" sz="2000" b="0" dirty="0">
                <a:latin typeface="Arial Unicode MS" pitchFamily="34" charset="-128"/>
                <a:cs typeface="Times New Roman" pitchFamily="18" charset="0"/>
              </a:rPr>
              <a:t> </a:t>
            </a:r>
            <a:endParaRPr lang="fr-FR" sz="2000" b="0" dirty="0" smtClean="0">
              <a:latin typeface="Arial Unicode MS" pitchFamily="34" charset="-128"/>
              <a:cs typeface="Times New Roman" pitchFamily="18" charset="0"/>
            </a:endParaRP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Symbol" pitchFamily="18" charset="2"/>
              <a:buNone/>
            </a:pPr>
            <a:r>
              <a:rPr lang="fr-FR" sz="2000" b="0" dirty="0" smtClean="0">
                <a:latin typeface="Arial Unicode MS" pitchFamily="34" charset="-128"/>
                <a:cs typeface="Times New Roman" pitchFamily="18" charset="0"/>
              </a:rPr>
              <a:t>Chaque </a:t>
            </a:r>
            <a:r>
              <a:rPr lang="fr-FR" sz="2000" b="0" dirty="0">
                <a:latin typeface="Arial Unicode MS" pitchFamily="34" charset="-128"/>
                <a:cs typeface="Times New Roman" pitchFamily="18" charset="0"/>
              </a:rPr>
              <a:t>jalon permet de v</a:t>
            </a:r>
            <a:r>
              <a:rPr lang="fr-FR" sz="2000" b="0" dirty="0">
                <a:latin typeface="Arial"/>
                <a:cs typeface="Times New Roman" pitchFamily="18" charset="0"/>
              </a:rPr>
              <a:t>é</a:t>
            </a:r>
            <a:r>
              <a:rPr lang="fr-FR" sz="2000" b="0" dirty="0">
                <a:latin typeface="Arial Unicode MS" pitchFamily="34" charset="-128"/>
                <a:cs typeface="Times New Roman" pitchFamily="18" charset="0"/>
              </a:rPr>
              <a:t>rifier que les conditions n</a:t>
            </a:r>
            <a:r>
              <a:rPr lang="fr-FR" sz="2000" b="0" dirty="0">
                <a:latin typeface="Arial"/>
                <a:cs typeface="Times New Roman" pitchFamily="18" charset="0"/>
              </a:rPr>
              <a:t>é</a:t>
            </a:r>
            <a:r>
              <a:rPr lang="fr-FR" sz="2000" b="0" dirty="0">
                <a:latin typeface="Arial Unicode MS" pitchFamily="34" charset="-128"/>
                <a:cs typeface="Times New Roman" pitchFamily="18" charset="0"/>
              </a:rPr>
              <a:t>cessaires </a:t>
            </a:r>
            <a:r>
              <a:rPr lang="fr-FR" sz="2000" b="0" dirty="0">
                <a:latin typeface="Arial"/>
                <a:cs typeface="Times New Roman" pitchFamily="18" charset="0"/>
              </a:rPr>
              <a:t>à</a:t>
            </a:r>
            <a:r>
              <a:rPr lang="fr-FR" sz="2000" b="0" dirty="0">
                <a:latin typeface="Arial Unicode MS" pitchFamily="34" charset="-128"/>
                <a:cs typeface="Times New Roman" pitchFamily="18" charset="0"/>
              </a:rPr>
              <a:t> </a:t>
            </a:r>
            <a:r>
              <a:rPr lang="fr-FR" sz="2000" b="0" dirty="0" smtClean="0">
                <a:latin typeface="Arial Unicode MS" pitchFamily="34" charset="-128"/>
                <a:cs typeface="Times New Roman" pitchFamily="18" charset="0"/>
              </a:rPr>
              <a:t>la</a:t>
            </a: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Symbol" pitchFamily="18" charset="2"/>
              <a:buNone/>
            </a:pPr>
            <a:r>
              <a:rPr lang="fr-FR" sz="2000" b="0" dirty="0" smtClean="0">
                <a:latin typeface="Arial Unicode MS" pitchFamily="34" charset="-128"/>
                <a:cs typeface="Times New Roman" pitchFamily="18" charset="0"/>
              </a:rPr>
              <a:t>poursuite </a:t>
            </a:r>
            <a:r>
              <a:rPr lang="fr-FR" sz="2000" b="0" dirty="0">
                <a:latin typeface="Arial Unicode MS" pitchFamily="34" charset="-128"/>
                <a:cs typeface="Times New Roman" pitchFamily="18" charset="0"/>
              </a:rPr>
              <a:t>du projet sont r</a:t>
            </a:r>
            <a:r>
              <a:rPr lang="fr-FR" sz="2000" b="0" dirty="0">
                <a:latin typeface="Arial"/>
                <a:cs typeface="Times New Roman" pitchFamily="18" charset="0"/>
              </a:rPr>
              <a:t>é</a:t>
            </a:r>
            <a:r>
              <a:rPr lang="fr-FR" sz="2000" b="0" dirty="0">
                <a:latin typeface="Arial Unicode MS" pitchFamily="34" charset="-128"/>
                <a:cs typeface="Times New Roman" pitchFamily="18" charset="0"/>
              </a:rPr>
              <a:t>unies. </a:t>
            </a: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Symbol" pitchFamily="18" charset="2"/>
              <a:buNone/>
            </a:pPr>
            <a:endParaRPr lang="fr-FR" sz="2000" dirty="0">
              <a:latin typeface="Arial Unicode MS" pitchFamily="34" charset="-128"/>
            </a:endParaRPr>
          </a:p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Font typeface="Symbol" pitchFamily="18" charset="2"/>
              <a:buNone/>
            </a:pPr>
            <a:endParaRPr lang="fr-FR" sz="2400" dirty="0">
              <a:latin typeface="Arial Unicode MS" pitchFamily="34" charset="-128"/>
            </a:endParaRP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Symbol" pitchFamily="18" charset="2"/>
              <a:buNone/>
            </a:pPr>
            <a:endParaRPr lang="fr-FR" sz="2400" dirty="0">
              <a:latin typeface="Arial Unicode MS" pitchFamily="34" charset="-128"/>
            </a:endParaRPr>
          </a:p>
          <a:p>
            <a:pPr marL="742950" lvl="1" indent="-285750" algn="just">
              <a:spcBef>
                <a:spcPct val="20000"/>
              </a:spcBef>
              <a:buFont typeface="Symbol" pitchFamily="18" charset="2"/>
              <a:buNone/>
            </a:pPr>
            <a:endParaRPr lang="fr-FR" sz="2400" b="0" dirty="0">
              <a:latin typeface="Arial Unicode MS" pitchFamily="34" charset="-128"/>
            </a:endParaRPr>
          </a:p>
          <a:p>
            <a:pPr marL="742950" lvl="1" indent="-285750" algn="l">
              <a:spcBef>
                <a:spcPct val="20000"/>
              </a:spcBef>
              <a:buFontTx/>
              <a:buChar char="–"/>
            </a:pPr>
            <a:endParaRPr lang="fr-FR" sz="1600" dirty="0">
              <a:latin typeface="Arial Unicode MS" pitchFamily="34" charset="-128"/>
            </a:endParaRPr>
          </a:p>
        </p:txBody>
      </p:sp>
      <p:sp>
        <p:nvSpPr>
          <p:cNvPr id="147461" name="Rectangle 5"/>
          <p:cNvSpPr>
            <a:spLocks noChangeArrowheads="1"/>
          </p:cNvSpPr>
          <p:nvPr/>
        </p:nvSpPr>
        <p:spPr bwMode="auto">
          <a:xfrm>
            <a:off x="990600" y="228600"/>
            <a:ext cx="7162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fr-FR" sz="3600" dirty="0">
                <a:solidFill>
                  <a:srgbClr val="FF0000"/>
                </a:solidFill>
              </a:rPr>
              <a:t>Cycle de vie</a:t>
            </a:r>
            <a:endParaRPr lang="fr-FR" sz="36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B0333-98A6-4C28-8343-AC189C448A3C}" type="datetime2">
              <a:rPr lang="fr-FR" smtClean="0"/>
              <a:pPr/>
              <a:t>jeudi 4 février 2010</a:t>
            </a:fld>
            <a:endParaRPr lang="fr-FR"/>
          </a:p>
        </p:txBody>
      </p:sp>
      <p:sp>
        <p:nvSpPr>
          <p:cNvPr id="6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ISIMA3</a:t>
            </a:r>
            <a:endParaRPr lang="fr-FR"/>
          </a:p>
        </p:txBody>
      </p:sp>
      <p:sp>
        <p:nvSpPr>
          <p:cNvPr id="142339" name="Rectangle 3"/>
          <p:cNvSpPr>
            <a:spLocks noChangeArrowheads="1"/>
          </p:cNvSpPr>
          <p:nvPr/>
        </p:nvSpPr>
        <p:spPr bwMode="auto">
          <a:xfrm>
            <a:off x="990600" y="1066800"/>
            <a:ext cx="80010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à"/>
            </a:pPr>
            <a:r>
              <a:rPr lang="fr-FR" sz="2000" dirty="0" smtClean="0">
                <a:latin typeface="Arial Unicode MS" pitchFamily="34" charset="-128"/>
                <a:sym typeface="Wingdings" pitchFamily="2" charset="2"/>
              </a:rPr>
              <a:t>EQUIPE PROJET</a:t>
            </a:r>
            <a:endParaRPr lang="fr-FR" sz="2000" dirty="0" smtClean="0">
              <a:latin typeface="Arial Unicode MS" pitchFamily="34" charset="-128"/>
            </a:endParaRPr>
          </a:p>
          <a:p>
            <a:pPr marL="800100" lvl="1" indent="-342900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fr-FR" sz="2000" dirty="0" smtClean="0">
                <a:latin typeface="Arial Unicode MS" pitchFamily="34" charset="-128"/>
              </a:rPr>
              <a:t>Compétences (technique, gestion, qualité)</a:t>
            </a:r>
          </a:p>
          <a:p>
            <a:pPr marL="800100" lvl="1" indent="-342900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fr-FR" sz="2000" dirty="0" smtClean="0">
                <a:latin typeface="Arial Unicode MS" pitchFamily="34" charset="-128"/>
              </a:rPr>
              <a:t>Expérience (débutant, expérimenté, …)</a:t>
            </a:r>
          </a:p>
          <a:p>
            <a:pPr marL="800100" lvl="1" indent="-342900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fr-FR" sz="2000" dirty="0" smtClean="0">
                <a:latin typeface="Arial Unicode MS" pitchFamily="34" charset="-128"/>
              </a:rPr>
              <a:t>Caractères (optimiste, …)</a:t>
            </a:r>
          </a:p>
          <a:p>
            <a:pPr marL="800100" lvl="1" indent="-342900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fr-FR" sz="2000" dirty="0" smtClean="0">
                <a:latin typeface="Arial Unicode MS" pitchFamily="34" charset="-128"/>
              </a:rPr>
              <a:t>Personnalités (esprit de synthèse, …)</a:t>
            </a:r>
          </a:p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Font typeface="Symbol" pitchFamily="18" charset="2"/>
              <a:buChar char="·"/>
            </a:pPr>
            <a:endParaRPr lang="fr-FR" sz="2000" dirty="0" smtClean="0">
              <a:cs typeface="Arial" charset="0"/>
            </a:endParaRPr>
          </a:p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Font typeface="Symbol" pitchFamily="18" charset="2"/>
              <a:buChar char="·"/>
            </a:pPr>
            <a:r>
              <a:rPr lang="fr-FR" sz="2000" dirty="0" smtClean="0">
                <a:cs typeface="Arial" charset="0"/>
              </a:rPr>
              <a:t>Activité</a:t>
            </a:r>
            <a:r>
              <a:rPr lang="fr-FR" sz="2000" b="0" dirty="0" smtClean="0">
                <a:cs typeface="Arial" charset="0"/>
              </a:rPr>
              <a:t> </a:t>
            </a:r>
            <a:r>
              <a:rPr lang="fr-FR" sz="2000" b="0" dirty="0">
                <a:cs typeface="Arial" charset="0"/>
              </a:rPr>
              <a:t>: Mettre en place</a:t>
            </a:r>
            <a:endParaRPr lang="fr-FR" sz="2400" b="0" dirty="0">
              <a:latin typeface="Arial Unicode MS" pitchFamily="34" charset="-128"/>
              <a:cs typeface="Times New Roman" pitchFamily="18" charset="0"/>
            </a:endParaRPr>
          </a:p>
          <a:p>
            <a:pPr marL="742950" lvl="1" indent="-28575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ü"/>
            </a:pPr>
            <a:r>
              <a:rPr lang="fr-FR" sz="2000" b="0" dirty="0">
                <a:cs typeface="Arial" charset="0"/>
              </a:rPr>
              <a:t>L’organisation</a:t>
            </a:r>
          </a:p>
          <a:p>
            <a:pPr marL="742950" lvl="1" indent="-28575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ü"/>
            </a:pPr>
            <a:r>
              <a:rPr lang="fr-FR" sz="2000" b="0" dirty="0">
                <a:cs typeface="Arial" charset="0"/>
              </a:rPr>
              <a:t>Le planning</a:t>
            </a:r>
          </a:p>
          <a:p>
            <a:pPr marL="742950" lvl="1" indent="-28575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ü"/>
            </a:pPr>
            <a:r>
              <a:rPr lang="fr-FR" sz="2000" b="0" dirty="0">
                <a:cs typeface="Arial" charset="0"/>
              </a:rPr>
              <a:t>Les ressources (équipe, locaux, matériels, outils)</a:t>
            </a:r>
          </a:p>
          <a:p>
            <a:pPr marL="742950" lvl="1" indent="-28575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endParaRPr lang="fr-FR" sz="2000" b="0" dirty="0">
              <a:cs typeface="Arial" charset="0"/>
            </a:endParaRPr>
          </a:p>
          <a:p>
            <a:pPr marL="342900" indent="-342900" algn="l">
              <a:spcBef>
                <a:spcPct val="20000"/>
              </a:spcBef>
              <a:buClr>
                <a:schemeClr val="accent2"/>
              </a:buClr>
            </a:pPr>
            <a:r>
              <a:rPr lang="fr-FR" sz="2000" dirty="0">
                <a:cs typeface="Arial" charset="0"/>
                <a:sym typeface="Wingdings" pitchFamily="2" charset="2"/>
              </a:rPr>
              <a:t> Plan de management (PAQ, PDL, PGC)</a:t>
            </a:r>
            <a:endParaRPr lang="fr-FR" sz="2400" dirty="0">
              <a:latin typeface="Arial Unicode MS" pitchFamily="34" charset="-128"/>
              <a:cs typeface="Times New Roman" pitchFamily="18" charset="0"/>
            </a:endParaRP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endParaRPr lang="fr-FR" sz="2000" dirty="0">
              <a:latin typeface="Arial Unicode MS" pitchFamily="34" charset="-128"/>
            </a:endParaRPr>
          </a:p>
        </p:txBody>
      </p:sp>
      <p:sp>
        <p:nvSpPr>
          <p:cNvPr id="142341" name="Rectangle 5"/>
          <p:cNvSpPr>
            <a:spLocks noChangeArrowheads="1"/>
          </p:cNvSpPr>
          <p:nvPr/>
        </p:nvSpPr>
        <p:spPr bwMode="auto">
          <a:xfrm>
            <a:off x="990600" y="228600"/>
            <a:ext cx="7162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fr-FR" sz="3600" dirty="0" smtClean="0">
                <a:solidFill>
                  <a:srgbClr val="FF0000"/>
                </a:solidFill>
              </a:rPr>
              <a:t>Le lancement </a:t>
            </a:r>
            <a:endParaRPr lang="fr-FR" sz="36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248D2-0646-4832-AA8A-866359718267}" type="datetime2">
              <a:rPr lang="fr-FR" smtClean="0"/>
              <a:pPr/>
              <a:t>jeudi 4 février 2010</a:t>
            </a:fld>
            <a:endParaRPr lang="fr-FR"/>
          </a:p>
        </p:txBody>
      </p:sp>
      <p:sp>
        <p:nvSpPr>
          <p:cNvPr id="6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ISIMA3</a:t>
            </a:r>
            <a:endParaRPr lang="fr-FR"/>
          </a:p>
        </p:txBody>
      </p:sp>
      <p:sp>
        <p:nvSpPr>
          <p:cNvPr id="184322" name="Rectangle 2"/>
          <p:cNvSpPr>
            <a:spLocks noChangeArrowheads="1"/>
          </p:cNvSpPr>
          <p:nvPr/>
        </p:nvSpPr>
        <p:spPr bwMode="auto">
          <a:xfrm>
            <a:off x="914400" y="1066800"/>
            <a:ext cx="8077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Font typeface="Symbol" pitchFamily="18" charset="2"/>
              <a:buNone/>
            </a:pPr>
            <a:r>
              <a:rPr lang="fr-FR" sz="2400" dirty="0">
                <a:latin typeface="Arial Unicode MS" pitchFamily="34" charset="-128"/>
              </a:rPr>
              <a:t>Phase de r</a:t>
            </a:r>
            <a:r>
              <a:rPr lang="fr-FR" sz="2400" dirty="0">
                <a:latin typeface="Arial"/>
              </a:rPr>
              <a:t>é</a:t>
            </a:r>
            <a:r>
              <a:rPr lang="fr-FR" sz="2400" dirty="0">
                <a:latin typeface="Arial Unicode MS" pitchFamily="34" charset="-128"/>
              </a:rPr>
              <a:t>alisation - </a:t>
            </a:r>
            <a:r>
              <a:rPr lang="fr-FR" sz="2400" dirty="0" smtClean="0">
                <a:latin typeface="Arial Unicode MS" pitchFamily="34" charset="-128"/>
              </a:rPr>
              <a:t>Conception</a:t>
            </a:r>
            <a:endParaRPr lang="fr-FR" sz="2400" dirty="0">
              <a:latin typeface="Arial Unicode MS" pitchFamily="34" charset="-128"/>
            </a:endParaRPr>
          </a:p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ü"/>
            </a:pPr>
            <a:r>
              <a:rPr lang="fr-FR" sz="2000" b="0" dirty="0" smtClean="0">
                <a:cs typeface="Arial" charset="0"/>
              </a:rPr>
              <a:t>Appliquer </a:t>
            </a:r>
            <a:r>
              <a:rPr lang="fr-FR" sz="2000" b="0" dirty="0">
                <a:cs typeface="Arial" charset="0"/>
              </a:rPr>
              <a:t>les dispositions prévues au Plan de management</a:t>
            </a:r>
          </a:p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ü"/>
            </a:pPr>
            <a:r>
              <a:rPr lang="fr-FR" sz="2000" b="0" dirty="0">
                <a:cs typeface="Arial" charset="0"/>
              </a:rPr>
              <a:t>Assurer la réalisation de l’ouvrage dans le respect de la qualité, délai et coût</a:t>
            </a:r>
            <a:r>
              <a:rPr lang="fr-FR" sz="2000" b="0" dirty="0" smtClean="0">
                <a:cs typeface="Arial" charset="0"/>
              </a:rPr>
              <a:t>.</a:t>
            </a:r>
            <a:endParaRPr lang="fr-FR" sz="2000" b="0" dirty="0">
              <a:cs typeface="Arial" charset="0"/>
            </a:endParaRPr>
          </a:p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Font typeface="Symbol" pitchFamily="18" charset="2"/>
              <a:buChar char="·"/>
            </a:pPr>
            <a:r>
              <a:rPr lang="fr-FR" sz="2000" dirty="0">
                <a:cs typeface="Arial" charset="0"/>
                <a:sym typeface="Wingdings" pitchFamily="2" charset="2"/>
              </a:rPr>
              <a:t> Livraison, réception par le </a:t>
            </a:r>
            <a:r>
              <a:rPr lang="fr-FR" sz="2000" dirty="0" smtClean="0">
                <a:cs typeface="Arial" charset="0"/>
                <a:sym typeface="Wingdings" pitchFamily="2" charset="2"/>
              </a:rPr>
              <a:t>client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</a:pPr>
            <a:endParaRPr lang="fr-FR" sz="2400" dirty="0" smtClean="0">
              <a:latin typeface="Arial Unicode MS" pitchFamily="34" charset="-128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</a:pPr>
            <a:r>
              <a:rPr lang="fr-FR" sz="2400" dirty="0" smtClean="0">
                <a:latin typeface="Arial Unicode MS" pitchFamily="34" charset="-128"/>
              </a:rPr>
              <a:t>Phase </a:t>
            </a:r>
            <a:r>
              <a:rPr lang="fr-FR" sz="2400" dirty="0" smtClean="0">
                <a:latin typeface="Arial Unicode MS" pitchFamily="34" charset="-128"/>
              </a:rPr>
              <a:t>de r</a:t>
            </a:r>
            <a:r>
              <a:rPr lang="fr-FR" sz="2400" dirty="0" smtClean="0">
                <a:latin typeface="Arial"/>
              </a:rPr>
              <a:t>é</a:t>
            </a:r>
            <a:r>
              <a:rPr lang="fr-FR" sz="2400" dirty="0" smtClean="0">
                <a:latin typeface="Arial Unicode MS" pitchFamily="34" charset="-128"/>
              </a:rPr>
              <a:t>alisation - Terminaison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Symbol" pitchFamily="18" charset="2"/>
              <a:buChar char="·"/>
            </a:pPr>
            <a:r>
              <a:rPr lang="fr-FR" sz="2000" dirty="0" smtClean="0">
                <a:cs typeface="Arial" charset="0"/>
              </a:rPr>
              <a:t>Activité : </a:t>
            </a:r>
          </a:p>
          <a:p>
            <a:pPr marL="800100" lvl="1" indent="-3429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ü"/>
            </a:pPr>
            <a:r>
              <a:rPr lang="fr-FR" sz="2000" dirty="0" smtClean="0">
                <a:cs typeface="Arial" charset="0"/>
              </a:rPr>
              <a:t>Assurer la gestion des connaissances</a:t>
            </a:r>
          </a:p>
          <a:p>
            <a:pPr marL="800100" lvl="1" indent="-3429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ü"/>
            </a:pPr>
            <a:r>
              <a:rPr lang="fr-FR" sz="2000" dirty="0" smtClean="0">
                <a:cs typeface="Arial" charset="0"/>
              </a:rPr>
              <a:t>Faire prononcer la réception définitive</a:t>
            </a:r>
          </a:p>
          <a:p>
            <a:pPr marL="800100" lvl="1" indent="-3429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ü"/>
            </a:pPr>
            <a:r>
              <a:rPr lang="fr-FR" sz="2000" dirty="0" smtClean="0">
                <a:cs typeface="Arial" charset="0"/>
              </a:rPr>
              <a:t>Préparer la période de garantie</a:t>
            </a:r>
          </a:p>
          <a:p>
            <a:pPr marL="800100" lvl="1" indent="-3429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ü"/>
            </a:pPr>
            <a:r>
              <a:rPr lang="fr-FR" sz="2000" dirty="0" smtClean="0">
                <a:cs typeface="Arial" charset="0"/>
              </a:rPr>
              <a:t>Libérer les ressources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Symbol" pitchFamily="18" charset="2"/>
              <a:buChar char="·"/>
            </a:pPr>
            <a:endParaRPr lang="fr-FR" sz="2000" dirty="0" smtClean="0">
              <a:cs typeface="Arial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Symbol" pitchFamily="18" charset="2"/>
              <a:buNone/>
            </a:pPr>
            <a:r>
              <a:rPr lang="fr-FR" sz="2400" dirty="0" smtClean="0">
                <a:latin typeface="Arial Unicode MS" pitchFamily="34" charset="-128"/>
                <a:cs typeface="Arial" charset="0"/>
                <a:sym typeface="Wingdings" pitchFamily="2" charset="2"/>
              </a:rPr>
              <a:t> D</a:t>
            </a:r>
            <a:r>
              <a:rPr lang="fr-FR" sz="2400" dirty="0" smtClean="0">
                <a:latin typeface="Arial"/>
                <a:cs typeface="Arial" charset="0"/>
                <a:sym typeface="Wingdings" pitchFamily="2" charset="2"/>
              </a:rPr>
              <a:t>é</a:t>
            </a:r>
            <a:r>
              <a:rPr lang="fr-FR" sz="2400" dirty="0" smtClean="0">
                <a:latin typeface="Arial Unicode MS" pitchFamily="34" charset="-128"/>
                <a:cs typeface="Arial" charset="0"/>
                <a:sym typeface="Wingdings" pitchFamily="2" charset="2"/>
              </a:rPr>
              <a:t>but de la garantie</a:t>
            </a:r>
            <a:endParaRPr lang="fr-FR" sz="2400" dirty="0">
              <a:latin typeface="Arial Unicode MS" pitchFamily="34" charset="-128"/>
              <a:cs typeface="Times New Roman" pitchFamily="18" charset="0"/>
            </a:endParaRP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endParaRPr lang="fr-FR" sz="2000" dirty="0">
              <a:latin typeface="Arial Unicode MS" pitchFamily="34" charset="-128"/>
            </a:endParaRPr>
          </a:p>
        </p:txBody>
      </p:sp>
      <p:sp>
        <p:nvSpPr>
          <p:cNvPr id="184323" name="Rectangle 3"/>
          <p:cNvSpPr>
            <a:spLocks noChangeArrowheads="1"/>
          </p:cNvSpPr>
          <p:nvPr/>
        </p:nvSpPr>
        <p:spPr bwMode="auto">
          <a:xfrm>
            <a:off x="990600" y="228600"/>
            <a:ext cx="7162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fr-FR" sz="3600" dirty="0">
                <a:solidFill>
                  <a:srgbClr val="FF0000"/>
                </a:solidFill>
              </a:rPr>
              <a:t>Phase de réalisation</a:t>
            </a:r>
            <a:endParaRPr lang="fr-FR" sz="36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DDCB5-1997-4518-A2C6-5DE030F6F643}" type="datetime2">
              <a:rPr lang="fr-FR" smtClean="0"/>
              <a:pPr/>
              <a:t>jeudi 4 février 2010</a:t>
            </a:fld>
            <a:endParaRPr lang="fr-FR"/>
          </a:p>
        </p:txBody>
      </p:sp>
      <p:sp>
        <p:nvSpPr>
          <p:cNvPr id="6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ISIMA3</a:t>
            </a:r>
            <a:endParaRPr lang="fr-FR"/>
          </a:p>
        </p:txBody>
      </p:sp>
      <p:sp>
        <p:nvSpPr>
          <p:cNvPr id="156674" name="Rectangle 2"/>
          <p:cNvSpPr>
            <a:spLocks noChangeArrowheads="1"/>
          </p:cNvSpPr>
          <p:nvPr/>
        </p:nvSpPr>
        <p:spPr bwMode="auto">
          <a:xfrm>
            <a:off x="990600" y="228600"/>
            <a:ext cx="7162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fr-FR" sz="3600" dirty="0">
                <a:solidFill>
                  <a:srgbClr val="FF0000"/>
                </a:solidFill>
              </a:rPr>
              <a:t>Découpage en tâche</a:t>
            </a:r>
            <a:endParaRPr lang="fr-FR" sz="3600" b="0" dirty="0"/>
          </a:p>
        </p:txBody>
      </p:sp>
      <p:sp>
        <p:nvSpPr>
          <p:cNvPr id="156675" name="Rectangle 3"/>
          <p:cNvSpPr>
            <a:spLocks noChangeArrowheads="1"/>
          </p:cNvSpPr>
          <p:nvPr/>
        </p:nvSpPr>
        <p:spPr bwMode="auto">
          <a:xfrm>
            <a:off x="990600" y="990600"/>
            <a:ext cx="80010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Symbol" pitchFamily="18" charset="2"/>
              <a:buNone/>
            </a:pPr>
            <a:r>
              <a:rPr lang="fr-FR" sz="2400" dirty="0">
                <a:cs typeface="Arial" charset="0"/>
              </a:rPr>
              <a:t>Pourquoi découper ?</a:t>
            </a:r>
          </a:p>
          <a:p>
            <a:pPr marL="742950" lvl="1" indent="-28575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ü"/>
            </a:pPr>
            <a:r>
              <a:rPr lang="fr-FR" sz="2000" b="0" dirty="0">
                <a:cs typeface="Arial" charset="0"/>
              </a:rPr>
              <a:t>Pour faciliter la compréhension et la manipulation d’un ensemble par la détermination de sous-ensembles de moindre complexité</a:t>
            </a:r>
          </a:p>
          <a:p>
            <a:pPr marL="742950" lvl="1" indent="-28575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ü"/>
            </a:pPr>
            <a:r>
              <a:rPr lang="fr-FR" sz="2000" b="0" dirty="0">
                <a:cs typeface="Arial" charset="0"/>
              </a:rPr>
              <a:t>pour pouvoir répartir dans le temps la production et les ressources</a:t>
            </a:r>
          </a:p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Font typeface="Symbol" pitchFamily="18" charset="2"/>
              <a:buChar char="·"/>
            </a:pPr>
            <a:r>
              <a:rPr lang="fr-FR" sz="2400" dirty="0">
                <a:cs typeface="Arial" charset="0"/>
              </a:rPr>
              <a:t>Qu’est-ce qu’une tâche ?</a:t>
            </a: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Symbol" pitchFamily="18" charset="2"/>
              <a:buNone/>
            </a:pPr>
            <a:r>
              <a:rPr lang="fr-FR" sz="2000" dirty="0">
                <a:solidFill>
                  <a:srgbClr val="3399FF"/>
                </a:solidFill>
                <a:cs typeface="Arial" charset="0"/>
              </a:rPr>
              <a:t>Tâche</a:t>
            </a:r>
            <a:r>
              <a:rPr lang="fr-FR" sz="2000" dirty="0">
                <a:cs typeface="Arial" charset="0"/>
              </a:rPr>
              <a:t> : </a:t>
            </a:r>
            <a:r>
              <a:rPr lang="fr-FR" sz="2000" b="0" dirty="0">
                <a:cs typeface="Arial" charset="0"/>
              </a:rPr>
              <a:t>sous-ensemble dont le résultat est identifiable, la charge évaluable, les contraintes d’enchaînement, les entrées et les sorties identifiées.</a:t>
            </a: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Symbol" pitchFamily="18" charset="2"/>
              <a:buNone/>
            </a:pPr>
            <a:endParaRPr lang="fr-FR" sz="2400" b="0" dirty="0">
              <a:latin typeface="Arial Unicode MS" pitchFamily="34" charset="-128"/>
              <a:cs typeface="Times New Roman" pitchFamily="18" charset="0"/>
            </a:endParaRP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Symbol" pitchFamily="18" charset="2"/>
              <a:buNone/>
            </a:pPr>
            <a:r>
              <a:rPr lang="fr-FR" sz="2000" dirty="0">
                <a:solidFill>
                  <a:srgbClr val="3399FF"/>
                </a:solidFill>
                <a:cs typeface="Arial" charset="0"/>
              </a:rPr>
              <a:t>CQQCOQP</a:t>
            </a:r>
            <a:r>
              <a:rPr lang="fr-FR" sz="2000" dirty="0">
                <a:cs typeface="Arial" charset="0"/>
              </a:rPr>
              <a:t> : </a:t>
            </a:r>
            <a:r>
              <a:rPr lang="fr-FR" sz="2000" b="0" dirty="0">
                <a:cs typeface="Arial" charset="0"/>
              </a:rPr>
              <a:t>Comment ?Qui ? Quoi ? Comment ? Où ? Quand ? Pourquoi </a:t>
            </a:r>
            <a:r>
              <a:rPr lang="fr-FR" sz="2000" b="0" dirty="0" smtClean="0">
                <a:cs typeface="Arial" charset="0"/>
              </a:rPr>
              <a:t>?</a:t>
            </a: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Symbol" pitchFamily="18" charset="2"/>
              <a:buNone/>
            </a:pPr>
            <a:endParaRPr lang="fr-FR" sz="2000" dirty="0">
              <a:cs typeface="Arial" charset="0"/>
              <a:sym typeface="Wingdings" pitchFamily="2" charset="2"/>
            </a:endParaRP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Symbol" pitchFamily="18" charset="2"/>
              <a:buNone/>
            </a:pPr>
            <a:r>
              <a:rPr lang="fr-FR" sz="2400" dirty="0">
                <a:cs typeface="Arial" charset="0"/>
                <a:sym typeface="Wingdings" pitchFamily="2" charset="2"/>
              </a:rPr>
              <a:t> </a:t>
            </a:r>
            <a:r>
              <a:rPr lang="fr-FR" sz="2400" dirty="0" smtClean="0">
                <a:cs typeface="Arial" charset="0"/>
                <a:sym typeface="Wingdings" pitchFamily="2" charset="2"/>
              </a:rPr>
              <a:t>Pour construire un Planning</a:t>
            </a:r>
            <a:endParaRPr lang="fr-FR" sz="2400" dirty="0">
              <a:latin typeface="Arial Unicode MS" pitchFamily="34" charset="-128"/>
              <a:cs typeface="Times New Roman" pitchFamily="18" charset="0"/>
            </a:endParaRP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endParaRPr lang="fr-FR" sz="2400" dirty="0">
              <a:latin typeface="Arial Unicode MS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B256D-CA5A-4DC7-BD6A-84A6CC560F83}" type="datetime2">
              <a:rPr lang="fr-FR" smtClean="0"/>
              <a:pPr/>
              <a:t>jeudi 4 février 2010</a:t>
            </a:fld>
            <a:endParaRPr lang="fr-FR"/>
          </a:p>
        </p:txBody>
      </p:sp>
      <p:sp>
        <p:nvSpPr>
          <p:cNvPr id="6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ISIMA3</a:t>
            </a:r>
            <a:endParaRPr lang="fr-FR"/>
          </a:p>
        </p:txBody>
      </p:sp>
      <p:sp>
        <p:nvSpPr>
          <p:cNvPr id="157699" name="Rectangle 3"/>
          <p:cNvSpPr>
            <a:spLocks noChangeArrowheads="1"/>
          </p:cNvSpPr>
          <p:nvPr/>
        </p:nvSpPr>
        <p:spPr bwMode="auto">
          <a:xfrm>
            <a:off x="990600" y="1066800"/>
            <a:ext cx="80010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Font typeface="Symbol" pitchFamily="18" charset="2"/>
              <a:buNone/>
            </a:pPr>
            <a:r>
              <a:rPr lang="fr-FR" sz="2400" dirty="0">
                <a:latin typeface="Arial Unicode MS" pitchFamily="34" charset="-128"/>
              </a:rPr>
              <a:t>Crit</a:t>
            </a:r>
            <a:r>
              <a:rPr lang="fr-FR" sz="2400" dirty="0">
                <a:latin typeface="Arial"/>
              </a:rPr>
              <a:t>è</a:t>
            </a:r>
            <a:r>
              <a:rPr lang="fr-FR" sz="2400" dirty="0">
                <a:latin typeface="Arial Unicode MS" pitchFamily="34" charset="-128"/>
              </a:rPr>
              <a:t>res de d</a:t>
            </a:r>
            <a:r>
              <a:rPr lang="fr-FR" sz="2400" dirty="0">
                <a:latin typeface="Arial"/>
              </a:rPr>
              <a:t>é</a:t>
            </a:r>
            <a:r>
              <a:rPr lang="fr-FR" sz="2400" dirty="0">
                <a:latin typeface="Arial Unicode MS" pitchFamily="34" charset="-128"/>
              </a:rPr>
              <a:t>coupage</a:t>
            </a:r>
          </a:p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Font typeface="Symbol" pitchFamily="18" charset="2"/>
              <a:buNone/>
            </a:pPr>
            <a:endParaRPr lang="fr-FR" sz="2400" dirty="0">
              <a:latin typeface="Arial Unicode MS" pitchFamily="34" charset="-128"/>
            </a:endParaRPr>
          </a:p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Font typeface="Symbol" pitchFamily="18" charset="2"/>
              <a:buChar char="·"/>
            </a:pPr>
            <a:r>
              <a:rPr lang="fr-FR" sz="2000" dirty="0">
                <a:cs typeface="Arial" charset="0"/>
              </a:rPr>
              <a:t>Fonctionnalités </a:t>
            </a:r>
            <a:r>
              <a:rPr lang="fr-FR" sz="2000" b="0" dirty="0">
                <a:cs typeface="Arial" charset="0"/>
              </a:rPr>
              <a:t>(mesurer, asservir …)</a:t>
            </a:r>
          </a:p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Font typeface="Symbol" pitchFamily="18" charset="2"/>
              <a:buChar char="·"/>
            </a:pPr>
            <a:r>
              <a:rPr lang="fr-FR" sz="2000" dirty="0">
                <a:cs typeface="Arial" charset="0"/>
              </a:rPr>
              <a:t>Responsabilité sur le projet </a:t>
            </a:r>
            <a:r>
              <a:rPr lang="fr-FR" sz="2000" b="0" dirty="0">
                <a:cs typeface="Arial" charset="0"/>
              </a:rPr>
              <a:t>(sous-traitant, service interne …)</a:t>
            </a: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Symbol" pitchFamily="18" charset="2"/>
              <a:buChar char="·"/>
            </a:pPr>
            <a:r>
              <a:rPr lang="fr-FR" sz="2000" dirty="0">
                <a:cs typeface="Arial" charset="0"/>
              </a:rPr>
              <a:t>Type de tâches </a:t>
            </a:r>
            <a:r>
              <a:rPr lang="fr-FR" sz="2000" b="0" dirty="0">
                <a:cs typeface="Arial" charset="0"/>
              </a:rPr>
              <a:t>(étude, réalisation, documentation …)</a:t>
            </a: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Symbol" pitchFamily="18" charset="2"/>
              <a:buChar char="·"/>
            </a:pPr>
            <a:r>
              <a:rPr lang="fr-FR" sz="2000" dirty="0">
                <a:cs typeface="Arial" charset="0"/>
              </a:rPr>
              <a:t>Ressources </a:t>
            </a:r>
            <a:r>
              <a:rPr lang="fr-FR" sz="2000" b="0" dirty="0">
                <a:cs typeface="Arial" charset="0"/>
              </a:rPr>
              <a:t>(outils, ingénieur, technicien …)</a:t>
            </a: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Symbol" pitchFamily="18" charset="2"/>
              <a:buChar char="·"/>
            </a:pPr>
            <a:r>
              <a:rPr lang="fr-FR" sz="2000" dirty="0">
                <a:cs typeface="Arial" charset="0"/>
              </a:rPr>
              <a:t>Coût</a:t>
            </a: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Symbol" pitchFamily="18" charset="2"/>
              <a:buChar char="·"/>
            </a:pPr>
            <a:r>
              <a:rPr lang="fr-FR" sz="2000" dirty="0">
                <a:cs typeface="Arial" charset="0"/>
              </a:rPr>
              <a:t>Documentation </a:t>
            </a:r>
            <a:r>
              <a:rPr lang="fr-FR" sz="2000" b="0" dirty="0">
                <a:cs typeface="Arial" charset="0"/>
              </a:rPr>
              <a:t>(</a:t>
            </a:r>
            <a:r>
              <a:rPr lang="fr-FR" sz="2000" b="0" dirty="0" err="1">
                <a:cs typeface="Arial" charset="0"/>
              </a:rPr>
              <a:t>specs</a:t>
            </a:r>
            <a:r>
              <a:rPr lang="fr-FR" sz="2000" b="0" dirty="0">
                <a:cs typeface="Arial" charset="0"/>
              </a:rPr>
              <a:t>, conception, utilisation …)</a:t>
            </a: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Symbol" pitchFamily="18" charset="2"/>
              <a:buNone/>
            </a:pPr>
            <a:endParaRPr lang="fr-FR" sz="2000" b="0" dirty="0">
              <a:cs typeface="Arial" charset="0"/>
            </a:endParaRPr>
          </a:p>
        </p:txBody>
      </p:sp>
      <p:sp>
        <p:nvSpPr>
          <p:cNvPr id="157701" name="Rectangle 5"/>
          <p:cNvSpPr>
            <a:spLocks noChangeArrowheads="1"/>
          </p:cNvSpPr>
          <p:nvPr/>
        </p:nvSpPr>
        <p:spPr bwMode="auto">
          <a:xfrm>
            <a:off x="1828800" y="228600"/>
            <a:ext cx="7162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fr-FR" sz="3600">
                <a:solidFill>
                  <a:srgbClr val="FF0000"/>
                </a:solidFill>
              </a:rPr>
              <a:t>Découpage en tâche</a:t>
            </a:r>
            <a:endParaRPr lang="fr-FR" sz="36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4879D-DBBF-49AE-A802-2CFB4F00E1BC}" type="datetime2">
              <a:rPr lang="fr-FR" smtClean="0"/>
              <a:pPr/>
              <a:t>jeudi 4 février 2010</a:t>
            </a:fld>
            <a:endParaRPr lang="fr-FR"/>
          </a:p>
        </p:txBody>
      </p:sp>
      <p:sp>
        <p:nvSpPr>
          <p:cNvPr id="7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ISIMA3</a:t>
            </a:r>
            <a:endParaRPr lang="fr-FR"/>
          </a:p>
        </p:txBody>
      </p:sp>
      <p:sp>
        <p:nvSpPr>
          <p:cNvPr id="158723" name="Rectangle 3"/>
          <p:cNvSpPr>
            <a:spLocks noChangeArrowheads="1"/>
          </p:cNvSpPr>
          <p:nvPr/>
        </p:nvSpPr>
        <p:spPr bwMode="auto">
          <a:xfrm>
            <a:off x="990600" y="1066800"/>
            <a:ext cx="80010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Font typeface="Symbol" pitchFamily="18" charset="2"/>
              <a:buNone/>
            </a:pPr>
            <a:r>
              <a:rPr lang="fr-FR" sz="2000" dirty="0">
                <a:solidFill>
                  <a:srgbClr val="3399FF"/>
                </a:solidFill>
                <a:latin typeface="Arial Unicode MS" pitchFamily="34" charset="-128"/>
                <a:cs typeface="Arial" charset="0"/>
              </a:rPr>
              <a:t>RBS</a:t>
            </a:r>
            <a:r>
              <a:rPr lang="fr-FR" sz="2000" b="0" dirty="0">
                <a:latin typeface="Arial Unicode MS" pitchFamily="34" charset="-128"/>
                <a:cs typeface="Arial" charset="0"/>
              </a:rPr>
              <a:t> (Ressource Breakdown Structure) organigramme des ressources</a:t>
            </a: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Symbol" pitchFamily="18" charset="2"/>
              <a:buNone/>
            </a:pPr>
            <a:endParaRPr lang="fr-FR" sz="2000" b="0" dirty="0">
              <a:latin typeface="Arial Unicode MS" pitchFamily="34" charset="-128"/>
              <a:cs typeface="Arial" charset="0"/>
            </a:endParaRPr>
          </a:p>
        </p:txBody>
      </p:sp>
      <p:sp>
        <p:nvSpPr>
          <p:cNvPr id="158725" name="Rectangle 5"/>
          <p:cNvSpPr>
            <a:spLocks noChangeArrowheads="1"/>
          </p:cNvSpPr>
          <p:nvPr/>
        </p:nvSpPr>
        <p:spPr bwMode="auto">
          <a:xfrm>
            <a:off x="990600" y="228600"/>
            <a:ext cx="7162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fr-FR" sz="3600" dirty="0">
                <a:solidFill>
                  <a:srgbClr val="FF0000"/>
                </a:solidFill>
              </a:rPr>
              <a:t>Découpage en tâche</a:t>
            </a:r>
            <a:endParaRPr lang="fr-FR" sz="3600" b="0" dirty="0"/>
          </a:p>
        </p:txBody>
      </p:sp>
      <p:pic>
        <p:nvPicPr>
          <p:cNvPr id="158726" name="Picture 6" descr="rb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1981200"/>
            <a:ext cx="7010400" cy="39417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673A4-AA8C-4A1E-892E-C7A76D237CF3}" type="datetime2">
              <a:rPr lang="fr-FR" smtClean="0"/>
              <a:pPr/>
              <a:t>jeudi 4 février 2010</a:t>
            </a:fld>
            <a:endParaRPr lang="fr-FR"/>
          </a:p>
        </p:txBody>
      </p:sp>
      <p:sp>
        <p:nvSpPr>
          <p:cNvPr id="7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ISIMA3</a:t>
            </a:r>
            <a:endParaRPr lang="fr-FR"/>
          </a:p>
        </p:txBody>
      </p:sp>
      <p:sp>
        <p:nvSpPr>
          <p:cNvPr id="178178" name="Rectangle 2"/>
          <p:cNvSpPr>
            <a:spLocks noChangeArrowheads="1"/>
          </p:cNvSpPr>
          <p:nvPr/>
        </p:nvSpPr>
        <p:spPr bwMode="auto">
          <a:xfrm>
            <a:off x="990600" y="1066800"/>
            <a:ext cx="80010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Font typeface="Symbol" pitchFamily="18" charset="2"/>
              <a:buNone/>
            </a:pPr>
            <a:r>
              <a:rPr lang="fr-FR" sz="2000" dirty="0">
                <a:solidFill>
                  <a:srgbClr val="3399FF"/>
                </a:solidFill>
                <a:latin typeface="Arial Unicode MS" pitchFamily="34" charset="-128"/>
                <a:cs typeface="Arial" charset="0"/>
              </a:rPr>
              <a:t>OBS</a:t>
            </a:r>
            <a:r>
              <a:rPr lang="fr-FR" sz="2000" b="0" dirty="0">
                <a:latin typeface="Arial Unicode MS" pitchFamily="34" charset="-128"/>
                <a:cs typeface="Arial" charset="0"/>
              </a:rPr>
              <a:t> (</a:t>
            </a:r>
            <a:r>
              <a:rPr lang="fr-FR" sz="2000" b="0" dirty="0" err="1">
                <a:latin typeface="Arial Unicode MS" pitchFamily="34" charset="-128"/>
                <a:cs typeface="Arial" charset="0"/>
              </a:rPr>
              <a:t>Organization</a:t>
            </a:r>
            <a:r>
              <a:rPr lang="fr-FR" sz="2000" b="0" dirty="0">
                <a:latin typeface="Arial Unicode MS" pitchFamily="34" charset="-128"/>
                <a:cs typeface="Arial" charset="0"/>
              </a:rPr>
              <a:t> Breakdown Structure) organisation industrielle</a:t>
            </a:r>
          </a:p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Font typeface="Symbol" pitchFamily="18" charset="2"/>
              <a:buNone/>
            </a:pPr>
            <a:endParaRPr lang="fr-FR" sz="1800" b="0" dirty="0">
              <a:cs typeface="Arial" charset="0"/>
            </a:endParaRP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Symbol" pitchFamily="18" charset="2"/>
              <a:buNone/>
            </a:pPr>
            <a:endParaRPr lang="fr-FR" sz="1800" b="0" dirty="0">
              <a:cs typeface="Arial" charset="0"/>
            </a:endParaRPr>
          </a:p>
        </p:txBody>
      </p:sp>
      <p:sp>
        <p:nvSpPr>
          <p:cNvPr id="178179" name="Rectangle 3"/>
          <p:cNvSpPr>
            <a:spLocks noChangeArrowheads="1"/>
          </p:cNvSpPr>
          <p:nvPr/>
        </p:nvSpPr>
        <p:spPr bwMode="auto">
          <a:xfrm>
            <a:off x="1828800" y="228600"/>
            <a:ext cx="7162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fr-FR" sz="3600">
                <a:solidFill>
                  <a:srgbClr val="FF0000"/>
                </a:solidFill>
              </a:rPr>
              <a:t>Découpage en tâche</a:t>
            </a:r>
            <a:endParaRPr lang="fr-FR" sz="3600" b="0"/>
          </a:p>
        </p:txBody>
      </p:sp>
      <p:pic>
        <p:nvPicPr>
          <p:cNvPr id="178180" name="Picture 4" descr="ob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2600" y="1905000"/>
            <a:ext cx="7069138" cy="40513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7B11D-83D2-4F3F-AD90-50351EF44334}" type="datetime2">
              <a:rPr lang="fr-FR" smtClean="0"/>
              <a:pPr/>
              <a:t>jeudi 4 février 2010</a:t>
            </a:fld>
            <a:endParaRPr lang="fr-FR"/>
          </a:p>
        </p:txBody>
      </p:sp>
      <p:sp>
        <p:nvSpPr>
          <p:cNvPr id="7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ISIMA3</a:t>
            </a:r>
            <a:endParaRPr lang="fr-FR"/>
          </a:p>
        </p:txBody>
      </p:sp>
      <p:sp>
        <p:nvSpPr>
          <p:cNvPr id="177154" name="Rectangle 1026"/>
          <p:cNvSpPr>
            <a:spLocks noChangeArrowheads="1"/>
          </p:cNvSpPr>
          <p:nvPr/>
        </p:nvSpPr>
        <p:spPr bwMode="auto">
          <a:xfrm>
            <a:off x="1066800" y="1066800"/>
            <a:ext cx="79248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Font typeface="Symbol" pitchFamily="18" charset="2"/>
              <a:buNone/>
            </a:pPr>
            <a:r>
              <a:rPr lang="fr-FR" sz="2000" dirty="0">
                <a:solidFill>
                  <a:srgbClr val="3399FF"/>
                </a:solidFill>
                <a:latin typeface="Arial Unicode MS" pitchFamily="34" charset="-128"/>
                <a:cs typeface="Arial" charset="0"/>
              </a:rPr>
              <a:t>WBS</a:t>
            </a:r>
            <a:r>
              <a:rPr lang="fr-FR" sz="2000" b="0" dirty="0">
                <a:latin typeface="Arial Unicode MS" pitchFamily="34" charset="-128"/>
                <a:cs typeface="Arial" charset="0"/>
              </a:rPr>
              <a:t> (</a:t>
            </a:r>
            <a:r>
              <a:rPr lang="fr-FR" sz="2000" b="0" dirty="0" err="1">
                <a:latin typeface="Arial Unicode MS" pitchFamily="34" charset="-128"/>
                <a:cs typeface="Arial" charset="0"/>
              </a:rPr>
              <a:t>Work</a:t>
            </a:r>
            <a:r>
              <a:rPr lang="fr-FR" sz="2000" b="0" dirty="0">
                <a:latin typeface="Arial Unicode MS" pitchFamily="34" charset="-128"/>
                <a:cs typeface="Arial" charset="0"/>
              </a:rPr>
              <a:t> Breakdown Structure) organigramme des tâches du projet</a:t>
            </a:r>
          </a:p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Font typeface="Symbol" pitchFamily="18" charset="2"/>
              <a:buChar char="·"/>
            </a:pPr>
            <a:endParaRPr lang="fr-FR" sz="2000" b="0" dirty="0">
              <a:latin typeface="Arial Unicode MS" pitchFamily="34" charset="-128"/>
              <a:cs typeface="Arial" charset="0"/>
            </a:endParaRPr>
          </a:p>
        </p:txBody>
      </p:sp>
      <p:sp>
        <p:nvSpPr>
          <p:cNvPr id="177155" name="Rectangle 1027"/>
          <p:cNvSpPr>
            <a:spLocks noChangeArrowheads="1"/>
          </p:cNvSpPr>
          <p:nvPr/>
        </p:nvSpPr>
        <p:spPr bwMode="auto">
          <a:xfrm>
            <a:off x="1828800" y="228600"/>
            <a:ext cx="7162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fr-FR" sz="3600">
                <a:solidFill>
                  <a:srgbClr val="FF0000"/>
                </a:solidFill>
              </a:rPr>
              <a:t>Découpage en tâche</a:t>
            </a:r>
            <a:endParaRPr lang="fr-FR" sz="3600" b="0"/>
          </a:p>
        </p:txBody>
      </p:sp>
      <p:pic>
        <p:nvPicPr>
          <p:cNvPr id="177156" name="Picture 1028" descr="wb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2600" y="1905000"/>
            <a:ext cx="7159625" cy="410051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ED1B7-804F-4D66-9117-970FAA41AD75}" type="datetime2">
              <a:rPr lang="fr-FR" smtClean="0"/>
              <a:pPr/>
              <a:t>jeudi 4 février 2010</a:t>
            </a:fld>
            <a:endParaRPr lang="fr-FR"/>
          </a:p>
        </p:txBody>
      </p:sp>
      <p:sp>
        <p:nvSpPr>
          <p:cNvPr id="7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ISIMA3</a:t>
            </a:r>
            <a:endParaRPr lang="fr-FR"/>
          </a:p>
        </p:txBody>
      </p:sp>
      <p:sp>
        <p:nvSpPr>
          <p:cNvPr id="176130" name="Rectangle 2"/>
          <p:cNvSpPr>
            <a:spLocks noChangeArrowheads="1"/>
          </p:cNvSpPr>
          <p:nvPr/>
        </p:nvSpPr>
        <p:spPr bwMode="auto">
          <a:xfrm>
            <a:off x="990600" y="1066800"/>
            <a:ext cx="80010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Font typeface="Symbol" pitchFamily="18" charset="2"/>
              <a:buNone/>
            </a:pPr>
            <a:r>
              <a:rPr lang="fr-FR" sz="2000" dirty="0">
                <a:solidFill>
                  <a:srgbClr val="3399FF"/>
                </a:solidFill>
                <a:latin typeface="Arial Unicode MS" pitchFamily="34" charset="-128"/>
                <a:cs typeface="Arial" charset="0"/>
              </a:rPr>
              <a:t>PBS</a:t>
            </a:r>
            <a:r>
              <a:rPr lang="fr-FR" sz="2000" b="0" dirty="0">
                <a:latin typeface="Arial Unicode MS" pitchFamily="34" charset="-128"/>
                <a:cs typeface="Arial" charset="0"/>
              </a:rPr>
              <a:t> (Product Breakdown Structure) architecture syst</a:t>
            </a:r>
            <a:r>
              <a:rPr lang="fr-FR" sz="2000" b="0" dirty="0">
                <a:latin typeface="Arial"/>
                <a:cs typeface="Arial" charset="0"/>
              </a:rPr>
              <a:t>è</a:t>
            </a:r>
            <a:r>
              <a:rPr lang="fr-FR" sz="2000" b="0" dirty="0">
                <a:latin typeface="Arial Unicode MS" pitchFamily="34" charset="-128"/>
                <a:cs typeface="Arial" charset="0"/>
              </a:rPr>
              <a:t>me</a:t>
            </a:r>
          </a:p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Font typeface="Symbol" pitchFamily="18" charset="2"/>
              <a:buNone/>
            </a:pPr>
            <a:endParaRPr lang="fr-FR" sz="1800" b="0" dirty="0">
              <a:cs typeface="Arial" charset="0"/>
            </a:endParaRP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Symbol" pitchFamily="18" charset="2"/>
              <a:buNone/>
            </a:pPr>
            <a:endParaRPr lang="fr-FR" sz="1800" b="0" dirty="0">
              <a:cs typeface="Arial" charset="0"/>
            </a:endParaRPr>
          </a:p>
        </p:txBody>
      </p:sp>
      <p:sp>
        <p:nvSpPr>
          <p:cNvPr id="176131" name="Rectangle 3"/>
          <p:cNvSpPr>
            <a:spLocks noChangeArrowheads="1"/>
          </p:cNvSpPr>
          <p:nvPr/>
        </p:nvSpPr>
        <p:spPr bwMode="auto">
          <a:xfrm>
            <a:off x="990600" y="228600"/>
            <a:ext cx="7162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fr-FR" sz="3600" dirty="0">
                <a:solidFill>
                  <a:srgbClr val="FF0000"/>
                </a:solidFill>
              </a:rPr>
              <a:t>Découpage en tâche</a:t>
            </a:r>
            <a:endParaRPr lang="fr-FR" sz="3600" b="0" dirty="0"/>
          </a:p>
        </p:txBody>
      </p:sp>
      <p:pic>
        <p:nvPicPr>
          <p:cNvPr id="176133" name="Picture 5" descr="pb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2600" y="1676400"/>
            <a:ext cx="7239000" cy="40703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F77FA-32FD-4C94-8EE2-C52A1053ED5F}" type="datetime2">
              <a:rPr lang="fr-FR" smtClean="0"/>
              <a:pPr/>
              <a:t>jeudi 4 février 2010</a:t>
            </a:fld>
            <a:endParaRPr lang="fr-FR"/>
          </a:p>
        </p:txBody>
      </p:sp>
      <p:sp>
        <p:nvSpPr>
          <p:cNvPr id="6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ISIMA3</a:t>
            </a:r>
            <a:endParaRPr lang="fr-FR"/>
          </a:p>
        </p:txBody>
      </p:sp>
      <p:sp>
        <p:nvSpPr>
          <p:cNvPr id="162818" name="Rectangle 2"/>
          <p:cNvSpPr>
            <a:spLocks noChangeArrowheads="1"/>
          </p:cNvSpPr>
          <p:nvPr/>
        </p:nvSpPr>
        <p:spPr bwMode="auto">
          <a:xfrm>
            <a:off x="1828800" y="228600"/>
            <a:ext cx="7162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fr-FR" sz="3600" dirty="0">
                <a:solidFill>
                  <a:srgbClr val="FF0000"/>
                </a:solidFill>
              </a:rPr>
              <a:t>Planification</a:t>
            </a:r>
            <a:endParaRPr lang="fr-FR" sz="3600" b="0" dirty="0"/>
          </a:p>
        </p:txBody>
      </p:sp>
      <p:sp>
        <p:nvSpPr>
          <p:cNvPr id="162819" name="Rectangle 3"/>
          <p:cNvSpPr>
            <a:spLocks noChangeArrowheads="1"/>
          </p:cNvSpPr>
          <p:nvPr/>
        </p:nvSpPr>
        <p:spPr bwMode="auto">
          <a:xfrm>
            <a:off x="1828800" y="1066800"/>
            <a:ext cx="71628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Font typeface="Symbol" pitchFamily="18" charset="2"/>
              <a:buNone/>
            </a:pPr>
            <a:r>
              <a:rPr lang="fr-FR" sz="2400">
                <a:latin typeface="Arial Unicode MS" pitchFamily="34" charset="-128"/>
              </a:rPr>
              <a:t>Le planning : la dynamique du projet</a:t>
            </a:r>
            <a:endParaRPr lang="fr-FR" sz="2400">
              <a:solidFill>
                <a:srgbClr val="3399FF"/>
              </a:solidFill>
              <a:latin typeface="Arial Unicode MS" pitchFamily="34" charset="-128"/>
            </a:endParaRPr>
          </a:p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Font typeface="Symbol" pitchFamily="18" charset="2"/>
              <a:buChar char="·"/>
            </a:pPr>
            <a:endParaRPr lang="fr-FR" sz="2400">
              <a:cs typeface="Arial" charset="0"/>
            </a:endParaRPr>
          </a:p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Font typeface="Symbol" pitchFamily="18" charset="2"/>
              <a:buChar char="·"/>
            </a:pPr>
            <a:r>
              <a:rPr lang="fr-FR" sz="2400">
                <a:cs typeface="Arial" charset="0"/>
              </a:rPr>
              <a:t>C’est le fil conducteur qui définit le cadre de travail </a:t>
            </a:r>
          </a:p>
          <a:p>
            <a:pPr marL="742950" lvl="1" indent="-28575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ü"/>
            </a:pPr>
            <a:r>
              <a:rPr lang="fr-FR" sz="2400" b="0">
                <a:cs typeface="Arial" charset="0"/>
              </a:rPr>
              <a:t>Les tâches à réaliser,</a:t>
            </a:r>
          </a:p>
          <a:p>
            <a:pPr marL="742950" lvl="1" indent="-28575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ü"/>
            </a:pPr>
            <a:r>
              <a:rPr lang="fr-FR" sz="2400" b="0">
                <a:cs typeface="Arial" charset="0"/>
              </a:rPr>
              <a:t>Le cheminement logique</a:t>
            </a:r>
          </a:p>
          <a:p>
            <a:pPr marL="742950" lvl="1" indent="-28575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ü"/>
            </a:pPr>
            <a:r>
              <a:rPr lang="fr-FR" sz="2400" b="0">
                <a:cs typeface="Arial" charset="0"/>
              </a:rPr>
              <a:t>Les objectifs à atteindre</a:t>
            </a:r>
          </a:p>
          <a:p>
            <a:pPr marL="742950" lvl="1" indent="-28575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ü"/>
            </a:pPr>
            <a:r>
              <a:rPr lang="fr-FR" sz="2400" b="0">
                <a:cs typeface="Arial" charset="0"/>
              </a:rPr>
              <a:t>Une vision de l’avenir</a:t>
            </a:r>
          </a:p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Font typeface="Symbol" pitchFamily="18" charset="2"/>
              <a:buChar char="·"/>
            </a:pPr>
            <a:endParaRPr lang="fr-FR" sz="2400">
              <a:cs typeface="Arial" charset="0"/>
            </a:endParaRPr>
          </a:p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Font typeface="Symbol" pitchFamily="18" charset="2"/>
              <a:buChar char="·"/>
            </a:pPr>
            <a:r>
              <a:rPr lang="fr-FR" sz="2400">
                <a:cs typeface="Arial" charset="0"/>
              </a:rPr>
              <a:t>Il permet à chaque participant de se situer dans le travail commun </a:t>
            </a:r>
            <a:r>
              <a:rPr lang="fr-FR" sz="2400">
                <a:cs typeface="Arial" charset="0"/>
                <a:sym typeface="Wingdings" pitchFamily="2" charset="2"/>
              </a:rPr>
              <a:t></a:t>
            </a:r>
            <a:r>
              <a:rPr lang="fr-FR" sz="2400">
                <a:solidFill>
                  <a:srgbClr val="3399FF"/>
                </a:solidFill>
                <a:cs typeface="Arial" charset="0"/>
                <a:sym typeface="Wingdings" pitchFamily="2" charset="2"/>
              </a:rPr>
              <a:t>MOTIVATION</a:t>
            </a:r>
            <a:endParaRPr lang="fr-FR" sz="2400">
              <a:solidFill>
                <a:srgbClr val="3399FF"/>
              </a:solidFill>
              <a:cs typeface="Arial" charset="0"/>
            </a:endParaRP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endParaRPr lang="fr-FR" sz="2000">
              <a:latin typeface="Arial Unicode MS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A926F-73DD-4F50-86B6-E03B9542781E}" type="datetime2">
              <a:rPr lang="fr-FR" smtClean="0"/>
              <a:pPr/>
              <a:t>jeudi 4 février 2010</a:t>
            </a:fld>
            <a:endParaRPr lang="fr-FR"/>
          </a:p>
        </p:txBody>
      </p:sp>
      <p:sp>
        <p:nvSpPr>
          <p:cNvPr id="1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ISIMA3</a:t>
            </a:r>
            <a:endParaRPr lang="fr-FR"/>
          </a:p>
        </p:txBody>
      </p:sp>
      <p:sp>
        <p:nvSpPr>
          <p:cNvPr id="305158" name="Rectangle 6"/>
          <p:cNvSpPr>
            <a:spLocks noChangeArrowheads="1"/>
          </p:cNvSpPr>
          <p:nvPr/>
        </p:nvSpPr>
        <p:spPr bwMode="auto">
          <a:xfrm>
            <a:off x="990600" y="2667000"/>
            <a:ext cx="5392737" cy="31722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marL="338138" indent="-338138" algn="l" defTabSz="449263">
              <a:spcBef>
                <a:spcPct val="20000"/>
              </a:spcBef>
              <a:buClr>
                <a:schemeClr val="accent2"/>
              </a:buClr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fr-FR" sz="2000" dirty="0" smtClean="0">
                <a:solidFill>
                  <a:srgbClr val="3366FF"/>
                </a:solidFill>
              </a:rPr>
              <a:t>Selon différente organisation d’entreprise</a:t>
            </a:r>
          </a:p>
          <a:p>
            <a:pPr marL="338138" indent="-338138" algn="just" defTabSz="449263">
              <a:spcBef>
                <a:spcPct val="20000"/>
              </a:spcBef>
              <a:buClr>
                <a:schemeClr val="accent2"/>
              </a:buClr>
              <a:buFontTx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fr-FR" sz="2000" dirty="0" smtClean="0"/>
              <a:t>Une </a:t>
            </a:r>
            <a:r>
              <a:rPr lang="fr-FR" sz="2000" dirty="0"/>
              <a:t>entreprise avec quelques projets majeurs, et dépendant d'acteurs extérieurs.</a:t>
            </a:r>
          </a:p>
          <a:p>
            <a:pPr marL="1143000" lvl="2" indent="-228600" algn="l" defTabSz="449263">
              <a:spcBef>
                <a:spcPct val="20000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fr-FR" sz="2000" dirty="0"/>
          </a:p>
          <a:p>
            <a:pPr marL="338138" indent="-338138" algn="just" defTabSz="449263">
              <a:spcBef>
                <a:spcPct val="20000"/>
              </a:spcBef>
              <a:buClr>
                <a:schemeClr val="accent2"/>
              </a:buClr>
              <a:buFontTx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fr-FR" sz="2000" dirty="0"/>
              <a:t>Le propriétaire ne contrôle pas le projet, il est partagé entre plusieurs prestataires.</a:t>
            </a:r>
          </a:p>
          <a:p>
            <a:pPr marL="1143000" lvl="2" indent="-228600" algn="l" defTabSz="449263">
              <a:spcBef>
                <a:spcPct val="20000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fr-FR" sz="2000" dirty="0"/>
          </a:p>
          <a:p>
            <a:pPr marL="338138" indent="-338138" algn="just" defTabSz="449263">
              <a:spcBef>
                <a:spcPct val="20000"/>
              </a:spcBef>
              <a:buClr>
                <a:schemeClr val="accent2"/>
              </a:buClr>
              <a:buFontTx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fr-FR" sz="2000" dirty="0"/>
              <a:t>L'entreprise classique : de nombreux petits projets sont traités en même </a:t>
            </a:r>
            <a:r>
              <a:rPr lang="fr-FR" sz="2000" dirty="0" smtClean="0"/>
              <a:t>temps</a:t>
            </a:r>
            <a:endParaRPr lang="fr-FR" sz="2000" dirty="0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6553200" y="2743200"/>
            <a:ext cx="2303462" cy="3522663"/>
            <a:chOff x="3606" y="799"/>
            <a:chExt cx="1791" cy="3097"/>
          </a:xfrm>
        </p:grpSpPr>
        <p:pic>
          <p:nvPicPr>
            <p:cNvPr id="305160" name="Picture 8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606" y="799"/>
              <a:ext cx="1791" cy="10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05161" name="Picture 9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742" y="1933"/>
              <a:ext cx="1523" cy="8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05162" name="Picture 10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878" y="2976"/>
              <a:ext cx="1481" cy="9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305163" name="Rectangle 11"/>
          <p:cNvSpPr>
            <a:spLocks noChangeArrowheads="1"/>
          </p:cNvSpPr>
          <p:nvPr/>
        </p:nvSpPr>
        <p:spPr bwMode="auto">
          <a:xfrm>
            <a:off x="990600" y="228600"/>
            <a:ext cx="7316787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fr-FR" sz="3200" dirty="0" smtClean="0"/>
              <a:t>Types de projets</a:t>
            </a:r>
            <a:endParaRPr lang="fr-FR" sz="3200" dirty="0"/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990600" y="1066800"/>
            <a:ext cx="7183437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 algn="l">
              <a:spcBef>
                <a:spcPct val="20000"/>
              </a:spcBef>
              <a:buClr>
                <a:schemeClr val="accent2"/>
              </a:buClr>
            </a:pPr>
            <a:r>
              <a:rPr lang="fr-CH" sz="2000" dirty="0">
                <a:solidFill>
                  <a:srgbClr val="3366FF"/>
                </a:solidFill>
              </a:rPr>
              <a:t>Plusieurs types de projets</a:t>
            </a:r>
          </a:p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fr-CH" sz="2000" dirty="0"/>
              <a:t>Développement d’un produit ou d’un service nouveau </a:t>
            </a:r>
          </a:p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fr-CH" sz="2000" dirty="0" smtClean="0"/>
              <a:t>Amélioration </a:t>
            </a:r>
            <a:r>
              <a:rPr lang="fr-CH" sz="2000" dirty="0"/>
              <a:t>de technologies ou de compétences</a:t>
            </a:r>
          </a:p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fr-CH" sz="2000" dirty="0" smtClean="0"/>
              <a:t>Modification </a:t>
            </a:r>
            <a:r>
              <a:rPr lang="fr-CH" sz="2000" dirty="0"/>
              <a:t>de </a:t>
            </a:r>
            <a:r>
              <a:rPr lang="fr-CH" sz="2000" dirty="0" smtClean="0"/>
              <a:t>l’organisation </a:t>
            </a:r>
            <a:endParaRPr lang="fr-CH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AB330-76B9-462E-A358-9F8C714B6A46}" type="datetime2">
              <a:rPr lang="fr-FR" smtClean="0"/>
              <a:pPr/>
              <a:t>jeudi 4 février 2010</a:t>
            </a:fld>
            <a:endParaRPr lang="fr-FR"/>
          </a:p>
        </p:txBody>
      </p:sp>
      <p:sp>
        <p:nvSpPr>
          <p:cNvPr id="6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ISIMA3</a:t>
            </a:r>
            <a:endParaRPr lang="fr-FR"/>
          </a:p>
        </p:txBody>
      </p:sp>
      <p:sp>
        <p:nvSpPr>
          <p:cNvPr id="182274" name="Rectangle 2"/>
          <p:cNvSpPr>
            <a:spLocks noChangeArrowheads="1"/>
          </p:cNvSpPr>
          <p:nvPr/>
        </p:nvSpPr>
        <p:spPr bwMode="auto">
          <a:xfrm>
            <a:off x="990600" y="1066800"/>
            <a:ext cx="80010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Symbol" pitchFamily="18" charset="2"/>
              <a:buNone/>
            </a:pPr>
            <a:r>
              <a:rPr lang="fr-FR" sz="2400" dirty="0">
                <a:latin typeface="Arial Unicode MS" pitchFamily="34" charset="-128"/>
              </a:rPr>
              <a:t>Planification </a:t>
            </a:r>
            <a:r>
              <a:rPr lang="fr-FR" sz="2400" dirty="0">
                <a:latin typeface="Arial Unicode MS" pitchFamily="34" charset="-128"/>
                <a:sym typeface="Wingdings" pitchFamily="2" charset="2"/>
              </a:rPr>
              <a:t> </a:t>
            </a:r>
            <a:r>
              <a:rPr lang="fr-FR" sz="2400" dirty="0">
                <a:solidFill>
                  <a:srgbClr val="3399FF"/>
                </a:solidFill>
                <a:latin typeface="Arial Unicode MS" pitchFamily="34" charset="-128"/>
              </a:rPr>
              <a:t> D</a:t>
            </a:r>
            <a:r>
              <a:rPr lang="fr-FR" sz="2400" dirty="0">
                <a:solidFill>
                  <a:srgbClr val="3399FF"/>
                </a:solidFill>
                <a:latin typeface="Arial"/>
              </a:rPr>
              <a:t>é</a:t>
            </a:r>
            <a:r>
              <a:rPr lang="fr-FR" sz="2400" dirty="0">
                <a:solidFill>
                  <a:srgbClr val="3399FF"/>
                </a:solidFill>
                <a:latin typeface="Arial Unicode MS" pitchFamily="34" charset="-128"/>
              </a:rPr>
              <a:t>finitions</a:t>
            </a: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Symbol" pitchFamily="18" charset="2"/>
              <a:buNone/>
            </a:pPr>
            <a:endParaRPr lang="fr-FR" sz="2000" dirty="0">
              <a:solidFill>
                <a:srgbClr val="3399FF"/>
              </a:solidFill>
              <a:latin typeface="Arial Unicode MS" pitchFamily="34" charset="-128"/>
              <a:cs typeface="Arial" charset="0"/>
              <a:sym typeface="Wingdings" pitchFamily="2" charset="2"/>
            </a:endParaRP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Symbol" pitchFamily="18" charset="2"/>
              <a:buNone/>
            </a:pPr>
            <a:r>
              <a:rPr lang="fr-FR" sz="2000" dirty="0">
                <a:solidFill>
                  <a:srgbClr val="3399FF"/>
                </a:solidFill>
                <a:cs typeface="Arial" charset="0"/>
              </a:rPr>
              <a:t>Marge</a:t>
            </a:r>
            <a:r>
              <a:rPr lang="fr-FR" sz="2000" dirty="0">
                <a:cs typeface="Arial" charset="0"/>
              </a:rPr>
              <a:t> : </a:t>
            </a:r>
            <a:r>
              <a:rPr lang="fr-FR" sz="2000" b="0" dirty="0">
                <a:latin typeface="Arial Unicode MS" pitchFamily="34" charset="-128"/>
              </a:rPr>
              <a:t>période durant laquelle une tâche peut glisser sans décaler d ’autres tâches ou la fin du projet</a:t>
            </a: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Symbol" pitchFamily="18" charset="2"/>
              <a:buNone/>
            </a:pPr>
            <a:r>
              <a:rPr lang="fr-FR" sz="2000" b="0" dirty="0">
                <a:latin typeface="Arial Unicode MS" pitchFamily="34" charset="-128"/>
              </a:rPr>
              <a:t> =&gt; il faut des marges proportionnelles à la difficulté de la tâche ou aux incertitudes</a:t>
            </a:r>
            <a:r>
              <a:rPr lang="fr-FR" sz="2000" dirty="0">
                <a:cs typeface="Arial" charset="0"/>
              </a:rPr>
              <a:t> </a:t>
            </a:r>
            <a:r>
              <a:rPr lang="fr-FR" sz="2000" b="0" dirty="0">
                <a:cs typeface="Arial" charset="0"/>
              </a:rPr>
              <a:t>durée de la tâche pour passer de l’état « non débuté » à l’état « terminé»</a:t>
            </a: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Symbol" pitchFamily="18" charset="2"/>
              <a:buNone/>
            </a:pPr>
            <a:endParaRPr lang="fr-FR" sz="2000" dirty="0">
              <a:solidFill>
                <a:srgbClr val="3399FF"/>
              </a:solidFill>
              <a:cs typeface="Arial" charset="0"/>
            </a:endParaRP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Symbol" pitchFamily="18" charset="2"/>
              <a:buNone/>
            </a:pPr>
            <a:r>
              <a:rPr lang="fr-FR" sz="2000" dirty="0">
                <a:solidFill>
                  <a:srgbClr val="3399FF"/>
                </a:solidFill>
                <a:cs typeface="Arial" charset="0"/>
              </a:rPr>
              <a:t>Chemin critique</a:t>
            </a:r>
            <a:r>
              <a:rPr lang="fr-FR" sz="2000" dirty="0">
                <a:cs typeface="Arial" charset="0"/>
              </a:rPr>
              <a:t> :</a:t>
            </a:r>
            <a:r>
              <a:rPr lang="fr-FR" sz="2000" dirty="0">
                <a:latin typeface="Arial Unicode MS" pitchFamily="34" charset="-128"/>
                <a:cs typeface="Arial" charset="0"/>
              </a:rPr>
              <a:t> </a:t>
            </a:r>
            <a:r>
              <a:rPr lang="fr-FR" sz="2000" b="0" dirty="0">
                <a:latin typeface="Arial Unicode MS" pitchFamily="34" charset="-128"/>
              </a:rPr>
              <a:t>chemin dont la marge entre les tâches est nulle (retard sur une tâche critique =&gt; retard de la fin du projet)</a:t>
            </a:r>
            <a:endParaRPr lang="fr-FR" sz="2000" b="0" dirty="0">
              <a:cs typeface="Arial" charset="0"/>
            </a:endParaRPr>
          </a:p>
        </p:txBody>
      </p:sp>
      <p:sp>
        <p:nvSpPr>
          <p:cNvPr id="182275" name="Rectangle 3"/>
          <p:cNvSpPr>
            <a:spLocks noChangeArrowheads="1"/>
          </p:cNvSpPr>
          <p:nvPr/>
        </p:nvSpPr>
        <p:spPr bwMode="auto">
          <a:xfrm>
            <a:off x="1828800" y="228600"/>
            <a:ext cx="7162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fr-FR" sz="3600" dirty="0">
                <a:solidFill>
                  <a:srgbClr val="FF0000"/>
                </a:solidFill>
              </a:rPr>
              <a:t>Planification</a:t>
            </a:r>
            <a:endParaRPr lang="fr-FR" sz="36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26FFD-1EE1-4AD7-A16B-E39F0F17BBC7}" type="datetime2">
              <a:rPr lang="fr-FR" smtClean="0"/>
              <a:pPr/>
              <a:t>jeudi 4 février 2010</a:t>
            </a:fld>
            <a:endParaRPr lang="fr-FR"/>
          </a:p>
        </p:txBody>
      </p:sp>
      <p:sp>
        <p:nvSpPr>
          <p:cNvPr id="6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ISIMA3</a:t>
            </a:r>
            <a:endParaRPr lang="fr-FR"/>
          </a:p>
        </p:txBody>
      </p:sp>
      <p:sp>
        <p:nvSpPr>
          <p:cNvPr id="167939" name="Rectangle 3"/>
          <p:cNvSpPr>
            <a:spLocks noChangeArrowheads="1"/>
          </p:cNvSpPr>
          <p:nvPr/>
        </p:nvSpPr>
        <p:spPr bwMode="auto">
          <a:xfrm>
            <a:off x="990600" y="1066800"/>
            <a:ext cx="80010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Symbol" pitchFamily="18" charset="2"/>
              <a:buNone/>
            </a:pPr>
            <a:r>
              <a:rPr lang="fr-FR" sz="2400" dirty="0">
                <a:cs typeface="Arial" charset="0"/>
              </a:rPr>
              <a:t>Définition des ressources</a:t>
            </a:r>
          </a:p>
          <a:p>
            <a:pPr marL="742950" lvl="1" indent="-28575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ü"/>
            </a:pPr>
            <a:r>
              <a:rPr lang="fr-FR" sz="1600" b="0" dirty="0">
                <a:cs typeface="Arial" charset="0"/>
              </a:rPr>
              <a:t>Personne (taux horaire, disponibilité)</a:t>
            </a:r>
          </a:p>
          <a:p>
            <a:pPr marL="742950" lvl="1" indent="-28575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ü"/>
            </a:pPr>
            <a:r>
              <a:rPr lang="fr-FR" sz="1600" b="0" dirty="0">
                <a:cs typeface="Arial" charset="0"/>
              </a:rPr>
              <a:t>Moyens (nombre disponible)</a:t>
            </a:r>
          </a:p>
          <a:p>
            <a:pPr marL="742950" lvl="1" indent="-28575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ü"/>
            </a:pPr>
            <a:r>
              <a:rPr lang="fr-FR" sz="1600" b="0" dirty="0">
                <a:cs typeface="Arial" charset="0"/>
              </a:rPr>
              <a:t>Achats extérieurs (taux à appliquer au prix d’achat brut)</a:t>
            </a: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fr-FR" sz="2400" dirty="0">
                <a:cs typeface="Arial" charset="0"/>
              </a:rPr>
              <a:t>Estimation des charges</a:t>
            </a:r>
          </a:p>
          <a:p>
            <a:pPr marL="742950" lvl="1" indent="-28575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ü"/>
            </a:pPr>
            <a:r>
              <a:rPr lang="fr-FR" sz="1600" b="0" dirty="0">
                <a:cs typeface="Arial" charset="0"/>
              </a:rPr>
              <a:t>Ne pas confondre charge et durée</a:t>
            </a:r>
          </a:p>
          <a:p>
            <a:pPr marL="742950" lvl="1" indent="-28575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ü"/>
            </a:pPr>
            <a:r>
              <a:rPr lang="fr-FR" sz="1600" b="0" dirty="0">
                <a:cs typeface="Arial" charset="0"/>
              </a:rPr>
              <a:t>Utiliser une méthode d’estimation</a:t>
            </a:r>
          </a:p>
          <a:p>
            <a:pPr marL="742950" lvl="1" indent="-28575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ü"/>
            </a:pPr>
            <a:r>
              <a:rPr lang="fr-FR" sz="1600" b="0" dirty="0">
                <a:cs typeface="Arial" charset="0"/>
              </a:rPr>
              <a:t>Capitaliser (bilans)</a:t>
            </a:r>
          </a:p>
          <a:p>
            <a:pPr marL="742950" lvl="1" indent="-28575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ü"/>
            </a:pPr>
            <a:r>
              <a:rPr lang="fr-FR" sz="1600" b="0" dirty="0">
                <a:cs typeface="Arial" charset="0"/>
              </a:rPr>
              <a:t>Tenir compte des risques</a:t>
            </a: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Symbol" pitchFamily="18" charset="2"/>
              <a:buNone/>
            </a:pPr>
            <a:r>
              <a:rPr lang="fr-FR" sz="2400" dirty="0">
                <a:cs typeface="Arial" charset="0"/>
              </a:rPr>
              <a:t>Affectation des ressources</a:t>
            </a:r>
          </a:p>
          <a:p>
            <a:pPr marL="742950" lvl="1" indent="-28575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ü"/>
            </a:pPr>
            <a:r>
              <a:rPr lang="fr-FR" sz="1600" b="0" dirty="0">
                <a:cs typeface="Arial" charset="0"/>
              </a:rPr>
              <a:t>Contraintes d’ordonnancement</a:t>
            </a:r>
          </a:p>
          <a:p>
            <a:pPr marL="742950" lvl="1" indent="-28575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ü"/>
            </a:pPr>
            <a:r>
              <a:rPr lang="fr-FR" sz="1600" b="0" dirty="0">
                <a:cs typeface="Arial" charset="0"/>
              </a:rPr>
              <a:t>Disponibilité des ressources</a:t>
            </a:r>
          </a:p>
          <a:p>
            <a:pPr marL="742950" lvl="1" indent="-28575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ü"/>
            </a:pPr>
            <a:r>
              <a:rPr lang="fr-FR" sz="1600" b="0" dirty="0">
                <a:cs typeface="Arial" charset="0"/>
              </a:rPr>
              <a:t>Disponibilité des moyens</a:t>
            </a: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Symbol" pitchFamily="18" charset="2"/>
              <a:buNone/>
            </a:pPr>
            <a:r>
              <a:rPr lang="fr-FR" sz="2400" dirty="0">
                <a:cs typeface="Arial" charset="0"/>
              </a:rPr>
              <a:t>Optimisation</a:t>
            </a:r>
          </a:p>
          <a:p>
            <a:pPr marL="742950" lvl="1" indent="-28575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ü"/>
            </a:pPr>
            <a:r>
              <a:rPr lang="fr-FR" sz="1600" b="0" dirty="0">
                <a:cs typeface="Arial" charset="0"/>
              </a:rPr>
              <a:t>L’outil calcule une solution qui tient compte des contraintes</a:t>
            </a:r>
          </a:p>
          <a:p>
            <a:pPr marL="742950" lvl="1" indent="-28575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ü"/>
            </a:pPr>
            <a:r>
              <a:rPr lang="fr-FR" sz="1600" b="0" dirty="0">
                <a:cs typeface="Arial" charset="0"/>
              </a:rPr>
              <a:t>Ajustements manuels nécessaires</a:t>
            </a:r>
            <a:endParaRPr lang="fr-FR" sz="1600" dirty="0">
              <a:latin typeface="Arial Unicode MS" pitchFamily="34" charset="-128"/>
            </a:endParaRPr>
          </a:p>
        </p:txBody>
      </p:sp>
      <p:sp>
        <p:nvSpPr>
          <p:cNvPr id="167942" name="Rectangle 6"/>
          <p:cNvSpPr>
            <a:spLocks noChangeArrowheads="1"/>
          </p:cNvSpPr>
          <p:nvPr/>
        </p:nvSpPr>
        <p:spPr bwMode="auto">
          <a:xfrm>
            <a:off x="990600" y="228600"/>
            <a:ext cx="8001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fr-FR" sz="3600" dirty="0">
                <a:solidFill>
                  <a:srgbClr val="FF0000"/>
                </a:solidFill>
              </a:rPr>
              <a:t>Planification</a:t>
            </a:r>
            <a:endParaRPr lang="fr-FR" sz="36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7943F-891F-49CC-96D3-3F043063687F}" type="datetime2">
              <a:rPr lang="fr-FR" smtClean="0"/>
              <a:pPr/>
              <a:t>jeudi 4 février 2010</a:t>
            </a:fld>
            <a:endParaRPr lang="fr-FR"/>
          </a:p>
        </p:txBody>
      </p:sp>
      <p:sp>
        <p:nvSpPr>
          <p:cNvPr id="7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ISIMA3</a:t>
            </a:r>
            <a:endParaRPr lang="fr-FR"/>
          </a:p>
        </p:txBody>
      </p:sp>
      <p:sp>
        <p:nvSpPr>
          <p:cNvPr id="164867" name="Rectangle 3"/>
          <p:cNvSpPr>
            <a:spLocks noChangeArrowheads="1"/>
          </p:cNvSpPr>
          <p:nvPr/>
        </p:nvSpPr>
        <p:spPr bwMode="auto">
          <a:xfrm>
            <a:off x="990600" y="1066800"/>
            <a:ext cx="80010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Font typeface="Symbol" pitchFamily="18" charset="2"/>
              <a:buNone/>
            </a:pPr>
            <a:r>
              <a:rPr lang="fr-FR" sz="2400" dirty="0">
                <a:latin typeface="Arial Unicode MS" pitchFamily="34" charset="-128"/>
              </a:rPr>
              <a:t>Planification </a:t>
            </a:r>
            <a:r>
              <a:rPr lang="fr-FR" sz="2400" dirty="0">
                <a:latin typeface="Arial Unicode MS" pitchFamily="34" charset="-128"/>
                <a:sym typeface="Wingdings" pitchFamily="2" charset="2"/>
              </a:rPr>
              <a:t> </a:t>
            </a:r>
            <a:r>
              <a:rPr lang="fr-FR" sz="2400" dirty="0">
                <a:solidFill>
                  <a:srgbClr val="3399FF"/>
                </a:solidFill>
                <a:latin typeface="Arial Unicode MS" pitchFamily="34" charset="-128"/>
              </a:rPr>
              <a:t> Les modes de repr</a:t>
            </a:r>
            <a:r>
              <a:rPr lang="fr-FR" sz="2400" dirty="0">
                <a:solidFill>
                  <a:srgbClr val="3399FF"/>
                </a:solidFill>
                <a:latin typeface="Arial"/>
              </a:rPr>
              <a:t>é</a:t>
            </a:r>
            <a:r>
              <a:rPr lang="fr-FR" sz="2400" dirty="0">
                <a:solidFill>
                  <a:srgbClr val="3399FF"/>
                </a:solidFill>
                <a:latin typeface="Arial Unicode MS" pitchFamily="34" charset="-128"/>
              </a:rPr>
              <a:t>sentation</a:t>
            </a:r>
          </a:p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Font typeface="Symbol" pitchFamily="18" charset="2"/>
              <a:buNone/>
            </a:pPr>
            <a:r>
              <a:rPr lang="fr-FR" sz="2400" dirty="0">
                <a:solidFill>
                  <a:srgbClr val="3399FF"/>
                </a:solidFill>
                <a:latin typeface="Arial Unicode MS" pitchFamily="34" charset="-128"/>
              </a:rPr>
              <a:t>PERT </a:t>
            </a:r>
            <a:r>
              <a:rPr lang="fr-FR" sz="2400" dirty="0">
                <a:latin typeface="Arial Unicode MS" pitchFamily="34" charset="-128"/>
                <a:cs typeface="Arial" charset="0"/>
              </a:rPr>
              <a:t>(program </a:t>
            </a:r>
            <a:r>
              <a:rPr lang="fr-FR" sz="2400" dirty="0" err="1">
                <a:latin typeface="Arial Unicode MS" pitchFamily="34" charset="-128"/>
                <a:cs typeface="Arial" charset="0"/>
              </a:rPr>
              <a:t>evaluation</a:t>
            </a:r>
            <a:r>
              <a:rPr lang="fr-FR" sz="2400" dirty="0">
                <a:latin typeface="Arial Unicode MS" pitchFamily="34" charset="-128"/>
                <a:cs typeface="Arial" charset="0"/>
              </a:rPr>
              <a:t> and </a:t>
            </a:r>
            <a:r>
              <a:rPr lang="fr-FR" sz="2400" dirty="0" err="1">
                <a:latin typeface="Arial Unicode MS" pitchFamily="34" charset="-128"/>
                <a:cs typeface="Arial" charset="0"/>
              </a:rPr>
              <a:t>review</a:t>
            </a:r>
            <a:r>
              <a:rPr lang="fr-FR" sz="2400" dirty="0">
                <a:latin typeface="Arial Unicode MS" pitchFamily="34" charset="-128"/>
                <a:cs typeface="Arial" charset="0"/>
              </a:rPr>
              <a:t> </a:t>
            </a:r>
            <a:r>
              <a:rPr lang="fr-FR" sz="2400" dirty="0" err="1">
                <a:latin typeface="Arial Unicode MS" pitchFamily="34" charset="-128"/>
                <a:cs typeface="Arial" charset="0"/>
              </a:rPr>
              <a:t>technic</a:t>
            </a:r>
            <a:r>
              <a:rPr lang="fr-FR" sz="2400" dirty="0">
                <a:latin typeface="Arial Unicode MS" pitchFamily="34" charset="-128"/>
                <a:cs typeface="Arial" charset="0"/>
              </a:rPr>
              <a:t>) ax</a:t>
            </a:r>
            <a:r>
              <a:rPr lang="fr-FR" sz="2400" dirty="0">
                <a:latin typeface="Arial"/>
                <a:cs typeface="Arial" charset="0"/>
              </a:rPr>
              <a:t>é</a:t>
            </a:r>
            <a:r>
              <a:rPr lang="fr-FR" sz="2400" dirty="0">
                <a:latin typeface="Arial Unicode MS" pitchFamily="34" charset="-128"/>
                <a:cs typeface="Arial" charset="0"/>
              </a:rPr>
              <a:t> sur la logique d</a:t>
            </a:r>
            <a:r>
              <a:rPr lang="fr-FR" sz="2400" dirty="0">
                <a:latin typeface="Arial"/>
                <a:cs typeface="Arial" charset="0"/>
              </a:rPr>
              <a:t>’</a:t>
            </a:r>
            <a:r>
              <a:rPr lang="fr-FR" sz="2400" dirty="0">
                <a:latin typeface="Arial Unicode MS" pitchFamily="34" charset="-128"/>
                <a:cs typeface="Arial" charset="0"/>
              </a:rPr>
              <a:t>encha</a:t>
            </a:r>
            <a:r>
              <a:rPr lang="fr-FR" sz="2400" dirty="0">
                <a:latin typeface="Arial"/>
                <a:cs typeface="Arial" charset="0"/>
              </a:rPr>
              <a:t>î</a:t>
            </a:r>
            <a:r>
              <a:rPr lang="fr-FR" sz="2400" dirty="0">
                <a:latin typeface="Arial Unicode MS" pitchFamily="34" charset="-128"/>
                <a:cs typeface="Arial" charset="0"/>
              </a:rPr>
              <a:t>nement des tâches</a:t>
            </a:r>
          </a:p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Font typeface="Symbol" pitchFamily="18" charset="2"/>
              <a:buNone/>
            </a:pPr>
            <a:endParaRPr lang="fr-FR" sz="2400" dirty="0">
              <a:latin typeface="Arial Unicode MS" pitchFamily="34" charset="-128"/>
              <a:cs typeface="Arial" charset="0"/>
            </a:endParaRPr>
          </a:p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Font typeface="Symbol" pitchFamily="18" charset="2"/>
              <a:buNone/>
            </a:pPr>
            <a:endParaRPr lang="fr-FR" sz="2400" dirty="0">
              <a:latin typeface="Arial Unicode MS" pitchFamily="34" charset="-128"/>
              <a:cs typeface="Arial" charset="0"/>
            </a:endParaRPr>
          </a:p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Font typeface="Symbol" pitchFamily="18" charset="2"/>
              <a:buNone/>
            </a:pPr>
            <a:endParaRPr lang="fr-FR" sz="2400" dirty="0">
              <a:latin typeface="Arial Unicode MS" pitchFamily="34" charset="-128"/>
              <a:cs typeface="Arial" charset="0"/>
            </a:endParaRPr>
          </a:p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Font typeface="Symbol" pitchFamily="18" charset="2"/>
              <a:buNone/>
            </a:pPr>
            <a:endParaRPr lang="fr-FR" sz="2400" dirty="0">
              <a:latin typeface="Arial Unicode MS" pitchFamily="34" charset="-128"/>
              <a:cs typeface="Arial" charset="0"/>
            </a:endParaRPr>
          </a:p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Font typeface="Symbol" pitchFamily="18" charset="2"/>
              <a:buNone/>
            </a:pPr>
            <a:endParaRPr lang="fr-FR" sz="2400" dirty="0">
              <a:latin typeface="Arial Unicode MS" pitchFamily="34" charset="-128"/>
              <a:cs typeface="Arial" charset="0"/>
            </a:endParaRPr>
          </a:p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Font typeface="Symbol" pitchFamily="18" charset="2"/>
              <a:buNone/>
            </a:pPr>
            <a:endParaRPr lang="fr-FR" sz="2400" dirty="0">
              <a:latin typeface="Arial Unicode MS" pitchFamily="34" charset="-128"/>
              <a:cs typeface="Arial" charset="0"/>
            </a:endParaRPr>
          </a:p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Font typeface="Symbol" pitchFamily="18" charset="2"/>
              <a:buNone/>
            </a:pPr>
            <a:endParaRPr lang="fr-FR" sz="2400" dirty="0">
              <a:latin typeface="Arial Unicode MS" pitchFamily="34" charset="-128"/>
              <a:cs typeface="Arial" charset="0"/>
            </a:endParaRPr>
          </a:p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Font typeface="Symbol" pitchFamily="18" charset="2"/>
              <a:buNone/>
            </a:pPr>
            <a:endParaRPr lang="fr-FR" sz="2400" dirty="0">
              <a:latin typeface="Arial Unicode MS" pitchFamily="34" charset="-128"/>
              <a:cs typeface="Arial" charset="0"/>
            </a:endParaRPr>
          </a:p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Font typeface="Symbol" pitchFamily="18" charset="2"/>
              <a:buNone/>
            </a:pPr>
            <a:endParaRPr lang="fr-FR" sz="2000" b="0" dirty="0">
              <a:latin typeface="Arial Unicode MS" pitchFamily="34" charset="-128"/>
              <a:cs typeface="Arial" charset="0"/>
            </a:endParaRPr>
          </a:p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Font typeface="Symbol" pitchFamily="18" charset="2"/>
              <a:buNone/>
            </a:pPr>
            <a:endParaRPr lang="fr-FR" sz="2000" b="0" dirty="0">
              <a:latin typeface="Arial Unicode MS" pitchFamily="34" charset="-128"/>
              <a:cs typeface="Arial" charset="0"/>
            </a:endParaRPr>
          </a:p>
        </p:txBody>
      </p:sp>
      <p:sp>
        <p:nvSpPr>
          <p:cNvPr id="164870" name="Rectangle 6"/>
          <p:cNvSpPr>
            <a:spLocks noChangeArrowheads="1"/>
          </p:cNvSpPr>
          <p:nvPr/>
        </p:nvSpPr>
        <p:spPr bwMode="auto">
          <a:xfrm>
            <a:off x="990600" y="228600"/>
            <a:ext cx="7162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fr-FR" sz="3600" dirty="0">
                <a:solidFill>
                  <a:srgbClr val="FF0000"/>
                </a:solidFill>
              </a:rPr>
              <a:t>Planification</a:t>
            </a:r>
            <a:endParaRPr lang="fr-FR" sz="3600" b="0" dirty="0"/>
          </a:p>
        </p:txBody>
      </p:sp>
      <p:pic>
        <p:nvPicPr>
          <p:cNvPr id="164872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2438400"/>
            <a:ext cx="6554788" cy="3602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F40CA-CF1D-41A6-9837-F36055E8148B}" type="datetime2">
              <a:rPr lang="fr-FR" smtClean="0"/>
              <a:pPr/>
              <a:t>jeudi 4 février 2010</a:t>
            </a:fld>
            <a:endParaRPr lang="fr-FR"/>
          </a:p>
        </p:txBody>
      </p:sp>
      <p:sp>
        <p:nvSpPr>
          <p:cNvPr id="11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ISIMA3</a:t>
            </a:r>
            <a:endParaRPr lang="fr-FR"/>
          </a:p>
        </p:txBody>
      </p:sp>
      <p:sp>
        <p:nvSpPr>
          <p:cNvPr id="179202" name="Rectangle 2"/>
          <p:cNvSpPr>
            <a:spLocks noChangeArrowheads="1"/>
          </p:cNvSpPr>
          <p:nvPr/>
        </p:nvSpPr>
        <p:spPr bwMode="auto">
          <a:xfrm>
            <a:off x="1828800" y="1066800"/>
            <a:ext cx="71628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Font typeface="Symbol" pitchFamily="18" charset="2"/>
              <a:buNone/>
            </a:pPr>
            <a:r>
              <a:rPr lang="fr-FR" sz="2400" dirty="0">
                <a:latin typeface="Arial Unicode MS" pitchFamily="34" charset="-128"/>
              </a:rPr>
              <a:t>Planification </a:t>
            </a:r>
            <a:r>
              <a:rPr lang="fr-FR" sz="2400" dirty="0">
                <a:latin typeface="Arial Unicode MS" pitchFamily="34" charset="-128"/>
                <a:sym typeface="Wingdings" pitchFamily="2" charset="2"/>
              </a:rPr>
              <a:t> </a:t>
            </a:r>
            <a:r>
              <a:rPr lang="fr-FR" sz="2400" dirty="0">
                <a:solidFill>
                  <a:srgbClr val="3399FF"/>
                </a:solidFill>
                <a:latin typeface="Arial Unicode MS" pitchFamily="34" charset="-128"/>
              </a:rPr>
              <a:t> Les modes de repr</a:t>
            </a:r>
            <a:r>
              <a:rPr lang="fr-FR" sz="2400" dirty="0">
                <a:solidFill>
                  <a:srgbClr val="3399FF"/>
                </a:solidFill>
                <a:latin typeface="Arial"/>
              </a:rPr>
              <a:t>é</a:t>
            </a:r>
            <a:r>
              <a:rPr lang="fr-FR" sz="2400" dirty="0">
                <a:solidFill>
                  <a:srgbClr val="3399FF"/>
                </a:solidFill>
                <a:latin typeface="Arial Unicode MS" pitchFamily="34" charset="-128"/>
              </a:rPr>
              <a:t>sentation</a:t>
            </a:r>
          </a:p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Font typeface="Symbol" pitchFamily="18" charset="2"/>
              <a:buNone/>
            </a:pPr>
            <a:r>
              <a:rPr lang="fr-FR" sz="2400" dirty="0">
                <a:solidFill>
                  <a:srgbClr val="3399FF"/>
                </a:solidFill>
                <a:latin typeface="Arial Unicode MS" pitchFamily="34" charset="-128"/>
              </a:rPr>
              <a:t>GANTT </a:t>
            </a:r>
            <a:r>
              <a:rPr lang="fr-FR" sz="2400" dirty="0">
                <a:latin typeface="Arial Unicode MS" pitchFamily="34" charset="-128"/>
                <a:cs typeface="Arial" charset="0"/>
              </a:rPr>
              <a:t>ax</a:t>
            </a:r>
            <a:r>
              <a:rPr lang="fr-FR" sz="2400" dirty="0">
                <a:latin typeface="Arial"/>
                <a:cs typeface="Arial" charset="0"/>
              </a:rPr>
              <a:t>é</a:t>
            </a:r>
            <a:r>
              <a:rPr lang="fr-FR" sz="2400" dirty="0">
                <a:latin typeface="Arial Unicode MS" pitchFamily="34" charset="-128"/>
                <a:cs typeface="Arial" charset="0"/>
              </a:rPr>
              <a:t> sur le calendrier</a:t>
            </a:r>
          </a:p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Font typeface="Symbol" pitchFamily="18" charset="2"/>
              <a:buNone/>
            </a:pPr>
            <a:endParaRPr lang="fr-FR" sz="2400" dirty="0">
              <a:latin typeface="Arial Unicode MS" pitchFamily="34" charset="-128"/>
              <a:cs typeface="Arial" charset="0"/>
            </a:endParaRPr>
          </a:p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Font typeface="Symbol" pitchFamily="18" charset="2"/>
              <a:buNone/>
            </a:pPr>
            <a:endParaRPr lang="fr-FR" sz="2400" dirty="0">
              <a:latin typeface="Arial Unicode MS" pitchFamily="34" charset="-128"/>
              <a:cs typeface="Arial" charset="0"/>
            </a:endParaRPr>
          </a:p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Font typeface="Symbol" pitchFamily="18" charset="2"/>
              <a:buNone/>
            </a:pPr>
            <a:endParaRPr lang="fr-FR" sz="2400" dirty="0">
              <a:latin typeface="Arial Unicode MS" pitchFamily="34" charset="-128"/>
              <a:cs typeface="Arial" charset="0"/>
            </a:endParaRPr>
          </a:p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Font typeface="Symbol" pitchFamily="18" charset="2"/>
              <a:buNone/>
            </a:pPr>
            <a:endParaRPr lang="fr-FR" sz="2400" dirty="0">
              <a:latin typeface="Arial Unicode MS" pitchFamily="34" charset="-128"/>
              <a:cs typeface="Arial" charset="0"/>
            </a:endParaRPr>
          </a:p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Font typeface="Symbol" pitchFamily="18" charset="2"/>
              <a:buNone/>
            </a:pPr>
            <a:endParaRPr lang="fr-FR" sz="2400" dirty="0">
              <a:latin typeface="Arial Unicode MS" pitchFamily="34" charset="-128"/>
              <a:cs typeface="Arial" charset="0"/>
            </a:endParaRPr>
          </a:p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Font typeface="Symbol" pitchFamily="18" charset="2"/>
              <a:buNone/>
            </a:pPr>
            <a:endParaRPr lang="fr-FR" sz="2400" dirty="0">
              <a:latin typeface="Arial Unicode MS" pitchFamily="34" charset="-128"/>
              <a:cs typeface="Arial" charset="0"/>
            </a:endParaRPr>
          </a:p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Font typeface="Symbol" pitchFamily="18" charset="2"/>
              <a:buNone/>
            </a:pPr>
            <a:r>
              <a:rPr lang="fr-FR" sz="2400" dirty="0" smtClean="0">
                <a:latin typeface="Arial Unicode MS" pitchFamily="34" charset="-128"/>
                <a:cs typeface="Arial" charset="0"/>
              </a:rPr>
              <a:t>Charge	50 </a:t>
            </a:r>
            <a:r>
              <a:rPr lang="fr-FR" sz="2400" dirty="0">
                <a:latin typeface="Arial Unicode MS" pitchFamily="34" charset="-128"/>
                <a:cs typeface="Arial" charset="0"/>
              </a:rPr>
              <a:t>jours</a:t>
            </a:r>
          </a:p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Font typeface="Symbol" pitchFamily="18" charset="2"/>
              <a:buNone/>
            </a:pPr>
            <a:r>
              <a:rPr lang="fr-FR" sz="2400" dirty="0" smtClean="0">
                <a:latin typeface="Arial Unicode MS" pitchFamily="34" charset="-128"/>
                <a:cs typeface="Arial" charset="0"/>
              </a:rPr>
              <a:t>D</a:t>
            </a:r>
            <a:r>
              <a:rPr lang="fr-FR" sz="2400" dirty="0" smtClean="0">
                <a:latin typeface="Arial"/>
                <a:cs typeface="Arial" charset="0"/>
              </a:rPr>
              <a:t>é</a:t>
            </a:r>
            <a:r>
              <a:rPr lang="fr-FR" sz="2400" dirty="0" smtClean="0">
                <a:latin typeface="Arial Unicode MS" pitchFamily="34" charset="-128"/>
                <a:cs typeface="Arial" charset="0"/>
              </a:rPr>
              <a:t>lai		31 </a:t>
            </a:r>
            <a:r>
              <a:rPr lang="fr-FR" sz="2400" dirty="0">
                <a:latin typeface="Arial Unicode MS" pitchFamily="34" charset="-128"/>
                <a:cs typeface="Arial" charset="0"/>
              </a:rPr>
              <a:t>jours</a:t>
            </a:r>
          </a:p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Font typeface="Symbol" pitchFamily="18" charset="2"/>
              <a:buNone/>
            </a:pPr>
            <a:endParaRPr lang="fr-FR" sz="2400" dirty="0">
              <a:latin typeface="Arial Unicode MS" pitchFamily="34" charset="-128"/>
              <a:cs typeface="Arial" charset="0"/>
            </a:endParaRPr>
          </a:p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Font typeface="Symbol" pitchFamily="18" charset="2"/>
              <a:buNone/>
            </a:pPr>
            <a:endParaRPr lang="fr-FR" sz="2400" dirty="0">
              <a:latin typeface="Arial Unicode MS" pitchFamily="34" charset="-128"/>
              <a:cs typeface="Arial" charset="0"/>
            </a:endParaRPr>
          </a:p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Font typeface="Symbol" pitchFamily="18" charset="2"/>
              <a:buNone/>
            </a:pPr>
            <a:endParaRPr lang="fr-FR" sz="2400" dirty="0">
              <a:latin typeface="Arial Unicode MS" pitchFamily="34" charset="-128"/>
              <a:cs typeface="Arial" charset="0"/>
            </a:endParaRPr>
          </a:p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Font typeface="Symbol" pitchFamily="18" charset="2"/>
              <a:buNone/>
            </a:pPr>
            <a:endParaRPr lang="fr-FR" sz="2400" dirty="0">
              <a:latin typeface="Arial Unicode MS" pitchFamily="34" charset="-128"/>
              <a:cs typeface="Arial" charset="0"/>
            </a:endParaRPr>
          </a:p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Font typeface="Symbol" pitchFamily="18" charset="2"/>
              <a:buNone/>
            </a:pPr>
            <a:endParaRPr lang="fr-FR" sz="2400" dirty="0">
              <a:latin typeface="Arial Unicode MS" pitchFamily="34" charset="-128"/>
              <a:cs typeface="Arial" charset="0"/>
            </a:endParaRPr>
          </a:p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Font typeface="Symbol" pitchFamily="18" charset="2"/>
              <a:buNone/>
            </a:pPr>
            <a:endParaRPr lang="fr-FR" sz="2400" dirty="0">
              <a:latin typeface="Arial Unicode MS" pitchFamily="34" charset="-128"/>
              <a:cs typeface="Arial" charset="0"/>
            </a:endParaRPr>
          </a:p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Font typeface="Symbol" pitchFamily="18" charset="2"/>
              <a:buNone/>
            </a:pPr>
            <a:endParaRPr lang="fr-FR" sz="2400" dirty="0">
              <a:latin typeface="Arial Unicode MS" pitchFamily="34" charset="-128"/>
              <a:cs typeface="Arial" charset="0"/>
            </a:endParaRPr>
          </a:p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Font typeface="Symbol" pitchFamily="18" charset="2"/>
              <a:buNone/>
            </a:pPr>
            <a:endParaRPr lang="fr-FR" sz="2400" dirty="0">
              <a:latin typeface="Arial Unicode MS" pitchFamily="34" charset="-128"/>
              <a:cs typeface="Arial" charset="0"/>
            </a:endParaRPr>
          </a:p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Font typeface="Symbol" pitchFamily="18" charset="2"/>
              <a:buNone/>
            </a:pPr>
            <a:endParaRPr lang="fr-FR" sz="2400" dirty="0">
              <a:latin typeface="Arial Unicode MS" pitchFamily="34" charset="-128"/>
              <a:cs typeface="Arial" charset="0"/>
            </a:endParaRPr>
          </a:p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Font typeface="Symbol" pitchFamily="18" charset="2"/>
              <a:buNone/>
            </a:pPr>
            <a:endParaRPr lang="fr-FR" sz="2400" dirty="0">
              <a:latin typeface="Arial Unicode MS" pitchFamily="34" charset="-128"/>
              <a:cs typeface="Arial" charset="0"/>
            </a:endParaRPr>
          </a:p>
        </p:txBody>
      </p:sp>
      <p:sp>
        <p:nvSpPr>
          <p:cNvPr id="179203" name="Rectangle 3"/>
          <p:cNvSpPr>
            <a:spLocks noChangeArrowheads="1"/>
          </p:cNvSpPr>
          <p:nvPr/>
        </p:nvSpPr>
        <p:spPr bwMode="auto">
          <a:xfrm>
            <a:off x="1828800" y="228600"/>
            <a:ext cx="7162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fr-FR" sz="3600">
                <a:solidFill>
                  <a:srgbClr val="FF0000"/>
                </a:solidFill>
              </a:rPr>
              <a:t>Planification</a:t>
            </a:r>
            <a:endParaRPr lang="fr-FR" sz="3600" b="0"/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1295400" y="2286000"/>
            <a:ext cx="7162800" cy="1943100"/>
            <a:chOff x="1104" y="1344"/>
            <a:chExt cx="4512" cy="1224"/>
          </a:xfrm>
        </p:grpSpPr>
        <p:pic>
          <p:nvPicPr>
            <p:cNvPr id="179204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104" y="1344"/>
              <a:ext cx="4512" cy="12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3" name="Group 9"/>
            <p:cNvGrpSpPr>
              <a:grpSpLocks/>
            </p:cNvGrpSpPr>
            <p:nvPr/>
          </p:nvGrpSpPr>
          <p:grpSpPr bwMode="auto">
            <a:xfrm>
              <a:off x="1248" y="1584"/>
              <a:ext cx="528" cy="730"/>
              <a:chOff x="1248" y="1584"/>
              <a:chExt cx="528" cy="730"/>
            </a:xfrm>
          </p:grpSpPr>
          <p:sp>
            <p:nvSpPr>
              <p:cNvPr id="179205" name="Text Box 5"/>
              <p:cNvSpPr txBox="1">
                <a:spLocks noChangeArrowheads="1"/>
              </p:cNvSpPr>
              <p:nvPr/>
            </p:nvSpPr>
            <p:spPr bwMode="auto">
              <a:xfrm>
                <a:off x="1248" y="1584"/>
                <a:ext cx="528" cy="250"/>
              </a:xfrm>
              <a:prstGeom prst="rect">
                <a:avLst/>
              </a:prstGeom>
              <a:solidFill>
                <a:srgbClr val="D5EA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fr-FR" sz="1000"/>
                  <a:t>Ressource X</a:t>
                </a:r>
                <a:endParaRPr lang="en-GB" sz="1000"/>
              </a:p>
            </p:txBody>
          </p:sp>
          <p:sp>
            <p:nvSpPr>
              <p:cNvPr id="179208" name="Text Box 8"/>
              <p:cNvSpPr txBox="1">
                <a:spLocks noChangeArrowheads="1"/>
              </p:cNvSpPr>
              <p:nvPr/>
            </p:nvSpPr>
            <p:spPr bwMode="auto">
              <a:xfrm>
                <a:off x="1248" y="2064"/>
                <a:ext cx="528" cy="250"/>
              </a:xfrm>
              <a:prstGeom prst="rect">
                <a:avLst/>
              </a:prstGeom>
              <a:solidFill>
                <a:srgbClr val="D5EA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fr-FR" sz="1000"/>
                  <a:t>Ressource Y</a:t>
                </a:r>
                <a:endParaRPr lang="en-GB" sz="1000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DDB04-4FDE-40F4-BCB8-730B44FA1FBD}" type="datetime2">
              <a:rPr lang="fr-FR" smtClean="0"/>
              <a:pPr/>
              <a:t>jeudi 4 février 2010</a:t>
            </a:fld>
            <a:endParaRPr lang="fr-FR"/>
          </a:p>
        </p:txBody>
      </p:sp>
      <p:sp>
        <p:nvSpPr>
          <p:cNvPr id="17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ISIMA3</a:t>
            </a:r>
            <a:endParaRPr lang="fr-FR"/>
          </a:p>
        </p:txBody>
      </p:sp>
      <p:sp>
        <p:nvSpPr>
          <p:cNvPr id="180226" name="Rectangle 2"/>
          <p:cNvSpPr>
            <a:spLocks noChangeArrowheads="1"/>
          </p:cNvSpPr>
          <p:nvPr/>
        </p:nvSpPr>
        <p:spPr bwMode="auto">
          <a:xfrm>
            <a:off x="990600" y="1066800"/>
            <a:ext cx="80010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Font typeface="Symbol" pitchFamily="18" charset="2"/>
              <a:buNone/>
            </a:pPr>
            <a:r>
              <a:rPr lang="fr-FR" sz="2400" dirty="0">
                <a:latin typeface="Arial Unicode MS" pitchFamily="34" charset="-128"/>
              </a:rPr>
              <a:t>Planification </a:t>
            </a:r>
            <a:r>
              <a:rPr lang="fr-FR" sz="2400" dirty="0">
                <a:latin typeface="Arial Unicode MS" pitchFamily="34" charset="-128"/>
                <a:sym typeface="Wingdings" pitchFamily="2" charset="2"/>
              </a:rPr>
              <a:t> </a:t>
            </a:r>
            <a:r>
              <a:rPr lang="fr-FR" sz="2400" dirty="0">
                <a:solidFill>
                  <a:srgbClr val="3399FF"/>
                </a:solidFill>
                <a:latin typeface="Arial Unicode MS" pitchFamily="34" charset="-128"/>
              </a:rPr>
              <a:t> Les modes de repr</a:t>
            </a:r>
            <a:r>
              <a:rPr lang="fr-FR" sz="2400" dirty="0">
                <a:solidFill>
                  <a:srgbClr val="3399FF"/>
                </a:solidFill>
                <a:latin typeface="Arial"/>
              </a:rPr>
              <a:t>é</a:t>
            </a:r>
            <a:r>
              <a:rPr lang="fr-FR" sz="2400" dirty="0">
                <a:solidFill>
                  <a:srgbClr val="3399FF"/>
                </a:solidFill>
                <a:latin typeface="Arial Unicode MS" pitchFamily="34" charset="-128"/>
              </a:rPr>
              <a:t>sentation</a:t>
            </a:r>
          </a:p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Font typeface="Symbol" pitchFamily="18" charset="2"/>
              <a:buNone/>
            </a:pPr>
            <a:endParaRPr lang="fr-FR" sz="2400" dirty="0">
              <a:solidFill>
                <a:srgbClr val="3399FF"/>
              </a:solidFill>
              <a:latin typeface="Arial Unicode MS" pitchFamily="34" charset="-128"/>
            </a:endParaRPr>
          </a:p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Font typeface="Symbol" pitchFamily="18" charset="2"/>
              <a:buNone/>
            </a:pPr>
            <a:endParaRPr lang="fr-FR" sz="2400" dirty="0">
              <a:solidFill>
                <a:srgbClr val="3399FF"/>
              </a:solidFill>
              <a:latin typeface="Arial Unicode MS" pitchFamily="34" charset="-128"/>
            </a:endParaRPr>
          </a:p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Font typeface="Symbol" pitchFamily="18" charset="2"/>
              <a:buNone/>
            </a:pPr>
            <a:endParaRPr lang="fr-FR" sz="2400" dirty="0">
              <a:solidFill>
                <a:srgbClr val="3399FF"/>
              </a:solidFill>
              <a:latin typeface="Arial Unicode MS" pitchFamily="34" charset="-128"/>
            </a:endParaRPr>
          </a:p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Font typeface="Symbol" pitchFamily="18" charset="2"/>
              <a:buNone/>
            </a:pPr>
            <a:endParaRPr lang="fr-FR" sz="2400" dirty="0">
              <a:solidFill>
                <a:srgbClr val="3399FF"/>
              </a:solidFill>
              <a:latin typeface="Arial Unicode MS" pitchFamily="34" charset="-128"/>
            </a:endParaRPr>
          </a:p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Font typeface="Symbol" pitchFamily="18" charset="2"/>
              <a:buNone/>
            </a:pPr>
            <a:endParaRPr lang="fr-FR" sz="2400" dirty="0">
              <a:solidFill>
                <a:srgbClr val="3399FF"/>
              </a:solidFill>
              <a:latin typeface="Arial Unicode MS" pitchFamily="34" charset="-128"/>
            </a:endParaRPr>
          </a:p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Font typeface="Symbol" pitchFamily="18" charset="2"/>
              <a:buNone/>
            </a:pPr>
            <a:endParaRPr lang="fr-FR" sz="2400" dirty="0">
              <a:solidFill>
                <a:srgbClr val="3399FF"/>
              </a:solidFill>
              <a:latin typeface="Arial Unicode MS" pitchFamily="34" charset="-128"/>
            </a:endParaRPr>
          </a:p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Font typeface="Symbol" pitchFamily="18" charset="2"/>
              <a:buNone/>
            </a:pPr>
            <a:endParaRPr lang="fr-FR" sz="2400" dirty="0">
              <a:solidFill>
                <a:srgbClr val="3399FF"/>
              </a:solidFill>
              <a:latin typeface="Arial Unicode MS" pitchFamily="34" charset="-128"/>
            </a:endParaRPr>
          </a:p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Font typeface="Symbol" pitchFamily="18" charset="2"/>
              <a:buNone/>
            </a:pPr>
            <a:endParaRPr lang="fr-FR" sz="2400" dirty="0">
              <a:solidFill>
                <a:srgbClr val="3399FF"/>
              </a:solidFill>
              <a:latin typeface="Arial Unicode MS" pitchFamily="34" charset="-128"/>
            </a:endParaRPr>
          </a:p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Font typeface="Symbol" pitchFamily="18" charset="2"/>
              <a:buNone/>
            </a:pPr>
            <a:r>
              <a:rPr lang="fr-FR" sz="2400" dirty="0">
                <a:latin typeface="Arial Unicode MS" pitchFamily="34" charset="-128"/>
              </a:rPr>
              <a:t>Les outils : PSN, MS Project, </a:t>
            </a:r>
            <a:r>
              <a:rPr lang="fr-FR" sz="2400" dirty="0" smtClean="0">
                <a:latin typeface="Arial Unicode MS" pitchFamily="34" charset="-128"/>
              </a:rPr>
              <a:t>PMW, </a:t>
            </a:r>
            <a:r>
              <a:rPr lang="fr-FR" sz="2400" dirty="0" err="1" smtClean="0">
                <a:latin typeface="Arial Unicode MS" pitchFamily="34" charset="-128"/>
              </a:rPr>
              <a:t>OpenWorkBench</a:t>
            </a:r>
            <a:endParaRPr lang="fr-FR" sz="2400" dirty="0">
              <a:latin typeface="Arial Unicode MS" pitchFamily="34" charset="-128"/>
            </a:endParaRPr>
          </a:p>
        </p:txBody>
      </p:sp>
      <p:sp>
        <p:nvSpPr>
          <p:cNvPr id="180227" name="Rectangle 3"/>
          <p:cNvSpPr>
            <a:spLocks noChangeArrowheads="1"/>
          </p:cNvSpPr>
          <p:nvPr/>
        </p:nvSpPr>
        <p:spPr bwMode="auto">
          <a:xfrm>
            <a:off x="990600" y="228600"/>
            <a:ext cx="7162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fr-FR" sz="3600" dirty="0">
                <a:solidFill>
                  <a:srgbClr val="FF0000"/>
                </a:solidFill>
              </a:rPr>
              <a:t>Planification</a:t>
            </a:r>
            <a:endParaRPr lang="fr-FR" sz="3600" b="0" dirty="0"/>
          </a:p>
        </p:txBody>
      </p:sp>
      <p:sp>
        <p:nvSpPr>
          <p:cNvPr id="180228" name="Rectangle 4"/>
          <p:cNvSpPr>
            <a:spLocks noChangeArrowheads="1"/>
          </p:cNvSpPr>
          <p:nvPr/>
        </p:nvSpPr>
        <p:spPr bwMode="auto">
          <a:xfrm>
            <a:off x="4413250" y="2065338"/>
            <a:ext cx="1752600" cy="466725"/>
          </a:xfrm>
          <a:prstGeom prst="rect">
            <a:avLst/>
          </a:prstGeom>
          <a:solidFill>
            <a:srgbClr val="D5EA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fr-FR" sz="2400">
                <a:latin typeface="Arial Unicode MS" pitchFamily="34" charset="-128"/>
              </a:rPr>
              <a:t>PERT</a:t>
            </a:r>
            <a:endParaRPr lang="en-GB" sz="2400">
              <a:latin typeface="Arial Unicode MS" pitchFamily="34" charset="-128"/>
            </a:endParaRPr>
          </a:p>
        </p:txBody>
      </p:sp>
      <p:sp>
        <p:nvSpPr>
          <p:cNvPr id="180231" name="AutoShape 7"/>
          <p:cNvSpPr>
            <a:spLocks noChangeArrowheads="1"/>
          </p:cNvSpPr>
          <p:nvPr/>
        </p:nvSpPr>
        <p:spPr bwMode="auto">
          <a:xfrm>
            <a:off x="5181600" y="2667000"/>
            <a:ext cx="304800" cy="685800"/>
          </a:xfrm>
          <a:prstGeom prst="downArrow">
            <a:avLst>
              <a:gd name="adj1" fmla="val 50000"/>
              <a:gd name="adj2" fmla="val 56250"/>
            </a:avLst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fr-FR"/>
          </a:p>
        </p:txBody>
      </p:sp>
      <p:sp>
        <p:nvSpPr>
          <p:cNvPr id="180232" name="Text Box 8"/>
          <p:cNvSpPr txBox="1">
            <a:spLocks noChangeArrowheads="1"/>
          </p:cNvSpPr>
          <p:nvPr/>
        </p:nvSpPr>
        <p:spPr bwMode="auto">
          <a:xfrm>
            <a:off x="2232025" y="2033588"/>
            <a:ext cx="10350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fr-FR" sz="1800"/>
              <a:t>Tâches,</a:t>
            </a:r>
          </a:p>
          <a:p>
            <a:r>
              <a:rPr lang="fr-FR" sz="1800"/>
              <a:t>durée</a:t>
            </a:r>
            <a:endParaRPr lang="en-GB" sz="1800"/>
          </a:p>
        </p:txBody>
      </p:sp>
      <p:sp>
        <p:nvSpPr>
          <p:cNvPr id="180233" name="Text Box 9"/>
          <p:cNvSpPr txBox="1">
            <a:spLocks noChangeArrowheads="1"/>
          </p:cNvSpPr>
          <p:nvPr/>
        </p:nvSpPr>
        <p:spPr bwMode="auto">
          <a:xfrm>
            <a:off x="7308850" y="2209800"/>
            <a:ext cx="1174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fr-FR" sz="1800"/>
              <a:t>Durée</a:t>
            </a:r>
          </a:p>
          <a:p>
            <a:r>
              <a:rPr lang="fr-FR" sz="1800"/>
              <a:t>minimale</a:t>
            </a:r>
            <a:endParaRPr lang="en-GB" sz="1800"/>
          </a:p>
        </p:txBody>
      </p:sp>
      <p:sp>
        <p:nvSpPr>
          <p:cNvPr id="180236" name="AutoShape 12"/>
          <p:cNvSpPr>
            <a:spLocks noChangeArrowheads="1"/>
          </p:cNvSpPr>
          <p:nvPr/>
        </p:nvSpPr>
        <p:spPr bwMode="auto">
          <a:xfrm rot="-6039800">
            <a:off x="6511926" y="1993900"/>
            <a:ext cx="482600" cy="517525"/>
          </a:xfrm>
          <a:prstGeom prst="curvedUpArrow">
            <a:avLst>
              <a:gd name="adj1" fmla="val 20000"/>
              <a:gd name="adj2" fmla="val 40000"/>
              <a:gd name="adj3" fmla="val 35746"/>
            </a:avLst>
          </a:prstGeom>
          <a:solidFill>
            <a:srgbClr val="D5EA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fr-FR"/>
          </a:p>
        </p:txBody>
      </p:sp>
      <p:sp>
        <p:nvSpPr>
          <p:cNvPr id="180238" name="AutoShape 14"/>
          <p:cNvSpPr>
            <a:spLocks noChangeArrowheads="1"/>
          </p:cNvSpPr>
          <p:nvPr/>
        </p:nvSpPr>
        <p:spPr bwMode="auto">
          <a:xfrm>
            <a:off x="3346450" y="2243138"/>
            <a:ext cx="914400" cy="195262"/>
          </a:xfrm>
          <a:prstGeom prst="rightArrow">
            <a:avLst>
              <a:gd name="adj1" fmla="val 50000"/>
              <a:gd name="adj2" fmla="val 117073"/>
            </a:avLst>
          </a:prstGeom>
          <a:solidFill>
            <a:srgbClr val="D5EA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fr-FR"/>
          </a:p>
        </p:txBody>
      </p:sp>
      <p:sp>
        <p:nvSpPr>
          <p:cNvPr id="180241" name="Rectangle 17"/>
          <p:cNvSpPr>
            <a:spLocks noChangeArrowheads="1"/>
          </p:cNvSpPr>
          <p:nvPr/>
        </p:nvSpPr>
        <p:spPr bwMode="auto">
          <a:xfrm>
            <a:off x="4495800" y="3429000"/>
            <a:ext cx="1752600" cy="466725"/>
          </a:xfrm>
          <a:prstGeom prst="rect">
            <a:avLst/>
          </a:prstGeom>
          <a:solidFill>
            <a:srgbClr val="D5EA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fr-FR" sz="2400">
                <a:latin typeface="Arial Unicode MS" pitchFamily="34" charset="-128"/>
              </a:rPr>
              <a:t>GANTT</a:t>
            </a:r>
            <a:endParaRPr lang="en-GB" sz="2400">
              <a:latin typeface="Arial Unicode MS" pitchFamily="34" charset="-128"/>
            </a:endParaRPr>
          </a:p>
        </p:txBody>
      </p:sp>
      <p:sp>
        <p:nvSpPr>
          <p:cNvPr id="180242" name="Text Box 18"/>
          <p:cNvSpPr txBox="1">
            <a:spLocks noChangeArrowheads="1"/>
          </p:cNvSpPr>
          <p:nvPr/>
        </p:nvSpPr>
        <p:spPr bwMode="auto">
          <a:xfrm>
            <a:off x="1905000" y="3276600"/>
            <a:ext cx="1454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fr-FR" sz="1800"/>
              <a:t>Contraintes</a:t>
            </a:r>
          </a:p>
          <a:p>
            <a:r>
              <a:rPr lang="fr-FR" sz="1800"/>
              <a:t>ressources</a:t>
            </a:r>
            <a:endParaRPr lang="en-GB" sz="1800"/>
          </a:p>
        </p:txBody>
      </p:sp>
      <p:sp>
        <p:nvSpPr>
          <p:cNvPr id="180243" name="Text Box 19"/>
          <p:cNvSpPr txBox="1">
            <a:spLocks noChangeArrowheads="1"/>
          </p:cNvSpPr>
          <p:nvPr/>
        </p:nvSpPr>
        <p:spPr bwMode="auto">
          <a:xfrm>
            <a:off x="7162800" y="3352800"/>
            <a:ext cx="16573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fr-FR" sz="1800"/>
              <a:t>Calendrier</a:t>
            </a:r>
          </a:p>
          <a:p>
            <a:r>
              <a:rPr lang="fr-FR" sz="1800"/>
              <a:t>de réalisation</a:t>
            </a:r>
            <a:endParaRPr lang="en-GB" sz="1800"/>
          </a:p>
        </p:txBody>
      </p:sp>
      <p:sp>
        <p:nvSpPr>
          <p:cNvPr id="180244" name="AutoShape 20"/>
          <p:cNvSpPr>
            <a:spLocks noChangeArrowheads="1"/>
          </p:cNvSpPr>
          <p:nvPr/>
        </p:nvSpPr>
        <p:spPr bwMode="auto">
          <a:xfrm rot="-6039800">
            <a:off x="6494463" y="3411537"/>
            <a:ext cx="482600" cy="517525"/>
          </a:xfrm>
          <a:prstGeom prst="curvedUpArrow">
            <a:avLst>
              <a:gd name="adj1" fmla="val 20000"/>
              <a:gd name="adj2" fmla="val 40000"/>
              <a:gd name="adj3" fmla="val 35746"/>
            </a:avLst>
          </a:prstGeom>
          <a:solidFill>
            <a:srgbClr val="D5EA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fr-FR"/>
          </a:p>
        </p:txBody>
      </p:sp>
      <p:sp>
        <p:nvSpPr>
          <p:cNvPr id="180245" name="AutoShape 21"/>
          <p:cNvSpPr>
            <a:spLocks noChangeArrowheads="1"/>
          </p:cNvSpPr>
          <p:nvPr/>
        </p:nvSpPr>
        <p:spPr bwMode="auto">
          <a:xfrm>
            <a:off x="3429000" y="3505200"/>
            <a:ext cx="914400" cy="195263"/>
          </a:xfrm>
          <a:prstGeom prst="rightArrow">
            <a:avLst>
              <a:gd name="adj1" fmla="val 50000"/>
              <a:gd name="adj2" fmla="val 117073"/>
            </a:avLst>
          </a:prstGeom>
          <a:solidFill>
            <a:srgbClr val="D5EA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F7132-B17E-4748-8D35-871AFA578422}" type="datetime2">
              <a:rPr lang="fr-FR" smtClean="0"/>
              <a:pPr/>
              <a:t>jeudi 4 février 2010</a:t>
            </a:fld>
            <a:endParaRPr lang="fr-FR"/>
          </a:p>
        </p:txBody>
      </p:sp>
      <p:sp>
        <p:nvSpPr>
          <p:cNvPr id="6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ISIMA3</a:t>
            </a:r>
            <a:endParaRPr lang="fr-FR"/>
          </a:p>
        </p:txBody>
      </p:sp>
      <p:sp>
        <p:nvSpPr>
          <p:cNvPr id="225282" name="Rectangle 1026"/>
          <p:cNvSpPr>
            <a:spLocks noChangeArrowheads="1"/>
          </p:cNvSpPr>
          <p:nvPr/>
        </p:nvSpPr>
        <p:spPr bwMode="auto">
          <a:xfrm>
            <a:off x="762000" y="1066800"/>
            <a:ext cx="8229600" cy="556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 eaLnBrk="0" hangingPunct="0">
              <a:spcBef>
                <a:spcPct val="20000"/>
              </a:spcBef>
            </a:pPr>
            <a:r>
              <a:rPr lang="fr-FR" sz="2000" dirty="0" smtClean="0">
                <a:solidFill>
                  <a:srgbClr val="6699FF"/>
                </a:solidFill>
                <a:latin typeface="Arial Unicode MS" pitchFamily="34" charset="-128"/>
              </a:rPr>
              <a:t>	</a:t>
            </a:r>
            <a:r>
              <a:rPr lang="fr-FR" sz="2000" b="1" dirty="0" smtClean="0">
                <a:solidFill>
                  <a:srgbClr val="6699FF"/>
                </a:solidFill>
                <a:latin typeface="Arial Unicode MS" pitchFamily="34" charset="-128"/>
              </a:rPr>
              <a:t>Le </a:t>
            </a:r>
            <a:r>
              <a:rPr lang="fr-FR" sz="2000" b="1" dirty="0">
                <a:solidFill>
                  <a:srgbClr val="6699FF"/>
                </a:solidFill>
                <a:latin typeface="Arial Unicode MS" pitchFamily="34" charset="-128"/>
              </a:rPr>
              <a:t>Plan d’Assurance Qualité</a:t>
            </a:r>
            <a:r>
              <a:rPr lang="fr-FR" sz="2000" b="1" dirty="0">
                <a:latin typeface="Arial Unicode MS" pitchFamily="34" charset="-128"/>
              </a:rPr>
              <a:t> </a:t>
            </a:r>
            <a:r>
              <a:rPr lang="fr-FR" sz="2000" dirty="0">
                <a:latin typeface="Arial Unicode MS" pitchFamily="34" charset="-128"/>
              </a:rPr>
              <a:t>: </a:t>
            </a:r>
            <a:r>
              <a:rPr lang="fr-FR" sz="2000" b="0" dirty="0" smtClean="0">
                <a:latin typeface="Arial Unicode MS" pitchFamily="34" charset="-128"/>
              </a:rPr>
              <a:t>Document décrivant les dispositions particulières mises en œuvres sur un projet en vue de satisfaire les exigences du client en matière de Qualité.</a:t>
            </a:r>
            <a:endParaRPr lang="fr-FR" sz="2000" b="0" dirty="0">
              <a:latin typeface="Arial Unicode MS" pitchFamily="34" charset="-128"/>
            </a:endParaRPr>
          </a:p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Font typeface="Symbol" pitchFamily="18" charset="2"/>
              <a:buChar char="·"/>
            </a:pPr>
            <a:r>
              <a:rPr lang="fr-FR" sz="2400" dirty="0">
                <a:latin typeface="Arial Unicode MS" pitchFamily="34" charset="-128"/>
              </a:rPr>
              <a:t>Pourquoi ?</a:t>
            </a:r>
          </a:p>
          <a:p>
            <a:pPr marL="742950" lvl="1" indent="-285750" algn="l" eaLnBrk="0" hangingPunct="0">
              <a:spcBef>
                <a:spcPct val="50000"/>
              </a:spcBef>
              <a:buClr>
                <a:srgbClr val="FF0066"/>
              </a:buClr>
              <a:buFont typeface="Wingdings" pitchFamily="2" charset="2"/>
              <a:buChar char="ü"/>
            </a:pPr>
            <a:r>
              <a:rPr lang="fr-FR" sz="1800" b="0" dirty="0" smtClean="0">
                <a:latin typeface="Arial Unicode MS" pitchFamily="34" charset="-128"/>
              </a:rPr>
              <a:t>Définir une stratégie  </a:t>
            </a:r>
          </a:p>
          <a:p>
            <a:pPr marL="742950" lvl="1" indent="-285750" algn="l" eaLnBrk="0" hangingPunct="0">
              <a:spcBef>
                <a:spcPct val="50000"/>
              </a:spcBef>
              <a:buClr>
                <a:srgbClr val="FF0066"/>
              </a:buClr>
              <a:buFont typeface="Wingdings" pitchFamily="2" charset="2"/>
              <a:buChar char="ü"/>
            </a:pPr>
            <a:r>
              <a:rPr lang="fr-FR" sz="1800" b="0" dirty="0" smtClean="0">
                <a:latin typeface="Arial Unicode MS" pitchFamily="34" charset="-128"/>
              </a:rPr>
              <a:t> Maîtriser l’engagement</a:t>
            </a:r>
          </a:p>
          <a:p>
            <a:pPr marL="742950" lvl="1" indent="-285750" algn="l" eaLnBrk="0" hangingPunct="0">
              <a:spcBef>
                <a:spcPct val="50000"/>
              </a:spcBef>
              <a:buClr>
                <a:srgbClr val="FF0066"/>
              </a:buClr>
              <a:buFont typeface="Wingdings" pitchFamily="2" charset="2"/>
              <a:buChar char="ü"/>
            </a:pPr>
            <a:r>
              <a:rPr lang="fr-FR" sz="1800" b="0" dirty="0" smtClean="0">
                <a:latin typeface="Arial Unicode MS" pitchFamily="34" charset="-128"/>
              </a:rPr>
              <a:t> Maîtriser la production</a:t>
            </a:r>
          </a:p>
          <a:p>
            <a:pPr marL="742950" lvl="1" indent="-285750" algn="l" eaLnBrk="0" hangingPunct="0">
              <a:spcBef>
                <a:spcPct val="50000"/>
              </a:spcBef>
              <a:buClr>
                <a:srgbClr val="FF0066"/>
              </a:buClr>
              <a:buFont typeface="Wingdings" pitchFamily="2" charset="2"/>
              <a:buChar char="ü"/>
            </a:pPr>
            <a:r>
              <a:rPr lang="fr-FR" sz="1800" b="0" dirty="0" smtClean="0">
                <a:latin typeface="Arial Unicode MS" pitchFamily="34" charset="-128"/>
              </a:rPr>
              <a:t> Impliquer tous les participants (client, équipe)</a:t>
            </a:r>
            <a:endParaRPr lang="fr-FR" sz="1800" b="0" dirty="0">
              <a:latin typeface="Arial Unicode MS" pitchFamily="34" charset="-128"/>
            </a:endParaRPr>
          </a:p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Font typeface="Symbol" pitchFamily="18" charset="2"/>
              <a:buChar char="·"/>
            </a:pPr>
            <a:r>
              <a:rPr lang="fr-FR" sz="2400" dirty="0">
                <a:latin typeface="Arial Unicode MS" pitchFamily="34" charset="-128"/>
              </a:rPr>
              <a:t>Il définit </a:t>
            </a:r>
          </a:p>
          <a:p>
            <a:pPr marL="742950" lvl="1" indent="-285750" algn="l" eaLnBrk="0" hangingPunct="0">
              <a:lnSpc>
                <a:spcPct val="105000"/>
              </a:lnSpc>
              <a:buFont typeface="Wingdings" pitchFamily="2" charset="2"/>
              <a:buChar char="ü"/>
            </a:pPr>
            <a:r>
              <a:rPr lang="fr-FR" sz="2000" dirty="0">
                <a:latin typeface="Arial Unicode MS" pitchFamily="34" charset="-128"/>
              </a:rPr>
              <a:t>Quoi		</a:t>
            </a:r>
            <a:r>
              <a:rPr lang="fr-FR" sz="2000" b="0" dirty="0">
                <a:latin typeface="Arial Unicode MS" pitchFamily="34" charset="-128"/>
                <a:sym typeface="Wingdings" pitchFamily="2" charset="2"/>
              </a:rPr>
              <a:t> </a:t>
            </a:r>
            <a:r>
              <a:rPr lang="fr-FR" sz="2000" b="0" dirty="0" smtClean="0">
                <a:latin typeface="Arial Unicode MS" pitchFamily="34" charset="-128"/>
              </a:rPr>
              <a:t>ce qu’il faut faire, </a:t>
            </a:r>
            <a:r>
              <a:rPr lang="fr-FR" sz="2000" b="0" dirty="0">
                <a:latin typeface="Arial Unicode MS" pitchFamily="34" charset="-128"/>
              </a:rPr>
              <a:t>les </a:t>
            </a:r>
            <a:r>
              <a:rPr lang="fr-FR" sz="2000" b="0" dirty="0" smtClean="0">
                <a:latin typeface="Arial Unicode MS" pitchFamily="34" charset="-128"/>
              </a:rPr>
              <a:t>actions,</a:t>
            </a:r>
          </a:p>
          <a:p>
            <a:pPr marL="742950" lvl="1" indent="-285750" algn="l" eaLnBrk="0" hangingPunct="0">
              <a:lnSpc>
                <a:spcPct val="105000"/>
              </a:lnSpc>
              <a:buFont typeface="Wingdings" pitchFamily="2" charset="2"/>
              <a:buChar char="ü"/>
            </a:pPr>
            <a:r>
              <a:rPr lang="fr-FR" sz="2000" dirty="0" smtClean="0">
                <a:latin typeface="Arial Unicode MS" pitchFamily="34" charset="-128"/>
              </a:rPr>
              <a:t>Qui</a:t>
            </a:r>
            <a:r>
              <a:rPr lang="fr-FR" sz="2000" dirty="0">
                <a:latin typeface="Arial Unicode MS" pitchFamily="34" charset="-128"/>
              </a:rPr>
              <a:t>	</a:t>
            </a:r>
            <a:r>
              <a:rPr lang="fr-FR" sz="2000" b="0" dirty="0">
                <a:latin typeface="Arial Unicode MS" pitchFamily="34" charset="-128"/>
              </a:rPr>
              <a:t>	</a:t>
            </a:r>
            <a:r>
              <a:rPr lang="fr-FR" sz="2000" b="0" dirty="0">
                <a:latin typeface="Arial Unicode MS" pitchFamily="34" charset="-128"/>
                <a:sym typeface="Wingdings" pitchFamily="2" charset="2"/>
              </a:rPr>
              <a:t> </a:t>
            </a:r>
            <a:r>
              <a:rPr lang="fr-FR" sz="2000" b="0" dirty="0">
                <a:latin typeface="Arial Unicode MS" pitchFamily="34" charset="-128"/>
              </a:rPr>
              <a:t>les </a:t>
            </a:r>
            <a:r>
              <a:rPr lang="fr-FR" sz="2000" b="0" dirty="0" smtClean="0">
                <a:latin typeface="Arial Unicode MS" pitchFamily="34" charset="-128"/>
              </a:rPr>
              <a:t>responsables,</a:t>
            </a:r>
          </a:p>
          <a:p>
            <a:pPr marL="742950" lvl="1" indent="-285750" algn="l" eaLnBrk="0" hangingPunct="0">
              <a:lnSpc>
                <a:spcPct val="105000"/>
              </a:lnSpc>
              <a:buFont typeface="Wingdings" pitchFamily="2" charset="2"/>
              <a:buChar char="ü"/>
            </a:pPr>
            <a:r>
              <a:rPr lang="fr-FR" sz="2000" dirty="0" smtClean="0">
                <a:latin typeface="Arial Unicode MS" pitchFamily="34" charset="-128"/>
              </a:rPr>
              <a:t>Comment</a:t>
            </a:r>
            <a:r>
              <a:rPr lang="fr-FR" sz="2000" b="0" dirty="0">
                <a:latin typeface="Arial Unicode MS" pitchFamily="34" charset="-128"/>
              </a:rPr>
              <a:t>	</a:t>
            </a:r>
            <a:r>
              <a:rPr lang="fr-FR" sz="2000" b="0" dirty="0">
                <a:latin typeface="Arial Unicode MS" pitchFamily="34" charset="-128"/>
                <a:sym typeface="Wingdings" pitchFamily="2" charset="2"/>
              </a:rPr>
              <a:t> les </a:t>
            </a:r>
            <a:r>
              <a:rPr lang="fr-FR" sz="2000" b="0" dirty="0" smtClean="0">
                <a:latin typeface="Arial Unicode MS" pitchFamily="34" charset="-128"/>
              </a:rPr>
              <a:t>techniques, les outils,</a:t>
            </a:r>
          </a:p>
          <a:p>
            <a:pPr marL="742950" lvl="1" indent="-285750" algn="l" eaLnBrk="0" hangingPunct="0">
              <a:lnSpc>
                <a:spcPct val="105000"/>
              </a:lnSpc>
              <a:buFont typeface="Wingdings" pitchFamily="2" charset="2"/>
              <a:buChar char="ü"/>
            </a:pPr>
            <a:r>
              <a:rPr lang="fr-FR" sz="2000" dirty="0" smtClean="0">
                <a:latin typeface="Arial Unicode MS" pitchFamily="34" charset="-128"/>
              </a:rPr>
              <a:t>Quand</a:t>
            </a:r>
            <a:r>
              <a:rPr lang="fr-FR" sz="2000" b="0" dirty="0" smtClean="0">
                <a:latin typeface="Arial Unicode MS" pitchFamily="34" charset="-128"/>
              </a:rPr>
              <a:t> </a:t>
            </a:r>
            <a:r>
              <a:rPr lang="fr-FR" sz="2000" b="0" dirty="0">
                <a:latin typeface="Arial Unicode MS" pitchFamily="34" charset="-128"/>
              </a:rPr>
              <a:t>		</a:t>
            </a:r>
            <a:r>
              <a:rPr lang="fr-FR" sz="2000" b="0" dirty="0">
                <a:latin typeface="Arial Unicode MS" pitchFamily="34" charset="-128"/>
                <a:sym typeface="Wingdings" pitchFamily="2" charset="2"/>
              </a:rPr>
              <a:t> les </a:t>
            </a:r>
            <a:r>
              <a:rPr lang="fr-FR" sz="2000" b="0" dirty="0" smtClean="0">
                <a:latin typeface="Arial Unicode MS" pitchFamily="34" charset="-128"/>
              </a:rPr>
              <a:t>plannings, les étapes</a:t>
            </a:r>
          </a:p>
          <a:p>
            <a:pPr marL="742950" lvl="1" indent="-285750" algn="l" eaLnBrk="0" hangingPunct="0">
              <a:lnSpc>
                <a:spcPct val="105000"/>
              </a:lnSpc>
              <a:buFont typeface="Wingdings" pitchFamily="2" charset="2"/>
              <a:buChar char="ü"/>
            </a:pPr>
            <a:r>
              <a:rPr lang="fr-FR" sz="2000" dirty="0" smtClean="0">
                <a:latin typeface="Arial Unicode MS" pitchFamily="34" charset="-128"/>
              </a:rPr>
              <a:t>Où</a:t>
            </a:r>
            <a:r>
              <a:rPr lang="fr-FR" sz="2000" b="0" dirty="0">
                <a:latin typeface="Arial Unicode MS" pitchFamily="34" charset="-128"/>
              </a:rPr>
              <a:t>		</a:t>
            </a:r>
            <a:r>
              <a:rPr lang="fr-FR" sz="2000" b="0" dirty="0">
                <a:latin typeface="Arial Unicode MS" pitchFamily="34" charset="-128"/>
                <a:sym typeface="Wingdings" pitchFamily="2" charset="2"/>
              </a:rPr>
              <a:t> les </a:t>
            </a:r>
            <a:r>
              <a:rPr lang="fr-FR" sz="2000" b="0" dirty="0" smtClean="0">
                <a:latin typeface="Arial Unicode MS" pitchFamily="34" charset="-128"/>
              </a:rPr>
              <a:t>lieux, le stockage</a:t>
            </a:r>
            <a:endParaRPr lang="fr-FR" sz="2400" dirty="0">
              <a:latin typeface="Arial Unicode MS" pitchFamily="34" charset="-128"/>
              <a:cs typeface="Times New Roman" pitchFamily="18" charset="0"/>
            </a:endParaRPr>
          </a:p>
        </p:txBody>
      </p:sp>
      <p:sp>
        <p:nvSpPr>
          <p:cNvPr id="225283" name="Rectangle 1027"/>
          <p:cNvSpPr>
            <a:spLocks noChangeArrowheads="1"/>
          </p:cNvSpPr>
          <p:nvPr/>
        </p:nvSpPr>
        <p:spPr bwMode="auto">
          <a:xfrm>
            <a:off x="990600" y="228600"/>
            <a:ext cx="8001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fr-FR" sz="3600" dirty="0">
                <a:solidFill>
                  <a:srgbClr val="FF0000"/>
                </a:solidFill>
              </a:rPr>
              <a:t>Suivi de projet</a:t>
            </a:r>
            <a:endParaRPr lang="fr-FR" sz="36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05DE6-3364-44F8-893D-F3BEAF72812D}" type="datetime2">
              <a:rPr lang="fr-FR" smtClean="0"/>
              <a:pPr/>
              <a:t>jeudi 4 février 2010</a:t>
            </a:fld>
            <a:endParaRPr lang="fr-FR"/>
          </a:p>
        </p:txBody>
      </p:sp>
      <p:sp>
        <p:nvSpPr>
          <p:cNvPr id="49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ISIMA3</a:t>
            </a:r>
            <a:endParaRPr lang="fr-FR"/>
          </a:p>
        </p:txBody>
      </p:sp>
      <p:sp>
        <p:nvSpPr>
          <p:cNvPr id="197634" name="Rectangle 2"/>
          <p:cNvSpPr>
            <a:spLocks noChangeArrowheads="1"/>
          </p:cNvSpPr>
          <p:nvPr/>
        </p:nvSpPr>
        <p:spPr bwMode="auto">
          <a:xfrm>
            <a:off x="990600" y="1066800"/>
            <a:ext cx="80010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 eaLnBrk="0" hangingPunct="0">
              <a:spcBef>
                <a:spcPct val="20000"/>
              </a:spcBef>
            </a:pPr>
            <a:r>
              <a:rPr lang="fr-FR" sz="2400" dirty="0">
                <a:latin typeface="Arial Unicode MS" pitchFamily="34" charset="-128"/>
              </a:rPr>
              <a:t>Suivi des charges</a:t>
            </a:r>
          </a:p>
          <a:p>
            <a:pPr marL="342900" indent="-342900" algn="l" eaLnBrk="0" hangingPunct="0">
              <a:spcBef>
                <a:spcPct val="20000"/>
              </a:spcBef>
              <a:buFontTx/>
              <a:buChar char="•"/>
            </a:pPr>
            <a:r>
              <a:rPr lang="fr-FR" sz="2000" b="0" dirty="0">
                <a:solidFill>
                  <a:srgbClr val="6699FF"/>
                </a:solidFill>
                <a:latin typeface="Arial Unicode MS" pitchFamily="34" charset="-128"/>
              </a:rPr>
              <a:t>Charge</a:t>
            </a:r>
            <a:r>
              <a:rPr lang="fr-FR" sz="2000" b="0" dirty="0">
                <a:latin typeface="Arial Unicode MS" pitchFamily="34" charset="-128"/>
              </a:rPr>
              <a:t>: quantité de travail (homme*jour) nécessaire pour mener à bien un projet</a:t>
            </a:r>
          </a:p>
          <a:p>
            <a:pPr marL="342900" indent="-342900" algn="l" eaLnBrk="0" hangingPunct="0">
              <a:spcBef>
                <a:spcPct val="20000"/>
              </a:spcBef>
              <a:buFontTx/>
              <a:buChar char="•"/>
            </a:pPr>
            <a:r>
              <a:rPr lang="fr-FR" sz="2000" b="0" dirty="0">
                <a:latin typeface="Arial Unicode MS" pitchFamily="34" charset="-128"/>
              </a:rPr>
              <a:t>Doit être ré-estimée et consolidée tout au long du projet</a:t>
            </a:r>
          </a:p>
          <a:p>
            <a:pPr marL="342900" indent="-342900" algn="l" eaLnBrk="0" hangingPunct="0">
              <a:spcBef>
                <a:spcPct val="20000"/>
              </a:spcBef>
              <a:buFontTx/>
              <a:buChar char="•"/>
            </a:pPr>
            <a:r>
              <a:rPr lang="fr-FR" sz="2000" b="0" dirty="0">
                <a:latin typeface="Arial Unicode MS" pitchFamily="34" charset="-128"/>
              </a:rPr>
              <a:t>Courbes de suivi des charges</a:t>
            </a:r>
          </a:p>
        </p:txBody>
      </p:sp>
      <p:sp>
        <p:nvSpPr>
          <p:cNvPr id="197635" name="Rectangle 3"/>
          <p:cNvSpPr>
            <a:spLocks noChangeArrowheads="1"/>
          </p:cNvSpPr>
          <p:nvPr/>
        </p:nvSpPr>
        <p:spPr bwMode="auto">
          <a:xfrm>
            <a:off x="990600" y="228600"/>
            <a:ext cx="7162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fr-FR" sz="3600" dirty="0">
                <a:solidFill>
                  <a:srgbClr val="FF0000"/>
                </a:solidFill>
              </a:rPr>
              <a:t>Suivi de projet : les charges</a:t>
            </a:r>
            <a:endParaRPr lang="fr-FR" sz="3600" b="0" dirty="0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971800" y="3505200"/>
            <a:ext cx="2286000" cy="1676400"/>
            <a:chOff x="2256" y="2064"/>
            <a:chExt cx="1440" cy="816"/>
          </a:xfrm>
        </p:grpSpPr>
        <p:sp>
          <p:nvSpPr>
            <p:cNvPr id="197638" name="Line 6"/>
            <p:cNvSpPr>
              <a:spLocks noChangeShapeType="1"/>
            </p:cNvSpPr>
            <p:nvPr/>
          </p:nvSpPr>
          <p:spPr bwMode="auto">
            <a:xfrm flipV="1">
              <a:off x="2256" y="2064"/>
              <a:ext cx="0" cy="816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97639" name="Line 7"/>
            <p:cNvSpPr>
              <a:spLocks noChangeShapeType="1"/>
            </p:cNvSpPr>
            <p:nvPr/>
          </p:nvSpPr>
          <p:spPr bwMode="auto">
            <a:xfrm>
              <a:off x="2256" y="2880"/>
              <a:ext cx="1440" cy="0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fr-FR"/>
            </a:p>
          </p:txBody>
        </p:sp>
      </p:grpSp>
      <p:sp>
        <p:nvSpPr>
          <p:cNvPr id="197640" name="Text Box 8"/>
          <p:cNvSpPr txBox="1">
            <a:spLocks noChangeArrowheads="1"/>
          </p:cNvSpPr>
          <p:nvPr/>
        </p:nvSpPr>
        <p:spPr bwMode="auto">
          <a:xfrm>
            <a:off x="1752600" y="3810000"/>
            <a:ext cx="1219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fr-FR" b="0">
                <a:solidFill>
                  <a:srgbClr val="800000"/>
                </a:solidFill>
                <a:latin typeface="Times New Roman" pitchFamily="18" charset="0"/>
              </a:rPr>
              <a:t>Charge (h*j)</a:t>
            </a:r>
            <a:endParaRPr lang="fr-FR" sz="2400" b="0">
              <a:solidFill>
                <a:srgbClr val="800000"/>
              </a:solidFill>
              <a:latin typeface="Times New Roman" pitchFamily="18" charset="0"/>
            </a:endParaRPr>
          </a:p>
        </p:txBody>
      </p:sp>
      <p:sp>
        <p:nvSpPr>
          <p:cNvPr id="197641" name="Text Box 9"/>
          <p:cNvSpPr txBox="1">
            <a:spLocks noChangeArrowheads="1"/>
          </p:cNvSpPr>
          <p:nvPr/>
        </p:nvSpPr>
        <p:spPr bwMode="auto">
          <a:xfrm>
            <a:off x="3200400" y="3352800"/>
            <a:ext cx="1447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fr-FR" b="0">
                <a:latin typeface="Times New Roman" pitchFamily="18" charset="0"/>
              </a:rPr>
              <a:t>Charge vendue</a:t>
            </a:r>
            <a:endParaRPr lang="fr-FR" sz="2400" b="0">
              <a:latin typeface="Times New Roman" pitchFamily="18" charset="0"/>
            </a:endParaRPr>
          </a:p>
        </p:txBody>
      </p:sp>
      <p:sp>
        <p:nvSpPr>
          <p:cNvPr id="197642" name="Freeform 10"/>
          <p:cNvSpPr>
            <a:spLocks/>
          </p:cNvSpPr>
          <p:nvPr/>
        </p:nvSpPr>
        <p:spPr bwMode="auto">
          <a:xfrm>
            <a:off x="2971800" y="3886200"/>
            <a:ext cx="1981200" cy="1295400"/>
          </a:xfrm>
          <a:custGeom>
            <a:avLst/>
            <a:gdLst/>
            <a:ahLst/>
            <a:cxnLst>
              <a:cxn ang="0">
                <a:pos x="0" y="672"/>
              </a:cxn>
              <a:cxn ang="0">
                <a:pos x="384" y="480"/>
              </a:cxn>
              <a:cxn ang="0">
                <a:pos x="528" y="336"/>
              </a:cxn>
              <a:cxn ang="0">
                <a:pos x="768" y="240"/>
              </a:cxn>
              <a:cxn ang="0">
                <a:pos x="1008" y="192"/>
              </a:cxn>
              <a:cxn ang="0">
                <a:pos x="1200" y="96"/>
              </a:cxn>
              <a:cxn ang="0">
                <a:pos x="1248" y="0"/>
              </a:cxn>
              <a:cxn ang="0">
                <a:pos x="960" y="0"/>
              </a:cxn>
              <a:cxn ang="0">
                <a:pos x="768" y="48"/>
              </a:cxn>
              <a:cxn ang="0">
                <a:pos x="0" y="48"/>
              </a:cxn>
              <a:cxn ang="0">
                <a:pos x="0" y="672"/>
              </a:cxn>
            </a:cxnLst>
            <a:rect l="0" t="0" r="r" b="b"/>
            <a:pathLst>
              <a:path w="1248" h="672">
                <a:moveTo>
                  <a:pt x="0" y="672"/>
                </a:moveTo>
                <a:lnTo>
                  <a:pt x="384" y="480"/>
                </a:lnTo>
                <a:lnTo>
                  <a:pt x="528" y="336"/>
                </a:lnTo>
                <a:lnTo>
                  <a:pt x="768" y="240"/>
                </a:lnTo>
                <a:lnTo>
                  <a:pt x="1008" y="192"/>
                </a:lnTo>
                <a:lnTo>
                  <a:pt x="1200" y="96"/>
                </a:lnTo>
                <a:lnTo>
                  <a:pt x="1248" y="0"/>
                </a:lnTo>
                <a:lnTo>
                  <a:pt x="960" y="0"/>
                </a:lnTo>
                <a:lnTo>
                  <a:pt x="768" y="48"/>
                </a:lnTo>
                <a:lnTo>
                  <a:pt x="0" y="48"/>
                </a:lnTo>
                <a:lnTo>
                  <a:pt x="0" y="672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97643" name="Line 11"/>
          <p:cNvSpPr>
            <a:spLocks noChangeShapeType="1"/>
          </p:cNvSpPr>
          <p:nvPr/>
        </p:nvSpPr>
        <p:spPr bwMode="auto">
          <a:xfrm>
            <a:off x="2895600" y="3962400"/>
            <a:ext cx="21336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97644" name="Freeform 12"/>
          <p:cNvSpPr>
            <a:spLocks/>
          </p:cNvSpPr>
          <p:nvPr/>
        </p:nvSpPr>
        <p:spPr bwMode="auto">
          <a:xfrm>
            <a:off x="2971800" y="3886200"/>
            <a:ext cx="1981200" cy="1295400"/>
          </a:xfrm>
          <a:custGeom>
            <a:avLst/>
            <a:gdLst/>
            <a:ahLst/>
            <a:cxnLst>
              <a:cxn ang="0">
                <a:pos x="0" y="672"/>
              </a:cxn>
              <a:cxn ang="0">
                <a:pos x="384" y="480"/>
              </a:cxn>
              <a:cxn ang="0">
                <a:pos x="528" y="336"/>
              </a:cxn>
              <a:cxn ang="0">
                <a:pos x="768" y="240"/>
              </a:cxn>
              <a:cxn ang="0">
                <a:pos x="1008" y="192"/>
              </a:cxn>
              <a:cxn ang="0">
                <a:pos x="1200" y="96"/>
              </a:cxn>
              <a:cxn ang="0">
                <a:pos x="1248" y="0"/>
              </a:cxn>
              <a:cxn ang="0">
                <a:pos x="1248" y="672"/>
              </a:cxn>
              <a:cxn ang="0">
                <a:pos x="0" y="672"/>
              </a:cxn>
            </a:cxnLst>
            <a:rect l="0" t="0" r="r" b="b"/>
            <a:pathLst>
              <a:path w="1248" h="672">
                <a:moveTo>
                  <a:pt x="0" y="672"/>
                </a:moveTo>
                <a:lnTo>
                  <a:pt x="384" y="480"/>
                </a:lnTo>
                <a:lnTo>
                  <a:pt x="528" y="336"/>
                </a:lnTo>
                <a:lnTo>
                  <a:pt x="768" y="240"/>
                </a:lnTo>
                <a:lnTo>
                  <a:pt x="1008" y="192"/>
                </a:lnTo>
                <a:lnTo>
                  <a:pt x="1200" y="96"/>
                </a:lnTo>
                <a:lnTo>
                  <a:pt x="1248" y="0"/>
                </a:lnTo>
                <a:lnTo>
                  <a:pt x="1248" y="672"/>
                </a:lnTo>
                <a:lnTo>
                  <a:pt x="0" y="672"/>
                </a:lnTo>
                <a:close/>
              </a:path>
            </a:pathLst>
          </a:cu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97645" name="Text Box 13"/>
          <p:cNvSpPr txBox="1">
            <a:spLocks noChangeArrowheads="1"/>
          </p:cNvSpPr>
          <p:nvPr/>
        </p:nvSpPr>
        <p:spPr bwMode="auto">
          <a:xfrm>
            <a:off x="5029200" y="4876800"/>
            <a:ext cx="914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fr-FR" b="0">
                <a:latin typeface="Times New Roman" pitchFamily="18" charset="0"/>
              </a:rPr>
              <a:t>Temps</a:t>
            </a:r>
          </a:p>
        </p:txBody>
      </p: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3886200" y="5486400"/>
            <a:ext cx="1447800" cy="533400"/>
            <a:chOff x="4032" y="2592"/>
            <a:chExt cx="1008" cy="336"/>
          </a:xfrm>
        </p:grpSpPr>
        <p:sp>
          <p:nvSpPr>
            <p:cNvPr id="197647" name="Rectangle 15"/>
            <p:cNvSpPr>
              <a:spLocks noChangeArrowheads="1"/>
            </p:cNvSpPr>
            <p:nvPr/>
          </p:nvSpPr>
          <p:spPr bwMode="auto">
            <a:xfrm>
              <a:off x="4080" y="2784"/>
              <a:ext cx="144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97648" name="Rectangle 16"/>
            <p:cNvSpPr>
              <a:spLocks noChangeArrowheads="1"/>
            </p:cNvSpPr>
            <p:nvPr/>
          </p:nvSpPr>
          <p:spPr bwMode="auto">
            <a:xfrm>
              <a:off x="4080" y="2640"/>
              <a:ext cx="144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97649" name="Text Box 17"/>
            <p:cNvSpPr txBox="1">
              <a:spLocks noChangeArrowheads="1"/>
            </p:cNvSpPr>
            <p:nvPr/>
          </p:nvSpPr>
          <p:spPr bwMode="auto">
            <a:xfrm>
              <a:off x="4224" y="2592"/>
              <a:ext cx="52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fr-FR" sz="1200" b="0">
                  <a:latin typeface="Times New Roman" pitchFamily="18" charset="0"/>
                </a:rPr>
                <a:t>réalisé</a:t>
              </a:r>
              <a:endParaRPr lang="fr-FR" sz="2400" b="0">
                <a:latin typeface="Times New Roman" pitchFamily="18" charset="0"/>
              </a:endParaRPr>
            </a:p>
          </p:txBody>
        </p:sp>
        <p:sp>
          <p:nvSpPr>
            <p:cNvPr id="197650" name="Text Box 18"/>
            <p:cNvSpPr txBox="1">
              <a:spLocks noChangeArrowheads="1"/>
            </p:cNvSpPr>
            <p:nvPr/>
          </p:nvSpPr>
          <p:spPr bwMode="auto">
            <a:xfrm>
              <a:off x="4223" y="2736"/>
              <a:ext cx="721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fr-FR" sz="1200" b="0">
                  <a:latin typeface="Times New Roman" pitchFamily="18" charset="0"/>
                </a:rPr>
                <a:t>Reste à faire</a:t>
              </a:r>
              <a:endParaRPr lang="fr-FR" sz="2400" b="0">
                <a:latin typeface="Times New Roman" pitchFamily="18" charset="0"/>
              </a:endParaRPr>
            </a:p>
          </p:txBody>
        </p:sp>
        <p:sp>
          <p:nvSpPr>
            <p:cNvPr id="197651" name="Rectangle 19"/>
            <p:cNvSpPr>
              <a:spLocks noChangeArrowheads="1"/>
            </p:cNvSpPr>
            <p:nvPr/>
          </p:nvSpPr>
          <p:spPr bwMode="auto">
            <a:xfrm>
              <a:off x="4032" y="2592"/>
              <a:ext cx="1008" cy="336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</p:grp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7162800" y="5410200"/>
            <a:ext cx="1447800" cy="533400"/>
            <a:chOff x="4272" y="1440"/>
            <a:chExt cx="912" cy="336"/>
          </a:xfrm>
        </p:grpSpPr>
        <p:grpSp>
          <p:nvGrpSpPr>
            <p:cNvPr id="5" name="Group 21"/>
            <p:cNvGrpSpPr>
              <a:grpSpLocks/>
            </p:cNvGrpSpPr>
            <p:nvPr/>
          </p:nvGrpSpPr>
          <p:grpSpPr bwMode="auto">
            <a:xfrm>
              <a:off x="4272" y="1440"/>
              <a:ext cx="912" cy="336"/>
              <a:chOff x="4235" y="3317"/>
              <a:chExt cx="912" cy="336"/>
            </a:xfrm>
          </p:grpSpPr>
          <p:sp>
            <p:nvSpPr>
              <p:cNvPr id="197654" name="Text Box 22"/>
              <p:cNvSpPr txBox="1">
                <a:spLocks noChangeArrowheads="1"/>
              </p:cNvSpPr>
              <p:nvPr/>
            </p:nvSpPr>
            <p:spPr bwMode="auto">
              <a:xfrm>
                <a:off x="4409" y="3317"/>
                <a:ext cx="642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r>
                  <a:rPr lang="fr-FR" sz="1200" b="0">
                    <a:latin typeface="Times New Roman" pitchFamily="18" charset="0"/>
                  </a:rPr>
                  <a:t>% Théorique</a:t>
                </a:r>
                <a:endParaRPr lang="fr-FR" sz="2400" b="0">
                  <a:latin typeface="Times New Roman" pitchFamily="18" charset="0"/>
                </a:endParaRPr>
              </a:p>
            </p:txBody>
          </p:sp>
          <p:sp>
            <p:nvSpPr>
              <p:cNvPr id="197655" name="Text Box 23"/>
              <p:cNvSpPr txBox="1">
                <a:spLocks noChangeArrowheads="1"/>
              </p:cNvSpPr>
              <p:nvPr/>
            </p:nvSpPr>
            <p:spPr bwMode="auto">
              <a:xfrm>
                <a:off x="4408" y="3461"/>
                <a:ext cx="652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r>
                  <a:rPr lang="fr-FR" sz="1200" b="0">
                    <a:latin typeface="Times New Roman" pitchFamily="18" charset="0"/>
                  </a:rPr>
                  <a:t>%</a:t>
                </a:r>
                <a:r>
                  <a:rPr lang="fr-FR" sz="1200" b="0">
                    <a:solidFill>
                      <a:schemeClr val="bg2"/>
                    </a:solidFill>
                    <a:latin typeface="Times New Roman" pitchFamily="18" charset="0"/>
                  </a:rPr>
                  <a:t> </a:t>
                </a:r>
                <a:r>
                  <a:rPr lang="fr-FR" sz="1200" b="0">
                    <a:latin typeface="Times New Roman" pitchFamily="18" charset="0"/>
                  </a:rPr>
                  <a:t>Réel</a:t>
                </a:r>
                <a:endParaRPr lang="fr-FR" sz="2400" b="0">
                  <a:latin typeface="Times New Roman" pitchFamily="18" charset="0"/>
                </a:endParaRPr>
              </a:p>
            </p:txBody>
          </p:sp>
          <p:sp>
            <p:nvSpPr>
              <p:cNvPr id="197656" name="Rectangle 24"/>
              <p:cNvSpPr>
                <a:spLocks noChangeArrowheads="1"/>
              </p:cNvSpPr>
              <p:nvPr/>
            </p:nvSpPr>
            <p:spPr bwMode="auto">
              <a:xfrm>
                <a:off x="4235" y="3317"/>
                <a:ext cx="912" cy="336"/>
              </a:xfrm>
              <a:prstGeom prst="rect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</p:grpSp>
        <p:sp>
          <p:nvSpPr>
            <p:cNvPr id="197657" name="Rectangle 25"/>
            <p:cNvSpPr>
              <a:spLocks noChangeArrowheads="1"/>
            </p:cNvSpPr>
            <p:nvPr/>
          </p:nvSpPr>
          <p:spPr bwMode="auto">
            <a:xfrm>
              <a:off x="4320" y="1632"/>
              <a:ext cx="131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97658" name="Rectangle 26"/>
            <p:cNvSpPr>
              <a:spLocks noChangeArrowheads="1"/>
            </p:cNvSpPr>
            <p:nvPr/>
          </p:nvSpPr>
          <p:spPr bwMode="auto">
            <a:xfrm>
              <a:off x="4320" y="1488"/>
              <a:ext cx="131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</p:grpSp>
      <p:sp>
        <p:nvSpPr>
          <p:cNvPr id="197659" name="Line 27"/>
          <p:cNvSpPr>
            <a:spLocks noChangeShapeType="1"/>
          </p:cNvSpPr>
          <p:nvPr/>
        </p:nvSpPr>
        <p:spPr bwMode="auto">
          <a:xfrm flipV="1">
            <a:off x="6477000" y="3733800"/>
            <a:ext cx="0" cy="144780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97660" name="Line 28"/>
          <p:cNvSpPr>
            <a:spLocks noChangeShapeType="1"/>
          </p:cNvSpPr>
          <p:nvPr/>
        </p:nvSpPr>
        <p:spPr bwMode="auto">
          <a:xfrm>
            <a:off x="6477000" y="5181600"/>
            <a:ext cx="2209800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97661" name="Rectangle 29"/>
          <p:cNvSpPr>
            <a:spLocks noChangeArrowheads="1"/>
          </p:cNvSpPr>
          <p:nvPr/>
        </p:nvSpPr>
        <p:spPr bwMode="auto">
          <a:xfrm>
            <a:off x="6629400" y="4953000"/>
            <a:ext cx="762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97662" name="Rectangle 30"/>
          <p:cNvSpPr>
            <a:spLocks noChangeArrowheads="1"/>
          </p:cNvSpPr>
          <p:nvPr/>
        </p:nvSpPr>
        <p:spPr bwMode="auto">
          <a:xfrm>
            <a:off x="6705600" y="4953000"/>
            <a:ext cx="76200" cy="228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97663" name="Rectangle 31"/>
          <p:cNvSpPr>
            <a:spLocks noChangeArrowheads="1"/>
          </p:cNvSpPr>
          <p:nvPr/>
        </p:nvSpPr>
        <p:spPr bwMode="auto">
          <a:xfrm>
            <a:off x="6858000" y="4724400"/>
            <a:ext cx="76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97664" name="Rectangle 32"/>
          <p:cNvSpPr>
            <a:spLocks noChangeArrowheads="1"/>
          </p:cNvSpPr>
          <p:nvPr/>
        </p:nvSpPr>
        <p:spPr bwMode="auto">
          <a:xfrm>
            <a:off x="6934200" y="4800600"/>
            <a:ext cx="762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97665" name="Rectangle 33"/>
          <p:cNvSpPr>
            <a:spLocks noChangeArrowheads="1"/>
          </p:cNvSpPr>
          <p:nvPr/>
        </p:nvSpPr>
        <p:spPr bwMode="auto">
          <a:xfrm>
            <a:off x="7086600" y="4724400"/>
            <a:ext cx="76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97666" name="Rectangle 34"/>
          <p:cNvSpPr>
            <a:spLocks noChangeArrowheads="1"/>
          </p:cNvSpPr>
          <p:nvPr/>
        </p:nvSpPr>
        <p:spPr bwMode="auto">
          <a:xfrm>
            <a:off x="7162800" y="4724400"/>
            <a:ext cx="76200" cy="45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97667" name="Rectangle 35"/>
          <p:cNvSpPr>
            <a:spLocks noChangeArrowheads="1"/>
          </p:cNvSpPr>
          <p:nvPr/>
        </p:nvSpPr>
        <p:spPr bwMode="auto">
          <a:xfrm>
            <a:off x="7315200" y="4572000"/>
            <a:ext cx="762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97668" name="Rectangle 36"/>
          <p:cNvSpPr>
            <a:spLocks noChangeArrowheads="1"/>
          </p:cNvSpPr>
          <p:nvPr/>
        </p:nvSpPr>
        <p:spPr bwMode="auto">
          <a:xfrm>
            <a:off x="7391400" y="4495800"/>
            <a:ext cx="76200" cy="685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97669" name="Rectangle 37"/>
          <p:cNvSpPr>
            <a:spLocks noChangeArrowheads="1"/>
          </p:cNvSpPr>
          <p:nvPr/>
        </p:nvSpPr>
        <p:spPr bwMode="auto">
          <a:xfrm>
            <a:off x="7620000" y="4419600"/>
            <a:ext cx="762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97670" name="Rectangle 38"/>
          <p:cNvSpPr>
            <a:spLocks noChangeArrowheads="1"/>
          </p:cNvSpPr>
          <p:nvPr/>
        </p:nvSpPr>
        <p:spPr bwMode="auto">
          <a:xfrm>
            <a:off x="7696200" y="4343400"/>
            <a:ext cx="76200" cy="838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97671" name="Rectangle 39"/>
          <p:cNvSpPr>
            <a:spLocks noChangeArrowheads="1"/>
          </p:cNvSpPr>
          <p:nvPr/>
        </p:nvSpPr>
        <p:spPr bwMode="auto">
          <a:xfrm>
            <a:off x="7924800" y="4267200"/>
            <a:ext cx="762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97672" name="Rectangle 40"/>
          <p:cNvSpPr>
            <a:spLocks noChangeArrowheads="1"/>
          </p:cNvSpPr>
          <p:nvPr/>
        </p:nvSpPr>
        <p:spPr bwMode="auto">
          <a:xfrm>
            <a:off x="8001000" y="4114800"/>
            <a:ext cx="76200" cy="1066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97673" name="Rectangle 41"/>
          <p:cNvSpPr>
            <a:spLocks noChangeArrowheads="1"/>
          </p:cNvSpPr>
          <p:nvPr/>
        </p:nvSpPr>
        <p:spPr bwMode="auto">
          <a:xfrm>
            <a:off x="8229600" y="3962400"/>
            <a:ext cx="76200" cy="1219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97674" name="Rectangle 42"/>
          <p:cNvSpPr>
            <a:spLocks noChangeArrowheads="1"/>
          </p:cNvSpPr>
          <p:nvPr/>
        </p:nvSpPr>
        <p:spPr bwMode="auto">
          <a:xfrm>
            <a:off x="8305800" y="3962400"/>
            <a:ext cx="76200" cy="1219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97675" name="Line 43"/>
          <p:cNvSpPr>
            <a:spLocks noChangeShapeType="1"/>
          </p:cNvSpPr>
          <p:nvPr/>
        </p:nvSpPr>
        <p:spPr bwMode="auto">
          <a:xfrm flipH="1">
            <a:off x="6324600" y="3962400"/>
            <a:ext cx="20574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97676" name="Text Box 44"/>
          <p:cNvSpPr txBox="1">
            <a:spLocks noChangeArrowheads="1"/>
          </p:cNvSpPr>
          <p:nvPr/>
        </p:nvSpPr>
        <p:spPr bwMode="auto">
          <a:xfrm>
            <a:off x="5791200" y="3810000"/>
            <a:ext cx="6096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fr-FR" sz="1200" b="0">
                <a:latin typeface="Times New Roman" pitchFamily="18" charset="0"/>
              </a:rPr>
              <a:t>100</a:t>
            </a:r>
            <a:r>
              <a:rPr lang="fr-FR" sz="1200" b="0">
                <a:solidFill>
                  <a:schemeClr val="bg2"/>
                </a:solidFill>
                <a:latin typeface="Times New Roman" pitchFamily="18" charset="0"/>
              </a:rPr>
              <a:t>%</a:t>
            </a:r>
            <a:endParaRPr lang="fr-FR" sz="2400" b="0">
              <a:solidFill>
                <a:schemeClr val="bg2"/>
              </a:solidFill>
              <a:latin typeface="Times New Roman" pitchFamily="18" charset="0"/>
            </a:endParaRPr>
          </a:p>
        </p:txBody>
      </p:sp>
      <p:sp>
        <p:nvSpPr>
          <p:cNvPr id="197677" name="Text Box 45"/>
          <p:cNvSpPr txBox="1">
            <a:spLocks noChangeArrowheads="1"/>
          </p:cNvSpPr>
          <p:nvPr/>
        </p:nvSpPr>
        <p:spPr bwMode="auto">
          <a:xfrm>
            <a:off x="6019800" y="3276600"/>
            <a:ext cx="2667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fr-FR" b="0">
                <a:latin typeface="Times New Roman" pitchFamily="18" charset="0"/>
              </a:rPr>
              <a:t>Charge consommée/charge totale</a:t>
            </a:r>
          </a:p>
        </p:txBody>
      </p:sp>
      <p:sp>
        <p:nvSpPr>
          <p:cNvPr id="197720" name="Text Box 88"/>
          <p:cNvSpPr txBox="1">
            <a:spLocks noChangeArrowheads="1"/>
          </p:cNvSpPr>
          <p:nvPr/>
        </p:nvSpPr>
        <p:spPr bwMode="auto">
          <a:xfrm>
            <a:off x="8382000" y="4876800"/>
            <a:ext cx="914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fr-FR" b="0">
                <a:latin typeface="Times New Roman" pitchFamily="18" charset="0"/>
              </a:rPr>
              <a:t>Temps</a:t>
            </a:r>
          </a:p>
        </p:txBody>
      </p:sp>
      <p:sp>
        <p:nvSpPr>
          <p:cNvPr id="197721" name="Text Box 89"/>
          <p:cNvSpPr txBox="1">
            <a:spLocks noChangeArrowheads="1"/>
          </p:cNvSpPr>
          <p:nvPr/>
        </p:nvSpPr>
        <p:spPr bwMode="auto">
          <a:xfrm>
            <a:off x="5181600" y="4191000"/>
            <a:ext cx="1219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fr-FR" b="0">
                <a:solidFill>
                  <a:srgbClr val="800000"/>
                </a:solidFill>
                <a:latin typeface="Times New Roman" pitchFamily="18" charset="0"/>
              </a:rPr>
              <a:t>Charge (h*j)</a:t>
            </a:r>
            <a:endParaRPr lang="fr-FR" sz="2400" b="0">
              <a:solidFill>
                <a:srgbClr val="8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1A002-6CC6-4777-93BA-F2F4ED569B61}" type="datetime2">
              <a:rPr lang="fr-FR" smtClean="0"/>
              <a:pPr/>
              <a:t>jeudi 4 février 2010</a:t>
            </a:fld>
            <a:endParaRPr lang="fr-FR" dirty="0"/>
          </a:p>
        </p:txBody>
      </p:sp>
      <p:sp>
        <p:nvSpPr>
          <p:cNvPr id="41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ISIMA3</a:t>
            </a:r>
            <a:endParaRPr lang="fr-FR" dirty="0"/>
          </a:p>
        </p:txBody>
      </p:sp>
      <p:sp>
        <p:nvSpPr>
          <p:cNvPr id="198658" name="Rectangle 2"/>
          <p:cNvSpPr>
            <a:spLocks noChangeArrowheads="1"/>
          </p:cNvSpPr>
          <p:nvPr/>
        </p:nvSpPr>
        <p:spPr bwMode="auto">
          <a:xfrm>
            <a:off x="990600" y="1066800"/>
            <a:ext cx="49530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 eaLnBrk="0" hangingPunct="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fr-FR" sz="2000" b="0" dirty="0">
                <a:latin typeface="Arial Unicode MS" pitchFamily="34" charset="-128"/>
              </a:rPr>
              <a:t>Jalon: un point dans le temps</a:t>
            </a:r>
          </a:p>
          <a:p>
            <a:pPr marL="342900" indent="-342900" algn="l" eaLnBrk="0" hangingPunct="0">
              <a:lnSpc>
                <a:spcPct val="80000"/>
              </a:lnSpc>
              <a:spcBef>
                <a:spcPct val="20000"/>
              </a:spcBef>
            </a:pPr>
            <a:r>
              <a:rPr lang="fr-FR" sz="2000" b="0" dirty="0">
                <a:latin typeface="Arial Unicode MS" pitchFamily="34" charset="-128"/>
              </a:rPr>
              <a:t>où une tâche ou une phase</a:t>
            </a:r>
          </a:p>
          <a:p>
            <a:pPr marL="342900" indent="-342900" algn="l" eaLnBrk="0" hangingPunct="0">
              <a:lnSpc>
                <a:spcPct val="80000"/>
              </a:lnSpc>
              <a:spcBef>
                <a:spcPct val="20000"/>
              </a:spcBef>
            </a:pPr>
            <a:r>
              <a:rPr lang="fr-FR" sz="2000" b="0" dirty="0">
                <a:latin typeface="Arial Unicode MS" pitchFamily="34" charset="-128"/>
              </a:rPr>
              <a:t>est terminée à 100%.</a:t>
            </a:r>
          </a:p>
          <a:p>
            <a:pPr marL="342900" indent="-342900" algn="l" eaLnBrk="0" hangingPunct="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endParaRPr lang="fr-FR" sz="2000" b="0" dirty="0">
              <a:latin typeface="Arial Unicode MS" pitchFamily="34" charset="-128"/>
            </a:endParaRPr>
          </a:p>
          <a:p>
            <a:pPr marL="342900" indent="-342900" algn="l" eaLnBrk="0" hangingPunct="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fr-FR" sz="2000" b="0" dirty="0">
                <a:latin typeface="Arial Unicode MS" pitchFamily="34" charset="-128"/>
              </a:rPr>
              <a:t>Composition d ’un jalon:</a:t>
            </a:r>
          </a:p>
          <a:p>
            <a:pPr marL="342900" indent="-342900" algn="l" eaLnBrk="0" hangingPunct="0">
              <a:lnSpc>
                <a:spcPct val="80000"/>
              </a:lnSpc>
              <a:spcBef>
                <a:spcPct val="20000"/>
              </a:spcBef>
            </a:pPr>
            <a:r>
              <a:rPr lang="fr-FR" sz="2000" b="0" dirty="0">
                <a:latin typeface="Arial Unicode MS" pitchFamily="34" charset="-128"/>
              </a:rPr>
              <a:t> livrable + date de livraison</a:t>
            </a:r>
          </a:p>
          <a:p>
            <a:pPr marL="342900" indent="-342900" algn="l" eaLnBrk="0" hangingPunct="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endParaRPr lang="fr-FR" sz="2000" b="0" dirty="0">
              <a:latin typeface="Arial Unicode MS" pitchFamily="34" charset="-128"/>
            </a:endParaRPr>
          </a:p>
          <a:p>
            <a:pPr marL="342900" indent="-342900" algn="l" eaLnBrk="0" hangingPunct="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fr-FR" sz="2000" b="0" dirty="0">
                <a:latin typeface="Arial Unicode MS" pitchFamily="34" charset="-128"/>
              </a:rPr>
              <a:t>Jalon technique et Jalon de projet</a:t>
            </a:r>
          </a:p>
          <a:p>
            <a:pPr marL="342900" indent="-342900" algn="l" eaLnBrk="0" hangingPunct="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endParaRPr lang="fr-FR" sz="2000" b="0" dirty="0">
              <a:latin typeface="Arial Unicode MS" pitchFamily="34" charset="-128"/>
            </a:endParaRPr>
          </a:p>
          <a:p>
            <a:pPr marL="342900" indent="-342900" algn="l" eaLnBrk="0" hangingPunct="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fr-FR" sz="2000" b="0" dirty="0">
                <a:latin typeface="Arial Unicode MS" pitchFamily="34" charset="-128"/>
              </a:rPr>
              <a:t>Suivi de l’évolution d’une</a:t>
            </a:r>
          </a:p>
          <a:p>
            <a:pPr marL="342900" indent="-342900" algn="l" eaLnBrk="0" hangingPunct="0">
              <a:lnSpc>
                <a:spcPct val="80000"/>
              </a:lnSpc>
              <a:spcBef>
                <a:spcPct val="20000"/>
              </a:spcBef>
            </a:pPr>
            <a:r>
              <a:rPr lang="fr-FR" sz="2000" b="0" dirty="0">
                <a:latin typeface="Arial Unicode MS" pitchFamily="34" charset="-128"/>
              </a:rPr>
              <a:t>échéance par rapport</a:t>
            </a:r>
          </a:p>
          <a:p>
            <a:pPr marL="342900" indent="-342900" algn="l" eaLnBrk="0" hangingPunct="0">
              <a:lnSpc>
                <a:spcPct val="80000"/>
              </a:lnSpc>
              <a:spcBef>
                <a:spcPct val="20000"/>
              </a:spcBef>
            </a:pPr>
            <a:r>
              <a:rPr lang="fr-FR" sz="2000" b="0" dirty="0">
                <a:latin typeface="Arial Unicode MS" pitchFamily="34" charset="-128"/>
              </a:rPr>
              <a:t>à la prévision initiale</a:t>
            </a:r>
          </a:p>
          <a:p>
            <a:pPr marL="342900" indent="-342900" algn="l" eaLnBrk="0" hangingPunct="0">
              <a:lnSpc>
                <a:spcPct val="80000"/>
              </a:lnSpc>
              <a:spcBef>
                <a:spcPct val="20000"/>
              </a:spcBef>
            </a:pPr>
            <a:endParaRPr lang="fr-FR" sz="2000" b="0" dirty="0">
              <a:latin typeface="Arial Unicode MS" pitchFamily="34" charset="-128"/>
            </a:endParaRPr>
          </a:p>
          <a:p>
            <a:pPr marL="342900" indent="-342900" algn="l" eaLnBrk="0" hangingPunct="0">
              <a:spcBef>
                <a:spcPct val="20000"/>
              </a:spcBef>
              <a:buFontTx/>
              <a:buChar char="•"/>
            </a:pPr>
            <a:r>
              <a:rPr lang="fr-FR" sz="2000" b="0" dirty="0">
                <a:latin typeface="Arial Unicode MS" pitchFamily="34" charset="-128"/>
              </a:rPr>
              <a:t>Courbe à 45°</a:t>
            </a:r>
          </a:p>
        </p:txBody>
      </p:sp>
      <p:sp>
        <p:nvSpPr>
          <p:cNvPr id="198659" name="Rectangle 3"/>
          <p:cNvSpPr>
            <a:spLocks noChangeArrowheads="1"/>
          </p:cNvSpPr>
          <p:nvPr/>
        </p:nvSpPr>
        <p:spPr bwMode="auto">
          <a:xfrm>
            <a:off x="990600" y="228600"/>
            <a:ext cx="7162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fr-FR" sz="3600" dirty="0">
                <a:solidFill>
                  <a:srgbClr val="FF0000"/>
                </a:solidFill>
              </a:rPr>
              <a:t>Suivi de projet : les dates/jalons</a:t>
            </a:r>
            <a:endParaRPr lang="fr-FR" sz="3600" b="0" dirty="0"/>
          </a:p>
        </p:txBody>
      </p:sp>
      <p:grpSp>
        <p:nvGrpSpPr>
          <p:cNvPr id="2" name="Group 115"/>
          <p:cNvGrpSpPr>
            <a:grpSpLocks/>
          </p:cNvGrpSpPr>
          <p:nvPr/>
        </p:nvGrpSpPr>
        <p:grpSpPr bwMode="auto">
          <a:xfrm>
            <a:off x="4800600" y="1752600"/>
            <a:ext cx="4343400" cy="3967163"/>
            <a:chOff x="2880" y="1104"/>
            <a:chExt cx="2736" cy="2499"/>
          </a:xfrm>
        </p:grpSpPr>
        <p:sp>
          <p:nvSpPr>
            <p:cNvPr id="198772" name="Text Box 116"/>
            <p:cNvSpPr txBox="1">
              <a:spLocks noChangeArrowheads="1"/>
            </p:cNvSpPr>
            <p:nvPr/>
          </p:nvSpPr>
          <p:spPr bwMode="auto">
            <a:xfrm>
              <a:off x="2880" y="1248"/>
              <a:ext cx="528" cy="4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50000"/>
                </a:spcBef>
              </a:pPr>
              <a:r>
                <a:rPr lang="fr-FR" b="0">
                  <a:latin typeface="Times New Roman" pitchFamily="18" charset="0"/>
                </a:rPr>
                <a:t>Dates des jalons</a:t>
              </a:r>
            </a:p>
          </p:txBody>
        </p:sp>
        <p:grpSp>
          <p:nvGrpSpPr>
            <p:cNvPr id="3" name="Group 117"/>
            <p:cNvGrpSpPr>
              <a:grpSpLocks/>
            </p:cNvGrpSpPr>
            <p:nvPr/>
          </p:nvGrpSpPr>
          <p:grpSpPr bwMode="auto">
            <a:xfrm>
              <a:off x="3456" y="1152"/>
              <a:ext cx="1872" cy="1680"/>
              <a:chOff x="2208" y="2880"/>
              <a:chExt cx="2784" cy="960"/>
            </a:xfrm>
          </p:grpSpPr>
          <p:sp>
            <p:nvSpPr>
              <p:cNvPr id="198774" name="Line 118"/>
              <p:cNvSpPr>
                <a:spLocks noChangeShapeType="1"/>
              </p:cNvSpPr>
              <p:nvPr/>
            </p:nvSpPr>
            <p:spPr bwMode="auto">
              <a:xfrm flipV="1">
                <a:off x="2208" y="2880"/>
                <a:ext cx="0" cy="96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198775" name="Line 119"/>
              <p:cNvSpPr>
                <a:spLocks noChangeShapeType="1"/>
              </p:cNvSpPr>
              <p:nvPr/>
            </p:nvSpPr>
            <p:spPr bwMode="auto">
              <a:xfrm>
                <a:off x="2208" y="3840"/>
                <a:ext cx="278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</p:grpSp>
        <p:sp>
          <p:nvSpPr>
            <p:cNvPr id="198776" name="Line 120"/>
            <p:cNvSpPr>
              <a:spLocks noChangeShapeType="1"/>
            </p:cNvSpPr>
            <p:nvPr/>
          </p:nvSpPr>
          <p:spPr bwMode="auto">
            <a:xfrm flipV="1">
              <a:off x="3456" y="1104"/>
              <a:ext cx="1728" cy="1728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cxnSp>
          <p:nvCxnSpPr>
            <p:cNvPr id="198777" name="AutoShape 121"/>
            <p:cNvCxnSpPr>
              <a:cxnSpLocks noChangeShapeType="1"/>
              <a:stCxn id="198779" idx="2"/>
              <a:endCxn id="198780" idx="2"/>
            </p:cNvCxnSpPr>
            <p:nvPr/>
          </p:nvCxnSpPr>
          <p:spPr bwMode="auto">
            <a:xfrm>
              <a:off x="3456" y="2304"/>
              <a:ext cx="24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98778" name="AutoShape 122"/>
            <p:cNvCxnSpPr>
              <a:cxnSpLocks noChangeShapeType="1"/>
              <a:stCxn id="198780" idx="2"/>
              <a:endCxn id="198781" idx="6"/>
            </p:cNvCxnSpPr>
            <p:nvPr/>
          </p:nvCxnSpPr>
          <p:spPr bwMode="auto">
            <a:xfrm flipV="1">
              <a:off x="3696" y="2160"/>
              <a:ext cx="192" cy="14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198779" name="AutoShape 123"/>
            <p:cNvSpPr>
              <a:spLocks noChangeArrowheads="1"/>
            </p:cNvSpPr>
            <p:nvPr/>
          </p:nvSpPr>
          <p:spPr bwMode="auto">
            <a:xfrm>
              <a:off x="3456" y="2280"/>
              <a:ext cx="48" cy="48"/>
            </a:xfrm>
            <a:prstGeom prst="flowChartSummingJuncti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98780" name="AutoShape 124"/>
            <p:cNvSpPr>
              <a:spLocks noChangeArrowheads="1"/>
            </p:cNvSpPr>
            <p:nvPr/>
          </p:nvSpPr>
          <p:spPr bwMode="auto">
            <a:xfrm>
              <a:off x="3696" y="2280"/>
              <a:ext cx="48" cy="48"/>
            </a:xfrm>
            <a:prstGeom prst="flowChartSummingJuncti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98781" name="AutoShape 125"/>
            <p:cNvSpPr>
              <a:spLocks noChangeArrowheads="1"/>
            </p:cNvSpPr>
            <p:nvPr/>
          </p:nvSpPr>
          <p:spPr bwMode="auto">
            <a:xfrm>
              <a:off x="3840" y="2136"/>
              <a:ext cx="48" cy="48"/>
            </a:xfrm>
            <a:prstGeom prst="flowChartSummingJuncti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98782" name="AutoShape 126"/>
            <p:cNvSpPr>
              <a:spLocks noChangeArrowheads="1"/>
            </p:cNvSpPr>
            <p:nvPr/>
          </p:nvSpPr>
          <p:spPr bwMode="auto">
            <a:xfrm>
              <a:off x="4080" y="2136"/>
              <a:ext cx="48" cy="48"/>
            </a:xfrm>
            <a:prstGeom prst="flowChartSummingJuncti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cxnSp>
          <p:nvCxnSpPr>
            <p:cNvPr id="198783" name="AutoShape 127"/>
            <p:cNvCxnSpPr>
              <a:cxnSpLocks noChangeShapeType="1"/>
              <a:stCxn id="198781" idx="6"/>
              <a:endCxn id="198782" idx="6"/>
            </p:cNvCxnSpPr>
            <p:nvPr/>
          </p:nvCxnSpPr>
          <p:spPr bwMode="auto">
            <a:xfrm>
              <a:off x="3888" y="2160"/>
              <a:ext cx="24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198784" name="AutoShape 128"/>
            <p:cNvSpPr>
              <a:spLocks noChangeArrowheads="1"/>
            </p:cNvSpPr>
            <p:nvPr/>
          </p:nvSpPr>
          <p:spPr bwMode="auto">
            <a:xfrm>
              <a:off x="3415" y="1481"/>
              <a:ext cx="48" cy="48"/>
            </a:xfrm>
            <a:prstGeom prst="flowChartConnector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98785" name="AutoShape 129"/>
            <p:cNvSpPr>
              <a:spLocks noChangeArrowheads="1"/>
            </p:cNvSpPr>
            <p:nvPr/>
          </p:nvSpPr>
          <p:spPr bwMode="auto">
            <a:xfrm>
              <a:off x="3655" y="1481"/>
              <a:ext cx="48" cy="48"/>
            </a:xfrm>
            <a:prstGeom prst="flowChartConnector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98786" name="AutoShape 130"/>
            <p:cNvSpPr>
              <a:spLocks noChangeArrowheads="1"/>
            </p:cNvSpPr>
            <p:nvPr/>
          </p:nvSpPr>
          <p:spPr bwMode="auto">
            <a:xfrm>
              <a:off x="3943" y="1385"/>
              <a:ext cx="48" cy="48"/>
            </a:xfrm>
            <a:prstGeom prst="flowChartConnector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98787" name="AutoShape 131"/>
            <p:cNvSpPr>
              <a:spLocks noChangeArrowheads="1"/>
            </p:cNvSpPr>
            <p:nvPr/>
          </p:nvSpPr>
          <p:spPr bwMode="auto">
            <a:xfrm>
              <a:off x="4183" y="1385"/>
              <a:ext cx="48" cy="48"/>
            </a:xfrm>
            <a:prstGeom prst="flowChartConnector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98788" name="AutoShape 132"/>
            <p:cNvSpPr>
              <a:spLocks noChangeArrowheads="1"/>
            </p:cNvSpPr>
            <p:nvPr/>
          </p:nvSpPr>
          <p:spPr bwMode="auto">
            <a:xfrm>
              <a:off x="4471" y="1385"/>
              <a:ext cx="48" cy="48"/>
            </a:xfrm>
            <a:prstGeom prst="flowChartConnector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98789" name="AutoShape 133"/>
            <p:cNvSpPr>
              <a:spLocks noChangeArrowheads="1"/>
            </p:cNvSpPr>
            <p:nvPr/>
          </p:nvSpPr>
          <p:spPr bwMode="auto">
            <a:xfrm>
              <a:off x="4759" y="1289"/>
              <a:ext cx="48" cy="48"/>
            </a:xfrm>
            <a:prstGeom prst="flowChartConnector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98790" name="AutoShape 134"/>
            <p:cNvSpPr>
              <a:spLocks noChangeArrowheads="1"/>
            </p:cNvSpPr>
            <p:nvPr/>
          </p:nvSpPr>
          <p:spPr bwMode="auto">
            <a:xfrm>
              <a:off x="5047" y="1193"/>
              <a:ext cx="48" cy="48"/>
            </a:xfrm>
            <a:prstGeom prst="flowChartConnector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cxnSp>
          <p:nvCxnSpPr>
            <p:cNvPr id="198791" name="AutoShape 135"/>
            <p:cNvCxnSpPr>
              <a:cxnSpLocks noChangeShapeType="1"/>
            </p:cNvCxnSpPr>
            <p:nvPr/>
          </p:nvCxnSpPr>
          <p:spPr bwMode="auto">
            <a:xfrm>
              <a:off x="3463" y="1529"/>
              <a:ext cx="20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98792" name="AutoShape 136"/>
            <p:cNvCxnSpPr>
              <a:cxnSpLocks noChangeShapeType="1"/>
              <a:stCxn id="198785" idx="6"/>
              <a:endCxn id="198786" idx="2"/>
            </p:cNvCxnSpPr>
            <p:nvPr/>
          </p:nvCxnSpPr>
          <p:spPr bwMode="auto">
            <a:xfrm flipV="1">
              <a:off x="3703" y="1409"/>
              <a:ext cx="240" cy="9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98793" name="AutoShape 137"/>
            <p:cNvCxnSpPr>
              <a:cxnSpLocks noChangeShapeType="1"/>
              <a:stCxn id="198786" idx="7"/>
              <a:endCxn id="198788" idx="7"/>
            </p:cNvCxnSpPr>
            <p:nvPr/>
          </p:nvCxnSpPr>
          <p:spPr bwMode="auto">
            <a:xfrm>
              <a:off x="3984" y="1392"/>
              <a:ext cx="52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98794" name="AutoShape 138"/>
            <p:cNvCxnSpPr>
              <a:cxnSpLocks noChangeShapeType="1"/>
              <a:stCxn id="198788" idx="7"/>
              <a:endCxn id="198789" idx="1"/>
            </p:cNvCxnSpPr>
            <p:nvPr/>
          </p:nvCxnSpPr>
          <p:spPr bwMode="auto">
            <a:xfrm flipV="1">
              <a:off x="4512" y="1296"/>
              <a:ext cx="254" cy="9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98795" name="AutoShape 139"/>
            <p:cNvCxnSpPr>
              <a:cxnSpLocks noChangeShapeType="1"/>
              <a:stCxn id="198789" idx="1"/>
              <a:endCxn id="198790" idx="6"/>
            </p:cNvCxnSpPr>
            <p:nvPr/>
          </p:nvCxnSpPr>
          <p:spPr bwMode="auto">
            <a:xfrm flipV="1">
              <a:off x="4766" y="1217"/>
              <a:ext cx="329" cy="7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198796" name="Line 140"/>
            <p:cNvSpPr>
              <a:spLocks noChangeShapeType="1"/>
            </p:cNvSpPr>
            <p:nvPr/>
          </p:nvSpPr>
          <p:spPr bwMode="auto">
            <a:xfrm>
              <a:off x="5088" y="1152"/>
              <a:ext cx="0" cy="1728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98797" name="Text Box 141"/>
            <p:cNvSpPr txBox="1">
              <a:spLocks noChangeArrowheads="1"/>
            </p:cNvSpPr>
            <p:nvPr/>
          </p:nvSpPr>
          <p:spPr bwMode="auto">
            <a:xfrm>
              <a:off x="3120" y="2784"/>
              <a:ext cx="576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fr-FR" b="0">
                  <a:solidFill>
                    <a:srgbClr val="800000"/>
                  </a:solidFill>
                  <a:latin typeface="Times New Roman" pitchFamily="18" charset="0"/>
                </a:rPr>
                <a:t>Début du projet</a:t>
              </a:r>
              <a:endParaRPr lang="fr-FR" b="0">
                <a:latin typeface="Times New Roman" pitchFamily="18" charset="0"/>
              </a:endParaRPr>
            </a:p>
          </p:txBody>
        </p:sp>
        <p:sp>
          <p:nvSpPr>
            <p:cNvPr id="198798" name="Text Box 142"/>
            <p:cNvSpPr txBox="1">
              <a:spLocks noChangeArrowheads="1"/>
            </p:cNvSpPr>
            <p:nvPr/>
          </p:nvSpPr>
          <p:spPr bwMode="auto">
            <a:xfrm>
              <a:off x="4752" y="2832"/>
              <a:ext cx="81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fr-FR" b="0">
                  <a:solidFill>
                    <a:srgbClr val="800000"/>
                  </a:solidFill>
                  <a:latin typeface="Times New Roman" pitchFamily="18" charset="0"/>
                </a:rPr>
                <a:t>Fin du projet</a:t>
              </a:r>
              <a:endParaRPr lang="fr-FR" b="0">
                <a:latin typeface="Times New Roman" pitchFamily="18" charset="0"/>
              </a:endParaRPr>
            </a:p>
          </p:txBody>
        </p:sp>
        <p:sp>
          <p:nvSpPr>
            <p:cNvPr id="198799" name="Text Box 143"/>
            <p:cNvSpPr txBox="1">
              <a:spLocks noChangeArrowheads="1"/>
            </p:cNvSpPr>
            <p:nvPr/>
          </p:nvSpPr>
          <p:spPr bwMode="auto">
            <a:xfrm>
              <a:off x="5040" y="2640"/>
              <a:ext cx="57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fr-FR" b="0">
                  <a:latin typeface="Times New Roman" pitchFamily="18" charset="0"/>
                </a:rPr>
                <a:t>Temps</a:t>
              </a:r>
            </a:p>
          </p:txBody>
        </p:sp>
        <p:grpSp>
          <p:nvGrpSpPr>
            <p:cNvPr id="4" name="Group 144"/>
            <p:cNvGrpSpPr>
              <a:grpSpLocks/>
            </p:cNvGrpSpPr>
            <p:nvPr/>
          </p:nvGrpSpPr>
          <p:grpSpPr bwMode="auto">
            <a:xfrm>
              <a:off x="3744" y="3168"/>
              <a:ext cx="1200" cy="435"/>
              <a:chOff x="4704" y="2064"/>
              <a:chExt cx="1200" cy="435"/>
            </a:xfrm>
          </p:grpSpPr>
          <p:sp>
            <p:nvSpPr>
              <p:cNvPr id="198801" name="AutoShape 145"/>
              <p:cNvSpPr>
                <a:spLocks noChangeArrowheads="1"/>
              </p:cNvSpPr>
              <p:nvPr/>
            </p:nvSpPr>
            <p:spPr bwMode="auto">
              <a:xfrm>
                <a:off x="4752" y="2160"/>
                <a:ext cx="48" cy="48"/>
              </a:xfrm>
              <a:prstGeom prst="flowChartConnector">
                <a:avLst/>
              </a:prstGeom>
              <a:solidFill>
                <a:srgbClr val="8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198802" name="AutoShape 146"/>
              <p:cNvSpPr>
                <a:spLocks noChangeArrowheads="1"/>
              </p:cNvSpPr>
              <p:nvPr/>
            </p:nvSpPr>
            <p:spPr bwMode="auto">
              <a:xfrm>
                <a:off x="4752" y="2304"/>
                <a:ext cx="48" cy="48"/>
              </a:xfrm>
              <a:prstGeom prst="flowChartSummingJunction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198803" name="Text Box 147"/>
              <p:cNvSpPr txBox="1">
                <a:spLocks noChangeArrowheads="1"/>
              </p:cNvSpPr>
              <p:nvPr/>
            </p:nvSpPr>
            <p:spPr bwMode="auto">
              <a:xfrm>
                <a:off x="4800" y="2064"/>
                <a:ext cx="528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r>
                  <a:rPr lang="fr-FR" b="0">
                    <a:solidFill>
                      <a:srgbClr val="800000"/>
                    </a:solidFill>
                    <a:latin typeface="Times New Roman" pitchFamily="18" charset="0"/>
                  </a:rPr>
                  <a:t>Recette</a:t>
                </a:r>
                <a:endParaRPr lang="fr-FR" sz="2400" b="0">
                  <a:latin typeface="Times New Roman" pitchFamily="18" charset="0"/>
                </a:endParaRPr>
              </a:p>
            </p:txBody>
          </p:sp>
          <p:sp>
            <p:nvSpPr>
              <p:cNvPr id="198804" name="Text Box 148"/>
              <p:cNvSpPr txBox="1">
                <a:spLocks noChangeArrowheads="1"/>
              </p:cNvSpPr>
              <p:nvPr/>
            </p:nvSpPr>
            <p:spPr bwMode="auto">
              <a:xfrm>
                <a:off x="4800" y="2208"/>
                <a:ext cx="1104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r>
                  <a:rPr lang="fr-FR" b="0" dirty="0">
                    <a:solidFill>
                      <a:srgbClr val="800000"/>
                    </a:solidFill>
                    <a:latin typeface="Times New Roman" pitchFamily="18" charset="0"/>
                  </a:rPr>
                  <a:t>Fin conception</a:t>
                </a:r>
                <a:endParaRPr lang="fr-FR" sz="2400" b="0" dirty="0">
                  <a:latin typeface="Times New Roman" pitchFamily="18" charset="0"/>
                </a:endParaRPr>
              </a:p>
            </p:txBody>
          </p:sp>
          <p:sp>
            <p:nvSpPr>
              <p:cNvPr id="198805" name="Rectangle 149"/>
              <p:cNvSpPr>
                <a:spLocks noChangeArrowheads="1"/>
              </p:cNvSpPr>
              <p:nvPr/>
            </p:nvSpPr>
            <p:spPr bwMode="auto">
              <a:xfrm>
                <a:off x="4704" y="2064"/>
                <a:ext cx="960" cy="336"/>
              </a:xfrm>
              <a:prstGeom prst="rect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B0B57-3BDC-44CE-8A0C-2C2D55E93C75}" type="datetime2">
              <a:rPr lang="fr-FR" smtClean="0"/>
              <a:pPr/>
              <a:t>jeudi 4 février 2010</a:t>
            </a:fld>
            <a:endParaRPr lang="fr-FR"/>
          </a:p>
        </p:txBody>
      </p:sp>
      <p:sp>
        <p:nvSpPr>
          <p:cNvPr id="6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ISIMA3</a:t>
            </a:r>
            <a:endParaRPr lang="fr-FR"/>
          </a:p>
        </p:txBody>
      </p:sp>
      <p:sp>
        <p:nvSpPr>
          <p:cNvPr id="201730" name="Rectangle 2"/>
          <p:cNvSpPr>
            <a:spLocks noChangeArrowheads="1"/>
          </p:cNvSpPr>
          <p:nvPr/>
        </p:nvSpPr>
        <p:spPr bwMode="auto">
          <a:xfrm>
            <a:off x="990600" y="1066800"/>
            <a:ext cx="76200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 eaLnBrk="0" hangingPunct="0">
              <a:spcBef>
                <a:spcPct val="20000"/>
              </a:spcBef>
              <a:buFontTx/>
              <a:buChar char="•"/>
            </a:pPr>
            <a:r>
              <a:rPr lang="fr-FR" sz="2400" dirty="0">
                <a:latin typeface="Arial Unicode MS" pitchFamily="34" charset="-128"/>
              </a:rPr>
              <a:t>Le tableau de bord du chef de projet</a:t>
            </a:r>
          </a:p>
          <a:p>
            <a:pPr marL="742950" lvl="1" indent="-285750" algn="l" eaLnBrk="0" hangingPunct="0">
              <a:spcBef>
                <a:spcPct val="20000"/>
              </a:spcBef>
              <a:buFont typeface="Wingdings" pitchFamily="2" charset="2"/>
              <a:buChar char="ü"/>
            </a:pPr>
            <a:r>
              <a:rPr lang="fr-FR" sz="2000" b="0" dirty="0">
                <a:latin typeface="Arial Unicode MS" pitchFamily="34" charset="-128"/>
              </a:rPr>
              <a:t>Le pr</a:t>
            </a:r>
            <a:r>
              <a:rPr lang="fr-FR" sz="2000" b="0" dirty="0">
                <a:latin typeface="Times New Roman"/>
              </a:rPr>
              <a:t>é</a:t>
            </a:r>
            <a:r>
              <a:rPr lang="fr-FR" sz="2000" b="0" dirty="0">
                <a:latin typeface="Arial Unicode MS" pitchFamily="34" charset="-128"/>
              </a:rPr>
              <a:t>vu / planifi</a:t>
            </a:r>
            <a:r>
              <a:rPr lang="fr-FR" sz="2000" b="0" dirty="0">
                <a:latin typeface="Times New Roman"/>
              </a:rPr>
              <a:t>é</a:t>
            </a:r>
            <a:r>
              <a:rPr lang="fr-FR" sz="2000" b="0" dirty="0">
                <a:latin typeface="Arial Unicode MS" pitchFamily="34" charset="-128"/>
              </a:rPr>
              <a:t> </a:t>
            </a:r>
            <a:r>
              <a:rPr lang="fr-FR" sz="2000" b="0" dirty="0">
                <a:latin typeface="Times New Roman"/>
              </a:rPr>
              <a:t>à</a:t>
            </a:r>
            <a:r>
              <a:rPr lang="fr-FR" sz="2000" b="0" dirty="0">
                <a:latin typeface="Arial Unicode MS" pitchFamily="34" charset="-128"/>
              </a:rPr>
              <a:t> l</a:t>
            </a:r>
            <a:r>
              <a:rPr lang="fr-FR" sz="2000" b="0" dirty="0">
                <a:latin typeface="Times New Roman"/>
              </a:rPr>
              <a:t>’</a:t>
            </a:r>
            <a:r>
              <a:rPr lang="fr-FR" sz="2000" b="0" dirty="0">
                <a:latin typeface="Arial Unicode MS" pitchFamily="34" charset="-128"/>
              </a:rPr>
              <a:t>instant t (charge contractuelle)</a:t>
            </a:r>
          </a:p>
          <a:p>
            <a:pPr marL="742950" lvl="1" indent="-285750" algn="l" eaLnBrk="0" hangingPunct="0">
              <a:spcBef>
                <a:spcPct val="20000"/>
              </a:spcBef>
              <a:buFont typeface="Wingdings" pitchFamily="2" charset="2"/>
              <a:buChar char="ü"/>
            </a:pPr>
            <a:r>
              <a:rPr lang="fr-FR" sz="2000" b="0" dirty="0">
                <a:latin typeface="Arial Unicode MS" pitchFamily="34" charset="-128"/>
              </a:rPr>
              <a:t>Le consomm</a:t>
            </a:r>
            <a:r>
              <a:rPr lang="fr-FR" sz="2000" b="0" dirty="0">
                <a:latin typeface="Times New Roman"/>
              </a:rPr>
              <a:t>é</a:t>
            </a:r>
            <a:endParaRPr lang="fr-FR" sz="2000" b="0" dirty="0">
              <a:latin typeface="Arial Unicode MS" pitchFamily="34" charset="-128"/>
            </a:endParaRPr>
          </a:p>
          <a:p>
            <a:pPr marL="742950" lvl="1" indent="-285750" algn="l" eaLnBrk="0" hangingPunct="0">
              <a:spcBef>
                <a:spcPct val="20000"/>
              </a:spcBef>
              <a:buFont typeface="Wingdings" pitchFamily="2" charset="2"/>
              <a:buChar char="ü"/>
            </a:pPr>
            <a:r>
              <a:rPr lang="fr-FR" sz="2000" b="0" dirty="0">
                <a:latin typeface="Arial Unicode MS" pitchFamily="34" charset="-128"/>
              </a:rPr>
              <a:t>Le reste </a:t>
            </a:r>
            <a:r>
              <a:rPr lang="fr-FR" sz="2000" b="0" dirty="0">
                <a:latin typeface="Times New Roman"/>
              </a:rPr>
              <a:t>à</a:t>
            </a:r>
            <a:r>
              <a:rPr lang="fr-FR" sz="2000" b="0" dirty="0">
                <a:latin typeface="Arial Unicode MS" pitchFamily="34" charset="-128"/>
              </a:rPr>
              <a:t> faire</a:t>
            </a:r>
          </a:p>
          <a:p>
            <a:pPr marL="742950" lvl="1" indent="-285750" algn="l" eaLnBrk="0" hangingPunct="0">
              <a:spcBef>
                <a:spcPct val="20000"/>
              </a:spcBef>
              <a:buFont typeface="Wingdings" pitchFamily="2" charset="2"/>
              <a:buChar char="ü"/>
            </a:pPr>
            <a:r>
              <a:rPr lang="fr-FR" sz="2000" b="0" dirty="0">
                <a:latin typeface="Arial Unicode MS" pitchFamily="34" charset="-128"/>
              </a:rPr>
              <a:t>L</a:t>
            </a:r>
            <a:r>
              <a:rPr lang="fr-FR" sz="2000" b="0" dirty="0">
                <a:latin typeface="Times New Roman"/>
              </a:rPr>
              <a:t>’</a:t>
            </a:r>
            <a:r>
              <a:rPr lang="fr-FR" sz="2000" b="0" dirty="0">
                <a:latin typeface="Arial Unicode MS" pitchFamily="34" charset="-128"/>
              </a:rPr>
              <a:t>estim</a:t>
            </a:r>
            <a:r>
              <a:rPr lang="fr-FR" sz="2000" b="0" dirty="0">
                <a:latin typeface="Times New Roman"/>
              </a:rPr>
              <a:t>é</a:t>
            </a:r>
            <a:r>
              <a:rPr lang="fr-FR" sz="2000" b="0" dirty="0">
                <a:latin typeface="Arial Unicode MS" pitchFamily="34" charset="-128"/>
              </a:rPr>
              <a:t> </a:t>
            </a:r>
            <a:r>
              <a:rPr lang="fr-FR" sz="2000" b="0" dirty="0">
                <a:latin typeface="Times New Roman"/>
              </a:rPr>
              <a:t>à</a:t>
            </a:r>
            <a:r>
              <a:rPr lang="fr-FR" sz="2000" b="0" dirty="0">
                <a:latin typeface="Arial Unicode MS" pitchFamily="34" charset="-128"/>
              </a:rPr>
              <a:t> fin (consomm</a:t>
            </a:r>
            <a:r>
              <a:rPr lang="fr-FR" sz="2000" b="0" dirty="0">
                <a:latin typeface="Times New Roman"/>
              </a:rPr>
              <a:t>é</a:t>
            </a:r>
            <a:r>
              <a:rPr lang="fr-FR" sz="2000" b="0" dirty="0">
                <a:latin typeface="Arial Unicode MS" pitchFamily="34" charset="-128"/>
              </a:rPr>
              <a:t> + reste </a:t>
            </a:r>
            <a:r>
              <a:rPr lang="fr-FR" sz="2000" b="0" dirty="0">
                <a:latin typeface="Times New Roman"/>
              </a:rPr>
              <a:t>à</a:t>
            </a:r>
            <a:r>
              <a:rPr lang="fr-FR" sz="2000" b="0" dirty="0">
                <a:latin typeface="Arial Unicode MS" pitchFamily="34" charset="-128"/>
              </a:rPr>
              <a:t> faire)</a:t>
            </a:r>
          </a:p>
          <a:p>
            <a:pPr marL="742950" lvl="1" indent="-285750" algn="l" eaLnBrk="0" hangingPunct="0">
              <a:spcBef>
                <a:spcPct val="20000"/>
              </a:spcBef>
              <a:buFontTx/>
              <a:buChar char="–"/>
            </a:pPr>
            <a:endParaRPr lang="fr-FR" sz="2400" dirty="0">
              <a:latin typeface="Arial Unicode MS" pitchFamily="34" charset="-128"/>
            </a:endParaRPr>
          </a:p>
          <a:p>
            <a:pPr marL="742950" lvl="1" indent="-285750" algn="l" eaLnBrk="0" hangingPunct="0">
              <a:spcBef>
                <a:spcPct val="20000"/>
              </a:spcBef>
              <a:buFont typeface="Wingdings" pitchFamily="2" charset="2"/>
              <a:buChar char="à"/>
            </a:pPr>
            <a:r>
              <a:rPr lang="fr-FR" sz="2400" dirty="0">
                <a:latin typeface="Arial Unicode MS" pitchFamily="34" charset="-128"/>
                <a:sym typeface="Wingdings" pitchFamily="2" charset="2"/>
              </a:rPr>
              <a:t>D</a:t>
            </a:r>
            <a:r>
              <a:rPr lang="fr-FR" sz="2400" dirty="0">
                <a:latin typeface="Times New Roman"/>
                <a:sym typeface="Wingdings" pitchFamily="2" charset="2"/>
              </a:rPr>
              <a:t>é</a:t>
            </a:r>
            <a:r>
              <a:rPr lang="fr-FR" sz="2400" dirty="0">
                <a:latin typeface="Arial Unicode MS" pitchFamily="34" charset="-128"/>
                <a:sym typeface="Wingdings" pitchFamily="2" charset="2"/>
              </a:rPr>
              <a:t>finition d</a:t>
            </a:r>
            <a:r>
              <a:rPr lang="fr-FR" sz="2400" dirty="0">
                <a:latin typeface="Times New Roman"/>
                <a:sym typeface="Wingdings" pitchFamily="2" charset="2"/>
              </a:rPr>
              <a:t>’</a:t>
            </a:r>
            <a:r>
              <a:rPr lang="fr-FR" sz="2400" dirty="0">
                <a:latin typeface="Arial Unicode MS" pitchFamily="34" charset="-128"/>
                <a:sym typeface="Wingdings" pitchFamily="2" charset="2"/>
              </a:rPr>
              <a:t>indicateur</a:t>
            </a:r>
          </a:p>
          <a:p>
            <a:pPr marL="742950" lvl="1" indent="-285750" algn="l" eaLnBrk="0" hangingPunct="0">
              <a:spcBef>
                <a:spcPct val="20000"/>
              </a:spcBef>
              <a:buFont typeface="Wingdings" pitchFamily="2" charset="2"/>
              <a:buChar char="à"/>
            </a:pPr>
            <a:r>
              <a:rPr lang="fr-FR" sz="2400" dirty="0">
                <a:latin typeface="Arial Unicode MS" pitchFamily="34" charset="-128"/>
              </a:rPr>
              <a:t>Mise </a:t>
            </a:r>
            <a:r>
              <a:rPr lang="fr-FR" sz="2400" dirty="0">
                <a:latin typeface="Times New Roman"/>
              </a:rPr>
              <a:t>à</a:t>
            </a:r>
            <a:r>
              <a:rPr lang="fr-FR" sz="2400" dirty="0">
                <a:latin typeface="Arial Unicode MS" pitchFamily="34" charset="-128"/>
              </a:rPr>
              <a:t> jour p</a:t>
            </a:r>
            <a:r>
              <a:rPr lang="fr-FR" sz="2400" dirty="0">
                <a:latin typeface="Times New Roman"/>
              </a:rPr>
              <a:t>é</a:t>
            </a:r>
            <a:r>
              <a:rPr lang="fr-FR" sz="2400" dirty="0">
                <a:latin typeface="Arial Unicode MS" pitchFamily="34" charset="-128"/>
              </a:rPr>
              <a:t>riodique (</a:t>
            </a:r>
            <a:r>
              <a:rPr lang="fr-FR" sz="2400" dirty="0" err="1">
                <a:latin typeface="Arial Unicode MS" pitchFamily="34" charset="-128"/>
              </a:rPr>
              <a:t>reporting</a:t>
            </a:r>
            <a:r>
              <a:rPr lang="fr-FR" sz="2400" dirty="0">
                <a:latin typeface="Arial Unicode MS" pitchFamily="34" charset="-128"/>
              </a:rPr>
              <a:t>)</a:t>
            </a:r>
          </a:p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Font typeface="Symbol" pitchFamily="18" charset="2"/>
              <a:buNone/>
            </a:pPr>
            <a:endParaRPr lang="fr-FR" sz="2000" dirty="0">
              <a:latin typeface="Arial Unicode MS" pitchFamily="34" charset="-128"/>
            </a:endParaRPr>
          </a:p>
        </p:txBody>
      </p:sp>
      <p:sp>
        <p:nvSpPr>
          <p:cNvPr id="201731" name="Rectangle 3"/>
          <p:cNvSpPr>
            <a:spLocks noChangeArrowheads="1"/>
          </p:cNvSpPr>
          <p:nvPr/>
        </p:nvSpPr>
        <p:spPr bwMode="auto">
          <a:xfrm>
            <a:off x="990600" y="228600"/>
            <a:ext cx="8001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fr-FR" sz="3600" dirty="0">
                <a:solidFill>
                  <a:srgbClr val="FF0000"/>
                </a:solidFill>
              </a:rPr>
              <a:t>Suivi de projet</a:t>
            </a:r>
            <a:endParaRPr lang="fr-FR" sz="36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7498080" cy="1143000"/>
          </a:xfrm>
        </p:spPr>
        <p:txBody>
          <a:bodyPr/>
          <a:lstStyle/>
          <a:p>
            <a:r>
              <a:rPr lang="fr-FR" dirty="0"/>
              <a:t>Suivi de projet : le pilotage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10690-59B4-4C0C-97F2-2A58F4E93582}" type="datetime2">
              <a:rPr lang="fr-FR" smtClean="0"/>
              <a:pPr/>
              <a:t>jeudi 4 février 2010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ISIMA3</a:t>
            </a:r>
            <a:endParaRPr lang="fr-FR"/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250950"/>
            <a:ext cx="8458200" cy="514985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fr-FR" sz="2400" dirty="0"/>
              <a:t>Réunion de lancement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fr-FR" sz="2000" dirty="0"/>
              <a:t>	</a:t>
            </a:r>
            <a:r>
              <a:rPr lang="fr-FR" sz="2000" b="0" dirty="0"/>
              <a:t>=&gt; objectifs, entrées, planning, éléments contractuels, livrables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fr-FR" sz="2000" b="0" dirty="0"/>
              <a:t>	</a:t>
            </a:r>
            <a:r>
              <a:rPr lang="fr-FR" sz="2000" dirty="0"/>
              <a:t>				</a:t>
            </a:r>
          </a:p>
          <a:p>
            <a:pPr>
              <a:lnSpc>
                <a:spcPct val="90000"/>
              </a:lnSpc>
            </a:pPr>
            <a:r>
              <a:rPr lang="fr-FR" sz="2400" dirty="0"/>
              <a:t>Avancement externe (</a:t>
            </a:r>
            <a:r>
              <a:rPr lang="fr-FR" sz="2000" dirty="0"/>
              <a:t>Fréquence : à la demande)</a:t>
            </a:r>
            <a:endParaRPr lang="fr-FR" sz="2400" dirty="0"/>
          </a:p>
          <a:p>
            <a:pPr>
              <a:lnSpc>
                <a:spcPct val="90000"/>
              </a:lnSpc>
              <a:buFontTx/>
              <a:buNone/>
            </a:pPr>
            <a:r>
              <a:rPr lang="fr-FR" sz="2000" b="0" dirty="0"/>
              <a:t>	=&gt; Examiner l’état d’avancement, suivi des actions, l’état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fr-FR" sz="2000" b="0" dirty="0"/>
              <a:t>          des livrables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fr-FR" sz="2000" b="0" dirty="0"/>
              <a:t>	=&gt; Gestion des risques, demandes d’évolution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fr-FR" sz="2000" dirty="0"/>
              <a:t>					</a:t>
            </a:r>
          </a:p>
          <a:p>
            <a:pPr>
              <a:lnSpc>
                <a:spcPct val="90000"/>
              </a:lnSpc>
            </a:pPr>
            <a:r>
              <a:rPr lang="fr-FR" sz="2400" dirty="0"/>
              <a:t>Avancement interne (</a:t>
            </a:r>
            <a:r>
              <a:rPr lang="fr-FR" sz="2000" dirty="0"/>
              <a:t>Fréquence : Hebdomadaire)</a:t>
            </a:r>
            <a:endParaRPr lang="fr-FR" sz="2400" dirty="0"/>
          </a:p>
          <a:p>
            <a:pPr>
              <a:lnSpc>
                <a:spcPct val="90000"/>
              </a:lnSpc>
              <a:buFontTx/>
              <a:buNone/>
            </a:pPr>
            <a:r>
              <a:rPr lang="fr-FR" sz="2000" b="0" dirty="0"/>
              <a:t>	=&gt; Examiner l’état d’avancement, liste d’actions à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fr-FR" sz="2000" b="0" dirty="0"/>
              <a:t>          entreprendre, leur réalisation et clôture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fr-FR" sz="2000" b="0" dirty="0"/>
              <a:t>	</a:t>
            </a:r>
            <a:r>
              <a:rPr lang="fr-FR" sz="2000" dirty="0"/>
              <a:t>			</a:t>
            </a:r>
          </a:p>
          <a:p>
            <a:pPr>
              <a:lnSpc>
                <a:spcPct val="90000"/>
              </a:lnSpc>
            </a:pPr>
            <a:r>
              <a:rPr lang="fr-FR" sz="2400" dirty="0"/>
              <a:t>Réunions techniques (</a:t>
            </a:r>
            <a:r>
              <a:rPr lang="fr-FR" sz="2000" dirty="0"/>
              <a:t>Fréquence : à la demande)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7C66F-9D8D-4492-A7FC-095935D88B32}" type="datetime2">
              <a:rPr lang="fr-FR" smtClean="0"/>
              <a:pPr/>
              <a:t>jeudi 4 février 2010</a:t>
            </a:fld>
            <a:endParaRPr lang="fr-FR"/>
          </a:p>
        </p:txBody>
      </p:sp>
      <p:sp>
        <p:nvSpPr>
          <p:cNvPr id="5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ISIMA3</a:t>
            </a:r>
            <a:endParaRPr lang="fr-FR"/>
          </a:p>
        </p:txBody>
      </p:sp>
      <p:sp>
        <p:nvSpPr>
          <p:cNvPr id="299012" name="Rectangle 4"/>
          <p:cNvSpPr>
            <a:spLocks noChangeArrowheads="1"/>
          </p:cNvSpPr>
          <p:nvPr/>
        </p:nvSpPr>
        <p:spPr bwMode="auto">
          <a:xfrm>
            <a:off x="990600" y="228600"/>
            <a:ext cx="7162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fr-CH" sz="3600" dirty="0" smtClean="0"/>
              <a:t>Caractéristique d’un projet</a:t>
            </a:r>
            <a:endParaRPr lang="fr-FR" sz="3600" dirty="0"/>
          </a:p>
        </p:txBody>
      </p:sp>
      <p:sp>
        <p:nvSpPr>
          <p:cNvPr id="299014" name="Rectangle 6"/>
          <p:cNvSpPr>
            <a:spLocks noChangeArrowheads="1"/>
          </p:cNvSpPr>
          <p:nvPr/>
        </p:nvSpPr>
        <p:spPr bwMode="auto">
          <a:xfrm>
            <a:off x="958850" y="1143000"/>
            <a:ext cx="8185150" cy="4846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Symbol" pitchFamily="18" charset="2"/>
              <a:buNone/>
            </a:pPr>
            <a:r>
              <a:rPr lang="fr-FR" sz="2000" dirty="0" smtClean="0">
                <a:latin typeface="Arial Unicode MS" pitchFamily="34" charset="-128"/>
              </a:rPr>
              <a:t>Un projet est caract</a:t>
            </a:r>
            <a:r>
              <a:rPr lang="fr-FR" sz="2000" dirty="0" smtClean="0">
                <a:latin typeface="Arial"/>
              </a:rPr>
              <a:t>é</a:t>
            </a:r>
            <a:r>
              <a:rPr lang="fr-FR" sz="2000" dirty="0" smtClean="0">
                <a:latin typeface="Arial Unicode MS" pitchFamily="34" charset="-128"/>
              </a:rPr>
              <a:t>ris</a:t>
            </a:r>
            <a:r>
              <a:rPr lang="fr-FR" sz="2000" dirty="0" smtClean="0">
                <a:latin typeface="Arial"/>
              </a:rPr>
              <a:t>é</a:t>
            </a:r>
            <a:r>
              <a:rPr lang="fr-FR" sz="2000" dirty="0" smtClean="0">
                <a:latin typeface="Arial Unicode MS" pitchFamily="34" charset="-128"/>
              </a:rPr>
              <a:t> par :</a:t>
            </a: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Symbol" pitchFamily="18" charset="2"/>
              <a:buChar char="·"/>
            </a:pPr>
            <a:r>
              <a:rPr lang="fr-FR" sz="2000" dirty="0" smtClean="0">
                <a:latin typeface="Arial Unicode MS" pitchFamily="34" charset="-128"/>
              </a:rPr>
              <a:t>Sa nature (humanitaire, industriel </a:t>
            </a:r>
            <a:r>
              <a:rPr lang="fr-FR" sz="2000" dirty="0" smtClean="0">
                <a:latin typeface="Arial"/>
              </a:rPr>
              <a:t>…</a:t>
            </a:r>
            <a:r>
              <a:rPr lang="fr-FR" sz="2000" dirty="0" smtClean="0">
                <a:latin typeface="Arial Unicode MS" pitchFamily="34" charset="-128"/>
              </a:rPr>
              <a:t>)</a:t>
            </a: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Symbol" pitchFamily="18" charset="2"/>
              <a:buChar char="·"/>
            </a:pPr>
            <a:r>
              <a:rPr lang="fr-FR" sz="2000" dirty="0" smtClean="0">
                <a:latin typeface="Arial Unicode MS" pitchFamily="34" charset="-128"/>
              </a:rPr>
              <a:t>Sa taille (budget, dur</a:t>
            </a:r>
            <a:r>
              <a:rPr lang="fr-FR" sz="2000" dirty="0" smtClean="0">
                <a:latin typeface="Arial"/>
              </a:rPr>
              <a:t>é</a:t>
            </a:r>
            <a:r>
              <a:rPr lang="fr-FR" sz="2000" dirty="0" smtClean="0">
                <a:latin typeface="Arial Unicode MS" pitchFamily="34" charset="-128"/>
              </a:rPr>
              <a:t>e, nombre de jours </a:t>
            </a:r>
            <a:r>
              <a:rPr lang="fr-FR" sz="2000" dirty="0" smtClean="0">
                <a:latin typeface="Arial"/>
              </a:rPr>
              <a:t>…</a:t>
            </a:r>
            <a:r>
              <a:rPr lang="fr-FR" sz="2000" dirty="0" smtClean="0">
                <a:latin typeface="Arial Unicode MS" pitchFamily="34" charset="-128"/>
              </a:rPr>
              <a:t>)</a:t>
            </a: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Symbol" pitchFamily="18" charset="2"/>
              <a:buChar char="·"/>
            </a:pPr>
            <a:r>
              <a:rPr lang="fr-FR" sz="2000" dirty="0" smtClean="0">
                <a:latin typeface="Arial Unicode MS" pitchFamily="34" charset="-128"/>
              </a:rPr>
              <a:t>Collectif ou individuel,</a:t>
            </a: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Symbol" pitchFamily="18" charset="2"/>
              <a:buChar char="·"/>
            </a:pPr>
            <a:r>
              <a:rPr lang="fr-FR" sz="2000" dirty="0" smtClean="0">
                <a:latin typeface="Arial Unicode MS" pitchFamily="34" charset="-128"/>
              </a:rPr>
              <a:t>Principal ou sous-projet</a:t>
            </a: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Symbol" pitchFamily="18" charset="2"/>
              <a:buChar char="·"/>
            </a:pPr>
            <a:r>
              <a:rPr lang="fr-FR" sz="2000" dirty="0" smtClean="0">
                <a:latin typeface="Arial Unicode MS" pitchFamily="34" charset="-128"/>
              </a:rPr>
              <a:t>Typologie</a:t>
            </a:r>
            <a:endParaRPr lang="fr-CH" sz="2000" dirty="0" smtClean="0"/>
          </a:p>
          <a:p>
            <a:pPr marL="800100" lvl="1" indent="-342900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fr-CH" sz="2000" dirty="0" smtClean="0"/>
              <a:t>Conduite </a:t>
            </a:r>
            <a:r>
              <a:rPr lang="fr-CH" sz="2000" dirty="0"/>
              <a:t>de </a:t>
            </a:r>
            <a:r>
              <a:rPr lang="fr-CH" sz="2000" dirty="0" smtClean="0"/>
              <a:t>projet,</a:t>
            </a:r>
            <a:endParaRPr lang="fr-CH" sz="2000" dirty="0" smtClean="0">
              <a:latin typeface="+mn-lt"/>
            </a:endParaRPr>
          </a:p>
          <a:p>
            <a:pPr marL="800100" lvl="1" indent="-342900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fr-CH" sz="2000" dirty="0" smtClean="0"/>
              <a:t>Répétitivité / Unicité,</a:t>
            </a:r>
            <a:endParaRPr lang="fr-CH" sz="2000" dirty="0"/>
          </a:p>
          <a:p>
            <a:pPr marL="800100" lvl="1" indent="-342900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fr-CH" sz="2000" dirty="0" smtClean="0"/>
              <a:t>Nature </a:t>
            </a:r>
            <a:r>
              <a:rPr lang="fr-CH" sz="2000" dirty="0"/>
              <a:t>du </a:t>
            </a:r>
            <a:r>
              <a:rPr lang="fr-CH" sz="2000" dirty="0" smtClean="0"/>
              <a:t>résultat,</a:t>
            </a:r>
            <a:endParaRPr lang="fr-CH" sz="2000" dirty="0"/>
          </a:p>
          <a:p>
            <a:pPr marL="800100" lvl="1" indent="-342900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fr-FR" sz="2000" dirty="0" smtClean="0"/>
              <a:t>Client : </a:t>
            </a:r>
            <a:r>
              <a:rPr lang="fr-FR" sz="2000" dirty="0" smtClean="0">
                <a:latin typeface="+mn-lt"/>
              </a:rPr>
              <a:t>Interne,  Externe</a:t>
            </a:r>
          </a:p>
          <a:p>
            <a:pPr marL="800100" lvl="1" indent="-342900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fr-FR" sz="2000" dirty="0" smtClean="0"/>
              <a:t>Le Marché</a:t>
            </a:r>
            <a:endParaRPr lang="fr-FR" sz="2000" dirty="0"/>
          </a:p>
          <a:p>
            <a:pPr marL="1200150" lvl="2" indent="-28575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Symbol" pitchFamily="18" charset="2"/>
              <a:buNone/>
            </a:pPr>
            <a:r>
              <a:rPr lang="fr-FR" sz="2000" dirty="0" err="1" smtClean="0">
                <a:latin typeface="+mn-lt"/>
              </a:rPr>
              <a:t>Technology</a:t>
            </a:r>
            <a:r>
              <a:rPr lang="fr-FR" sz="2000" dirty="0" smtClean="0">
                <a:latin typeface="+mn-lt"/>
              </a:rPr>
              <a:t> push 		</a:t>
            </a:r>
            <a:r>
              <a:rPr lang="fr-FR" sz="2000" dirty="0" smtClean="0">
                <a:latin typeface="+mn-lt"/>
                <a:sym typeface="Wingdings" pitchFamily="2" charset="2"/>
              </a:rPr>
              <a:t> on néglige la vision « marché »</a:t>
            </a:r>
          </a:p>
          <a:p>
            <a:pPr marL="1200150" lvl="2" indent="-28575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Symbol" pitchFamily="18" charset="2"/>
              <a:buNone/>
            </a:pPr>
            <a:r>
              <a:rPr lang="fr-FR" sz="2000" dirty="0" err="1" smtClean="0">
                <a:latin typeface="+mn-lt"/>
                <a:sym typeface="Wingdings" pitchFamily="2" charset="2"/>
              </a:rPr>
              <a:t>Market</a:t>
            </a:r>
            <a:r>
              <a:rPr lang="fr-FR" sz="2000" dirty="0" smtClean="0">
                <a:latin typeface="+mn-lt"/>
                <a:sym typeface="Wingdings" pitchFamily="2" charset="2"/>
              </a:rPr>
              <a:t> pull 		 on néglige l’innovation</a:t>
            </a:r>
          </a:p>
          <a:p>
            <a:pPr marL="742950" lvl="1" indent="-285750" algn="l">
              <a:spcBef>
                <a:spcPct val="20000"/>
              </a:spcBef>
            </a:pPr>
            <a:endParaRPr lang="fr-FR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83EF-9B22-4073-9449-ECCE7CACD5E1}" type="datetime2">
              <a:rPr lang="fr-FR" smtClean="0"/>
              <a:pPr/>
              <a:t>jeudi 4 février 2010</a:t>
            </a:fld>
            <a:endParaRPr lang="fr-FR"/>
          </a:p>
        </p:txBody>
      </p:sp>
      <p:sp>
        <p:nvSpPr>
          <p:cNvPr id="8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ISIMA3</a:t>
            </a:r>
            <a:endParaRPr lang="fr-FR"/>
          </a:p>
        </p:txBody>
      </p:sp>
      <p:sp>
        <p:nvSpPr>
          <p:cNvPr id="202754" name="Rectangle 2"/>
          <p:cNvSpPr>
            <a:spLocks noChangeArrowheads="1"/>
          </p:cNvSpPr>
          <p:nvPr/>
        </p:nvSpPr>
        <p:spPr bwMode="auto">
          <a:xfrm>
            <a:off x="914400" y="1066800"/>
            <a:ext cx="80772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Symbol" pitchFamily="18" charset="2"/>
              <a:buChar char="·"/>
            </a:pPr>
            <a:r>
              <a:rPr lang="fr-FR" sz="2400" dirty="0">
                <a:latin typeface="Arial Unicode MS" pitchFamily="34" charset="-128"/>
              </a:rPr>
              <a:t>Objectif: </a:t>
            </a:r>
            <a:r>
              <a:rPr lang="fr-FR" sz="2000" b="0" dirty="0">
                <a:latin typeface="Arial Unicode MS" pitchFamily="34" charset="-128"/>
              </a:rPr>
              <a:t>identifier les risques qui peuvent remettre en cause le co</a:t>
            </a:r>
            <a:r>
              <a:rPr lang="fr-FR" sz="2000" b="0" dirty="0">
                <a:latin typeface="Times New Roman"/>
              </a:rPr>
              <a:t>û</a:t>
            </a:r>
            <a:r>
              <a:rPr lang="fr-FR" sz="2000" b="0" dirty="0">
                <a:latin typeface="Arial Unicode MS" pitchFamily="34" charset="-128"/>
              </a:rPr>
              <a:t>t, le d</a:t>
            </a:r>
            <a:r>
              <a:rPr lang="fr-FR" sz="2000" b="0" dirty="0">
                <a:latin typeface="Times New Roman"/>
              </a:rPr>
              <a:t>é</a:t>
            </a:r>
            <a:r>
              <a:rPr lang="fr-FR" sz="2000" b="0" dirty="0">
                <a:latin typeface="Arial Unicode MS" pitchFamily="34" charset="-128"/>
              </a:rPr>
              <a:t>lai du projet, les fonctionnalit</a:t>
            </a:r>
            <a:r>
              <a:rPr lang="fr-FR" sz="2000" b="0" dirty="0">
                <a:latin typeface="Times New Roman"/>
              </a:rPr>
              <a:t>é</a:t>
            </a:r>
            <a:r>
              <a:rPr lang="fr-FR" sz="2000" b="0" dirty="0">
                <a:latin typeface="Arial Unicode MS" pitchFamily="34" charset="-128"/>
              </a:rPr>
              <a:t>s ou les performances du produit (</a:t>
            </a:r>
            <a:r>
              <a:rPr lang="fr-FR" sz="2000" b="0" dirty="0" err="1">
                <a:latin typeface="Arial Unicode MS" pitchFamily="34" charset="-128"/>
              </a:rPr>
              <a:t>checklist</a:t>
            </a:r>
            <a:r>
              <a:rPr lang="fr-FR" sz="2000" b="0" dirty="0">
                <a:latin typeface="Arial Unicode MS" pitchFamily="34" charset="-128"/>
              </a:rPr>
              <a:t>)</a:t>
            </a: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Symbol" pitchFamily="18" charset="2"/>
              <a:buChar char="·"/>
            </a:pPr>
            <a:endParaRPr lang="fr-FR" sz="2000" b="0" dirty="0">
              <a:latin typeface="Arial Unicode MS" pitchFamily="34" charset="-128"/>
            </a:endParaRP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Symbol" pitchFamily="18" charset="2"/>
              <a:buChar char="·"/>
            </a:pPr>
            <a:r>
              <a:rPr lang="fr-FR" sz="2400" dirty="0">
                <a:solidFill>
                  <a:srgbClr val="6699FF"/>
                </a:solidFill>
                <a:latin typeface="Arial Unicode MS" pitchFamily="34" charset="-128"/>
                <a:cs typeface="Times New Roman" pitchFamily="18" charset="0"/>
              </a:rPr>
              <a:t>Risque </a:t>
            </a:r>
            <a:r>
              <a:rPr lang="fr-FR" sz="2000" b="0" dirty="0">
                <a:latin typeface="Arial Unicode MS" pitchFamily="34" charset="-128"/>
              </a:rPr>
              <a:t>est identifi</a:t>
            </a:r>
            <a:r>
              <a:rPr lang="fr-FR" sz="2000" b="0" dirty="0">
                <a:latin typeface="Times New Roman"/>
              </a:rPr>
              <a:t>é</a:t>
            </a:r>
            <a:r>
              <a:rPr lang="fr-FR" sz="2000" b="0" dirty="0">
                <a:latin typeface="Arial Unicode MS" pitchFamily="34" charset="-128"/>
              </a:rPr>
              <a:t> par une</a:t>
            </a:r>
            <a:r>
              <a:rPr lang="fr-FR" sz="2000" dirty="0">
                <a:latin typeface="Arial Unicode MS" pitchFamily="34" charset="-128"/>
              </a:rPr>
              <a:t> </a:t>
            </a:r>
            <a:r>
              <a:rPr lang="fr-FR" sz="2400" dirty="0">
                <a:latin typeface="Arial Unicode MS" pitchFamily="34" charset="-128"/>
              </a:rPr>
              <a:t>cause</a:t>
            </a:r>
            <a:r>
              <a:rPr lang="fr-FR" sz="2000" b="0" dirty="0">
                <a:latin typeface="Arial Unicode MS" pitchFamily="34" charset="-128"/>
              </a:rPr>
              <a:t> (probabilit</a:t>
            </a:r>
            <a:r>
              <a:rPr lang="fr-FR" sz="2000" b="0" dirty="0">
                <a:latin typeface="Times New Roman"/>
              </a:rPr>
              <a:t>é</a:t>
            </a:r>
            <a:r>
              <a:rPr lang="fr-FR" sz="2000" b="0" dirty="0">
                <a:latin typeface="Arial Unicode MS" pitchFamily="34" charset="-128"/>
              </a:rPr>
              <a:t> d</a:t>
            </a:r>
            <a:r>
              <a:rPr lang="fr-FR" sz="2000" b="0" dirty="0">
                <a:latin typeface="Times New Roman"/>
              </a:rPr>
              <a:t>’</a:t>
            </a:r>
            <a:r>
              <a:rPr lang="fr-FR" sz="2000" b="0" dirty="0">
                <a:latin typeface="Arial Unicode MS" pitchFamily="34" charset="-128"/>
              </a:rPr>
              <a:t>occurrence)</a:t>
            </a: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Symbol" pitchFamily="18" charset="2"/>
              <a:buChar char="·"/>
            </a:pPr>
            <a:endParaRPr lang="fr-FR" sz="2000" b="0" dirty="0">
              <a:latin typeface="Arial Unicode MS" pitchFamily="34" charset="-128"/>
            </a:endParaRP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Symbol" pitchFamily="18" charset="2"/>
              <a:buChar char="·"/>
            </a:pPr>
            <a:endParaRPr lang="fr-FR" sz="2000" b="0" dirty="0">
              <a:latin typeface="Arial Unicode MS" pitchFamily="34" charset="-128"/>
            </a:endParaRP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Symbol" pitchFamily="18" charset="2"/>
              <a:buChar char="·"/>
            </a:pPr>
            <a:endParaRPr lang="fr-FR" sz="2400" dirty="0">
              <a:latin typeface="Arial Unicode MS" pitchFamily="34" charset="-128"/>
            </a:endParaRP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Symbol" pitchFamily="18" charset="2"/>
              <a:buChar char="·"/>
            </a:pPr>
            <a:endParaRPr lang="fr-FR" sz="2400" dirty="0">
              <a:latin typeface="Arial Unicode MS" pitchFamily="34" charset="-128"/>
            </a:endParaRP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Symbol" pitchFamily="18" charset="2"/>
              <a:buChar char="·"/>
            </a:pPr>
            <a:r>
              <a:rPr lang="fr-FR" sz="2400" b="0" dirty="0">
                <a:latin typeface="Arial Unicode MS" pitchFamily="34" charset="-128"/>
              </a:rPr>
              <a:t> </a:t>
            </a:r>
            <a:r>
              <a:rPr lang="fr-FR" sz="2000" b="0" dirty="0">
                <a:latin typeface="Arial Unicode MS" pitchFamily="34" charset="-128"/>
              </a:rPr>
              <a:t>et un </a:t>
            </a:r>
            <a:r>
              <a:rPr lang="fr-FR" sz="2400" dirty="0">
                <a:latin typeface="Arial Unicode MS" pitchFamily="34" charset="-128"/>
              </a:rPr>
              <a:t>impact</a:t>
            </a:r>
            <a:r>
              <a:rPr lang="fr-FR" sz="2000" dirty="0">
                <a:latin typeface="Arial Unicode MS" pitchFamily="34" charset="-128"/>
              </a:rPr>
              <a:t> </a:t>
            </a:r>
            <a:r>
              <a:rPr lang="fr-FR" sz="2000" b="0" dirty="0">
                <a:latin typeface="Arial Unicode MS" pitchFamily="34" charset="-128"/>
              </a:rPr>
              <a:t>(gravit</a:t>
            </a:r>
            <a:r>
              <a:rPr lang="fr-FR" sz="2000" b="0" dirty="0">
                <a:latin typeface="Times New Roman"/>
              </a:rPr>
              <a:t>é</a:t>
            </a:r>
            <a:r>
              <a:rPr lang="fr-FR" sz="2000" b="0" dirty="0">
                <a:latin typeface="Arial Unicode MS" pitchFamily="34" charset="-128"/>
              </a:rPr>
              <a:t>).</a:t>
            </a:r>
          </a:p>
        </p:txBody>
      </p:sp>
      <p:sp>
        <p:nvSpPr>
          <p:cNvPr id="202755" name="Rectangle 3"/>
          <p:cNvSpPr>
            <a:spLocks noChangeArrowheads="1"/>
          </p:cNvSpPr>
          <p:nvPr/>
        </p:nvSpPr>
        <p:spPr bwMode="auto">
          <a:xfrm>
            <a:off x="1828800" y="228600"/>
            <a:ext cx="7162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fr-FR" sz="3600">
                <a:solidFill>
                  <a:srgbClr val="FF0000"/>
                </a:solidFill>
              </a:rPr>
              <a:t>Gestion des risques</a:t>
            </a:r>
            <a:endParaRPr lang="fr-FR" sz="3600" b="0"/>
          </a:p>
        </p:txBody>
      </p:sp>
      <p:pic>
        <p:nvPicPr>
          <p:cNvPr id="20275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2600" y="2971800"/>
            <a:ext cx="64770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275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76400" y="5029200"/>
            <a:ext cx="6781800" cy="99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658EF-44A5-4E50-A224-0458B68B2D9F}" type="datetime2">
              <a:rPr lang="fr-FR" smtClean="0"/>
              <a:pPr/>
              <a:t>jeudi 4 février 2010</a:t>
            </a:fld>
            <a:endParaRPr lang="fr-FR"/>
          </a:p>
        </p:txBody>
      </p:sp>
      <p:sp>
        <p:nvSpPr>
          <p:cNvPr id="8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ISIMA3</a:t>
            </a:r>
            <a:endParaRPr lang="fr-FR"/>
          </a:p>
        </p:txBody>
      </p:sp>
      <p:sp>
        <p:nvSpPr>
          <p:cNvPr id="203779" name="Rectangle 1027"/>
          <p:cNvSpPr>
            <a:spLocks noChangeArrowheads="1"/>
          </p:cNvSpPr>
          <p:nvPr/>
        </p:nvSpPr>
        <p:spPr bwMode="auto">
          <a:xfrm>
            <a:off x="1828800" y="228600"/>
            <a:ext cx="7162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fr-FR" sz="3600">
                <a:solidFill>
                  <a:srgbClr val="FF0000"/>
                </a:solidFill>
              </a:rPr>
              <a:t>Gestion des risques</a:t>
            </a:r>
            <a:endParaRPr lang="fr-FR" sz="3600" b="0"/>
          </a:p>
        </p:txBody>
      </p:sp>
      <p:sp>
        <p:nvSpPr>
          <p:cNvPr id="203782" name="Rectangle 1030"/>
          <p:cNvSpPr>
            <a:spLocks noChangeArrowheads="1"/>
          </p:cNvSpPr>
          <p:nvPr/>
        </p:nvSpPr>
        <p:spPr bwMode="auto">
          <a:xfrm>
            <a:off x="914400" y="1143000"/>
            <a:ext cx="80772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Symbol" pitchFamily="18" charset="2"/>
              <a:buChar char="·"/>
            </a:pPr>
            <a:r>
              <a:rPr lang="fr-FR" sz="2400" dirty="0">
                <a:solidFill>
                  <a:srgbClr val="6699FF"/>
                </a:solidFill>
                <a:latin typeface="Arial Unicode MS" pitchFamily="34" charset="-128"/>
                <a:cs typeface="Times New Roman" pitchFamily="18" charset="0"/>
              </a:rPr>
              <a:t>Criticit</a:t>
            </a:r>
            <a:r>
              <a:rPr lang="fr-FR" sz="2400" dirty="0">
                <a:solidFill>
                  <a:srgbClr val="6699FF"/>
                </a:solidFill>
                <a:latin typeface="Arial"/>
                <a:cs typeface="Times New Roman" pitchFamily="18" charset="0"/>
              </a:rPr>
              <a:t>é</a:t>
            </a:r>
            <a:r>
              <a:rPr lang="fr-FR" sz="2400" dirty="0">
                <a:solidFill>
                  <a:srgbClr val="6699FF"/>
                </a:solidFill>
                <a:latin typeface="Arial Unicode MS" pitchFamily="34" charset="-128"/>
                <a:cs typeface="Times New Roman" pitchFamily="18" charset="0"/>
              </a:rPr>
              <a:t> : </a:t>
            </a:r>
            <a:r>
              <a:rPr lang="fr-FR" sz="2400" dirty="0">
                <a:latin typeface="Arial Unicode MS" pitchFamily="34" charset="-128"/>
              </a:rPr>
              <a:t>Probabilit</a:t>
            </a:r>
            <a:r>
              <a:rPr lang="fr-FR" sz="2400" dirty="0">
                <a:latin typeface="Times New Roman"/>
              </a:rPr>
              <a:t>é</a:t>
            </a:r>
            <a:r>
              <a:rPr lang="fr-FR" sz="2400" dirty="0">
                <a:latin typeface="Arial Unicode MS" pitchFamily="34" charset="-128"/>
              </a:rPr>
              <a:t> d</a:t>
            </a:r>
            <a:r>
              <a:rPr lang="fr-FR" sz="2400" dirty="0">
                <a:latin typeface="Times New Roman"/>
              </a:rPr>
              <a:t> ’</a:t>
            </a:r>
            <a:r>
              <a:rPr lang="fr-FR" sz="2400" dirty="0">
                <a:latin typeface="Arial Unicode MS" pitchFamily="34" charset="-128"/>
              </a:rPr>
              <a:t>occurrence*Impact</a:t>
            </a: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Symbol" pitchFamily="18" charset="2"/>
              <a:buChar char="·"/>
            </a:pPr>
            <a:r>
              <a:rPr lang="fr-FR" sz="2400" b="0" dirty="0">
                <a:latin typeface="Arial Unicode MS" pitchFamily="34" charset="-128"/>
              </a:rPr>
              <a:t>Classification selon la criticit</a:t>
            </a:r>
            <a:r>
              <a:rPr lang="fr-FR" sz="2400" b="0" dirty="0">
                <a:latin typeface="Times New Roman"/>
              </a:rPr>
              <a:t>é</a:t>
            </a:r>
            <a:r>
              <a:rPr lang="fr-FR" sz="2400" b="0" dirty="0">
                <a:latin typeface="Arial Unicode MS" pitchFamily="34" charset="-128"/>
              </a:rPr>
              <a:t> puis le d</a:t>
            </a:r>
            <a:r>
              <a:rPr lang="fr-FR" sz="2400" b="0" dirty="0">
                <a:latin typeface="Times New Roman"/>
              </a:rPr>
              <a:t>é</a:t>
            </a:r>
            <a:r>
              <a:rPr lang="fr-FR" sz="2400" b="0" dirty="0">
                <a:latin typeface="Arial Unicode MS" pitchFamily="34" charset="-128"/>
              </a:rPr>
              <a:t>lai d</a:t>
            </a:r>
            <a:r>
              <a:rPr lang="fr-FR" sz="2400" b="0" dirty="0">
                <a:latin typeface="Times New Roman"/>
              </a:rPr>
              <a:t> ’</a:t>
            </a:r>
            <a:r>
              <a:rPr lang="fr-FR" sz="2400" b="0" dirty="0">
                <a:latin typeface="Arial Unicode MS" pitchFamily="34" charset="-128"/>
              </a:rPr>
              <a:t>intervention avant impact</a:t>
            </a: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Symbol" pitchFamily="18" charset="2"/>
              <a:buChar char="·"/>
            </a:pPr>
            <a:r>
              <a:rPr lang="fr-FR" sz="2400" dirty="0">
                <a:latin typeface="Arial Unicode MS" pitchFamily="34" charset="-128"/>
              </a:rPr>
              <a:t>Actions : </a:t>
            </a:r>
          </a:p>
          <a:p>
            <a:pPr marL="742950" lvl="1" indent="-285750" algn="just" eaLnBrk="0" hangingPunct="0">
              <a:spcBef>
                <a:spcPct val="20000"/>
              </a:spcBef>
              <a:buFont typeface="Wingdings" pitchFamily="2" charset="2"/>
              <a:buChar char="ü"/>
            </a:pPr>
            <a:r>
              <a:rPr lang="fr-FR" sz="2000" b="0" dirty="0">
                <a:latin typeface="Arial Unicode MS" pitchFamily="34" charset="-128"/>
              </a:rPr>
              <a:t>R</a:t>
            </a:r>
            <a:r>
              <a:rPr lang="fr-FR" sz="2000" b="0" dirty="0">
                <a:latin typeface="Times New Roman"/>
              </a:rPr>
              <a:t>é</a:t>
            </a:r>
            <a:r>
              <a:rPr lang="fr-FR" sz="2000" b="0" dirty="0">
                <a:latin typeface="Arial Unicode MS" pitchFamily="34" charset="-128"/>
              </a:rPr>
              <a:t>duire la probabilit</a:t>
            </a:r>
            <a:r>
              <a:rPr lang="fr-FR" sz="2000" b="0" dirty="0">
                <a:latin typeface="Times New Roman"/>
              </a:rPr>
              <a:t>é</a:t>
            </a:r>
            <a:r>
              <a:rPr lang="fr-FR" sz="2000" b="0" dirty="0">
                <a:latin typeface="Arial Unicode MS" pitchFamily="34" charset="-128"/>
              </a:rPr>
              <a:t> d</a:t>
            </a:r>
            <a:r>
              <a:rPr lang="fr-FR" sz="2000" b="0" dirty="0">
                <a:latin typeface="Times New Roman"/>
              </a:rPr>
              <a:t>’</a:t>
            </a:r>
            <a:r>
              <a:rPr lang="fr-FR" sz="2000" b="0" dirty="0">
                <a:latin typeface="Arial Unicode MS" pitchFamily="34" charset="-128"/>
              </a:rPr>
              <a:t>occurrence</a:t>
            </a:r>
          </a:p>
          <a:p>
            <a:pPr marL="742950" lvl="1" indent="-285750" algn="just" eaLnBrk="0" hangingPunct="0">
              <a:spcBef>
                <a:spcPct val="20000"/>
              </a:spcBef>
              <a:buFont typeface="Wingdings" pitchFamily="2" charset="2"/>
              <a:buChar char="ü"/>
            </a:pPr>
            <a:r>
              <a:rPr lang="fr-FR" sz="2000" b="0" dirty="0">
                <a:latin typeface="Arial Unicode MS" pitchFamily="34" charset="-128"/>
              </a:rPr>
              <a:t>R</a:t>
            </a:r>
            <a:r>
              <a:rPr lang="fr-FR" sz="2000" b="0" dirty="0">
                <a:latin typeface="Times New Roman"/>
              </a:rPr>
              <a:t>é</a:t>
            </a:r>
            <a:r>
              <a:rPr lang="fr-FR" sz="2000" b="0" dirty="0">
                <a:latin typeface="Arial Unicode MS" pitchFamily="34" charset="-128"/>
              </a:rPr>
              <a:t>duire la gravit</a:t>
            </a:r>
            <a:r>
              <a:rPr lang="fr-FR" sz="2000" b="0" dirty="0">
                <a:latin typeface="Times New Roman"/>
              </a:rPr>
              <a:t>é</a:t>
            </a:r>
            <a:r>
              <a:rPr lang="fr-FR" sz="2000" b="0" dirty="0">
                <a:latin typeface="Arial Unicode MS" pitchFamily="34" charset="-128"/>
              </a:rPr>
              <a:t> de l</a:t>
            </a:r>
            <a:r>
              <a:rPr lang="fr-FR" sz="2000" b="0" dirty="0">
                <a:latin typeface="Times New Roman"/>
              </a:rPr>
              <a:t>’</a:t>
            </a:r>
            <a:r>
              <a:rPr lang="fr-FR" sz="2000" b="0" dirty="0">
                <a:latin typeface="Arial Unicode MS" pitchFamily="34" charset="-128"/>
              </a:rPr>
              <a:t>impact si le risque ne peut être </a:t>
            </a:r>
            <a:r>
              <a:rPr lang="fr-FR" sz="2000" b="0" dirty="0">
                <a:latin typeface="Times New Roman"/>
              </a:rPr>
              <a:t>é</a:t>
            </a:r>
            <a:r>
              <a:rPr lang="fr-FR" sz="2000" b="0" dirty="0">
                <a:latin typeface="Arial Unicode MS" pitchFamily="34" charset="-128"/>
              </a:rPr>
              <a:t>vit</a:t>
            </a:r>
            <a:r>
              <a:rPr lang="fr-FR" sz="2000" b="0" dirty="0">
                <a:latin typeface="Times New Roman"/>
              </a:rPr>
              <a:t>é</a:t>
            </a:r>
            <a:endParaRPr lang="fr-FR" sz="2000" b="0" dirty="0">
              <a:latin typeface="Arial Unicode MS" pitchFamily="34" charset="-128"/>
            </a:endParaRP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Symbol" pitchFamily="18" charset="2"/>
              <a:buNone/>
            </a:pPr>
            <a:endParaRPr lang="fr-FR" sz="2000" dirty="0">
              <a:latin typeface="Arial Unicode MS" pitchFamily="34" charset="-128"/>
            </a:endParaRPr>
          </a:p>
        </p:txBody>
      </p:sp>
      <p:sp>
        <p:nvSpPr>
          <p:cNvPr id="203783" name="Rectangle 1031"/>
          <p:cNvSpPr>
            <a:spLocks noChangeArrowheads="1"/>
          </p:cNvSpPr>
          <p:nvPr/>
        </p:nvSpPr>
        <p:spPr bwMode="auto">
          <a:xfrm>
            <a:off x="1828800" y="228600"/>
            <a:ext cx="7162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fr-FR" sz="3600">
                <a:solidFill>
                  <a:srgbClr val="FF0000"/>
                </a:solidFill>
              </a:rPr>
              <a:t>Gestion des risques</a:t>
            </a:r>
            <a:endParaRPr lang="fr-FR" sz="3600" b="0"/>
          </a:p>
        </p:txBody>
      </p:sp>
      <p:pic>
        <p:nvPicPr>
          <p:cNvPr id="203786" name="Picture 103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3886200"/>
            <a:ext cx="82296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9C3FD-3E6E-4E1C-9A4C-D32F32223B98}" type="datetime2">
              <a:rPr lang="fr-FR" smtClean="0"/>
              <a:pPr/>
              <a:t>jeudi 4 février 2010</a:t>
            </a:fld>
            <a:endParaRPr lang="fr-FR"/>
          </a:p>
        </p:txBody>
      </p:sp>
      <p:sp>
        <p:nvSpPr>
          <p:cNvPr id="7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ISIMA3</a:t>
            </a:r>
            <a:endParaRPr lang="fr-FR"/>
          </a:p>
        </p:txBody>
      </p:sp>
      <p:sp>
        <p:nvSpPr>
          <p:cNvPr id="204802" name="Rectangle 1026"/>
          <p:cNvSpPr>
            <a:spLocks noChangeArrowheads="1"/>
          </p:cNvSpPr>
          <p:nvPr/>
        </p:nvSpPr>
        <p:spPr bwMode="auto">
          <a:xfrm>
            <a:off x="1828800" y="228600"/>
            <a:ext cx="7162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fr-FR" sz="3600">
                <a:solidFill>
                  <a:srgbClr val="FF0000"/>
                </a:solidFill>
              </a:rPr>
              <a:t>Gestion des risques</a:t>
            </a:r>
            <a:endParaRPr lang="fr-FR" sz="3600" b="0"/>
          </a:p>
        </p:txBody>
      </p:sp>
      <p:sp>
        <p:nvSpPr>
          <p:cNvPr id="204803" name="Rectangle 1027"/>
          <p:cNvSpPr>
            <a:spLocks noChangeArrowheads="1"/>
          </p:cNvSpPr>
          <p:nvPr/>
        </p:nvSpPr>
        <p:spPr bwMode="auto">
          <a:xfrm>
            <a:off x="990600" y="1143000"/>
            <a:ext cx="80010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 eaLnBrk="0" hangingPunct="0">
              <a:spcBef>
                <a:spcPct val="20000"/>
              </a:spcBef>
              <a:buFontTx/>
              <a:buChar char="•"/>
            </a:pPr>
            <a:r>
              <a:rPr lang="fr-FR" sz="2400" dirty="0">
                <a:latin typeface="Arial Unicode MS" pitchFamily="34" charset="-128"/>
              </a:rPr>
              <a:t>Mesure / Vérification</a:t>
            </a:r>
          </a:p>
          <a:p>
            <a:pPr marL="342900" indent="-342900" algn="l" eaLnBrk="0" hangingPunct="0">
              <a:spcBef>
                <a:spcPct val="20000"/>
              </a:spcBef>
              <a:buFontTx/>
              <a:buChar char="•"/>
            </a:pPr>
            <a:endParaRPr lang="fr-FR" sz="2400" dirty="0">
              <a:latin typeface="Arial Unicode MS" pitchFamily="34" charset="-128"/>
            </a:endParaRPr>
          </a:p>
          <a:p>
            <a:pPr marL="342900" indent="-342900" algn="l" eaLnBrk="0" hangingPunct="0">
              <a:spcBef>
                <a:spcPct val="20000"/>
              </a:spcBef>
            </a:pPr>
            <a:r>
              <a:rPr lang="fr-FR" sz="2400" dirty="0">
                <a:latin typeface="Arial Unicode MS" pitchFamily="34" charset="-128"/>
              </a:rPr>
              <a:t>A chaque réunion d ’avancement du projet </a:t>
            </a:r>
          </a:p>
          <a:p>
            <a:pPr marL="742950" lvl="1" indent="-285750" algn="l" eaLnBrk="0" hangingPunct="0">
              <a:spcBef>
                <a:spcPct val="20000"/>
              </a:spcBef>
              <a:buFontTx/>
              <a:buChar char="–"/>
            </a:pPr>
            <a:r>
              <a:rPr lang="fr-FR" sz="2400" b="0" dirty="0">
                <a:latin typeface="Arial Unicode MS" pitchFamily="34" charset="-128"/>
              </a:rPr>
              <a:t>Examen de l ’état des risques</a:t>
            </a:r>
          </a:p>
          <a:p>
            <a:pPr marL="742950" lvl="1" indent="-285750" algn="l" eaLnBrk="0" hangingPunct="0">
              <a:spcBef>
                <a:spcPct val="20000"/>
              </a:spcBef>
              <a:buFontTx/>
              <a:buChar char="–"/>
            </a:pPr>
            <a:r>
              <a:rPr lang="fr-FR" sz="2400" b="0" dirty="0">
                <a:latin typeface="Arial Unicode MS" pitchFamily="34" charset="-128"/>
              </a:rPr>
              <a:t>Mesure de l ’efficacité des dispositions</a:t>
            </a:r>
          </a:p>
          <a:p>
            <a:pPr marL="742950" lvl="1" indent="-285750" algn="l" eaLnBrk="0" hangingPunct="0">
              <a:spcBef>
                <a:spcPct val="20000"/>
              </a:spcBef>
              <a:buFontTx/>
              <a:buChar char="–"/>
            </a:pPr>
            <a:r>
              <a:rPr lang="fr-FR" sz="2400" b="0" dirty="0">
                <a:latin typeface="Arial Unicode MS" pitchFamily="34" charset="-128"/>
              </a:rPr>
              <a:t>Identification </a:t>
            </a:r>
            <a:r>
              <a:rPr lang="fr-FR" sz="2400" b="0" dirty="0" smtClean="0">
                <a:latin typeface="Arial Unicode MS" pitchFamily="34" charset="-128"/>
              </a:rPr>
              <a:t>des </a:t>
            </a:r>
            <a:r>
              <a:rPr lang="fr-FR" sz="2400" b="0" dirty="0">
                <a:latin typeface="Arial Unicode MS" pitchFamily="34" charset="-128"/>
              </a:rPr>
              <a:t>nouveaux risques</a:t>
            </a:r>
          </a:p>
          <a:p>
            <a:pPr marL="742950" lvl="1" indent="-285750" algn="l" eaLnBrk="0" hangingPunct="0">
              <a:spcBef>
                <a:spcPct val="20000"/>
              </a:spcBef>
              <a:buFontTx/>
              <a:buChar char="–"/>
            </a:pPr>
            <a:r>
              <a:rPr lang="fr-FR" sz="2400" b="0" dirty="0">
                <a:latin typeface="Arial Unicode MS" pitchFamily="34" charset="-128"/>
              </a:rPr>
              <a:t>Planification d ’actions </a:t>
            </a:r>
            <a:r>
              <a:rPr lang="fr-FR" sz="2400" b="0" dirty="0" smtClean="0">
                <a:latin typeface="Arial Unicode MS" pitchFamily="34" charset="-128"/>
              </a:rPr>
              <a:t>correctives</a:t>
            </a:r>
          </a:p>
          <a:p>
            <a:pPr marL="742950" lvl="1" indent="-285750" algn="l" eaLnBrk="0" hangingPunct="0">
              <a:spcBef>
                <a:spcPct val="20000"/>
              </a:spcBef>
            </a:pPr>
            <a:endParaRPr lang="fr-FR" sz="2400" dirty="0" smtClean="0">
              <a:latin typeface="Arial Unicode MS" pitchFamily="34" charset="-128"/>
              <a:sym typeface="Wingdings" pitchFamily="2" charset="2"/>
            </a:endParaRPr>
          </a:p>
          <a:p>
            <a:pPr marL="285750" indent="-285750" eaLnBrk="0" hangingPunct="0">
              <a:spcBef>
                <a:spcPct val="20000"/>
              </a:spcBef>
            </a:pPr>
            <a:r>
              <a:rPr lang="fr-FR" sz="2400" b="0" dirty="0" smtClean="0">
                <a:latin typeface="Arial Unicode MS" pitchFamily="34" charset="-128"/>
                <a:sym typeface="Wingdings" pitchFamily="2" charset="2"/>
              </a:rPr>
              <a:t> </a:t>
            </a:r>
            <a:r>
              <a:rPr lang="fr-FR" sz="2400" b="0" dirty="0" smtClean="0">
                <a:solidFill>
                  <a:srgbClr val="FF0000"/>
                </a:solidFill>
                <a:latin typeface="Arial Unicode MS" pitchFamily="34" charset="-128"/>
                <a:sym typeface="Wingdings" pitchFamily="2" charset="2"/>
              </a:rPr>
              <a:t>Un risque identifié n’existe jamais sans action </a:t>
            </a:r>
            <a:endParaRPr lang="fr-FR" sz="2400" b="0" dirty="0">
              <a:solidFill>
                <a:srgbClr val="FF0000"/>
              </a:solidFill>
              <a:latin typeface="Arial Unicode MS" pitchFamily="34" charset="-128"/>
            </a:endParaRP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Symbol" pitchFamily="18" charset="2"/>
              <a:buNone/>
            </a:pPr>
            <a:endParaRPr lang="fr-FR" sz="2000" dirty="0">
              <a:latin typeface="Arial Unicode MS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934BE-DAB2-4A46-9B55-54B890A4583E}" type="datetime2">
              <a:rPr lang="fr-FR" smtClean="0"/>
              <a:pPr/>
              <a:t>jeudi 4 février 2010</a:t>
            </a:fld>
            <a:endParaRPr lang="fr-FR"/>
          </a:p>
        </p:txBody>
      </p:sp>
      <p:sp>
        <p:nvSpPr>
          <p:cNvPr id="3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ISIMA3</a:t>
            </a:r>
            <a:endParaRPr lang="fr-FR"/>
          </a:p>
        </p:txBody>
      </p:sp>
      <p:sp>
        <p:nvSpPr>
          <p:cNvPr id="220162" name="Rectangle 2"/>
          <p:cNvSpPr>
            <a:spLocks noChangeArrowheads="1"/>
          </p:cNvSpPr>
          <p:nvPr/>
        </p:nvSpPr>
        <p:spPr bwMode="auto">
          <a:xfrm>
            <a:off x="990600" y="1066800"/>
            <a:ext cx="80010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 eaLnBrk="0" hangingPunct="0">
              <a:lnSpc>
                <a:spcPct val="90000"/>
              </a:lnSpc>
              <a:spcBef>
                <a:spcPct val="30000"/>
              </a:spcBef>
              <a:buClr>
                <a:srgbClr val="00A8A8"/>
              </a:buClr>
              <a:buSzPct val="100000"/>
              <a:buFont typeface="Wingdings" pitchFamily="2" charset="2"/>
              <a:buNone/>
            </a:pPr>
            <a:r>
              <a:rPr lang="fr-FR" sz="2000" dirty="0">
                <a:solidFill>
                  <a:srgbClr val="6699FF"/>
                </a:solidFill>
                <a:latin typeface="Arial Unicode MS" pitchFamily="34" charset="-128"/>
              </a:rPr>
              <a:t>Non conformité</a:t>
            </a:r>
            <a:r>
              <a:rPr lang="fr-FR" sz="2000" dirty="0">
                <a:latin typeface="Arial Unicode MS" pitchFamily="34" charset="-128"/>
              </a:rPr>
              <a:t> : </a:t>
            </a:r>
            <a:r>
              <a:rPr lang="fr-FR" sz="2000" b="0" dirty="0">
                <a:latin typeface="Arial Unicode MS" pitchFamily="34" charset="-128"/>
              </a:rPr>
              <a:t>non satisfaction à une exigence </a:t>
            </a:r>
            <a:r>
              <a:rPr lang="fr-FR" sz="2000" b="0" dirty="0" smtClean="0">
                <a:latin typeface="Arial Unicode MS" pitchFamily="34" charset="-128"/>
              </a:rPr>
              <a:t>spécifiée</a:t>
            </a:r>
          </a:p>
          <a:p>
            <a:pPr marL="342900" indent="-342900" algn="just" eaLnBrk="0" hangingPunct="0">
              <a:lnSpc>
                <a:spcPct val="90000"/>
              </a:lnSpc>
              <a:spcBef>
                <a:spcPct val="30000"/>
              </a:spcBef>
              <a:buClr>
                <a:srgbClr val="00A8A8"/>
              </a:buClr>
              <a:buSzPct val="100000"/>
              <a:buFont typeface="Wingdings" pitchFamily="2" charset="2"/>
              <a:buNone/>
            </a:pPr>
            <a:r>
              <a:rPr lang="fr-FR" sz="2000" dirty="0" smtClean="0">
                <a:solidFill>
                  <a:srgbClr val="6699FF"/>
                </a:solidFill>
                <a:latin typeface="Arial Unicode MS" pitchFamily="34" charset="-128"/>
              </a:rPr>
              <a:t>Anomalie</a:t>
            </a:r>
            <a:r>
              <a:rPr lang="fr-FR" sz="2000" dirty="0" smtClean="0">
                <a:latin typeface="Arial Unicode MS" pitchFamily="34" charset="-128"/>
              </a:rPr>
              <a:t> </a:t>
            </a:r>
            <a:r>
              <a:rPr lang="fr-FR" sz="2000" dirty="0">
                <a:latin typeface="Arial Unicode MS" pitchFamily="34" charset="-128"/>
              </a:rPr>
              <a:t>: </a:t>
            </a:r>
            <a:r>
              <a:rPr lang="fr-FR" sz="2000" b="0" dirty="0" smtClean="0">
                <a:latin typeface="Arial Unicode MS" pitchFamily="34" charset="-128"/>
              </a:rPr>
              <a:t>déviation par rapport à ce qui est attendu  (non-conformité ou non satisfaction aux besoins explicites et implicites). </a:t>
            </a:r>
            <a:br>
              <a:rPr lang="fr-FR" sz="2000" b="0" dirty="0" smtClean="0">
                <a:latin typeface="Arial Unicode MS" pitchFamily="34" charset="-128"/>
              </a:rPr>
            </a:br>
            <a:r>
              <a:rPr lang="fr-FR" sz="2000" b="0" dirty="0" smtClean="0">
                <a:latin typeface="Arial Unicode MS" pitchFamily="34" charset="-128"/>
              </a:rPr>
              <a:t>Une anomalie entraîne une investigation, qui peut déboucher sur une modification</a:t>
            </a:r>
            <a:endParaRPr lang="fr-FR" sz="2400" dirty="0">
              <a:latin typeface="Arial Unicode MS" pitchFamily="34" charset="-128"/>
            </a:endParaRPr>
          </a:p>
          <a:p>
            <a:pPr marL="342900" indent="-342900" algn="just" eaLnBrk="0" hangingPunct="0">
              <a:lnSpc>
                <a:spcPct val="90000"/>
              </a:lnSpc>
              <a:spcBef>
                <a:spcPct val="30000"/>
              </a:spcBef>
              <a:buClr>
                <a:srgbClr val="00A8A8"/>
              </a:buClr>
              <a:buSzPct val="100000"/>
              <a:buFont typeface="Wingdings" pitchFamily="2" charset="2"/>
              <a:buNone/>
            </a:pPr>
            <a:r>
              <a:rPr lang="fr-FR" sz="2000" dirty="0">
                <a:solidFill>
                  <a:srgbClr val="6699FF"/>
                </a:solidFill>
                <a:latin typeface="Arial Unicode MS" pitchFamily="34" charset="-128"/>
              </a:rPr>
              <a:t>Gravité</a:t>
            </a:r>
            <a:r>
              <a:rPr lang="fr-FR" sz="2000" dirty="0">
                <a:latin typeface="Arial Unicode MS" pitchFamily="34" charset="-128"/>
              </a:rPr>
              <a:t> : l’indicateur est constitué de la façon suivante </a:t>
            </a:r>
          </a:p>
          <a:p>
            <a:pPr marL="342900" indent="-342900" algn="just" eaLnBrk="0" hangingPunct="0">
              <a:lnSpc>
                <a:spcPct val="90000"/>
              </a:lnSpc>
              <a:spcBef>
                <a:spcPct val="30000"/>
              </a:spcBef>
              <a:buClr>
                <a:srgbClr val="00A8A8"/>
              </a:buClr>
              <a:buSzPct val="100000"/>
              <a:buFont typeface="Wingdings" pitchFamily="2" charset="2"/>
              <a:buNone/>
            </a:pPr>
            <a:r>
              <a:rPr lang="fr-FR" sz="2000" b="0" dirty="0">
                <a:latin typeface="Arial Unicode MS" pitchFamily="34" charset="-128"/>
              </a:rPr>
              <a:t>Définition de l’impact sur le fonctionnement du logiciel</a:t>
            </a:r>
          </a:p>
          <a:p>
            <a:pPr marL="342900" indent="-342900" algn="l" eaLnBrk="0" hangingPunct="0">
              <a:lnSpc>
                <a:spcPct val="90000"/>
              </a:lnSpc>
              <a:spcBef>
                <a:spcPct val="30000"/>
              </a:spcBef>
              <a:buClr>
                <a:srgbClr val="00A8A8"/>
              </a:buClr>
              <a:buSzPct val="100000"/>
              <a:buFont typeface="Wingdings" pitchFamily="2" charset="2"/>
              <a:buNone/>
            </a:pPr>
            <a:r>
              <a:rPr lang="fr-FR" sz="1600" b="0" dirty="0">
                <a:latin typeface="Arial Unicode MS" pitchFamily="34" charset="-128"/>
              </a:rPr>
              <a:t> </a:t>
            </a:r>
            <a:r>
              <a:rPr lang="fr-FR" sz="1600" b="0" dirty="0" smtClean="0">
                <a:latin typeface="Arial Unicode MS" pitchFamily="34" charset="-128"/>
              </a:rPr>
              <a:t>(A=arrêt </a:t>
            </a:r>
            <a:r>
              <a:rPr lang="fr-FR" sz="1600" b="0" dirty="0">
                <a:latin typeface="Arial Unicode MS" pitchFamily="34" charset="-128"/>
              </a:rPr>
              <a:t>total ou fonction absente; B=dégradation; C=conséquence mineure)</a:t>
            </a:r>
          </a:p>
          <a:p>
            <a:pPr marL="342900" indent="-342900" algn="just" eaLnBrk="0" hangingPunct="0">
              <a:lnSpc>
                <a:spcPct val="90000"/>
              </a:lnSpc>
              <a:spcBef>
                <a:spcPct val="30000"/>
              </a:spcBef>
              <a:buClr>
                <a:srgbClr val="00A8A8"/>
              </a:buClr>
              <a:buSzPct val="100000"/>
              <a:buFont typeface="Wingdings" pitchFamily="2" charset="2"/>
              <a:buNone/>
            </a:pPr>
            <a:r>
              <a:rPr lang="fr-FR" sz="2000" b="0" dirty="0">
                <a:latin typeface="Arial Unicode MS" pitchFamily="34" charset="-128"/>
              </a:rPr>
              <a:t>Définition de la criticité pour chaque fonction logicielle</a:t>
            </a:r>
          </a:p>
          <a:p>
            <a:pPr marL="342900" indent="-342900" algn="l" eaLnBrk="0" hangingPunct="0">
              <a:lnSpc>
                <a:spcPct val="90000"/>
              </a:lnSpc>
              <a:spcBef>
                <a:spcPct val="30000"/>
              </a:spcBef>
              <a:buClr>
                <a:srgbClr val="00A8A8"/>
              </a:buClr>
              <a:buSzPct val="100000"/>
              <a:buFont typeface="Wingdings" pitchFamily="2" charset="2"/>
              <a:buNone/>
            </a:pPr>
            <a:r>
              <a:rPr lang="fr-FR" sz="1600" b="0" dirty="0">
                <a:latin typeface="Arial Unicode MS" pitchFamily="34" charset="-128"/>
              </a:rPr>
              <a:t> </a:t>
            </a:r>
            <a:r>
              <a:rPr lang="fr-FR" sz="1600" b="0" dirty="0" smtClean="0">
                <a:latin typeface="Arial Unicode MS" pitchFamily="34" charset="-128"/>
              </a:rPr>
              <a:t>(1=vitale</a:t>
            </a:r>
            <a:r>
              <a:rPr lang="fr-FR" sz="1600" b="0" dirty="0">
                <a:latin typeface="Arial Unicode MS" pitchFamily="34" charset="-128"/>
              </a:rPr>
              <a:t>; 2=nécessaire; 3=mineure)</a:t>
            </a: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Symbol" pitchFamily="18" charset="2"/>
              <a:buNone/>
            </a:pPr>
            <a:endParaRPr lang="fr-FR" sz="2400" dirty="0">
              <a:latin typeface="Arial Unicode MS" pitchFamily="34" charset="-128"/>
            </a:endParaRPr>
          </a:p>
        </p:txBody>
      </p:sp>
      <p:sp>
        <p:nvSpPr>
          <p:cNvPr id="220163" name="Rectangle 3"/>
          <p:cNvSpPr>
            <a:spLocks noChangeArrowheads="1"/>
          </p:cNvSpPr>
          <p:nvPr/>
        </p:nvSpPr>
        <p:spPr bwMode="auto">
          <a:xfrm>
            <a:off x="990600" y="228600"/>
            <a:ext cx="8001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fr-FR" sz="3600" dirty="0">
                <a:solidFill>
                  <a:srgbClr val="FF0000"/>
                </a:solidFill>
              </a:rPr>
              <a:t>Gestion des modifications</a:t>
            </a:r>
            <a:endParaRPr lang="fr-FR" sz="3600" b="0" dirty="0"/>
          </a:p>
        </p:txBody>
      </p:sp>
      <p:graphicFrame>
        <p:nvGraphicFramePr>
          <p:cNvPr id="220292" name="Group 132"/>
          <p:cNvGraphicFramePr>
            <a:graphicFrameLocks noGrp="1"/>
          </p:cNvGraphicFramePr>
          <p:nvPr/>
        </p:nvGraphicFramePr>
        <p:xfrm>
          <a:off x="2743200" y="4953000"/>
          <a:ext cx="4572000" cy="1371600"/>
        </p:xfrm>
        <a:graphic>
          <a:graphicData uri="http://schemas.openxmlformats.org/drawingml/2006/table">
            <a:tbl>
              <a:tblPr/>
              <a:tblGrid>
                <a:gridCol w="1143000"/>
                <a:gridCol w="1143000"/>
                <a:gridCol w="1143000"/>
                <a:gridCol w="1143000"/>
              </a:tblGrid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fr-F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Gravité</a:t>
                      </a:r>
                      <a:endParaRPr kumimoji="0" lang="en-GB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fr-F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A</a:t>
                      </a:r>
                      <a:endParaRPr kumimoji="0" lang="en-GB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fr-F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B</a:t>
                      </a:r>
                      <a:endParaRPr kumimoji="0" lang="en-GB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fr-F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C</a:t>
                      </a:r>
                      <a:endParaRPr kumimoji="0" lang="en-GB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fr-F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1</a:t>
                      </a:r>
                      <a:endParaRPr kumimoji="0" lang="en-GB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fr-F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très grave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fr-F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grave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fr-F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Tolérable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fr-F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2</a:t>
                      </a:r>
                      <a:endParaRPr kumimoji="0" lang="en-GB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fr-F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grave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fr-F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tolérable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fr-F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bénin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fr-F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3</a:t>
                      </a:r>
                      <a:endParaRPr kumimoji="0" lang="en-GB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fr-F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tolérable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fr-F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bénin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fr-F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bénin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A9BC6-D8FC-46FD-BF7A-80C5C660CC22}" type="datetime2">
              <a:rPr lang="fr-FR" smtClean="0"/>
              <a:pPr/>
              <a:t>jeudi 4 février 2010</a:t>
            </a:fld>
            <a:endParaRPr lang="fr-FR"/>
          </a:p>
        </p:txBody>
      </p:sp>
      <p:sp>
        <p:nvSpPr>
          <p:cNvPr id="6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ISIMA3</a:t>
            </a:r>
            <a:endParaRPr lang="fr-FR"/>
          </a:p>
        </p:txBody>
      </p:sp>
      <p:sp>
        <p:nvSpPr>
          <p:cNvPr id="221187" name="Rectangle 3"/>
          <p:cNvSpPr>
            <a:spLocks noChangeArrowheads="1"/>
          </p:cNvSpPr>
          <p:nvPr/>
        </p:nvSpPr>
        <p:spPr bwMode="auto">
          <a:xfrm>
            <a:off x="990600" y="228600"/>
            <a:ext cx="8001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fr-FR" sz="3600" dirty="0">
                <a:solidFill>
                  <a:srgbClr val="FF0000"/>
                </a:solidFill>
              </a:rPr>
              <a:t>Gestion des modifications</a:t>
            </a:r>
            <a:endParaRPr lang="fr-FR" sz="3600" b="0" dirty="0"/>
          </a:p>
        </p:txBody>
      </p:sp>
      <p:graphicFrame>
        <p:nvGraphicFramePr>
          <p:cNvPr id="382976" name="Object 0">
            <a:hlinkClick r:id="" action="ppaction://ole?verb=0"/>
          </p:cNvPr>
          <p:cNvGraphicFramePr>
            <a:graphicFrameLocks/>
          </p:cNvGraphicFramePr>
          <p:nvPr/>
        </p:nvGraphicFramePr>
        <p:xfrm>
          <a:off x="1600200" y="990600"/>
          <a:ext cx="5181600" cy="5334000"/>
        </p:xfrm>
        <a:graphic>
          <a:graphicData uri="http://schemas.openxmlformats.org/presentationml/2006/ole">
            <p:oleObj spid="_x0000_s8194" name="Image" r:id="rId4" imgW="3157200" imgH="4059000" progId="Word.Picture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4E754-6CC7-44B7-B256-0E7487A35318}" type="datetime2">
              <a:rPr lang="fr-FR" smtClean="0"/>
              <a:pPr/>
              <a:t>jeudi 4 février 2010</a:t>
            </a:fld>
            <a:endParaRPr lang="fr-FR"/>
          </a:p>
        </p:txBody>
      </p:sp>
      <p:sp>
        <p:nvSpPr>
          <p:cNvPr id="6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ISIMA3</a:t>
            </a:r>
            <a:endParaRPr lang="fr-FR"/>
          </a:p>
        </p:txBody>
      </p:sp>
      <p:sp>
        <p:nvSpPr>
          <p:cNvPr id="200706" name="Rectangle 2"/>
          <p:cNvSpPr>
            <a:spLocks noChangeArrowheads="1"/>
          </p:cNvSpPr>
          <p:nvPr/>
        </p:nvSpPr>
        <p:spPr bwMode="auto">
          <a:xfrm>
            <a:off x="990600" y="990600"/>
            <a:ext cx="81534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 eaLnBrk="0" hangingPunct="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fr-FR" sz="2400" dirty="0">
                <a:latin typeface="Arial Unicode MS" pitchFamily="34" charset="-128"/>
              </a:rPr>
              <a:t>Qualité du produit</a:t>
            </a:r>
          </a:p>
          <a:p>
            <a:pPr marL="742950" lvl="1" indent="-285750" algn="l" eaLnBrk="0" hangingPunct="0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ü"/>
            </a:pPr>
            <a:r>
              <a:rPr lang="fr-FR" sz="2400" b="0" dirty="0">
                <a:latin typeface="Arial Unicode MS" pitchFamily="34" charset="-128"/>
              </a:rPr>
              <a:t>Relectures</a:t>
            </a:r>
          </a:p>
          <a:p>
            <a:pPr marL="742950" lvl="1" indent="-285750" algn="l" eaLnBrk="0" hangingPunct="0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ü"/>
            </a:pPr>
            <a:r>
              <a:rPr lang="fr-FR" sz="2400" b="0" dirty="0">
                <a:latin typeface="Arial Unicode MS" pitchFamily="34" charset="-128"/>
              </a:rPr>
              <a:t>Contrôles de cohérence entre documents</a:t>
            </a:r>
          </a:p>
          <a:p>
            <a:pPr marL="742950" lvl="1" indent="-285750" algn="l" eaLnBrk="0" hangingPunct="0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ü"/>
            </a:pPr>
            <a:r>
              <a:rPr lang="fr-FR" sz="2400" b="0" dirty="0">
                <a:latin typeface="Arial Unicode MS" pitchFamily="34" charset="-128"/>
              </a:rPr>
              <a:t>Vérification de la traçabilité</a:t>
            </a:r>
          </a:p>
          <a:p>
            <a:pPr marL="742950" lvl="1" indent="-285750" algn="l" eaLnBrk="0" hangingPunct="0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ü"/>
            </a:pPr>
            <a:r>
              <a:rPr lang="fr-FR" sz="2400" b="0" dirty="0">
                <a:latin typeface="Arial Unicode MS" pitchFamily="34" charset="-128"/>
              </a:rPr>
              <a:t>Revues par les pairs</a:t>
            </a:r>
          </a:p>
          <a:p>
            <a:pPr marL="742950" lvl="1" indent="-285750" algn="l" eaLnBrk="0" hangingPunct="0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ü"/>
            </a:pPr>
            <a:r>
              <a:rPr lang="fr-FR" sz="2400" b="0" dirty="0">
                <a:latin typeface="Arial Unicode MS" pitchFamily="34" charset="-128"/>
              </a:rPr>
              <a:t>Inspections de code</a:t>
            </a:r>
          </a:p>
          <a:p>
            <a:pPr marL="742950" lvl="1" indent="-285750" algn="l" eaLnBrk="0" hangingPunct="0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ü"/>
            </a:pPr>
            <a:r>
              <a:rPr lang="fr-FR" sz="2400" b="0" dirty="0">
                <a:latin typeface="Arial Unicode MS" pitchFamily="34" charset="-128"/>
              </a:rPr>
              <a:t>Audits</a:t>
            </a:r>
          </a:p>
          <a:p>
            <a:pPr marL="342900" indent="-342900" algn="l" eaLnBrk="0" hangingPunct="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fr-FR" sz="2400" dirty="0">
              <a:latin typeface="Arial Unicode MS" pitchFamily="34" charset="-128"/>
            </a:endParaRPr>
          </a:p>
          <a:p>
            <a:pPr marL="342900" indent="-342900" algn="l" eaLnBrk="0" hangingPunct="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fr-FR" sz="2400" dirty="0">
                <a:latin typeface="Arial Unicode MS" pitchFamily="34" charset="-128"/>
              </a:rPr>
              <a:t>Qualité du processus</a:t>
            </a:r>
          </a:p>
          <a:p>
            <a:pPr marL="742950" lvl="1" indent="-285750" algn="l" eaLnBrk="0" hangingPunct="0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ü"/>
            </a:pPr>
            <a:r>
              <a:rPr lang="fr-FR" sz="2400" b="0" dirty="0">
                <a:latin typeface="Arial Unicode MS" pitchFamily="34" charset="-128"/>
              </a:rPr>
              <a:t>établie à partir des résultats des revues et inspections</a:t>
            </a:r>
          </a:p>
          <a:p>
            <a:pPr marL="742950" lvl="1" indent="-285750" algn="l" eaLnBrk="0" hangingPunct="0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ü"/>
            </a:pPr>
            <a:r>
              <a:rPr lang="fr-FR" sz="2400" b="0" dirty="0">
                <a:latin typeface="Arial Unicode MS" pitchFamily="34" charset="-128"/>
              </a:rPr>
              <a:t>Établie à partir du suivi des indicateurs (lignes de code, fonctions, faits techniques, …) définis dans le plan qualité</a:t>
            </a:r>
          </a:p>
          <a:p>
            <a:pPr marL="342900" indent="-342900" algn="l">
              <a:spcBef>
                <a:spcPct val="20000"/>
              </a:spcBef>
              <a:buFont typeface="Wingdings" pitchFamily="2" charset="2"/>
              <a:buChar char="ü"/>
            </a:pPr>
            <a:endParaRPr lang="fr-FR" sz="2400" dirty="0">
              <a:latin typeface="Arial Unicode MS" pitchFamily="34" charset="-128"/>
            </a:endParaRPr>
          </a:p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Font typeface="Symbol" pitchFamily="18" charset="2"/>
              <a:buNone/>
            </a:pPr>
            <a:endParaRPr lang="fr-FR" sz="2400" dirty="0">
              <a:latin typeface="Arial Unicode MS" pitchFamily="34" charset="-128"/>
            </a:endParaRPr>
          </a:p>
        </p:txBody>
      </p:sp>
      <p:sp>
        <p:nvSpPr>
          <p:cNvPr id="200707" name="Rectangle 3"/>
          <p:cNvSpPr>
            <a:spLocks noChangeArrowheads="1"/>
          </p:cNvSpPr>
          <p:nvPr/>
        </p:nvSpPr>
        <p:spPr bwMode="auto">
          <a:xfrm>
            <a:off x="1828800" y="228600"/>
            <a:ext cx="7162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fr-FR" sz="3600">
                <a:solidFill>
                  <a:srgbClr val="FF0000"/>
                </a:solidFill>
              </a:rPr>
              <a:t>Suivi Qualité</a:t>
            </a:r>
            <a:endParaRPr lang="fr-FR" sz="36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7498080" cy="1143000"/>
          </a:xfrm>
        </p:spPr>
        <p:txBody>
          <a:bodyPr/>
          <a:lstStyle/>
          <a:p>
            <a:r>
              <a:rPr lang="fr-FR" dirty="0"/>
              <a:t>Actions d’assurance qualité</a:t>
            </a:r>
            <a:endParaRPr lang="fr-FR" b="0" dirty="0">
              <a:solidFill>
                <a:schemeClr val="tx1"/>
              </a:solidFill>
            </a:endParaRP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2E1CB-A87B-4671-B8C9-AA7BF69582F9}" type="datetime2">
              <a:rPr lang="fr-FR" smtClean="0"/>
              <a:pPr/>
              <a:t>jeudi 4 février 2010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ISIMA3</a:t>
            </a:r>
            <a:endParaRPr lang="fr-FR"/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990600"/>
            <a:ext cx="8229600" cy="5562600"/>
          </a:xfrm>
        </p:spPr>
        <p:txBody>
          <a:bodyPr>
            <a:normAutofit lnSpcReduction="10000"/>
          </a:bodyPr>
          <a:lstStyle/>
          <a:p>
            <a:pPr algn="just">
              <a:buFont typeface="Symbol" pitchFamily="18" charset="2"/>
              <a:buChar char="·"/>
            </a:pPr>
            <a:r>
              <a:rPr lang="fr-FR" sz="1800" b="0" dirty="0">
                <a:latin typeface="Arial" charset="0"/>
              </a:rPr>
              <a:t>Suivi du processus tout au long du projet (métriques : Nombre d'éléments critiques ouverts, Nombre de non conformités..)</a:t>
            </a:r>
          </a:p>
          <a:p>
            <a:pPr algn="just">
              <a:buFont typeface="Symbol" pitchFamily="18" charset="2"/>
              <a:buChar char="·"/>
            </a:pPr>
            <a:endParaRPr lang="fr-FR" sz="1600" b="0" dirty="0">
              <a:solidFill>
                <a:srgbClr val="FF0000"/>
              </a:solidFill>
              <a:latin typeface="Arial" charset="0"/>
            </a:endParaRPr>
          </a:p>
          <a:p>
            <a:pPr algn="just">
              <a:buFont typeface="Symbol" pitchFamily="18" charset="2"/>
              <a:buChar char="·"/>
            </a:pPr>
            <a:r>
              <a:rPr lang="fr-FR" sz="1800" b="0" dirty="0">
                <a:latin typeface="Arial" charset="0"/>
              </a:rPr>
              <a:t>Validation de la planification du management (plan de management, réunion de lancement)</a:t>
            </a:r>
          </a:p>
          <a:p>
            <a:pPr algn="just">
              <a:buFont typeface="Symbol" pitchFamily="18" charset="2"/>
              <a:buChar char="·"/>
            </a:pPr>
            <a:endParaRPr lang="fr-FR" sz="1600" b="0" dirty="0">
              <a:latin typeface="Arial" charset="0"/>
            </a:endParaRPr>
          </a:p>
          <a:p>
            <a:pPr algn="just">
              <a:buFont typeface="Symbol" pitchFamily="18" charset="2"/>
              <a:buChar char="·"/>
            </a:pPr>
            <a:r>
              <a:rPr lang="fr-FR" sz="1800" b="0" dirty="0">
                <a:latin typeface="Arial" charset="0"/>
              </a:rPr>
              <a:t>Suivi du processus de conception produit (données d’entrée, processus)</a:t>
            </a:r>
          </a:p>
          <a:p>
            <a:pPr algn="just">
              <a:buFont typeface="Symbol" pitchFamily="18" charset="2"/>
              <a:buChar char="·"/>
            </a:pPr>
            <a:endParaRPr lang="fr-FR" sz="1600" b="0" dirty="0">
              <a:latin typeface="Arial" charset="0"/>
            </a:endParaRPr>
          </a:p>
          <a:p>
            <a:pPr algn="just">
              <a:buFont typeface="Symbol" pitchFamily="18" charset="2"/>
              <a:buChar char="·"/>
            </a:pPr>
            <a:r>
              <a:rPr lang="fr-FR" sz="1800" b="0" dirty="0">
                <a:latin typeface="Arial" charset="0"/>
              </a:rPr>
              <a:t>Revues de cycle de développement</a:t>
            </a:r>
          </a:p>
          <a:p>
            <a:pPr algn="just">
              <a:buFont typeface="Symbol" pitchFamily="18" charset="2"/>
              <a:buChar char="·"/>
            </a:pPr>
            <a:endParaRPr lang="fr-FR" sz="1600" b="0" dirty="0">
              <a:latin typeface="Arial" charset="0"/>
            </a:endParaRPr>
          </a:p>
          <a:p>
            <a:pPr algn="just">
              <a:buFont typeface="Symbol" pitchFamily="18" charset="2"/>
              <a:buChar char="·"/>
            </a:pPr>
            <a:r>
              <a:rPr lang="fr-FR" sz="1800" b="0" dirty="0">
                <a:latin typeface="Arial" charset="0"/>
              </a:rPr>
              <a:t>Gestion des risques</a:t>
            </a:r>
          </a:p>
          <a:p>
            <a:pPr algn="just">
              <a:buFont typeface="Symbol" pitchFamily="18" charset="2"/>
              <a:buChar char="·"/>
            </a:pPr>
            <a:endParaRPr lang="fr-FR" sz="1600" b="0" dirty="0">
              <a:latin typeface="Arial" charset="0"/>
            </a:endParaRPr>
          </a:p>
          <a:p>
            <a:pPr algn="just">
              <a:buFont typeface="Symbol" pitchFamily="18" charset="2"/>
              <a:buChar char="·"/>
            </a:pPr>
            <a:r>
              <a:rPr lang="fr-FR" sz="1800" b="0" dirty="0">
                <a:latin typeface="Arial" charset="0"/>
              </a:rPr>
              <a:t>Revue de la conformité des livraisons</a:t>
            </a:r>
          </a:p>
          <a:p>
            <a:pPr algn="just">
              <a:buFont typeface="Symbol" pitchFamily="18" charset="2"/>
              <a:buChar char="·"/>
            </a:pPr>
            <a:endParaRPr lang="fr-FR" sz="1600" b="0" dirty="0">
              <a:latin typeface="Arial" charset="0"/>
            </a:endParaRPr>
          </a:p>
          <a:p>
            <a:pPr algn="just">
              <a:buFont typeface="Symbol" pitchFamily="18" charset="2"/>
              <a:buChar char="·"/>
            </a:pPr>
            <a:r>
              <a:rPr lang="fr-FR" sz="1800" b="0" dirty="0">
                <a:latin typeface="Arial" charset="0"/>
              </a:rPr>
              <a:t>Réalisation du bilan qualité, et du bilan de projet</a:t>
            </a:r>
          </a:p>
          <a:p>
            <a:pPr algn="just">
              <a:buFont typeface="Symbol" pitchFamily="18" charset="2"/>
              <a:buChar char="·"/>
            </a:pPr>
            <a:endParaRPr lang="fr-FR" sz="1600" b="0" dirty="0">
              <a:latin typeface="Arial" charset="0"/>
            </a:endParaRPr>
          </a:p>
          <a:p>
            <a:pPr algn="just">
              <a:buFont typeface="Symbol" pitchFamily="18" charset="2"/>
              <a:buChar char="·"/>
            </a:pPr>
            <a:r>
              <a:rPr lang="fr-FR" sz="1800" b="0" dirty="0">
                <a:latin typeface="Arial" charset="0"/>
              </a:rPr>
              <a:t>Traitement des non conformités</a:t>
            </a:r>
            <a:endParaRPr lang="fr-FR" sz="1400" dirty="0">
              <a:latin typeface="Arial" charset="0"/>
            </a:endParaRPr>
          </a:p>
          <a:p>
            <a:endParaRPr lang="fr-FR" b="0" dirty="0">
              <a:latin typeface="Arial" charset="0"/>
            </a:endParaRPr>
          </a:p>
          <a:p>
            <a:endParaRPr lang="fr-FR" sz="2400" dirty="0"/>
          </a:p>
          <a:p>
            <a:pPr lvl="1"/>
            <a:endParaRPr lang="fr-FR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7498080" cy="1143000"/>
          </a:xfrm>
        </p:spPr>
        <p:txBody>
          <a:bodyPr/>
          <a:lstStyle/>
          <a:p>
            <a:r>
              <a:rPr lang="fr-FR" dirty="0"/>
              <a:t>Instants de contrôle qualité</a:t>
            </a:r>
          </a:p>
        </p:txBody>
      </p:sp>
      <p:sp>
        <p:nvSpPr>
          <p:cNvPr id="6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A4FC8-E5DD-473C-B1C1-4A7E4C3BE88A}" type="datetime2">
              <a:rPr lang="fr-FR" smtClean="0"/>
              <a:pPr/>
              <a:t>jeudi 4 février 2010</a:t>
            </a:fld>
            <a:endParaRPr lang="fr-FR"/>
          </a:p>
        </p:txBody>
      </p:sp>
      <p:sp>
        <p:nvSpPr>
          <p:cNvPr id="7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ISIMA3</a:t>
            </a:r>
            <a:endParaRPr lang="fr-FR"/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990600"/>
            <a:ext cx="8229600" cy="5486400"/>
          </a:xfrm>
          <a:noFill/>
          <a:ln/>
        </p:spPr>
        <p:txBody>
          <a:bodyPr>
            <a:normAutofit/>
          </a:bodyPr>
          <a:lstStyle/>
          <a:p>
            <a:r>
              <a:rPr lang="fr-FR" sz="2000" dirty="0">
                <a:latin typeface="Arial" charset="0"/>
              </a:rPr>
              <a:t>A chaque phase : </a:t>
            </a:r>
          </a:p>
          <a:p>
            <a:pPr lvl="1"/>
            <a:r>
              <a:rPr lang="fr-FR" sz="2000" b="0" dirty="0">
                <a:latin typeface="Arial" charset="0"/>
              </a:rPr>
              <a:t>Vérification de l’application correcte des plans PDL, PAQ, PGC. </a:t>
            </a:r>
          </a:p>
          <a:p>
            <a:pPr lvl="1"/>
            <a:r>
              <a:rPr lang="fr-FR" sz="2000" b="0" dirty="0">
                <a:latin typeface="Arial" charset="0"/>
              </a:rPr>
              <a:t>Gestion de configuration</a:t>
            </a:r>
            <a:endParaRPr lang="fr-FR" sz="2400" b="0" dirty="0">
              <a:latin typeface="Arial" charset="0"/>
            </a:endParaRPr>
          </a:p>
          <a:p>
            <a:endParaRPr lang="fr-FR" sz="2000" b="0" dirty="0">
              <a:latin typeface="Arial" charset="0"/>
            </a:endParaRPr>
          </a:p>
          <a:p>
            <a:r>
              <a:rPr lang="fr-FR" sz="2000" dirty="0">
                <a:latin typeface="Arial" charset="0"/>
              </a:rPr>
              <a:t>Spécification :</a:t>
            </a:r>
            <a:endParaRPr lang="fr-FR" sz="2000" b="0" dirty="0">
              <a:latin typeface="Arial" charset="0"/>
            </a:endParaRPr>
          </a:p>
          <a:p>
            <a:pPr lvl="1"/>
            <a:r>
              <a:rPr lang="fr-FR" sz="2000" b="0" dirty="0">
                <a:latin typeface="Arial" charset="0"/>
              </a:rPr>
              <a:t>relecture des documents</a:t>
            </a:r>
          </a:p>
          <a:p>
            <a:pPr lvl="1"/>
            <a:r>
              <a:rPr lang="fr-FR" sz="2000" b="0" dirty="0">
                <a:latin typeface="Arial" charset="0"/>
              </a:rPr>
              <a:t>traçabilité</a:t>
            </a:r>
            <a:endParaRPr lang="fr-FR" sz="1800" b="0" dirty="0">
              <a:latin typeface="Arial" charset="0"/>
            </a:endParaRPr>
          </a:p>
          <a:p>
            <a:endParaRPr lang="fr-FR" sz="2000" b="0" dirty="0">
              <a:latin typeface="Arial" charset="0"/>
            </a:endParaRPr>
          </a:p>
          <a:p>
            <a:r>
              <a:rPr lang="fr-FR" sz="2000" dirty="0">
                <a:latin typeface="Arial" charset="0"/>
              </a:rPr>
              <a:t>Conception :</a:t>
            </a:r>
          </a:p>
          <a:p>
            <a:pPr lvl="1"/>
            <a:r>
              <a:rPr lang="fr-FR" sz="2000" b="0" dirty="0">
                <a:latin typeface="Arial" charset="0"/>
              </a:rPr>
              <a:t>contrôle de la livraison</a:t>
            </a:r>
          </a:p>
          <a:p>
            <a:pPr lvl="1"/>
            <a:r>
              <a:rPr lang="fr-FR" sz="2000" b="0" dirty="0">
                <a:latin typeface="Arial" charset="0"/>
              </a:rPr>
              <a:t>relecture des documents  </a:t>
            </a:r>
            <a:endParaRPr lang="fr-FR" sz="2400" b="0" dirty="0">
              <a:latin typeface="Arial" charset="0"/>
            </a:endParaRPr>
          </a:p>
          <a:p>
            <a:endParaRPr lang="fr-FR" sz="2000" b="0" dirty="0">
              <a:latin typeface="Arial" charset="0"/>
            </a:endParaRPr>
          </a:p>
          <a:p>
            <a:r>
              <a:rPr lang="fr-FR" sz="2000" dirty="0">
                <a:latin typeface="Arial" charset="0"/>
              </a:rPr>
              <a:t>Codage :</a:t>
            </a:r>
            <a:endParaRPr lang="fr-FR" sz="2000" b="0" dirty="0">
              <a:latin typeface="Arial" charset="0"/>
            </a:endParaRPr>
          </a:p>
          <a:p>
            <a:pPr lvl="1"/>
            <a:r>
              <a:rPr lang="fr-FR" sz="2000" b="0" dirty="0">
                <a:latin typeface="Arial" charset="0"/>
              </a:rPr>
              <a:t>relecture code (standard de codage, tests)</a:t>
            </a:r>
            <a:endParaRPr lang="fr-FR" sz="1800" b="0" dirty="0">
              <a:latin typeface="Arial" charset="0"/>
            </a:endParaRPr>
          </a:p>
        </p:txBody>
      </p:sp>
      <p:sp>
        <p:nvSpPr>
          <p:cNvPr id="135172" name="Text Box 4"/>
          <p:cNvSpPr txBox="1">
            <a:spLocks noChangeArrowheads="1"/>
          </p:cNvSpPr>
          <p:nvPr/>
        </p:nvSpPr>
        <p:spPr bwMode="auto">
          <a:xfrm>
            <a:off x="0" y="1219200"/>
            <a:ext cx="1676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  <a:buClr>
                <a:schemeClr val="accent2"/>
              </a:buClr>
            </a:pPr>
            <a:endParaRPr lang="en-GB" sz="1000">
              <a:solidFill>
                <a:srgbClr val="FFFF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498080" cy="1143000"/>
          </a:xfrm>
        </p:spPr>
        <p:txBody>
          <a:bodyPr/>
          <a:lstStyle/>
          <a:p>
            <a:r>
              <a:rPr lang="fr-FR" dirty="0"/>
              <a:t>Instants de contrôle qualité</a:t>
            </a:r>
          </a:p>
        </p:txBody>
      </p:sp>
      <p:sp>
        <p:nvSpPr>
          <p:cNvPr id="6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3245E-B35C-4935-BF82-BF762233F5CA}" type="datetime2">
              <a:rPr lang="fr-FR" smtClean="0"/>
              <a:pPr/>
              <a:t>jeudi 4 février 2010</a:t>
            </a:fld>
            <a:endParaRPr lang="fr-FR"/>
          </a:p>
        </p:txBody>
      </p:sp>
      <p:sp>
        <p:nvSpPr>
          <p:cNvPr id="7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ISIMA3</a:t>
            </a:r>
            <a:endParaRPr lang="fr-FR"/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66800" y="1295400"/>
            <a:ext cx="8077200" cy="4876800"/>
          </a:xfrm>
          <a:noFill/>
          <a:ln/>
        </p:spPr>
        <p:txBody>
          <a:bodyPr/>
          <a:lstStyle/>
          <a:p>
            <a:r>
              <a:rPr lang="fr-FR" sz="2000" dirty="0">
                <a:latin typeface="Arial" charset="0"/>
              </a:rPr>
              <a:t>Intégration :	</a:t>
            </a:r>
          </a:p>
          <a:p>
            <a:pPr lvl="1"/>
            <a:r>
              <a:rPr lang="fr-FR" sz="2000" b="0" dirty="0">
                <a:latin typeface="Arial" charset="0"/>
              </a:rPr>
              <a:t>relecture tests</a:t>
            </a:r>
          </a:p>
          <a:p>
            <a:pPr lvl="1"/>
            <a:r>
              <a:rPr lang="fr-FR" sz="2000" b="0" dirty="0">
                <a:latin typeface="Arial" charset="0"/>
              </a:rPr>
              <a:t>suivi anomalies et modification</a:t>
            </a:r>
          </a:p>
          <a:p>
            <a:endParaRPr lang="fr-FR" sz="2000" b="0" dirty="0">
              <a:latin typeface="Arial" charset="0"/>
            </a:endParaRPr>
          </a:p>
          <a:p>
            <a:r>
              <a:rPr lang="fr-FR" sz="2000" dirty="0">
                <a:latin typeface="Arial" charset="0"/>
              </a:rPr>
              <a:t>Validation :</a:t>
            </a:r>
          </a:p>
          <a:p>
            <a:pPr lvl="1"/>
            <a:r>
              <a:rPr lang="fr-FR" sz="2000" b="0" dirty="0">
                <a:latin typeface="Arial" charset="0"/>
              </a:rPr>
              <a:t>contrôle des tests</a:t>
            </a:r>
          </a:p>
          <a:p>
            <a:pPr lvl="1"/>
            <a:r>
              <a:rPr lang="fr-FR" sz="2000" b="0" dirty="0">
                <a:latin typeface="Arial" charset="0"/>
              </a:rPr>
              <a:t>relecture documents </a:t>
            </a:r>
          </a:p>
          <a:p>
            <a:pPr lvl="1"/>
            <a:r>
              <a:rPr lang="fr-FR" sz="2000" b="0" dirty="0">
                <a:latin typeface="Arial" charset="0"/>
              </a:rPr>
              <a:t>suivi anomalies et modification</a:t>
            </a:r>
          </a:p>
          <a:p>
            <a:pPr lvl="1"/>
            <a:r>
              <a:rPr lang="fr-FR" sz="2000" b="0" dirty="0">
                <a:latin typeface="Arial" charset="0"/>
              </a:rPr>
              <a:t>contrôle de la livraison</a:t>
            </a:r>
            <a:endParaRPr lang="fr-FR" sz="1800" b="0" dirty="0">
              <a:latin typeface="Arial" charset="0"/>
            </a:endParaRPr>
          </a:p>
          <a:p>
            <a:endParaRPr lang="fr-FR" sz="2000" b="0" dirty="0">
              <a:latin typeface="Arial" charset="0"/>
            </a:endParaRPr>
          </a:p>
          <a:p>
            <a:r>
              <a:rPr lang="fr-FR" sz="2000" dirty="0">
                <a:latin typeface="Arial" charset="0"/>
              </a:rPr>
              <a:t>Garantie :    	</a:t>
            </a:r>
          </a:p>
          <a:p>
            <a:pPr lvl="1"/>
            <a:r>
              <a:rPr lang="fr-FR" sz="2000" b="0" dirty="0">
                <a:latin typeface="Arial" charset="0"/>
              </a:rPr>
              <a:t>suivi anomalies et modification</a:t>
            </a:r>
          </a:p>
          <a:p>
            <a:endParaRPr lang="fr-FR" sz="1800" b="0" dirty="0">
              <a:latin typeface="Arial" charset="0"/>
            </a:endParaRPr>
          </a:p>
          <a:p>
            <a:endParaRPr lang="fr-FR" sz="2000" b="0" dirty="0">
              <a:latin typeface="Arial" charset="0"/>
            </a:endParaRPr>
          </a:p>
        </p:txBody>
      </p:sp>
      <p:sp>
        <p:nvSpPr>
          <p:cNvPr id="136196" name="Text Box 4"/>
          <p:cNvSpPr txBox="1">
            <a:spLocks noChangeArrowheads="1"/>
          </p:cNvSpPr>
          <p:nvPr/>
        </p:nvSpPr>
        <p:spPr bwMode="auto">
          <a:xfrm>
            <a:off x="0" y="1219200"/>
            <a:ext cx="1676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  <a:buClr>
                <a:schemeClr val="accent2"/>
              </a:buClr>
            </a:pPr>
            <a:endParaRPr lang="en-GB" sz="1000">
              <a:solidFill>
                <a:srgbClr val="FFFF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1447800" y="533400"/>
            <a:ext cx="7498080" cy="640080"/>
          </a:xfrm>
        </p:spPr>
        <p:txBody>
          <a:bodyPr>
            <a:noAutofit/>
          </a:bodyPr>
          <a:lstStyle/>
          <a:p>
            <a:r>
              <a:rPr lang="fr-FR" sz="4400" dirty="0" smtClean="0"/>
              <a:t>Références</a:t>
            </a:r>
            <a:br>
              <a:rPr lang="fr-FR" sz="4400" dirty="0" smtClean="0"/>
            </a:br>
            <a:endParaRPr lang="fr-FR" dirty="0"/>
          </a:p>
        </p:txBody>
      </p:sp>
      <p:sp>
        <p:nvSpPr>
          <p:cNvPr id="4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B929E-C7F6-4B6C-8A2F-DE484E3605EF}" type="datetime2">
              <a:rPr lang="fr-FR" smtClean="0"/>
              <a:pPr/>
              <a:t>jeudi 4 février 2010</a:t>
            </a:fld>
            <a:endParaRPr lang="fr-FR"/>
          </a:p>
        </p:txBody>
      </p:sp>
      <p:sp>
        <p:nvSpPr>
          <p:cNvPr id="5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ISIMA3</a:t>
            </a:r>
            <a:endParaRPr lang="fr-FR"/>
          </a:p>
        </p:txBody>
      </p:sp>
      <p:sp>
        <p:nvSpPr>
          <p:cNvPr id="370691" name="Text Box 3"/>
          <p:cNvSpPr txBox="1">
            <a:spLocks noChangeArrowheads="1"/>
          </p:cNvSpPr>
          <p:nvPr/>
        </p:nvSpPr>
        <p:spPr bwMode="auto">
          <a:xfrm>
            <a:off x="990600" y="1905000"/>
            <a:ext cx="7937500" cy="3829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86000"/>
              </a:lnSpc>
              <a:spcBef>
                <a:spcPct val="50000"/>
              </a:spcBef>
              <a:buClr>
                <a:srgbClr val="000099"/>
              </a:buClr>
              <a:buSzPct val="100000"/>
              <a:buFont typeface="Times New Roman" pitchFamily="18" charset="0"/>
              <a:buNone/>
            </a:pPr>
            <a:r>
              <a:rPr lang="fr-FR" sz="1600" b="0" dirty="0">
                <a:ea typeface="Lucida Sans Unicode" pitchFamily="34" charset="0"/>
                <a:cs typeface="Lucida Sans Unicode" pitchFamily="34" charset="0"/>
              </a:rPr>
              <a:t>[MIDLER] ECOSIP/GIARD V., MIDLER C.- Pilotages de projet et entreprises : diversités et convergences.- Paris : </a:t>
            </a:r>
            <a:r>
              <a:rPr lang="fr-FR" sz="1600" b="0" dirty="0" err="1">
                <a:ea typeface="Lucida Sans Unicode" pitchFamily="34" charset="0"/>
                <a:cs typeface="Lucida Sans Unicode" pitchFamily="34" charset="0"/>
              </a:rPr>
              <a:t>Economica</a:t>
            </a:r>
            <a:r>
              <a:rPr lang="fr-FR" sz="1600" b="0" dirty="0">
                <a:ea typeface="Lucida Sans Unicode" pitchFamily="34" charset="0"/>
                <a:cs typeface="Lucida Sans Unicode" pitchFamily="34" charset="0"/>
              </a:rPr>
              <a:t>, 1993</a:t>
            </a:r>
          </a:p>
          <a:p>
            <a:pPr algn="l" eaLnBrk="0" hangingPunct="0">
              <a:lnSpc>
                <a:spcPct val="86000"/>
              </a:lnSpc>
              <a:spcBef>
                <a:spcPct val="50000"/>
              </a:spcBef>
              <a:buClr>
                <a:srgbClr val="000099"/>
              </a:buClr>
              <a:buSzPct val="100000"/>
              <a:buFont typeface="Times New Roman" pitchFamily="18" charset="0"/>
              <a:buNone/>
            </a:pPr>
            <a:r>
              <a:rPr lang="fr-FR" sz="1600" b="0" dirty="0">
                <a:ea typeface="Lucida Sans Unicode" pitchFamily="34" charset="0"/>
                <a:cs typeface="Lucida Sans Unicode" pitchFamily="34" charset="0"/>
              </a:rPr>
              <a:t>[WISOCKI] </a:t>
            </a:r>
            <a:r>
              <a:rPr lang="fr-FR" sz="1600" b="0" dirty="0" err="1">
                <a:ea typeface="Lucida Sans Unicode" pitchFamily="34" charset="0"/>
                <a:cs typeface="Lucida Sans Unicode" pitchFamily="34" charset="0"/>
              </a:rPr>
              <a:t>Wisocki</a:t>
            </a:r>
            <a:r>
              <a:rPr lang="fr-FR" sz="1600" b="0" dirty="0">
                <a:ea typeface="Lucida Sans Unicode" pitchFamily="34" charset="0"/>
                <a:cs typeface="Lucida Sans Unicode" pitchFamily="34" charset="0"/>
              </a:rPr>
              <a:t>, Beck, </a:t>
            </a:r>
            <a:r>
              <a:rPr lang="fr-FR" sz="1600" b="0" dirty="0" err="1">
                <a:ea typeface="Lucida Sans Unicode" pitchFamily="34" charset="0"/>
                <a:cs typeface="Lucida Sans Unicode" pitchFamily="34" charset="0"/>
              </a:rPr>
              <a:t>Clae</a:t>
            </a:r>
            <a:r>
              <a:rPr lang="fr-FR" sz="1600" b="0" dirty="0">
                <a:ea typeface="Lucida Sans Unicode" pitchFamily="34" charset="0"/>
                <a:cs typeface="Lucida Sans Unicode" pitchFamily="34" charset="0"/>
              </a:rPr>
              <a:t> ; Effective Projet Management, 2</a:t>
            </a:r>
            <a:r>
              <a:rPr lang="fr-FR" sz="1600" b="0" baseline="30000" dirty="0">
                <a:ea typeface="Lucida Sans Unicode" pitchFamily="34" charset="0"/>
                <a:cs typeface="Lucida Sans Unicode" pitchFamily="34" charset="0"/>
              </a:rPr>
              <a:t>nd</a:t>
            </a:r>
            <a:r>
              <a:rPr lang="fr-FR" sz="1600" b="0" dirty="0">
                <a:ea typeface="Lucida Sans Unicode" pitchFamily="34" charset="0"/>
                <a:cs typeface="Lucida Sans Unicode" pitchFamily="34" charset="0"/>
              </a:rPr>
              <a:t> Edition, </a:t>
            </a:r>
            <a:r>
              <a:rPr lang="fr-FR" sz="1600" b="0" dirty="0" err="1">
                <a:ea typeface="Lucida Sans Unicode" pitchFamily="34" charset="0"/>
                <a:cs typeface="Lucida Sans Unicode" pitchFamily="34" charset="0"/>
              </a:rPr>
              <a:t>Wiley</a:t>
            </a:r>
            <a:r>
              <a:rPr lang="fr-FR" sz="1600" b="0" dirty="0">
                <a:ea typeface="Lucida Sans Unicode" pitchFamily="34" charset="0"/>
                <a:cs typeface="Lucida Sans Unicode" pitchFamily="34" charset="0"/>
              </a:rPr>
              <a:t> &amp; Sons, 2000</a:t>
            </a:r>
          </a:p>
          <a:p>
            <a:pPr algn="l" eaLnBrk="0" hangingPunct="0">
              <a:lnSpc>
                <a:spcPct val="86000"/>
              </a:lnSpc>
              <a:spcBef>
                <a:spcPct val="50000"/>
              </a:spcBef>
              <a:buClr>
                <a:srgbClr val="000099"/>
              </a:buClr>
              <a:buSzPct val="100000"/>
              <a:buFont typeface="Times New Roman" pitchFamily="18" charset="0"/>
              <a:buNone/>
            </a:pPr>
            <a:r>
              <a:rPr lang="fr-FR" sz="1600" dirty="0">
                <a:ea typeface="Lucida Sans Unicode" pitchFamily="34" charset="0"/>
                <a:cs typeface="Lucida Sans Unicode" pitchFamily="34" charset="0"/>
              </a:rPr>
              <a:t>[FERNEZ] S. </a:t>
            </a:r>
            <a:r>
              <a:rPr lang="fr-FR" sz="1600" dirty="0" err="1">
                <a:ea typeface="Lucida Sans Unicode" pitchFamily="34" charset="0"/>
                <a:cs typeface="Lucida Sans Unicode" pitchFamily="34" charset="0"/>
              </a:rPr>
              <a:t>fernez</a:t>
            </a:r>
            <a:r>
              <a:rPr lang="fr-FR" sz="1600" dirty="0">
                <a:ea typeface="Lucida Sans Unicode" pitchFamily="34" charset="0"/>
                <a:cs typeface="Lucida Sans Unicode" pitchFamily="34" charset="0"/>
              </a:rPr>
              <a:t>-Walch, F. </a:t>
            </a:r>
            <a:r>
              <a:rPr lang="fr-FR" sz="1600" dirty="0" err="1">
                <a:ea typeface="Lucida Sans Unicode" pitchFamily="34" charset="0"/>
                <a:cs typeface="Lucida Sans Unicode" pitchFamily="34" charset="0"/>
              </a:rPr>
              <a:t>Romon</a:t>
            </a:r>
            <a:r>
              <a:rPr lang="fr-FR" sz="1600" dirty="0">
                <a:ea typeface="Lucida Sans Unicode" pitchFamily="34" charset="0"/>
                <a:cs typeface="Lucida Sans Unicode" pitchFamily="34" charset="0"/>
              </a:rPr>
              <a:t>, Management de l’innovation, de la stratégie aux projets, Vuibert, 2006</a:t>
            </a:r>
          </a:p>
          <a:p>
            <a:pPr algn="l" eaLnBrk="0" hangingPunct="0">
              <a:lnSpc>
                <a:spcPct val="86000"/>
              </a:lnSpc>
              <a:spcBef>
                <a:spcPct val="50000"/>
              </a:spcBef>
              <a:buClr>
                <a:srgbClr val="000099"/>
              </a:buClr>
              <a:buSzPct val="100000"/>
              <a:buFont typeface="Times New Roman" pitchFamily="18" charset="0"/>
              <a:buNone/>
            </a:pPr>
            <a:r>
              <a:rPr lang="fr-FR" sz="1600" b="0" dirty="0">
                <a:ea typeface="Lucida Sans Unicode" pitchFamily="34" charset="0"/>
                <a:cs typeface="Lucida Sans Unicode" pitchFamily="34" charset="0"/>
              </a:rPr>
              <a:t>[PMI] Project Management Institute, http://www.pmi.org</a:t>
            </a:r>
          </a:p>
          <a:p>
            <a:pPr algn="l" eaLnBrk="0" hangingPunct="0">
              <a:lnSpc>
                <a:spcPct val="86000"/>
              </a:lnSpc>
              <a:spcBef>
                <a:spcPct val="50000"/>
              </a:spcBef>
              <a:buClr>
                <a:srgbClr val="000099"/>
              </a:buClr>
              <a:buSzPct val="100000"/>
              <a:buFont typeface="Times New Roman" pitchFamily="18" charset="0"/>
              <a:buNone/>
            </a:pPr>
            <a:r>
              <a:rPr lang="fr-FR" sz="1600" b="0" dirty="0">
                <a:ea typeface="Lucida Sans Unicode" pitchFamily="34" charset="0"/>
                <a:cs typeface="Lucida Sans Unicode" pitchFamily="34" charset="0"/>
              </a:rPr>
              <a:t>[KLIEM] </a:t>
            </a:r>
            <a:r>
              <a:rPr lang="fr-FR" sz="1600" b="0" dirty="0" err="1">
                <a:ea typeface="Lucida Sans Unicode" pitchFamily="34" charset="0"/>
                <a:cs typeface="Lucida Sans Unicode" pitchFamily="34" charset="0"/>
              </a:rPr>
              <a:t>Kliem</a:t>
            </a:r>
            <a:r>
              <a:rPr lang="fr-FR" sz="1600" b="0" dirty="0">
                <a:ea typeface="Lucida Sans Unicode" pitchFamily="34" charset="0"/>
                <a:cs typeface="Lucida Sans Unicode" pitchFamily="34" charset="0"/>
              </a:rPr>
              <a:t>, </a:t>
            </a:r>
            <a:r>
              <a:rPr lang="fr-FR" sz="1600" b="0" dirty="0" err="1">
                <a:ea typeface="Lucida Sans Unicode" pitchFamily="34" charset="0"/>
                <a:cs typeface="Lucida Sans Unicode" pitchFamily="34" charset="0"/>
              </a:rPr>
              <a:t>Ludin</a:t>
            </a:r>
            <a:r>
              <a:rPr lang="fr-FR" sz="1600" b="0" dirty="0">
                <a:ea typeface="Lucida Sans Unicode" pitchFamily="34" charset="0"/>
                <a:cs typeface="Lucida Sans Unicode" pitchFamily="34" charset="0"/>
              </a:rPr>
              <a:t>, Robertson ; Project management </a:t>
            </a:r>
            <a:r>
              <a:rPr lang="fr-FR" sz="1600" b="0" dirty="0" err="1">
                <a:ea typeface="Lucida Sans Unicode" pitchFamily="34" charset="0"/>
                <a:cs typeface="Lucida Sans Unicode" pitchFamily="34" charset="0"/>
              </a:rPr>
              <a:t>methodology</a:t>
            </a:r>
            <a:r>
              <a:rPr lang="fr-FR" sz="1600" b="0" dirty="0">
                <a:ea typeface="Lucida Sans Unicode" pitchFamily="34" charset="0"/>
                <a:cs typeface="Lucida Sans Unicode" pitchFamily="34" charset="0"/>
              </a:rPr>
              <a:t>, </a:t>
            </a:r>
            <a:r>
              <a:rPr lang="fr-FR" sz="1600" b="0" dirty="0" err="1">
                <a:ea typeface="Lucida Sans Unicode" pitchFamily="34" charset="0"/>
                <a:cs typeface="Lucida Sans Unicode" pitchFamily="34" charset="0"/>
              </a:rPr>
              <a:t>Deckler</a:t>
            </a:r>
            <a:r>
              <a:rPr lang="fr-FR" sz="1600" b="0" dirty="0">
                <a:ea typeface="Lucida Sans Unicode" pitchFamily="34" charset="0"/>
                <a:cs typeface="Lucida Sans Unicode" pitchFamily="34" charset="0"/>
              </a:rPr>
              <a:t> </a:t>
            </a:r>
            <a:r>
              <a:rPr lang="fr-FR" sz="1600" b="0" dirty="0" err="1">
                <a:ea typeface="Lucida Sans Unicode" pitchFamily="34" charset="0"/>
                <a:cs typeface="Lucida Sans Unicode" pitchFamily="34" charset="0"/>
              </a:rPr>
              <a:t>Inc</a:t>
            </a:r>
            <a:r>
              <a:rPr lang="fr-FR" sz="1600" b="0" dirty="0">
                <a:ea typeface="Lucida Sans Unicode" pitchFamily="34" charset="0"/>
                <a:cs typeface="Lucida Sans Unicode" pitchFamily="34" charset="0"/>
              </a:rPr>
              <a:t>, NY, 1997</a:t>
            </a:r>
          </a:p>
          <a:p>
            <a:pPr algn="l" eaLnBrk="0" hangingPunct="0">
              <a:lnSpc>
                <a:spcPct val="86000"/>
              </a:lnSpc>
              <a:spcBef>
                <a:spcPct val="50000"/>
              </a:spcBef>
              <a:buClr>
                <a:srgbClr val="000099"/>
              </a:buClr>
              <a:buSzPct val="100000"/>
              <a:buFont typeface="Times New Roman" pitchFamily="18" charset="0"/>
              <a:buNone/>
            </a:pPr>
            <a:r>
              <a:rPr lang="fr-FR" sz="1600" dirty="0">
                <a:ea typeface="Lucida Sans Unicode" pitchFamily="34" charset="0"/>
                <a:cs typeface="Lucida Sans Unicode" pitchFamily="34" charset="0"/>
              </a:rPr>
              <a:t>[HOUGRON] T. </a:t>
            </a:r>
            <a:r>
              <a:rPr lang="fr-FR" sz="1600" dirty="0" err="1">
                <a:ea typeface="Lucida Sans Unicode" pitchFamily="34" charset="0"/>
                <a:cs typeface="Lucida Sans Unicode" pitchFamily="34" charset="0"/>
              </a:rPr>
              <a:t>Hougron</a:t>
            </a:r>
            <a:r>
              <a:rPr lang="fr-FR" sz="1600" dirty="0">
                <a:ea typeface="Lucida Sans Unicode" pitchFamily="34" charset="0"/>
                <a:cs typeface="Lucida Sans Unicode" pitchFamily="34" charset="0"/>
              </a:rPr>
              <a:t>, La conduite de projets, </a:t>
            </a:r>
            <a:r>
              <a:rPr lang="fr-FR" sz="1600" dirty="0" err="1">
                <a:ea typeface="Lucida Sans Unicode" pitchFamily="34" charset="0"/>
                <a:cs typeface="Lucida Sans Unicode" pitchFamily="34" charset="0"/>
              </a:rPr>
              <a:t>Dunod</a:t>
            </a:r>
            <a:r>
              <a:rPr lang="fr-FR" sz="1600" dirty="0">
                <a:ea typeface="Lucida Sans Unicode" pitchFamily="34" charset="0"/>
                <a:cs typeface="Lucida Sans Unicode" pitchFamily="34" charset="0"/>
              </a:rPr>
              <a:t>, 2001</a:t>
            </a:r>
          </a:p>
          <a:p>
            <a:pPr algn="l" eaLnBrk="0" hangingPunct="0">
              <a:lnSpc>
                <a:spcPct val="86000"/>
              </a:lnSpc>
              <a:spcBef>
                <a:spcPct val="50000"/>
              </a:spcBef>
              <a:buClr>
                <a:srgbClr val="000099"/>
              </a:buClr>
              <a:buSzPct val="100000"/>
              <a:buFont typeface="Times New Roman" pitchFamily="18" charset="0"/>
              <a:buNone/>
            </a:pPr>
            <a:r>
              <a:rPr lang="fr-FR" sz="1600" b="0" dirty="0">
                <a:ea typeface="Lucida Sans Unicode" pitchFamily="34" charset="0"/>
                <a:cs typeface="Lucida Sans Unicode" pitchFamily="34" charset="0"/>
              </a:rPr>
              <a:t>[AFITEP] Association francophone de management de projet, http://www.afitep.fr</a:t>
            </a:r>
          </a:p>
          <a:p>
            <a:pPr algn="l" eaLnBrk="0" hangingPunct="0">
              <a:lnSpc>
                <a:spcPct val="86000"/>
              </a:lnSpc>
              <a:spcBef>
                <a:spcPct val="50000"/>
              </a:spcBef>
              <a:buClr>
                <a:srgbClr val="000099"/>
              </a:buClr>
              <a:buSzPct val="100000"/>
              <a:buFont typeface="Times New Roman" pitchFamily="18" charset="0"/>
              <a:buNone/>
            </a:pPr>
            <a:endParaRPr lang="fr-FR" sz="1600" b="0" dirty="0">
              <a:ea typeface="Lucida Sans Unicode" pitchFamily="34" charset="0"/>
              <a:cs typeface="Lucida Sans Unicode" pitchFamily="34" charset="0"/>
            </a:endParaRPr>
          </a:p>
          <a:p>
            <a:pPr algn="l" eaLnBrk="0" hangingPunct="0">
              <a:lnSpc>
                <a:spcPct val="86000"/>
              </a:lnSpc>
              <a:spcBef>
                <a:spcPct val="50000"/>
              </a:spcBef>
              <a:buClr>
                <a:srgbClr val="000099"/>
              </a:buClr>
              <a:buSzPct val="100000"/>
              <a:buFont typeface="Times New Roman" pitchFamily="18" charset="0"/>
              <a:buNone/>
            </a:pPr>
            <a:r>
              <a:rPr lang="fr-FR" sz="1600" b="0" dirty="0">
                <a:ea typeface="Lucida Sans Unicode" pitchFamily="34" charset="0"/>
                <a:cs typeface="Lucida Sans Unicode" pitchFamily="34" charset="0"/>
              </a:rPr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699D3-5DCF-4205-8D3D-82A2F4733F7F}" type="datetime2">
              <a:rPr lang="fr-FR" smtClean="0"/>
              <a:pPr/>
              <a:t>jeudi 4 février 2010</a:t>
            </a:fld>
            <a:endParaRPr lang="fr-FR"/>
          </a:p>
        </p:txBody>
      </p:sp>
      <p:sp>
        <p:nvSpPr>
          <p:cNvPr id="6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ISIMA3</a:t>
            </a:r>
            <a:endParaRPr lang="fr-FR"/>
          </a:p>
        </p:txBody>
      </p:sp>
      <p:sp>
        <p:nvSpPr>
          <p:cNvPr id="301062" name="Rectangle 6"/>
          <p:cNvSpPr>
            <a:spLocks noChangeArrowheads="1"/>
          </p:cNvSpPr>
          <p:nvPr/>
        </p:nvSpPr>
        <p:spPr bwMode="auto">
          <a:xfrm>
            <a:off x="990600" y="228600"/>
            <a:ext cx="8153400" cy="63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Symbol" pitchFamily="18" charset="2"/>
              <a:buNone/>
            </a:pPr>
            <a:r>
              <a:rPr lang="fr-FR" sz="3600" dirty="0" smtClean="0"/>
              <a:t>Projet vs Production</a:t>
            </a:r>
          </a:p>
        </p:txBody>
      </p:sp>
      <p:grpSp>
        <p:nvGrpSpPr>
          <p:cNvPr id="8" name="Group 31"/>
          <p:cNvGrpSpPr>
            <a:grpSpLocks/>
          </p:cNvGrpSpPr>
          <p:nvPr/>
        </p:nvGrpSpPr>
        <p:grpSpPr bwMode="auto">
          <a:xfrm>
            <a:off x="990600" y="1524000"/>
            <a:ext cx="7924800" cy="4114809"/>
            <a:chOff x="240" y="960"/>
            <a:chExt cx="5225" cy="3021"/>
          </a:xfrm>
        </p:grpSpPr>
        <p:sp>
          <p:nvSpPr>
            <p:cNvPr id="9" name="Rectangle 32"/>
            <p:cNvSpPr>
              <a:spLocks noChangeArrowheads="1"/>
            </p:cNvSpPr>
            <p:nvPr/>
          </p:nvSpPr>
          <p:spPr bwMode="auto">
            <a:xfrm>
              <a:off x="2853" y="3440"/>
              <a:ext cx="2612" cy="4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 anchor="ctr"/>
            <a:lstStyle/>
            <a:p>
              <a:pPr defTabSz="449263">
                <a:spcBef>
                  <a:spcPct val="20000"/>
                </a:spcBef>
                <a:buClr>
                  <a:schemeClr val="accent2"/>
                </a:buClr>
              </a:pPr>
              <a:r>
                <a:rPr lang="fr-CH" sz="1600" dirty="0" smtClean="0"/>
                <a:t>Temps et coût basés sur l'expérience des années </a:t>
              </a:r>
              <a:endParaRPr lang="fr-FR" sz="1600" dirty="0"/>
            </a:p>
          </p:txBody>
        </p:sp>
        <p:sp>
          <p:nvSpPr>
            <p:cNvPr id="10" name="Rectangle 33"/>
            <p:cNvSpPr>
              <a:spLocks noChangeArrowheads="1"/>
            </p:cNvSpPr>
            <p:nvPr/>
          </p:nvSpPr>
          <p:spPr bwMode="auto">
            <a:xfrm>
              <a:off x="240" y="3485"/>
              <a:ext cx="2613" cy="4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 anchor="ctr"/>
            <a:lstStyle/>
            <a:p>
              <a:pPr defTabSz="449263">
                <a:spcBef>
                  <a:spcPct val="20000"/>
                </a:spcBef>
                <a:buClr>
                  <a:schemeClr val="accent2"/>
                </a:buClr>
              </a:pPr>
              <a:r>
                <a:rPr lang="fr-CH" sz="1600" dirty="0" smtClean="0"/>
                <a:t>Date de fin et coûts totaux difficiles à prévoir</a:t>
              </a:r>
            </a:p>
            <a:p>
              <a:pPr defTabSz="449263">
                <a:spcBef>
                  <a:spcPct val="20000"/>
                </a:spcBef>
                <a:buClr>
                  <a:schemeClr val="accent2"/>
                </a:buClr>
              </a:pPr>
              <a:endParaRPr lang="fr-FR" sz="1600" dirty="0"/>
            </a:p>
          </p:txBody>
        </p:sp>
        <p:sp>
          <p:nvSpPr>
            <p:cNvPr id="11" name="Rectangle 34"/>
            <p:cNvSpPr>
              <a:spLocks noChangeArrowheads="1"/>
            </p:cNvSpPr>
            <p:nvPr/>
          </p:nvSpPr>
          <p:spPr bwMode="auto">
            <a:xfrm>
              <a:off x="2853" y="2944"/>
              <a:ext cx="2612" cy="4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 anchor="ctr"/>
            <a:lstStyle/>
            <a:p>
              <a:pPr defTabSz="449263">
                <a:spcBef>
                  <a:spcPct val="20000"/>
                </a:spcBef>
                <a:buClr>
                  <a:schemeClr val="accent2"/>
                </a:buClr>
              </a:pPr>
              <a:r>
                <a:rPr lang="fr-CH" sz="1600" dirty="0" smtClean="0"/>
                <a:t>Répétitif et bien compris</a:t>
              </a:r>
              <a:endParaRPr lang="fr-FR" sz="1600" dirty="0"/>
            </a:p>
          </p:txBody>
        </p:sp>
        <p:sp>
          <p:nvSpPr>
            <p:cNvPr id="12" name="Rectangle 35"/>
            <p:cNvSpPr>
              <a:spLocks noChangeArrowheads="1"/>
            </p:cNvSpPr>
            <p:nvPr/>
          </p:nvSpPr>
          <p:spPr bwMode="auto">
            <a:xfrm>
              <a:off x="240" y="2944"/>
              <a:ext cx="2613" cy="4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 anchor="ctr"/>
            <a:lstStyle/>
            <a:p>
              <a:pPr defTabSz="449263">
                <a:spcBef>
                  <a:spcPct val="20000"/>
                </a:spcBef>
                <a:buClr>
                  <a:schemeClr val="accent2"/>
                </a:buClr>
              </a:pPr>
              <a:r>
                <a:rPr lang="fr-CH" sz="1600" dirty="0" smtClean="0"/>
                <a:t>Unicité et complexité du projet</a:t>
              </a:r>
              <a:endParaRPr lang="fr-FR" sz="1600" dirty="0"/>
            </a:p>
          </p:txBody>
        </p:sp>
        <p:sp>
          <p:nvSpPr>
            <p:cNvPr id="13" name="Rectangle 36"/>
            <p:cNvSpPr>
              <a:spLocks noChangeArrowheads="1"/>
            </p:cNvSpPr>
            <p:nvPr/>
          </p:nvSpPr>
          <p:spPr bwMode="auto">
            <a:xfrm>
              <a:off x="2853" y="2448"/>
              <a:ext cx="2612" cy="4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 anchor="ctr"/>
            <a:lstStyle/>
            <a:p>
              <a:pPr defTabSz="449263">
                <a:spcBef>
                  <a:spcPct val="20000"/>
                </a:spcBef>
                <a:buClr>
                  <a:schemeClr val="accent2"/>
                </a:buClr>
              </a:pPr>
              <a:r>
                <a:rPr lang="fr-CH" sz="1600" dirty="0" smtClean="0"/>
                <a:t>Organisation stable</a:t>
              </a:r>
              <a:endParaRPr lang="fr-FR" sz="1600" dirty="0"/>
            </a:p>
          </p:txBody>
        </p:sp>
        <p:sp>
          <p:nvSpPr>
            <p:cNvPr id="14" name="Rectangle 37"/>
            <p:cNvSpPr>
              <a:spLocks noChangeArrowheads="1"/>
            </p:cNvSpPr>
            <p:nvPr/>
          </p:nvSpPr>
          <p:spPr bwMode="auto">
            <a:xfrm>
              <a:off x="240" y="2448"/>
              <a:ext cx="2613" cy="4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 anchor="ctr"/>
            <a:lstStyle/>
            <a:p>
              <a:pPr defTabSz="449263">
                <a:spcBef>
                  <a:spcPct val="20000"/>
                </a:spcBef>
                <a:buClr>
                  <a:schemeClr val="accent2"/>
                </a:buClr>
              </a:pPr>
              <a:r>
                <a:rPr lang="fr-CH" sz="1600" dirty="0" smtClean="0"/>
                <a:t>Equipe temporaire</a:t>
              </a:r>
              <a:endParaRPr lang="fr-FR" sz="1600" dirty="0"/>
            </a:p>
          </p:txBody>
        </p:sp>
        <p:sp>
          <p:nvSpPr>
            <p:cNvPr id="15" name="Rectangle 38"/>
            <p:cNvSpPr>
              <a:spLocks noChangeArrowheads="1"/>
            </p:cNvSpPr>
            <p:nvPr/>
          </p:nvSpPr>
          <p:spPr bwMode="auto">
            <a:xfrm>
              <a:off x="2853" y="1952"/>
              <a:ext cx="2612" cy="4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 anchor="ctr"/>
            <a:lstStyle/>
            <a:p>
              <a:pPr defTabSz="449263">
                <a:spcBef>
                  <a:spcPct val="20000"/>
                </a:spcBef>
                <a:buClr>
                  <a:schemeClr val="accent2"/>
                </a:buClr>
              </a:pPr>
              <a:r>
                <a:rPr lang="fr-FR" sz="1600" b="0" dirty="0"/>
                <a:t>Processus</a:t>
              </a:r>
              <a:r>
                <a:rPr lang="fr-FR" sz="1600" dirty="0"/>
                <a:t> </a:t>
              </a:r>
              <a:r>
                <a:rPr lang="fr-CH" sz="1600" dirty="0" smtClean="0"/>
                <a:t>Continu</a:t>
              </a:r>
              <a:endParaRPr lang="fr-FR" sz="1600" dirty="0"/>
            </a:p>
          </p:txBody>
        </p:sp>
        <p:sp>
          <p:nvSpPr>
            <p:cNvPr id="16" name="Rectangle 39"/>
            <p:cNvSpPr>
              <a:spLocks noChangeArrowheads="1"/>
            </p:cNvSpPr>
            <p:nvPr/>
          </p:nvSpPr>
          <p:spPr bwMode="auto">
            <a:xfrm>
              <a:off x="240" y="1952"/>
              <a:ext cx="2613" cy="4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 anchor="ctr"/>
            <a:lstStyle/>
            <a:p>
              <a:pPr defTabSz="449263">
                <a:spcBef>
                  <a:spcPct val="20000"/>
                </a:spcBef>
                <a:buClr>
                  <a:schemeClr val="accent2"/>
                </a:buClr>
              </a:pPr>
              <a:r>
                <a:rPr lang="fr-CH" sz="1600" dirty="0" smtClean="0"/>
                <a:t>Début et fin définis</a:t>
              </a:r>
              <a:endParaRPr lang="fr-FR" sz="1600" dirty="0"/>
            </a:p>
          </p:txBody>
        </p:sp>
        <p:sp>
          <p:nvSpPr>
            <p:cNvPr id="17" name="Rectangle 40"/>
            <p:cNvSpPr>
              <a:spLocks noChangeArrowheads="1"/>
            </p:cNvSpPr>
            <p:nvPr/>
          </p:nvSpPr>
          <p:spPr bwMode="auto">
            <a:xfrm>
              <a:off x="2853" y="1456"/>
              <a:ext cx="2612" cy="4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 anchor="ctr"/>
            <a:lstStyle/>
            <a:p>
              <a:pPr defTabSz="449263">
                <a:spcBef>
                  <a:spcPct val="20000"/>
                </a:spcBef>
                <a:buClr>
                  <a:schemeClr val="accent2"/>
                </a:buClr>
              </a:pPr>
              <a:r>
                <a:rPr lang="fr-CH" sz="1600" dirty="0" smtClean="0"/>
                <a:t>Fournir un produit connu</a:t>
              </a:r>
              <a:endParaRPr lang="fr-FR" sz="1600" dirty="0"/>
            </a:p>
          </p:txBody>
        </p:sp>
        <p:sp>
          <p:nvSpPr>
            <p:cNvPr id="18" name="Rectangle 41"/>
            <p:cNvSpPr>
              <a:spLocks noChangeArrowheads="1"/>
            </p:cNvSpPr>
            <p:nvPr/>
          </p:nvSpPr>
          <p:spPr bwMode="auto">
            <a:xfrm>
              <a:off x="240" y="1456"/>
              <a:ext cx="2613" cy="4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 anchor="ctr"/>
            <a:lstStyle/>
            <a:p>
              <a:pPr defTabSz="449263">
                <a:spcBef>
                  <a:spcPct val="20000"/>
                </a:spcBef>
                <a:buClr>
                  <a:schemeClr val="accent2"/>
                </a:buClr>
              </a:pPr>
              <a:r>
                <a:rPr lang="fr-CH" sz="1600" dirty="0" smtClean="0"/>
                <a:t>Fournir un produit nouveau</a:t>
              </a:r>
              <a:endParaRPr lang="fr-FR" sz="1600" dirty="0"/>
            </a:p>
          </p:txBody>
        </p:sp>
        <p:sp>
          <p:nvSpPr>
            <p:cNvPr id="19" name="Rectangle 42"/>
            <p:cNvSpPr>
              <a:spLocks noChangeArrowheads="1"/>
            </p:cNvSpPr>
            <p:nvPr/>
          </p:nvSpPr>
          <p:spPr bwMode="auto">
            <a:xfrm>
              <a:off x="2853" y="960"/>
              <a:ext cx="2612" cy="4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 anchor="ctr"/>
            <a:lstStyle/>
            <a:p>
              <a:pPr algn="ctr" defTabSz="449263">
                <a:spcBef>
                  <a:spcPct val="20000"/>
                </a:spcBef>
                <a:buClr>
                  <a:schemeClr val="accent2"/>
                </a:buClr>
              </a:pPr>
              <a:r>
                <a:rPr lang="fr-FR" sz="2400" b="0" dirty="0" smtClean="0"/>
                <a:t>Production</a:t>
              </a:r>
              <a:endParaRPr lang="fr-FR" sz="2400" b="0" dirty="0"/>
            </a:p>
          </p:txBody>
        </p:sp>
        <p:sp>
          <p:nvSpPr>
            <p:cNvPr id="20" name="Rectangle 43"/>
            <p:cNvSpPr>
              <a:spLocks noChangeArrowheads="1"/>
            </p:cNvSpPr>
            <p:nvPr/>
          </p:nvSpPr>
          <p:spPr bwMode="auto">
            <a:xfrm>
              <a:off x="240" y="960"/>
              <a:ext cx="2613" cy="4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 anchor="ctr"/>
            <a:lstStyle/>
            <a:p>
              <a:pPr algn="ctr" defTabSz="449263">
                <a:spcBef>
                  <a:spcPct val="20000"/>
                </a:spcBef>
                <a:buClr>
                  <a:schemeClr val="accent2"/>
                </a:buClr>
              </a:pPr>
              <a:r>
                <a:rPr lang="fr-CH" sz="2400" dirty="0" smtClean="0"/>
                <a:t>Projet</a:t>
              </a:r>
              <a:endParaRPr lang="fr-FR" sz="2400" b="0" dirty="0"/>
            </a:p>
          </p:txBody>
        </p:sp>
        <p:sp>
          <p:nvSpPr>
            <p:cNvPr id="21" name="Line 44"/>
            <p:cNvSpPr>
              <a:spLocks noChangeShapeType="1"/>
            </p:cNvSpPr>
            <p:nvPr/>
          </p:nvSpPr>
          <p:spPr bwMode="auto">
            <a:xfrm>
              <a:off x="240" y="960"/>
              <a:ext cx="5225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fr-FR"/>
            </a:p>
          </p:txBody>
        </p:sp>
        <p:sp>
          <p:nvSpPr>
            <p:cNvPr id="22" name="Line 45"/>
            <p:cNvSpPr>
              <a:spLocks noChangeShapeType="1"/>
            </p:cNvSpPr>
            <p:nvPr/>
          </p:nvSpPr>
          <p:spPr bwMode="auto">
            <a:xfrm>
              <a:off x="240" y="1456"/>
              <a:ext cx="52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fr-FR"/>
            </a:p>
          </p:txBody>
        </p:sp>
        <p:sp>
          <p:nvSpPr>
            <p:cNvPr id="23" name="Line 46"/>
            <p:cNvSpPr>
              <a:spLocks noChangeShapeType="1"/>
            </p:cNvSpPr>
            <p:nvPr/>
          </p:nvSpPr>
          <p:spPr bwMode="auto">
            <a:xfrm>
              <a:off x="240" y="1952"/>
              <a:ext cx="52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fr-FR"/>
            </a:p>
          </p:txBody>
        </p:sp>
        <p:sp>
          <p:nvSpPr>
            <p:cNvPr id="24" name="Line 47"/>
            <p:cNvSpPr>
              <a:spLocks noChangeShapeType="1"/>
            </p:cNvSpPr>
            <p:nvPr/>
          </p:nvSpPr>
          <p:spPr bwMode="auto">
            <a:xfrm>
              <a:off x="240" y="2448"/>
              <a:ext cx="52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fr-FR"/>
            </a:p>
          </p:txBody>
        </p:sp>
        <p:sp>
          <p:nvSpPr>
            <p:cNvPr id="25" name="Line 48"/>
            <p:cNvSpPr>
              <a:spLocks noChangeShapeType="1"/>
            </p:cNvSpPr>
            <p:nvPr/>
          </p:nvSpPr>
          <p:spPr bwMode="auto">
            <a:xfrm>
              <a:off x="240" y="2944"/>
              <a:ext cx="52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fr-FR"/>
            </a:p>
          </p:txBody>
        </p:sp>
        <p:sp>
          <p:nvSpPr>
            <p:cNvPr id="26" name="Line 49"/>
            <p:cNvSpPr>
              <a:spLocks noChangeShapeType="1"/>
            </p:cNvSpPr>
            <p:nvPr/>
          </p:nvSpPr>
          <p:spPr bwMode="auto">
            <a:xfrm>
              <a:off x="240" y="3440"/>
              <a:ext cx="52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fr-FR"/>
            </a:p>
          </p:txBody>
        </p:sp>
        <p:sp>
          <p:nvSpPr>
            <p:cNvPr id="27" name="Line 50"/>
            <p:cNvSpPr>
              <a:spLocks noChangeShapeType="1"/>
            </p:cNvSpPr>
            <p:nvPr/>
          </p:nvSpPr>
          <p:spPr bwMode="auto">
            <a:xfrm>
              <a:off x="240" y="3936"/>
              <a:ext cx="5225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fr-FR"/>
            </a:p>
          </p:txBody>
        </p:sp>
        <p:sp>
          <p:nvSpPr>
            <p:cNvPr id="28" name="Line 51"/>
            <p:cNvSpPr>
              <a:spLocks noChangeShapeType="1"/>
            </p:cNvSpPr>
            <p:nvPr/>
          </p:nvSpPr>
          <p:spPr bwMode="auto">
            <a:xfrm>
              <a:off x="240" y="960"/>
              <a:ext cx="0" cy="297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fr-FR"/>
            </a:p>
          </p:txBody>
        </p:sp>
        <p:sp>
          <p:nvSpPr>
            <p:cNvPr id="29" name="Line 52"/>
            <p:cNvSpPr>
              <a:spLocks noChangeShapeType="1"/>
            </p:cNvSpPr>
            <p:nvPr/>
          </p:nvSpPr>
          <p:spPr bwMode="auto">
            <a:xfrm>
              <a:off x="2853" y="960"/>
              <a:ext cx="0" cy="29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fr-FR"/>
            </a:p>
          </p:txBody>
        </p:sp>
        <p:sp>
          <p:nvSpPr>
            <p:cNvPr id="30" name="Line 53"/>
            <p:cNvSpPr>
              <a:spLocks noChangeShapeType="1"/>
            </p:cNvSpPr>
            <p:nvPr/>
          </p:nvSpPr>
          <p:spPr bwMode="auto">
            <a:xfrm>
              <a:off x="5465" y="960"/>
              <a:ext cx="0" cy="297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fr-FR"/>
            </a:p>
          </p:txBody>
        </p:sp>
        <p:sp>
          <p:nvSpPr>
            <p:cNvPr id="31" name="Oval 54"/>
            <p:cNvSpPr>
              <a:spLocks noChangeArrowheads="1"/>
            </p:cNvSpPr>
            <p:nvPr/>
          </p:nvSpPr>
          <p:spPr bwMode="auto">
            <a:xfrm>
              <a:off x="2653" y="3884"/>
              <a:ext cx="91" cy="9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DE3E4-6366-45EF-9671-4C2A7266F662}" type="datetime2">
              <a:rPr lang="fr-FR" smtClean="0"/>
              <a:pPr/>
              <a:t>jeudi 4 février 2010</a:t>
            </a:fld>
            <a:endParaRPr lang="fr-FR"/>
          </a:p>
        </p:txBody>
      </p:sp>
      <p:sp>
        <p:nvSpPr>
          <p:cNvPr id="29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ISIMA3</a:t>
            </a:r>
            <a:endParaRPr lang="fr-FR"/>
          </a:p>
        </p:txBody>
      </p:sp>
      <p:grpSp>
        <p:nvGrpSpPr>
          <p:cNvPr id="2" name="Group 31"/>
          <p:cNvGrpSpPr>
            <a:grpSpLocks/>
          </p:cNvGrpSpPr>
          <p:nvPr/>
        </p:nvGrpSpPr>
        <p:grpSpPr bwMode="auto">
          <a:xfrm>
            <a:off x="990600" y="1524000"/>
            <a:ext cx="7924800" cy="4105275"/>
            <a:chOff x="240" y="960"/>
            <a:chExt cx="5225" cy="3014"/>
          </a:xfrm>
        </p:grpSpPr>
        <p:sp>
          <p:nvSpPr>
            <p:cNvPr id="303136" name="Rectangle 32"/>
            <p:cNvSpPr>
              <a:spLocks noChangeArrowheads="1"/>
            </p:cNvSpPr>
            <p:nvPr/>
          </p:nvSpPr>
          <p:spPr bwMode="auto">
            <a:xfrm>
              <a:off x="2853" y="3440"/>
              <a:ext cx="2612" cy="4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 anchor="ctr"/>
            <a:lstStyle/>
            <a:p>
              <a:pPr defTabSz="449263">
                <a:spcBef>
                  <a:spcPct val="20000"/>
                </a:spcBef>
                <a:buClr>
                  <a:schemeClr val="accent2"/>
                </a:buClr>
              </a:pPr>
              <a:r>
                <a:rPr lang="fr-FR" sz="1600" b="0"/>
                <a:t>Difficulté</a:t>
              </a:r>
              <a:r>
                <a:rPr lang="fr-FR" sz="1600"/>
                <a:t> : gérer un “saut dans l’inconnu” complexe</a:t>
              </a:r>
            </a:p>
          </p:txBody>
        </p:sp>
        <p:sp>
          <p:nvSpPr>
            <p:cNvPr id="303137" name="Rectangle 33"/>
            <p:cNvSpPr>
              <a:spLocks noChangeArrowheads="1"/>
            </p:cNvSpPr>
            <p:nvPr/>
          </p:nvSpPr>
          <p:spPr bwMode="auto">
            <a:xfrm>
              <a:off x="240" y="3440"/>
              <a:ext cx="2613" cy="4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 anchor="ctr"/>
            <a:lstStyle/>
            <a:p>
              <a:pPr defTabSz="449263">
                <a:spcBef>
                  <a:spcPct val="20000"/>
                </a:spcBef>
                <a:buClr>
                  <a:schemeClr val="accent2"/>
                </a:buClr>
              </a:pPr>
              <a:r>
                <a:rPr lang="fr-FR" sz="1600" b="0"/>
                <a:t>Difficulté</a:t>
              </a:r>
              <a:r>
                <a:rPr lang="fr-FR" sz="1600"/>
                <a:t> : intervenir rapidement en cas de blocage</a:t>
              </a:r>
            </a:p>
          </p:txBody>
        </p:sp>
        <p:sp>
          <p:nvSpPr>
            <p:cNvPr id="303138" name="Rectangle 34"/>
            <p:cNvSpPr>
              <a:spLocks noChangeArrowheads="1"/>
            </p:cNvSpPr>
            <p:nvPr/>
          </p:nvSpPr>
          <p:spPr bwMode="auto">
            <a:xfrm>
              <a:off x="2853" y="2944"/>
              <a:ext cx="2612" cy="4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 anchor="ctr"/>
            <a:lstStyle/>
            <a:p>
              <a:pPr defTabSz="449263">
                <a:spcBef>
                  <a:spcPct val="20000"/>
                </a:spcBef>
                <a:buClr>
                  <a:schemeClr val="accent2"/>
                </a:buClr>
              </a:pPr>
              <a:r>
                <a:rPr lang="fr-FR" sz="1600" b="0"/>
                <a:t>Cash-flow</a:t>
              </a:r>
              <a:r>
                <a:rPr lang="fr-FR" sz="1600"/>
                <a:t> </a:t>
              </a:r>
              <a:r>
                <a:rPr lang="fr-FR" sz="1600" b="0"/>
                <a:t>négatif</a:t>
              </a:r>
              <a:r>
                <a:rPr lang="fr-FR" sz="1600"/>
                <a:t>, il faut investir avant d’avoir un retour</a:t>
              </a:r>
            </a:p>
          </p:txBody>
        </p:sp>
        <p:sp>
          <p:nvSpPr>
            <p:cNvPr id="303139" name="Rectangle 35"/>
            <p:cNvSpPr>
              <a:spLocks noChangeArrowheads="1"/>
            </p:cNvSpPr>
            <p:nvPr/>
          </p:nvSpPr>
          <p:spPr bwMode="auto">
            <a:xfrm>
              <a:off x="240" y="2944"/>
              <a:ext cx="2613" cy="4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 anchor="ctr"/>
            <a:lstStyle/>
            <a:p>
              <a:pPr defTabSz="449263">
                <a:spcBef>
                  <a:spcPct val="20000"/>
                </a:spcBef>
                <a:buClr>
                  <a:schemeClr val="accent2"/>
                </a:buClr>
              </a:pPr>
              <a:r>
                <a:rPr lang="fr-FR" sz="1600" b="0" dirty="0"/>
                <a:t>Cash-flow</a:t>
              </a:r>
              <a:r>
                <a:rPr lang="fr-FR" sz="1600" dirty="0"/>
                <a:t> </a:t>
              </a:r>
              <a:r>
                <a:rPr lang="fr-FR" sz="1600" b="0" dirty="0"/>
                <a:t>positif</a:t>
              </a:r>
              <a:r>
                <a:rPr lang="fr-FR" sz="1600" dirty="0"/>
                <a:t>, le fonctionnement dégage un bénéfice</a:t>
              </a:r>
            </a:p>
          </p:txBody>
        </p:sp>
        <p:sp>
          <p:nvSpPr>
            <p:cNvPr id="303140" name="Rectangle 36"/>
            <p:cNvSpPr>
              <a:spLocks noChangeArrowheads="1"/>
            </p:cNvSpPr>
            <p:nvPr/>
          </p:nvSpPr>
          <p:spPr bwMode="auto">
            <a:xfrm>
              <a:off x="2853" y="2448"/>
              <a:ext cx="2612" cy="4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 anchor="ctr"/>
            <a:lstStyle/>
            <a:p>
              <a:pPr defTabSz="449263">
                <a:spcBef>
                  <a:spcPct val="20000"/>
                </a:spcBef>
                <a:buClr>
                  <a:schemeClr val="accent2"/>
                </a:buClr>
              </a:pPr>
              <a:r>
                <a:rPr lang="fr-FR" sz="1600" b="0"/>
                <a:t>Incertitude</a:t>
              </a:r>
              <a:r>
                <a:rPr lang="fr-FR" sz="1600"/>
                <a:t> </a:t>
              </a:r>
              <a:r>
                <a:rPr lang="fr-FR" sz="1600" b="0"/>
                <a:t>forte</a:t>
              </a:r>
              <a:r>
                <a:rPr lang="fr-FR" sz="1600"/>
                <a:t> : variables exogènes, non contrôlables, degrés de liberté</a:t>
              </a:r>
            </a:p>
          </p:txBody>
        </p:sp>
        <p:sp>
          <p:nvSpPr>
            <p:cNvPr id="303141" name="Rectangle 37"/>
            <p:cNvSpPr>
              <a:spLocks noChangeArrowheads="1"/>
            </p:cNvSpPr>
            <p:nvPr/>
          </p:nvSpPr>
          <p:spPr bwMode="auto">
            <a:xfrm>
              <a:off x="240" y="2448"/>
              <a:ext cx="2613" cy="4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 anchor="ctr"/>
            <a:lstStyle/>
            <a:p>
              <a:pPr defTabSz="449263">
                <a:spcBef>
                  <a:spcPct val="20000"/>
                </a:spcBef>
                <a:buClr>
                  <a:schemeClr val="accent2"/>
                </a:buClr>
              </a:pPr>
              <a:r>
                <a:rPr lang="fr-FR" sz="1600" b="0" dirty="0"/>
                <a:t>Incertitude</a:t>
              </a:r>
              <a:r>
                <a:rPr lang="fr-FR" sz="1600" dirty="0"/>
                <a:t> </a:t>
              </a:r>
              <a:r>
                <a:rPr lang="fr-FR" sz="1600" b="0" dirty="0"/>
                <a:t>faible</a:t>
              </a:r>
              <a:r>
                <a:rPr lang="fr-FR" sz="1600" dirty="0"/>
                <a:t> : variables endogènes, actions </a:t>
              </a:r>
              <a:r>
                <a:rPr lang="fr-FR" sz="1600" dirty="0" smtClean="0"/>
                <a:t>encadrées</a:t>
              </a:r>
              <a:endParaRPr lang="fr-FR" sz="1600" dirty="0"/>
            </a:p>
          </p:txBody>
        </p:sp>
        <p:sp>
          <p:nvSpPr>
            <p:cNvPr id="303142" name="Rectangle 38"/>
            <p:cNvSpPr>
              <a:spLocks noChangeArrowheads="1"/>
            </p:cNvSpPr>
            <p:nvPr/>
          </p:nvSpPr>
          <p:spPr bwMode="auto">
            <a:xfrm>
              <a:off x="2853" y="1952"/>
              <a:ext cx="2612" cy="4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 anchor="ctr"/>
            <a:lstStyle/>
            <a:p>
              <a:pPr defTabSz="449263">
                <a:spcBef>
                  <a:spcPct val="20000"/>
                </a:spcBef>
                <a:buClr>
                  <a:schemeClr val="accent2"/>
                </a:buClr>
              </a:pPr>
              <a:r>
                <a:rPr lang="fr-FR" sz="1600" b="0"/>
                <a:t>Processus</a:t>
              </a:r>
              <a:r>
                <a:rPr lang="fr-FR" sz="1600"/>
                <a:t> </a:t>
              </a:r>
              <a:r>
                <a:rPr lang="fr-FR" sz="1600" b="0"/>
                <a:t>historique</a:t>
              </a:r>
              <a:r>
                <a:rPr lang="fr-FR" sz="1600"/>
                <a:t>, décisions irréversibles</a:t>
              </a:r>
            </a:p>
          </p:txBody>
        </p:sp>
        <p:sp>
          <p:nvSpPr>
            <p:cNvPr id="303143" name="Rectangle 39"/>
            <p:cNvSpPr>
              <a:spLocks noChangeArrowheads="1"/>
            </p:cNvSpPr>
            <p:nvPr/>
          </p:nvSpPr>
          <p:spPr bwMode="auto">
            <a:xfrm>
              <a:off x="240" y="1952"/>
              <a:ext cx="2613" cy="4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 anchor="ctr"/>
            <a:lstStyle/>
            <a:p>
              <a:pPr defTabSz="449263">
                <a:spcBef>
                  <a:spcPct val="20000"/>
                </a:spcBef>
                <a:buClr>
                  <a:schemeClr val="accent2"/>
                </a:buClr>
              </a:pPr>
              <a:r>
                <a:rPr lang="fr-FR" sz="1600" b="0"/>
                <a:t>Processus</a:t>
              </a:r>
              <a:r>
                <a:rPr lang="fr-FR" sz="1600"/>
                <a:t> </a:t>
              </a:r>
              <a:r>
                <a:rPr lang="fr-FR" sz="1600" b="0"/>
                <a:t>récurrent</a:t>
              </a:r>
              <a:r>
                <a:rPr lang="fr-FR" sz="1600"/>
                <a:t>, décisions réversibles</a:t>
              </a:r>
            </a:p>
          </p:txBody>
        </p:sp>
        <p:sp>
          <p:nvSpPr>
            <p:cNvPr id="303144" name="Rectangle 40"/>
            <p:cNvSpPr>
              <a:spLocks noChangeArrowheads="1"/>
            </p:cNvSpPr>
            <p:nvPr/>
          </p:nvSpPr>
          <p:spPr bwMode="auto">
            <a:xfrm>
              <a:off x="2853" y="1456"/>
              <a:ext cx="2612" cy="4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 anchor="ctr"/>
            <a:lstStyle/>
            <a:p>
              <a:pPr defTabSz="449263">
                <a:spcBef>
                  <a:spcPct val="20000"/>
                </a:spcBef>
                <a:buClr>
                  <a:schemeClr val="accent2"/>
                </a:buClr>
              </a:pPr>
              <a:r>
                <a:rPr lang="fr-FR" sz="1600" b="0"/>
                <a:t>Milieu </a:t>
              </a:r>
              <a:r>
                <a:rPr lang="fr-FR" sz="1600"/>
                <a:t>inconnu, Innovant, organisation temporaires</a:t>
              </a:r>
            </a:p>
          </p:txBody>
        </p:sp>
        <p:sp>
          <p:nvSpPr>
            <p:cNvPr id="303145" name="Rectangle 41"/>
            <p:cNvSpPr>
              <a:spLocks noChangeArrowheads="1"/>
            </p:cNvSpPr>
            <p:nvPr/>
          </p:nvSpPr>
          <p:spPr bwMode="auto">
            <a:xfrm>
              <a:off x="240" y="1456"/>
              <a:ext cx="2613" cy="4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 anchor="ctr"/>
            <a:lstStyle/>
            <a:p>
              <a:pPr defTabSz="449263">
                <a:spcBef>
                  <a:spcPct val="20000"/>
                </a:spcBef>
                <a:buClr>
                  <a:schemeClr val="accent2"/>
                </a:buClr>
              </a:pPr>
              <a:r>
                <a:rPr lang="fr-FR" sz="1600" b="0"/>
                <a:t>Milieu</a:t>
              </a:r>
              <a:r>
                <a:rPr lang="fr-FR" sz="1600"/>
                <a:t> répétitif, organisation stable</a:t>
              </a:r>
            </a:p>
          </p:txBody>
        </p:sp>
        <p:sp>
          <p:nvSpPr>
            <p:cNvPr id="303146" name="Rectangle 42"/>
            <p:cNvSpPr>
              <a:spLocks noChangeArrowheads="1"/>
            </p:cNvSpPr>
            <p:nvPr/>
          </p:nvSpPr>
          <p:spPr bwMode="auto">
            <a:xfrm>
              <a:off x="2853" y="960"/>
              <a:ext cx="2612" cy="4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 anchor="ctr"/>
            <a:lstStyle/>
            <a:p>
              <a:pPr algn="ctr" defTabSz="449263">
                <a:spcBef>
                  <a:spcPct val="20000"/>
                </a:spcBef>
                <a:buClr>
                  <a:schemeClr val="accent2"/>
                </a:buClr>
              </a:pPr>
              <a:r>
                <a:rPr lang="fr-FR" sz="2400" b="0" dirty="0"/>
                <a:t>Projets</a:t>
              </a:r>
            </a:p>
          </p:txBody>
        </p:sp>
        <p:sp>
          <p:nvSpPr>
            <p:cNvPr id="303147" name="Rectangle 43"/>
            <p:cNvSpPr>
              <a:spLocks noChangeArrowheads="1"/>
            </p:cNvSpPr>
            <p:nvPr/>
          </p:nvSpPr>
          <p:spPr bwMode="auto">
            <a:xfrm>
              <a:off x="240" y="960"/>
              <a:ext cx="2613" cy="4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 anchor="ctr"/>
            <a:lstStyle/>
            <a:p>
              <a:pPr algn="ctr" defTabSz="449263">
                <a:spcBef>
                  <a:spcPct val="20000"/>
                </a:spcBef>
                <a:buClr>
                  <a:schemeClr val="accent2"/>
                </a:buClr>
              </a:pPr>
              <a:r>
                <a:rPr lang="fr-FR" sz="2400" b="0" dirty="0"/>
                <a:t>Opérations</a:t>
              </a:r>
            </a:p>
          </p:txBody>
        </p:sp>
        <p:sp>
          <p:nvSpPr>
            <p:cNvPr id="303148" name="Line 44"/>
            <p:cNvSpPr>
              <a:spLocks noChangeShapeType="1"/>
            </p:cNvSpPr>
            <p:nvPr/>
          </p:nvSpPr>
          <p:spPr bwMode="auto">
            <a:xfrm>
              <a:off x="240" y="960"/>
              <a:ext cx="5225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fr-FR"/>
            </a:p>
          </p:txBody>
        </p:sp>
        <p:sp>
          <p:nvSpPr>
            <p:cNvPr id="303149" name="Line 45"/>
            <p:cNvSpPr>
              <a:spLocks noChangeShapeType="1"/>
            </p:cNvSpPr>
            <p:nvPr/>
          </p:nvSpPr>
          <p:spPr bwMode="auto">
            <a:xfrm>
              <a:off x="240" y="1456"/>
              <a:ext cx="52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fr-FR"/>
            </a:p>
          </p:txBody>
        </p:sp>
        <p:sp>
          <p:nvSpPr>
            <p:cNvPr id="303150" name="Line 46"/>
            <p:cNvSpPr>
              <a:spLocks noChangeShapeType="1"/>
            </p:cNvSpPr>
            <p:nvPr/>
          </p:nvSpPr>
          <p:spPr bwMode="auto">
            <a:xfrm>
              <a:off x="240" y="1952"/>
              <a:ext cx="52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fr-FR"/>
            </a:p>
          </p:txBody>
        </p:sp>
        <p:sp>
          <p:nvSpPr>
            <p:cNvPr id="303151" name="Line 47"/>
            <p:cNvSpPr>
              <a:spLocks noChangeShapeType="1"/>
            </p:cNvSpPr>
            <p:nvPr/>
          </p:nvSpPr>
          <p:spPr bwMode="auto">
            <a:xfrm>
              <a:off x="240" y="2448"/>
              <a:ext cx="52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fr-FR"/>
            </a:p>
          </p:txBody>
        </p:sp>
        <p:sp>
          <p:nvSpPr>
            <p:cNvPr id="303152" name="Line 48"/>
            <p:cNvSpPr>
              <a:spLocks noChangeShapeType="1"/>
            </p:cNvSpPr>
            <p:nvPr/>
          </p:nvSpPr>
          <p:spPr bwMode="auto">
            <a:xfrm>
              <a:off x="240" y="2944"/>
              <a:ext cx="52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fr-FR"/>
            </a:p>
          </p:txBody>
        </p:sp>
        <p:sp>
          <p:nvSpPr>
            <p:cNvPr id="303153" name="Line 49"/>
            <p:cNvSpPr>
              <a:spLocks noChangeShapeType="1"/>
            </p:cNvSpPr>
            <p:nvPr/>
          </p:nvSpPr>
          <p:spPr bwMode="auto">
            <a:xfrm>
              <a:off x="240" y="3440"/>
              <a:ext cx="52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fr-FR"/>
            </a:p>
          </p:txBody>
        </p:sp>
        <p:sp>
          <p:nvSpPr>
            <p:cNvPr id="303154" name="Line 50"/>
            <p:cNvSpPr>
              <a:spLocks noChangeShapeType="1"/>
            </p:cNvSpPr>
            <p:nvPr/>
          </p:nvSpPr>
          <p:spPr bwMode="auto">
            <a:xfrm>
              <a:off x="240" y="3936"/>
              <a:ext cx="5225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fr-FR"/>
            </a:p>
          </p:txBody>
        </p:sp>
        <p:sp>
          <p:nvSpPr>
            <p:cNvPr id="303155" name="Line 51"/>
            <p:cNvSpPr>
              <a:spLocks noChangeShapeType="1"/>
            </p:cNvSpPr>
            <p:nvPr/>
          </p:nvSpPr>
          <p:spPr bwMode="auto">
            <a:xfrm>
              <a:off x="240" y="960"/>
              <a:ext cx="0" cy="297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fr-FR"/>
            </a:p>
          </p:txBody>
        </p:sp>
        <p:sp>
          <p:nvSpPr>
            <p:cNvPr id="303156" name="Line 52"/>
            <p:cNvSpPr>
              <a:spLocks noChangeShapeType="1"/>
            </p:cNvSpPr>
            <p:nvPr/>
          </p:nvSpPr>
          <p:spPr bwMode="auto">
            <a:xfrm>
              <a:off x="2853" y="960"/>
              <a:ext cx="0" cy="29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fr-FR"/>
            </a:p>
          </p:txBody>
        </p:sp>
        <p:sp>
          <p:nvSpPr>
            <p:cNvPr id="303157" name="Line 53"/>
            <p:cNvSpPr>
              <a:spLocks noChangeShapeType="1"/>
            </p:cNvSpPr>
            <p:nvPr/>
          </p:nvSpPr>
          <p:spPr bwMode="auto">
            <a:xfrm>
              <a:off x="5465" y="960"/>
              <a:ext cx="0" cy="297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fr-FR"/>
            </a:p>
          </p:txBody>
        </p:sp>
        <p:sp>
          <p:nvSpPr>
            <p:cNvPr id="303158" name="Oval 54"/>
            <p:cNvSpPr>
              <a:spLocks noChangeArrowheads="1"/>
            </p:cNvSpPr>
            <p:nvPr/>
          </p:nvSpPr>
          <p:spPr bwMode="auto">
            <a:xfrm>
              <a:off x="2653" y="3884"/>
              <a:ext cx="91" cy="9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</p:grpSp>
      <p:sp>
        <p:nvSpPr>
          <p:cNvPr id="31" name="Rectangle 6"/>
          <p:cNvSpPr>
            <a:spLocks noChangeArrowheads="1"/>
          </p:cNvSpPr>
          <p:nvPr/>
        </p:nvSpPr>
        <p:spPr bwMode="auto">
          <a:xfrm>
            <a:off x="1066800" y="228600"/>
            <a:ext cx="7162800" cy="63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Symbol" pitchFamily="18" charset="2"/>
              <a:buNone/>
            </a:pPr>
            <a:r>
              <a:rPr lang="fr-FR" sz="3600" dirty="0" smtClean="0"/>
              <a:t>Production vs Projet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CEFFF-8A3C-4EBC-A934-4582A790D41C}" type="datetime2">
              <a:rPr lang="fr-FR" smtClean="0"/>
              <a:pPr/>
              <a:t>jeudi 4 février 2010</a:t>
            </a:fld>
            <a:endParaRPr lang="fr-FR"/>
          </a:p>
        </p:txBody>
      </p:sp>
      <p:sp>
        <p:nvSpPr>
          <p:cNvPr id="5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ISIMA3</a:t>
            </a:r>
            <a:endParaRPr lang="fr-FR"/>
          </a:p>
        </p:txBody>
      </p:sp>
      <p:sp>
        <p:nvSpPr>
          <p:cNvPr id="311301" name="Rectangle 5"/>
          <p:cNvSpPr>
            <a:spLocks noChangeArrowheads="1"/>
          </p:cNvSpPr>
          <p:nvPr/>
        </p:nvSpPr>
        <p:spPr bwMode="auto">
          <a:xfrm>
            <a:off x="990600" y="1219200"/>
            <a:ext cx="80010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Symbol" pitchFamily="18" charset="2"/>
              <a:buNone/>
            </a:pPr>
            <a:r>
              <a:rPr lang="fr-FR" sz="2400" dirty="0" smtClean="0">
                <a:solidFill>
                  <a:srgbClr val="3399FF"/>
                </a:solidFill>
              </a:rPr>
              <a:t>Projet d’innovation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Symbol" pitchFamily="18" charset="2"/>
              <a:buNone/>
            </a:pPr>
            <a:r>
              <a:rPr lang="fr-FR" sz="2400" dirty="0" smtClean="0"/>
              <a:t>	P</a:t>
            </a:r>
            <a:r>
              <a:rPr lang="fr-FR" sz="2400" b="0" dirty="0" smtClean="0"/>
              <a:t>orte </a:t>
            </a:r>
            <a:r>
              <a:rPr lang="fr-FR" sz="2400" b="0" dirty="0"/>
              <a:t>sur la conception et la réalisation d’un </a:t>
            </a:r>
            <a:r>
              <a:rPr lang="fr-FR" sz="2400" dirty="0"/>
              <a:t>nouveau</a:t>
            </a:r>
            <a:r>
              <a:rPr lang="fr-FR" sz="2400" b="0" dirty="0"/>
              <a:t> produit (service, objet, compétence, </a:t>
            </a:r>
            <a:r>
              <a:rPr lang="fr-FR" sz="2400" b="0" dirty="0" smtClean="0"/>
              <a:t>outil) </a:t>
            </a:r>
            <a:endParaRPr lang="fr-FR" sz="2400" b="0" dirty="0"/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Symbol" pitchFamily="18" charset="2"/>
              <a:buNone/>
            </a:pPr>
            <a:endParaRPr lang="fr-FR" sz="2400" b="0" dirty="0"/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Symbol" pitchFamily="18" charset="2"/>
              <a:buNone/>
            </a:pPr>
            <a:r>
              <a:rPr lang="fr-FR" sz="2400" b="0" dirty="0" smtClean="0"/>
              <a:t>	</a:t>
            </a:r>
            <a:r>
              <a:rPr lang="fr-FR" sz="2400" b="0" dirty="0" smtClean="0">
                <a:solidFill>
                  <a:schemeClr val="accent2">
                    <a:lumMod val="50000"/>
                  </a:schemeClr>
                </a:solidFill>
              </a:rPr>
              <a:t>Vision </a:t>
            </a:r>
            <a:r>
              <a:rPr lang="fr-FR" sz="2400" b="0" dirty="0">
                <a:solidFill>
                  <a:schemeClr val="accent2">
                    <a:lumMod val="50000"/>
                  </a:schemeClr>
                </a:solidFill>
              </a:rPr>
              <a:t>technologique </a:t>
            </a:r>
          </a:p>
          <a:p>
            <a:pPr marL="742950" lvl="1" indent="-285750"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Symbol" pitchFamily="18" charset="2"/>
              <a:buNone/>
            </a:pPr>
            <a:r>
              <a:rPr lang="fr-FR" sz="2000" b="0" dirty="0"/>
              <a:t>Rupture ou amélioration progressive </a:t>
            </a:r>
            <a:r>
              <a:rPr lang="fr-FR" sz="2000" b="0" dirty="0" smtClean="0"/>
              <a:t>?</a:t>
            </a:r>
          </a:p>
          <a:p>
            <a:pPr marL="742950" lvl="1" indent="-285750"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Symbol" pitchFamily="18" charset="2"/>
              <a:buNone/>
            </a:pPr>
            <a:endParaRPr lang="fr-FR" sz="2000" b="0" dirty="0"/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Symbol" pitchFamily="18" charset="2"/>
              <a:buNone/>
            </a:pPr>
            <a:r>
              <a:rPr lang="fr-FR" sz="2400" b="0" dirty="0" smtClean="0"/>
              <a:t>	</a:t>
            </a:r>
            <a:r>
              <a:rPr lang="fr-FR" sz="2400" dirty="0" smtClean="0">
                <a:solidFill>
                  <a:schemeClr val="accent2">
                    <a:lumMod val="50000"/>
                  </a:schemeClr>
                </a:solidFill>
              </a:rPr>
              <a:t>Vision marketing</a:t>
            </a:r>
          </a:p>
          <a:p>
            <a:pPr marL="742950" lvl="1" indent="-285750"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Symbol" pitchFamily="18" charset="2"/>
              <a:buNone/>
            </a:pPr>
            <a:r>
              <a:rPr lang="fr-FR" sz="2000" b="0" dirty="0" smtClean="0"/>
              <a:t>Repositionné, </a:t>
            </a:r>
            <a:r>
              <a:rPr lang="fr-FR" sz="2000" b="0" dirty="0" err="1"/>
              <a:t>re-formulé</a:t>
            </a:r>
            <a:r>
              <a:rPr lang="fr-FR" sz="2000" b="0" dirty="0"/>
              <a:t>, </a:t>
            </a:r>
            <a:r>
              <a:rPr lang="fr-FR" sz="2000" b="0" dirty="0" smtClean="0"/>
              <a:t>mixte</a:t>
            </a:r>
          </a:p>
          <a:p>
            <a:pPr marL="742950" lvl="1" indent="-285750"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Symbol" pitchFamily="18" charset="2"/>
              <a:buNone/>
            </a:pPr>
            <a:endParaRPr lang="fr-FR" sz="2000" b="0" dirty="0"/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Symbol" pitchFamily="18" charset="2"/>
              <a:buNone/>
            </a:pPr>
            <a:r>
              <a:rPr lang="fr-FR" sz="2400" b="0" dirty="0" smtClean="0"/>
              <a:t>	</a:t>
            </a:r>
            <a:r>
              <a:rPr lang="fr-FR" sz="2400" dirty="0" smtClean="0">
                <a:solidFill>
                  <a:schemeClr val="accent2">
                    <a:lumMod val="50000"/>
                  </a:schemeClr>
                </a:solidFill>
              </a:rPr>
              <a:t>Vision économique</a:t>
            </a:r>
          </a:p>
          <a:p>
            <a:pPr marL="742950" lvl="1" indent="-285750"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Symbol" pitchFamily="18" charset="2"/>
              <a:buNone/>
            </a:pPr>
            <a:r>
              <a:rPr lang="fr-FR" sz="2000" b="0" dirty="0"/>
              <a:t>Première introduction sur le marché</a:t>
            </a:r>
          </a:p>
          <a:p>
            <a:pPr marL="742950" lvl="1" indent="-285750"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Symbol" pitchFamily="18" charset="2"/>
              <a:buNone/>
            </a:pPr>
            <a:endParaRPr lang="fr-FR" sz="2000" b="0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14400" y="228600"/>
            <a:ext cx="8229600" cy="63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Symbol" pitchFamily="18" charset="2"/>
              <a:buNone/>
            </a:pPr>
            <a:r>
              <a:rPr lang="fr-FR" sz="3600" dirty="0" smtClean="0"/>
              <a:t>Projet  Recherche &amp; Développement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724DE-F505-46A9-BE6F-6448F9129079}" type="datetime2">
              <a:rPr lang="fr-FR" smtClean="0"/>
              <a:pPr/>
              <a:t>jeudi 4 février 2010</a:t>
            </a:fld>
            <a:endParaRPr lang="fr-FR"/>
          </a:p>
        </p:txBody>
      </p:sp>
      <p:sp>
        <p:nvSpPr>
          <p:cNvPr id="5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ISIMA3</a:t>
            </a:r>
            <a:endParaRPr lang="fr-FR"/>
          </a:p>
        </p:txBody>
      </p:sp>
      <p:sp>
        <p:nvSpPr>
          <p:cNvPr id="315398" name="Rectangle 6"/>
          <p:cNvSpPr>
            <a:spLocks noChangeArrowheads="1"/>
          </p:cNvSpPr>
          <p:nvPr/>
        </p:nvSpPr>
        <p:spPr bwMode="auto">
          <a:xfrm>
            <a:off x="990600" y="1196975"/>
            <a:ext cx="795655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 algn="l">
              <a:spcBef>
                <a:spcPct val="20000"/>
              </a:spcBef>
              <a:buClr>
                <a:schemeClr val="accent2"/>
              </a:buClr>
            </a:pPr>
            <a:r>
              <a:rPr lang="fr-CH" sz="2400" dirty="0" smtClean="0">
                <a:solidFill>
                  <a:srgbClr val="3399FF"/>
                </a:solidFill>
              </a:rPr>
              <a:t>Recherche fondamentale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</a:pPr>
            <a:r>
              <a:rPr lang="fr-CH" sz="2000" dirty="0" smtClean="0">
                <a:latin typeface="+mn-lt"/>
              </a:rPr>
              <a:t>	Travaux entrepris dans le but de reculer les limites des connaissances scientifiques sans en avoir en vue aucune application pratique spécifique.</a:t>
            </a:r>
          </a:p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endParaRPr lang="fr-CH" sz="1800" dirty="0"/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</a:pPr>
            <a:r>
              <a:rPr lang="fr-CH" sz="2400" dirty="0" smtClean="0">
                <a:solidFill>
                  <a:srgbClr val="3399FF"/>
                </a:solidFill>
              </a:rPr>
              <a:t>Recherche appliquée</a:t>
            </a:r>
          </a:p>
          <a:p>
            <a:pPr marL="342900" indent="-342900" algn="l">
              <a:spcBef>
                <a:spcPct val="20000"/>
              </a:spcBef>
              <a:buClr>
                <a:schemeClr val="accent2"/>
              </a:buClr>
            </a:pPr>
            <a:r>
              <a:rPr lang="fr-CH" sz="2000" dirty="0" smtClean="0">
                <a:latin typeface="+mn-lt"/>
              </a:rPr>
              <a:t>	Travaux entrepris dans le but de reculer les limites des connaissances scientifiques et ayant en vue de résoudre un problème spécifique d’usage pratique.</a:t>
            </a:r>
          </a:p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endParaRPr lang="fr-CH" sz="2000" dirty="0"/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</a:pPr>
            <a:r>
              <a:rPr lang="fr-CH" sz="2400" dirty="0" smtClean="0">
                <a:solidFill>
                  <a:srgbClr val="3399FF"/>
                </a:solidFill>
              </a:rPr>
              <a:t>Développement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</a:pPr>
            <a:r>
              <a:rPr lang="fr-CH" sz="2000" dirty="0" smtClean="0">
                <a:latin typeface="+mn-lt"/>
              </a:rPr>
              <a:t>	Utilisation des résultats de la recherche fondamentale et appliquée pour mettre en usage des matériaux utiles, dispositifs, produits, systèmes et processus, ou pour améliorer ceux qui existent  déjà.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14400" y="228600"/>
            <a:ext cx="8229600" cy="63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Symbol" pitchFamily="18" charset="2"/>
              <a:buNone/>
            </a:pPr>
            <a:r>
              <a:rPr lang="fr-FR" sz="3600" dirty="0" smtClean="0"/>
              <a:t>Projet  Recherche &amp; Développement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914400" y="6019800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smtClean="0"/>
              <a:t>[FERNEZ]</a:t>
            </a:r>
            <a:endParaRPr lang="fr-CH" dirty="0" smtClean="0">
              <a:solidFill>
                <a:srgbClr val="3399FF"/>
              </a:solidFill>
            </a:endParaRPr>
          </a:p>
          <a:p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2358</TotalTime>
  <Words>2270</Words>
  <Application>Microsoft Office PowerPoint</Application>
  <PresentationFormat>Affichage à l'écran (4:3)</PresentationFormat>
  <Paragraphs>858</Paragraphs>
  <Slides>59</Slides>
  <Notes>57</Notes>
  <HiddenSlides>0</HiddenSlides>
  <MMClips>0</MMClips>
  <ScaleCrop>false</ScaleCrop>
  <HeadingPairs>
    <vt:vector size="6" baseType="variant">
      <vt:variant>
        <vt:lpstr>Thème</vt:lpstr>
      </vt:variant>
      <vt:variant>
        <vt:i4>1</vt:i4>
      </vt:variant>
      <vt:variant>
        <vt:lpstr>Serveurs OLE incorporés</vt:lpstr>
      </vt:variant>
      <vt:variant>
        <vt:i4>2</vt:i4>
      </vt:variant>
      <vt:variant>
        <vt:lpstr>Titres des diapositives</vt:lpstr>
      </vt:variant>
      <vt:variant>
        <vt:i4>59</vt:i4>
      </vt:variant>
    </vt:vector>
  </HeadingPairs>
  <TitlesOfParts>
    <vt:vector size="62" baseType="lpstr">
      <vt:lpstr>Solstice</vt:lpstr>
      <vt:lpstr>Image</vt:lpstr>
      <vt:lpstr>Graphique Microsoft Graph 2000</vt:lpstr>
      <vt:lpstr>Diapositive 1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  <vt:lpstr>Définir un projet</vt:lpstr>
      <vt:lpstr>Diapositive 11</vt:lpstr>
      <vt:lpstr>Diapositive 12</vt:lpstr>
      <vt:lpstr>Diapositive 13</vt:lpstr>
      <vt:lpstr>Diapositive 14</vt:lpstr>
      <vt:lpstr>Diapositive 15</vt:lpstr>
      <vt:lpstr>Diapositive 16</vt:lpstr>
      <vt:lpstr>Diapositive 17</vt:lpstr>
      <vt:lpstr>Diapositive 18</vt:lpstr>
      <vt:lpstr>Diapositive 19</vt:lpstr>
      <vt:lpstr>Diapositive 20</vt:lpstr>
      <vt:lpstr>Diapositive 21</vt:lpstr>
      <vt:lpstr>Diapositive 22</vt:lpstr>
      <vt:lpstr>Diapositive 23</vt:lpstr>
      <vt:lpstr>Cout d’un projet</vt:lpstr>
      <vt:lpstr>Diapositive 25</vt:lpstr>
      <vt:lpstr>Diapositive 26</vt:lpstr>
      <vt:lpstr>Diapositive 27</vt:lpstr>
      <vt:lpstr>Diapositive 28</vt:lpstr>
      <vt:lpstr>Diapositive 29</vt:lpstr>
      <vt:lpstr>Diapositive 30</vt:lpstr>
      <vt:lpstr>Diapositive 31</vt:lpstr>
      <vt:lpstr>Diapositive 32</vt:lpstr>
      <vt:lpstr>Diapositive 33</vt:lpstr>
      <vt:lpstr>Diapositive 34</vt:lpstr>
      <vt:lpstr>Diapositive 35</vt:lpstr>
      <vt:lpstr>Diapositive 36</vt:lpstr>
      <vt:lpstr>Diapositive 37</vt:lpstr>
      <vt:lpstr>Diapositive 38</vt:lpstr>
      <vt:lpstr>Diapositive 39</vt:lpstr>
      <vt:lpstr>Diapositive 40</vt:lpstr>
      <vt:lpstr>Diapositive 41</vt:lpstr>
      <vt:lpstr>Diapositive 42</vt:lpstr>
      <vt:lpstr>Diapositive 43</vt:lpstr>
      <vt:lpstr>Diapositive 44</vt:lpstr>
      <vt:lpstr>Diapositive 45</vt:lpstr>
      <vt:lpstr>Diapositive 46</vt:lpstr>
      <vt:lpstr>Diapositive 47</vt:lpstr>
      <vt:lpstr>Diapositive 48</vt:lpstr>
      <vt:lpstr>Suivi de projet : le pilotage</vt:lpstr>
      <vt:lpstr>Diapositive 50</vt:lpstr>
      <vt:lpstr>Diapositive 51</vt:lpstr>
      <vt:lpstr>Diapositive 52</vt:lpstr>
      <vt:lpstr>Diapositive 53</vt:lpstr>
      <vt:lpstr>Diapositive 54</vt:lpstr>
      <vt:lpstr>Diapositive 55</vt:lpstr>
      <vt:lpstr>Actions d’assurance qualité</vt:lpstr>
      <vt:lpstr>Instants de contrôle qualité</vt:lpstr>
      <vt:lpstr>Instants de contrôle qualité</vt:lpstr>
      <vt:lpstr>Références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www.powerpointstyles.com</dc:creator>
  <cp:lastModifiedBy>Cédric</cp:lastModifiedBy>
  <cp:revision>232</cp:revision>
  <cp:lastPrinted>1601-01-01T00:00:00Z</cp:lastPrinted>
  <dcterms:created xsi:type="dcterms:W3CDTF">1601-01-01T00:00:00Z</dcterms:created>
  <dcterms:modified xsi:type="dcterms:W3CDTF">2010-02-04T17:32:39Z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