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59" r:id="rId9"/>
    <p:sldId id="261" r:id="rId10"/>
    <p:sldId id="262" r:id="rId11"/>
    <p:sldId id="263" r:id="rId12"/>
    <p:sldId id="267" r:id="rId13"/>
    <p:sldId id="268" r:id="rId14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7AEFF2"/>
    <a:srgbClr val="42679B"/>
    <a:srgbClr val="9999FF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9" autoAdjust="0"/>
    <p:restoredTop sz="94712" autoAdjust="0"/>
  </p:normalViewPr>
  <p:slideViewPr>
    <p:cSldViewPr>
      <p:cViewPr varScale="1">
        <p:scale>
          <a:sx n="48" d="100"/>
          <a:sy n="48" d="100"/>
        </p:scale>
        <p:origin x="-67" y="-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5.xml"/><Relationship Id="rId1" Type="http://schemas.openxmlformats.org/officeDocument/2006/relationships/slide" Target="slides/slide3.xml"/><Relationship Id="rId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41E58D-7A60-4991-B864-CBCE918EF5EB}" type="datetimeFigureOut">
              <a:rPr lang="fr-FR" smtClean="0"/>
              <a:pPr/>
              <a:t>14/02/2010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5F6BBE-01FE-4CBD-A1CE-0293306222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2050F-3616-46A5-83EE-3B28AE91A23D}" type="slidenum">
              <a:rPr lang="fr-FR"/>
              <a:pPr/>
              <a:t>3</a:t>
            </a:fld>
            <a:endParaRPr lang="fr-FR"/>
          </a:p>
        </p:txBody>
      </p:sp>
      <p:sp>
        <p:nvSpPr>
          <p:cNvPr id="232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A364F-B838-4B26-B14F-A2ED747E45A4}" type="slidenum">
              <a:rPr lang="fr-FR"/>
              <a:pPr/>
              <a:t>4</a:t>
            </a:fld>
            <a:endParaRPr lang="fr-FR"/>
          </a:p>
        </p:txBody>
      </p:sp>
      <p:sp>
        <p:nvSpPr>
          <p:cNvPr id="282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2050F-3616-46A5-83EE-3B28AE91A23D}" type="slidenum">
              <a:rPr lang="fr-FR"/>
              <a:pPr/>
              <a:t>7</a:t>
            </a:fld>
            <a:endParaRPr lang="fr-FR"/>
          </a:p>
        </p:txBody>
      </p:sp>
      <p:sp>
        <p:nvSpPr>
          <p:cNvPr id="232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2050F-3616-46A5-83EE-3B28AE91A23D}" type="slidenum">
              <a:rPr lang="fr-FR"/>
              <a:pPr/>
              <a:t>8</a:t>
            </a:fld>
            <a:endParaRPr lang="fr-FR"/>
          </a:p>
        </p:txBody>
      </p:sp>
      <p:sp>
        <p:nvSpPr>
          <p:cNvPr id="232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0B9F6-DF4F-4DF7-A949-FB9AD663948B}" type="slidenum">
              <a:rPr lang="fr-FR"/>
              <a:pPr/>
              <a:t>9</a:t>
            </a:fld>
            <a:endParaRPr lang="fr-FR"/>
          </a:p>
        </p:txBody>
      </p:sp>
      <p:sp>
        <p:nvSpPr>
          <p:cNvPr id="283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1FDA7-EC13-4DC7-B4C9-6B5BBD70C6B8}" type="slidenum">
              <a:rPr lang="fr-FR"/>
              <a:pPr/>
              <a:t>10</a:t>
            </a:fld>
            <a:endParaRPr lang="fr-FR"/>
          </a:p>
        </p:txBody>
      </p:sp>
      <p:sp>
        <p:nvSpPr>
          <p:cNvPr id="347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C137A-08EC-4127-952E-FF9DD14FCF73}" type="slidenum">
              <a:rPr lang="fr-FR"/>
              <a:pPr/>
              <a:t>11</a:t>
            </a:fld>
            <a:endParaRPr lang="fr-FR"/>
          </a:p>
        </p:txBody>
      </p:sp>
      <p:sp>
        <p:nvSpPr>
          <p:cNvPr id="348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2848D5-E8B8-47A0-8FD3-B253D16928CE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FB6A5B-2E34-4FB1-89B5-49DD3D429331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1F0A70-E2B3-43AA-BCD4-2BD997CAE807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873CBB-9737-4EB8-AB4F-A9A5F5451123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0622D9-82AF-4F15-9AE7-F8B9B68D1010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15CB9E-13C0-42C9-A74F-8F3028FDBAD6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A118FF-D9A9-4359-9E48-397AAB204D0D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220EDC-7155-4108-92F0-EC45472F762B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4CFC2-CBC2-4E43-BC82-F3BE12EF3039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72159-6EDB-4DC7-B2F7-AFB733A19A68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26E6B8-8498-4B45-A012-B2E18B43D287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F395FABD-DDA3-451C-8C72-925DBA5B5BAA}" type="datetime2">
              <a:rPr lang="fr-FR" smtClean="0"/>
              <a:t>dimanche 14 février 2010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ISIMA 3 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4600"/>
            <a:ext cx="8732838" cy="323850"/>
          </a:xfrm>
          <a:prstGeom prst="rect">
            <a:avLst/>
          </a:prstGeom>
          <a:noFill/>
        </p:spPr>
      </p:pic>
      <p:pic>
        <p:nvPicPr>
          <p:cNvPr id="14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 t="8026"/>
          <a:stretch>
            <a:fillRect/>
          </a:stretch>
        </p:blipFill>
        <p:spPr bwMode="auto">
          <a:xfrm>
            <a:off x="1941513" y="1609725"/>
            <a:ext cx="7202487" cy="4638675"/>
          </a:xfrm>
          <a:prstGeom prst="rect">
            <a:avLst/>
          </a:prstGeom>
          <a:noFill/>
        </p:spPr>
      </p:pic>
      <p:sp>
        <p:nvSpPr>
          <p:cNvPr id="16" name="Freeform 8"/>
          <p:cNvSpPr>
            <a:spLocks/>
          </p:cNvSpPr>
          <p:nvPr userDrawn="1"/>
        </p:nvSpPr>
        <p:spPr bwMode="auto">
          <a:xfrm>
            <a:off x="457200" y="914400"/>
            <a:ext cx="8686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16" y="0"/>
              </a:cxn>
              <a:cxn ang="0">
                <a:pos x="11502" y="440"/>
              </a:cxn>
              <a:cxn ang="0">
                <a:pos x="8740" y="440"/>
              </a:cxn>
              <a:cxn ang="0">
                <a:pos x="8450" y="150"/>
              </a:cxn>
              <a:cxn ang="0">
                <a:pos x="150" y="150"/>
              </a:cxn>
              <a:cxn ang="0">
                <a:pos x="0" y="0"/>
              </a:cxn>
            </a:cxnLst>
            <a:rect l="0" t="0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Box 12"/>
          <p:cNvSpPr txBox="1">
            <a:spLocks noChangeArrowheads="1"/>
          </p:cNvSpPr>
          <p:nvPr userDrawn="1"/>
        </p:nvSpPr>
        <p:spPr bwMode="auto">
          <a:xfrm>
            <a:off x="8474075" y="64150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3A330475-DA64-46D0-BCEE-45A26AA18B8A}" type="slidenum">
              <a:rPr lang="fr-FR" b="1">
                <a:solidFill>
                  <a:srgbClr val="42679B"/>
                </a:solidFill>
              </a:rPr>
              <a:pPr/>
              <a:t>‹N°›</a:t>
            </a:fld>
            <a:endParaRPr lang="fr-FR" b="1">
              <a:solidFill>
                <a:srgbClr val="42679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90600" y="152400"/>
            <a:ext cx="815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4000" b="1" dirty="0" smtClean="0">
                <a:solidFill>
                  <a:srgbClr val="42679B"/>
                </a:solidFill>
                <a:latin typeface="Comic Sans MS" pitchFamily="66" charset="0"/>
                <a:cs typeface="Arial" pitchFamily="34" charset="0"/>
              </a:rPr>
              <a:t>Ingénierie du Système Logiciel </a:t>
            </a:r>
            <a:endParaRPr lang="fr-FR" sz="2800" b="1" i="1" dirty="0">
              <a:solidFill>
                <a:srgbClr val="42679B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8305800" y="6477000"/>
            <a:ext cx="533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4" name="Image 3" descr="ISIMA-logo-3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657600"/>
            <a:ext cx="3200407" cy="612649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47800" y="1447800"/>
            <a:ext cx="5105400" cy="1323439"/>
          </a:xfrm>
          <a:prstGeom prst="rect">
            <a:avLst/>
          </a:prstGeom>
          <a:ln>
            <a:solidFill>
              <a:schemeClr val="lt1">
                <a:alpha val="54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b="1" dirty="0" smtClean="0">
                <a:solidFill>
                  <a:srgbClr val="7AEFF2"/>
                </a:solidFill>
                <a:latin typeface="Angsana New" pitchFamily="18" charset="-34"/>
                <a:cs typeface="Angsana New" pitchFamily="18" charset="-34"/>
              </a:rPr>
              <a:t>Processus, Méthodes &amp; Outils </a:t>
            </a:r>
          </a:p>
          <a:p>
            <a:pPr algn="ctr">
              <a:spcBef>
                <a:spcPts val="0"/>
              </a:spcBef>
            </a:pPr>
            <a:r>
              <a:rPr lang="fr-FR" sz="4000" b="1" dirty="0" smtClean="0">
                <a:solidFill>
                  <a:srgbClr val="7AEFF2"/>
                </a:solidFill>
                <a:latin typeface="Angsana New" pitchFamily="18" charset="-34"/>
                <a:cs typeface="Angsana New" pitchFamily="18" charset="-34"/>
              </a:rPr>
              <a:t>de Développement Logiciel</a:t>
            </a:r>
            <a:endParaRPr lang="fr-FR" sz="2800" b="1" i="1" dirty="0">
              <a:solidFill>
                <a:srgbClr val="7AEFF2"/>
              </a:solidFill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1676400" y="5029200"/>
            <a:ext cx="6096000" cy="990600"/>
            <a:chOff x="1981200" y="4743510"/>
            <a:chExt cx="6096000" cy="990600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981200" y="4743510"/>
              <a:ext cx="2514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fr-FR" sz="2000" b="1" dirty="0" smtClean="0">
                  <a:latin typeface="Comic Sans MS" pitchFamily="66" charset="0"/>
                  <a:cs typeface="Arial" pitchFamily="34" charset="0"/>
                </a:rPr>
                <a:t>Christine FORCE</a:t>
              </a:r>
              <a:endParaRPr lang="fr-FR" sz="2000" b="1" i="1" dirty="0">
                <a:latin typeface="Comic Sans MS" pitchFamily="66" charset="0"/>
                <a:cs typeface="Arial" pitchFamily="34" charset="0"/>
              </a:endParaRPr>
            </a:p>
          </p:txBody>
        </p:sp>
        <p:pic>
          <p:nvPicPr>
            <p:cNvPr id="1026" name="Picture 2" descr="bd04914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8200" y="4930895"/>
              <a:ext cx="846933" cy="5746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5867400" y="5419725"/>
              <a:ext cx="2209800" cy="314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guittard.cedric@wanadoo.fr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76400" y="5638800"/>
            <a:ext cx="251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2000" b="1" dirty="0" smtClean="0">
                <a:latin typeface="Comic Sans MS" pitchFamily="66" charset="0"/>
                <a:cs typeface="Arial" pitchFamily="34" charset="0"/>
              </a:rPr>
              <a:t>Cédric GUITTARD </a:t>
            </a:r>
            <a:endParaRPr lang="fr-FR" sz="2000" b="1" i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622925" y="5105400"/>
            <a:ext cx="1920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fr-FR" sz="1400" b="1" dirty="0" smtClean="0">
                <a:latin typeface="Calibri" pitchFamily="34" charset="0"/>
              </a:rPr>
              <a:t>Christine.force@isima.fr</a:t>
            </a:r>
            <a:endParaRPr lang="fr-FR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BC5-4DE0-4D4F-AC18-43AE4BC358CA}" type="datetime2">
              <a:rPr lang="fr-FR" smtClean="0"/>
              <a:t>dimanche 14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762000" y="10668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latin typeface="Arial Unicode MS" pitchFamily="34" charset="-128"/>
              </a:rPr>
              <a:t>Pourquoi la gestion de configuration ?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A8A8"/>
              </a:buClr>
              <a:buSzPct val="100000"/>
              <a:buFont typeface="Wingdings" pitchFamily="2" charset="2"/>
              <a:buChar char="ü"/>
            </a:pPr>
            <a:r>
              <a:rPr lang="fr-FR" sz="2000" dirty="0" smtClean="0">
                <a:latin typeface="Arial Unicode MS" pitchFamily="34" charset="-128"/>
              </a:rPr>
              <a:t>Le désordre coûte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A8A8"/>
              </a:buClr>
              <a:buSzPct val="100000"/>
              <a:buFont typeface="Wingdings" pitchFamily="2" charset="2"/>
              <a:buChar char="ü"/>
            </a:pPr>
            <a:r>
              <a:rPr lang="fr-FR" sz="2000" dirty="0" smtClean="0">
                <a:latin typeface="Arial Unicode MS" pitchFamily="34" charset="-128"/>
              </a:rPr>
              <a:t>Les problèmes de gestion se rencontrent sur tous les projets</a:t>
            </a:r>
          </a:p>
          <a:p>
            <a:pPr marL="1143000" lvl="2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Tx/>
              <a:buChar char="•"/>
            </a:pPr>
            <a:r>
              <a:rPr lang="fr-FR" sz="1600" dirty="0" smtClean="0">
                <a:latin typeface="Arial Unicode MS" pitchFamily="34" charset="-128"/>
              </a:rPr>
              <a:t>la livraison est-elle complète ?</a:t>
            </a:r>
          </a:p>
          <a:p>
            <a:pPr marL="1143000" lvl="2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Tx/>
              <a:buChar char="•"/>
            </a:pPr>
            <a:r>
              <a:rPr lang="fr-FR" sz="1600" dirty="0" smtClean="0">
                <a:latin typeface="Arial Unicode MS" pitchFamily="34" charset="-128"/>
              </a:rPr>
              <a:t>tous les sous-programmes ont-ils été recompilés?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240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latin typeface="Arial Unicode MS" pitchFamily="34" charset="-128"/>
              </a:rPr>
              <a:t>Que permet la gestion de configuration ?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r>
              <a:rPr lang="fr-FR" sz="2000" dirty="0" smtClean="0">
                <a:latin typeface="Arial Unicode MS" pitchFamily="34" charset="-128"/>
              </a:rPr>
              <a:t>avoir une visibilité constante sur le processus de développement,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r>
              <a:rPr lang="fr-FR" sz="2000" dirty="0" smtClean="0">
                <a:latin typeface="Arial Unicode MS" pitchFamily="34" charset="-128"/>
              </a:rPr>
              <a:t>suivre l’évolution des composants,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r>
              <a:rPr lang="fr-FR" sz="2000" dirty="0" smtClean="0">
                <a:latin typeface="Arial Unicode MS" pitchFamily="34" charset="-128"/>
              </a:rPr>
              <a:t>sécuriser les manipulations de logiciel,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r>
              <a:rPr lang="fr-FR" sz="2000" dirty="0" smtClean="0">
                <a:latin typeface="Arial Unicode MS" pitchFamily="34" charset="-128"/>
              </a:rPr>
              <a:t>assurer la non-régression,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r>
              <a:rPr lang="fr-FR" sz="2000" dirty="0" smtClean="0">
                <a:latin typeface="Arial Unicode MS" pitchFamily="34" charset="-128"/>
              </a:rPr>
              <a:t>savoir identifier ce qu’on livre,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r>
              <a:rPr lang="fr-FR" sz="2000" dirty="0" smtClean="0">
                <a:latin typeface="Arial Unicode MS" pitchFamily="34" charset="-128"/>
              </a:rPr>
              <a:t>pouvoir revenir sur un état précédent.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</a:endParaRP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Gestion de configuration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59CE-C056-4E33-835C-4DFD2D3C9B79}" type="datetime2">
              <a:rPr lang="fr-FR" smtClean="0"/>
              <a:t>dimanche 14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990600" y="10668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A8A8"/>
              </a:buClr>
              <a:buSzPct val="100000"/>
              <a:buFont typeface="Wingdings" pitchFamily="2" charset="2"/>
              <a:buNone/>
            </a:pPr>
            <a:endParaRPr lang="fr-FR" sz="2000" dirty="0">
              <a:solidFill>
                <a:srgbClr val="6699FF"/>
              </a:solidFill>
              <a:latin typeface="Arial Unicode MS" pitchFamily="34" charset="-128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A8A8"/>
              </a:buClr>
              <a:buSzPct val="100000"/>
              <a:buFont typeface="Wingdings" pitchFamily="2" charset="2"/>
              <a:buNone/>
            </a:pPr>
            <a:r>
              <a:rPr lang="fr-FR" sz="2000" dirty="0">
                <a:solidFill>
                  <a:srgbClr val="6699FF"/>
                </a:solidFill>
                <a:latin typeface="Arial Unicode MS" pitchFamily="34" charset="-128"/>
              </a:rPr>
              <a:t>Gestion de configuration</a:t>
            </a:r>
            <a:r>
              <a:rPr lang="fr-FR" sz="2000" dirty="0">
                <a:latin typeface="Arial Unicode MS" pitchFamily="34" charset="-128"/>
              </a:rPr>
              <a:t> : ensemble des </a:t>
            </a:r>
            <a:r>
              <a:rPr lang="fr-FR" sz="2000" dirty="0" smtClean="0">
                <a:latin typeface="Arial Unicode MS" pitchFamily="34" charset="-128"/>
              </a:rPr>
              <a:t>activités d’ordre technique et organisationnel </a:t>
            </a:r>
            <a:r>
              <a:rPr lang="fr-FR" sz="2000" dirty="0">
                <a:latin typeface="Arial Unicode MS" pitchFamily="34" charset="-128"/>
              </a:rPr>
              <a:t>permettant </a:t>
            </a:r>
            <a:r>
              <a:rPr lang="fr-FR" sz="2000" dirty="0" smtClean="0">
                <a:latin typeface="Arial Unicode MS" pitchFamily="34" charset="-128"/>
              </a:rPr>
              <a:t>: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endParaRPr lang="fr-FR" sz="2000" b="0" dirty="0">
              <a:latin typeface="Arial Unicode MS" pitchFamily="34" charset="-128"/>
            </a:endParaRP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r>
              <a:rPr lang="fr-FR" sz="2000" b="0" dirty="0" smtClean="0">
                <a:latin typeface="Arial Unicode MS" pitchFamily="34" charset="-128"/>
              </a:rPr>
              <a:t>la gestion </a:t>
            </a:r>
            <a:r>
              <a:rPr lang="fr-FR" sz="2000" b="0" u="sng" dirty="0" smtClean="0">
                <a:latin typeface="Arial Unicode MS" pitchFamily="34" charset="-128"/>
              </a:rPr>
              <a:t>physique</a:t>
            </a:r>
            <a:r>
              <a:rPr lang="fr-FR" sz="2000" b="0" dirty="0" smtClean="0">
                <a:latin typeface="Arial Unicode MS" pitchFamily="34" charset="-128"/>
              </a:rPr>
              <a:t> des composants (ou des articles)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r>
              <a:rPr lang="fr-FR" sz="2000" b="0" dirty="0" smtClean="0">
                <a:latin typeface="Arial Unicode MS" pitchFamily="34" charset="-128"/>
              </a:rPr>
              <a:t>la gestion </a:t>
            </a:r>
            <a:r>
              <a:rPr lang="fr-FR" sz="2000" b="0" u="sng" dirty="0" smtClean="0">
                <a:latin typeface="Arial Unicode MS" pitchFamily="34" charset="-128"/>
              </a:rPr>
              <a:t>logique</a:t>
            </a:r>
            <a:r>
              <a:rPr lang="fr-FR" sz="2000" b="0" dirty="0" smtClean="0">
                <a:latin typeface="Arial Unicode MS" pitchFamily="34" charset="-128"/>
              </a:rPr>
              <a:t> des composants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r>
              <a:rPr lang="fr-FR" sz="2000" b="0" dirty="0" smtClean="0">
                <a:latin typeface="Arial Unicode MS" pitchFamily="34" charset="-128"/>
              </a:rPr>
              <a:t>la gestion des espaces de travail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r>
              <a:rPr lang="fr-FR" sz="2000" b="0" dirty="0" smtClean="0">
                <a:latin typeface="Arial Unicode MS" pitchFamily="34" charset="-128"/>
              </a:rPr>
              <a:t>la gestion des modifications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r>
              <a:rPr lang="fr-FR" sz="2000" b="0" dirty="0" smtClean="0">
                <a:latin typeface="Arial Unicode MS" pitchFamily="34" charset="-128"/>
              </a:rPr>
              <a:t>l’archivage des référentiels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r>
              <a:rPr lang="fr-FR" sz="2000" b="0" dirty="0" smtClean="0">
                <a:latin typeface="Arial Unicode MS" pitchFamily="34" charset="-128"/>
              </a:rPr>
              <a:t>la préparation des livraisons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r>
              <a:rPr lang="fr-FR" sz="2000" b="0" dirty="0" smtClean="0">
                <a:latin typeface="Arial Unicode MS" pitchFamily="34" charset="-128"/>
              </a:rPr>
              <a:t>le suivi de l’état de la configuration</a:t>
            </a:r>
            <a:endParaRPr lang="fr-FR" sz="2000" b="0" dirty="0">
              <a:latin typeface="Arial Unicode MS" pitchFamily="34" charset="-128"/>
            </a:endParaRP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endParaRPr lang="fr-FR" sz="2000" b="0" dirty="0">
              <a:latin typeface="Arial Unicode MS" pitchFamily="34" charset="-128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A8A8"/>
              </a:buClr>
              <a:buSzPct val="100000"/>
              <a:buFont typeface="Wingdings" pitchFamily="2" charset="2"/>
              <a:buNone/>
            </a:pPr>
            <a:r>
              <a:rPr lang="fr-FR" sz="2000" dirty="0" smtClean="0">
                <a:latin typeface="Arial Unicode MS" pitchFamily="34" charset="-128"/>
                <a:sym typeface="Wingdings" pitchFamily="2" charset="2"/>
              </a:rPr>
              <a:t> </a:t>
            </a:r>
            <a:r>
              <a:rPr lang="fr-FR" sz="2000" dirty="0" smtClean="0">
                <a:latin typeface="Arial Unicode MS" pitchFamily="34" charset="-128"/>
              </a:rPr>
              <a:t>Utilisation </a:t>
            </a:r>
            <a:r>
              <a:rPr lang="fr-FR" sz="2000" dirty="0">
                <a:latin typeface="Arial Unicode MS" pitchFamily="34" charset="-128"/>
              </a:rPr>
              <a:t>d’un outil (</a:t>
            </a:r>
            <a:r>
              <a:rPr lang="fr-FR" sz="2000" dirty="0" err="1">
                <a:latin typeface="Arial Unicode MS" pitchFamily="34" charset="-128"/>
              </a:rPr>
              <a:t>Clearcase</a:t>
            </a:r>
            <a:r>
              <a:rPr lang="fr-FR" sz="2000" dirty="0">
                <a:latin typeface="Arial Unicode MS" pitchFamily="34" charset="-128"/>
              </a:rPr>
              <a:t>, CVS, …)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279F"/>
              </a:buClr>
              <a:buSzPct val="100000"/>
              <a:buFont typeface="Wingdings" pitchFamily="2" charset="2"/>
              <a:buChar char="ü"/>
            </a:pPr>
            <a:endParaRPr lang="en-GB" sz="2000" b="0" dirty="0">
              <a:latin typeface="Arial Unicode MS" pitchFamily="34" charset="-128"/>
            </a:endParaRP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Gestion de configuration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8C6F5-4856-4295-990E-22ACD70A57A1}" type="slidenum">
              <a:rPr lang="fr-FR"/>
              <a:pPr/>
              <a:t>12</a:t>
            </a:fld>
            <a:endParaRPr lang="fr-FR" sz="7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28600"/>
            <a:ext cx="8331200" cy="717550"/>
          </a:xfrm>
        </p:spPr>
        <p:txBody>
          <a:bodyPr>
            <a:normAutofit/>
          </a:bodyPr>
          <a:lstStyle/>
          <a:p>
            <a:r>
              <a:rPr lang="fr-FR" sz="2800" dirty="0"/>
              <a:t>GESTION DE VERSIONS </a:t>
            </a:r>
            <a:r>
              <a:rPr lang="fr-FR" sz="2800" dirty="0" smtClean="0"/>
              <a:t>/ </a:t>
            </a:r>
            <a:r>
              <a:rPr lang="fr-FR" sz="2800" dirty="0"/>
              <a:t>CONFIGURATIONS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727200" y="1765300"/>
            <a:ext cx="1139825" cy="114935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1727200" y="1766888"/>
            <a:ext cx="1139825" cy="1147762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1225" y="2362200"/>
            <a:ext cx="2733675" cy="1384300"/>
            <a:chOff x="1855" y="1741"/>
            <a:chExt cx="1722" cy="872"/>
          </a:xfrm>
        </p:grpSpPr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2701" y="1741"/>
              <a:ext cx="876" cy="872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854" y="89"/>
                </a:cxn>
                <a:cxn ang="0">
                  <a:pos x="841" y="174"/>
                </a:cxn>
                <a:cxn ang="0">
                  <a:pos x="819" y="258"/>
                </a:cxn>
                <a:cxn ang="0">
                  <a:pos x="790" y="336"/>
                </a:cxn>
                <a:cxn ang="0">
                  <a:pos x="792" y="329"/>
                </a:cxn>
                <a:cxn ang="0">
                  <a:pos x="757" y="405"/>
                </a:cxn>
                <a:cxn ang="0">
                  <a:pos x="712" y="477"/>
                </a:cxn>
                <a:cxn ang="0">
                  <a:pos x="663" y="542"/>
                </a:cxn>
                <a:cxn ang="0">
                  <a:pos x="547" y="660"/>
                </a:cxn>
                <a:cxn ang="0">
                  <a:pos x="480" y="709"/>
                </a:cxn>
                <a:cxn ang="0">
                  <a:pos x="409" y="753"/>
                </a:cxn>
                <a:cxn ang="0">
                  <a:pos x="334" y="788"/>
                </a:cxn>
                <a:cxn ang="0">
                  <a:pos x="340" y="787"/>
                </a:cxn>
                <a:cxn ang="0">
                  <a:pos x="261" y="815"/>
                </a:cxn>
                <a:cxn ang="0">
                  <a:pos x="178" y="837"/>
                </a:cxn>
                <a:cxn ang="0">
                  <a:pos x="93" y="850"/>
                </a:cxn>
                <a:cxn ang="0">
                  <a:pos x="5" y="855"/>
                </a:cxn>
                <a:cxn ang="0">
                  <a:pos x="0" y="872"/>
                </a:cxn>
                <a:cxn ang="0">
                  <a:pos x="50" y="871"/>
                </a:cxn>
                <a:cxn ang="0">
                  <a:pos x="135" y="861"/>
                </a:cxn>
                <a:cxn ang="0">
                  <a:pos x="220" y="844"/>
                </a:cxn>
                <a:cxn ang="0">
                  <a:pos x="301" y="820"/>
                </a:cxn>
                <a:cxn ang="0">
                  <a:pos x="347" y="801"/>
                </a:cxn>
                <a:cxn ang="0">
                  <a:pos x="421" y="766"/>
                </a:cxn>
                <a:cxn ang="0">
                  <a:pos x="493" y="722"/>
                </a:cxn>
                <a:cxn ang="0">
                  <a:pos x="560" y="672"/>
                </a:cxn>
                <a:cxn ang="0">
                  <a:pos x="676" y="555"/>
                </a:cxn>
                <a:cxn ang="0">
                  <a:pos x="725" y="490"/>
                </a:cxn>
                <a:cxn ang="0">
                  <a:pos x="769" y="418"/>
                </a:cxn>
                <a:cxn ang="0">
                  <a:pos x="804" y="342"/>
                </a:cxn>
                <a:cxn ang="0">
                  <a:pos x="808" y="336"/>
                </a:cxn>
                <a:cxn ang="0">
                  <a:pos x="836" y="258"/>
                </a:cxn>
                <a:cxn ang="0">
                  <a:pos x="858" y="174"/>
                </a:cxn>
                <a:cxn ang="0">
                  <a:pos x="871" y="89"/>
                </a:cxn>
                <a:cxn ang="0">
                  <a:pos x="876" y="0"/>
                </a:cxn>
              </a:cxnLst>
              <a:rect l="0" t="0" r="r" b="b"/>
              <a:pathLst>
                <a:path w="876" h="872">
                  <a:moveTo>
                    <a:pt x="876" y="0"/>
                  </a:moveTo>
                  <a:lnTo>
                    <a:pt x="858" y="0"/>
                  </a:lnTo>
                  <a:lnTo>
                    <a:pt x="857" y="45"/>
                  </a:lnTo>
                  <a:lnTo>
                    <a:pt x="854" y="89"/>
                  </a:lnTo>
                  <a:lnTo>
                    <a:pt x="847" y="132"/>
                  </a:lnTo>
                  <a:lnTo>
                    <a:pt x="841" y="174"/>
                  </a:lnTo>
                  <a:lnTo>
                    <a:pt x="830" y="216"/>
                  </a:lnTo>
                  <a:lnTo>
                    <a:pt x="819" y="258"/>
                  </a:lnTo>
                  <a:lnTo>
                    <a:pt x="806" y="297"/>
                  </a:lnTo>
                  <a:lnTo>
                    <a:pt x="790" y="336"/>
                  </a:lnTo>
                  <a:lnTo>
                    <a:pt x="798" y="336"/>
                  </a:lnTo>
                  <a:lnTo>
                    <a:pt x="792" y="329"/>
                  </a:lnTo>
                  <a:lnTo>
                    <a:pt x="776" y="367"/>
                  </a:lnTo>
                  <a:lnTo>
                    <a:pt x="757" y="405"/>
                  </a:lnTo>
                  <a:lnTo>
                    <a:pt x="734" y="442"/>
                  </a:lnTo>
                  <a:lnTo>
                    <a:pt x="712" y="477"/>
                  </a:lnTo>
                  <a:lnTo>
                    <a:pt x="688" y="510"/>
                  </a:lnTo>
                  <a:lnTo>
                    <a:pt x="663" y="542"/>
                  </a:lnTo>
                  <a:lnTo>
                    <a:pt x="607" y="604"/>
                  </a:lnTo>
                  <a:lnTo>
                    <a:pt x="547" y="660"/>
                  </a:lnTo>
                  <a:lnTo>
                    <a:pt x="514" y="685"/>
                  </a:lnTo>
                  <a:lnTo>
                    <a:pt x="480" y="709"/>
                  </a:lnTo>
                  <a:lnTo>
                    <a:pt x="445" y="731"/>
                  </a:lnTo>
                  <a:lnTo>
                    <a:pt x="409" y="753"/>
                  </a:lnTo>
                  <a:lnTo>
                    <a:pt x="372" y="772"/>
                  </a:lnTo>
                  <a:lnTo>
                    <a:pt x="334" y="788"/>
                  </a:lnTo>
                  <a:lnTo>
                    <a:pt x="340" y="795"/>
                  </a:lnTo>
                  <a:lnTo>
                    <a:pt x="340" y="787"/>
                  </a:lnTo>
                  <a:lnTo>
                    <a:pt x="301" y="803"/>
                  </a:lnTo>
                  <a:lnTo>
                    <a:pt x="261" y="815"/>
                  </a:lnTo>
                  <a:lnTo>
                    <a:pt x="220" y="826"/>
                  </a:lnTo>
                  <a:lnTo>
                    <a:pt x="178" y="837"/>
                  </a:lnTo>
                  <a:lnTo>
                    <a:pt x="135" y="844"/>
                  </a:lnTo>
                  <a:lnTo>
                    <a:pt x="93" y="850"/>
                  </a:lnTo>
                  <a:lnTo>
                    <a:pt x="50" y="853"/>
                  </a:lnTo>
                  <a:lnTo>
                    <a:pt x="5" y="855"/>
                  </a:lnTo>
                  <a:lnTo>
                    <a:pt x="0" y="855"/>
                  </a:lnTo>
                  <a:lnTo>
                    <a:pt x="0" y="872"/>
                  </a:lnTo>
                  <a:lnTo>
                    <a:pt x="5" y="872"/>
                  </a:lnTo>
                  <a:lnTo>
                    <a:pt x="50" y="871"/>
                  </a:lnTo>
                  <a:lnTo>
                    <a:pt x="93" y="868"/>
                  </a:lnTo>
                  <a:lnTo>
                    <a:pt x="135" y="861"/>
                  </a:lnTo>
                  <a:lnTo>
                    <a:pt x="178" y="855"/>
                  </a:lnTo>
                  <a:lnTo>
                    <a:pt x="220" y="844"/>
                  </a:lnTo>
                  <a:lnTo>
                    <a:pt x="261" y="833"/>
                  </a:lnTo>
                  <a:lnTo>
                    <a:pt x="301" y="820"/>
                  </a:lnTo>
                  <a:lnTo>
                    <a:pt x="340" y="804"/>
                  </a:lnTo>
                  <a:lnTo>
                    <a:pt x="347" y="801"/>
                  </a:lnTo>
                  <a:lnTo>
                    <a:pt x="385" y="785"/>
                  </a:lnTo>
                  <a:lnTo>
                    <a:pt x="421" y="766"/>
                  </a:lnTo>
                  <a:lnTo>
                    <a:pt x="458" y="744"/>
                  </a:lnTo>
                  <a:lnTo>
                    <a:pt x="493" y="722"/>
                  </a:lnTo>
                  <a:lnTo>
                    <a:pt x="526" y="698"/>
                  </a:lnTo>
                  <a:lnTo>
                    <a:pt x="560" y="672"/>
                  </a:lnTo>
                  <a:lnTo>
                    <a:pt x="620" y="617"/>
                  </a:lnTo>
                  <a:lnTo>
                    <a:pt x="676" y="555"/>
                  </a:lnTo>
                  <a:lnTo>
                    <a:pt x="701" y="523"/>
                  </a:lnTo>
                  <a:lnTo>
                    <a:pt x="725" y="490"/>
                  </a:lnTo>
                  <a:lnTo>
                    <a:pt x="747" y="455"/>
                  </a:lnTo>
                  <a:lnTo>
                    <a:pt x="769" y="418"/>
                  </a:lnTo>
                  <a:lnTo>
                    <a:pt x="788" y="380"/>
                  </a:lnTo>
                  <a:lnTo>
                    <a:pt x="804" y="342"/>
                  </a:lnTo>
                  <a:lnTo>
                    <a:pt x="808" y="336"/>
                  </a:lnTo>
                  <a:lnTo>
                    <a:pt x="808" y="336"/>
                  </a:lnTo>
                  <a:lnTo>
                    <a:pt x="823" y="297"/>
                  </a:lnTo>
                  <a:lnTo>
                    <a:pt x="836" y="258"/>
                  </a:lnTo>
                  <a:lnTo>
                    <a:pt x="847" y="216"/>
                  </a:lnTo>
                  <a:lnTo>
                    <a:pt x="858" y="174"/>
                  </a:lnTo>
                  <a:lnTo>
                    <a:pt x="865" y="132"/>
                  </a:lnTo>
                  <a:lnTo>
                    <a:pt x="871" y="89"/>
                  </a:lnTo>
                  <a:lnTo>
                    <a:pt x="874" y="45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tx2"/>
            </a:solidFill>
            <a:ln w="12700" cmpd="sng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1855" y="1741"/>
              <a:ext cx="873" cy="872"/>
            </a:xfrm>
            <a:custGeom>
              <a:avLst/>
              <a:gdLst/>
              <a:ahLst/>
              <a:cxnLst>
                <a:cxn ang="0">
                  <a:pos x="873" y="855"/>
                </a:cxn>
                <a:cxn ang="0">
                  <a:pos x="784" y="850"/>
                </a:cxn>
                <a:cxn ang="0">
                  <a:pos x="699" y="837"/>
                </a:cxn>
                <a:cxn ang="0">
                  <a:pos x="616" y="815"/>
                </a:cxn>
                <a:cxn ang="0">
                  <a:pos x="537" y="787"/>
                </a:cxn>
                <a:cxn ang="0">
                  <a:pos x="543" y="788"/>
                </a:cxn>
                <a:cxn ang="0">
                  <a:pos x="467" y="753"/>
                </a:cxn>
                <a:cxn ang="0">
                  <a:pos x="395" y="709"/>
                </a:cxn>
                <a:cxn ang="0">
                  <a:pos x="328" y="660"/>
                </a:cxn>
                <a:cxn ang="0">
                  <a:pos x="211" y="542"/>
                </a:cxn>
                <a:cxn ang="0">
                  <a:pos x="162" y="477"/>
                </a:cxn>
                <a:cxn ang="0">
                  <a:pos x="119" y="405"/>
                </a:cxn>
                <a:cxn ang="0">
                  <a:pos x="82" y="329"/>
                </a:cxn>
                <a:cxn ang="0">
                  <a:pos x="84" y="336"/>
                </a:cxn>
                <a:cxn ang="0">
                  <a:pos x="55" y="258"/>
                </a:cxn>
                <a:cxn ang="0">
                  <a:pos x="34" y="174"/>
                </a:cxn>
                <a:cxn ang="0">
                  <a:pos x="20" y="89"/>
                </a:cxn>
                <a:cxn ang="0">
                  <a:pos x="17" y="0"/>
                </a:cxn>
                <a:cxn ang="0">
                  <a:pos x="0" y="45"/>
                </a:cxn>
                <a:cxn ang="0">
                  <a:pos x="9" y="132"/>
                </a:cxn>
                <a:cxn ang="0">
                  <a:pos x="27" y="216"/>
                </a:cxn>
                <a:cxn ang="0">
                  <a:pos x="52" y="297"/>
                </a:cxn>
                <a:cxn ang="0">
                  <a:pos x="69" y="342"/>
                </a:cxn>
                <a:cxn ang="0">
                  <a:pos x="106" y="418"/>
                </a:cxn>
                <a:cxn ang="0">
                  <a:pos x="149" y="490"/>
                </a:cxn>
                <a:cxn ang="0">
                  <a:pos x="198" y="555"/>
                </a:cxn>
                <a:cxn ang="0">
                  <a:pos x="316" y="672"/>
                </a:cxn>
                <a:cxn ang="0">
                  <a:pos x="382" y="722"/>
                </a:cxn>
                <a:cxn ang="0">
                  <a:pos x="454" y="766"/>
                </a:cxn>
                <a:cxn ang="0">
                  <a:pos x="530" y="801"/>
                </a:cxn>
                <a:cxn ang="0">
                  <a:pos x="576" y="820"/>
                </a:cxn>
                <a:cxn ang="0">
                  <a:pos x="657" y="844"/>
                </a:cxn>
                <a:cxn ang="0">
                  <a:pos x="742" y="861"/>
                </a:cxn>
                <a:cxn ang="0">
                  <a:pos x="829" y="871"/>
                </a:cxn>
              </a:cxnLst>
              <a:rect l="0" t="0" r="r" b="b"/>
              <a:pathLst>
                <a:path w="873" h="872">
                  <a:moveTo>
                    <a:pt x="873" y="872"/>
                  </a:moveTo>
                  <a:lnTo>
                    <a:pt x="873" y="855"/>
                  </a:lnTo>
                  <a:lnTo>
                    <a:pt x="829" y="853"/>
                  </a:lnTo>
                  <a:lnTo>
                    <a:pt x="784" y="850"/>
                  </a:lnTo>
                  <a:lnTo>
                    <a:pt x="742" y="844"/>
                  </a:lnTo>
                  <a:lnTo>
                    <a:pt x="699" y="837"/>
                  </a:lnTo>
                  <a:lnTo>
                    <a:pt x="657" y="826"/>
                  </a:lnTo>
                  <a:lnTo>
                    <a:pt x="616" y="815"/>
                  </a:lnTo>
                  <a:lnTo>
                    <a:pt x="576" y="803"/>
                  </a:lnTo>
                  <a:lnTo>
                    <a:pt x="537" y="787"/>
                  </a:lnTo>
                  <a:lnTo>
                    <a:pt x="537" y="795"/>
                  </a:lnTo>
                  <a:lnTo>
                    <a:pt x="543" y="788"/>
                  </a:lnTo>
                  <a:lnTo>
                    <a:pt x="505" y="772"/>
                  </a:lnTo>
                  <a:lnTo>
                    <a:pt x="467" y="753"/>
                  </a:lnTo>
                  <a:lnTo>
                    <a:pt x="430" y="731"/>
                  </a:lnTo>
                  <a:lnTo>
                    <a:pt x="395" y="709"/>
                  </a:lnTo>
                  <a:lnTo>
                    <a:pt x="362" y="685"/>
                  </a:lnTo>
                  <a:lnTo>
                    <a:pt x="328" y="660"/>
                  </a:lnTo>
                  <a:lnTo>
                    <a:pt x="268" y="604"/>
                  </a:lnTo>
                  <a:lnTo>
                    <a:pt x="211" y="542"/>
                  </a:lnTo>
                  <a:lnTo>
                    <a:pt x="185" y="510"/>
                  </a:lnTo>
                  <a:lnTo>
                    <a:pt x="162" y="477"/>
                  </a:lnTo>
                  <a:lnTo>
                    <a:pt x="139" y="442"/>
                  </a:lnTo>
                  <a:lnTo>
                    <a:pt x="119" y="405"/>
                  </a:lnTo>
                  <a:lnTo>
                    <a:pt x="100" y="367"/>
                  </a:lnTo>
                  <a:lnTo>
                    <a:pt x="82" y="329"/>
                  </a:lnTo>
                  <a:lnTo>
                    <a:pt x="76" y="336"/>
                  </a:lnTo>
                  <a:lnTo>
                    <a:pt x="84" y="336"/>
                  </a:lnTo>
                  <a:lnTo>
                    <a:pt x="69" y="297"/>
                  </a:lnTo>
                  <a:lnTo>
                    <a:pt x="55" y="258"/>
                  </a:lnTo>
                  <a:lnTo>
                    <a:pt x="44" y="216"/>
                  </a:lnTo>
                  <a:lnTo>
                    <a:pt x="34" y="174"/>
                  </a:lnTo>
                  <a:lnTo>
                    <a:pt x="27" y="132"/>
                  </a:lnTo>
                  <a:lnTo>
                    <a:pt x="20" y="89"/>
                  </a:lnTo>
                  <a:lnTo>
                    <a:pt x="17" y="4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3" y="89"/>
                  </a:lnTo>
                  <a:lnTo>
                    <a:pt x="9" y="132"/>
                  </a:lnTo>
                  <a:lnTo>
                    <a:pt x="17" y="174"/>
                  </a:lnTo>
                  <a:lnTo>
                    <a:pt x="27" y="216"/>
                  </a:lnTo>
                  <a:lnTo>
                    <a:pt x="38" y="258"/>
                  </a:lnTo>
                  <a:lnTo>
                    <a:pt x="52" y="297"/>
                  </a:lnTo>
                  <a:lnTo>
                    <a:pt x="66" y="336"/>
                  </a:lnTo>
                  <a:lnTo>
                    <a:pt x="69" y="342"/>
                  </a:lnTo>
                  <a:lnTo>
                    <a:pt x="87" y="380"/>
                  </a:lnTo>
                  <a:lnTo>
                    <a:pt x="106" y="418"/>
                  </a:lnTo>
                  <a:lnTo>
                    <a:pt x="127" y="455"/>
                  </a:lnTo>
                  <a:lnTo>
                    <a:pt x="149" y="490"/>
                  </a:lnTo>
                  <a:lnTo>
                    <a:pt x="173" y="523"/>
                  </a:lnTo>
                  <a:lnTo>
                    <a:pt x="198" y="555"/>
                  </a:lnTo>
                  <a:lnTo>
                    <a:pt x="255" y="617"/>
                  </a:lnTo>
                  <a:lnTo>
                    <a:pt x="316" y="672"/>
                  </a:lnTo>
                  <a:lnTo>
                    <a:pt x="349" y="698"/>
                  </a:lnTo>
                  <a:lnTo>
                    <a:pt x="382" y="722"/>
                  </a:lnTo>
                  <a:lnTo>
                    <a:pt x="417" y="744"/>
                  </a:lnTo>
                  <a:lnTo>
                    <a:pt x="454" y="766"/>
                  </a:lnTo>
                  <a:lnTo>
                    <a:pt x="492" y="785"/>
                  </a:lnTo>
                  <a:lnTo>
                    <a:pt x="530" y="801"/>
                  </a:lnTo>
                  <a:lnTo>
                    <a:pt x="537" y="804"/>
                  </a:lnTo>
                  <a:lnTo>
                    <a:pt x="576" y="820"/>
                  </a:lnTo>
                  <a:lnTo>
                    <a:pt x="616" y="833"/>
                  </a:lnTo>
                  <a:lnTo>
                    <a:pt x="657" y="844"/>
                  </a:lnTo>
                  <a:lnTo>
                    <a:pt x="699" y="855"/>
                  </a:lnTo>
                  <a:lnTo>
                    <a:pt x="742" y="861"/>
                  </a:lnTo>
                  <a:lnTo>
                    <a:pt x="784" y="868"/>
                  </a:lnTo>
                  <a:lnTo>
                    <a:pt x="829" y="871"/>
                  </a:lnTo>
                  <a:lnTo>
                    <a:pt x="873" y="872"/>
                  </a:lnTo>
                  <a:close/>
                </a:path>
              </a:pathLst>
            </a:custGeom>
            <a:solidFill>
              <a:schemeClr val="tx2"/>
            </a:solidFill>
            <a:ln w="12700" cmpd="sng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922338" y="2336800"/>
            <a:ext cx="792162" cy="2857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5612" name="Freeform 12"/>
          <p:cNvSpPr>
            <a:spLocks/>
          </p:cNvSpPr>
          <p:nvPr/>
        </p:nvSpPr>
        <p:spPr bwMode="auto">
          <a:xfrm>
            <a:off x="2297113" y="2349500"/>
            <a:ext cx="2433637" cy="2357438"/>
          </a:xfrm>
          <a:custGeom>
            <a:avLst/>
            <a:gdLst/>
            <a:ahLst/>
            <a:cxnLst>
              <a:cxn ang="0">
                <a:pos x="1426" y="0"/>
              </a:cxn>
              <a:cxn ang="0">
                <a:pos x="1418" y="143"/>
              </a:cxn>
              <a:cxn ang="0">
                <a:pos x="1395" y="282"/>
              </a:cxn>
              <a:cxn ang="0">
                <a:pos x="1360" y="415"/>
              </a:cxn>
              <a:cxn ang="0">
                <a:pos x="1313" y="542"/>
              </a:cxn>
              <a:cxn ang="0">
                <a:pos x="1314" y="536"/>
              </a:cxn>
              <a:cxn ang="0">
                <a:pos x="1254" y="658"/>
              </a:cxn>
              <a:cxn ang="0">
                <a:pos x="1182" y="772"/>
              </a:cxn>
              <a:cxn ang="0">
                <a:pos x="1100" y="880"/>
              </a:cxn>
              <a:cxn ang="0">
                <a:pos x="1008" y="979"/>
              </a:cxn>
              <a:cxn ang="0">
                <a:pos x="906" y="1069"/>
              </a:cxn>
              <a:cxn ang="0">
                <a:pos x="795" y="1149"/>
              </a:cxn>
              <a:cxn ang="0">
                <a:pos x="677" y="1219"/>
              </a:cxn>
              <a:cxn ang="0">
                <a:pos x="552" y="1278"/>
              </a:cxn>
              <a:cxn ang="0">
                <a:pos x="558" y="1276"/>
              </a:cxn>
              <a:cxn ang="0">
                <a:pos x="426" y="1322"/>
              </a:cxn>
              <a:cxn ang="0">
                <a:pos x="290" y="1357"/>
              </a:cxn>
              <a:cxn ang="0">
                <a:pos x="147" y="1378"/>
              </a:cxn>
              <a:cxn ang="0">
                <a:pos x="0" y="1386"/>
              </a:cxn>
              <a:cxn ang="0">
                <a:pos x="73" y="1400"/>
              </a:cxn>
              <a:cxn ang="0">
                <a:pos x="218" y="1386"/>
              </a:cxn>
              <a:cxn ang="0">
                <a:pos x="358" y="1359"/>
              </a:cxn>
              <a:cxn ang="0">
                <a:pos x="493" y="1317"/>
              </a:cxn>
              <a:cxn ang="0">
                <a:pos x="564" y="1290"/>
              </a:cxn>
              <a:cxn ang="0">
                <a:pos x="690" y="1231"/>
              </a:cxn>
              <a:cxn ang="0">
                <a:pos x="808" y="1162"/>
              </a:cxn>
              <a:cxn ang="0">
                <a:pos x="919" y="1082"/>
              </a:cxn>
              <a:cxn ang="0">
                <a:pos x="1020" y="992"/>
              </a:cxn>
              <a:cxn ang="0">
                <a:pos x="1113" y="893"/>
              </a:cxn>
              <a:cxn ang="0">
                <a:pos x="1195" y="785"/>
              </a:cxn>
              <a:cxn ang="0">
                <a:pos x="1267" y="671"/>
              </a:cxn>
              <a:cxn ang="0">
                <a:pos x="1327" y="548"/>
              </a:cxn>
              <a:cxn ang="0">
                <a:pos x="1330" y="542"/>
              </a:cxn>
              <a:cxn ang="0">
                <a:pos x="1378" y="415"/>
              </a:cxn>
              <a:cxn ang="0">
                <a:pos x="1413" y="282"/>
              </a:cxn>
              <a:cxn ang="0">
                <a:pos x="1435" y="143"/>
              </a:cxn>
              <a:cxn ang="0">
                <a:pos x="1443" y="0"/>
              </a:cxn>
            </a:cxnLst>
            <a:rect l="0" t="0" r="r" b="b"/>
            <a:pathLst>
              <a:path w="1443" h="1403">
                <a:moveTo>
                  <a:pt x="1443" y="0"/>
                </a:moveTo>
                <a:lnTo>
                  <a:pt x="1426" y="0"/>
                </a:lnTo>
                <a:lnTo>
                  <a:pt x="1422" y="72"/>
                </a:lnTo>
                <a:lnTo>
                  <a:pt x="1418" y="143"/>
                </a:lnTo>
                <a:lnTo>
                  <a:pt x="1408" y="213"/>
                </a:lnTo>
                <a:lnTo>
                  <a:pt x="1395" y="282"/>
                </a:lnTo>
                <a:lnTo>
                  <a:pt x="1380" y="348"/>
                </a:lnTo>
                <a:lnTo>
                  <a:pt x="1360" y="415"/>
                </a:lnTo>
                <a:lnTo>
                  <a:pt x="1338" y="479"/>
                </a:lnTo>
                <a:lnTo>
                  <a:pt x="1313" y="542"/>
                </a:lnTo>
                <a:lnTo>
                  <a:pt x="1321" y="542"/>
                </a:lnTo>
                <a:lnTo>
                  <a:pt x="1314" y="536"/>
                </a:lnTo>
                <a:lnTo>
                  <a:pt x="1286" y="598"/>
                </a:lnTo>
                <a:lnTo>
                  <a:pt x="1254" y="658"/>
                </a:lnTo>
                <a:lnTo>
                  <a:pt x="1219" y="717"/>
                </a:lnTo>
                <a:lnTo>
                  <a:pt x="1182" y="772"/>
                </a:lnTo>
                <a:lnTo>
                  <a:pt x="1143" y="828"/>
                </a:lnTo>
                <a:lnTo>
                  <a:pt x="1100" y="880"/>
                </a:lnTo>
                <a:lnTo>
                  <a:pt x="1055" y="931"/>
                </a:lnTo>
                <a:lnTo>
                  <a:pt x="1008" y="979"/>
                </a:lnTo>
                <a:lnTo>
                  <a:pt x="957" y="1025"/>
                </a:lnTo>
                <a:lnTo>
                  <a:pt x="906" y="1069"/>
                </a:lnTo>
                <a:lnTo>
                  <a:pt x="852" y="1111"/>
                </a:lnTo>
                <a:lnTo>
                  <a:pt x="795" y="1149"/>
                </a:lnTo>
                <a:lnTo>
                  <a:pt x="738" y="1185"/>
                </a:lnTo>
                <a:lnTo>
                  <a:pt x="677" y="1219"/>
                </a:lnTo>
                <a:lnTo>
                  <a:pt x="615" y="1249"/>
                </a:lnTo>
                <a:lnTo>
                  <a:pt x="552" y="1278"/>
                </a:lnTo>
                <a:lnTo>
                  <a:pt x="558" y="1284"/>
                </a:lnTo>
                <a:lnTo>
                  <a:pt x="558" y="1276"/>
                </a:lnTo>
                <a:lnTo>
                  <a:pt x="493" y="1300"/>
                </a:lnTo>
                <a:lnTo>
                  <a:pt x="426" y="1322"/>
                </a:lnTo>
                <a:lnTo>
                  <a:pt x="358" y="1341"/>
                </a:lnTo>
                <a:lnTo>
                  <a:pt x="290" y="1357"/>
                </a:lnTo>
                <a:lnTo>
                  <a:pt x="218" y="1368"/>
                </a:lnTo>
                <a:lnTo>
                  <a:pt x="147" y="1378"/>
                </a:lnTo>
                <a:lnTo>
                  <a:pt x="73" y="1382"/>
                </a:lnTo>
                <a:lnTo>
                  <a:pt x="0" y="1386"/>
                </a:lnTo>
                <a:lnTo>
                  <a:pt x="0" y="1403"/>
                </a:lnTo>
                <a:lnTo>
                  <a:pt x="73" y="1400"/>
                </a:lnTo>
                <a:lnTo>
                  <a:pt x="147" y="1395"/>
                </a:lnTo>
                <a:lnTo>
                  <a:pt x="218" y="1386"/>
                </a:lnTo>
                <a:lnTo>
                  <a:pt x="290" y="1374"/>
                </a:lnTo>
                <a:lnTo>
                  <a:pt x="358" y="1359"/>
                </a:lnTo>
                <a:lnTo>
                  <a:pt x="426" y="1340"/>
                </a:lnTo>
                <a:lnTo>
                  <a:pt x="493" y="1317"/>
                </a:lnTo>
                <a:lnTo>
                  <a:pt x="558" y="1293"/>
                </a:lnTo>
                <a:lnTo>
                  <a:pt x="564" y="1290"/>
                </a:lnTo>
                <a:lnTo>
                  <a:pt x="628" y="1262"/>
                </a:lnTo>
                <a:lnTo>
                  <a:pt x="690" y="1231"/>
                </a:lnTo>
                <a:lnTo>
                  <a:pt x="750" y="1198"/>
                </a:lnTo>
                <a:lnTo>
                  <a:pt x="808" y="1162"/>
                </a:lnTo>
                <a:lnTo>
                  <a:pt x="865" y="1123"/>
                </a:lnTo>
                <a:lnTo>
                  <a:pt x="919" y="1082"/>
                </a:lnTo>
                <a:lnTo>
                  <a:pt x="970" y="1038"/>
                </a:lnTo>
                <a:lnTo>
                  <a:pt x="1020" y="992"/>
                </a:lnTo>
                <a:lnTo>
                  <a:pt x="1068" y="944"/>
                </a:lnTo>
                <a:lnTo>
                  <a:pt x="1113" y="893"/>
                </a:lnTo>
                <a:lnTo>
                  <a:pt x="1155" y="841"/>
                </a:lnTo>
                <a:lnTo>
                  <a:pt x="1195" y="785"/>
                </a:lnTo>
                <a:lnTo>
                  <a:pt x="1232" y="730"/>
                </a:lnTo>
                <a:lnTo>
                  <a:pt x="1267" y="671"/>
                </a:lnTo>
                <a:lnTo>
                  <a:pt x="1298" y="610"/>
                </a:lnTo>
                <a:lnTo>
                  <a:pt x="1327" y="548"/>
                </a:lnTo>
                <a:lnTo>
                  <a:pt x="1330" y="542"/>
                </a:lnTo>
                <a:lnTo>
                  <a:pt x="1330" y="542"/>
                </a:lnTo>
                <a:lnTo>
                  <a:pt x="1356" y="479"/>
                </a:lnTo>
                <a:lnTo>
                  <a:pt x="1378" y="415"/>
                </a:lnTo>
                <a:lnTo>
                  <a:pt x="1397" y="348"/>
                </a:lnTo>
                <a:lnTo>
                  <a:pt x="1413" y="282"/>
                </a:lnTo>
                <a:lnTo>
                  <a:pt x="1426" y="213"/>
                </a:lnTo>
                <a:lnTo>
                  <a:pt x="1435" y="143"/>
                </a:lnTo>
                <a:lnTo>
                  <a:pt x="1440" y="72"/>
                </a:lnTo>
                <a:lnTo>
                  <a:pt x="1443" y="0"/>
                </a:lnTo>
                <a:close/>
              </a:path>
            </a:pathLst>
          </a:custGeom>
          <a:solidFill>
            <a:schemeClr val="tx2"/>
          </a:solidFill>
          <a:ln w="12700" cmpd="sng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873250" y="2111375"/>
            <a:ext cx="811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fr-FR" sz="1800" b="1">
                <a:latin typeface="Impact" pitchFamily="34" charset="0"/>
              </a:rPr>
              <a:t>Référen-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2154238" y="2443163"/>
            <a:ext cx="314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fr-FR" sz="1800" b="1">
                <a:latin typeface="Impact" pitchFamily="34" charset="0"/>
              </a:rPr>
              <a:t>tiel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1712913" y="2970213"/>
            <a:ext cx="1222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Gestion de</a:t>
            </a:r>
          </a:p>
          <a:p>
            <a:pPr algn="ctr"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versions</a:t>
            </a:r>
            <a:endParaRPr kumimoji="0" lang="fr-FR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595688" y="2713038"/>
            <a:ext cx="874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Gestion</a:t>
            </a:r>
            <a:endParaRPr kumimoji="0" lang="fr-FR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3614738" y="3267075"/>
            <a:ext cx="280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de</a:t>
            </a:r>
            <a:endParaRPr kumimoji="0" lang="fr-FR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2355850" y="3711575"/>
            <a:ext cx="165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configurations</a:t>
            </a:r>
            <a:endParaRPr kumimoji="0" lang="fr-FR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953000" y="3124200"/>
            <a:ext cx="3660775" cy="73025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fr-FR" sz="2000" b="1">
                <a:latin typeface="Tahoma" pitchFamily="34" charset="0"/>
              </a:rPr>
              <a:t>SGV : identifier et gérer les produits du Génie Logiciel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2266950" y="3717925"/>
            <a:ext cx="0" cy="10080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 flipV="1">
            <a:off x="2873375" y="2338388"/>
            <a:ext cx="1865313" cy="15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endParaRPr lang="fr-FR"/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2819400" y="5029200"/>
            <a:ext cx="5895975" cy="1035050"/>
          </a:xfrm>
          <a:prstGeom prst="rect">
            <a:avLst/>
          </a:prstGeom>
          <a:noFill/>
          <a:ln w="28575">
            <a:solidFill>
              <a:srgbClr val="F7A217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000" b="1">
                <a:latin typeface="Tahoma" pitchFamily="34" charset="0"/>
              </a:rPr>
              <a:t>SGC : connaissant les dépendances, construire une configuration qui satisfait un ensemble de contraintes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0" y="0"/>
            <a:ext cx="9398000" cy="6858000"/>
            <a:chOff x="0" y="0"/>
            <a:chExt cx="5920" cy="4320"/>
          </a:xfrm>
        </p:grpSpPr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204" y="164"/>
              <a:ext cx="408" cy="18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1429" y="0"/>
              <a:ext cx="0" cy="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567" y="0"/>
              <a:ext cx="9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600"/>
                <a:t>Vigilance V2</a:t>
              </a: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1655" y="255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>
              <a:off x="612" y="255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1746" y="527"/>
              <a:ext cx="408" cy="18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1791" y="300"/>
              <a:ext cx="10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 i="1">
                  <a:solidFill>
                    <a:schemeClr val="accent2"/>
                  </a:solidFill>
                </a:rPr>
                <a:t>Branche Vigi V2.1</a:t>
              </a:r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1655" y="255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2880" y="255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3061" y="300"/>
              <a:ext cx="10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 i="1">
                  <a:solidFill>
                    <a:schemeClr val="accent2"/>
                  </a:solidFill>
                </a:rPr>
                <a:t>Branche Vigi V3</a:t>
              </a:r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3061" y="482"/>
              <a:ext cx="408" cy="18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3243" y="66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65" name="AutoShape 17"/>
            <p:cNvSpPr>
              <a:spLocks noChangeArrowheads="1"/>
            </p:cNvSpPr>
            <p:nvPr/>
          </p:nvSpPr>
          <p:spPr bwMode="auto">
            <a:xfrm>
              <a:off x="3061" y="1026"/>
              <a:ext cx="408" cy="18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0" y="3974"/>
              <a:ext cx="138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/>
                <a:t>Branche principale</a:t>
              </a:r>
            </a:p>
          </p:txBody>
        </p:sp>
        <p:sp>
          <p:nvSpPr>
            <p:cNvPr id="2067" name="Text Box 19"/>
            <p:cNvSpPr txBox="1">
              <a:spLocks noChangeArrowheads="1"/>
            </p:cNvSpPr>
            <p:nvPr/>
          </p:nvSpPr>
          <p:spPr bwMode="auto">
            <a:xfrm>
              <a:off x="1610" y="3974"/>
              <a:ext cx="21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/>
                <a:t>Branche de développement</a:t>
              </a:r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3470" y="1071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/>
                <a:t>Vigi 3 - DMD</a:t>
              </a:r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>
              <a:off x="1927" y="70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>
              <a:off x="1729" y="1026"/>
              <a:ext cx="408" cy="18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1973" y="845"/>
              <a:ext cx="6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/>
                <a:t>Vigi V2.1</a:t>
              </a:r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4195" y="0"/>
              <a:ext cx="0" cy="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73" name="Text Box 25"/>
            <p:cNvSpPr txBox="1">
              <a:spLocks noChangeArrowheads="1"/>
            </p:cNvSpPr>
            <p:nvPr/>
          </p:nvSpPr>
          <p:spPr bwMode="auto">
            <a:xfrm>
              <a:off x="4286" y="3974"/>
              <a:ext cx="138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/>
                <a:t>Validation</a:t>
              </a:r>
            </a:p>
          </p:txBody>
        </p:sp>
        <p:sp>
          <p:nvSpPr>
            <p:cNvPr id="2075" name="Arc 27"/>
            <p:cNvSpPr>
              <a:spLocks/>
            </p:cNvSpPr>
            <p:nvPr/>
          </p:nvSpPr>
          <p:spPr bwMode="auto">
            <a:xfrm rot="672638" flipV="1">
              <a:off x="2018" y="1071"/>
              <a:ext cx="1143" cy="285"/>
            </a:xfrm>
            <a:custGeom>
              <a:avLst/>
              <a:gdLst>
                <a:gd name="G0" fmla="+- 5607 0 0"/>
                <a:gd name="G1" fmla="+- 21600 0 0"/>
                <a:gd name="G2" fmla="+- 21600 0 0"/>
                <a:gd name="T0" fmla="*/ 0 w 27207"/>
                <a:gd name="T1" fmla="*/ 741 h 27096"/>
                <a:gd name="T2" fmla="*/ 26496 w 27207"/>
                <a:gd name="T3" fmla="*/ 27096 h 27096"/>
                <a:gd name="T4" fmla="*/ 5607 w 27207"/>
                <a:gd name="T5" fmla="*/ 21600 h 27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07" h="27096" fill="none" extrusionOk="0">
                  <a:moveTo>
                    <a:pt x="-1" y="740"/>
                  </a:moveTo>
                  <a:cubicBezTo>
                    <a:pt x="1828" y="248"/>
                    <a:pt x="3713" y="-1"/>
                    <a:pt x="5607" y="0"/>
                  </a:cubicBezTo>
                  <a:cubicBezTo>
                    <a:pt x="17536" y="0"/>
                    <a:pt x="27207" y="9670"/>
                    <a:pt x="27207" y="21600"/>
                  </a:cubicBezTo>
                  <a:cubicBezTo>
                    <a:pt x="27207" y="23454"/>
                    <a:pt x="26968" y="25302"/>
                    <a:pt x="26496" y="27096"/>
                  </a:cubicBezTo>
                </a:path>
                <a:path w="27207" h="27096" stroke="0" extrusionOk="0">
                  <a:moveTo>
                    <a:pt x="-1" y="740"/>
                  </a:moveTo>
                  <a:cubicBezTo>
                    <a:pt x="1828" y="248"/>
                    <a:pt x="3713" y="-1"/>
                    <a:pt x="5607" y="0"/>
                  </a:cubicBezTo>
                  <a:cubicBezTo>
                    <a:pt x="17536" y="0"/>
                    <a:pt x="27207" y="9670"/>
                    <a:pt x="27207" y="21600"/>
                  </a:cubicBezTo>
                  <a:cubicBezTo>
                    <a:pt x="27207" y="23454"/>
                    <a:pt x="26968" y="25302"/>
                    <a:pt x="26496" y="27096"/>
                  </a:cubicBezTo>
                  <a:lnTo>
                    <a:pt x="5607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6" name="Text Box 28"/>
            <p:cNvSpPr txBox="1">
              <a:spLocks noChangeArrowheads="1"/>
            </p:cNvSpPr>
            <p:nvPr/>
          </p:nvSpPr>
          <p:spPr bwMode="auto">
            <a:xfrm>
              <a:off x="2472" y="1162"/>
              <a:ext cx="4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 b="1" i="1">
                  <a:solidFill>
                    <a:srgbClr val="800000"/>
                  </a:solidFill>
                </a:rPr>
                <a:t>Merge</a:t>
              </a:r>
            </a:p>
          </p:txBody>
        </p:sp>
        <p:sp>
          <p:nvSpPr>
            <p:cNvPr id="2077" name="Line 29"/>
            <p:cNvSpPr>
              <a:spLocks noChangeShapeType="1"/>
            </p:cNvSpPr>
            <p:nvPr/>
          </p:nvSpPr>
          <p:spPr bwMode="auto">
            <a:xfrm>
              <a:off x="3243" y="120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78" name="AutoShape 30"/>
            <p:cNvSpPr>
              <a:spLocks noChangeArrowheads="1"/>
            </p:cNvSpPr>
            <p:nvPr/>
          </p:nvSpPr>
          <p:spPr bwMode="auto">
            <a:xfrm>
              <a:off x="3061" y="1525"/>
              <a:ext cx="408" cy="18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3470" y="1434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/>
                <a:t>Vigi 3 sans crue</a:t>
              </a:r>
            </a:p>
          </p:txBody>
        </p:sp>
        <p:sp>
          <p:nvSpPr>
            <p:cNvPr id="2080" name="AutoShape 32"/>
            <p:cNvSpPr>
              <a:spLocks noChangeArrowheads="1"/>
            </p:cNvSpPr>
            <p:nvPr/>
          </p:nvSpPr>
          <p:spPr bwMode="auto">
            <a:xfrm>
              <a:off x="4558" y="1570"/>
              <a:ext cx="408" cy="181"/>
            </a:xfrm>
            <a:prstGeom prst="flowChartConnector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1" name="Line 33"/>
            <p:cNvSpPr>
              <a:spLocks noChangeShapeType="1"/>
            </p:cNvSpPr>
            <p:nvPr/>
          </p:nvSpPr>
          <p:spPr bwMode="auto">
            <a:xfrm>
              <a:off x="3424" y="1661"/>
              <a:ext cx="1134" cy="0"/>
            </a:xfrm>
            <a:prstGeom prst="line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82" name="Text Box 34"/>
            <p:cNvSpPr txBox="1">
              <a:spLocks noChangeArrowheads="1"/>
            </p:cNvSpPr>
            <p:nvPr/>
          </p:nvSpPr>
          <p:spPr bwMode="auto">
            <a:xfrm>
              <a:off x="4241" y="164"/>
              <a:ext cx="167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/>
                <a:t>Passage en validation sur la plate forme de pré production avant déploiement</a:t>
              </a:r>
            </a:p>
          </p:txBody>
        </p:sp>
        <p:sp>
          <p:nvSpPr>
            <p:cNvPr id="2083" name="Line 35"/>
            <p:cNvSpPr>
              <a:spLocks noChangeShapeType="1"/>
            </p:cNvSpPr>
            <p:nvPr/>
          </p:nvSpPr>
          <p:spPr bwMode="auto">
            <a:xfrm flipH="1">
              <a:off x="884" y="1616"/>
              <a:ext cx="2177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84" name="AutoShape 36"/>
            <p:cNvSpPr>
              <a:spLocks noChangeArrowheads="1"/>
            </p:cNvSpPr>
            <p:nvPr/>
          </p:nvSpPr>
          <p:spPr bwMode="auto">
            <a:xfrm>
              <a:off x="476" y="2024"/>
              <a:ext cx="408" cy="18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5" name="Text Box 37"/>
            <p:cNvSpPr txBox="1">
              <a:spLocks noChangeArrowheads="1"/>
            </p:cNvSpPr>
            <p:nvPr/>
          </p:nvSpPr>
          <p:spPr bwMode="auto">
            <a:xfrm>
              <a:off x="340" y="1797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 b="1"/>
                <a:t>Vigi 3 Evol</a:t>
              </a:r>
            </a:p>
          </p:txBody>
        </p:sp>
        <p:sp>
          <p:nvSpPr>
            <p:cNvPr id="2086" name="Line 38"/>
            <p:cNvSpPr>
              <a:spLocks noChangeShapeType="1"/>
            </p:cNvSpPr>
            <p:nvPr/>
          </p:nvSpPr>
          <p:spPr bwMode="auto">
            <a:xfrm>
              <a:off x="884" y="2160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87" name="Line 39"/>
            <p:cNvSpPr>
              <a:spLocks noChangeShapeType="1"/>
            </p:cNvSpPr>
            <p:nvPr/>
          </p:nvSpPr>
          <p:spPr bwMode="auto">
            <a:xfrm>
              <a:off x="1519" y="2160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88" name="Line 40"/>
            <p:cNvSpPr>
              <a:spLocks noChangeShapeType="1"/>
            </p:cNvSpPr>
            <p:nvPr/>
          </p:nvSpPr>
          <p:spPr bwMode="auto">
            <a:xfrm>
              <a:off x="1927" y="2160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89" name="Line 41"/>
            <p:cNvSpPr>
              <a:spLocks noChangeShapeType="1"/>
            </p:cNvSpPr>
            <p:nvPr/>
          </p:nvSpPr>
          <p:spPr bwMode="auto">
            <a:xfrm>
              <a:off x="3152" y="2160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90" name="AutoShape 42"/>
            <p:cNvSpPr>
              <a:spLocks noChangeArrowheads="1"/>
            </p:cNvSpPr>
            <p:nvPr/>
          </p:nvSpPr>
          <p:spPr bwMode="auto">
            <a:xfrm>
              <a:off x="1610" y="2432"/>
              <a:ext cx="408" cy="18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1" name="AutoShape 43"/>
            <p:cNvSpPr>
              <a:spLocks noChangeArrowheads="1"/>
            </p:cNvSpPr>
            <p:nvPr/>
          </p:nvSpPr>
          <p:spPr bwMode="auto">
            <a:xfrm>
              <a:off x="3198" y="2432"/>
              <a:ext cx="408" cy="18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2" name="Text Box 44"/>
            <p:cNvSpPr txBox="1">
              <a:spLocks noChangeArrowheads="1"/>
            </p:cNvSpPr>
            <p:nvPr/>
          </p:nvSpPr>
          <p:spPr bwMode="auto">
            <a:xfrm>
              <a:off x="1631" y="2205"/>
              <a:ext cx="1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 i="1">
                  <a:solidFill>
                    <a:schemeClr val="accent2"/>
                  </a:solidFill>
                </a:rPr>
                <a:t>Branche Vigi V3 Crue</a:t>
              </a:r>
            </a:p>
          </p:txBody>
        </p:sp>
        <p:sp>
          <p:nvSpPr>
            <p:cNvPr id="2093" name="Text Box 45"/>
            <p:cNvSpPr txBox="1">
              <a:spLocks noChangeArrowheads="1"/>
            </p:cNvSpPr>
            <p:nvPr/>
          </p:nvSpPr>
          <p:spPr bwMode="auto">
            <a:xfrm>
              <a:off x="3243" y="2205"/>
              <a:ext cx="16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 i="1">
                  <a:solidFill>
                    <a:schemeClr val="accent2"/>
                  </a:solidFill>
                </a:rPr>
                <a:t>Branche Cor Vigi3 sans crue</a:t>
              </a:r>
            </a:p>
          </p:txBody>
        </p:sp>
        <p:sp>
          <p:nvSpPr>
            <p:cNvPr id="2094" name="Line 46"/>
            <p:cNvSpPr>
              <a:spLocks noChangeShapeType="1"/>
            </p:cNvSpPr>
            <p:nvPr/>
          </p:nvSpPr>
          <p:spPr bwMode="auto">
            <a:xfrm>
              <a:off x="3379" y="2614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95" name="AutoShape 47"/>
            <p:cNvSpPr>
              <a:spLocks noChangeArrowheads="1"/>
            </p:cNvSpPr>
            <p:nvPr/>
          </p:nvSpPr>
          <p:spPr bwMode="auto">
            <a:xfrm>
              <a:off x="3152" y="2931"/>
              <a:ext cx="408" cy="18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6" name="Text Box 48"/>
            <p:cNvSpPr txBox="1">
              <a:spLocks noChangeArrowheads="1"/>
            </p:cNvSpPr>
            <p:nvPr/>
          </p:nvSpPr>
          <p:spPr bwMode="auto">
            <a:xfrm>
              <a:off x="3424" y="2750"/>
              <a:ext cx="104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/>
                <a:t>Vigi 3 sans crue corrigée</a:t>
              </a:r>
            </a:p>
          </p:txBody>
        </p:sp>
        <p:sp>
          <p:nvSpPr>
            <p:cNvPr id="2097" name="Line 49"/>
            <p:cNvSpPr>
              <a:spLocks noChangeShapeType="1"/>
            </p:cNvSpPr>
            <p:nvPr/>
          </p:nvSpPr>
          <p:spPr bwMode="auto">
            <a:xfrm>
              <a:off x="1791" y="26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098" name="AutoShape 50"/>
            <p:cNvSpPr>
              <a:spLocks noChangeArrowheads="1"/>
            </p:cNvSpPr>
            <p:nvPr/>
          </p:nvSpPr>
          <p:spPr bwMode="auto">
            <a:xfrm>
              <a:off x="1610" y="2931"/>
              <a:ext cx="408" cy="18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9" name="Text Box 51"/>
            <p:cNvSpPr txBox="1">
              <a:spLocks noChangeArrowheads="1"/>
            </p:cNvSpPr>
            <p:nvPr/>
          </p:nvSpPr>
          <p:spPr bwMode="auto">
            <a:xfrm>
              <a:off x="2018" y="2840"/>
              <a:ext cx="4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/>
                <a:t>Vigi 3</a:t>
              </a:r>
            </a:p>
          </p:txBody>
        </p:sp>
        <p:sp>
          <p:nvSpPr>
            <p:cNvPr id="2100" name="Arc 52"/>
            <p:cNvSpPr>
              <a:spLocks/>
            </p:cNvSpPr>
            <p:nvPr/>
          </p:nvSpPr>
          <p:spPr bwMode="auto">
            <a:xfrm rot="10446942" flipV="1">
              <a:off x="1879" y="3027"/>
              <a:ext cx="1423" cy="227"/>
            </a:xfrm>
            <a:custGeom>
              <a:avLst/>
              <a:gdLst>
                <a:gd name="G0" fmla="+- 12781 0 0"/>
                <a:gd name="G1" fmla="+- 0 0 0"/>
                <a:gd name="G2" fmla="+- 21600 0 0"/>
                <a:gd name="T0" fmla="*/ 33871 w 33871"/>
                <a:gd name="T1" fmla="*/ 4666 h 21600"/>
                <a:gd name="T2" fmla="*/ 0 w 33871"/>
                <a:gd name="T3" fmla="*/ 17413 h 21600"/>
                <a:gd name="T4" fmla="*/ 12781 w 3387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871" h="21600" fill="none" extrusionOk="0">
                  <a:moveTo>
                    <a:pt x="33871" y="4666"/>
                  </a:moveTo>
                  <a:cubicBezTo>
                    <a:pt x="31682" y="14558"/>
                    <a:pt x="22912" y="21599"/>
                    <a:pt x="12781" y="21600"/>
                  </a:cubicBezTo>
                  <a:cubicBezTo>
                    <a:pt x="8183" y="21600"/>
                    <a:pt x="3706" y="20133"/>
                    <a:pt x="0" y="17412"/>
                  </a:cubicBezTo>
                </a:path>
                <a:path w="33871" h="21600" stroke="0" extrusionOk="0">
                  <a:moveTo>
                    <a:pt x="33871" y="4666"/>
                  </a:moveTo>
                  <a:cubicBezTo>
                    <a:pt x="31682" y="14558"/>
                    <a:pt x="22912" y="21599"/>
                    <a:pt x="12781" y="21600"/>
                  </a:cubicBezTo>
                  <a:cubicBezTo>
                    <a:pt x="8183" y="21600"/>
                    <a:pt x="3706" y="20133"/>
                    <a:pt x="0" y="17412"/>
                  </a:cubicBezTo>
                  <a:lnTo>
                    <a:pt x="1278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1" name="Text Box 53"/>
            <p:cNvSpPr txBox="1">
              <a:spLocks noChangeArrowheads="1"/>
            </p:cNvSpPr>
            <p:nvPr/>
          </p:nvSpPr>
          <p:spPr bwMode="auto">
            <a:xfrm>
              <a:off x="2336" y="3067"/>
              <a:ext cx="4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 b="1" i="1">
                  <a:solidFill>
                    <a:srgbClr val="800000"/>
                  </a:solidFill>
                </a:rPr>
                <a:t>Merge</a:t>
              </a:r>
            </a:p>
          </p:txBody>
        </p:sp>
        <p:sp>
          <p:nvSpPr>
            <p:cNvPr id="2102" name="Line 54"/>
            <p:cNvSpPr>
              <a:spLocks noChangeShapeType="1"/>
            </p:cNvSpPr>
            <p:nvPr/>
          </p:nvSpPr>
          <p:spPr bwMode="auto">
            <a:xfrm>
              <a:off x="1746" y="3521"/>
              <a:ext cx="2722" cy="0"/>
            </a:xfrm>
            <a:prstGeom prst="line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103" name="AutoShape 55"/>
            <p:cNvSpPr>
              <a:spLocks noChangeArrowheads="1"/>
            </p:cNvSpPr>
            <p:nvPr/>
          </p:nvSpPr>
          <p:spPr bwMode="auto">
            <a:xfrm>
              <a:off x="4468" y="3430"/>
              <a:ext cx="408" cy="181"/>
            </a:xfrm>
            <a:prstGeom prst="flowChartConnector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4" name="Text Box 56"/>
            <p:cNvSpPr txBox="1">
              <a:spLocks noChangeArrowheads="1"/>
            </p:cNvSpPr>
            <p:nvPr/>
          </p:nvSpPr>
          <p:spPr bwMode="auto">
            <a:xfrm>
              <a:off x="4921" y="1570"/>
              <a:ext cx="9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 b="1"/>
                <a:t>VA-Evolution</a:t>
              </a:r>
            </a:p>
          </p:txBody>
        </p:sp>
        <p:sp>
          <p:nvSpPr>
            <p:cNvPr id="2105" name="Text Box 57"/>
            <p:cNvSpPr txBox="1">
              <a:spLocks noChangeArrowheads="1"/>
            </p:cNvSpPr>
            <p:nvPr/>
          </p:nvSpPr>
          <p:spPr bwMode="auto">
            <a:xfrm>
              <a:off x="4921" y="3430"/>
              <a:ext cx="71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 b="1"/>
                <a:t>VA-Vigi3</a:t>
              </a:r>
            </a:p>
          </p:txBody>
        </p:sp>
        <p:sp>
          <p:nvSpPr>
            <p:cNvPr id="2106" name="Line 58"/>
            <p:cNvSpPr>
              <a:spLocks noChangeShapeType="1"/>
            </p:cNvSpPr>
            <p:nvPr/>
          </p:nvSpPr>
          <p:spPr bwMode="auto">
            <a:xfrm>
              <a:off x="1746" y="3113"/>
              <a:ext cx="0" cy="408"/>
            </a:xfrm>
            <a:prstGeom prst="line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107" name="AutoShape 59"/>
            <p:cNvSpPr>
              <a:spLocks noChangeArrowheads="1"/>
            </p:cNvSpPr>
            <p:nvPr/>
          </p:nvSpPr>
          <p:spPr bwMode="auto">
            <a:xfrm>
              <a:off x="476" y="3339"/>
              <a:ext cx="408" cy="18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8" name="Line 60"/>
            <p:cNvSpPr>
              <a:spLocks noChangeShapeType="1"/>
            </p:cNvSpPr>
            <p:nvPr/>
          </p:nvSpPr>
          <p:spPr bwMode="auto">
            <a:xfrm flipH="1">
              <a:off x="839" y="3067"/>
              <a:ext cx="86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109" name="Text Box 61"/>
            <p:cNvSpPr txBox="1">
              <a:spLocks noChangeArrowheads="1"/>
            </p:cNvSpPr>
            <p:nvPr/>
          </p:nvSpPr>
          <p:spPr bwMode="auto">
            <a:xfrm>
              <a:off x="476" y="3067"/>
              <a:ext cx="5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400" b="1"/>
                <a:t>Vigi 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9323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méthodes de développement.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Guider les développeurs de la phase d'analyse à la phase de maintenance.</a:t>
            </a:r>
          </a:p>
          <a:p>
            <a:pPr marL="886968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 2"/>
              <a:buChar char=""/>
              <a:tabLst/>
              <a:defRPr/>
            </a:pPr>
            <a:r>
              <a:rPr lang="fr-FR" sz="2000" dirty="0" smtClean="0">
                <a:latin typeface="Arial" charset="0"/>
              </a:rPr>
              <a:t>Méthodes permettant de passer du besoin, au produit,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886968" lvl="2" indent="-2286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/>
            </a:pPr>
            <a:r>
              <a:rPr lang="fr-FR" sz="2000" dirty="0" smtClean="0">
                <a:solidFill>
                  <a:srgbClr val="FF0000"/>
                </a:solidFill>
              </a:rPr>
              <a:t>Gestion de la configuration et du changements</a:t>
            </a:r>
            <a:r>
              <a:rPr lang="fr-FR" sz="2000" dirty="0" smtClean="0"/>
              <a:t>,</a:t>
            </a:r>
          </a:p>
          <a:p>
            <a:pPr marL="886968" lvl="2" indent="-2286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/>
            </a:pPr>
            <a:r>
              <a:rPr lang="fr-FR" sz="2000" dirty="0" smtClean="0"/>
              <a:t>Activités soutenues par des outils : indispensables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méthodes de conduite de projet.</a:t>
            </a:r>
          </a:p>
          <a:p>
            <a:pPr marL="640080" lvl="1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Aider le chef de projet à </a:t>
            </a:r>
            <a:r>
              <a:rPr lang="fr-FR" sz="2400" dirty="0" smtClean="0">
                <a:solidFill>
                  <a:prstClr val="black"/>
                </a:solidFill>
                <a:latin typeface="Gill Sans MT"/>
              </a:rPr>
              <a:t>à évaluer les charges ,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planifier son projet, à en suivre son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avancement.</a:t>
            </a:r>
          </a:p>
          <a:p>
            <a:pPr marL="886968" lvl="2" indent="-2286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Font typeface="Arial" pitchFamily="34" charset="0"/>
              <a:buChar char="•"/>
            </a:pPr>
            <a:r>
              <a:rPr lang="fr-FR" dirty="0" smtClean="0"/>
              <a:t>Utiliser les métriques capitalisées selon une taxonomie de projet,</a:t>
            </a:r>
            <a:endParaRPr lang="fr-FR" dirty="0" smtClean="0">
              <a:latin typeface="Arial" charset="0"/>
            </a:endParaRPr>
          </a:p>
          <a:p>
            <a:pPr marL="886968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>
                <a:latin typeface="Arial" charset="0"/>
              </a:rPr>
              <a:t>Maitriser le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projet en fonction des risques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méthodes d‘Assurance et Contrôle qualité.</a:t>
            </a:r>
          </a:p>
          <a:p>
            <a:pPr marL="640080" marR="0" lvl="1" indent="-237744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fr-FR" sz="2000" dirty="0" smtClean="0">
                <a:latin typeface="Arial" charset="0"/>
              </a:rPr>
              <a:t>Mettre en place des procédures pour améliorer la qualité des produits développés.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fr-FR" sz="2000" dirty="0" smtClean="0">
                <a:latin typeface="Arial" charset="0"/>
              </a:rPr>
              <a:t>Effectuer des contrôles pour vérifier que les procédures soient respectées 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7696200" cy="579438"/>
          </a:xfrm>
        </p:spPr>
        <p:txBody>
          <a:bodyPr>
            <a:noAutofit/>
          </a:bodyPr>
          <a:lstStyle/>
          <a:p>
            <a:r>
              <a:rPr lang="fr-FR" sz="3900" dirty="0" smtClean="0"/>
              <a:t>Rappel : Le Génie Logiciel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A5DA-03A4-4519-85FB-1DB9E751EC73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34325" cy="579438"/>
          </a:xfrm>
        </p:spPr>
        <p:txBody>
          <a:bodyPr>
            <a:noAutofit/>
          </a:bodyPr>
          <a:lstStyle/>
          <a:p>
            <a:r>
              <a:rPr lang="fr-FR" sz="3900" dirty="0" smtClean="0"/>
              <a:t>MANAGEMENT DES EXIGENCES</a:t>
            </a:r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08962" cy="44688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2800" dirty="0"/>
              <a:t>3 activités :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Mettre en évidence, organiser et décrire les fonctionnalités et les contraintes du système.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Évaluer les changements à apporter au cahier des charges et évaluer leur impact,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Décrire les décisions prises et en faire le suivi.</a:t>
            </a:r>
          </a:p>
          <a:p>
            <a:pPr>
              <a:lnSpc>
                <a:spcPct val="90000"/>
              </a:lnSpc>
            </a:pPr>
            <a:r>
              <a:rPr lang="fr-FR" sz="2800" dirty="0"/>
              <a:t>Gestion d’un référentiel  :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Approche disciplinée,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Affectation de priorités,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Dialogue basé sur des définitions précises,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Évaluation objective des fonctionnalités et des performances,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Détection des incohérences plus aisée.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9E5E-A4A8-4E18-A029-716F6C47021D}" type="datetime2">
              <a:rPr lang="fr-FR" smtClean="0"/>
              <a:t>dimanche 14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Gestion des exigences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066800" y="1066800"/>
            <a:ext cx="792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latin typeface="Arial Unicode MS" pitchFamily="34" charset="-128"/>
                <a:cs typeface="Times New Roman" pitchFamily="18" charset="0"/>
              </a:rPr>
              <a:t>Les r</a:t>
            </a:r>
            <a:r>
              <a:rPr lang="fr-FR" sz="2400" dirty="0">
                <a:latin typeface="Arial"/>
                <a:cs typeface="Times New Roman" pitchFamily="18" charset="0"/>
              </a:rPr>
              <a:t>è</a:t>
            </a:r>
            <a:r>
              <a:rPr lang="fr-FR" sz="2400" dirty="0">
                <a:latin typeface="Arial Unicode MS" pitchFamily="34" charset="-128"/>
                <a:cs typeface="Times New Roman" pitchFamily="18" charset="0"/>
              </a:rPr>
              <a:t>gles </a:t>
            </a:r>
            <a:r>
              <a:rPr lang="fr-FR" sz="2400" dirty="0" smtClean="0">
                <a:latin typeface="Arial Unicode MS" pitchFamily="34" charset="-128"/>
                <a:cs typeface="Times New Roman" pitchFamily="18" charset="0"/>
              </a:rPr>
              <a:t>d</a:t>
            </a:r>
            <a:r>
              <a:rPr lang="fr-FR" sz="2400" dirty="0" smtClean="0">
                <a:latin typeface="Arial"/>
                <a:cs typeface="Times New Roman" pitchFamily="18" charset="0"/>
              </a:rPr>
              <a:t>‘</a:t>
            </a:r>
            <a:r>
              <a:rPr lang="fr-FR" sz="2400" dirty="0" smtClean="0">
                <a:latin typeface="Arial Unicode MS" pitchFamily="34" charset="-128"/>
                <a:cs typeface="Times New Roman" pitchFamily="18" charset="0"/>
              </a:rPr>
              <a:t>or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Identifier et formaliser toutes les hypoth</a:t>
            </a:r>
            <a:r>
              <a:rPr lang="fr-FR" sz="2000" dirty="0">
                <a:latin typeface="Arial"/>
                <a:cs typeface="Times New Roman" pitchFamily="18" charset="0"/>
              </a:rPr>
              <a:t>è</a:t>
            </a: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ses et contraintes</a:t>
            </a:r>
            <a:endParaRPr lang="fr-FR" sz="2000" b="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Identifier pr</a:t>
            </a:r>
            <a:r>
              <a:rPr lang="fr-FR" sz="2000" dirty="0">
                <a:latin typeface="Arial"/>
                <a:cs typeface="Times New Roman" pitchFamily="18" charset="0"/>
              </a:rPr>
              <a:t>é</a:t>
            </a: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cis</a:t>
            </a:r>
            <a:r>
              <a:rPr lang="fr-FR" sz="2000" dirty="0">
                <a:latin typeface="Arial"/>
                <a:cs typeface="Times New Roman" pitchFamily="18" charset="0"/>
              </a:rPr>
              <a:t>é</a:t>
            </a: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ment les exigences initiales</a:t>
            </a:r>
            <a:endParaRPr lang="fr-FR" sz="2000" b="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Identifier, tracer et faire approuver toute modification sur les exigences</a:t>
            </a:r>
            <a:endParaRPr lang="fr-FR" sz="2000" b="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Identifier pr</a:t>
            </a:r>
            <a:r>
              <a:rPr lang="fr-FR" sz="2000" dirty="0">
                <a:latin typeface="Arial"/>
                <a:cs typeface="Times New Roman" pitchFamily="18" charset="0"/>
              </a:rPr>
              <a:t>é</a:t>
            </a: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cis</a:t>
            </a:r>
            <a:r>
              <a:rPr lang="fr-FR" sz="2000" dirty="0">
                <a:latin typeface="Arial"/>
                <a:cs typeface="Times New Roman" pitchFamily="18" charset="0"/>
              </a:rPr>
              <a:t>é</a:t>
            </a: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ment le niveau de couverture des exigences</a:t>
            </a:r>
            <a:endParaRPr lang="fr-FR" sz="2000" b="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Evaluer les risques et approvisionner la marge correspondante (co</a:t>
            </a:r>
            <a:r>
              <a:rPr lang="fr-FR" sz="2000" dirty="0">
                <a:latin typeface="Arial"/>
                <a:cs typeface="Times New Roman" pitchFamily="18" charset="0"/>
              </a:rPr>
              <a:t>û</a:t>
            </a: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t et d</a:t>
            </a:r>
            <a:r>
              <a:rPr lang="fr-FR" sz="2000" dirty="0">
                <a:latin typeface="Arial"/>
                <a:cs typeface="Times New Roman" pitchFamily="18" charset="0"/>
              </a:rPr>
              <a:t>é</a:t>
            </a: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lai)</a:t>
            </a:r>
            <a:endParaRPr lang="fr-FR" sz="2000" b="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Assurer la tra</a:t>
            </a:r>
            <a:r>
              <a:rPr lang="fr-FR" sz="2000" dirty="0">
                <a:latin typeface="Arial"/>
                <a:cs typeface="Times New Roman" pitchFamily="18" charset="0"/>
              </a:rPr>
              <a:t>ç</a:t>
            </a: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abilit</a:t>
            </a:r>
            <a:r>
              <a:rPr lang="fr-FR" sz="2000" dirty="0">
                <a:latin typeface="Arial"/>
                <a:cs typeface="Times New Roman" pitchFamily="18" charset="0"/>
              </a:rPr>
              <a:t>é</a:t>
            </a: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 des exigences</a:t>
            </a:r>
            <a:endParaRPr lang="fr-FR" sz="2000" b="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Capitaliser sur le processus</a:t>
            </a:r>
            <a:endParaRPr lang="fr-FR" sz="2000" b="0" dirty="0">
              <a:latin typeface="Arial Unicode MS" pitchFamily="34" charset="-128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31" name="Rectangle 11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43088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QU'EST CE QU'UNE EXIGENCE ?</a:t>
            </a:r>
          </a:p>
        </p:txBody>
      </p:sp>
      <p:sp>
        <p:nvSpPr>
          <p:cNvPr id="15873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003300" y="2624138"/>
            <a:ext cx="7772400" cy="34623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Exigences fonctionnelles 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Comportement du système,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 Actions que le système doit  effectuer pour SERVIR l’utilisateur,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 Fonctions que le système doit </a:t>
            </a:r>
          </a:p>
          <a:p>
            <a:pPr lvl="1">
              <a:lnSpc>
                <a:spcPct val="120000"/>
              </a:lnSpc>
              <a:buFont typeface="Monotype Sorts" charset="2"/>
              <a:buNone/>
            </a:pPr>
            <a:r>
              <a:rPr lang="fr-FR" dirty="0"/>
              <a:t>être capable d’effectuer ,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 Conditions d’entrée et sortie qui en résultent.</a:t>
            </a:r>
          </a:p>
          <a:p>
            <a:pPr>
              <a:lnSpc>
                <a:spcPct val="120000"/>
              </a:lnSpc>
            </a:pPr>
            <a:r>
              <a:rPr lang="fr-FR" dirty="0"/>
              <a:t>Revoir cours UML (UC) et modèle de CdC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fr-FR" dirty="0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4479925" y="1336675"/>
            <a:ext cx="1809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fr-FR" sz="1600" b="1" i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392113" y="1490663"/>
            <a:ext cx="8461375" cy="78105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fr-FR" b="1">
                <a:latin typeface="Tahoma" pitchFamily="34" charset="0"/>
              </a:rPr>
              <a:t>UNE EXIGENCE EST UNE CONDITION À LAQUELLE UN SYSTÈME DOIT SATISFAIRE OU UNE CAPACITÉ DONT IL DOIT FAIRE PREUVE.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1E74-1327-4DFD-9BF3-A6B69B63037E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9356725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80000"/>
              </a:lnSpc>
            </a:pPr>
            <a:r>
              <a:rPr lang="fr-FR" dirty="0"/>
              <a:t>EXIGENCES NON FONCTIONNELLES</a:t>
            </a:r>
            <a:br>
              <a:rPr lang="fr-FR" dirty="0"/>
            </a:br>
            <a:r>
              <a:rPr lang="fr-FR" sz="2000" dirty="0"/>
              <a:t>(cf. </a:t>
            </a:r>
            <a:r>
              <a:rPr lang="fr-FR" sz="2000" dirty="0" err="1"/>
              <a:t>SQuaRE</a:t>
            </a:r>
            <a:r>
              <a:rPr lang="fr-FR" sz="2000" dirty="0"/>
              <a:t>)</a:t>
            </a:r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831138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fr-FR" dirty="0"/>
              <a:t> Description des contraintes, pour chaque service et pour le système global :</a:t>
            </a:r>
          </a:p>
          <a:p>
            <a:pPr lvl="1">
              <a:lnSpc>
                <a:spcPct val="170000"/>
              </a:lnSpc>
            </a:pPr>
            <a:r>
              <a:rPr lang="fr-FR" sz="2400" dirty="0"/>
              <a:t>Facilité d’utilisation </a:t>
            </a:r>
          </a:p>
          <a:p>
            <a:pPr lvl="1">
              <a:lnSpc>
                <a:spcPct val="170000"/>
              </a:lnSpc>
            </a:pPr>
            <a:r>
              <a:rPr lang="fr-FR" sz="2400" dirty="0"/>
              <a:t>Fiabilité </a:t>
            </a:r>
          </a:p>
          <a:p>
            <a:pPr lvl="1">
              <a:lnSpc>
                <a:spcPct val="170000"/>
              </a:lnSpc>
            </a:pPr>
            <a:r>
              <a:rPr lang="fr-FR" sz="2400" dirty="0"/>
              <a:t>Performance </a:t>
            </a:r>
          </a:p>
          <a:p>
            <a:pPr lvl="1">
              <a:lnSpc>
                <a:spcPct val="170000"/>
              </a:lnSpc>
            </a:pPr>
            <a:r>
              <a:rPr lang="fr-FR" sz="2400" dirty="0" err="1"/>
              <a:t>Maintenabilité</a:t>
            </a:r>
            <a:r>
              <a:rPr lang="fr-FR" sz="2400" dirty="0"/>
              <a:t> 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0C15-31E2-41A6-AFC9-E8DA1F85DBA9}" type="datetime2">
              <a:rPr lang="fr-FR" smtClean="0"/>
              <a:t>dimanche 14 février 2010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934325" cy="579438"/>
          </a:xfrm>
        </p:spPr>
        <p:txBody>
          <a:bodyPr/>
          <a:lstStyle/>
          <a:p>
            <a:r>
              <a:rPr lang="fr-FR" sz="3200" dirty="0" smtClean="0"/>
              <a:t>Exigences et cycle de vie</a:t>
            </a:r>
            <a:endParaRPr lang="fr-FR" sz="3200" dirty="0"/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95400"/>
            <a:ext cx="723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934325" cy="579438"/>
          </a:xfrm>
        </p:spPr>
        <p:txBody>
          <a:bodyPr/>
          <a:lstStyle/>
          <a:p>
            <a:r>
              <a:rPr lang="fr-FR" sz="3200" dirty="0" smtClean="0"/>
              <a:t>Exigences et cycles de vie</a:t>
            </a:r>
            <a:endParaRPr lang="fr-FR" sz="32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90600" y="914400"/>
          <a:ext cx="6980238" cy="5334000"/>
        </p:xfrm>
        <a:graphic>
          <a:graphicData uri="http://schemas.openxmlformats.org/presentationml/2006/ole">
            <p:oleObj spid="_x0000_s1026" name="Picture" r:id="rId4" imgW="6893781" imgH="5256556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FF85-6365-4E28-8023-5CDFF47CDD5B}" type="datetime2">
              <a:rPr lang="fr-FR" smtClean="0"/>
              <a:t>dimanche 14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990600" y="10668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latin typeface="Arial Unicode MS" pitchFamily="34" charset="-128"/>
              </a:rPr>
              <a:t>Traduire les besoins en exigence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Atomique, Unique, Réalisable, Légale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Claire, Précise, Vérifiable, Abstraite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latin typeface="Arial Unicode MS" pitchFamily="34" charset="-128"/>
              </a:rPr>
              <a:t>R</a:t>
            </a:r>
            <a:r>
              <a:rPr lang="fr-FR" sz="2400" dirty="0">
                <a:latin typeface="Arial"/>
              </a:rPr>
              <a:t>é</a:t>
            </a:r>
            <a:r>
              <a:rPr lang="fr-FR" sz="2400" dirty="0">
                <a:latin typeface="Arial Unicode MS" pitchFamily="34" charset="-128"/>
              </a:rPr>
              <a:t>diger les exigences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Définir une exigence à la fois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Eviter les conjonctions « et » « ou »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Utiliser des phrases simples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Utiliser un vocabulaire limité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Identifier le type d’utilisateur concerné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Décrire le résultat attendu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Quantifier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latin typeface="Arial Unicode MS" pitchFamily="34" charset="-128"/>
              </a:rPr>
              <a:t>Structurer , </a:t>
            </a:r>
            <a:r>
              <a:rPr lang="fr-FR" sz="2400" dirty="0" smtClean="0">
                <a:latin typeface="Arial Unicode MS" pitchFamily="34" charset="-128"/>
              </a:rPr>
              <a:t>hi</a:t>
            </a:r>
            <a:r>
              <a:rPr lang="fr-FR" sz="2400" dirty="0" smtClean="0">
                <a:latin typeface="Arial"/>
              </a:rPr>
              <a:t>é</a:t>
            </a:r>
            <a:r>
              <a:rPr lang="fr-FR" sz="2400" dirty="0" smtClean="0">
                <a:latin typeface="Arial Unicode MS" pitchFamily="34" charset="-128"/>
              </a:rPr>
              <a:t>rarchiser</a:t>
            </a:r>
            <a:endParaRPr lang="fr-FR" sz="2400" dirty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>
                <a:cs typeface="Arial" charset="0"/>
                <a:sym typeface="Wingdings" pitchFamily="2" charset="2"/>
              </a:rPr>
              <a:t> ensemble complet, cohérent, structuré, qualifié</a:t>
            </a:r>
            <a:endParaRPr lang="fr-FR" sz="240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fr-FR" sz="2000" dirty="0">
              <a:latin typeface="Arial Unicode MS" pitchFamily="34" charset="-128"/>
            </a:endParaRP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10668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Gestion des exigences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</TotalTime>
  <Words>597</Words>
  <Application>Microsoft Office PowerPoint</Application>
  <PresentationFormat>Affichage à l'écran (4:3)</PresentationFormat>
  <Paragraphs>151</Paragraphs>
  <Slides>13</Slides>
  <Notes>7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Solstice</vt:lpstr>
      <vt:lpstr>Picture</vt:lpstr>
      <vt:lpstr>Diapositive 1</vt:lpstr>
      <vt:lpstr>Rappel : Le Génie Logiciel</vt:lpstr>
      <vt:lpstr>MANAGEMENT DES EXIGENCES</vt:lpstr>
      <vt:lpstr>Diapositive 4</vt:lpstr>
      <vt:lpstr>QU'EST CE QU'UNE EXIGENCE ?</vt:lpstr>
      <vt:lpstr>EXIGENCES NON FONCTIONNELLES (cf. SQuaRE)</vt:lpstr>
      <vt:lpstr>Exigences et cycle de vie</vt:lpstr>
      <vt:lpstr>Exigences et cycles de vie</vt:lpstr>
      <vt:lpstr>Diapositive 9</vt:lpstr>
      <vt:lpstr>Diapositive 10</vt:lpstr>
      <vt:lpstr>Diapositive 11</vt:lpstr>
      <vt:lpstr>GESTION DE VERSIONS / CONFIGURATIONS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www.powerpointstyles.com</dc:creator>
  <cp:lastModifiedBy>Cédric</cp:lastModifiedBy>
  <cp:revision>215</cp:revision>
  <cp:lastPrinted>1601-01-01T00:00:00Z</cp:lastPrinted>
  <dcterms:created xsi:type="dcterms:W3CDTF">1601-01-01T00:00:00Z</dcterms:created>
  <dcterms:modified xsi:type="dcterms:W3CDTF">2010-02-14T18:32:42Z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