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62"/>
  </p:notesMasterIdLst>
  <p:sldIdLst>
    <p:sldId id="256" r:id="rId2"/>
    <p:sldId id="297" r:id="rId3"/>
    <p:sldId id="298" r:id="rId4"/>
    <p:sldId id="299" r:id="rId5"/>
    <p:sldId id="300" r:id="rId6"/>
    <p:sldId id="301" r:id="rId7"/>
    <p:sldId id="302" r:id="rId8"/>
    <p:sldId id="356" r:id="rId9"/>
    <p:sldId id="303" r:id="rId10"/>
    <p:sldId id="290" r:id="rId11"/>
    <p:sldId id="291" r:id="rId12"/>
    <p:sldId id="292" r:id="rId13"/>
    <p:sldId id="293" r:id="rId14"/>
    <p:sldId id="294" r:id="rId15"/>
    <p:sldId id="358" r:id="rId16"/>
    <p:sldId id="304" r:id="rId17"/>
    <p:sldId id="295" r:id="rId18"/>
    <p:sldId id="354" r:id="rId19"/>
    <p:sldId id="316" r:id="rId20"/>
    <p:sldId id="403" r:id="rId21"/>
    <p:sldId id="320" r:id="rId22"/>
    <p:sldId id="324" r:id="rId23"/>
    <p:sldId id="325" r:id="rId24"/>
    <p:sldId id="326" r:id="rId25"/>
    <p:sldId id="322" r:id="rId26"/>
    <p:sldId id="327" r:id="rId27"/>
    <p:sldId id="355" r:id="rId28"/>
    <p:sldId id="318" r:id="rId29"/>
    <p:sldId id="329" r:id="rId30"/>
    <p:sldId id="330" r:id="rId31"/>
    <p:sldId id="331" r:id="rId32"/>
    <p:sldId id="332" r:id="rId33"/>
    <p:sldId id="404" r:id="rId34"/>
    <p:sldId id="333" r:id="rId35"/>
    <p:sldId id="334" r:id="rId36"/>
    <p:sldId id="359" r:id="rId37"/>
    <p:sldId id="360" r:id="rId38"/>
    <p:sldId id="361" r:id="rId39"/>
    <p:sldId id="362" r:id="rId40"/>
    <p:sldId id="363" r:id="rId41"/>
    <p:sldId id="364" r:id="rId42"/>
    <p:sldId id="365" r:id="rId43"/>
    <p:sldId id="366" r:id="rId44"/>
    <p:sldId id="367" r:id="rId45"/>
    <p:sldId id="368" r:id="rId46"/>
    <p:sldId id="405" r:id="rId47"/>
    <p:sldId id="370" r:id="rId48"/>
    <p:sldId id="371" r:id="rId49"/>
    <p:sldId id="372" r:id="rId50"/>
    <p:sldId id="373" r:id="rId51"/>
    <p:sldId id="399" r:id="rId52"/>
    <p:sldId id="402" r:id="rId53"/>
    <p:sldId id="376" r:id="rId54"/>
    <p:sldId id="377" r:id="rId55"/>
    <p:sldId id="378" r:id="rId56"/>
    <p:sldId id="380" r:id="rId57"/>
    <p:sldId id="383" r:id="rId58"/>
    <p:sldId id="384" r:id="rId59"/>
    <p:sldId id="397" r:id="rId60"/>
    <p:sldId id="389" r:id="rId61"/>
  </p:sldIdLst>
  <p:sldSz cx="9144000" cy="6858000" type="screen4x3"/>
  <p:notesSz cx="7099300" cy="10234613"/>
  <p:defaultTextStyle>
    <a:defPPr>
      <a:defRPr lang="en-US"/>
    </a:defPPr>
    <a:lvl1pPr algn="l" rtl="0" eaLnBrk="0" fontAlgn="base" hangingPunct="0">
      <a:spcBef>
        <a:spcPct val="0"/>
      </a:spcBef>
      <a:spcAft>
        <a:spcPct val="0"/>
      </a:spcAft>
      <a:defRPr i="1" kern="1200">
        <a:solidFill>
          <a:schemeClr val="tx1"/>
        </a:solidFill>
        <a:latin typeface="Impact" pitchFamily="34" charset="0"/>
        <a:ea typeface="+mn-ea"/>
        <a:cs typeface="+mn-cs"/>
      </a:defRPr>
    </a:lvl1pPr>
    <a:lvl2pPr marL="457200" algn="l" rtl="0" eaLnBrk="0" fontAlgn="base" hangingPunct="0">
      <a:spcBef>
        <a:spcPct val="0"/>
      </a:spcBef>
      <a:spcAft>
        <a:spcPct val="0"/>
      </a:spcAft>
      <a:defRPr i="1" kern="1200">
        <a:solidFill>
          <a:schemeClr val="tx1"/>
        </a:solidFill>
        <a:latin typeface="Impact" pitchFamily="34" charset="0"/>
        <a:ea typeface="+mn-ea"/>
        <a:cs typeface="+mn-cs"/>
      </a:defRPr>
    </a:lvl2pPr>
    <a:lvl3pPr marL="914400" algn="l" rtl="0" eaLnBrk="0" fontAlgn="base" hangingPunct="0">
      <a:spcBef>
        <a:spcPct val="0"/>
      </a:spcBef>
      <a:spcAft>
        <a:spcPct val="0"/>
      </a:spcAft>
      <a:defRPr i="1" kern="1200">
        <a:solidFill>
          <a:schemeClr val="tx1"/>
        </a:solidFill>
        <a:latin typeface="Impact" pitchFamily="34" charset="0"/>
        <a:ea typeface="+mn-ea"/>
        <a:cs typeface="+mn-cs"/>
      </a:defRPr>
    </a:lvl3pPr>
    <a:lvl4pPr marL="1371600" algn="l" rtl="0" eaLnBrk="0" fontAlgn="base" hangingPunct="0">
      <a:spcBef>
        <a:spcPct val="0"/>
      </a:spcBef>
      <a:spcAft>
        <a:spcPct val="0"/>
      </a:spcAft>
      <a:defRPr i="1" kern="1200">
        <a:solidFill>
          <a:schemeClr val="tx1"/>
        </a:solidFill>
        <a:latin typeface="Impact" pitchFamily="34" charset="0"/>
        <a:ea typeface="+mn-ea"/>
        <a:cs typeface="+mn-cs"/>
      </a:defRPr>
    </a:lvl4pPr>
    <a:lvl5pPr marL="1828800" algn="l" rtl="0" eaLnBrk="0" fontAlgn="base" hangingPunct="0">
      <a:spcBef>
        <a:spcPct val="0"/>
      </a:spcBef>
      <a:spcAft>
        <a:spcPct val="0"/>
      </a:spcAft>
      <a:defRPr i="1" kern="1200">
        <a:solidFill>
          <a:schemeClr val="tx1"/>
        </a:solidFill>
        <a:latin typeface="Impact" pitchFamily="34" charset="0"/>
        <a:ea typeface="+mn-ea"/>
        <a:cs typeface="+mn-cs"/>
      </a:defRPr>
    </a:lvl5pPr>
    <a:lvl6pPr marL="2286000" algn="l" defTabSz="914400" rtl="0" eaLnBrk="1" latinLnBrk="0" hangingPunct="1">
      <a:defRPr i="1" kern="1200">
        <a:solidFill>
          <a:schemeClr val="tx1"/>
        </a:solidFill>
        <a:latin typeface="Impact" pitchFamily="34" charset="0"/>
        <a:ea typeface="+mn-ea"/>
        <a:cs typeface="+mn-cs"/>
      </a:defRPr>
    </a:lvl6pPr>
    <a:lvl7pPr marL="2743200" algn="l" defTabSz="914400" rtl="0" eaLnBrk="1" latinLnBrk="0" hangingPunct="1">
      <a:defRPr i="1" kern="1200">
        <a:solidFill>
          <a:schemeClr val="tx1"/>
        </a:solidFill>
        <a:latin typeface="Impact" pitchFamily="34" charset="0"/>
        <a:ea typeface="+mn-ea"/>
        <a:cs typeface="+mn-cs"/>
      </a:defRPr>
    </a:lvl7pPr>
    <a:lvl8pPr marL="3200400" algn="l" defTabSz="914400" rtl="0" eaLnBrk="1" latinLnBrk="0" hangingPunct="1">
      <a:defRPr i="1" kern="1200">
        <a:solidFill>
          <a:schemeClr val="tx1"/>
        </a:solidFill>
        <a:latin typeface="Impact" pitchFamily="34" charset="0"/>
        <a:ea typeface="+mn-ea"/>
        <a:cs typeface="+mn-cs"/>
      </a:defRPr>
    </a:lvl8pPr>
    <a:lvl9pPr marL="3657600" algn="l" defTabSz="914400" rtl="0" eaLnBrk="1" latinLnBrk="0" hangingPunct="1">
      <a:defRPr i="1" kern="1200">
        <a:solidFill>
          <a:schemeClr val="tx1"/>
        </a:solidFill>
        <a:latin typeface="Impact"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3FFF3"/>
    <a:srgbClr val="E5FFE5"/>
    <a:srgbClr val="D5F3CB"/>
    <a:srgbClr val="C5EEB8"/>
    <a:srgbClr val="BBFFBB"/>
    <a:srgbClr val="00FFFF"/>
    <a:srgbClr val="FF6600"/>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7" autoAdjust="0"/>
    <p:restoredTop sz="94624" autoAdjust="0"/>
  </p:normalViewPr>
  <p:slideViewPr>
    <p:cSldViewPr snapToGrid="0">
      <p:cViewPr>
        <p:scale>
          <a:sx n="100" d="100"/>
          <a:sy n="100" d="100"/>
        </p:scale>
        <p:origin x="-101"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274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7" Type="http://schemas.openxmlformats.org/officeDocument/2006/relationships/slide" Target="slides/slide35.xml"/><Relationship Id="rId2" Type="http://schemas.openxmlformats.org/officeDocument/2006/relationships/slide" Target="slides/slide11.xml"/><Relationship Id="rId1" Type="http://schemas.openxmlformats.org/officeDocument/2006/relationships/slide" Target="slides/slide1.xml"/><Relationship Id="rId6" Type="http://schemas.openxmlformats.org/officeDocument/2006/relationships/slide" Target="slides/slide21.xml"/><Relationship Id="rId5" Type="http://schemas.openxmlformats.org/officeDocument/2006/relationships/slide" Target="slides/slide19.xml"/><Relationship Id="rId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109913" cy="280988"/>
          </a:xfrm>
          <a:prstGeom prst="rect">
            <a:avLst/>
          </a:prstGeom>
          <a:noFill/>
          <a:ln w="12700">
            <a:noFill/>
            <a:miter lim="800000"/>
            <a:headEnd type="none" w="sm" len="sm"/>
            <a:tailEnd type="none" w="sm" len="sm"/>
          </a:ln>
          <a:effectLst/>
        </p:spPr>
        <p:txBody>
          <a:bodyPr vert="horz" wrap="square" lIns="93728" tIns="48738" rIns="93728" bIns="48738" numCol="1" anchor="t" anchorCtr="0" compatLnSpc="1">
            <a:prstTxWarp prst="textNoShape">
              <a:avLst/>
            </a:prstTxWarp>
            <a:spAutoFit/>
          </a:bodyPr>
          <a:lstStyle>
            <a:lvl1pPr defTabSz="952500">
              <a:defRPr sz="1200" i="0" smtClean="0"/>
            </a:lvl1pPr>
          </a:lstStyle>
          <a:p>
            <a:pPr>
              <a:defRPr/>
            </a:pPr>
            <a:endParaRPr lang="fr-FR"/>
          </a:p>
        </p:txBody>
      </p:sp>
      <p:sp>
        <p:nvSpPr>
          <p:cNvPr id="136195" name="Rectangle 3"/>
          <p:cNvSpPr>
            <a:spLocks noGrp="1" noChangeArrowheads="1"/>
          </p:cNvSpPr>
          <p:nvPr>
            <p:ph type="dt" idx="1"/>
          </p:nvPr>
        </p:nvSpPr>
        <p:spPr bwMode="auto">
          <a:xfrm>
            <a:off x="3986213" y="0"/>
            <a:ext cx="3109912" cy="280988"/>
          </a:xfrm>
          <a:prstGeom prst="rect">
            <a:avLst/>
          </a:prstGeom>
          <a:noFill/>
          <a:ln w="12700">
            <a:noFill/>
            <a:miter lim="800000"/>
            <a:headEnd type="none" w="sm" len="sm"/>
            <a:tailEnd type="none" w="sm" len="sm"/>
          </a:ln>
          <a:effectLst/>
        </p:spPr>
        <p:txBody>
          <a:bodyPr vert="horz" wrap="square" lIns="93728" tIns="48738" rIns="93728" bIns="48738" numCol="1" anchor="t" anchorCtr="0" compatLnSpc="1">
            <a:prstTxWarp prst="textNoShape">
              <a:avLst/>
            </a:prstTxWarp>
            <a:spAutoFit/>
          </a:bodyPr>
          <a:lstStyle>
            <a:lvl1pPr algn="r" defTabSz="952500">
              <a:defRPr sz="1200" i="0" smtClean="0"/>
            </a:lvl1pPr>
          </a:lstStyle>
          <a:p>
            <a:pPr>
              <a:defRPr/>
            </a:pPr>
            <a:endParaRPr lang="fr-FR"/>
          </a:p>
        </p:txBody>
      </p:sp>
      <p:sp>
        <p:nvSpPr>
          <p:cNvPr id="64516" name="Rectangle 4"/>
          <p:cNvSpPr>
            <a:spLocks noChangeArrowheads="1" noTextEdit="1"/>
          </p:cNvSpPr>
          <p:nvPr>
            <p:ph type="sldImg" idx="2"/>
          </p:nvPr>
        </p:nvSpPr>
        <p:spPr bwMode="auto">
          <a:xfrm>
            <a:off x="1016000" y="790575"/>
            <a:ext cx="5065713" cy="3798888"/>
          </a:xfrm>
          <a:prstGeom prst="rect">
            <a:avLst/>
          </a:prstGeom>
          <a:noFill/>
          <a:ln w="9525">
            <a:solidFill>
              <a:srgbClr val="000000"/>
            </a:solidFill>
            <a:miter lim="800000"/>
            <a:headEnd/>
            <a:tailEnd/>
          </a:ln>
        </p:spPr>
      </p:sp>
      <p:sp>
        <p:nvSpPr>
          <p:cNvPr id="136197" name="Rectangle 5"/>
          <p:cNvSpPr>
            <a:spLocks noGrp="1" noChangeArrowheads="1"/>
          </p:cNvSpPr>
          <p:nvPr>
            <p:ph type="body" sz="quarter" idx="3"/>
          </p:nvPr>
        </p:nvSpPr>
        <p:spPr bwMode="auto">
          <a:xfrm>
            <a:off x="957263" y="4826000"/>
            <a:ext cx="5181600" cy="1233488"/>
          </a:xfrm>
          <a:prstGeom prst="rect">
            <a:avLst/>
          </a:prstGeom>
          <a:noFill/>
          <a:ln w="12700">
            <a:noFill/>
            <a:miter lim="800000"/>
            <a:headEnd type="none" w="sm" len="sm"/>
            <a:tailEnd type="none" w="sm" len="sm"/>
          </a:ln>
          <a:effectLst/>
        </p:spPr>
        <p:txBody>
          <a:bodyPr vert="horz" wrap="square" lIns="93728" tIns="48738" rIns="93728" bIns="48738" numCol="1" anchor="t" anchorCtr="0" compatLnSpc="1">
            <a:prstTxWarp prst="textNoShape">
              <a:avLst/>
            </a:prstTxWarp>
            <a:sp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36198" name="Rectangle 6"/>
          <p:cNvSpPr>
            <a:spLocks noGrp="1" noChangeArrowheads="1"/>
          </p:cNvSpPr>
          <p:nvPr>
            <p:ph type="ftr" sz="quarter" idx="4"/>
          </p:nvPr>
        </p:nvSpPr>
        <p:spPr bwMode="auto">
          <a:xfrm>
            <a:off x="0" y="9925050"/>
            <a:ext cx="3109913" cy="280988"/>
          </a:xfrm>
          <a:prstGeom prst="rect">
            <a:avLst/>
          </a:prstGeom>
          <a:noFill/>
          <a:ln w="12700">
            <a:noFill/>
            <a:miter lim="800000"/>
            <a:headEnd type="none" w="sm" len="sm"/>
            <a:tailEnd type="none" w="sm" len="sm"/>
          </a:ln>
          <a:effectLst/>
        </p:spPr>
        <p:txBody>
          <a:bodyPr vert="horz" wrap="square" lIns="93728" tIns="48738" rIns="93728" bIns="48738" numCol="1" anchor="b" anchorCtr="0" compatLnSpc="1">
            <a:prstTxWarp prst="textNoShape">
              <a:avLst/>
            </a:prstTxWarp>
            <a:spAutoFit/>
          </a:bodyPr>
          <a:lstStyle>
            <a:lvl1pPr defTabSz="952500">
              <a:defRPr sz="1200" i="0" smtClean="0"/>
            </a:lvl1pPr>
          </a:lstStyle>
          <a:p>
            <a:pPr>
              <a:defRPr/>
            </a:pPr>
            <a:endParaRPr lang="fr-FR"/>
          </a:p>
        </p:txBody>
      </p:sp>
      <p:sp>
        <p:nvSpPr>
          <p:cNvPr id="136199" name="Rectangle 7"/>
          <p:cNvSpPr>
            <a:spLocks noGrp="1" noChangeArrowheads="1"/>
          </p:cNvSpPr>
          <p:nvPr>
            <p:ph type="sldNum" sz="quarter" idx="5"/>
          </p:nvPr>
        </p:nvSpPr>
        <p:spPr bwMode="auto">
          <a:xfrm>
            <a:off x="3986213" y="9925050"/>
            <a:ext cx="3109912" cy="280988"/>
          </a:xfrm>
          <a:prstGeom prst="rect">
            <a:avLst/>
          </a:prstGeom>
          <a:noFill/>
          <a:ln w="12700">
            <a:noFill/>
            <a:miter lim="800000"/>
            <a:headEnd type="none" w="sm" len="sm"/>
            <a:tailEnd type="none" w="sm" len="sm"/>
          </a:ln>
          <a:effectLst/>
        </p:spPr>
        <p:txBody>
          <a:bodyPr vert="horz" wrap="square" lIns="93728" tIns="48738" rIns="93728" bIns="48738" numCol="1" anchor="b" anchorCtr="0" compatLnSpc="1">
            <a:prstTxWarp prst="textNoShape">
              <a:avLst/>
            </a:prstTxWarp>
            <a:spAutoFit/>
          </a:bodyPr>
          <a:lstStyle>
            <a:lvl1pPr algn="r" defTabSz="952500">
              <a:defRPr sz="1200" i="0" smtClean="0"/>
            </a:lvl1pPr>
          </a:lstStyle>
          <a:p>
            <a:pPr>
              <a:defRPr/>
            </a:pPr>
            <a:fld id="{F22E4EA8-1045-4D55-B418-CBECA7D47CA8}"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644525" y="1390650"/>
            <a:ext cx="8153400" cy="1600200"/>
            <a:chOff x="288" y="1489"/>
            <a:chExt cx="5136" cy="1008"/>
          </a:xfrm>
        </p:grpSpPr>
        <p:sp>
          <p:nvSpPr>
            <p:cNvPr id="5" name="Arc 3"/>
            <p:cNvSpPr>
              <a:spLocks/>
            </p:cNvSpPr>
            <p:nvPr/>
          </p:nvSpPr>
          <p:spPr bwMode="invGray">
            <a:xfrm>
              <a:off x="3595" y="1489"/>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fr-FR"/>
            </a:p>
          </p:txBody>
        </p:sp>
        <p:sp>
          <p:nvSpPr>
            <p:cNvPr id="6" name="Arc 4"/>
            <p:cNvSpPr>
              <a:spLocks/>
            </p:cNvSpPr>
            <p:nvPr/>
          </p:nvSpPr>
          <p:spPr bwMode="invGray">
            <a:xfrm>
              <a:off x="3548" y="1593"/>
              <a:ext cx="1831" cy="800"/>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fr-FR"/>
            </a:p>
          </p:txBody>
        </p:sp>
        <p:sp>
          <p:nvSpPr>
            <p:cNvPr id="7" name="Arc 5"/>
            <p:cNvSpPr>
              <a:spLocks/>
            </p:cNvSpPr>
            <p:nvPr/>
          </p:nvSpPr>
          <p:spPr bwMode="invGray">
            <a:xfrm>
              <a:off x="3521" y="1732"/>
              <a:ext cx="1830" cy="522"/>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fr-FR"/>
            </a:p>
          </p:txBody>
        </p:sp>
        <p:sp>
          <p:nvSpPr>
            <p:cNvPr id="8" name="AutoShape 6"/>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fr-FR"/>
            </a:p>
          </p:txBody>
        </p:sp>
      </p:grpSp>
      <p:sp>
        <p:nvSpPr>
          <p:cNvPr id="128007" name="Rectangle 7"/>
          <p:cNvSpPr>
            <a:spLocks noGrp="1" noChangeArrowheads="1"/>
          </p:cNvSpPr>
          <p:nvPr>
            <p:ph type="ctrTitle" sz="quarter"/>
          </p:nvPr>
        </p:nvSpPr>
        <p:spPr>
          <a:xfrm>
            <a:off x="657225" y="563563"/>
            <a:ext cx="7772400" cy="1143000"/>
          </a:xfrm>
        </p:spPr>
        <p:txBody>
          <a:bodyPr anchor="b"/>
          <a:lstStyle>
            <a:lvl1pPr>
              <a:defRPr/>
            </a:lvl1pPr>
          </a:lstStyle>
          <a:p>
            <a:r>
              <a:rPr lang="fr-FR"/>
              <a:t>Cliquez pour modifier le style du titre du masque</a:t>
            </a:r>
          </a:p>
        </p:txBody>
      </p:sp>
      <p:sp>
        <p:nvSpPr>
          <p:cNvPr id="128008" name="Rectangle 8"/>
          <p:cNvSpPr>
            <a:spLocks noGrp="1" noChangeArrowheads="1"/>
          </p:cNvSpPr>
          <p:nvPr>
            <p:ph type="subTitle" sz="quarter" idx="1"/>
          </p:nvPr>
        </p:nvSpPr>
        <p:spPr>
          <a:xfrm>
            <a:off x="1371600" y="3733800"/>
            <a:ext cx="6400800" cy="1752600"/>
          </a:xfrm>
        </p:spPr>
        <p:txBody>
          <a:bodyPr/>
          <a:lstStyle>
            <a:lvl1pPr marL="0" indent="0" algn="ctr">
              <a:lnSpc>
                <a:spcPct val="130000"/>
              </a:lnSpc>
              <a:buFont typeface="Monotype Sorts" charset="2"/>
              <a:buNone/>
              <a:defRPr sz="3200" b="0"/>
            </a:lvl1pPr>
          </a:lstStyle>
          <a:p>
            <a:r>
              <a:rPr lang="fr-FR"/>
              <a:t>Cliquez pour modifier le style des sous-titres du masque</a:t>
            </a:r>
          </a:p>
        </p:txBody>
      </p:sp>
      <p:sp>
        <p:nvSpPr>
          <p:cNvPr id="9" name="Rectangle 9"/>
          <p:cNvSpPr>
            <a:spLocks noGrp="1" noChangeArrowheads="1"/>
          </p:cNvSpPr>
          <p:nvPr>
            <p:ph type="dt" sz="quarter" idx="10"/>
          </p:nvPr>
        </p:nvSpPr>
        <p:spPr/>
        <p:txBody>
          <a:bodyPr/>
          <a:lstStyle>
            <a:lvl1pPr>
              <a:defRPr smtClean="0">
                <a:latin typeface="Arial" charset="0"/>
              </a:defRPr>
            </a:lvl1pPr>
          </a:lstStyle>
          <a:p>
            <a:pPr>
              <a:defRPr/>
            </a:pPr>
            <a:endParaRPr lang="fr-FR"/>
          </a:p>
        </p:txBody>
      </p:sp>
      <p:sp>
        <p:nvSpPr>
          <p:cNvPr id="10" name="Rectangle 10"/>
          <p:cNvSpPr>
            <a:spLocks noGrp="1" noChangeArrowheads="1"/>
          </p:cNvSpPr>
          <p:nvPr>
            <p:ph type="ftr" sz="quarter" idx="11"/>
          </p:nvPr>
        </p:nvSpPr>
        <p:spPr/>
        <p:txBody>
          <a:bodyPr/>
          <a:lstStyle>
            <a:lvl1pPr>
              <a:defRPr smtClean="0">
                <a:latin typeface="Arial" charset="0"/>
              </a:defRPr>
            </a:lvl1pPr>
          </a:lstStyle>
          <a:p>
            <a:pPr>
              <a:defRPr/>
            </a:pPr>
            <a:endParaRPr lang="fr-FR"/>
          </a:p>
        </p:txBody>
      </p:sp>
      <p:sp>
        <p:nvSpPr>
          <p:cNvPr id="11" name="Rectangle 11"/>
          <p:cNvSpPr>
            <a:spLocks noGrp="1" noChangeArrowheads="1"/>
          </p:cNvSpPr>
          <p:nvPr>
            <p:ph type="sldNum" sz="quarter" idx="12"/>
          </p:nvPr>
        </p:nvSpPr>
        <p:spPr/>
        <p:txBody>
          <a:bodyPr/>
          <a:lstStyle>
            <a:lvl1pPr>
              <a:defRPr smtClean="0">
                <a:latin typeface="Arial" charset="0"/>
              </a:defRPr>
            </a:lvl1pPr>
          </a:lstStyle>
          <a:p>
            <a:pPr>
              <a:defRPr/>
            </a:pPr>
            <a:fld id="{795C673E-4371-4D8D-BDFA-74E88CC659B3}" type="slidenum">
              <a:rPr lang="fr-FR"/>
              <a:pPr>
                <a:defRPr/>
              </a:pPr>
              <a:t>‹N°›</a:t>
            </a:fld>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fr-FR"/>
          </a:p>
        </p:txBody>
      </p:sp>
      <p:sp>
        <p:nvSpPr>
          <p:cNvPr id="5" name="Rectangle 10"/>
          <p:cNvSpPr>
            <a:spLocks noGrp="1" noChangeArrowheads="1"/>
          </p:cNvSpPr>
          <p:nvPr>
            <p:ph type="ftr" sz="quarter" idx="11"/>
          </p:nvPr>
        </p:nvSpPr>
        <p:spPr>
          <a:ln/>
        </p:spPr>
        <p:txBody>
          <a:bodyPr/>
          <a:lstStyle>
            <a:lvl1pPr>
              <a:defRPr/>
            </a:lvl1pPr>
          </a:lstStyle>
          <a:p>
            <a:pPr>
              <a:defRPr/>
            </a:pPr>
            <a:endParaRPr lang="fr-FR"/>
          </a:p>
        </p:txBody>
      </p:sp>
      <p:sp>
        <p:nvSpPr>
          <p:cNvPr id="6" name="Rectangle 11"/>
          <p:cNvSpPr>
            <a:spLocks noGrp="1" noChangeArrowheads="1"/>
          </p:cNvSpPr>
          <p:nvPr>
            <p:ph type="sldNum" sz="quarter" idx="12"/>
          </p:nvPr>
        </p:nvSpPr>
        <p:spPr>
          <a:ln/>
        </p:spPr>
        <p:txBody>
          <a:bodyPr/>
          <a:lstStyle>
            <a:lvl1pPr>
              <a:defRPr/>
            </a:lvl1pPr>
          </a:lstStyle>
          <a:p>
            <a:pPr>
              <a:defRPr/>
            </a:pPr>
            <a:fld id="{F6C8D6FD-6AD6-4B89-A430-50783638AF32}"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9550" y="452438"/>
            <a:ext cx="1957388" cy="5573712"/>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452438"/>
            <a:ext cx="5721350" cy="557371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fr-FR"/>
          </a:p>
        </p:txBody>
      </p:sp>
      <p:sp>
        <p:nvSpPr>
          <p:cNvPr id="5" name="Rectangle 10"/>
          <p:cNvSpPr>
            <a:spLocks noGrp="1" noChangeArrowheads="1"/>
          </p:cNvSpPr>
          <p:nvPr>
            <p:ph type="ftr" sz="quarter" idx="11"/>
          </p:nvPr>
        </p:nvSpPr>
        <p:spPr>
          <a:ln/>
        </p:spPr>
        <p:txBody>
          <a:bodyPr/>
          <a:lstStyle>
            <a:lvl1pPr>
              <a:defRPr/>
            </a:lvl1pPr>
          </a:lstStyle>
          <a:p>
            <a:pPr>
              <a:defRPr/>
            </a:pPr>
            <a:endParaRPr lang="fr-FR"/>
          </a:p>
        </p:txBody>
      </p:sp>
      <p:sp>
        <p:nvSpPr>
          <p:cNvPr id="6" name="Rectangle 11"/>
          <p:cNvSpPr>
            <a:spLocks noGrp="1" noChangeArrowheads="1"/>
          </p:cNvSpPr>
          <p:nvPr>
            <p:ph type="sldNum" sz="quarter" idx="12"/>
          </p:nvPr>
        </p:nvSpPr>
        <p:spPr>
          <a:ln/>
        </p:spPr>
        <p:txBody>
          <a:bodyPr/>
          <a:lstStyle>
            <a:lvl1pPr>
              <a:defRPr/>
            </a:lvl1pPr>
          </a:lstStyle>
          <a:p>
            <a:pPr>
              <a:defRPr/>
            </a:pPr>
            <a:fld id="{A3F24A9A-BDA9-4A2D-AA1A-785D523CCB72}" type="slidenum">
              <a:rPr lang="fr-FR"/>
              <a:pPr>
                <a:defRPr/>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685800" y="452438"/>
            <a:ext cx="7772400" cy="1143000"/>
          </a:xfrm>
        </p:spPr>
        <p:txBody>
          <a:bodyPr/>
          <a:lstStyle/>
          <a:p>
            <a:r>
              <a:rPr lang="fr-FR" smtClean="0"/>
              <a:t>Cliquez pour modifier le style du titre</a:t>
            </a:r>
            <a:endParaRPr lang="fr-FR"/>
          </a:p>
        </p:txBody>
      </p:sp>
      <p:sp>
        <p:nvSpPr>
          <p:cNvPr id="3" name="Espace réservé de l'image de la bibliothèque 2"/>
          <p:cNvSpPr>
            <a:spLocks noGrp="1"/>
          </p:cNvSpPr>
          <p:nvPr>
            <p:ph type="clipArt" sz="half" idx="1"/>
          </p:nvPr>
        </p:nvSpPr>
        <p:spPr>
          <a:xfrm>
            <a:off x="744538" y="1911350"/>
            <a:ext cx="3810000" cy="4114800"/>
          </a:xfrm>
        </p:spPr>
        <p:txBody>
          <a:bodyPr/>
          <a:lstStyle/>
          <a:p>
            <a:pPr lvl="0"/>
            <a:endParaRPr lang="fr-FR" noProof="0" smtClean="0"/>
          </a:p>
        </p:txBody>
      </p:sp>
      <p:sp>
        <p:nvSpPr>
          <p:cNvPr id="4" name="Espace réservé du texte 3"/>
          <p:cNvSpPr>
            <a:spLocks noGrp="1"/>
          </p:cNvSpPr>
          <p:nvPr>
            <p:ph type="body" sz="half" idx="2"/>
          </p:nvPr>
        </p:nvSpPr>
        <p:spPr>
          <a:xfrm>
            <a:off x="4706938" y="1911350"/>
            <a:ext cx="3810000" cy="41148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dt" sz="half" idx="10"/>
          </p:nvPr>
        </p:nvSpPr>
        <p:spPr>
          <a:ln/>
        </p:spPr>
        <p:txBody>
          <a:bodyPr/>
          <a:lstStyle>
            <a:lvl1pPr>
              <a:defRPr/>
            </a:lvl1pPr>
          </a:lstStyle>
          <a:p>
            <a:pPr>
              <a:defRPr/>
            </a:pPr>
            <a:endParaRPr lang="fr-FR"/>
          </a:p>
        </p:txBody>
      </p:sp>
      <p:sp>
        <p:nvSpPr>
          <p:cNvPr id="6" name="Rectangle 10"/>
          <p:cNvSpPr>
            <a:spLocks noGrp="1" noChangeArrowheads="1"/>
          </p:cNvSpPr>
          <p:nvPr>
            <p:ph type="ftr" sz="quarter" idx="11"/>
          </p:nvPr>
        </p:nvSpPr>
        <p:spPr>
          <a:ln/>
        </p:spPr>
        <p:txBody>
          <a:bodyPr/>
          <a:lstStyle>
            <a:lvl1pPr>
              <a:defRPr/>
            </a:lvl1pPr>
          </a:lstStyle>
          <a:p>
            <a:pPr>
              <a:defRPr/>
            </a:pPr>
            <a:endParaRPr lang="fr-FR"/>
          </a:p>
        </p:txBody>
      </p:sp>
      <p:sp>
        <p:nvSpPr>
          <p:cNvPr id="7" name="Rectangle 11"/>
          <p:cNvSpPr>
            <a:spLocks noGrp="1" noChangeArrowheads="1"/>
          </p:cNvSpPr>
          <p:nvPr>
            <p:ph type="sldNum" sz="quarter" idx="12"/>
          </p:nvPr>
        </p:nvSpPr>
        <p:spPr>
          <a:ln/>
        </p:spPr>
        <p:txBody>
          <a:bodyPr/>
          <a:lstStyle>
            <a:lvl1pPr>
              <a:defRPr/>
            </a:lvl1pPr>
          </a:lstStyle>
          <a:p>
            <a:pPr>
              <a:defRPr/>
            </a:pPr>
            <a:fld id="{9426E50B-7E91-4C82-88C3-B567037F84C5}"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9"/>
          <p:cNvSpPr>
            <a:spLocks noGrp="1" noChangeArrowheads="1"/>
          </p:cNvSpPr>
          <p:nvPr>
            <p:ph type="dt" sz="half" idx="10"/>
          </p:nvPr>
        </p:nvSpPr>
        <p:spPr>
          <a:ln/>
        </p:spPr>
        <p:txBody>
          <a:bodyPr/>
          <a:lstStyle>
            <a:lvl1pPr>
              <a:defRPr/>
            </a:lvl1pPr>
          </a:lstStyle>
          <a:p>
            <a:pPr>
              <a:defRPr/>
            </a:pPr>
            <a:endParaRPr lang="fr-FR"/>
          </a:p>
        </p:txBody>
      </p:sp>
      <p:sp>
        <p:nvSpPr>
          <p:cNvPr id="5" name="Rectangle 10"/>
          <p:cNvSpPr>
            <a:spLocks noGrp="1" noChangeArrowheads="1"/>
          </p:cNvSpPr>
          <p:nvPr>
            <p:ph type="ftr" sz="quarter" idx="11"/>
          </p:nvPr>
        </p:nvSpPr>
        <p:spPr>
          <a:ln/>
        </p:spPr>
        <p:txBody>
          <a:bodyPr/>
          <a:lstStyle>
            <a:lvl1pPr>
              <a:defRPr/>
            </a:lvl1pPr>
          </a:lstStyle>
          <a:p>
            <a:pPr>
              <a:defRPr/>
            </a:pPr>
            <a:endParaRPr lang="fr-FR"/>
          </a:p>
        </p:txBody>
      </p:sp>
      <p:sp>
        <p:nvSpPr>
          <p:cNvPr id="6" name="Rectangle 11"/>
          <p:cNvSpPr>
            <a:spLocks noGrp="1" noChangeArrowheads="1"/>
          </p:cNvSpPr>
          <p:nvPr>
            <p:ph type="sldNum" sz="quarter" idx="12"/>
          </p:nvPr>
        </p:nvSpPr>
        <p:spPr>
          <a:ln/>
        </p:spPr>
        <p:txBody>
          <a:bodyPr/>
          <a:lstStyle>
            <a:lvl1pPr>
              <a:defRPr/>
            </a:lvl1pPr>
          </a:lstStyle>
          <a:p>
            <a:pPr>
              <a:defRPr/>
            </a:pPr>
            <a:fld id="{84412AAB-9059-466A-BE41-43D6519600D9}"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9"/>
          <p:cNvSpPr>
            <a:spLocks noGrp="1" noChangeArrowheads="1"/>
          </p:cNvSpPr>
          <p:nvPr>
            <p:ph type="dt" sz="half" idx="10"/>
          </p:nvPr>
        </p:nvSpPr>
        <p:spPr>
          <a:ln/>
        </p:spPr>
        <p:txBody>
          <a:bodyPr/>
          <a:lstStyle>
            <a:lvl1pPr>
              <a:defRPr/>
            </a:lvl1pPr>
          </a:lstStyle>
          <a:p>
            <a:pPr>
              <a:defRPr/>
            </a:pPr>
            <a:endParaRPr lang="fr-FR"/>
          </a:p>
        </p:txBody>
      </p:sp>
      <p:sp>
        <p:nvSpPr>
          <p:cNvPr id="5" name="Rectangle 10"/>
          <p:cNvSpPr>
            <a:spLocks noGrp="1" noChangeArrowheads="1"/>
          </p:cNvSpPr>
          <p:nvPr>
            <p:ph type="ftr" sz="quarter" idx="11"/>
          </p:nvPr>
        </p:nvSpPr>
        <p:spPr>
          <a:ln/>
        </p:spPr>
        <p:txBody>
          <a:bodyPr/>
          <a:lstStyle>
            <a:lvl1pPr>
              <a:defRPr/>
            </a:lvl1pPr>
          </a:lstStyle>
          <a:p>
            <a:pPr>
              <a:defRPr/>
            </a:pPr>
            <a:endParaRPr lang="fr-FR"/>
          </a:p>
        </p:txBody>
      </p:sp>
      <p:sp>
        <p:nvSpPr>
          <p:cNvPr id="6" name="Rectangle 11"/>
          <p:cNvSpPr>
            <a:spLocks noGrp="1" noChangeArrowheads="1"/>
          </p:cNvSpPr>
          <p:nvPr>
            <p:ph type="sldNum" sz="quarter" idx="12"/>
          </p:nvPr>
        </p:nvSpPr>
        <p:spPr>
          <a:ln/>
        </p:spPr>
        <p:txBody>
          <a:bodyPr/>
          <a:lstStyle>
            <a:lvl1pPr>
              <a:defRPr/>
            </a:lvl1pPr>
          </a:lstStyle>
          <a:p>
            <a:pPr>
              <a:defRPr/>
            </a:pPr>
            <a:fld id="{4A36D937-055B-43B5-BAB6-73FC39A1C909}"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744538" y="1911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706938" y="1911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9"/>
          <p:cNvSpPr>
            <a:spLocks noGrp="1" noChangeArrowheads="1"/>
          </p:cNvSpPr>
          <p:nvPr>
            <p:ph type="dt" sz="half" idx="10"/>
          </p:nvPr>
        </p:nvSpPr>
        <p:spPr>
          <a:ln/>
        </p:spPr>
        <p:txBody>
          <a:bodyPr/>
          <a:lstStyle>
            <a:lvl1pPr>
              <a:defRPr/>
            </a:lvl1pPr>
          </a:lstStyle>
          <a:p>
            <a:pPr>
              <a:defRPr/>
            </a:pPr>
            <a:endParaRPr lang="fr-FR"/>
          </a:p>
        </p:txBody>
      </p:sp>
      <p:sp>
        <p:nvSpPr>
          <p:cNvPr id="6" name="Rectangle 10"/>
          <p:cNvSpPr>
            <a:spLocks noGrp="1" noChangeArrowheads="1"/>
          </p:cNvSpPr>
          <p:nvPr>
            <p:ph type="ftr" sz="quarter" idx="11"/>
          </p:nvPr>
        </p:nvSpPr>
        <p:spPr>
          <a:ln/>
        </p:spPr>
        <p:txBody>
          <a:bodyPr/>
          <a:lstStyle>
            <a:lvl1pPr>
              <a:defRPr/>
            </a:lvl1pPr>
          </a:lstStyle>
          <a:p>
            <a:pPr>
              <a:defRPr/>
            </a:pPr>
            <a:endParaRPr lang="fr-FR"/>
          </a:p>
        </p:txBody>
      </p:sp>
      <p:sp>
        <p:nvSpPr>
          <p:cNvPr id="7" name="Rectangle 11"/>
          <p:cNvSpPr>
            <a:spLocks noGrp="1" noChangeArrowheads="1"/>
          </p:cNvSpPr>
          <p:nvPr>
            <p:ph type="sldNum" sz="quarter" idx="12"/>
          </p:nvPr>
        </p:nvSpPr>
        <p:spPr>
          <a:ln/>
        </p:spPr>
        <p:txBody>
          <a:bodyPr/>
          <a:lstStyle>
            <a:lvl1pPr>
              <a:defRPr/>
            </a:lvl1pPr>
          </a:lstStyle>
          <a:p>
            <a:pPr>
              <a:defRPr/>
            </a:pPr>
            <a:fld id="{0BB229B1-8994-4A41-8ABA-F1DCF72E8D6C}"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9"/>
          <p:cNvSpPr>
            <a:spLocks noGrp="1" noChangeArrowheads="1"/>
          </p:cNvSpPr>
          <p:nvPr>
            <p:ph type="dt" sz="half" idx="10"/>
          </p:nvPr>
        </p:nvSpPr>
        <p:spPr>
          <a:ln/>
        </p:spPr>
        <p:txBody>
          <a:bodyPr/>
          <a:lstStyle>
            <a:lvl1pPr>
              <a:defRPr/>
            </a:lvl1pPr>
          </a:lstStyle>
          <a:p>
            <a:pPr>
              <a:defRPr/>
            </a:pPr>
            <a:endParaRPr lang="fr-FR"/>
          </a:p>
        </p:txBody>
      </p:sp>
      <p:sp>
        <p:nvSpPr>
          <p:cNvPr id="8" name="Rectangle 10"/>
          <p:cNvSpPr>
            <a:spLocks noGrp="1" noChangeArrowheads="1"/>
          </p:cNvSpPr>
          <p:nvPr>
            <p:ph type="ftr" sz="quarter" idx="11"/>
          </p:nvPr>
        </p:nvSpPr>
        <p:spPr>
          <a:ln/>
        </p:spPr>
        <p:txBody>
          <a:bodyPr/>
          <a:lstStyle>
            <a:lvl1pPr>
              <a:defRPr/>
            </a:lvl1pPr>
          </a:lstStyle>
          <a:p>
            <a:pPr>
              <a:defRPr/>
            </a:pPr>
            <a:endParaRPr lang="fr-FR"/>
          </a:p>
        </p:txBody>
      </p:sp>
      <p:sp>
        <p:nvSpPr>
          <p:cNvPr id="9" name="Rectangle 11"/>
          <p:cNvSpPr>
            <a:spLocks noGrp="1" noChangeArrowheads="1"/>
          </p:cNvSpPr>
          <p:nvPr>
            <p:ph type="sldNum" sz="quarter" idx="12"/>
          </p:nvPr>
        </p:nvSpPr>
        <p:spPr>
          <a:ln/>
        </p:spPr>
        <p:txBody>
          <a:bodyPr/>
          <a:lstStyle>
            <a:lvl1pPr>
              <a:defRPr/>
            </a:lvl1pPr>
          </a:lstStyle>
          <a:p>
            <a:pPr>
              <a:defRPr/>
            </a:pPr>
            <a:fld id="{2D4BC319-FDF2-4A78-B73F-D7750BD2BE25}"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9"/>
          <p:cNvSpPr>
            <a:spLocks noGrp="1" noChangeArrowheads="1"/>
          </p:cNvSpPr>
          <p:nvPr>
            <p:ph type="dt" sz="half" idx="10"/>
          </p:nvPr>
        </p:nvSpPr>
        <p:spPr>
          <a:ln/>
        </p:spPr>
        <p:txBody>
          <a:bodyPr/>
          <a:lstStyle>
            <a:lvl1pPr>
              <a:defRPr/>
            </a:lvl1pPr>
          </a:lstStyle>
          <a:p>
            <a:pPr>
              <a:defRPr/>
            </a:pPr>
            <a:endParaRPr lang="fr-FR"/>
          </a:p>
        </p:txBody>
      </p:sp>
      <p:sp>
        <p:nvSpPr>
          <p:cNvPr id="4" name="Rectangle 10"/>
          <p:cNvSpPr>
            <a:spLocks noGrp="1" noChangeArrowheads="1"/>
          </p:cNvSpPr>
          <p:nvPr>
            <p:ph type="ftr" sz="quarter" idx="11"/>
          </p:nvPr>
        </p:nvSpPr>
        <p:spPr>
          <a:ln/>
        </p:spPr>
        <p:txBody>
          <a:bodyPr/>
          <a:lstStyle>
            <a:lvl1pPr>
              <a:defRPr/>
            </a:lvl1pPr>
          </a:lstStyle>
          <a:p>
            <a:pPr>
              <a:defRPr/>
            </a:pPr>
            <a:endParaRPr lang="fr-FR"/>
          </a:p>
        </p:txBody>
      </p:sp>
      <p:sp>
        <p:nvSpPr>
          <p:cNvPr id="5" name="Rectangle 11"/>
          <p:cNvSpPr>
            <a:spLocks noGrp="1" noChangeArrowheads="1"/>
          </p:cNvSpPr>
          <p:nvPr>
            <p:ph type="sldNum" sz="quarter" idx="12"/>
          </p:nvPr>
        </p:nvSpPr>
        <p:spPr>
          <a:ln/>
        </p:spPr>
        <p:txBody>
          <a:bodyPr/>
          <a:lstStyle>
            <a:lvl1pPr>
              <a:defRPr/>
            </a:lvl1pPr>
          </a:lstStyle>
          <a:p>
            <a:pPr>
              <a:defRPr/>
            </a:pPr>
            <a:fld id="{DB0566D2-2FB4-4E09-9237-57E321AD7BEF}"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fr-FR"/>
          </a:p>
        </p:txBody>
      </p:sp>
      <p:sp>
        <p:nvSpPr>
          <p:cNvPr id="3" name="Rectangle 10"/>
          <p:cNvSpPr>
            <a:spLocks noGrp="1" noChangeArrowheads="1"/>
          </p:cNvSpPr>
          <p:nvPr>
            <p:ph type="ftr" sz="quarter" idx="11"/>
          </p:nvPr>
        </p:nvSpPr>
        <p:spPr>
          <a:ln/>
        </p:spPr>
        <p:txBody>
          <a:bodyPr/>
          <a:lstStyle>
            <a:lvl1pPr>
              <a:defRPr/>
            </a:lvl1pPr>
          </a:lstStyle>
          <a:p>
            <a:pPr>
              <a:defRPr/>
            </a:pPr>
            <a:endParaRPr lang="fr-FR"/>
          </a:p>
        </p:txBody>
      </p:sp>
      <p:sp>
        <p:nvSpPr>
          <p:cNvPr id="4" name="Rectangle 11"/>
          <p:cNvSpPr>
            <a:spLocks noGrp="1" noChangeArrowheads="1"/>
          </p:cNvSpPr>
          <p:nvPr>
            <p:ph type="sldNum" sz="quarter" idx="12"/>
          </p:nvPr>
        </p:nvSpPr>
        <p:spPr>
          <a:ln/>
        </p:spPr>
        <p:txBody>
          <a:bodyPr/>
          <a:lstStyle>
            <a:lvl1pPr>
              <a:defRPr/>
            </a:lvl1pPr>
          </a:lstStyle>
          <a:p>
            <a:pPr>
              <a:defRPr/>
            </a:pPr>
            <a:fld id="{53FF1035-6C02-4ABF-9E11-3723A113D7EB}"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endParaRPr lang="fr-FR"/>
          </a:p>
        </p:txBody>
      </p:sp>
      <p:sp>
        <p:nvSpPr>
          <p:cNvPr id="6" name="Rectangle 10"/>
          <p:cNvSpPr>
            <a:spLocks noGrp="1" noChangeArrowheads="1"/>
          </p:cNvSpPr>
          <p:nvPr>
            <p:ph type="ftr" sz="quarter" idx="11"/>
          </p:nvPr>
        </p:nvSpPr>
        <p:spPr>
          <a:ln/>
        </p:spPr>
        <p:txBody>
          <a:bodyPr/>
          <a:lstStyle>
            <a:lvl1pPr>
              <a:defRPr/>
            </a:lvl1pPr>
          </a:lstStyle>
          <a:p>
            <a:pPr>
              <a:defRPr/>
            </a:pPr>
            <a:endParaRPr lang="fr-FR"/>
          </a:p>
        </p:txBody>
      </p:sp>
      <p:sp>
        <p:nvSpPr>
          <p:cNvPr id="7" name="Rectangle 11"/>
          <p:cNvSpPr>
            <a:spLocks noGrp="1" noChangeArrowheads="1"/>
          </p:cNvSpPr>
          <p:nvPr>
            <p:ph type="sldNum" sz="quarter" idx="12"/>
          </p:nvPr>
        </p:nvSpPr>
        <p:spPr>
          <a:ln/>
        </p:spPr>
        <p:txBody>
          <a:bodyPr/>
          <a:lstStyle>
            <a:lvl1pPr>
              <a:defRPr/>
            </a:lvl1pPr>
          </a:lstStyle>
          <a:p>
            <a:pPr>
              <a:defRPr/>
            </a:pPr>
            <a:fld id="{3B3034F2-B125-4A29-8FAD-8C167451B8CE}"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9"/>
          <p:cNvSpPr>
            <a:spLocks noGrp="1" noChangeArrowheads="1"/>
          </p:cNvSpPr>
          <p:nvPr>
            <p:ph type="dt" sz="half" idx="10"/>
          </p:nvPr>
        </p:nvSpPr>
        <p:spPr>
          <a:ln/>
        </p:spPr>
        <p:txBody>
          <a:bodyPr/>
          <a:lstStyle>
            <a:lvl1pPr>
              <a:defRPr/>
            </a:lvl1pPr>
          </a:lstStyle>
          <a:p>
            <a:pPr>
              <a:defRPr/>
            </a:pPr>
            <a:endParaRPr lang="fr-FR"/>
          </a:p>
        </p:txBody>
      </p:sp>
      <p:sp>
        <p:nvSpPr>
          <p:cNvPr id="6" name="Rectangle 10"/>
          <p:cNvSpPr>
            <a:spLocks noGrp="1" noChangeArrowheads="1"/>
          </p:cNvSpPr>
          <p:nvPr>
            <p:ph type="ftr" sz="quarter" idx="11"/>
          </p:nvPr>
        </p:nvSpPr>
        <p:spPr>
          <a:ln/>
        </p:spPr>
        <p:txBody>
          <a:bodyPr/>
          <a:lstStyle>
            <a:lvl1pPr>
              <a:defRPr/>
            </a:lvl1pPr>
          </a:lstStyle>
          <a:p>
            <a:pPr>
              <a:defRPr/>
            </a:pPr>
            <a:endParaRPr lang="fr-FR"/>
          </a:p>
        </p:txBody>
      </p:sp>
      <p:sp>
        <p:nvSpPr>
          <p:cNvPr id="7" name="Rectangle 11"/>
          <p:cNvSpPr>
            <a:spLocks noGrp="1" noChangeArrowheads="1"/>
          </p:cNvSpPr>
          <p:nvPr>
            <p:ph type="sldNum" sz="quarter" idx="12"/>
          </p:nvPr>
        </p:nvSpPr>
        <p:spPr>
          <a:ln/>
        </p:spPr>
        <p:txBody>
          <a:bodyPr/>
          <a:lstStyle>
            <a:lvl1pPr>
              <a:defRPr/>
            </a:lvl1pPr>
          </a:lstStyle>
          <a:p>
            <a:pPr>
              <a:defRPr/>
            </a:pPr>
            <a:fld id="{2A9F5AEE-C2D5-408C-A28F-F74ECEACA59E}"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652463"/>
            <a:ext cx="8153400" cy="1141412"/>
            <a:chOff x="288" y="625"/>
            <a:chExt cx="5136" cy="1008"/>
          </a:xfrm>
        </p:grpSpPr>
        <p:sp>
          <p:nvSpPr>
            <p:cNvPr id="126979" name="Arc 3"/>
            <p:cNvSpPr>
              <a:spLocks/>
            </p:cNvSpPr>
            <p:nvPr/>
          </p:nvSpPr>
          <p:spPr bwMode="invGray">
            <a:xfrm>
              <a:off x="3595" y="625"/>
              <a:ext cx="1829" cy="1008"/>
            </a:xfrm>
            <a:custGeom>
              <a:avLst/>
              <a:gdLst>
                <a:gd name="G0" fmla="+- 312 0 0"/>
                <a:gd name="G1" fmla="+- 21600 0 0"/>
                <a:gd name="G2" fmla="+- 21600 0 0"/>
                <a:gd name="T0" fmla="*/ 300 w 21912"/>
                <a:gd name="T1" fmla="*/ 0 h 43200"/>
                <a:gd name="T2" fmla="*/ 0 w 21912"/>
                <a:gd name="T3" fmla="*/ 43198 h 43200"/>
                <a:gd name="T4" fmla="*/ 312 w 21912"/>
                <a:gd name="T5" fmla="*/ 21600 h 43200"/>
              </a:gdLst>
              <a:ahLst/>
              <a:cxnLst>
                <a:cxn ang="0">
                  <a:pos x="T0" y="T1"/>
                </a:cxn>
                <a:cxn ang="0">
                  <a:pos x="T2" y="T3"/>
                </a:cxn>
                <a:cxn ang="0">
                  <a:pos x="T4" y="T5"/>
                </a:cxn>
              </a:cxnLst>
              <a:rect l="0" t="0" r="r" b="b"/>
              <a:pathLst>
                <a:path w="21912" h="43200" fill="none"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extrusionOk="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close/>
                </a:path>
              </a:pathLst>
            </a:custGeom>
            <a:gradFill rotWithShape="0">
              <a:gsLst>
                <a:gs pos="0">
                  <a:schemeClr val="bg1"/>
                </a:gs>
                <a:gs pos="100000">
                  <a:srgbClr val="663300"/>
                </a:gs>
              </a:gsLst>
              <a:lin ang="0" scaled="1"/>
            </a:gradFill>
            <a:ln w="9525" cap="rnd">
              <a:noFill/>
              <a:round/>
              <a:headEnd/>
              <a:tailEnd/>
            </a:ln>
            <a:effectLst/>
          </p:spPr>
          <p:txBody>
            <a:bodyPr wrap="none" anchor="ctr"/>
            <a:lstStyle/>
            <a:p>
              <a:pPr>
                <a:defRPr/>
              </a:pPr>
              <a:endParaRPr lang="fr-FR"/>
            </a:p>
          </p:txBody>
        </p:sp>
        <p:sp>
          <p:nvSpPr>
            <p:cNvPr id="126980" name="Arc 4"/>
            <p:cNvSpPr>
              <a:spLocks/>
            </p:cNvSpPr>
            <p:nvPr/>
          </p:nvSpPr>
          <p:spPr bwMode="invGray">
            <a:xfrm>
              <a:off x="3548" y="729"/>
              <a:ext cx="1831" cy="801"/>
            </a:xfrm>
            <a:custGeom>
              <a:avLst/>
              <a:gdLst>
                <a:gd name="G0" fmla="+- 324 0 0"/>
                <a:gd name="G1" fmla="+- 21600 0 0"/>
                <a:gd name="G2" fmla="+- 21600 0 0"/>
                <a:gd name="T0" fmla="*/ 312 w 21924"/>
                <a:gd name="T1" fmla="*/ 0 h 43200"/>
                <a:gd name="T2" fmla="*/ 0 w 21924"/>
                <a:gd name="T3" fmla="*/ 43198 h 43200"/>
                <a:gd name="T4" fmla="*/ 324 w 21924"/>
                <a:gd name="T5" fmla="*/ 21600 h 43200"/>
              </a:gdLst>
              <a:ahLst/>
              <a:cxnLst>
                <a:cxn ang="0">
                  <a:pos x="T0" y="T1"/>
                </a:cxn>
                <a:cxn ang="0">
                  <a:pos x="T2" y="T3"/>
                </a:cxn>
                <a:cxn ang="0">
                  <a:pos x="T4" y="T5"/>
                </a:cxn>
              </a:cxnLst>
              <a:rect l="0" t="0" r="r" b="b"/>
              <a:pathLst>
                <a:path w="21924" h="43200" fill="none"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extrusionOk="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close/>
                </a:path>
              </a:pathLst>
            </a:custGeom>
            <a:gradFill rotWithShape="0">
              <a:gsLst>
                <a:gs pos="0">
                  <a:schemeClr val="bg1"/>
                </a:gs>
                <a:gs pos="100000">
                  <a:srgbClr val="894400"/>
                </a:gs>
              </a:gsLst>
              <a:lin ang="0" scaled="1"/>
            </a:gradFill>
            <a:ln w="9525" cap="rnd">
              <a:noFill/>
              <a:round/>
              <a:headEnd/>
              <a:tailEnd/>
            </a:ln>
            <a:effectLst/>
          </p:spPr>
          <p:txBody>
            <a:bodyPr wrap="none" anchor="ctr"/>
            <a:lstStyle/>
            <a:p>
              <a:pPr>
                <a:defRPr/>
              </a:pPr>
              <a:endParaRPr lang="fr-FR"/>
            </a:p>
          </p:txBody>
        </p:sp>
        <p:sp>
          <p:nvSpPr>
            <p:cNvPr id="126981" name="Arc 5"/>
            <p:cNvSpPr>
              <a:spLocks/>
            </p:cNvSpPr>
            <p:nvPr/>
          </p:nvSpPr>
          <p:spPr bwMode="invGray">
            <a:xfrm>
              <a:off x="3521" y="868"/>
              <a:ext cx="1830" cy="523"/>
            </a:xfrm>
            <a:custGeom>
              <a:avLst/>
              <a:gdLst>
                <a:gd name="G0" fmla="+- 325 0 0"/>
                <a:gd name="G1" fmla="+- 21600 0 0"/>
                <a:gd name="G2" fmla="+- 21600 0 0"/>
                <a:gd name="T0" fmla="*/ 313 w 21925"/>
                <a:gd name="T1" fmla="*/ 0 h 43200"/>
                <a:gd name="T2" fmla="*/ 0 w 21925"/>
                <a:gd name="T3" fmla="*/ 43198 h 43200"/>
                <a:gd name="T4" fmla="*/ 325 w 21925"/>
                <a:gd name="T5" fmla="*/ 21600 h 43200"/>
              </a:gdLst>
              <a:ahLst/>
              <a:cxnLst>
                <a:cxn ang="0">
                  <a:pos x="T0" y="T1"/>
                </a:cxn>
                <a:cxn ang="0">
                  <a:pos x="T2" y="T3"/>
                </a:cxn>
                <a:cxn ang="0">
                  <a:pos x="T4" y="T5"/>
                </a:cxn>
              </a:cxnLst>
              <a:rect l="0" t="0" r="r" b="b"/>
              <a:pathLst>
                <a:path w="21925" h="43200" fill="none"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extrusionOk="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close/>
                </a:path>
              </a:pathLst>
            </a:custGeom>
            <a:gradFill rotWithShape="0">
              <a:gsLst>
                <a:gs pos="0">
                  <a:schemeClr val="bg1"/>
                </a:gs>
                <a:gs pos="100000">
                  <a:srgbClr val="B75B00"/>
                </a:gs>
              </a:gsLst>
              <a:lin ang="0" scaled="1"/>
            </a:gradFill>
            <a:ln w="9525" cap="rnd">
              <a:noFill/>
              <a:round/>
              <a:headEnd/>
              <a:tailEnd/>
            </a:ln>
            <a:effectLst/>
          </p:spPr>
          <p:txBody>
            <a:bodyPr wrap="none" anchor="ctr"/>
            <a:lstStyle/>
            <a:p>
              <a:pPr>
                <a:defRPr/>
              </a:pPr>
              <a:endParaRPr lang="fr-FR"/>
            </a:p>
          </p:txBody>
        </p:sp>
        <p:sp>
          <p:nvSpPr>
            <p:cNvPr id="126982" name="AutoShape 6"/>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w="9525">
              <a:noFill/>
              <a:round/>
              <a:headEnd/>
              <a:tailEnd/>
            </a:ln>
            <a:effectLst/>
          </p:spPr>
          <p:txBody>
            <a:bodyPr wrap="none" anchor="ctr"/>
            <a:lstStyle/>
            <a:p>
              <a:pPr>
                <a:defRPr/>
              </a:pPr>
              <a:endParaRPr lang="fr-FR"/>
            </a:p>
          </p:txBody>
        </p:sp>
      </p:grpSp>
      <p:sp>
        <p:nvSpPr>
          <p:cNvPr id="1027" name="Rectangle 7"/>
          <p:cNvSpPr>
            <a:spLocks noGrp="1" noChangeArrowheads="1"/>
          </p:cNvSpPr>
          <p:nvPr>
            <p:ph type="title"/>
          </p:nvPr>
        </p:nvSpPr>
        <p:spPr bwMode="auto">
          <a:xfrm>
            <a:off x="685800" y="452438"/>
            <a:ext cx="7772400" cy="114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fr-FR" smtClean="0"/>
              <a:t>Cliquez pour modifier le style du titre du masque</a:t>
            </a:r>
          </a:p>
        </p:txBody>
      </p:sp>
      <p:sp>
        <p:nvSpPr>
          <p:cNvPr id="1028" name="Rectangle 8"/>
          <p:cNvSpPr>
            <a:spLocks noGrp="1" noChangeArrowheads="1"/>
          </p:cNvSpPr>
          <p:nvPr>
            <p:ph type="body" idx="1"/>
          </p:nvPr>
        </p:nvSpPr>
        <p:spPr bwMode="auto">
          <a:xfrm>
            <a:off x="744538" y="191135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26985" name="Rectangle 9"/>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i="0" smtClean="0">
                <a:latin typeface="+mn-lt"/>
              </a:defRPr>
            </a:lvl1pPr>
          </a:lstStyle>
          <a:p>
            <a:pPr>
              <a:defRPr/>
            </a:pPr>
            <a:endParaRPr lang="fr-FR"/>
          </a:p>
        </p:txBody>
      </p:sp>
      <p:sp>
        <p:nvSpPr>
          <p:cNvPr id="126986" name="Rectangle 10"/>
          <p:cNvSpPr>
            <a:spLocks noGrp="1" noChangeArrowheads="1"/>
          </p:cNvSpPr>
          <p:nvPr>
            <p:ph type="ftr" sz="quarter" idx="3"/>
          </p:nvPr>
        </p:nvSpPr>
        <p:spPr bwMode="auto">
          <a:xfrm>
            <a:off x="3124200" y="63246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i="0" smtClean="0">
                <a:latin typeface="+mn-lt"/>
              </a:defRPr>
            </a:lvl1pPr>
          </a:lstStyle>
          <a:p>
            <a:pPr>
              <a:defRPr/>
            </a:pPr>
            <a:endParaRPr lang="fr-FR"/>
          </a:p>
        </p:txBody>
      </p:sp>
      <p:sp>
        <p:nvSpPr>
          <p:cNvPr id="126987" name="Rectangle 11"/>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i="0" smtClean="0">
                <a:latin typeface="+mn-lt"/>
              </a:defRPr>
            </a:lvl1pPr>
          </a:lstStyle>
          <a:p>
            <a:pPr>
              <a:defRPr/>
            </a:pPr>
            <a:fld id="{7FD93DE8-F3C7-4EB5-867D-B7EE3AC9A191}" type="slidenum">
              <a:rPr lang="fr-FR"/>
              <a:pPr>
                <a:defRPr/>
              </a:pPr>
              <a:t>‹N°›</a:t>
            </a:fld>
            <a:endParaRPr lang="fr-FR"/>
          </a:p>
        </p:txBody>
      </p:sp>
    </p:spTree>
  </p:cSld>
  <p:clrMap bg1="dk2" tx1="lt1" bg2="dk1" tx2="lt2" accent1="accent1" accent2="accent2" accent3="accent3" accent4="accent4" accent5="accent5" accent6="accent6" hlink="hlink" folHlink="folHlink"/>
  <p:sldLayoutIdLst>
    <p:sldLayoutId id="2147483676"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ctr" rtl="0" eaLnBrk="0" fontAlgn="base" hangingPunct="0">
        <a:lnSpc>
          <a:spcPct val="130000"/>
        </a:lnSpc>
        <a:spcBef>
          <a:spcPct val="0"/>
        </a:spcBef>
        <a:spcAft>
          <a:spcPct val="0"/>
        </a:spcAft>
        <a:defRPr sz="3200" b="1" i="1">
          <a:solidFill>
            <a:schemeClr val="tx2"/>
          </a:solidFill>
          <a:latin typeface="+mj-lt"/>
          <a:ea typeface="+mj-ea"/>
          <a:cs typeface="+mj-cs"/>
        </a:defRPr>
      </a:lvl1pPr>
      <a:lvl2pPr algn="ctr" rtl="0" eaLnBrk="0" fontAlgn="base" hangingPunct="0">
        <a:lnSpc>
          <a:spcPct val="130000"/>
        </a:lnSpc>
        <a:spcBef>
          <a:spcPct val="0"/>
        </a:spcBef>
        <a:spcAft>
          <a:spcPct val="0"/>
        </a:spcAft>
        <a:defRPr sz="3200" b="1" i="1">
          <a:solidFill>
            <a:schemeClr val="tx2"/>
          </a:solidFill>
          <a:latin typeface="Tahoma" pitchFamily="34" charset="0"/>
        </a:defRPr>
      </a:lvl2pPr>
      <a:lvl3pPr algn="ctr" rtl="0" eaLnBrk="0" fontAlgn="base" hangingPunct="0">
        <a:lnSpc>
          <a:spcPct val="130000"/>
        </a:lnSpc>
        <a:spcBef>
          <a:spcPct val="0"/>
        </a:spcBef>
        <a:spcAft>
          <a:spcPct val="0"/>
        </a:spcAft>
        <a:defRPr sz="3200" b="1" i="1">
          <a:solidFill>
            <a:schemeClr val="tx2"/>
          </a:solidFill>
          <a:latin typeface="Tahoma" pitchFamily="34" charset="0"/>
        </a:defRPr>
      </a:lvl3pPr>
      <a:lvl4pPr algn="ctr" rtl="0" eaLnBrk="0" fontAlgn="base" hangingPunct="0">
        <a:lnSpc>
          <a:spcPct val="130000"/>
        </a:lnSpc>
        <a:spcBef>
          <a:spcPct val="0"/>
        </a:spcBef>
        <a:spcAft>
          <a:spcPct val="0"/>
        </a:spcAft>
        <a:defRPr sz="3200" b="1" i="1">
          <a:solidFill>
            <a:schemeClr val="tx2"/>
          </a:solidFill>
          <a:latin typeface="Tahoma" pitchFamily="34" charset="0"/>
        </a:defRPr>
      </a:lvl4pPr>
      <a:lvl5pPr algn="ctr" rtl="0" eaLnBrk="0" fontAlgn="base" hangingPunct="0">
        <a:lnSpc>
          <a:spcPct val="130000"/>
        </a:lnSpc>
        <a:spcBef>
          <a:spcPct val="0"/>
        </a:spcBef>
        <a:spcAft>
          <a:spcPct val="0"/>
        </a:spcAft>
        <a:defRPr sz="3200" b="1" i="1">
          <a:solidFill>
            <a:schemeClr val="tx2"/>
          </a:solidFill>
          <a:latin typeface="Tahoma" pitchFamily="34" charset="0"/>
        </a:defRPr>
      </a:lvl5pPr>
      <a:lvl6pPr marL="457200" algn="ctr" rtl="0" eaLnBrk="0" fontAlgn="base" hangingPunct="0">
        <a:lnSpc>
          <a:spcPct val="130000"/>
        </a:lnSpc>
        <a:spcBef>
          <a:spcPct val="0"/>
        </a:spcBef>
        <a:spcAft>
          <a:spcPct val="0"/>
        </a:spcAft>
        <a:defRPr sz="3200" b="1" i="1">
          <a:solidFill>
            <a:schemeClr val="tx2"/>
          </a:solidFill>
          <a:latin typeface="Tahoma" pitchFamily="34" charset="0"/>
        </a:defRPr>
      </a:lvl6pPr>
      <a:lvl7pPr marL="914400" algn="ctr" rtl="0" eaLnBrk="0" fontAlgn="base" hangingPunct="0">
        <a:lnSpc>
          <a:spcPct val="130000"/>
        </a:lnSpc>
        <a:spcBef>
          <a:spcPct val="0"/>
        </a:spcBef>
        <a:spcAft>
          <a:spcPct val="0"/>
        </a:spcAft>
        <a:defRPr sz="3200" b="1" i="1">
          <a:solidFill>
            <a:schemeClr val="tx2"/>
          </a:solidFill>
          <a:latin typeface="Tahoma" pitchFamily="34" charset="0"/>
        </a:defRPr>
      </a:lvl7pPr>
      <a:lvl8pPr marL="1371600" algn="ctr" rtl="0" eaLnBrk="0" fontAlgn="base" hangingPunct="0">
        <a:lnSpc>
          <a:spcPct val="130000"/>
        </a:lnSpc>
        <a:spcBef>
          <a:spcPct val="0"/>
        </a:spcBef>
        <a:spcAft>
          <a:spcPct val="0"/>
        </a:spcAft>
        <a:defRPr sz="3200" b="1" i="1">
          <a:solidFill>
            <a:schemeClr val="tx2"/>
          </a:solidFill>
          <a:latin typeface="Tahoma" pitchFamily="34" charset="0"/>
        </a:defRPr>
      </a:lvl8pPr>
      <a:lvl9pPr marL="1828800" algn="ctr" rtl="0" eaLnBrk="0" fontAlgn="base" hangingPunct="0">
        <a:lnSpc>
          <a:spcPct val="130000"/>
        </a:lnSpc>
        <a:spcBef>
          <a:spcPct val="0"/>
        </a:spcBef>
        <a:spcAft>
          <a:spcPct val="0"/>
        </a:spcAft>
        <a:defRPr sz="3200" b="1" i="1">
          <a:solidFill>
            <a:schemeClr val="tx2"/>
          </a:solidFill>
          <a:latin typeface="Tahoma" pitchFamily="34" charset="0"/>
        </a:defRPr>
      </a:lvl9pPr>
    </p:titleStyle>
    <p:bodyStyle>
      <a:lvl1pPr marL="342900" indent="-342900" algn="l" rtl="0" eaLnBrk="0" fontAlgn="base" hangingPunct="0">
        <a:spcBef>
          <a:spcPct val="20000"/>
        </a:spcBef>
        <a:spcAft>
          <a:spcPct val="0"/>
        </a:spcAft>
        <a:buClr>
          <a:srgbClr val="FF0000"/>
        </a:buClr>
        <a:buSzPct val="80000"/>
        <a:buFont typeface="Monotype Sorts" charset="2"/>
        <a:buChar char="u"/>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FF00"/>
        </a:buClr>
        <a:buFont typeface="Monotype Sorts" charset="2"/>
        <a:buChar char="n"/>
        <a:defRPr sz="2000" b="1">
          <a:solidFill>
            <a:schemeClr val="tx1"/>
          </a:solidFill>
          <a:latin typeface="+mn-lt"/>
        </a:defRPr>
      </a:lvl2pPr>
      <a:lvl3pPr marL="1143000" indent="-228600" algn="l" rtl="0" eaLnBrk="0" fontAlgn="base" hangingPunct="0">
        <a:spcBef>
          <a:spcPct val="20000"/>
        </a:spcBef>
        <a:spcAft>
          <a:spcPct val="0"/>
        </a:spcAft>
        <a:buClr>
          <a:schemeClr val="accent2"/>
        </a:buClr>
        <a:buFont typeface="Wingdings 3" pitchFamily="18" charset="2"/>
        <a:buChar char="p"/>
        <a:defRPr sz="2000" b="1">
          <a:solidFill>
            <a:schemeClr val="tx1"/>
          </a:solidFill>
          <a:latin typeface="+mn-lt"/>
        </a:defRPr>
      </a:lvl3pPr>
      <a:lvl4pPr marL="1600200" indent="-228600" algn="l" rtl="0" eaLnBrk="0" fontAlgn="base" hangingPunct="0">
        <a:spcBef>
          <a:spcPct val="20000"/>
        </a:spcBef>
        <a:spcAft>
          <a:spcPct val="0"/>
        </a:spcAft>
        <a:buClr>
          <a:srgbClr val="FF6600"/>
        </a:buClr>
        <a:buFont typeface="Monotype Sorts" charset="2"/>
        <a:buChar char="l"/>
        <a:defRPr sz="2000" b="1">
          <a:solidFill>
            <a:schemeClr val="tx1"/>
          </a:solidFill>
          <a:latin typeface="+mn-lt"/>
        </a:defRPr>
      </a:lvl4pPr>
      <a:lvl5pPr marL="2057400" indent="-228600" algn="l" rtl="0" eaLnBrk="0" fontAlgn="base" hangingPunct="0">
        <a:spcBef>
          <a:spcPct val="20000"/>
        </a:spcBef>
        <a:spcAft>
          <a:spcPct val="0"/>
        </a:spcAft>
        <a:buClr>
          <a:srgbClr val="00FFFF"/>
        </a:buClr>
        <a:buFont typeface="Wingdings 2" pitchFamily="18" charset="2"/>
        <a:buChar char="À"/>
        <a:defRPr sz="2000" b="1">
          <a:solidFill>
            <a:schemeClr val="tx1"/>
          </a:solidFill>
          <a:latin typeface="+mn-lt"/>
        </a:defRPr>
      </a:lvl5pPr>
      <a:lvl6pPr marL="2514600" indent="-228600" algn="l" rtl="0" eaLnBrk="0" fontAlgn="base" hangingPunct="0">
        <a:spcBef>
          <a:spcPct val="20000"/>
        </a:spcBef>
        <a:spcAft>
          <a:spcPct val="0"/>
        </a:spcAft>
        <a:buClr>
          <a:srgbClr val="00FFFF"/>
        </a:buClr>
        <a:buFont typeface="Wingdings 2" pitchFamily="18" charset="2"/>
        <a:buChar char="À"/>
        <a:defRPr sz="2000" b="1">
          <a:solidFill>
            <a:schemeClr val="tx1"/>
          </a:solidFill>
          <a:latin typeface="+mn-lt"/>
        </a:defRPr>
      </a:lvl6pPr>
      <a:lvl7pPr marL="2971800" indent="-228600" algn="l" rtl="0" eaLnBrk="0" fontAlgn="base" hangingPunct="0">
        <a:spcBef>
          <a:spcPct val="20000"/>
        </a:spcBef>
        <a:spcAft>
          <a:spcPct val="0"/>
        </a:spcAft>
        <a:buClr>
          <a:srgbClr val="00FFFF"/>
        </a:buClr>
        <a:buFont typeface="Wingdings 2" pitchFamily="18" charset="2"/>
        <a:buChar char="À"/>
        <a:defRPr sz="2000" b="1">
          <a:solidFill>
            <a:schemeClr val="tx1"/>
          </a:solidFill>
          <a:latin typeface="+mn-lt"/>
        </a:defRPr>
      </a:lvl7pPr>
      <a:lvl8pPr marL="3429000" indent="-228600" algn="l" rtl="0" eaLnBrk="0" fontAlgn="base" hangingPunct="0">
        <a:spcBef>
          <a:spcPct val="20000"/>
        </a:spcBef>
        <a:spcAft>
          <a:spcPct val="0"/>
        </a:spcAft>
        <a:buClr>
          <a:srgbClr val="00FFFF"/>
        </a:buClr>
        <a:buFont typeface="Wingdings 2" pitchFamily="18" charset="2"/>
        <a:buChar char="À"/>
        <a:defRPr sz="2000" b="1">
          <a:solidFill>
            <a:schemeClr val="tx1"/>
          </a:solidFill>
          <a:latin typeface="+mn-lt"/>
        </a:defRPr>
      </a:lvl8pPr>
      <a:lvl9pPr marL="3886200" indent="-228600" algn="l" rtl="0" eaLnBrk="0" fontAlgn="base" hangingPunct="0">
        <a:spcBef>
          <a:spcPct val="20000"/>
        </a:spcBef>
        <a:spcAft>
          <a:spcPct val="0"/>
        </a:spcAft>
        <a:buClr>
          <a:srgbClr val="00FFFF"/>
        </a:buClr>
        <a:buFont typeface="Wingdings 2" pitchFamily="18" charset="2"/>
        <a:buChar char="À"/>
        <a:defRPr sz="2000" b="1">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1"/>
          <p:cNvSpPr>
            <a:spLocks noGrp="1" noChangeArrowheads="1"/>
          </p:cNvSpPr>
          <p:nvPr>
            <p:ph type="sldNum" sz="quarter" idx="12"/>
          </p:nvPr>
        </p:nvSpPr>
        <p:spPr>
          <a:noFill/>
        </p:spPr>
        <p:txBody>
          <a:bodyPr/>
          <a:lstStyle/>
          <a:p>
            <a:fld id="{DDE853BB-09C8-4D4D-99DA-A7FDDF2A0E5E}" type="slidenum">
              <a:rPr lang="fr-FR"/>
              <a:pPr/>
              <a:t>1</a:t>
            </a:fld>
            <a:endParaRPr lang="fr-FR"/>
          </a:p>
        </p:txBody>
      </p:sp>
      <p:sp>
        <p:nvSpPr>
          <p:cNvPr id="3075" name="Rectangle 4"/>
          <p:cNvSpPr>
            <a:spLocks noGrp="1" noChangeArrowheads="1"/>
          </p:cNvSpPr>
          <p:nvPr>
            <p:ph type="ctrTitle"/>
          </p:nvPr>
        </p:nvSpPr>
        <p:spPr>
          <a:xfrm>
            <a:off x="642938" y="2468563"/>
            <a:ext cx="7772400" cy="2390775"/>
          </a:xfrm>
        </p:spPr>
        <p:txBody>
          <a:bodyPr/>
          <a:lstStyle/>
          <a:p>
            <a:pPr>
              <a:lnSpc>
                <a:spcPct val="170000"/>
              </a:lnSpc>
            </a:pPr>
            <a:r>
              <a:rPr lang="fr-FR" sz="2000" smtClean="0"/>
              <a:t>Chapitre III</a:t>
            </a:r>
            <a:br>
              <a:rPr lang="fr-FR" sz="2000" smtClean="0"/>
            </a:br>
            <a:r>
              <a:rPr lang="fr-FR" sz="2400" smtClean="0"/>
              <a:t>ATELIERS/ENVIRONNEMENTS </a:t>
            </a:r>
            <a:br>
              <a:rPr lang="fr-FR" sz="2400" smtClean="0"/>
            </a:br>
            <a:r>
              <a:rPr lang="fr-FR" sz="2400" smtClean="0"/>
              <a:t>DE GÉNIE LOGICIEL</a:t>
            </a:r>
            <a:br>
              <a:rPr lang="fr-FR" sz="2400" smtClean="0"/>
            </a:br>
            <a:r>
              <a:rPr lang="fr-FR" sz="2400" smtClean="0"/>
              <a:t>(CASE</a:t>
            </a:r>
            <a:r>
              <a:rPr lang="fr-FR" sz="2400" baseline="30000" smtClean="0"/>
              <a:t>* </a:t>
            </a:r>
            <a:r>
              <a:rPr lang="fr-FR" sz="2400" smtClean="0"/>
              <a:t>TOOLS)</a:t>
            </a:r>
          </a:p>
        </p:txBody>
      </p:sp>
      <p:sp>
        <p:nvSpPr>
          <p:cNvPr id="3076" name="Text Box 9"/>
          <p:cNvSpPr txBox="1">
            <a:spLocks noChangeArrowheads="1"/>
          </p:cNvSpPr>
          <p:nvPr/>
        </p:nvSpPr>
        <p:spPr bwMode="auto">
          <a:xfrm>
            <a:off x="215900" y="6272213"/>
            <a:ext cx="5232400" cy="366712"/>
          </a:xfrm>
          <a:prstGeom prst="rect">
            <a:avLst/>
          </a:prstGeom>
          <a:noFill/>
          <a:ln w="9525" algn="ctr">
            <a:noFill/>
            <a:miter lim="800000"/>
            <a:headEnd type="none" w="sm" len="sm"/>
            <a:tailEnd type="none" w="lg" len="med"/>
          </a:ln>
        </p:spPr>
        <p:txBody>
          <a:bodyPr lIns="92075" tIns="46038" rIns="92075" bIns="46038" anchor="b"/>
          <a:lstStyle/>
          <a:p>
            <a:pPr algn="ctr">
              <a:lnSpc>
                <a:spcPct val="120000"/>
              </a:lnSpc>
            </a:pPr>
            <a:r>
              <a:rPr lang="fr-FR" sz="1600" b="1">
                <a:solidFill>
                  <a:schemeClr val="tx2"/>
                </a:solidFill>
                <a:latin typeface="Tahoma" pitchFamily="34" charset="0"/>
              </a:rPr>
              <a:t>* Computer aided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ce réservé du numéro de diapositive 4"/>
          <p:cNvSpPr>
            <a:spLocks noGrp="1"/>
          </p:cNvSpPr>
          <p:nvPr>
            <p:ph type="sldNum" sz="quarter" idx="12"/>
          </p:nvPr>
        </p:nvSpPr>
        <p:spPr/>
        <p:txBody>
          <a:bodyPr/>
          <a:lstStyle/>
          <a:p>
            <a:pPr>
              <a:defRPr/>
            </a:pPr>
            <a:fld id="{F22463E0-FCF8-4924-932E-547E9F2B66D5}" type="slidenum">
              <a:rPr lang="fr-FR"/>
              <a:pPr>
                <a:defRPr/>
              </a:pPr>
              <a:t>10</a:t>
            </a:fld>
            <a:endParaRPr lang="fr-FR"/>
          </a:p>
        </p:txBody>
      </p:sp>
      <p:sp>
        <p:nvSpPr>
          <p:cNvPr id="12291" name="Rectangle 1091"/>
          <p:cNvSpPr>
            <a:spLocks noGrp="1" noChangeArrowheads="1"/>
          </p:cNvSpPr>
          <p:nvPr>
            <p:ph type="title"/>
          </p:nvPr>
        </p:nvSpPr>
        <p:spPr/>
        <p:txBody>
          <a:bodyPr/>
          <a:lstStyle/>
          <a:p>
            <a:r>
              <a:rPr lang="fr-FR" smtClean="0"/>
              <a:t>MODELE D'ARCHITECTURE d'AGL (ECMA)</a:t>
            </a:r>
          </a:p>
        </p:txBody>
      </p:sp>
      <p:grpSp>
        <p:nvGrpSpPr>
          <p:cNvPr id="12292" name="Group 1090"/>
          <p:cNvGrpSpPr>
            <a:grpSpLocks/>
          </p:cNvGrpSpPr>
          <p:nvPr/>
        </p:nvGrpSpPr>
        <p:grpSpPr bwMode="auto">
          <a:xfrm>
            <a:off x="708025" y="1774825"/>
            <a:ext cx="5181600" cy="4567238"/>
            <a:chOff x="446" y="1118"/>
            <a:chExt cx="3264" cy="2877"/>
          </a:xfrm>
        </p:grpSpPr>
        <p:sp>
          <p:nvSpPr>
            <p:cNvPr id="12294" name="AutoShape 1027"/>
            <p:cNvSpPr>
              <a:spLocks noChangeArrowheads="1"/>
            </p:cNvSpPr>
            <p:nvPr/>
          </p:nvSpPr>
          <p:spPr bwMode="auto">
            <a:xfrm rot="4714">
              <a:off x="446" y="2082"/>
              <a:ext cx="3264" cy="1913"/>
            </a:xfrm>
            <a:prstGeom prst="cube">
              <a:avLst>
                <a:gd name="adj" fmla="val 8224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295" name="AutoShape 1028"/>
            <p:cNvSpPr>
              <a:spLocks noChangeArrowheads="1"/>
            </p:cNvSpPr>
            <p:nvPr/>
          </p:nvSpPr>
          <p:spPr bwMode="auto">
            <a:xfrm>
              <a:off x="2074" y="1136"/>
              <a:ext cx="1608" cy="1123"/>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296" name="AutoShape 1088"/>
            <p:cNvSpPr>
              <a:spLocks noChangeArrowheads="1"/>
            </p:cNvSpPr>
            <p:nvPr/>
          </p:nvSpPr>
          <p:spPr bwMode="auto">
            <a:xfrm rot="16381592" flipV="1">
              <a:off x="935" y="1688"/>
              <a:ext cx="1656" cy="1019"/>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297" name="AutoShape 1087"/>
            <p:cNvSpPr>
              <a:spLocks noChangeArrowheads="1"/>
            </p:cNvSpPr>
            <p:nvPr/>
          </p:nvSpPr>
          <p:spPr bwMode="auto">
            <a:xfrm rot="16299143" flipV="1">
              <a:off x="1330" y="1688"/>
              <a:ext cx="1656" cy="1019"/>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298" name="AutoShape 1086"/>
            <p:cNvSpPr>
              <a:spLocks noChangeArrowheads="1"/>
            </p:cNvSpPr>
            <p:nvPr/>
          </p:nvSpPr>
          <p:spPr bwMode="auto">
            <a:xfrm rot="16278530" flipV="1">
              <a:off x="1725" y="1688"/>
              <a:ext cx="1656" cy="1019"/>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299" name="AutoShape 1085"/>
            <p:cNvSpPr>
              <a:spLocks noChangeArrowheads="1"/>
            </p:cNvSpPr>
            <p:nvPr/>
          </p:nvSpPr>
          <p:spPr bwMode="auto">
            <a:xfrm rot="16194152" flipV="1">
              <a:off x="2119" y="1688"/>
              <a:ext cx="1656" cy="1019"/>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300" name="AutoShape 1033"/>
            <p:cNvSpPr>
              <a:spLocks noChangeArrowheads="1"/>
            </p:cNvSpPr>
            <p:nvPr/>
          </p:nvSpPr>
          <p:spPr bwMode="auto">
            <a:xfrm>
              <a:off x="881" y="2170"/>
              <a:ext cx="1744" cy="1157"/>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301" name="AutoShape 1077"/>
            <p:cNvSpPr>
              <a:spLocks noChangeArrowheads="1"/>
            </p:cNvSpPr>
            <p:nvPr/>
          </p:nvSpPr>
          <p:spPr bwMode="auto">
            <a:xfrm>
              <a:off x="536" y="2452"/>
              <a:ext cx="1804" cy="1162"/>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2302" name="Text Box 1035"/>
            <p:cNvSpPr txBox="1">
              <a:spLocks noChangeArrowheads="1"/>
            </p:cNvSpPr>
            <p:nvPr/>
          </p:nvSpPr>
          <p:spPr bwMode="auto">
            <a:xfrm>
              <a:off x="2399" y="1118"/>
              <a:ext cx="691" cy="192"/>
            </a:xfrm>
            <a:prstGeom prst="rect">
              <a:avLst/>
            </a:prstGeom>
            <a:noFill/>
            <a:ln w="12700">
              <a:noFill/>
              <a:miter lim="800000"/>
              <a:headEnd/>
              <a:tailEnd/>
            </a:ln>
          </p:spPr>
          <p:txBody>
            <a:bodyPr wrap="none" lIns="90000" tIns="46800" rIns="90000" bIns="46800">
              <a:spAutoFit/>
            </a:bodyPr>
            <a:lstStyle/>
            <a:p>
              <a:r>
                <a:rPr lang="fr-FR" sz="1400" b="1" i="0">
                  <a:solidFill>
                    <a:schemeClr val="bg1"/>
                  </a:solidFill>
                  <a:latin typeface="Univers" pitchFamily="34" charset="0"/>
                </a:rPr>
                <a:t>Référentiel</a:t>
              </a:r>
            </a:p>
          </p:txBody>
        </p:sp>
        <p:sp>
          <p:nvSpPr>
            <p:cNvPr id="12303" name="Text Box 1036"/>
            <p:cNvSpPr txBox="1">
              <a:spLocks noChangeArrowheads="1"/>
            </p:cNvSpPr>
            <p:nvPr/>
          </p:nvSpPr>
          <p:spPr bwMode="auto">
            <a:xfrm>
              <a:off x="1171" y="2437"/>
              <a:ext cx="579" cy="192"/>
            </a:xfrm>
            <a:prstGeom prst="rect">
              <a:avLst/>
            </a:prstGeom>
            <a:noFill/>
            <a:ln w="12700">
              <a:noFill/>
              <a:miter lim="800000"/>
              <a:headEnd/>
              <a:tailEnd/>
            </a:ln>
          </p:spPr>
          <p:txBody>
            <a:bodyPr wrap="none" lIns="90000" tIns="46800" rIns="90000" bIns="46800">
              <a:spAutoFit/>
            </a:bodyPr>
            <a:lstStyle/>
            <a:p>
              <a:r>
                <a:rPr lang="fr-FR" sz="1400" b="1" i="0">
                  <a:solidFill>
                    <a:schemeClr val="bg1"/>
                  </a:solidFill>
                  <a:latin typeface="Univers" pitchFamily="34" charset="0"/>
                </a:rPr>
                <a:t>Interface</a:t>
              </a:r>
            </a:p>
          </p:txBody>
        </p:sp>
        <p:sp>
          <p:nvSpPr>
            <p:cNvPr id="12304" name="Text Box 1037"/>
            <p:cNvSpPr txBox="1">
              <a:spLocks noChangeArrowheads="1"/>
            </p:cNvSpPr>
            <p:nvPr/>
          </p:nvSpPr>
          <p:spPr bwMode="auto">
            <a:xfrm>
              <a:off x="1011" y="2148"/>
              <a:ext cx="1336" cy="192"/>
            </a:xfrm>
            <a:prstGeom prst="rect">
              <a:avLst/>
            </a:prstGeom>
            <a:noFill/>
            <a:ln w="12700">
              <a:noFill/>
              <a:miter lim="800000"/>
              <a:headEnd/>
              <a:tailEnd/>
            </a:ln>
          </p:spPr>
          <p:txBody>
            <a:bodyPr wrap="none" lIns="90000" tIns="46800" rIns="90000" bIns="46800">
              <a:spAutoFit/>
            </a:bodyPr>
            <a:lstStyle/>
            <a:p>
              <a:r>
                <a:rPr lang="fr-FR" sz="1400" b="1" i="0">
                  <a:solidFill>
                    <a:schemeClr val="bg1"/>
                  </a:solidFill>
                  <a:latin typeface="Univers" pitchFamily="34" charset="0"/>
                </a:rPr>
                <a:t>Contrôle du Processus</a:t>
              </a:r>
            </a:p>
          </p:txBody>
        </p:sp>
        <p:sp>
          <p:nvSpPr>
            <p:cNvPr id="12305" name="Text Box 1038"/>
            <p:cNvSpPr txBox="1">
              <a:spLocks noChangeArrowheads="1"/>
            </p:cNvSpPr>
            <p:nvPr/>
          </p:nvSpPr>
          <p:spPr bwMode="auto">
            <a:xfrm>
              <a:off x="1999" y="1644"/>
              <a:ext cx="364" cy="154"/>
            </a:xfrm>
            <a:prstGeom prst="rect">
              <a:avLst/>
            </a:prstGeom>
            <a:noFill/>
            <a:ln w="12700">
              <a:noFill/>
              <a:miter lim="800000"/>
              <a:headEnd/>
              <a:tailEnd/>
            </a:ln>
          </p:spPr>
          <p:txBody>
            <a:bodyPr wrap="none" lIns="0" tIns="0" rIns="0" bIns="0">
              <a:spAutoFit/>
            </a:bodyPr>
            <a:lstStyle/>
            <a:p>
              <a:r>
                <a:rPr lang="fr-FR" sz="1600" b="1" i="0">
                  <a:solidFill>
                    <a:schemeClr val="bg1"/>
                  </a:solidFill>
                  <a:latin typeface="Univers" pitchFamily="34" charset="0"/>
                </a:rPr>
                <a:t>Outils</a:t>
              </a:r>
            </a:p>
          </p:txBody>
        </p:sp>
        <p:sp>
          <p:nvSpPr>
            <p:cNvPr id="12306" name="Text Box 1039"/>
            <p:cNvSpPr txBox="1">
              <a:spLocks noChangeArrowheads="1"/>
            </p:cNvSpPr>
            <p:nvPr/>
          </p:nvSpPr>
          <p:spPr bwMode="auto">
            <a:xfrm>
              <a:off x="795" y="3762"/>
              <a:ext cx="939" cy="192"/>
            </a:xfrm>
            <a:prstGeom prst="rect">
              <a:avLst/>
            </a:prstGeom>
            <a:noFill/>
            <a:ln w="12700">
              <a:noFill/>
              <a:miter lim="800000"/>
              <a:headEnd/>
              <a:tailEnd/>
            </a:ln>
          </p:spPr>
          <p:txBody>
            <a:bodyPr wrap="none" lIns="90000" tIns="46800" rIns="90000" bIns="46800">
              <a:spAutoFit/>
            </a:bodyPr>
            <a:lstStyle/>
            <a:p>
              <a:r>
                <a:rPr lang="fr-FR" sz="1400" b="1" i="0">
                  <a:solidFill>
                    <a:schemeClr val="bg1"/>
                  </a:solidFill>
                  <a:latin typeface="Univers" pitchFamily="34" charset="0"/>
                </a:rPr>
                <a:t>communication</a:t>
              </a:r>
            </a:p>
          </p:txBody>
        </p:sp>
        <p:grpSp>
          <p:nvGrpSpPr>
            <p:cNvPr id="12307" name="Group 1083"/>
            <p:cNvGrpSpPr>
              <a:grpSpLocks/>
            </p:cNvGrpSpPr>
            <p:nvPr/>
          </p:nvGrpSpPr>
          <p:grpSpPr bwMode="auto">
            <a:xfrm>
              <a:off x="558" y="2686"/>
              <a:ext cx="1561" cy="882"/>
              <a:chOff x="527" y="2686"/>
              <a:chExt cx="1561" cy="882"/>
            </a:xfrm>
          </p:grpSpPr>
          <p:sp>
            <p:nvSpPr>
              <p:cNvPr id="12308" name="AutoShape 1040"/>
              <p:cNvSpPr>
                <a:spLocks noChangeArrowheads="1"/>
              </p:cNvSpPr>
              <p:nvPr/>
            </p:nvSpPr>
            <p:spPr bwMode="auto">
              <a:xfrm>
                <a:off x="527" y="2686"/>
                <a:ext cx="1561" cy="882"/>
              </a:xfrm>
              <a:prstGeom prst="roundRect">
                <a:avLst>
                  <a:gd name="adj" fmla="val 16667"/>
                </a:avLst>
              </a:prstGeom>
              <a:solidFill>
                <a:srgbClr val="FFF1D5"/>
              </a:solidFill>
              <a:ln w="9525">
                <a:solidFill>
                  <a:schemeClr val="bg2"/>
                </a:solidFill>
                <a:round/>
                <a:headEnd/>
                <a:tailEnd/>
              </a:ln>
            </p:spPr>
            <p:txBody>
              <a:bodyPr lIns="90000" tIns="46800" rIns="90000" bIns="46800" anchor="ctr">
                <a:spAutoFit/>
              </a:bodyPr>
              <a:lstStyle/>
              <a:p>
                <a:endParaRPr lang="fr-FR"/>
              </a:p>
            </p:txBody>
          </p:sp>
          <p:sp>
            <p:nvSpPr>
              <p:cNvPr id="12309" name="Line 1041"/>
              <p:cNvSpPr>
                <a:spLocks noChangeShapeType="1"/>
              </p:cNvSpPr>
              <p:nvPr/>
            </p:nvSpPr>
            <p:spPr bwMode="auto">
              <a:xfrm>
                <a:off x="739" y="3135"/>
                <a:ext cx="0" cy="163"/>
              </a:xfrm>
              <a:prstGeom prst="line">
                <a:avLst/>
              </a:prstGeom>
              <a:noFill/>
              <a:ln w="9525">
                <a:solidFill>
                  <a:schemeClr val="bg2"/>
                </a:solidFill>
                <a:round/>
                <a:headEnd/>
                <a:tailEnd/>
              </a:ln>
            </p:spPr>
            <p:txBody>
              <a:bodyPr wrap="none" lIns="90000" tIns="46800" rIns="90000" bIns="46800" anchor="ctr">
                <a:spAutoFit/>
              </a:bodyPr>
              <a:lstStyle/>
              <a:p>
                <a:endParaRPr lang="fr-FR"/>
              </a:p>
            </p:txBody>
          </p:sp>
          <p:sp>
            <p:nvSpPr>
              <p:cNvPr id="12310" name="AutoShape 1042"/>
              <p:cNvSpPr>
                <a:spLocks noChangeArrowheads="1"/>
              </p:cNvSpPr>
              <p:nvPr/>
            </p:nvSpPr>
            <p:spPr bwMode="auto">
              <a:xfrm>
                <a:off x="671" y="3003"/>
                <a:ext cx="138" cy="143"/>
              </a:xfrm>
              <a:prstGeom prst="triangle">
                <a:avLst>
                  <a:gd name="adj" fmla="val 50000"/>
                </a:avLst>
              </a:prstGeom>
              <a:solidFill>
                <a:srgbClr val="FFE1C3"/>
              </a:solidFill>
              <a:ln w="9525">
                <a:solidFill>
                  <a:schemeClr val="bg2"/>
                </a:solidFill>
                <a:miter lim="800000"/>
                <a:headEnd/>
                <a:tailEnd/>
              </a:ln>
            </p:spPr>
            <p:txBody>
              <a:bodyPr lIns="90000" tIns="46800" rIns="90000" bIns="46800" anchor="ctr">
                <a:spAutoFit/>
              </a:bodyPr>
              <a:lstStyle/>
              <a:p>
                <a:endParaRPr lang="fr-FR"/>
              </a:p>
            </p:txBody>
          </p:sp>
          <p:sp>
            <p:nvSpPr>
              <p:cNvPr id="12311" name="Rectangle 1043"/>
              <p:cNvSpPr>
                <a:spLocks noChangeArrowheads="1"/>
              </p:cNvSpPr>
              <p:nvPr/>
            </p:nvSpPr>
            <p:spPr bwMode="auto">
              <a:xfrm>
                <a:off x="586" y="3289"/>
                <a:ext cx="307" cy="214"/>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2312" name="Line 1044"/>
              <p:cNvSpPr>
                <a:spLocks noChangeShapeType="1"/>
              </p:cNvSpPr>
              <p:nvPr/>
            </p:nvSpPr>
            <p:spPr bwMode="auto">
              <a:xfrm flipV="1">
                <a:off x="586" y="3413"/>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13" name="Line 1045"/>
              <p:cNvSpPr>
                <a:spLocks noChangeShapeType="1"/>
              </p:cNvSpPr>
              <p:nvPr/>
            </p:nvSpPr>
            <p:spPr bwMode="auto">
              <a:xfrm flipV="1">
                <a:off x="586" y="3444"/>
                <a:ext cx="307" cy="3"/>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14" name="Rectangle 1046"/>
              <p:cNvSpPr>
                <a:spLocks noChangeArrowheads="1"/>
              </p:cNvSpPr>
              <p:nvPr/>
            </p:nvSpPr>
            <p:spPr bwMode="auto">
              <a:xfrm>
                <a:off x="586" y="2778"/>
                <a:ext cx="307" cy="214"/>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2315" name="Line 1047"/>
              <p:cNvSpPr>
                <a:spLocks noChangeShapeType="1"/>
              </p:cNvSpPr>
              <p:nvPr/>
            </p:nvSpPr>
            <p:spPr bwMode="auto">
              <a:xfrm flipV="1">
                <a:off x="586" y="2892"/>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16" name="Line 1048"/>
              <p:cNvSpPr>
                <a:spLocks noChangeShapeType="1"/>
              </p:cNvSpPr>
              <p:nvPr/>
            </p:nvSpPr>
            <p:spPr bwMode="auto">
              <a:xfrm flipV="1">
                <a:off x="586" y="2923"/>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17" name="Text Box 1049"/>
              <p:cNvSpPr txBox="1">
                <a:spLocks noChangeArrowheads="1"/>
              </p:cNvSpPr>
              <p:nvPr/>
            </p:nvSpPr>
            <p:spPr bwMode="auto">
              <a:xfrm>
                <a:off x="610" y="2782"/>
                <a:ext cx="242" cy="8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2318" name="Text Box 1050"/>
              <p:cNvSpPr txBox="1">
                <a:spLocks noChangeArrowheads="1"/>
              </p:cNvSpPr>
              <p:nvPr/>
            </p:nvSpPr>
            <p:spPr bwMode="auto">
              <a:xfrm>
                <a:off x="612" y="3301"/>
                <a:ext cx="260" cy="8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AA </a:t>
                </a:r>
              </a:p>
            </p:txBody>
          </p:sp>
          <p:sp>
            <p:nvSpPr>
              <p:cNvPr id="12319" name="Rectangle 1051"/>
              <p:cNvSpPr>
                <a:spLocks noChangeArrowheads="1"/>
              </p:cNvSpPr>
              <p:nvPr/>
            </p:nvSpPr>
            <p:spPr bwMode="auto">
              <a:xfrm>
                <a:off x="1166" y="2781"/>
                <a:ext cx="307" cy="215"/>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2320" name="Line 1052"/>
              <p:cNvSpPr>
                <a:spLocks noChangeShapeType="1"/>
              </p:cNvSpPr>
              <p:nvPr/>
            </p:nvSpPr>
            <p:spPr bwMode="auto">
              <a:xfrm flipV="1">
                <a:off x="1166" y="2896"/>
                <a:ext cx="307" cy="3"/>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21" name="Line 1053"/>
              <p:cNvSpPr>
                <a:spLocks noChangeShapeType="1"/>
              </p:cNvSpPr>
              <p:nvPr/>
            </p:nvSpPr>
            <p:spPr bwMode="auto">
              <a:xfrm flipV="1">
                <a:off x="1166" y="2926"/>
                <a:ext cx="307" cy="3"/>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22" name="Text Box 1054"/>
              <p:cNvSpPr txBox="1">
                <a:spLocks noChangeArrowheads="1"/>
              </p:cNvSpPr>
              <p:nvPr/>
            </p:nvSpPr>
            <p:spPr bwMode="auto">
              <a:xfrm>
                <a:off x="1182" y="2782"/>
                <a:ext cx="242" cy="8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2323" name="Rectangle 1055"/>
              <p:cNvSpPr>
                <a:spLocks noChangeArrowheads="1"/>
              </p:cNvSpPr>
              <p:nvPr/>
            </p:nvSpPr>
            <p:spPr bwMode="auto">
              <a:xfrm>
                <a:off x="1182" y="3283"/>
                <a:ext cx="307" cy="214"/>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2324" name="Line 1056"/>
              <p:cNvSpPr>
                <a:spLocks noChangeShapeType="1"/>
              </p:cNvSpPr>
              <p:nvPr/>
            </p:nvSpPr>
            <p:spPr bwMode="auto">
              <a:xfrm flipV="1">
                <a:off x="1182" y="3398"/>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25" name="Line 1057"/>
              <p:cNvSpPr>
                <a:spLocks noChangeShapeType="1"/>
              </p:cNvSpPr>
              <p:nvPr/>
            </p:nvSpPr>
            <p:spPr bwMode="auto">
              <a:xfrm flipV="1">
                <a:off x="1182" y="3428"/>
                <a:ext cx="307" cy="4"/>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26" name="Text Box 1058"/>
              <p:cNvSpPr txBox="1">
                <a:spLocks noChangeArrowheads="1"/>
              </p:cNvSpPr>
              <p:nvPr/>
            </p:nvSpPr>
            <p:spPr bwMode="auto">
              <a:xfrm>
                <a:off x="1205" y="3289"/>
                <a:ext cx="242" cy="8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2327" name="Rectangle 1059"/>
              <p:cNvSpPr>
                <a:spLocks noChangeArrowheads="1"/>
              </p:cNvSpPr>
              <p:nvPr/>
            </p:nvSpPr>
            <p:spPr bwMode="auto">
              <a:xfrm>
                <a:off x="1746" y="3007"/>
                <a:ext cx="307" cy="215"/>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2328" name="Line 1060"/>
              <p:cNvSpPr>
                <a:spLocks noChangeShapeType="1"/>
              </p:cNvSpPr>
              <p:nvPr/>
            </p:nvSpPr>
            <p:spPr bwMode="auto">
              <a:xfrm flipV="1">
                <a:off x="1746" y="3123"/>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29" name="Line 1061"/>
              <p:cNvSpPr>
                <a:spLocks noChangeShapeType="1"/>
              </p:cNvSpPr>
              <p:nvPr/>
            </p:nvSpPr>
            <p:spPr bwMode="auto">
              <a:xfrm flipV="1">
                <a:off x="1746" y="3153"/>
                <a:ext cx="30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2330" name="Text Box 1062"/>
              <p:cNvSpPr txBox="1">
                <a:spLocks noChangeArrowheads="1"/>
              </p:cNvSpPr>
              <p:nvPr/>
            </p:nvSpPr>
            <p:spPr bwMode="auto">
              <a:xfrm>
                <a:off x="1769" y="3012"/>
                <a:ext cx="242" cy="8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2331" name="Line 1063"/>
              <p:cNvSpPr>
                <a:spLocks noChangeShapeType="1"/>
              </p:cNvSpPr>
              <p:nvPr/>
            </p:nvSpPr>
            <p:spPr bwMode="auto">
              <a:xfrm flipH="1">
                <a:off x="884" y="2869"/>
                <a:ext cx="282" cy="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2332" name="Line 1064"/>
              <p:cNvSpPr>
                <a:spLocks noChangeShapeType="1"/>
              </p:cNvSpPr>
              <p:nvPr/>
            </p:nvSpPr>
            <p:spPr bwMode="auto">
              <a:xfrm flipV="1">
                <a:off x="1337" y="2999"/>
                <a:ext cx="0" cy="284"/>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2333" name="AutoShape 1065"/>
              <p:cNvSpPr>
                <a:spLocks noChangeArrowheads="1"/>
              </p:cNvSpPr>
              <p:nvPr/>
            </p:nvSpPr>
            <p:spPr bwMode="auto">
              <a:xfrm>
                <a:off x="1285" y="2996"/>
                <a:ext cx="99" cy="92"/>
              </a:xfrm>
              <a:prstGeom prst="diamond">
                <a:avLst/>
              </a:prstGeom>
              <a:solidFill>
                <a:srgbClr val="FFE1C3"/>
              </a:solidFill>
              <a:ln w="12700">
                <a:solidFill>
                  <a:schemeClr val="bg2"/>
                </a:solidFill>
                <a:miter lim="800000"/>
                <a:headEnd/>
                <a:tailEnd/>
              </a:ln>
            </p:spPr>
            <p:txBody>
              <a:bodyPr wrap="none" lIns="90000" tIns="46800" rIns="90000" bIns="46800" anchor="ctr">
                <a:spAutoFit/>
              </a:bodyPr>
              <a:lstStyle/>
              <a:p>
                <a:endParaRPr lang="fr-FR"/>
              </a:p>
            </p:txBody>
          </p:sp>
          <p:sp>
            <p:nvSpPr>
              <p:cNvPr id="12334" name="Line 1066"/>
              <p:cNvSpPr>
                <a:spLocks noChangeShapeType="1"/>
              </p:cNvSpPr>
              <p:nvPr/>
            </p:nvSpPr>
            <p:spPr bwMode="auto">
              <a:xfrm>
                <a:off x="1467" y="2862"/>
                <a:ext cx="425" cy="142"/>
              </a:xfrm>
              <a:prstGeom prst="line">
                <a:avLst/>
              </a:prstGeom>
              <a:noFill/>
              <a:ln w="12700">
                <a:solidFill>
                  <a:schemeClr val="bg2"/>
                </a:solidFill>
                <a:round/>
                <a:headEnd/>
                <a:tailEnd/>
              </a:ln>
            </p:spPr>
            <p:txBody>
              <a:bodyPr lIns="90000" tIns="46800" rIns="90000" bIns="46800" anchor="ctr">
                <a:spAutoFit/>
              </a:bodyPr>
              <a:lstStyle/>
              <a:p>
                <a:endParaRPr lang="fr-FR"/>
              </a:p>
            </p:txBody>
          </p:sp>
        </p:grpSp>
      </p:grpSp>
      <p:sp>
        <p:nvSpPr>
          <p:cNvPr id="12293" name="Text Box 1074"/>
          <p:cNvSpPr txBox="1">
            <a:spLocks noChangeArrowheads="1"/>
          </p:cNvSpPr>
          <p:nvPr/>
        </p:nvSpPr>
        <p:spPr bwMode="auto">
          <a:xfrm>
            <a:off x="5257800" y="4645025"/>
            <a:ext cx="3624263" cy="1562100"/>
          </a:xfrm>
          <a:prstGeom prst="rect">
            <a:avLst/>
          </a:prstGeom>
          <a:solidFill>
            <a:srgbClr val="FFF9F3"/>
          </a:solidFill>
          <a:ln w="9525">
            <a:solidFill>
              <a:schemeClr val="folHlink"/>
            </a:solidFill>
            <a:miter lim="800000"/>
            <a:headEnd/>
            <a:tailEnd/>
          </a:ln>
        </p:spPr>
        <p:txBody>
          <a:bodyPr>
            <a:spAutoFit/>
          </a:bodyPr>
          <a:lstStyle/>
          <a:p>
            <a:pPr algn="ctr">
              <a:lnSpc>
                <a:spcPct val="120000"/>
              </a:lnSpc>
            </a:pPr>
            <a:r>
              <a:rPr lang="fr-FR" sz="2000" i="0">
                <a:solidFill>
                  <a:schemeClr val="bg1"/>
                </a:solidFill>
              </a:rPr>
              <a:t>RÉFÉRENTIEL ( Repository, dépôt ) :  </a:t>
            </a:r>
          </a:p>
          <a:p>
            <a:pPr algn="ctr">
              <a:lnSpc>
                <a:spcPct val="120000"/>
              </a:lnSpc>
            </a:pPr>
            <a:r>
              <a:rPr lang="fr-FR" sz="2000" i="0">
                <a:solidFill>
                  <a:schemeClr val="bg1"/>
                </a:solidFill>
              </a:rPr>
              <a:t>SGBD dédié à la manipulation </a:t>
            </a:r>
          </a:p>
          <a:p>
            <a:pPr algn="ctr">
              <a:lnSpc>
                <a:spcPct val="120000"/>
              </a:lnSpc>
            </a:pPr>
            <a:r>
              <a:rPr lang="fr-FR" sz="2000" i="0">
                <a:solidFill>
                  <a:schemeClr val="bg1"/>
                </a:solidFill>
              </a:rPr>
              <a:t>des objets du développement</a:t>
            </a:r>
          </a:p>
          <a:p>
            <a:pPr algn="ctr">
              <a:lnSpc>
                <a:spcPct val="120000"/>
              </a:lnSpc>
            </a:pPr>
            <a:r>
              <a:rPr lang="fr-FR" sz="2000" i="0">
                <a:solidFill>
                  <a:schemeClr val="bg1"/>
                </a:solidFill>
              </a:rPr>
              <a:t>de logiciel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Espace réservé du numéro de diapositive 6"/>
          <p:cNvSpPr>
            <a:spLocks noGrp="1"/>
          </p:cNvSpPr>
          <p:nvPr>
            <p:ph type="sldNum" sz="quarter" idx="12"/>
          </p:nvPr>
        </p:nvSpPr>
        <p:spPr/>
        <p:txBody>
          <a:bodyPr/>
          <a:lstStyle/>
          <a:p>
            <a:pPr>
              <a:defRPr/>
            </a:pPr>
            <a:fld id="{7481F2ED-8B10-449A-857A-FC3F2AF4BCA6}" type="slidenum">
              <a:rPr lang="fr-FR"/>
              <a:pPr>
                <a:defRPr/>
              </a:pPr>
              <a:t>11</a:t>
            </a:fld>
            <a:endParaRPr lang="fr-FR"/>
          </a:p>
        </p:txBody>
      </p:sp>
      <p:sp>
        <p:nvSpPr>
          <p:cNvPr id="13315" name="Rectangle 1080"/>
          <p:cNvSpPr>
            <a:spLocks noGrp="1" noChangeArrowheads="1"/>
          </p:cNvSpPr>
          <p:nvPr>
            <p:ph type="title"/>
          </p:nvPr>
        </p:nvSpPr>
        <p:spPr/>
        <p:txBody>
          <a:bodyPr/>
          <a:lstStyle/>
          <a:p>
            <a:r>
              <a:rPr lang="fr-FR" smtClean="0"/>
              <a:t>LE RÉFÉRENTIEL</a:t>
            </a:r>
            <a:br>
              <a:rPr lang="fr-FR" smtClean="0"/>
            </a:br>
            <a:r>
              <a:rPr lang="fr-FR" smtClean="0"/>
              <a:t>(intégration des données)</a:t>
            </a:r>
          </a:p>
        </p:txBody>
      </p:sp>
      <p:sp>
        <p:nvSpPr>
          <p:cNvPr id="13316" name="Rectangle 1082"/>
          <p:cNvSpPr>
            <a:spLocks noGrp="1" noChangeArrowheads="1"/>
          </p:cNvSpPr>
          <p:nvPr>
            <p:ph type="body" sz="half" idx="2"/>
          </p:nvPr>
        </p:nvSpPr>
        <p:spPr>
          <a:xfrm>
            <a:off x="3800475" y="1911350"/>
            <a:ext cx="4716463" cy="4114800"/>
          </a:xfrm>
        </p:spPr>
        <p:txBody>
          <a:bodyPr/>
          <a:lstStyle/>
          <a:p>
            <a:pPr>
              <a:lnSpc>
                <a:spcPct val="110000"/>
              </a:lnSpc>
            </a:pPr>
            <a:r>
              <a:rPr lang="fr-FR" sz="2000" smtClean="0"/>
              <a:t>Définition, contrôle et maintenance des schémas de données (modèles de données),</a:t>
            </a:r>
          </a:p>
          <a:p>
            <a:pPr>
              <a:lnSpc>
                <a:spcPct val="110000"/>
              </a:lnSpc>
            </a:pPr>
            <a:r>
              <a:rPr lang="fr-FR" sz="2000" smtClean="0"/>
              <a:t>Nommage des objets et gestion des alias,</a:t>
            </a:r>
          </a:p>
          <a:p>
            <a:pPr>
              <a:lnSpc>
                <a:spcPct val="110000"/>
              </a:lnSpc>
            </a:pPr>
            <a:r>
              <a:rPr lang="fr-FR" sz="2000" smtClean="0"/>
              <a:t>Gestion des objets composites : création, accès, modification, destruction,</a:t>
            </a:r>
          </a:p>
          <a:p>
            <a:pPr>
              <a:lnSpc>
                <a:spcPct val="110000"/>
              </a:lnSpc>
            </a:pPr>
            <a:r>
              <a:rPr lang="fr-FR" sz="2000" smtClean="0"/>
              <a:t>Service de requêtes : accès aux objets par propriétés ou valeurs.</a:t>
            </a:r>
          </a:p>
        </p:txBody>
      </p:sp>
      <p:sp>
        <p:nvSpPr>
          <p:cNvPr id="13317" name="Text Box 1034"/>
          <p:cNvSpPr txBox="1">
            <a:spLocks noChangeArrowheads="1"/>
          </p:cNvSpPr>
          <p:nvPr/>
        </p:nvSpPr>
        <p:spPr bwMode="auto">
          <a:xfrm>
            <a:off x="455613" y="5949950"/>
            <a:ext cx="7950200" cy="720725"/>
          </a:xfrm>
          <a:prstGeom prst="rect">
            <a:avLst/>
          </a:prstGeom>
          <a:noFill/>
          <a:ln w="19050">
            <a:solidFill>
              <a:srgbClr val="00FF00"/>
            </a:solidFill>
            <a:miter lim="800000"/>
            <a:headEnd type="none" w="sm" len="sm"/>
            <a:tailEnd type="none" w="lg" len="med"/>
          </a:ln>
        </p:spPr>
        <p:txBody>
          <a:bodyPr lIns="90000" tIns="46800" rIns="90000" bIns="46800">
            <a:spAutoFit/>
          </a:bodyPr>
          <a:lstStyle/>
          <a:p>
            <a:r>
              <a:rPr lang="fr-FR" sz="2000" b="1">
                <a:latin typeface="Tahoma" pitchFamily="34" charset="0"/>
              </a:rPr>
              <a:t>Le référentiel est beaucoup plus qu’un moyen de stockage, il sert de support au processus de développement</a:t>
            </a:r>
          </a:p>
        </p:txBody>
      </p:sp>
      <p:sp>
        <p:nvSpPr>
          <p:cNvPr id="13318" name="AutoShape 1036"/>
          <p:cNvSpPr>
            <a:spLocks noChangeArrowheads="1"/>
          </p:cNvSpPr>
          <p:nvPr/>
        </p:nvSpPr>
        <p:spPr bwMode="auto">
          <a:xfrm rot="4714">
            <a:off x="538163" y="3238500"/>
            <a:ext cx="2921000" cy="1939925"/>
          </a:xfrm>
          <a:prstGeom prst="cube">
            <a:avLst>
              <a:gd name="adj" fmla="val 8224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19" name="AutoShape 1037"/>
          <p:cNvSpPr>
            <a:spLocks noChangeArrowheads="1"/>
          </p:cNvSpPr>
          <p:nvPr/>
        </p:nvSpPr>
        <p:spPr bwMode="auto">
          <a:xfrm>
            <a:off x="1957388" y="2328863"/>
            <a:ext cx="1435100" cy="1138237"/>
          </a:xfrm>
          <a:prstGeom prst="cube">
            <a:avLst>
              <a:gd name="adj" fmla="val 17301"/>
            </a:avLst>
          </a:prstGeom>
          <a:solidFill>
            <a:schemeClr val="accent1"/>
          </a:solidFill>
          <a:ln w="12700">
            <a:solidFill>
              <a:schemeClr val="bg2"/>
            </a:solidFill>
            <a:miter lim="800000"/>
            <a:headEnd/>
            <a:tailEnd/>
          </a:ln>
        </p:spPr>
        <p:txBody>
          <a:bodyPr lIns="90000" tIns="46800" rIns="90000" bIns="46800" anchor="ctr">
            <a:spAutoFit/>
          </a:bodyPr>
          <a:lstStyle/>
          <a:p>
            <a:endParaRPr lang="fr-FR"/>
          </a:p>
        </p:txBody>
      </p:sp>
      <p:sp>
        <p:nvSpPr>
          <p:cNvPr id="13320" name="AutoShape 1038"/>
          <p:cNvSpPr>
            <a:spLocks noChangeArrowheads="1"/>
          </p:cNvSpPr>
          <p:nvPr/>
        </p:nvSpPr>
        <p:spPr bwMode="auto">
          <a:xfrm rot="16381592" flipV="1">
            <a:off x="8231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1" name="AutoShape 1039"/>
          <p:cNvSpPr>
            <a:spLocks noChangeArrowheads="1"/>
          </p:cNvSpPr>
          <p:nvPr/>
        </p:nvSpPr>
        <p:spPr bwMode="auto">
          <a:xfrm rot="16299143" flipV="1">
            <a:off x="115966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2" name="AutoShape 1040"/>
          <p:cNvSpPr>
            <a:spLocks noChangeArrowheads="1"/>
          </p:cNvSpPr>
          <p:nvPr/>
        </p:nvSpPr>
        <p:spPr bwMode="auto">
          <a:xfrm rot="16278530" flipV="1">
            <a:off x="14962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3" name="AutoShape 1041"/>
          <p:cNvSpPr>
            <a:spLocks noChangeArrowheads="1"/>
          </p:cNvSpPr>
          <p:nvPr/>
        </p:nvSpPr>
        <p:spPr bwMode="auto">
          <a:xfrm rot="16194152" flipV="1">
            <a:off x="1831975" y="2922588"/>
            <a:ext cx="1677988" cy="868362"/>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4" name="AutoShape 1042"/>
          <p:cNvSpPr>
            <a:spLocks noChangeArrowheads="1"/>
          </p:cNvSpPr>
          <p:nvPr/>
        </p:nvSpPr>
        <p:spPr bwMode="auto">
          <a:xfrm>
            <a:off x="844550" y="3243263"/>
            <a:ext cx="1552575" cy="1257300"/>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5" name="AutoShape 1043"/>
          <p:cNvSpPr>
            <a:spLocks noChangeArrowheads="1"/>
          </p:cNvSpPr>
          <p:nvPr/>
        </p:nvSpPr>
        <p:spPr bwMode="auto">
          <a:xfrm>
            <a:off x="560388" y="3614738"/>
            <a:ext cx="1536700" cy="1176337"/>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3326" name="Text Box 1044"/>
          <p:cNvSpPr txBox="1">
            <a:spLocks noChangeArrowheads="1"/>
          </p:cNvSpPr>
          <p:nvPr/>
        </p:nvSpPr>
        <p:spPr bwMode="auto">
          <a:xfrm>
            <a:off x="2300288" y="2290763"/>
            <a:ext cx="7715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Référentiel</a:t>
            </a:r>
          </a:p>
        </p:txBody>
      </p:sp>
      <p:sp>
        <p:nvSpPr>
          <p:cNvPr id="13327" name="Text Box 1045"/>
          <p:cNvSpPr txBox="1">
            <a:spLocks noChangeArrowheads="1"/>
          </p:cNvSpPr>
          <p:nvPr/>
        </p:nvSpPr>
        <p:spPr bwMode="auto">
          <a:xfrm>
            <a:off x="1081088" y="3587750"/>
            <a:ext cx="6572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Interface</a:t>
            </a:r>
          </a:p>
        </p:txBody>
      </p:sp>
      <p:sp>
        <p:nvSpPr>
          <p:cNvPr id="13328" name="Text Box 1046"/>
          <p:cNvSpPr txBox="1">
            <a:spLocks noChangeArrowheads="1"/>
          </p:cNvSpPr>
          <p:nvPr/>
        </p:nvSpPr>
        <p:spPr bwMode="auto">
          <a:xfrm>
            <a:off x="877888" y="3259138"/>
            <a:ext cx="14319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Contrôle du Processus</a:t>
            </a:r>
          </a:p>
        </p:txBody>
      </p:sp>
      <p:sp>
        <p:nvSpPr>
          <p:cNvPr id="13329" name="Text Box 1047"/>
          <p:cNvSpPr txBox="1">
            <a:spLocks noChangeArrowheads="1"/>
          </p:cNvSpPr>
          <p:nvPr/>
        </p:nvSpPr>
        <p:spPr bwMode="auto">
          <a:xfrm>
            <a:off x="1844675" y="2894013"/>
            <a:ext cx="358775" cy="152400"/>
          </a:xfrm>
          <a:prstGeom prst="rect">
            <a:avLst/>
          </a:prstGeom>
          <a:noFill/>
          <a:ln w="12700">
            <a:noFill/>
            <a:miter lim="800000"/>
            <a:headEnd/>
            <a:tailEnd/>
          </a:ln>
        </p:spPr>
        <p:txBody>
          <a:bodyPr wrap="none" lIns="0" tIns="0" rIns="0" bIns="0">
            <a:spAutoFit/>
          </a:bodyPr>
          <a:lstStyle/>
          <a:p>
            <a:r>
              <a:rPr lang="fr-FR" sz="1000" b="1" i="0">
                <a:solidFill>
                  <a:schemeClr val="bg1"/>
                </a:solidFill>
                <a:latin typeface="Univers" pitchFamily="34" charset="0"/>
              </a:rPr>
              <a:t>Outils</a:t>
            </a:r>
          </a:p>
        </p:txBody>
      </p:sp>
      <p:sp>
        <p:nvSpPr>
          <p:cNvPr id="13330" name="Text Box 1048"/>
          <p:cNvSpPr txBox="1">
            <a:spLocks noChangeArrowheads="1"/>
          </p:cNvSpPr>
          <p:nvPr/>
        </p:nvSpPr>
        <p:spPr bwMode="auto">
          <a:xfrm>
            <a:off x="658813" y="4838700"/>
            <a:ext cx="1117600"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communication</a:t>
            </a:r>
          </a:p>
        </p:txBody>
      </p:sp>
      <p:grpSp>
        <p:nvGrpSpPr>
          <p:cNvPr id="13331" name="Group 1079"/>
          <p:cNvGrpSpPr>
            <a:grpSpLocks/>
          </p:cNvGrpSpPr>
          <p:nvPr/>
        </p:nvGrpSpPr>
        <p:grpSpPr bwMode="auto">
          <a:xfrm>
            <a:off x="560388" y="3851275"/>
            <a:ext cx="1387475" cy="893763"/>
            <a:chOff x="471" y="2200"/>
            <a:chExt cx="829" cy="436"/>
          </a:xfrm>
        </p:grpSpPr>
        <p:grpSp>
          <p:nvGrpSpPr>
            <p:cNvPr id="13332" name="Group 1078"/>
            <p:cNvGrpSpPr>
              <a:grpSpLocks/>
            </p:cNvGrpSpPr>
            <p:nvPr/>
          </p:nvGrpSpPr>
          <p:grpSpPr bwMode="auto">
            <a:xfrm>
              <a:off x="471" y="2200"/>
              <a:ext cx="812" cy="436"/>
              <a:chOff x="471" y="2200"/>
              <a:chExt cx="812" cy="436"/>
            </a:xfrm>
          </p:grpSpPr>
          <p:sp>
            <p:nvSpPr>
              <p:cNvPr id="13334" name="AutoShape 1050"/>
              <p:cNvSpPr>
                <a:spLocks noChangeArrowheads="1"/>
              </p:cNvSpPr>
              <p:nvPr/>
            </p:nvSpPr>
            <p:spPr bwMode="auto">
              <a:xfrm>
                <a:off x="488" y="2200"/>
                <a:ext cx="795" cy="436"/>
              </a:xfrm>
              <a:prstGeom prst="roundRect">
                <a:avLst>
                  <a:gd name="adj" fmla="val 16667"/>
                </a:avLst>
              </a:prstGeom>
              <a:solidFill>
                <a:srgbClr val="FFF1D5"/>
              </a:solidFill>
              <a:ln w="9525">
                <a:solidFill>
                  <a:schemeClr val="bg2"/>
                </a:solidFill>
                <a:round/>
                <a:headEnd/>
                <a:tailEnd/>
              </a:ln>
            </p:spPr>
            <p:txBody>
              <a:bodyPr lIns="90000" tIns="46800" rIns="90000" bIns="46800" anchor="ctr">
                <a:spAutoFit/>
              </a:bodyPr>
              <a:lstStyle/>
              <a:p>
                <a:endParaRPr lang="fr-FR"/>
              </a:p>
            </p:txBody>
          </p:sp>
          <p:sp>
            <p:nvSpPr>
              <p:cNvPr id="13335" name="Line 1051"/>
              <p:cNvSpPr>
                <a:spLocks noChangeShapeType="1"/>
              </p:cNvSpPr>
              <p:nvPr/>
            </p:nvSpPr>
            <p:spPr bwMode="auto">
              <a:xfrm>
                <a:off x="596" y="2422"/>
                <a:ext cx="0" cy="81"/>
              </a:xfrm>
              <a:prstGeom prst="line">
                <a:avLst/>
              </a:prstGeom>
              <a:noFill/>
              <a:ln w="9525">
                <a:solidFill>
                  <a:schemeClr val="bg2"/>
                </a:solidFill>
                <a:round/>
                <a:headEnd/>
                <a:tailEnd/>
              </a:ln>
            </p:spPr>
            <p:txBody>
              <a:bodyPr wrap="none" lIns="90000" tIns="46800" rIns="90000" bIns="46800" anchor="ctr">
                <a:spAutoFit/>
              </a:bodyPr>
              <a:lstStyle/>
              <a:p>
                <a:endParaRPr lang="fr-FR"/>
              </a:p>
            </p:txBody>
          </p:sp>
          <p:sp>
            <p:nvSpPr>
              <p:cNvPr id="13336" name="AutoShape 1052"/>
              <p:cNvSpPr>
                <a:spLocks noChangeArrowheads="1"/>
              </p:cNvSpPr>
              <p:nvPr/>
            </p:nvSpPr>
            <p:spPr bwMode="auto">
              <a:xfrm>
                <a:off x="561" y="2357"/>
                <a:ext cx="71" cy="70"/>
              </a:xfrm>
              <a:prstGeom prst="triangle">
                <a:avLst>
                  <a:gd name="adj" fmla="val 50000"/>
                </a:avLst>
              </a:prstGeom>
              <a:solidFill>
                <a:srgbClr val="FFE1C3"/>
              </a:solidFill>
              <a:ln w="9525">
                <a:solidFill>
                  <a:schemeClr val="bg2"/>
                </a:solidFill>
                <a:miter lim="800000"/>
                <a:headEnd/>
                <a:tailEnd/>
              </a:ln>
            </p:spPr>
            <p:txBody>
              <a:bodyPr lIns="90000" tIns="46800" rIns="90000" bIns="46800" anchor="ctr">
                <a:spAutoFit/>
              </a:bodyPr>
              <a:lstStyle/>
              <a:p>
                <a:endParaRPr lang="fr-FR"/>
              </a:p>
            </p:txBody>
          </p:sp>
          <p:sp>
            <p:nvSpPr>
              <p:cNvPr id="13337" name="Rectangle 1053"/>
              <p:cNvSpPr>
                <a:spLocks noChangeArrowheads="1"/>
              </p:cNvSpPr>
              <p:nvPr/>
            </p:nvSpPr>
            <p:spPr bwMode="auto">
              <a:xfrm>
                <a:off x="518" y="2498"/>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3338" name="Line 1054"/>
              <p:cNvSpPr>
                <a:spLocks noChangeShapeType="1"/>
              </p:cNvSpPr>
              <p:nvPr/>
            </p:nvSpPr>
            <p:spPr bwMode="auto">
              <a:xfrm flipV="1">
                <a:off x="518" y="2559"/>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39" name="Line 1055"/>
              <p:cNvSpPr>
                <a:spLocks noChangeShapeType="1"/>
              </p:cNvSpPr>
              <p:nvPr/>
            </p:nvSpPr>
            <p:spPr bwMode="auto">
              <a:xfrm flipV="1">
                <a:off x="518" y="2575"/>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40" name="Rectangle 1056"/>
              <p:cNvSpPr>
                <a:spLocks noChangeArrowheads="1"/>
              </p:cNvSpPr>
              <p:nvPr/>
            </p:nvSpPr>
            <p:spPr bwMode="auto">
              <a:xfrm>
                <a:off x="518" y="2245"/>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3341" name="Line 1057"/>
              <p:cNvSpPr>
                <a:spLocks noChangeShapeType="1"/>
              </p:cNvSpPr>
              <p:nvPr/>
            </p:nvSpPr>
            <p:spPr bwMode="auto">
              <a:xfrm flipV="1">
                <a:off x="518" y="2302"/>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42" name="Line 1058"/>
              <p:cNvSpPr>
                <a:spLocks noChangeShapeType="1"/>
              </p:cNvSpPr>
              <p:nvPr/>
            </p:nvSpPr>
            <p:spPr bwMode="auto">
              <a:xfrm flipV="1">
                <a:off x="518" y="2317"/>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43" name="Text Box 1059"/>
              <p:cNvSpPr txBox="1">
                <a:spLocks noChangeArrowheads="1"/>
              </p:cNvSpPr>
              <p:nvPr/>
            </p:nvSpPr>
            <p:spPr bwMode="auto">
              <a:xfrm>
                <a:off x="485" y="2232"/>
                <a:ext cx="230"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3344" name="Text Box 1060"/>
              <p:cNvSpPr txBox="1">
                <a:spLocks noChangeArrowheads="1"/>
              </p:cNvSpPr>
              <p:nvPr/>
            </p:nvSpPr>
            <p:spPr bwMode="auto">
              <a:xfrm>
                <a:off x="471" y="2488"/>
                <a:ext cx="246"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AA </a:t>
                </a:r>
              </a:p>
            </p:txBody>
          </p:sp>
          <p:sp>
            <p:nvSpPr>
              <p:cNvPr id="13345" name="Rectangle 1061"/>
              <p:cNvSpPr>
                <a:spLocks noChangeArrowheads="1"/>
              </p:cNvSpPr>
              <p:nvPr/>
            </p:nvSpPr>
            <p:spPr bwMode="auto">
              <a:xfrm>
                <a:off x="813" y="2247"/>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3346" name="Line 1062"/>
              <p:cNvSpPr>
                <a:spLocks noChangeShapeType="1"/>
              </p:cNvSpPr>
              <p:nvPr/>
            </p:nvSpPr>
            <p:spPr bwMode="auto">
              <a:xfrm flipV="1">
                <a:off x="813" y="2304"/>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47" name="Line 1063"/>
              <p:cNvSpPr>
                <a:spLocks noChangeShapeType="1"/>
              </p:cNvSpPr>
              <p:nvPr/>
            </p:nvSpPr>
            <p:spPr bwMode="auto">
              <a:xfrm flipV="1">
                <a:off x="813" y="2319"/>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48" name="Text Box 1064"/>
              <p:cNvSpPr txBox="1">
                <a:spLocks noChangeArrowheads="1"/>
              </p:cNvSpPr>
              <p:nvPr/>
            </p:nvSpPr>
            <p:spPr bwMode="auto">
              <a:xfrm>
                <a:off x="781" y="2232"/>
                <a:ext cx="230"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3349" name="Rectangle 1065"/>
              <p:cNvSpPr>
                <a:spLocks noChangeArrowheads="1"/>
              </p:cNvSpPr>
              <p:nvPr/>
            </p:nvSpPr>
            <p:spPr bwMode="auto">
              <a:xfrm>
                <a:off x="821" y="2495"/>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3350" name="Line 1066"/>
              <p:cNvSpPr>
                <a:spLocks noChangeShapeType="1"/>
              </p:cNvSpPr>
              <p:nvPr/>
            </p:nvSpPr>
            <p:spPr bwMode="auto">
              <a:xfrm flipV="1">
                <a:off x="821" y="2552"/>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51" name="Line 1067"/>
              <p:cNvSpPr>
                <a:spLocks noChangeShapeType="1"/>
              </p:cNvSpPr>
              <p:nvPr/>
            </p:nvSpPr>
            <p:spPr bwMode="auto">
              <a:xfrm flipV="1">
                <a:off x="821" y="2567"/>
                <a:ext cx="15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52" name="Text Box 1068"/>
              <p:cNvSpPr txBox="1">
                <a:spLocks noChangeArrowheads="1"/>
              </p:cNvSpPr>
              <p:nvPr/>
            </p:nvSpPr>
            <p:spPr bwMode="auto">
              <a:xfrm>
                <a:off x="788" y="2482"/>
                <a:ext cx="229"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3353" name="Rectangle 1069"/>
              <p:cNvSpPr>
                <a:spLocks noChangeArrowheads="1"/>
              </p:cNvSpPr>
              <p:nvPr/>
            </p:nvSpPr>
            <p:spPr bwMode="auto">
              <a:xfrm>
                <a:off x="1109" y="2359"/>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3354" name="Line 1070"/>
              <p:cNvSpPr>
                <a:spLocks noChangeShapeType="1"/>
              </p:cNvSpPr>
              <p:nvPr/>
            </p:nvSpPr>
            <p:spPr bwMode="auto">
              <a:xfrm flipV="1">
                <a:off x="1109" y="2416"/>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55" name="Line 1071"/>
              <p:cNvSpPr>
                <a:spLocks noChangeShapeType="1"/>
              </p:cNvSpPr>
              <p:nvPr/>
            </p:nvSpPr>
            <p:spPr bwMode="auto">
              <a:xfrm flipV="1">
                <a:off x="1109" y="2431"/>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3356" name="Line 1073"/>
              <p:cNvSpPr>
                <a:spLocks noChangeShapeType="1"/>
              </p:cNvSpPr>
              <p:nvPr/>
            </p:nvSpPr>
            <p:spPr bwMode="auto">
              <a:xfrm flipH="1">
                <a:off x="670" y="2290"/>
                <a:ext cx="143" cy="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3357" name="Line 1074"/>
              <p:cNvSpPr>
                <a:spLocks noChangeShapeType="1"/>
              </p:cNvSpPr>
              <p:nvPr/>
            </p:nvSpPr>
            <p:spPr bwMode="auto">
              <a:xfrm flipV="1">
                <a:off x="900" y="2355"/>
                <a:ext cx="0" cy="14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3358" name="AutoShape 1075"/>
              <p:cNvSpPr>
                <a:spLocks noChangeArrowheads="1"/>
              </p:cNvSpPr>
              <p:nvPr/>
            </p:nvSpPr>
            <p:spPr bwMode="auto">
              <a:xfrm>
                <a:off x="874" y="2353"/>
                <a:ext cx="50" cy="46"/>
              </a:xfrm>
              <a:prstGeom prst="diamond">
                <a:avLst/>
              </a:prstGeom>
              <a:solidFill>
                <a:srgbClr val="FFE1C3"/>
              </a:solidFill>
              <a:ln w="12700">
                <a:solidFill>
                  <a:schemeClr val="bg2"/>
                </a:solidFill>
                <a:miter lim="800000"/>
                <a:headEnd/>
                <a:tailEnd/>
              </a:ln>
            </p:spPr>
            <p:txBody>
              <a:bodyPr wrap="none" lIns="90000" tIns="46800" rIns="90000" bIns="46800" anchor="ctr">
                <a:spAutoFit/>
              </a:bodyPr>
              <a:lstStyle/>
              <a:p>
                <a:endParaRPr lang="fr-FR"/>
              </a:p>
            </p:txBody>
          </p:sp>
          <p:sp>
            <p:nvSpPr>
              <p:cNvPr id="13359" name="Line 1076"/>
              <p:cNvSpPr>
                <a:spLocks noChangeShapeType="1"/>
              </p:cNvSpPr>
              <p:nvPr/>
            </p:nvSpPr>
            <p:spPr bwMode="auto">
              <a:xfrm>
                <a:off x="966" y="2287"/>
                <a:ext cx="217" cy="70"/>
              </a:xfrm>
              <a:prstGeom prst="line">
                <a:avLst/>
              </a:prstGeom>
              <a:noFill/>
              <a:ln w="12700">
                <a:solidFill>
                  <a:schemeClr val="bg2"/>
                </a:solidFill>
                <a:round/>
                <a:headEnd/>
                <a:tailEnd/>
              </a:ln>
            </p:spPr>
            <p:txBody>
              <a:bodyPr lIns="90000" tIns="46800" rIns="90000" bIns="46800" anchor="ctr">
                <a:spAutoFit/>
              </a:bodyPr>
              <a:lstStyle/>
              <a:p>
                <a:endParaRPr lang="fr-FR"/>
              </a:p>
            </p:txBody>
          </p:sp>
        </p:grpSp>
        <p:sp>
          <p:nvSpPr>
            <p:cNvPr id="13333" name="Text Box 1072"/>
            <p:cNvSpPr txBox="1">
              <a:spLocks noChangeArrowheads="1"/>
            </p:cNvSpPr>
            <p:nvPr/>
          </p:nvSpPr>
          <p:spPr bwMode="auto">
            <a:xfrm>
              <a:off x="1070" y="2341"/>
              <a:ext cx="230"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ce réservé du numéro de diapositive 6"/>
          <p:cNvSpPr>
            <a:spLocks noGrp="1"/>
          </p:cNvSpPr>
          <p:nvPr>
            <p:ph type="sldNum" sz="quarter" idx="12"/>
          </p:nvPr>
        </p:nvSpPr>
        <p:spPr/>
        <p:txBody>
          <a:bodyPr/>
          <a:lstStyle/>
          <a:p>
            <a:pPr>
              <a:defRPr/>
            </a:pPr>
            <a:fld id="{FDAC6715-008E-4F7A-8C01-846EECE15541}" type="slidenum">
              <a:rPr lang="fr-FR"/>
              <a:pPr>
                <a:defRPr/>
              </a:pPr>
              <a:t>12</a:t>
            </a:fld>
            <a:endParaRPr lang="fr-FR"/>
          </a:p>
        </p:txBody>
      </p:sp>
      <p:sp>
        <p:nvSpPr>
          <p:cNvPr id="14339" name="Rectangle 1076"/>
          <p:cNvSpPr>
            <a:spLocks noGrp="1" noChangeArrowheads="1"/>
          </p:cNvSpPr>
          <p:nvPr>
            <p:ph type="title"/>
          </p:nvPr>
        </p:nvSpPr>
        <p:spPr/>
        <p:txBody>
          <a:bodyPr/>
          <a:lstStyle/>
          <a:p>
            <a:r>
              <a:rPr lang="fr-FR" smtClean="0"/>
              <a:t>L’INTERFACE UTILISATEUR</a:t>
            </a:r>
          </a:p>
        </p:txBody>
      </p:sp>
      <p:sp>
        <p:nvSpPr>
          <p:cNvPr id="14340" name="Rectangle 1078"/>
          <p:cNvSpPr>
            <a:spLocks noGrp="1" noChangeArrowheads="1"/>
          </p:cNvSpPr>
          <p:nvPr>
            <p:ph type="body" sz="half" idx="2"/>
          </p:nvPr>
        </p:nvSpPr>
        <p:spPr>
          <a:xfrm>
            <a:off x="3802063" y="1625600"/>
            <a:ext cx="4629150" cy="4114800"/>
          </a:xfrm>
        </p:spPr>
        <p:txBody>
          <a:bodyPr/>
          <a:lstStyle/>
          <a:p>
            <a:pPr>
              <a:lnSpc>
                <a:spcPct val="120000"/>
              </a:lnSpc>
            </a:pPr>
            <a:r>
              <a:rPr lang="fr-FR" smtClean="0"/>
              <a:t>Service interface d’application : données et routines accessibles par l’interface utilisateur,</a:t>
            </a:r>
          </a:p>
          <a:p>
            <a:pPr>
              <a:lnSpc>
                <a:spcPct val="120000"/>
              </a:lnSpc>
            </a:pPr>
            <a:r>
              <a:rPr lang="fr-FR" smtClean="0"/>
              <a:t>Service de présentation : affichage des objets,</a:t>
            </a:r>
          </a:p>
          <a:p>
            <a:pPr>
              <a:lnSpc>
                <a:spcPct val="120000"/>
              </a:lnSpc>
            </a:pPr>
            <a:r>
              <a:rPr lang="fr-FR" smtClean="0"/>
              <a:t>Service de dialogue entre l’utilisateur et l’application via le service de présentation.</a:t>
            </a:r>
          </a:p>
        </p:txBody>
      </p:sp>
      <p:sp>
        <p:nvSpPr>
          <p:cNvPr id="14341" name="AutoShape 1080"/>
          <p:cNvSpPr>
            <a:spLocks noChangeArrowheads="1"/>
          </p:cNvSpPr>
          <p:nvPr/>
        </p:nvSpPr>
        <p:spPr bwMode="auto">
          <a:xfrm rot="4714">
            <a:off x="538163" y="3238500"/>
            <a:ext cx="2921000" cy="1939925"/>
          </a:xfrm>
          <a:prstGeom prst="cube">
            <a:avLst>
              <a:gd name="adj" fmla="val 8224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2" name="AutoShape 1081"/>
          <p:cNvSpPr>
            <a:spLocks noChangeArrowheads="1"/>
          </p:cNvSpPr>
          <p:nvPr/>
        </p:nvSpPr>
        <p:spPr bwMode="auto">
          <a:xfrm>
            <a:off x="1985963" y="2309813"/>
            <a:ext cx="1435100" cy="1138237"/>
          </a:xfrm>
          <a:prstGeom prst="cube">
            <a:avLst>
              <a:gd name="adj" fmla="val 17301"/>
            </a:avLst>
          </a:prstGeom>
          <a:solidFill>
            <a:schemeClr val="tx1"/>
          </a:solidFill>
          <a:ln w="12700">
            <a:solidFill>
              <a:schemeClr val="bg2"/>
            </a:solidFill>
            <a:miter lim="800000"/>
            <a:headEnd/>
            <a:tailEnd/>
          </a:ln>
        </p:spPr>
        <p:txBody>
          <a:bodyPr lIns="90000" tIns="46800" rIns="90000" bIns="46800" anchor="ctr">
            <a:spAutoFit/>
          </a:bodyPr>
          <a:lstStyle/>
          <a:p>
            <a:endParaRPr lang="fr-FR"/>
          </a:p>
        </p:txBody>
      </p:sp>
      <p:sp>
        <p:nvSpPr>
          <p:cNvPr id="14343" name="AutoShape 1082"/>
          <p:cNvSpPr>
            <a:spLocks noChangeArrowheads="1"/>
          </p:cNvSpPr>
          <p:nvPr/>
        </p:nvSpPr>
        <p:spPr bwMode="auto">
          <a:xfrm rot="16381592" flipV="1">
            <a:off x="8231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4" name="AutoShape 1083"/>
          <p:cNvSpPr>
            <a:spLocks noChangeArrowheads="1"/>
          </p:cNvSpPr>
          <p:nvPr/>
        </p:nvSpPr>
        <p:spPr bwMode="auto">
          <a:xfrm rot="16299143" flipV="1">
            <a:off x="115966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5" name="AutoShape 1084"/>
          <p:cNvSpPr>
            <a:spLocks noChangeArrowheads="1"/>
          </p:cNvSpPr>
          <p:nvPr/>
        </p:nvSpPr>
        <p:spPr bwMode="auto">
          <a:xfrm rot="16278530" flipV="1">
            <a:off x="14962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6" name="AutoShape 1085"/>
          <p:cNvSpPr>
            <a:spLocks noChangeArrowheads="1"/>
          </p:cNvSpPr>
          <p:nvPr/>
        </p:nvSpPr>
        <p:spPr bwMode="auto">
          <a:xfrm rot="16194152" flipV="1">
            <a:off x="1831975" y="2922588"/>
            <a:ext cx="1677988" cy="868362"/>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7" name="AutoShape 1086"/>
          <p:cNvSpPr>
            <a:spLocks noChangeArrowheads="1"/>
          </p:cNvSpPr>
          <p:nvPr/>
        </p:nvSpPr>
        <p:spPr bwMode="auto">
          <a:xfrm>
            <a:off x="835025" y="3205163"/>
            <a:ext cx="1562100" cy="1295400"/>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4348" name="AutoShape 1087"/>
          <p:cNvSpPr>
            <a:spLocks noChangeArrowheads="1"/>
          </p:cNvSpPr>
          <p:nvPr/>
        </p:nvSpPr>
        <p:spPr bwMode="auto">
          <a:xfrm>
            <a:off x="560388" y="3548063"/>
            <a:ext cx="1536700" cy="1243012"/>
          </a:xfrm>
          <a:prstGeom prst="cube">
            <a:avLst>
              <a:gd name="adj" fmla="val 17301"/>
            </a:avLst>
          </a:prstGeom>
          <a:solidFill>
            <a:schemeClr val="accent1"/>
          </a:solidFill>
          <a:ln w="12700">
            <a:solidFill>
              <a:schemeClr val="bg2"/>
            </a:solidFill>
            <a:miter lim="800000"/>
            <a:headEnd/>
            <a:tailEnd/>
          </a:ln>
        </p:spPr>
        <p:txBody>
          <a:bodyPr lIns="90000" tIns="46800" rIns="90000" bIns="46800" anchor="ctr">
            <a:spAutoFit/>
          </a:bodyPr>
          <a:lstStyle/>
          <a:p>
            <a:endParaRPr lang="fr-FR"/>
          </a:p>
        </p:txBody>
      </p:sp>
      <p:sp>
        <p:nvSpPr>
          <p:cNvPr id="14349" name="Text Box 1088"/>
          <p:cNvSpPr txBox="1">
            <a:spLocks noChangeArrowheads="1"/>
          </p:cNvSpPr>
          <p:nvPr/>
        </p:nvSpPr>
        <p:spPr bwMode="auto">
          <a:xfrm>
            <a:off x="2319338" y="2278063"/>
            <a:ext cx="835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Référentiel</a:t>
            </a:r>
          </a:p>
        </p:txBody>
      </p:sp>
      <p:sp>
        <p:nvSpPr>
          <p:cNvPr id="14350" name="Text Box 1089"/>
          <p:cNvSpPr txBox="1">
            <a:spLocks noChangeArrowheads="1"/>
          </p:cNvSpPr>
          <p:nvPr/>
        </p:nvSpPr>
        <p:spPr bwMode="auto">
          <a:xfrm>
            <a:off x="976313" y="3546475"/>
            <a:ext cx="708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Interface</a:t>
            </a:r>
          </a:p>
        </p:txBody>
      </p:sp>
      <p:sp>
        <p:nvSpPr>
          <p:cNvPr id="14351" name="Text Box 1090"/>
          <p:cNvSpPr txBox="1">
            <a:spLocks noChangeArrowheads="1"/>
          </p:cNvSpPr>
          <p:nvPr/>
        </p:nvSpPr>
        <p:spPr bwMode="auto">
          <a:xfrm>
            <a:off x="877888" y="3221038"/>
            <a:ext cx="14319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Contrôle du Processus</a:t>
            </a:r>
          </a:p>
        </p:txBody>
      </p:sp>
      <p:sp>
        <p:nvSpPr>
          <p:cNvPr id="14352" name="Text Box 1091"/>
          <p:cNvSpPr txBox="1">
            <a:spLocks noChangeArrowheads="1"/>
          </p:cNvSpPr>
          <p:nvPr/>
        </p:nvSpPr>
        <p:spPr bwMode="auto">
          <a:xfrm>
            <a:off x="1930400" y="2751138"/>
            <a:ext cx="358775" cy="152400"/>
          </a:xfrm>
          <a:prstGeom prst="rect">
            <a:avLst/>
          </a:prstGeom>
          <a:noFill/>
          <a:ln w="12700">
            <a:noFill/>
            <a:miter lim="800000"/>
            <a:headEnd/>
            <a:tailEnd/>
          </a:ln>
        </p:spPr>
        <p:txBody>
          <a:bodyPr wrap="none" lIns="0" tIns="0" rIns="0" bIns="0">
            <a:spAutoFit/>
          </a:bodyPr>
          <a:lstStyle/>
          <a:p>
            <a:r>
              <a:rPr lang="fr-FR" sz="1000" b="1" i="0">
                <a:solidFill>
                  <a:schemeClr val="bg1"/>
                </a:solidFill>
                <a:latin typeface="Univers" pitchFamily="34" charset="0"/>
              </a:rPr>
              <a:t>Outils</a:t>
            </a:r>
          </a:p>
        </p:txBody>
      </p:sp>
      <p:sp>
        <p:nvSpPr>
          <p:cNvPr id="14353" name="Text Box 1092"/>
          <p:cNvSpPr txBox="1">
            <a:spLocks noChangeArrowheads="1"/>
          </p:cNvSpPr>
          <p:nvPr/>
        </p:nvSpPr>
        <p:spPr bwMode="auto">
          <a:xfrm>
            <a:off x="677863" y="4838700"/>
            <a:ext cx="1117600"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communication</a:t>
            </a:r>
          </a:p>
        </p:txBody>
      </p:sp>
      <p:grpSp>
        <p:nvGrpSpPr>
          <p:cNvPr id="14354" name="Group 1093"/>
          <p:cNvGrpSpPr>
            <a:grpSpLocks/>
          </p:cNvGrpSpPr>
          <p:nvPr/>
        </p:nvGrpSpPr>
        <p:grpSpPr bwMode="auto">
          <a:xfrm>
            <a:off x="560388" y="3851275"/>
            <a:ext cx="1338262" cy="893763"/>
            <a:chOff x="471" y="2200"/>
            <a:chExt cx="840" cy="436"/>
          </a:xfrm>
        </p:grpSpPr>
        <p:grpSp>
          <p:nvGrpSpPr>
            <p:cNvPr id="14355" name="Group 1094"/>
            <p:cNvGrpSpPr>
              <a:grpSpLocks/>
            </p:cNvGrpSpPr>
            <p:nvPr/>
          </p:nvGrpSpPr>
          <p:grpSpPr bwMode="auto">
            <a:xfrm>
              <a:off x="471" y="2200"/>
              <a:ext cx="812" cy="436"/>
              <a:chOff x="471" y="2200"/>
              <a:chExt cx="812" cy="436"/>
            </a:xfrm>
          </p:grpSpPr>
          <p:sp>
            <p:nvSpPr>
              <p:cNvPr id="14357" name="AutoShape 1095"/>
              <p:cNvSpPr>
                <a:spLocks noChangeArrowheads="1"/>
              </p:cNvSpPr>
              <p:nvPr/>
            </p:nvSpPr>
            <p:spPr bwMode="auto">
              <a:xfrm>
                <a:off x="488" y="2200"/>
                <a:ext cx="795" cy="436"/>
              </a:xfrm>
              <a:prstGeom prst="roundRect">
                <a:avLst>
                  <a:gd name="adj" fmla="val 16667"/>
                </a:avLst>
              </a:prstGeom>
              <a:solidFill>
                <a:srgbClr val="FFF1D5"/>
              </a:solidFill>
              <a:ln w="9525">
                <a:solidFill>
                  <a:schemeClr val="bg2"/>
                </a:solidFill>
                <a:round/>
                <a:headEnd/>
                <a:tailEnd/>
              </a:ln>
            </p:spPr>
            <p:txBody>
              <a:bodyPr lIns="90000" tIns="46800" rIns="90000" bIns="46800" anchor="ctr">
                <a:spAutoFit/>
              </a:bodyPr>
              <a:lstStyle/>
              <a:p>
                <a:endParaRPr lang="fr-FR"/>
              </a:p>
            </p:txBody>
          </p:sp>
          <p:sp>
            <p:nvSpPr>
              <p:cNvPr id="14358" name="Line 1096"/>
              <p:cNvSpPr>
                <a:spLocks noChangeShapeType="1"/>
              </p:cNvSpPr>
              <p:nvPr/>
            </p:nvSpPr>
            <p:spPr bwMode="auto">
              <a:xfrm>
                <a:off x="596" y="2422"/>
                <a:ext cx="0" cy="81"/>
              </a:xfrm>
              <a:prstGeom prst="line">
                <a:avLst/>
              </a:prstGeom>
              <a:noFill/>
              <a:ln w="9525">
                <a:solidFill>
                  <a:schemeClr val="bg2"/>
                </a:solidFill>
                <a:round/>
                <a:headEnd/>
                <a:tailEnd/>
              </a:ln>
            </p:spPr>
            <p:txBody>
              <a:bodyPr wrap="none" lIns="90000" tIns="46800" rIns="90000" bIns="46800" anchor="ctr">
                <a:spAutoFit/>
              </a:bodyPr>
              <a:lstStyle/>
              <a:p>
                <a:endParaRPr lang="fr-FR"/>
              </a:p>
            </p:txBody>
          </p:sp>
          <p:sp>
            <p:nvSpPr>
              <p:cNvPr id="14359" name="AutoShape 1097"/>
              <p:cNvSpPr>
                <a:spLocks noChangeArrowheads="1"/>
              </p:cNvSpPr>
              <p:nvPr/>
            </p:nvSpPr>
            <p:spPr bwMode="auto">
              <a:xfrm>
                <a:off x="561" y="2357"/>
                <a:ext cx="71" cy="70"/>
              </a:xfrm>
              <a:prstGeom prst="triangle">
                <a:avLst>
                  <a:gd name="adj" fmla="val 50000"/>
                </a:avLst>
              </a:prstGeom>
              <a:solidFill>
                <a:srgbClr val="FFE1C3"/>
              </a:solidFill>
              <a:ln w="9525">
                <a:solidFill>
                  <a:schemeClr val="bg2"/>
                </a:solidFill>
                <a:miter lim="800000"/>
                <a:headEnd/>
                <a:tailEnd/>
              </a:ln>
            </p:spPr>
            <p:txBody>
              <a:bodyPr lIns="90000" tIns="46800" rIns="90000" bIns="46800" anchor="ctr">
                <a:spAutoFit/>
              </a:bodyPr>
              <a:lstStyle/>
              <a:p>
                <a:endParaRPr lang="fr-FR"/>
              </a:p>
            </p:txBody>
          </p:sp>
          <p:sp>
            <p:nvSpPr>
              <p:cNvPr id="14360" name="Rectangle 1098"/>
              <p:cNvSpPr>
                <a:spLocks noChangeArrowheads="1"/>
              </p:cNvSpPr>
              <p:nvPr/>
            </p:nvSpPr>
            <p:spPr bwMode="auto">
              <a:xfrm>
                <a:off x="518" y="2498"/>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4361" name="Line 1099"/>
              <p:cNvSpPr>
                <a:spLocks noChangeShapeType="1"/>
              </p:cNvSpPr>
              <p:nvPr/>
            </p:nvSpPr>
            <p:spPr bwMode="auto">
              <a:xfrm flipV="1">
                <a:off x="518" y="2559"/>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62" name="Line 1100"/>
              <p:cNvSpPr>
                <a:spLocks noChangeShapeType="1"/>
              </p:cNvSpPr>
              <p:nvPr/>
            </p:nvSpPr>
            <p:spPr bwMode="auto">
              <a:xfrm flipV="1">
                <a:off x="518" y="2575"/>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63" name="Rectangle 1101"/>
              <p:cNvSpPr>
                <a:spLocks noChangeArrowheads="1"/>
              </p:cNvSpPr>
              <p:nvPr/>
            </p:nvSpPr>
            <p:spPr bwMode="auto">
              <a:xfrm>
                <a:off x="518" y="2245"/>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4364" name="Line 1102"/>
              <p:cNvSpPr>
                <a:spLocks noChangeShapeType="1"/>
              </p:cNvSpPr>
              <p:nvPr/>
            </p:nvSpPr>
            <p:spPr bwMode="auto">
              <a:xfrm flipV="1">
                <a:off x="518" y="2302"/>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65" name="Line 1103"/>
              <p:cNvSpPr>
                <a:spLocks noChangeShapeType="1"/>
              </p:cNvSpPr>
              <p:nvPr/>
            </p:nvSpPr>
            <p:spPr bwMode="auto">
              <a:xfrm flipV="1">
                <a:off x="518" y="2317"/>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66" name="Text Box 1104"/>
              <p:cNvSpPr txBox="1">
                <a:spLocks noChangeArrowheads="1"/>
              </p:cNvSpPr>
              <p:nvPr/>
            </p:nvSpPr>
            <p:spPr bwMode="auto">
              <a:xfrm>
                <a:off x="485"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4367" name="Text Box 1105"/>
              <p:cNvSpPr txBox="1">
                <a:spLocks noChangeArrowheads="1"/>
              </p:cNvSpPr>
              <p:nvPr/>
            </p:nvSpPr>
            <p:spPr bwMode="auto">
              <a:xfrm>
                <a:off x="471" y="2488"/>
                <a:ext cx="258"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AA </a:t>
                </a:r>
              </a:p>
            </p:txBody>
          </p:sp>
          <p:sp>
            <p:nvSpPr>
              <p:cNvPr id="14368" name="Rectangle 1106"/>
              <p:cNvSpPr>
                <a:spLocks noChangeArrowheads="1"/>
              </p:cNvSpPr>
              <p:nvPr/>
            </p:nvSpPr>
            <p:spPr bwMode="auto">
              <a:xfrm>
                <a:off x="813" y="2247"/>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4369" name="Line 1107"/>
              <p:cNvSpPr>
                <a:spLocks noChangeShapeType="1"/>
              </p:cNvSpPr>
              <p:nvPr/>
            </p:nvSpPr>
            <p:spPr bwMode="auto">
              <a:xfrm flipV="1">
                <a:off x="813" y="2304"/>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0" name="Line 1108"/>
              <p:cNvSpPr>
                <a:spLocks noChangeShapeType="1"/>
              </p:cNvSpPr>
              <p:nvPr/>
            </p:nvSpPr>
            <p:spPr bwMode="auto">
              <a:xfrm flipV="1">
                <a:off x="813" y="2319"/>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1" name="Text Box 1109"/>
              <p:cNvSpPr txBox="1">
                <a:spLocks noChangeArrowheads="1"/>
              </p:cNvSpPr>
              <p:nvPr/>
            </p:nvSpPr>
            <p:spPr bwMode="auto">
              <a:xfrm>
                <a:off x="781"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4372" name="Rectangle 1110"/>
              <p:cNvSpPr>
                <a:spLocks noChangeArrowheads="1"/>
              </p:cNvSpPr>
              <p:nvPr/>
            </p:nvSpPr>
            <p:spPr bwMode="auto">
              <a:xfrm>
                <a:off x="821" y="2495"/>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4373" name="Line 1111"/>
              <p:cNvSpPr>
                <a:spLocks noChangeShapeType="1"/>
              </p:cNvSpPr>
              <p:nvPr/>
            </p:nvSpPr>
            <p:spPr bwMode="auto">
              <a:xfrm flipV="1">
                <a:off x="821" y="2552"/>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4" name="Line 1112"/>
              <p:cNvSpPr>
                <a:spLocks noChangeShapeType="1"/>
              </p:cNvSpPr>
              <p:nvPr/>
            </p:nvSpPr>
            <p:spPr bwMode="auto">
              <a:xfrm flipV="1">
                <a:off x="821" y="2567"/>
                <a:ext cx="15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5" name="Text Box 1113"/>
              <p:cNvSpPr txBox="1">
                <a:spLocks noChangeArrowheads="1"/>
              </p:cNvSpPr>
              <p:nvPr/>
            </p:nvSpPr>
            <p:spPr bwMode="auto">
              <a:xfrm>
                <a:off x="788" y="248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4376" name="Rectangle 1114"/>
              <p:cNvSpPr>
                <a:spLocks noChangeArrowheads="1"/>
              </p:cNvSpPr>
              <p:nvPr/>
            </p:nvSpPr>
            <p:spPr bwMode="auto">
              <a:xfrm>
                <a:off x="1109" y="2359"/>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4377" name="Line 1115"/>
              <p:cNvSpPr>
                <a:spLocks noChangeShapeType="1"/>
              </p:cNvSpPr>
              <p:nvPr/>
            </p:nvSpPr>
            <p:spPr bwMode="auto">
              <a:xfrm flipV="1">
                <a:off x="1109" y="2416"/>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8" name="Line 1116"/>
              <p:cNvSpPr>
                <a:spLocks noChangeShapeType="1"/>
              </p:cNvSpPr>
              <p:nvPr/>
            </p:nvSpPr>
            <p:spPr bwMode="auto">
              <a:xfrm flipV="1">
                <a:off x="1109" y="2431"/>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4379" name="Line 1117"/>
              <p:cNvSpPr>
                <a:spLocks noChangeShapeType="1"/>
              </p:cNvSpPr>
              <p:nvPr/>
            </p:nvSpPr>
            <p:spPr bwMode="auto">
              <a:xfrm flipH="1">
                <a:off x="670" y="2290"/>
                <a:ext cx="143" cy="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4380" name="Line 1118"/>
              <p:cNvSpPr>
                <a:spLocks noChangeShapeType="1"/>
              </p:cNvSpPr>
              <p:nvPr/>
            </p:nvSpPr>
            <p:spPr bwMode="auto">
              <a:xfrm flipV="1">
                <a:off x="900" y="2355"/>
                <a:ext cx="0" cy="14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4381" name="AutoShape 1119"/>
              <p:cNvSpPr>
                <a:spLocks noChangeArrowheads="1"/>
              </p:cNvSpPr>
              <p:nvPr/>
            </p:nvSpPr>
            <p:spPr bwMode="auto">
              <a:xfrm>
                <a:off x="874" y="2353"/>
                <a:ext cx="50" cy="46"/>
              </a:xfrm>
              <a:prstGeom prst="diamond">
                <a:avLst/>
              </a:prstGeom>
              <a:solidFill>
                <a:srgbClr val="FFE1C3"/>
              </a:solidFill>
              <a:ln w="12700">
                <a:solidFill>
                  <a:schemeClr val="bg2"/>
                </a:solidFill>
                <a:miter lim="800000"/>
                <a:headEnd/>
                <a:tailEnd/>
              </a:ln>
            </p:spPr>
            <p:txBody>
              <a:bodyPr wrap="none" lIns="90000" tIns="46800" rIns="90000" bIns="46800" anchor="ctr">
                <a:spAutoFit/>
              </a:bodyPr>
              <a:lstStyle/>
              <a:p>
                <a:endParaRPr lang="fr-FR"/>
              </a:p>
            </p:txBody>
          </p:sp>
          <p:sp>
            <p:nvSpPr>
              <p:cNvPr id="14382" name="Line 1120"/>
              <p:cNvSpPr>
                <a:spLocks noChangeShapeType="1"/>
              </p:cNvSpPr>
              <p:nvPr/>
            </p:nvSpPr>
            <p:spPr bwMode="auto">
              <a:xfrm>
                <a:off x="966" y="2287"/>
                <a:ext cx="217" cy="70"/>
              </a:xfrm>
              <a:prstGeom prst="line">
                <a:avLst/>
              </a:prstGeom>
              <a:noFill/>
              <a:ln w="12700">
                <a:solidFill>
                  <a:schemeClr val="bg2"/>
                </a:solidFill>
                <a:round/>
                <a:headEnd/>
                <a:tailEnd/>
              </a:ln>
            </p:spPr>
            <p:txBody>
              <a:bodyPr lIns="90000" tIns="46800" rIns="90000" bIns="46800" anchor="ctr">
                <a:spAutoFit/>
              </a:bodyPr>
              <a:lstStyle/>
              <a:p>
                <a:endParaRPr lang="fr-FR"/>
              </a:p>
            </p:txBody>
          </p:sp>
        </p:grpSp>
        <p:sp>
          <p:nvSpPr>
            <p:cNvPr id="14356" name="Text Box 1121"/>
            <p:cNvSpPr txBox="1">
              <a:spLocks noChangeArrowheads="1"/>
            </p:cNvSpPr>
            <p:nvPr/>
          </p:nvSpPr>
          <p:spPr bwMode="auto">
            <a:xfrm>
              <a:off x="1070" y="2341"/>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Espace réservé du numéro de diapositive 6"/>
          <p:cNvSpPr>
            <a:spLocks noGrp="1"/>
          </p:cNvSpPr>
          <p:nvPr>
            <p:ph type="sldNum" sz="quarter" idx="12"/>
          </p:nvPr>
        </p:nvSpPr>
        <p:spPr/>
        <p:txBody>
          <a:bodyPr/>
          <a:lstStyle/>
          <a:p>
            <a:pPr>
              <a:defRPr/>
            </a:pPr>
            <a:fld id="{8082A130-AB57-426C-B26B-59A2240464C2}" type="slidenum">
              <a:rPr lang="fr-FR"/>
              <a:pPr>
                <a:defRPr/>
              </a:pPr>
              <a:t>13</a:t>
            </a:fld>
            <a:endParaRPr lang="fr-FR"/>
          </a:p>
        </p:txBody>
      </p:sp>
      <p:sp>
        <p:nvSpPr>
          <p:cNvPr id="15363" name="Rectangle 1026"/>
          <p:cNvSpPr>
            <a:spLocks noChangeArrowheads="1"/>
          </p:cNvSpPr>
          <p:nvPr/>
        </p:nvSpPr>
        <p:spPr bwMode="auto">
          <a:xfrm>
            <a:off x="4006850" y="701675"/>
            <a:ext cx="4676775" cy="1311275"/>
          </a:xfrm>
          <a:prstGeom prst="rect">
            <a:avLst/>
          </a:prstGeom>
          <a:noFill/>
          <a:ln w="9525">
            <a:noFill/>
            <a:miter lim="800000"/>
            <a:headEnd/>
            <a:tailEnd/>
          </a:ln>
        </p:spPr>
        <p:txBody>
          <a:bodyPr anchor="ctr"/>
          <a:lstStyle/>
          <a:p>
            <a:endParaRPr lang="fr-FR" sz="3600" i="0">
              <a:latin typeface="Times New Roman" pitchFamily="18" charset="0"/>
            </a:endParaRPr>
          </a:p>
        </p:txBody>
      </p:sp>
      <p:sp>
        <p:nvSpPr>
          <p:cNvPr id="15364" name="Rectangle 1027"/>
          <p:cNvSpPr>
            <a:spLocks noChangeArrowheads="1"/>
          </p:cNvSpPr>
          <p:nvPr/>
        </p:nvSpPr>
        <p:spPr bwMode="auto">
          <a:xfrm>
            <a:off x="1198563" y="2979738"/>
            <a:ext cx="7473950" cy="3708400"/>
          </a:xfrm>
          <a:prstGeom prst="rect">
            <a:avLst/>
          </a:prstGeom>
          <a:noFill/>
          <a:ln w="9525">
            <a:noFill/>
            <a:miter lim="800000"/>
            <a:headEnd/>
            <a:tailEnd/>
          </a:ln>
        </p:spPr>
        <p:txBody>
          <a:bodyPr/>
          <a:lstStyle/>
          <a:p>
            <a:pPr algn="just">
              <a:lnSpc>
                <a:spcPct val="120000"/>
              </a:lnSpc>
              <a:buFont typeface="Webdings" pitchFamily="18" charset="2"/>
              <a:buNone/>
            </a:pPr>
            <a:endParaRPr lang="fr-FR" sz="2400" i="0">
              <a:latin typeface="Times New Roman" pitchFamily="18" charset="0"/>
            </a:endParaRPr>
          </a:p>
        </p:txBody>
      </p:sp>
      <p:sp>
        <p:nvSpPr>
          <p:cNvPr id="15365" name="Rectangle 1126"/>
          <p:cNvSpPr>
            <a:spLocks noGrp="1" noChangeArrowheads="1"/>
          </p:cNvSpPr>
          <p:nvPr>
            <p:ph type="title"/>
          </p:nvPr>
        </p:nvSpPr>
        <p:spPr>
          <a:xfrm>
            <a:off x="685800" y="436563"/>
            <a:ext cx="7772400" cy="1143000"/>
          </a:xfrm>
        </p:spPr>
        <p:txBody>
          <a:bodyPr/>
          <a:lstStyle/>
          <a:p>
            <a:r>
              <a:rPr lang="fr-FR" smtClean="0"/>
              <a:t>LES INTERFACES AVEC LES OUTILS</a:t>
            </a:r>
            <a:br>
              <a:rPr lang="fr-FR" smtClean="0"/>
            </a:br>
            <a:endParaRPr lang="fr-FR" smtClean="0"/>
          </a:p>
        </p:txBody>
      </p:sp>
      <p:sp>
        <p:nvSpPr>
          <p:cNvPr id="15366" name="Rectangle 1128"/>
          <p:cNvSpPr>
            <a:spLocks noGrp="1" noChangeArrowheads="1"/>
          </p:cNvSpPr>
          <p:nvPr>
            <p:ph type="body" sz="half" idx="2"/>
          </p:nvPr>
        </p:nvSpPr>
        <p:spPr>
          <a:xfrm>
            <a:off x="3768725" y="1911350"/>
            <a:ext cx="4748213" cy="4114800"/>
          </a:xfrm>
        </p:spPr>
        <p:txBody>
          <a:bodyPr/>
          <a:lstStyle/>
          <a:p>
            <a:pPr>
              <a:lnSpc>
                <a:spcPct val="130000"/>
              </a:lnSpc>
            </a:pPr>
            <a:r>
              <a:rPr lang="fr-FR" sz="2000" smtClean="0"/>
              <a:t>"slots" ou "plug in" : insertion d’outils, fonctionnalités et méthodes nécessaires au développement d’applications,</a:t>
            </a:r>
          </a:p>
          <a:p>
            <a:pPr>
              <a:lnSpc>
                <a:spcPct val="130000"/>
              </a:lnSpc>
            </a:pPr>
            <a:r>
              <a:rPr lang="fr-FR" sz="2000" smtClean="0"/>
              <a:t>service de communication : mécanismes standards entre outils (échanger des services, se notifier des événements et déclencher des activations).</a:t>
            </a:r>
          </a:p>
          <a:p>
            <a:pPr>
              <a:lnSpc>
                <a:spcPct val="130000"/>
              </a:lnSpc>
            </a:pPr>
            <a:endParaRPr lang="fr-FR" sz="2000" smtClean="0"/>
          </a:p>
        </p:txBody>
      </p:sp>
      <p:sp>
        <p:nvSpPr>
          <p:cNvPr id="15367" name="AutoShape 1129"/>
          <p:cNvSpPr>
            <a:spLocks noChangeArrowheads="1"/>
          </p:cNvSpPr>
          <p:nvPr/>
        </p:nvSpPr>
        <p:spPr bwMode="auto">
          <a:xfrm rot="4714">
            <a:off x="538163" y="3238500"/>
            <a:ext cx="2921000" cy="1939925"/>
          </a:xfrm>
          <a:prstGeom prst="cube">
            <a:avLst>
              <a:gd name="adj" fmla="val 82245"/>
            </a:avLst>
          </a:prstGeom>
          <a:solidFill>
            <a:schemeClr val="accent1"/>
          </a:solidFill>
          <a:ln w="12700">
            <a:solidFill>
              <a:schemeClr val="bg2"/>
            </a:solidFill>
            <a:miter lim="800000"/>
            <a:headEnd/>
            <a:tailEnd/>
          </a:ln>
        </p:spPr>
        <p:txBody>
          <a:bodyPr lIns="90000" tIns="46800" rIns="90000" bIns="46800" anchor="ctr">
            <a:spAutoFit/>
          </a:bodyPr>
          <a:lstStyle/>
          <a:p>
            <a:endParaRPr lang="fr-FR"/>
          </a:p>
        </p:txBody>
      </p:sp>
      <p:sp>
        <p:nvSpPr>
          <p:cNvPr id="15368" name="AutoShape 1130"/>
          <p:cNvSpPr>
            <a:spLocks noChangeArrowheads="1"/>
          </p:cNvSpPr>
          <p:nvPr/>
        </p:nvSpPr>
        <p:spPr bwMode="auto">
          <a:xfrm>
            <a:off x="1985963" y="2309813"/>
            <a:ext cx="1435100" cy="1138237"/>
          </a:xfrm>
          <a:prstGeom prst="cube">
            <a:avLst>
              <a:gd name="adj" fmla="val 17301"/>
            </a:avLst>
          </a:prstGeom>
          <a:solidFill>
            <a:schemeClr val="tx1"/>
          </a:solidFill>
          <a:ln w="12700">
            <a:solidFill>
              <a:schemeClr val="bg2"/>
            </a:solidFill>
            <a:miter lim="800000"/>
            <a:headEnd/>
            <a:tailEnd/>
          </a:ln>
        </p:spPr>
        <p:txBody>
          <a:bodyPr lIns="90000" tIns="46800" rIns="90000" bIns="46800" anchor="ctr">
            <a:spAutoFit/>
          </a:bodyPr>
          <a:lstStyle/>
          <a:p>
            <a:endParaRPr lang="fr-FR"/>
          </a:p>
        </p:txBody>
      </p:sp>
      <p:sp>
        <p:nvSpPr>
          <p:cNvPr id="15369" name="AutoShape 1131"/>
          <p:cNvSpPr>
            <a:spLocks noChangeArrowheads="1"/>
          </p:cNvSpPr>
          <p:nvPr/>
        </p:nvSpPr>
        <p:spPr bwMode="auto">
          <a:xfrm rot="16381592" flipV="1">
            <a:off x="823119" y="2923381"/>
            <a:ext cx="1677988" cy="866775"/>
          </a:xfrm>
          <a:prstGeom prst="cube">
            <a:avLst>
              <a:gd name="adj" fmla="val 73505"/>
            </a:avLst>
          </a:prstGeom>
          <a:solidFill>
            <a:schemeClr val="tx2"/>
          </a:solidFill>
          <a:ln w="12700">
            <a:solidFill>
              <a:schemeClr val="bg2"/>
            </a:solidFill>
            <a:miter lim="800000"/>
            <a:headEnd/>
            <a:tailEnd/>
          </a:ln>
        </p:spPr>
        <p:txBody>
          <a:bodyPr lIns="90000" tIns="46800" rIns="90000" bIns="46800" anchor="ctr">
            <a:spAutoFit/>
          </a:bodyPr>
          <a:lstStyle/>
          <a:p>
            <a:endParaRPr lang="fr-FR"/>
          </a:p>
        </p:txBody>
      </p:sp>
      <p:sp>
        <p:nvSpPr>
          <p:cNvPr id="15370" name="AutoShape 1132"/>
          <p:cNvSpPr>
            <a:spLocks noChangeArrowheads="1"/>
          </p:cNvSpPr>
          <p:nvPr/>
        </p:nvSpPr>
        <p:spPr bwMode="auto">
          <a:xfrm rot="16299143" flipV="1">
            <a:off x="1159669" y="2923381"/>
            <a:ext cx="1677988" cy="866775"/>
          </a:xfrm>
          <a:prstGeom prst="cube">
            <a:avLst>
              <a:gd name="adj" fmla="val 73505"/>
            </a:avLst>
          </a:prstGeom>
          <a:solidFill>
            <a:schemeClr val="tx2"/>
          </a:solidFill>
          <a:ln w="12700">
            <a:solidFill>
              <a:schemeClr val="bg2"/>
            </a:solidFill>
            <a:miter lim="800000"/>
            <a:headEnd/>
            <a:tailEnd/>
          </a:ln>
        </p:spPr>
        <p:txBody>
          <a:bodyPr lIns="90000" tIns="46800" rIns="90000" bIns="46800" anchor="ctr">
            <a:spAutoFit/>
          </a:bodyPr>
          <a:lstStyle/>
          <a:p>
            <a:endParaRPr lang="fr-FR"/>
          </a:p>
        </p:txBody>
      </p:sp>
      <p:sp>
        <p:nvSpPr>
          <p:cNvPr id="15371" name="AutoShape 1133"/>
          <p:cNvSpPr>
            <a:spLocks noChangeArrowheads="1"/>
          </p:cNvSpPr>
          <p:nvPr/>
        </p:nvSpPr>
        <p:spPr bwMode="auto">
          <a:xfrm rot="16278530" flipV="1">
            <a:off x="1496219" y="2923381"/>
            <a:ext cx="1677988" cy="866775"/>
          </a:xfrm>
          <a:prstGeom prst="cube">
            <a:avLst>
              <a:gd name="adj" fmla="val 73505"/>
            </a:avLst>
          </a:prstGeom>
          <a:solidFill>
            <a:schemeClr val="tx2"/>
          </a:solidFill>
          <a:ln w="12700">
            <a:solidFill>
              <a:schemeClr val="bg2"/>
            </a:solidFill>
            <a:miter lim="800000"/>
            <a:headEnd/>
            <a:tailEnd/>
          </a:ln>
        </p:spPr>
        <p:txBody>
          <a:bodyPr lIns="90000" tIns="46800" rIns="90000" bIns="46800" anchor="ctr">
            <a:spAutoFit/>
          </a:bodyPr>
          <a:lstStyle/>
          <a:p>
            <a:endParaRPr lang="fr-FR"/>
          </a:p>
        </p:txBody>
      </p:sp>
      <p:sp>
        <p:nvSpPr>
          <p:cNvPr id="15372" name="AutoShape 1134"/>
          <p:cNvSpPr>
            <a:spLocks noChangeArrowheads="1"/>
          </p:cNvSpPr>
          <p:nvPr/>
        </p:nvSpPr>
        <p:spPr bwMode="auto">
          <a:xfrm rot="16194152" flipV="1">
            <a:off x="1831975" y="2922588"/>
            <a:ext cx="1677988" cy="868362"/>
          </a:xfrm>
          <a:prstGeom prst="cube">
            <a:avLst>
              <a:gd name="adj" fmla="val 73505"/>
            </a:avLst>
          </a:prstGeom>
          <a:solidFill>
            <a:schemeClr val="tx2"/>
          </a:solidFill>
          <a:ln w="12700">
            <a:solidFill>
              <a:schemeClr val="bg2"/>
            </a:solidFill>
            <a:miter lim="800000"/>
            <a:headEnd/>
            <a:tailEnd/>
          </a:ln>
        </p:spPr>
        <p:txBody>
          <a:bodyPr lIns="90000" tIns="46800" rIns="90000" bIns="46800" anchor="ctr">
            <a:spAutoFit/>
          </a:bodyPr>
          <a:lstStyle/>
          <a:p>
            <a:endParaRPr lang="fr-FR"/>
          </a:p>
        </p:txBody>
      </p:sp>
      <p:sp>
        <p:nvSpPr>
          <p:cNvPr id="15373" name="AutoShape 1135"/>
          <p:cNvSpPr>
            <a:spLocks noChangeArrowheads="1"/>
          </p:cNvSpPr>
          <p:nvPr/>
        </p:nvSpPr>
        <p:spPr bwMode="auto">
          <a:xfrm>
            <a:off x="835025" y="3205163"/>
            <a:ext cx="1562100" cy="1295400"/>
          </a:xfrm>
          <a:prstGeom prst="cube">
            <a:avLst>
              <a:gd name="adj" fmla="val 17301"/>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5374" name="AutoShape 1136"/>
          <p:cNvSpPr>
            <a:spLocks noChangeArrowheads="1"/>
          </p:cNvSpPr>
          <p:nvPr/>
        </p:nvSpPr>
        <p:spPr bwMode="auto">
          <a:xfrm>
            <a:off x="560388" y="3548063"/>
            <a:ext cx="1536700" cy="1243012"/>
          </a:xfrm>
          <a:prstGeom prst="cube">
            <a:avLst>
              <a:gd name="adj" fmla="val 17301"/>
            </a:avLst>
          </a:prstGeom>
          <a:solidFill>
            <a:schemeClr val="tx1"/>
          </a:solidFill>
          <a:ln w="12700">
            <a:solidFill>
              <a:schemeClr val="bg2"/>
            </a:solidFill>
            <a:miter lim="800000"/>
            <a:headEnd/>
            <a:tailEnd/>
          </a:ln>
        </p:spPr>
        <p:txBody>
          <a:bodyPr lIns="90000" tIns="46800" rIns="90000" bIns="46800" anchor="ctr">
            <a:spAutoFit/>
          </a:bodyPr>
          <a:lstStyle/>
          <a:p>
            <a:endParaRPr lang="fr-FR"/>
          </a:p>
        </p:txBody>
      </p:sp>
      <p:sp>
        <p:nvSpPr>
          <p:cNvPr id="15375" name="Text Box 1137"/>
          <p:cNvSpPr txBox="1">
            <a:spLocks noChangeArrowheads="1"/>
          </p:cNvSpPr>
          <p:nvPr/>
        </p:nvSpPr>
        <p:spPr bwMode="auto">
          <a:xfrm>
            <a:off x="2319338" y="2278063"/>
            <a:ext cx="835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Référentiel</a:t>
            </a:r>
          </a:p>
        </p:txBody>
      </p:sp>
      <p:sp>
        <p:nvSpPr>
          <p:cNvPr id="15376" name="Text Box 1138"/>
          <p:cNvSpPr txBox="1">
            <a:spLocks noChangeArrowheads="1"/>
          </p:cNvSpPr>
          <p:nvPr/>
        </p:nvSpPr>
        <p:spPr bwMode="auto">
          <a:xfrm>
            <a:off x="976313" y="3546475"/>
            <a:ext cx="708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Interface</a:t>
            </a:r>
          </a:p>
        </p:txBody>
      </p:sp>
      <p:sp>
        <p:nvSpPr>
          <p:cNvPr id="15377" name="Text Box 1139"/>
          <p:cNvSpPr txBox="1">
            <a:spLocks noChangeArrowheads="1"/>
          </p:cNvSpPr>
          <p:nvPr/>
        </p:nvSpPr>
        <p:spPr bwMode="auto">
          <a:xfrm>
            <a:off x="877888" y="3221038"/>
            <a:ext cx="14319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Contrôle du Processus</a:t>
            </a:r>
          </a:p>
        </p:txBody>
      </p:sp>
      <p:sp>
        <p:nvSpPr>
          <p:cNvPr id="15378" name="Text Box 1140"/>
          <p:cNvSpPr txBox="1">
            <a:spLocks noChangeArrowheads="1"/>
          </p:cNvSpPr>
          <p:nvPr/>
        </p:nvSpPr>
        <p:spPr bwMode="auto">
          <a:xfrm>
            <a:off x="1930400" y="2751138"/>
            <a:ext cx="358775" cy="152400"/>
          </a:xfrm>
          <a:prstGeom prst="rect">
            <a:avLst/>
          </a:prstGeom>
          <a:noFill/>
          <a:ln w="12700">
            <a:noFill/>
            <a:miter lim="800000"/>
            <a:headEnd/>
            <a:tailEnd/>
          </a:ln>
        </p:spPr>
        <p:txBody>
          <a:bodyPr wrap="none" lIns="0" tIns="0" rIns="0" bIns="0">
            <a:spAutoFit/>
          </a:bodyPr>
          <a:lstStyle/>
          <a:p>
            <a:r>
              <a:rPr lang="fr-FR" sz="1000" b="1" i="0">
                <a:solidFill>
                  <a:schemeClr val="bg1"/>
                </a:solidFill>
                <a:latin typeface="Univers" pitchFamily="34" charset="0"/>
              </a:rPr>
              <a:t>Outils</a:t>
            </a:r>
          </a:p>
        </p:txBody>
      </p:sp>
      <p:sp>
        <p:nvSpPr>
          <p:cNvPr id="15379" name="Text Box 1141"/>
          <p:cNvSpPr txBox="1">
            <a:spLocks noChangeArrowheads="1"/>
          </p:cNvSpPr>
          <p:nvPr/>
        </p:nvSpPr>
        <p:spPr bwMode="auto">
          <a:xfrm>
            <a:off x="677863" y="4838700"/>
            <a:ext cx="1117600"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communication</a:t>
            </a:r>
          </a:p>
        </p:txBody>
      </p:sp>
      <p:grpSp>
        <p:nvGrpSpPr>
          <p:cNvPr id="15380" name="Group 1142"/>
          <p:cNvGrpSpPr>
            <a:grpSpLocks/>
          </p:cNvGrpSpPr>
          <p:nvPr/>
        </p:nvGrpSpPr>
        <p:grpSpPr bwMode="auto">
          <a:xfrm>
            <a:off x="560388" y="3851275"/>
            <a:ext cx="1338262" cy="893763"/>
            <a:chOff x="471" y="2200"/>
            <a:chExt cx="840" cy="436"/>
          </a:xfrm>
        </p:grpSpPr>
        <p:grpSp>
          <p:nvGrpSpPr>
            <p:cNvPr id="15381" name="Group 1143"/>
            <p:cNvGrpSpPr>
              <a:grpSpLocks/>
            </p:cNvGrpSpPr>
            <p:nvPr/>
          </p:nvGrpSpPr>
          <p:grpSpPr bwMode="auto">
            <a:xfrm>
              <a:off x="471" y="2200"/>
              <a:ext cx="812" cy="436"/>
              <a:chOff x="471" y="2200"/>
              <a:chExt cx="812" cy="436"/>
            </a:xfrm>
          </p:grpSpPr>
          <p:sp>
            <p:nvSpPr>
              <p:cNvPr id="15383" name="AutoShape 1144"/>
              <p:cNvSpPr>
                <a:spLocks noChangeArrowheads="1"/>
              </p:cNvSpPr>
              <p:nvPr/>
            </p:nvSpPr>
            <p:spPr bwMode="auto">
              <a:xfrm>
                <a:off x="488" y="2200"/>
                <a:ext cx="795" cy="436"/>
              </a:xfrm>
              <a:prstGeom prst="roundRect">
                <a:avLst>
                  <a:gd name="adj" fmla="val 16667"/>
                </a:avLst>
              </a:prstGeom>
              <a:solidFill>
                <a:srgbClr val="FFF1D5"/>
              </a:solidFill>
              <a:ln w="9525">
                <a:solidFill>
                  <a:schemeClr val="bg2"/>
                </a:solidFill>
                <a:round/>
                <a:headEnd/>
                <a:tailEnd/>
              </a:ln>
            </p:spPr>
            <p:txBody>
              <a:bodyPr lIns="90000" tIns="46800" rIns="90000" bIns="46800" anchor="ctr">
                <a:spAutoFit/>
              </a:bodyPr>
              <a:lstStyle/>
              <a:p>
                <a:endParaRPr lang="fr-FR"/>
              </a:p>
            </p:txBody>
          </p:sp>
          <p:sp>
            <p:nvSpPr>
              <p:cNvPr id="15384" name="Line 1145"/>
              <p:cNvSpPr>
                <a:spLocks noChangeShapeType="1"/>
              </p:cNvSpPr>
              <p:nvPr/>
            </p:nvSpPr>
            <p:spPr bwMode="auto">
              <a:xfrm>
                <a:off x="596" y="2422"/>
                <a:ext cx="0" cy="81"/>
              </a:xfrm>
              <a:prstGeom prst="line">
                <a:avLst/>
              </a:prstGeom>
              <a:noFill/>
              <a:ln w="9525">
                <a:solidFill>
                  <a:schemeClr val="bg2"/>
                </a:solidFill>
                <a:round/>
                <a:headEnd/>
                <a:tailEnd/>
              </a:ln>
            </p:spPr>
            <p:txBody>
              <a:bodyPr wrap="none" lIns="90000" tIns="46800" rIns="90000" bIns="46800" anchor="ctr">
                <a:spAutoFit/>
              </a:bodyPr>
              <a:lstStyle/>
              <a:p>
                <a:endParaRPr lang="fr-FR"/>
              </a:p>
            </p:txBody>
          </p:sp>
          <p:sp>
            <p:nvSpPr>
              <p:cNvPr id="15385" name="AutoShape 1146"/>
              <p:cNvSpPr>
                <a:spLocks noChangeArrowheads="1"/>
              </p:cNvSpPr>
              <p:nvPr/>
            </p:nvSpPr>
            <p:spPr bwMode="auto">
              <a:xfrm>
                <a:off x="561" y="2357"/>
                <a:ext cx="71" cy="70"/>
              </a:xfrm>
              <a:prstGeom prst="triangle">
                <a:avLst>
                  <a:gd name="adj" fmla="val 50000"/>
                </a:avLst>
              </a:prstGeom>
              <a:solidFill>
                <a:srgbClr val="FFE1C3"/>
              </a:solidFill>
              <a:ln w="9525">
                <a:solidFill>
                  <a:schemeClr val="bg2"/>
                </a:solidFill>
                <a:miter lim="800000"/>
                <a:headEnd/>
                <a:tailEnd/>
              </a:ln>
            </p:spPr>
            <p:txBody>
              <a:bodyPr lIns="90000" tIns="46800" rIns="90000" bIns="46800" anchor="ctr">
                <a:spAutoFit/>
              </a:bodyPr>
              <a:lstStyle/>
              <a:p>
                <a:endParaRPr lang="fr-FR"/>
              </a:p>
            </p:txBody>
          </p:sp>
          <p:sp>
            <p:nvSpPr>
              <p:cNvPr id="15386" name="Rectangle 1147"/>
              <p:cNvSpPr>
                <a:spLocks noChangeArrowheads="1"/>
              </p:cNvSpPr>
              <p:nvPr/>
            </p:nvSpPr>
            <p:spPr bwMode="auto">
              <a:xfrm>
                <a:off x="518" y="2498"/>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5387" name="Line 1148"/>
              <p:cNvSpPr>
                <a:spLocks noChangeShapeType="1"/>
              </p:cNvSpPr>
              <p:nvPr/>
            </p:nvSpPr>
            <p:spPr bwMode="auto">
              <a:xfrm flipV="1">
                <a:off x="518" y="2559"/>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88" name="Line 1149"/>
              <p:cNvSpPr>
                <a:spLocks noChangeShapeType="1"/>
              </p:cNvSpPr>
              <p:nvPr/>
            </p:nvSpPr>
            <p:spPr bwMode="auto">
              <a:xfrm flipV="1">
                <a:off x="518" y="2575"/>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89" name="Rectangle 1150"/>
              <p:cNvSpPr>
                <a:spLocks noChangeArrowheads="1"/>
              </p:cNvSpPr>
              <p:nvPr/>
            </p:nvSpPr>
            <p:spPr bwMode="auto">
              <a:xfrm>
                <a:off x="518" y="2245"/>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5390" name="Line 1151"/>
              <p:cNvSpPr>
                <a:spLocks noChangeShapeType="1"/>
              </p:cNvSpPr>
              <p:nvPr/>
            </p:nvSpPr>
            <p:spPr bwMode="auto">
              <a:xfrm flipV="1">
                <a:off x="518" y="2302"/>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91" name="Line 1152"/>
              <p:cNvSpPr>
                <a:spLocks noChangeShapeType="1"/>
              </p:cNvSpPr>
              <p:nvPr/>
            </p:nvSpPr>
            <p:spPr bwMode="auto">
              <a:xfrm flipV="1">
                <a:off x="518" y="2317"/>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92" name="Text Box 1153"/>
              <p:cNvSpPr txBox="1">
                <a:spLocks noChangeArrowheads="1"/>
              </p:cNvSpPr>
              <p:nvPr/>
            </p:nvSpPr>
            <p:spPr bwMode="auto">
              <a:xfrm>
                <a:off x="485"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5393" name="Text Box 1154"/>
              <p:cNvSpPr txBox="1">
                <a:spLocks noChangeArrowheads="1"/>
              </p:cNvSpPr>
              <p:nvPr/>
            </p:nvSpPr>
            <p:spPr bwMode="auto">
              <a:xfrm>
                <a:off x="471" y="2488"/>
                <a:ext cx="258"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AA </a:t>
                </a:r>
              </a:p>
            </p:txBody>
          </p:sp>
          <p:sp>
            <p:nvSpPr>
              <p:cNvPr id="15394" name="Rectangle 1155"/>
              <p:cNvSpPr>
                <a:spLocks noChangeArrowheads="1"/>
              </p:cNvSpPr>
              <p:nvPr/>
            </p:nvSpPr>
            <p:spPr bwMode="auto">
              <a:xfrm>
                <a:off x="813" y="2247"/>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5395" name="Line 1156"/>
              <p:cNvSpPr>
                <a:spLocks noChangeShapeType="1"/>
              </p:cNvSpPr>
              <p:nvPr/>
            </p:nvSpPr>
            <p:spPr bwMode="auto">
              <a:xfrm flipV="1">
                <a:off x="813" y="2304"/>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96" name="Line 1157"/>
              <p:cNvSpPr>
                <a:spLocks noChangeShapeType="1"/>
              </p:cNvSpPr>
              <p:nvPr/>
            </p:nvSpPr>
            <p:spPr bwMode="auto">
              <a:xfrm flipV="1">
                <a:off x="813" y="2319"/>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397" name="Text Box 1158"/>
              <p:cNvSpPr txBox="1">
                <a:spLocks noChangeArrowheads="1"/>
              </p:cNvSpPr>
              <p:nvPr/>
            </p:nvSpPr>
            <p:spPr bwMode="auto">
              <a:xfrm>
                <a:off x="781"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5398" name="Rectangle 1159"/>
              <p:cNvSpPr>
                <a:spLocks noChangeArrowheads="1"/>
              </p:cNvSpPr>
              <p:nvPr/>
            </p:nvSpPr>
            <p:spPr bwMode="auto">
              <a:xfrm>
                <a:off x="821" y="2495"/>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5399" name="Line 1160"/>
              <p:cNvSpPr>
                <a:spLocks noChangeShapeType="1"/>
              </p:cNvSpPr>
              <p:nvPr/>
            </p:nvSpPr>
            <p:spPr bwMode="auto">
              <a:xfrm flipV="1">
                <a:off x="821" y="2552"/>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400" name="Line 1161"/>
              <p:cNvSpPr>
                <a:spLocks noChangeShapeType="1"/>
              </p:cNvSpPr>
              <p:nvPr/>
            </p:nvSpPr>
            <p:spPr bwMode="auto">
              <a:xfrm flipV="1">
                <a:off x="821" y="2567"/>
                <a:ext cx="15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401" name="Text Box 1162"/>
              <p:cNvSpPr txBox="1">
                <a:spLocks noChangeArrowheads="1"/>
              </p:cNvSpPr>
              <p:nvPr/>
            </p:nvSpPr>
            <p:spPr bwMode="auto">
              <a:xfrm>
                <a:off x="788" y="248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5402" name="Rectangle 1163"/>
              <p:cNvSpPr>
                <a:spLocks noChangeArrowheads="1"/>
              </p:cNvSpPr>
              <p:nvPr/>
            </p:nvSpPr>
            <p:spPr bwMode="auto">
              <a:xfrm>
                <a:off x="1109" y="2359"/>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5403" name="Line 1164"/>
              <p:cNvSpPr>
                <a:spLocks noChangeShapeType="1"/>
              </p:cNvSpPr>
              <p:nvPr/>
            </p:nvSpPr>
            <p:spPr bwMode="auto">
              <a:xfrm flipV="1">
                <a:off x="1109" y="2416"/>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404" name="Line 1165"/>
              <p:cNvSpPr>
                <a:spLocks noChangeShapeType="1"/>
              </p:cNvSpPr>
              <p:nvPr/>
            </p:nvSpPr>
            <p:spPr bwMode="auto">
              <a:xfrm flipV="1">
                <a:off x="1109" y="2431"/>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5405" name="Line 1166"/>
              <p:cNvSpPr>
                <a:spLocks noChangeShapeType="1"/>
              </p:cNvSpPr>
              <p:nvPr/>
            </p:nvSpPr>
            <p:spPr bwMode="auto">
              <a:xfrm flipH="1">
                <a:off x="670" y="2290"/>
                <a:ext cx="143" cy="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5406" name="Line 1167"/>
              <p:cNvSpPr>
                <a:spLocks noChangeShapeType="1"/>
              </p:cNvSpPr>
              <p:nvPr/>
            </p:nvSpPr>
            <p:spPr bwMode="auto">
              <a:xfrm flipV="1">
                <a:off x="900" y="2355"/>
                <a:ext cx="0" cy="14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5407" name="AutoShape 1168"/>
              <p:cNvSpPr>
                <a:spLocks noChangeArrowheads="1"/>
              </p:cNvSpPr>
              <p:nvPr/>
            </p:nvSpPr>
            <p:spPr bwMode="auto">
              <a:xfrm>
                <a:off x="874" y="2353"/>
                <a:ext cx="50" cy="46"/>
              </a:xfrm>
              <a:prstGeom prst="diamond">
                <a:avLst/>
              </a:prstGeom>
              <a:solidFill>
                <a:srgbClr val="FFE1C3"/>
              </a:solidFill>
              <a:ln w="12700">
                <a:solidFill>
                  <a:schemeClr val="bg2"/>
                </a:solidFill>
                <a:miter lim="800000"/>
                <a:headEnd/>
                <a:tailEnd/>
              </a:ln>
            </p:spPr>
            <p:txBody>
              <a:bodyPr wrap="none" lIns="90000" tIns="46800" rIns="90000" bIns="46800" anchor="ctr">
                <a:spAutoFit/>
              </a:bodyPr>
              <a:lstStyle/>
              <a:p>
                <a:endParaRPr lang="fr-FR"/>
              </a:p>
            </p:txBody>
          </p:sp>
          <p:sp>
            <p:nvSpPr>
              <p:cNvPr id="15408" name="Line 1169"/>
              <p:cNvSpPr>
                <a:spLocks noChangeShapeType="1"/>
              </p:cNvSpPr>
              <p:nvPr/>
            </p:nvSpPr>
            <p:spPr bwMode="auto">
              <a:xfrm>
                <a:off x="966" y="2287"/>
                <a:ext cx="217" cy="70"/>
              </a:xfrm>
              <a:prstGeom prst="line">
                <a:avLst/>
              </a:prstGeom>
              <a:noFill/>
              <a:ln w="12700">
                <a:solidFill>
                  <a:schemeClr val="bg2"/>
                </a:solidFill>
                <a:round/>
                <a:headEnd/>
                <a:tailEnd/>
              </a:ln>
            </p:spPr>
            <p:txBody>
              <a:bodyPr lIns="90000" tIns="46800" rIns="90000" bIns="46800" anchor="ctr">
                <a:spAutoFit/>
              </a:bodyPr>
              <a:lstStyle/>
              <a:p>
                <a:endParaRPr lang="fr-FR"/>
              </a:p>
            </p:txBody>
          </p:sp>
        </p:grpSp>
        <p:sp>
          <p:nvSpPr>
            <p:cNvPr id="15382" name="Text Box 1170"/>
            <p:cNvSpPr txBox="1">
              <a:spLocks noChangeArrowheads="1"/>
            </p:cNvSpPr>
            <p:nvPr/>
          </p:nvSpPr>
          <p:spPr bwMode="auto">
            <a:xfrm>
              <a:off x="1070" y="2341"/>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pace réservé du numéro de diapositive 5"/>
          <p:cNvSpPr>
            <a:spLocks noGrp="1"/>
          </p:cNvSpPr>
          <p:nvPr>
            <p:ph type="sldNum" sz="quarter" idx="12"/>
          </p:nvPr>
        </p:nvSpPr>
        <p:spPr/>
        <p:txBody>
          <a:bodyPr/>
          <a:lstStyle/>
          <a:p>
            <a:pPr>
              <a:defRPr/>
            </a:pPr>
            <a:fld id="{4FD0A4F6-5359-4498-9B9F-A63B7E8F1C2C}" type="slidenum">
              <a:rPr lang="fr-FR"/>
              <a:pPr>
                <a:defRPr/>
              </a:pPr>
              <a:t>14</a:t>
            </a:fld>
            <a:endParaRPr lang="fr-FR"/>
          </a:p>
        </p:txBody>
      </p:sp>
      <p:sp>
        <p:nvSpPr>
          <p:cNvPr id="16387" name="Rectangle 1075"/>
          <p:cNvSpPr>
            <a:spLocks noGrp="1" noChangeArrowheads="1"/>
          </p:cNvSpPr>
          <p:nvPr>
            <p:ph type="title"/>
          </p:nvPr>
        </p:nvSpPr>
        <p:spPr/>
        <p:txBody>
          <a:bodyPr/>
          <a:lstStyle/>
          <a:p>
            <a:r>
              <a:rPr lang="fr-FR" smtClean="0"/>
              <a:t>L’INTÉGRATION DES ACTIVITÉS</a:t>
            </a:r>
          </a:p>
        </p:txBody>
      </p:sp>
      <p:sp>
        <p:nvSpPr>
          <p:cNvPr id="16388" name="Rectangle 1076"/>
          <p:cNvSpPr>
            <a:spLocks noGrp="1" noChangeArrowheads="1"/>
          </p:cNvSpPr>
          <p:nvPr>
            <p:ph type="body" idx="1"/>
          </p:nvPr>
        </p:nvSpPr>
        <p:spPr>
          <a:xfrm>
            <a:off x="3971925" y="1911350"/>
            <a:ext cx="4545013" cy="4114800"/>
          </a:xfrm>
        </p:spPr>
        <p:txBody>
          <a:bodyPr/>
          <a:lstStyle/>
          <a:p>
            <a:pPr>
              <a:lnSpc>
                <a:spcPct val="120000"/>
              </a:lnSpc>
            </a:pPr>
            <a:r>
              <a:rPr lang="fr-FR" smtClean="0"/>
              <a:t>Contrôle du processus : </a:t>
            </a:r>
          </a:p>
          <a:p>
            <a:pPr lvl="1">
              <a:lnSpc>
                <a:spcPct val="120000"/>
              </a:lnSpc>
            </a:pPr>
            <a:r>
              <a:rPr lang="fr-FR" smtClean="0"/>
              <a:t>Coordonner l’utilisation des outils,</a:t>
            </a:r>
          </a:p>
          <a:p>
            <a:pPr lvl="1">
              <a:lnSpc>
                <a:spcPct val="120000"/>
              </a:lnSpc>
            </a:pPr>
            <a:r>
              <a:rPr lang="fr-FR" smtClean="0"/>
              <a:t>Automatiser les tâches du développement :</a:t>
            </a:r>
          </a:p>
          <a:p>
            <a:pPr lvl="2">
              <a:lnSpc>
                <a:spcPct val="120000"/>
              </a:lnSpc>
            </a:pPr>
            <a:r>
              <a:rPr lang="fr-FR" smtClean="0"/>
              <a:t> Création des étapes,</a:t>
            </a:r>
          </a:p>
          <a:p>
            <a:pPr lvl="2">
              <a:lnSpc>
                <a:spcPct val="120000"/>
              </a:lnSpc>
            </a:pPr>
            <a:r>
              <a:rPr lang="fr-FR" smtClean="0"/>
              <a:t> Séquencement,</a:t>
            </a:r>
          </a:p>
          <a:p>
            <a:pPr lvl="1">
              <a:lnSpc>
                <a:spcPct val="120000"/>
              </a:lnSpc>
            </a:pPr>
            <a:r>
              <a:rPr lang="fr-FR" smtClean="0"/>
              <a:t> Activation de procédures prédéfinies.</a:t>
            </a:r>
          </a:p>
          <a:p>
            <a:pPr>
              <a:lnSpc>
                <a:spcPct val="120000"/>
              </a:lnSpc>
            </a:pPr>
            <a:endParaRPr lang="fr-FR" smtClean="0"/>
          </a:p>
        </p:txBody>
      </p:sp>
      <p:sp>
        <p:nvSpPr>
          <p:cNvPr id="16389" name="AutoShape 1077"/>
          <p:cNvSpPr>
            <a:spLocks noChangeArrowheads="1"/>
          </p:cNvSpPr>
          <p:nvPr/>
        </p:nvSpPr>
        <p:spPr bwMode="auto">
          <a:xfrm rot="4714">
            <a:off x="538163" y="3238500"/>
            <a:ext cx="2921000" cy="1939925"/>
          </a:xfrm>
          <a:prstGeom prst="cube">
            <a:avLst>
              <a:gd name="adj" fmla="val 8224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6390" name="AutoShape 1078"/>
          <p:cNvSpPr>
            <a:spLocks noChangeArrowheads="1"/>
          </p:cNvSpPr>
          <p:nvPr/>
        </p:nvSpPr>
        <p:spPr bwMode="auto">
          <a:xfrm>
            <a:off x="1985963" y="2309813"/>
            <a:ext cx="1435100" cy="1138237"/>
          </a:xfrm>
          <a:prstGeom prst="cube">
            <a:avLst>
              <a:gd name="adj" fmla="val 17301"/>
            </a:avLst>
          </a:prstGeom>
          <a:solidFill>
            <a:schemeClr val="tx1"/>
          </a:solidFill>
          <a:ln w="12700">
            <a:solidFill>
              <a:schemeClr val="bg2"/>
            </a:solidFill>
            <a:miter lim="800000"/>
            <a:headEnd/>
            <a:tailEnd/>
          </a:ln>
        </p:spPr>
        <p:txBody>
          <a:bodyPr lIns="90000" tIns="46800" rIns="90000" bIns="46800" anchor="ctr">
            <a:spAutoFit/>
          </a:bodyPr>
          <a:lstStyle/>
          <a:p>
            <a:endParaRPr lang="fr-FR"/>
          </a:p>
        </p:txBody>
      </p:sp>
      <p:sp>
        <p:nvSpPr>
          <p:cNvPr id="16391" name="AutoShape 1079"/>
          <p:cNvSpPr>
            <a:spLocks noChangeArrowheads="1"/>
          </p:cNvSpPr>
          <p:nvPr/>
        </p:nvSpPr>
        <p:spPr bwMode="auto">
          <a:xfrm rot="16381592" flipV="1">
            <a:off x="8231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6392" name="AutoShape 1080"/>
          <p:cNvSpPr>
            <a:spLocks noChangeArrowheads="1"/>
          </p:cNvSpPr>
          <p:nvPr/>
        </p:nvSpPr>
        <p:spPr bwMode="auto">
          <a:xfrm rot="16299143" flipV="1">
            <a:off x="115966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6393" name="AutoShape 1081"/>
          <p:cNvSpPr>
            <a:spLocks noChangeArrowheads="1"/>
          </p:cNvSpPr>
          <p:nvPr/>
        </p:nvSpPr>
        <p:spPr bwMode="auto">
          <a:xfrm rot="16278530" flipV="1">
            <a:off x="1496219" y="2923381"/>
            <a:ext cx="1677988" cy="866775"/>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6394" name="AutoShape 1082"/>
          <p:cNvSpPr>
            <a:spLocks noChangeArrowheads="1"/>
          </p:cNvSpPr>
          <p:nvPr/>
        </p:nvSpPr>
        <p:spPr bwMode="auto">
          <a:xfrm rot="16194152" flipV="1">
            <a:off x="1831975" y="2922588"/>
            <a:ext cx="1677988" cy="868362"/>
          </a:xfrm>
          <a:prstGeom prst="cube">
            <a:avLst>
              <a:gd name="adj" fmla="val 73505"/>
            </a:avLst>
          </a:prstGeom>
          <a:solidFill>
            <a:srgbClr val="FFF1D5"/>
          </a:solidFill>
          <a:ln w="12700">
            <a:solidFill>
              <a:schemeClr val="bg2"/>
            </a:solidFill>
            <a:miter lim="800000"/>
            <a:headEnd/>
            <a:tailEnd/>
          </a:ln>
        </p:spPr>
        <p:txBody>
          <a:bodyPr lIns="90000" tIns="46800" rIns="90000" bIns="46800" anchor="ctr">
            <a:spAutoFit/>
          </a:bodyPr>
          <a:lstStyle/>
          <a:p>
            <a:endParaRPr lang="fr-FR"/>
          </a:p>
        </p:txBody>
      </p:sp>
      <p:sp>
        <p:nvSpPr>
          <p:cNvPr id="16395" name="AutoShape 1083"/>
          <p:cNvSpPr>
            <a:spLocks noChangeArrowheads="1"/>
          </p:cNvSpPr>
          <p:nvPr/>
        </p:nvSpPr>
        <p:spPr bwMode="auto">
          <a:xfrm>
            <a:off x="835025" y="3205163"/>
            <a:ext cx="1562100" cy="1295400"/>
          </a:xfrm>
          <a:prstGeom prst="cube">
            <a:avLst>
              <a:gd name="adj" fmla="val 17301"/>
            </a:avLst>
          </a:prstGeom>
          <a:solidFill>
            <a:schemeClr val="accent1"/>
          </a:solidFill>
          <a:ln w="12700">
            <a:solidFill>
              <a:schemeClr val="bg2"/>
            </a:solidFill>
            <a:miter lim="800000"/>
            <a:headEnd/>
            <a:tailEnd/>
          </a:ln>
        </p:spPr>
        <p:txBody>
          <a:bodyPr lIns="90000" tIns="46800" rIns="90000" bIns="46800" anchor="ctr">
            <a:spAutoFit/>
          </a:bodyPr>
          <a:lstStyle/>
          <a:p>
            <a:endParaRPr lang="fr-FR"/>
          </a:p>
        </p:txBody>
      </p:sp>
      <p:sp>
        <p:nvSpPr>
          <p:cNvPr id="16396" name="AutoShape 1084"/>
          <p:cNvSpPr>
            <a:spLocks noChangeArrowheads="1"/>
          </p:cNvSpPr>
          <p:nvPr/>
        </p:nvSpPr>
        <p:spPr bwMode="auto">
          <a:xfrm>
            <a:off x="560388" y="3548063"/>
            <a:ext cx="1536700" cy="1243012"/>
          </a:xfrm>
          <a:prstGeom prst="cube">
            <a:avLst>
              <a:gd name="adj" fmla="val 17301"/>
            </a:avLst>
          </a:prstGeom>
          <a:solidFill>
            <a:schemeClr val="tx1"/>
          </a:solidFill>
          <a:ln w="12700">
            <a:solidFill>
              <a:schemeClr val="bg2"/>
            </a:solidFill>
            <a:miter lim="800000"/>
            <a:headEnd/>
            <a:tailEnd/>
          </a:ln>
        </p:spPr>
        <p:txBody>
          <a:bodyPr lIns="90000" tIns="46800" rIns="90000" bIns="46800" anchor="ctr">
            <a:spAutoFit/>
          </a:bodyPr>
          <a:lstStyle/>
          <a:p>
            <a:endParaRPr lang="fr-FR"/>
          </a:p>
        </p:txBody>
      </p:sp>
      <p:sp>
        <p:nvSpPr>
          <p:cNvPr id="16397" name="Text Box 1085"/>
          <p:cNvSpPr txBox="1">
            <a:spLocks noChangeArrowheads="1"/>
          </p:cNvSpPr>
          <p:nvPr/>
        </p:nvSpPr>
        <p:spPr bwMode="auto">
          <a:xfrm>
            <a:off x="2319338" y="2278063"/>
            <a:ext cx="835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Référentiel</a:t>
            </a:r>
          </a:p>
        </p:txBody>
      </p:sp>
      <p:sp>
        <p:nvSpPr>
          <p:cNvPr id="16398" name="Text Box 1086"/>
          <p:cNvSpPr txBox="1">
            <a:spLocks noChangeArrowheads="1"/>
          </p:cNvSpPr>
          <p:nvPr/>
        </p:nvSpPr>
        <p:spPr bwMode="auto">
          <a:xfrm>
            <a:off x="976313" y="3546475"/>
            <a:ext cx="708025"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Interface</a:t>
            </a:r>
          </a:p>
        </p:txBody>
      </p:sp>
      <p:sp>
        <p:nvSpPr>
          <p:cNvPr id="16399" name="Text Box 1087"/>
          <p:cNvSpPr txBox="1">
            <a:spLocks noChangeArrowheads="1"/>
          </p:cNvSpPr>
          <p:nvPr/>
        </p:nvSpPr>
        <p:spPr bwMode="auto">
          <a:xfrm>
            <a:off x="877888" y="3221038"/>
            <a:ext cx="1431925" cy="228600"/>
          </a:xfrm>
          <a:prstGeom prst="rect">
            <a:avLst/>
          </a:prstGeom>
          <a:noFill/>
          <a:ln w="12700">
            <a:noFill/>
            <a:miter lim="800000"/>
            <a:headEnd/>
            <a:tailEnd/>
          </a:ln>
        </p:spPr>
        <p:txBody>
          <a:bodyPr wrap="none" lIns="90000" tIns="46800" rIns="90000" bIns="46800">
            <a:spAutoFit/>
          </a:bodyPr>
          <a:lstStyle/>
          <a:p>
            <a:r>
              <a:rPr lang="fr-FR" sz="900" b="1" i="0">
                <a:solidFill>
                  <a:schemeClr val="bg1"/>
                </a:solidFill>
                <a:latin typeface="Univers" pitchFamily="34" charset="0"/>
              </a:rPr>
              <a:t>Contrôle du Processus</a:t>
            </a:r>
          </a:p>
        </p:txBody>
      </p:sp>
      <p:sp>
        <p:nvSpPr>
          <p:cNvPr id="16400" name="Text Box 1088"/>
          <p:cNvSpPr txBox="1">
            <a:spLocks noChangeArrowheads="1"/>
          </p:cNvSpPr>
          <p:nvPr/>
        </p:nvSpPr>
        <p:spPr bwMode="auto">
          <a:xfrm>
            <a:off x="1930400" y="2751138"/>
            <a:ext cx="358775" cy="152400"/>
          </a:xfrm>
          <a:prstGeom prst="rect">
            <a:avLst/>
          </a:prstGeom>
          <a:noFill/>
          <a:ln w="12700">
            <a:noFill/>
            <a:miter lim="800000"/>
            <a:headEnd/>
            <a:tailEnd/>
          </a:ln>
        </p:spPr>
        <p:txBody>
          <a:bodyPr wrap="none" lIns="0" tIns="0" rIns="0" bIns="0">
            <a:spAutoFit/>
          </a:bodyPr>
          <a:lstStyle/>
          <a:p>
            <a:r>
              <a:rPr lang="fr-FR" sz="1000" b="1" i="0">
                <a:solidFill>
                  <a:schemeClr val="bg1"/>
                </a:solidFill>
                <a:latin typeface="Univers" pitchFamily="34" charset="0"/>
              </a:rPr>
              <a:t>Outils</a:t>
            </a:r>
          </a:p>
        </p:txBody>
      </p:sp>
      <p:sp>
        <p:nvSpPr>
          <p:cNvPr id="16401" name="Text Box 1089"/>
          <p:cNvSpPr txBox="1">
            <a:spLocks noChangeArrowheads="1"/>
          </p:cNvSpPr>
          <p:nvPr/>
        </p:nvSpPr>
        <p:spPr bwMode="auto">
          <a:xfrm>
            <a:off x="677863" y="4838700"/>
            <a:ext cx="1117600" cy="244475"/>
          </a:xfrm>
          <a:prstGeom prst="rect">
            <a:avLst/>
          </a:prstGeom>
          <a:noFill/>
          <a:ln w="12700">
            <a:noFill/>
            <a:miter lim="800000"/>
            <a:headEnd/>
            <a:tailEnd/>
          </a:ln>
        </p:spPr>
        <p:txBody>
          <a:bodyPr wrap="none" lIns="90000" tIns="46800" rIns="90000" bIns="46800">
            <a:spAutoFit/>
          </a:bodyPr>
          <a:lstStyle/>
          <a:p>
            <a:r>
              <a:rPr lang="fr-FR" sz="1000" b="1" i="0">
                <a:solidFill>
                  <a:schemeClr val="bg1"/>
                </a:solidFill>
                <a:latin typeface="Univers" pitchFamily="34" charset="0"/>
              </a:rPr>
              <a:t>communication</a:t>
            </a:r>
          </a:p>
        </p:txBody>
      </p:sp>
      <p:grpSp>
        <p:nvGrpSpPr>
          <p:cNvPr id="16402" name="Group 1090"/>
          <p:cNvGrpSpPr>
            <a:grpSpLocks/>
          </p:cNvGrpSpPr>
          <p:nvPr/>
        </p:nvGrpSpPr>
        <p:grpSpPr bwMode="auto">
          <a:xfrm>
            <a:off x="560388" y="3851275"/>
            <a:ext cx="1338262" cy="893763"/>
            <a:chOff x="471" y="2200"/>
            <a:chExt cx="840" cy="436"/>
          </a:xfrm>
        </p:grpSpPr>
        <p:grpSp>
          <p:nvGrpSpPr>
            <p:cNvPr id="16403" name="Group 1091"/>
            <p:cNvGrpSpPr>
              <a:grpSpLocks/>
            </p:cNvGrpSpPr>
            <p:nvPr/>
          </p:nvGrpSpPr>
          <p:grpSpPr bwMode="auto">
            <a:xfrm>
              <a:off x="471" y="2200"/>
              <a:ext cx="812" cy="436"/>
              <a:chOff x="471" y="2200"/>
              <a:chExt cx="812" cy="436"/>
            </a:xfrm>
          </p:grpSpPr>
          <p:sp>
            <p:nvSpPr>
              <p:cNvPr id="16405" name="AutoShape 1092"/>
              <p:cNvSpPr>
                <a:spLocks noChangeArrowheads="1"/>
              </p:cNvSpPr>
              <p:nvPr/>
            </p:nvSpPr>
            <p:spPr bwMode="auto">
              <a:xfrm>
                <a:off x="488" y="2200"/>
                <a:ext cx="795" cy="436"/>
              </a:xfrm>
              <a:prstGeom prst="roundRect">
                <a:avLst>
                  <a:gd name="adj" fmla="val 16667"/>
                </a:avLst>
              </a:prstGeom>
              <a:solidFill>
                <a:srgbClr val="FFF1D5"/>
              </a:solidFill>
              <a:ln w="9525">
                <a:solidFill>
                  <a:schemeClr val="bg2"/>
                </a:solidFill>
                <a:round/>
                <a:headEnd/>
                <a:tailEnd/>
              </a:ln>
            </p:spPr>
            <p:txBody>
              <a:bodyPr lIns="90000" tIns="46800" rIns="90000" bIns="46800" anchor="ctr">
                <a:spAutoFit/>
              </a:bodyPr>
              <a:lstStyle/>
              <a:p>
                <a:endParaRPr lang="fr-FR"/>
              </a:p>
            </p:txBody>
          </p:sp>
          <p:sp>
            <p:nvSpPr>
              <p:cNvPr id="16406" name="Line 1093"/>
              <p:cNvSpPr>
                <a:spLocks noChangeShapeType="1"/>
              </p:cNvSpPr>
              <p:nvPr/>
            </p:nvSpPr>
            <p:spPr bwMode="auto">
              <a:xfrm>
                <a:off x="596" y="2422"/>
                <a:ext cx="0" cy="81"/>
              </a:xfrm>
              <a:prstGeom prst="line">
                <a:avLst/>
              </a:prstGeom>
              <a:noFill/>
              <a:ln w="9525">
                <a:solidFill>
                  <a:schemeClr val="bg2"/>
                </a:solidFill>
                <a:round/>
                <a:headEnd/>
                <a:tailEnd/>
              </a:ln>
            </p:spPr>
            <p:txBody>
              <a:bodyPr wrap="none" lIns="90000" tIns="46800" rIns="90000" bIns="46800" anchor="ctr">
                <a:spAutoFit/>
              </a:bodyPr>
              <a:lstStyle/>
              <a:p>
                <a:endParaRPr lang="fr-FR"/>
              </a:p>
            </p:txBody>
          </p:sp>
          <p:sp>
            <p:nvSpPr>
              <p:cNvPr id="16407" name="AutoShape 1094"/>
              <p:cNvSpPr>
                <a:spLocks noChangeArrowheads="1"/>
              </p:cNvSpPr>
              <p:nvPr/>
            </p:nvSpPr>
            <p:spPr bwMode="auto">
              <a:xfrm>
                <a:off x="561" y="2357"/>
                <a:ext cx="71" cy="70"/>
              </a:xfrm>
              <a:prstGeom prst="triangle">
                <a:avLst>
                  <a:gd name="adj" fmla="val 50000"/>
                </a:avLst>
              </a:prstGeom>
              <a:solidFill>
                <a:srgbClr val="FFE1C3"/>
              </a:solidFill>
              <a:ln w="9525">
                <a:solidFill>
                  <a:schemeClr val="bg2"/>
                </a:solidFill>
                <a:miter lim="800000"/>
                <a:headEnd/>
                <a:tailEnd/>
              </a:ln>
            </p:spPr>
            <p:txBody>
              <a:bodyPr lIns="90000" tIns="46800" rIns="90000" bIns="46800" anchor="ctr">
                <a:spAutoFit/>
              </a:bodyPr>
              <a:lstStyle/>
              <a:p>
                <a:endParaRPr lang="fr-FR"/>
              </a:p>
            </p:txBody>
          </p:sp>
          <p:sp>
            <p:nvSpPr>
              <p:cNvPr id="16408" name="Rectangle 1095"/>
              <p:cNvSpPr>
                <a:spLocks noChangeArrowheads="1"/>
              </p:cNvSpPr>
              <p:nvPr/>
            </p:nvSpPr>
            <p:spPr bwMode="auto">
              <a:xfrm>
                <a:off x="518" y="2498"/>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6409" name="Line 1096"/>
              <p:cNvSpPr>
                <a:spLocks noChangeShapeType="1"/>
              </p:cNvSpPr>
              <p:nvPr/>
            </p:nvSpPr>
            <p:spPr bwMode="auto">
              <a:xfrm flipV="1">
                <a:off x="518" y="2559"/>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0" name="Line 1097"/>
              <p:cNvSpPr>
                <a:spLocks noChangeShapeType="1"/>
              </p:cNvSpPr>
              <p:nvPr/>
            </p:nvSpPr>
            <p:spPr bwMode="auto">
              <a:xfrm flipV="1">
                <a:off x="518" y="2575"/>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1" name="Rectangle 1098"/>
              <p:cNvSpPr>
                <a:spLocks noChangeArrowheads="1"/>
              </p:cNvSpPr>
              <p:nvPr/>
            </p:nvSpPr>
            <p:spPr bwMode="auto">
              <a:xfrm>
                <a:off x="518" y="2245"/>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6412" name="Line 1099"/>
              <p:cNvSpPr>
                <a:spLocks noChangeShapeType="1"/>
              </p:cNvSpPr>
              <p:nvPr/>
            </p:nvSpPr>
            <p:spPr bwMode="auto">
              <a:xfrm flipV="1">
                <a:off x="518" y="2302"/>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3" name="Line 1100"/>
              <p:cNvSpPr>
                <a:spLocks noChangeShapeType="1"/>
              </p:cNvSpPr>
              <p:nvPr/>
            </p:nvSpPr>
            <p:spPr bwMode="auto">
              <a:xfrm flipV="1">
                <a:off x="518" y="2317"/>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4" name="Text Box 1101"/>
              <p:cNvSpPr txBox="1">
                <a:spLocks noChangeArrowheads="1"/>
              </p:cNvSpPr>
              <p:nvPr/>
            </p:nvSpPr>
            <p:spPr bwMode="auto">
              <a:xfrm>
                <a:off x="485"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6415" name="Text Box 1102"/>
              <p:cNvSpPr txBox="1">
                <a:spLocks noChangeArrowheads="1"/>
              </p:cNvSpPr>
              <p:nvPr/>
            </p:nvSpPr>
            <p:spPr bwMode="auto">
              <a:xfrm>
                <a:off x="471" y="2488"/>
                <a:ext cx="258"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AA </a:t>
                </a:r>
              </a:p>
            </p:txBody>
          </p:sp>
          <p:sp>
            <p:nvSpPr>
              <p:cNvPr id="16416" name="Rectangle 1103"/>
              <p:cNvSpPr>
                <a:spLocks noChangeArrowheads="1"/>
              </p:cNvSpPr>
              <p:nvPr/>
            </p:nvSpPr>
            <p:spPr bwMode="auto">
              <a:xfrm>
                <a:off x="813" y="2247"/>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6417" name="Line 1104"/>
              <p:cNvSpPr>
                <a:spLocks noChangeShapeType="1"/>
              </p:cNvSpPr>
              <p:nvPr/>
            </p:nvSpPr>
            <p:spPr bwMode="auto">
              <a:xfrm flipV="1">
                <a:off x="813" y="2304"/>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8" name="Line 1105"/>
              <p:cNvSpPr>
                <a:spLocks noChangeShapeType="1"/>
              </p:cNvSpPr>
              <p:nvPr/>
            </p:nvSpPr>
            <p:spPr bwMode="auto">
              <a:xfrm flipV="1">
                <a:off x="813" y="2319"/>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19" name="Text Box 1106"/>
              <p:cNvSpPr txBox="1">
                <a:spLocks noChangeArrowheads="1"/>
              </p:cNvSpPr>
              <p:nvPr/>
            </p:nvSpPr>
            <p:spPr bwMode="auto">
              <a:xfrm>
                <a:off x="781" y="223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6420" name="Rectangle 1107"/>
              <p:cNvSpPr>
                <a:spLocks noChangeArrowheads="1"/>
              </p:cNvSpPr>
              <p:nvPr/>
            </p:nvSpPr>
            <p:spPr bwMode="auto">
              <a:xfrm>
                <a:off x="821" y="2495"/>
                <a:ext cx="157"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6421" name="Line 1108"/>
              <p:cNvSpPr>
                <a:spLocks noChangeShapeType="1"/>
              </p:cNvSpPr>
              <p:nvPr/>
            </p:nvSpPr>
            <p:spPr bwMode="auto">
              <a:xfrm flipV="1">
                <a:off x="821" y="2552"/>
                <a:ext cx="157"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22" name="Line 1109"/>
              <p:cNvSpPr>
                <a:spLocks noChangeShapeType="1"/>
              </p:cNvSpPr>
              <p:nvPr/>
            </p:nvSpPr>
            <p:spPr bwMode="auto">
              <a:xfrm flipV="1">
                <a:off x="821" y="2567"/>
                <a:ext cx="157" cy="2"/>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23" name="Text Box 1110"/>
              <p:cNvSpPr txBox="1">
                <a:spLocks noChangeArrowheads="1"/>
              </p:cNvSpPr>
              <p:nvPr/>
            </p:nvSpPr>
            <p:spPr bwMode="auto">
              <a:xfrm>
                <a:off x="788" y="2482"/>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sp>
            <p:nvSpPr>
              <p:cNvPr id="16424" name="Rectangle 1111"/>
              <p:cNvSpPr>
                <a:spLocks noChangeArrowheads="1"/>
              </p:cNvSpPr>
              <p:nvPr/>
            </p:nvSpPr>
            <p:spPr bwMode="auto">
              <a:xfrm>
                <a:off x="1109" y="2359"/>
                <a:ext cx="156" cy="106"/>
              </a:xfrm>
              <a:prstGeom prst="rect">
                <a:avLst/>
              </a:prstGeom>
              <a:solidFill>
                <a:srgbClr val="FFE1C3"/>
              </a:solidFill>
              <a:ln w="9525">
                <a:solidFill>
                  <a:schemeClr val="bg2"/>
                </a:solidFill>
                <a:miter lim="800000"/>
                <a:headEnd/>
                <a:tailEnd/>
              </a:ln>
            </p:spPr>
            <p:txBody>
              <a:bodyPr wrap="none" lIns="90000" tIns="46800" rIns="90000" bIns="46800" anchor="ctr">
                <a:spAutoFit/>
              </a:bodyPr>
              <a:lstStyle/>
              <a:p>
                <a:endParaRPr lang="fr-FR"/>
              </a:p>
            </p:txBody>
          </p:sp>
          <p:sp>
            <p:nvSpPr>
              <p:cNvPr id="16425" name="Line 1112"/>
              <p:cNvSpPr>
                <a:spLocks noChangeShapeType="1"/>
              </p:cNvSpPr>
              <p:nvPr/>
            </p:nvSpPr>
            <p:spPr bwMode="auto">
              <a:xfrm flipV="1">
                <a:off x="1109" y="2416"/>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26" name="Line 1113"/>
              <p:cNvSpPr>
                <a:spLocks noChangeShapeType="1"/>
              </p:cNvSpPr>
              <p:nvPr/>
            </p:nvSpPr>
            <p:spPr bwMode="auto">
              <a:xfrm flipV="1">
                <a:off x="1109" y="2431"/>
                <a:ext cx="156" cy="1"/>
              </a:xfrm>
              <a:prstGeom prst="line">
                <a:avLst/>
              </a:prstGeom>
              <a:noFill/>
              <a:ln w="9525">
                <a:solidFill>
                  <a:schemeClr val="bg2"/>
                </a:solidFill>
                <a:round/>
                <a:headEnd/>
                <a:tailEnd/>
              </a:ln>
            </p:spPr>
            <p:txBody>
              <a:bodyPr lIns="90000" tIns="46800" rIns="90000" bIns="46800" anchor="ctr">
                <a:spAutoFit/>
              </a:bodyPr>
              <a:lstStyle/>
              <a:p>
                <a:endParaRPr lang="fr-FR"/>
              </a:p>
            </p:txBody>
          </p:sp>
          <p:sp>
            <p:nvSpPr>
              <p:cNvPr id="16427" name="Line 1114"/>
              <p:cNvSpPr>
                <a:spLocks noChangeShapeType="1"/>
              </p:cNvSpPr>
              <p:nvPr/>
            </p:nvSpPr>
            <p:spPr bwMode="auto">
              <a:xfrm flipH="1">
                <a:off x="670" y="2290"/>
                <a:ext cx="143" cy="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6428" name="Line 1115"/>
              <p:cNvSpPr>
                <a:spLocks noChangeShapeType="1"/>
              </p:cNvSpPr>
              <p:nvPr/>
            </p:nvSpPr>
            <p:spPr bwMode="auto">
              <a:xfrm flipV="1">
                <a:off x="900" y="2355"/>
                <a:ext cx="0" cy="140"/>
              </a:xfrm>
              <a:prstGeom prst="line">
                <a:avLst/>
              </a:prstGeom>
              <a:noFill/>
              <a:ln w="12700">
                <a:solidFill>
                  <a:schemeClr val="bg2"/>
                </a:solidFill>
                <a:round/>
                <a:headEnd/>
                <a:tailEnd/>
              </a:ln>
            </p:spPr>
            <p:txBody>
              <a:bodyPr wrap="none" lIns="90000" tIns="46800" rIns="90000" bIns="46800" anchor="ctr">
                <a:spAutoFit/>
              </a:bodyPr>
              <a:lstStyle/>
              <a:p>
                <a:endParaRPr lang="fr-FR"/>
              </a:p>
            </p:txBody>
          </p:sp>
          <p:sp>
            <p:nvSpPr>
              <p:cNvPr id="16429" name="AutoShape 1116"/>
              <p:cNvSpPr>
                <a:spLocks noChangeArrowheads="1"/>
              </p:cNvSpPr>
              <p:nvPr/>
            </p:nvSpPr>
            <p:spPr bwMode="auto">
              <a:xfrm>
                <a:off x="874" y="2353"/>
                <a:ext cx="50" cy="46"/>
              </a:xfrm>
              <a:prstGeom prst="diamond">
                <a:avLst/>
              </a:prstGeom>
              <a:solidFill>
                <a:srgbClr val="FFE1C3"/>
              </a:solidFill>
              <a:ln w="12700">
                <a:solidFill>
                  <a:schemeClr val="bg2"/>
                </a:solidFill>
                <a:miter lim="800000"/>
                <a:headEnd/>
                <a:tailEnd/>
              </a:ln>
            </p:spPr>
            <p:txBody>
              <a:bodyPr wrap="none" lIns="90000" tIns="46800" rIns="90000" bIns="46800" anchor="ctr">
                <a:spAutoFit/>
              </a:bodyPr>
              <a:lstStyle/>
              <a:p>
                <a:endParaRPr lang="fr-FR"/>
              </a:p>
            </p:txBody>
          </p:sp>
          <p:sp>
            <p:nvSpPr>
              <p:cNvPr id="16430" name="Line 1117"/>
              <p:cNvSpPr>
                <a:spLocks noChangeShapeType="1"/>
              </p:cNvSpPr>
              <p:nvPr/>
            </p:nvSpPr>
            <p:spPr bwMode="auto">
              <a:xfrm>
                <a:off x="966" y="2287"/>
                <a:ext cx="217" cy="70"/>
              </a:xfrm>
              <a:prstGeom prst="line">
                <a:avLst/>
              </a:prstGeom>
              <a:noFill/>
              <a:ln w="12700">
                <a:solidFill>
                  <a:schemeClr val="bg2"/>
                </a:solidFill>
                <a:round/>
                <a:headEnd/>
                <a:tailEnd/>
              </a:ln>
            </p:spPr>
            <p:txBody>
              <a:bodyPr lIns="90000" tIns="46800" rIns="90000" bIns="46800" anchor="ctr">
                <a:spAutoFit/>
              </a:bodyPr>
              <a:lstStyle/>
              <a:p>
                <a:endParaRPr lang="fr-FR"/>
              </a:p>
            </p:txBody>
          </p:sp>
        </p:grpSp>
        <p:sp>
          <p:nvSpPr>
            <p:cNvPr id="16404" name="Text Box 1118"/>
            <p:cNvSpPr txBox="1">
              <a:spLocks noChangeArrowheads="1"/>
            </p:cNvSpPr>
            <p:nvPr/>
          </p:nvSpPr>
          <p:spPr bwMode="auto">
            <a:xfrm>
              <a:off x="1070" y="2341"/>
              <a:ext cx="241" cy="67"/>
            </a:xfrm>
            <a:prstGeom prst="rect">
              <a:avLst/>
            </a:prstGeom>
            <a:noFill/>
            <a:ln w="9525">
              <a:noFill/>
              <a:miter lim="800000"/>
              <a:headEnd/>
              <a:tailEnd/>
            </a:ln>
          </p:spPr>
          <p:txBody>
            <a:bodyPr wrap="none" lIns="90000" tIns="46800" rIns="90000" bIns="46800">
              <a:spAutoFit/>
            </a:bodyPr>
            <a:lstStyle/>
            <a:p>
              <a:r>
                <a:rPr lang="fr-FR" sz="300" b="1" i="0" noProof="1">
                  <a:solidFill>
                    <a:schemeClr val="bg1"/>
                  </a:solidFill>
                  <a:latin typeface="Univers" pitchFamily="34" charset="0"/>
                </a:rPr>
                <a:t>CLASSE A </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4"/>
          <p:cNvSpPr>
            <a:spLocks noGrp="1"/>
          </p:cNvSpPr>
          <p:nvPr>
            <p:ph type="sldNum" sz="quarter" idx="12"/>
          </p:nvPr>
        </p:nvSpPr>
        <p:spPr/>
        <p:txBody>
          <a:bodyPr/>
          <a:lstStyle/>
          <a:p>
            <a:pPr>
              <a:defRPr/>
            </a:pPr>
            <a:fld id="{8210FA02-5D6B-49BC-87B3-878B282E2DBF}" type="slidenum">
              <a:rPr lang="fr-FR"/>
              <a:pPr>
                <a:defRPr/>
              </a:pPr>
              <a:t>15</a:t>
            </a:fld>
            <a:endParaRPr lang="fr-FR"/>
          </a:p>
        </p:txBody>
      </p:sp>
      <p:sp>
        <p:nvSpPr>
          <p:cNvPr id="17411" name="Rectangle 5"/>
          <p:cNvSpPr>
            <a:spLocks noGrp="1" noChangeArrowheads="1"/>
          </p:cNvSpPr>
          <p:nvPr>
            <p:ph type="title"/>
          </p:nvPr>
        </p:nvSpPr>
        <p:spPr/>
        <p:txBody>
          <a:bodyPr/>
          <a:lstStyle/>
          <a:p>
            <a:r>
              <a:rPr lang="fr-FR" smtClean="0"/>
              <a:t>ÉVOLUTION</a:t>
            </a:r>
          </a:p>
        </p:txBody>
      </p:sp>
      <p:sp>
        <p:nvSpPr>
          <p:cNvPr id="17412" name="Text Box 3"/>
          <p:cNvSpPr txBox="1">
            <a:spLocks noChangeArrowheads="1"/>
          </p:cNvSpPr>
          <p:nvPr/>
        </p:nvSpPr>
        <p:spPr bwMode="auto">
          <a:xfrm>
            <a:off x="701675" y="1462088"/>
            <a:ext cx="7785100" cy="2940050"/>
          </a:xfrm>
          <a:prstGeom prst="rect">
            <a:avLst/>
          </a:prstGeom>
          <a:noFill/>
          <a:ln w="19050">
            <a:noFill/>
            <a:miter lim="800000"/>
            <a:headEnd type="none" w="sm" len="sm"/>
            <a:tailEnd type="none" w="lg" len="med"/>
          </a:ln>
        </p:spPr>
        <p:txBody>
          <a:bodyPr lIns="90000" tIns="46800" rIns="90000" bIns="46800">
            <a:spAutoFit/>
          </a:bodyPr>
          <a:lstStyle/>
          <a:p>
            <a:pPr algn="just">
              <a:lnSpc>
                <a:spcPct val="130000"/>
              </a:lnSpc>
            </a:pPr>
            <a:r>
              <a:rPr lang="fr-FR" sz="2400" b="1" i="0">
                <a:latin typeface="Tahoma" pitchFamily="34" charset="0"/>
                <a:cs typeface="Times New Roman" pitchFamily="18" charset="0"/>
              </a:rPr>
              <a:t>Actuellement, les besoins des utilisateurs font que les environnements centrés processus sont basés sur le concept d’</a:t>
            </a:r>
            <a:r>
              <a:rPr lang="fr-FR" sz="2400" b="1" i="0">
                <a:solidFill>
                  <a:srgbClr val="00FF00"/>
                </a:solidFill>
                <a:latin typeface="Tahoma" pitchFamily="34" charset="0"/>
                <a:cs typeface="Times New Roman" pitchFamily="18" charset="0"/>
              </a:rPr>
              <a:t>interopérabilité</a:t>
            </a:r>
            <a:r>
              <a:rPr lang="fr-FR" sz="2400" b="1" i="0">
                <a:latin typeface="Tahoma" pitchFamily="34" charset="0"/>
                <a:cs typeface="Times New Roman" pitchFamily="18" charset="0"/>
              </a:rPr>
              <a:t> : les outils peuvent travailler séparément, avec une compréhension commune des informations et ressources qu’ils peuvent échanger (</a:t>
            </a:r>
            <a:r>
              <a:rPr lang="fr-FR" sz="2400" b="1" i="0">
                <a:latin typeface="Tahoma" pitchFamily="34" charset="0"/>
                <a:cs typeface="Times New Roman" pitchFamily="18" charset="0"/>
                <a:sym typeface="Wingdings" pitchFamily="2" charset="2"/>
              </a:rPr>
              <a:t></a:t>
            </a:r>
            <a:r>
              <a:rPr lang="fr-FR" sz="2400" b="1" i="0">
                <a:latin typeface="Tahoma" pitchFamily="34" charset="0"/>
                <a:cs typeface="Times New Roman" pitchFamily="18" charset="0"/>
              </a:rPr>
              <a:t>XMI)	</a:t>
            </a:r>
            <a:r>
              <a:rPr lang="fr-FR" sz="2400" b="1" i="0">
                <a:latin typeface="Tahoma" pitchFamily="34" charset="0"/>
              </a:rPr>
              <a:t> </a:t>
            </a:r>
          </a:p>
        </p:txBody>
      </p:sp>
      <p:sp>
        <p:nvSpPr>
          <p:cNvPr id="17413" name="Text Box 4"/>
          <p:cNvSpPr txBox="1">
            <a:spLocks noChangeArrowheads="1"/>
          </p:cNvSpPr>
          <p:nvPr/>
        </p:nvSpPr>
        <p:spPr bwMode="auto">
          <a:xfrm>
            <a:off x="414338" y="4648200"/>
            <a:ext cx="8164512" cy="1628775"/>
          </a:xfrm>
          <a:prstGeom prst="rect">
            <a:avLst/>
          </a:prstGeom>
          <a:noFill/>
          <a:ln w="12700">
            <a:solidFill>
              <a:srgbClr val="00FF00"/>
            </a:solidFill>
            <a:miter lim="800000"/>
            <a:headEnd/>
            <a:tailEnd/>
          </a:ln>
        </p:spPr>
        <p:txBody>
          <a:bodyPr lIns="90000" tIns="46800" rIns="90000" bIns="46800">
            <a:spAutoFit/>
          </a:bodyPr>
          <a:lstStyle/>
          <a:p>
            <a:pPr marL="476250" indent="-476250" algn="just">
              <a:spcBef>
                <a:spcPts val="600"/>
              </a:spcBef>
              <a:buClr>
                <a:srgbClr val="00FF00"/>
              </a:buClr>
              <a:buFont typeface="Monotype Sorts" charset="2"/>
              <a:buNone/>
            </a:pPr>
            <a:r>
              <a:rPr lang="fr-FR" sz="2000" b="1">
                <a:latin typeface="Tahoma" pitchFamily="34" charset="0"/>
              </a:rPr>
              <a:t>IMPORTANT :</a:t>
            </a:r>
          </a:p>
          <a:p>
            <a:pPr marL="476250" indent="-476250" algn="just">
              <a:buClr>
                <a:srgbClr val="00FF00"/>
              </a:buClr>
              <a:buFont typeface="Monotype Sorts" charset="2"/>
              <a:buChar char="u"/>
            </a:pPr>
            <a:r>
              <a:rPr lang="fr-FR" sz="2000" b="1">
                <a:latin typeface="Tahoma" pitchFamily="34" charset="0"/>
              </a:rPr>
              <a:t>Services de mise en œuvre de la confidentialité et du maintien de l’intégrité,</a:t>
            </a:r>
          </a:p>
          <a:p>
            <a:pPr marL="476250" indent="-476250" algn="just">
              <a:buClr>
                <a:srgbClr val="00FF00"/>
              </a:buClr>
              <a:buFont typeface="Monotype Sorts" charset="2"/>
              <a:buChar char="u"/>
            </a:pPr>
            <a:r>
              <a:rPr lang="fr-FR" sz="2000" b="1">
                <a:latin typeface="Tahoma" pitchFamily="34" charset="0"/>
              </a:rPr>
              <a:t>Administration de l’environnement support, et configuration des divers services de cet environnement.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5C5D9213-BC90-4575-962C-6DEC425D6893}" type="slidenum">
              <a:rPr lang="fr-FR"/>
              <a:pPr>
                <a:defRPr/>
              </a:pPr>
              <a:t>16</a:t>
            </a:fld>
            <a:endParaRPr lang="fr-FR"/>
          </a:p>
        </p:txBody>
      </p:sp>
      <p:sp>
        <p:nvSpPr>
          <p:cNvPr id="18435" name="Rectangle 8"/>
          <p:cNvSpPr>
            <a:spLocks noGrp="1" noChangeArrowheads="1"/>
          </p:cNvSpPr>
          <p:nvPr>
            <p:ph type="title"/>
          </p:nvPr>
        </p:nvSpPr>
        <p:spPr>
          <a:xfrm>
            <a:off x="685800" y="412750"/>
            <a:ext cx="7772400" cy="1143000"/>
          </a:xfrm>
        </p:spPr>
        <p:txBody>
          <a:bodyPr/>
          <a:lstStyle/>
          <a:p>
            <a:r>
              <a:rPr lang="fr-FR" smtClean="0"/>
              <a:t>DIFFICULTÉS D'UTILISATION</a:t>
            </a:r>
          </a:p>
        </p:txBody>
      </p:sp>
      <p:sp>
        <p:nvSpPr>
          <p:cNvPr id="18436" name="Rectangle 9"/>
          <p:cNvSpPr>
            <a:spLocks noGrp="1" noChangeArrowheads="1"/>
          </p:cNvSpPr>
          <p:nvPr>
            <p:ph type="body" idx="1"/>
          </p:nvPr>
        </p:nvSpPr>
        <p:spPr>
          <a:xfrm>
            <a:off x="744538" y="1474788"/>
            <a:ext cx="7772400" cy="4551362"/>
          </a:xfrm>
        </p:spPr>
        <p:txBody>
          <a:bodyPr/>
          <a:lstStyle/>
          <a:p>
            <a:pPr>
              <a:lnSpc>
                <a:spcPct val="110000"/>
              </a:lnSpc>
            </a:pPr>
            <a:r>
              <a:rPr lang="fr-FR" sz="2000" smtClean="0"/>
              <a:t>Raisons liées aux développeurs :</a:t>
            </a:r>
          </a:p>
          <a:p>
            <a:pPr lvl="1">
              <a:lnSpc>
                <a:spcPct val="110000"/>
              </a:lnSpc>
            </a:pPr>
            <a:r>
              <a:rPr lang="fr-FR" sz="1800" smtClean="0"/>
              <a:t>Remise en cause des pratiques courantes.</a:t>
            </a:r>
          </a:p>
          <a:p>
            <a:pPr lvl="1">
              <a:lnSpc>
                <a:spcPct val="110000"/>
              </a:lnSpc>
            </a:pPr>
            <a:r>
              <a:rPr lang="fr-FR" sz="1800" smtClean="0"/>
              <a:t>Complexité d'utilisation.</a:t>
            </a:r>
          </a:p>
          <a:p>
            <a:pPr lvl="1">
              <a:lnSpc>
                <a:spcPct val="110000"/>
              </a:lnSpc>
            </a:pPr>
            <a:r>
              <a:rPr lang="fr-FR" sz="1800" smtClean="0"/>
              <a:t>Retard/écart par rapport aux méthodes.</a:t>
            </a:r>
          </a:p>
          <a:p>
            <a:pPr>
              <a:lnSpc>
                <a:spcPct val="110000"/>
              </a:lnSpc>
            </a:pPr>
            <a:r>
              <a:rPr lang="fr-FR" sz="2000" smtClean="0"/>
              <a:t>Raisons liées à l’entreprise :</a:t>
            </a:r>
          </a:p>
          <a:p>
            <a:pPr lvl="1">
              <a:lnSpc>
                <a:spcPct val="110000"/>
              </a:lnSpc>
            </a:pPr>
            <a:r>
              <a:rPr lang="fr-FR" sz="1800" smtClean="0"/>
              <a:t>Plate-forme matérielle.</a:t>
            </a:r>
          </a:p>
          <a:p>
            <a:pPr lvl="1">
              <a:lnSpc>
                <a:spcPct val="110000"/>
              </a:lnSpc>
            </a:pPr>
            <a:r>
              <a:rPr lang="fr-FR" sz="1800" smtClean="0"/>
              <a:t>Coûts et délais de formation.</a:t>
            </a:r>
          </a:p>
          <a:p>
            <a:pPr>
              <a:lnSpc>
                <a:spcPct val="110000"/>
              </a:lnSpc>
            </a:pPr>
            <a:r>
              <a:rPr lang="fr-FR" sz="2000" smtClean="0"/>
              <a:t> Raisons liées aux projets :</a:t>
            </a:r>
          </a:p>
          <a:p>
            <a:pPr lvl="1">
              <a:lnSpc>
                <a:spcPct val="110000"/>
              </a:lnSpc>
            </a:pPr>
            <a:r>
              <a:rPr lang="fr-FR" sz="1800" smtClean="0"/>
              <a:t>Ravaudage d’anciens programmes.</a:t>
            </a:r>
          </a:p>
          <a:p>
            <a:pPr lvl="1">
              <a:lnSpc>
                <a:spcPct val="110000"/>
              </a:lnSpc>
            </a:pPr>
            <a:r>
              <a:rPr lang="fr-FR" sz="1800" smtClean="0"/>
              <a:t>Compatibilité avec le passé.</a:t>
            </a:r>
          </a:p>
          <a:p>
            <a:pPr>
              <a:lnSpc>
                <a:spcPct val="110000"/>
              </a:lnSpc>
            </a:pPr>
            <a:r>
              <a:rPr lang="fr-FR" sz="2000" smtClean="0"/>
              <a:t>Raisons liées aux fournisseurs :</a:t>
            </a:r>
          </a:p>
          <a:p>
            <a:pPr lvl="1">
              <a:lnSpc>
                <a:spcPct val="110000"/>
              </a:lnSpc>
            </a:pPr>
            <a:r>
              <a:rPr lang="fr-FR" sz="1800" smtClean="0"/>
              <a:t>Commercialisation hâtive : interfaces et fiabilité douteuses.</a:t>
            </a:r>
          </a:p>
          <a:p>
            <a:pPr lvl="1">
              <a:lnSpc>
                <a:spcPct val="110000"/>
              </a:lnSpc>
            </a:pPr>
            <a:r>
              <a:rPr lang="fr-FR" sz="1800" smtClean="0"/>
              <a:t>Gain de productivité difficilement chiffrable.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D5102C29-C893-406C-A5A9-7DDDBF26D30B}" type="slidenum">
              <a:rPr lang="fr-FR"/>
              <a:pPr>
                <a:defRPr/>
              </a:pPr>
              <a:t>17</a:t>
            </a:fld>
            <a:endParaRPr lang="fr-FR"/>
          </a:p>
        </p:txBody>
      </p:sp>
      <p:sp>
        <p:nvSpPr>
          <p:cNvPr id="19459" name="Rectangle 1031"/>
          <p:cNvSpPr>
            <a:spLocks noGrp="1" noChangeArrowheads="1"/>
          </p:cNvSpPr>
          <p:nvPr>
            <p:ph type="title"/>
          </p:nvPr>
        </p:nvSpPr>
        <p:spPr/>
        <p:txBody>
          <a:bodyPr/>
          <a:lstStyle/>
          <a:p>
            <a:r>
              <a:rPr lang="fr-FR" smtClean="0"/>
              <a:t>CHOIX D’UN AGL</a:t>
            </a:r>
          </a:p>
        </p:txBody>
      </p:sp>
      <p:sp>
        <p:nvSpPr>
          <p:cNvPr id="19460" name="Rectangle 1032"/>
          <p:cNvSpPr>
            <a:spLocks noGrp="1" noChangeArrowheads="1"/>
          </p:cNvSpPr>
          <p:nvPr>
            <p:ph type="body" idx="1"/>
          </p:nvPr>
        </p:nvSpPr>
        <p:spPr>
          <a:xfrm>
            <a:off x="360363" y="1377950"/>
            <a:ext cx="8418512" cy="4106863"/>
          </a:xfrm>
        </p:spPr>
        <p:txBody>
          <a:bodyPr/>
          <a:lstStyle/>
          <a:p>
            <a:pPr>
              <a:lnSpc>
                <a:spcPct val="110000"/>
              </a:lnSpc>
            </a:pPr>
            <a:r>
              <a:rPr lang="fr-FR" sz="2000" smtClean="0"/>
              <a:t>Aborder le choix comme un projet majeur.</a:t>
            </a:r>
          </a:p>
          <a:p>
            <a:pPr>
              <a:lnSpc>
                <a:spcPct val="110000"/>
              </a:lnSpc>
            </a:pPr>
            <a:r>
              <a:rPr lang="fr-FR" sz="2000" smtClean="0"/>
              <a:t>Choisir la méthodologie de développement.</a:t>
            </a:r>
          </a:p>
          <a:p>
            <a:pPr>
              <a:lnSpc>
                <a:spcPct val="110000"/>
              </a:lnSpc>
            </a:pPr>
            <a:r>
              <a:rPr lang="fr-FR" sz="2000" smtClean="0"/>
              <a:t>Fixer précisément les objectifs  </a:t>
            </a:r>
          </a:p>
          <a:p>
            <a:pPr>
              <a:lnSpc>
                <a:spcPct val="110000"/>
              </a:lnSpc>
            </a:pPr>
            <a:r>
              <a:rPr lang="fr-FR" sz="2000" smtClean="0"/>
              <a:t>Définir la capacité exacte des outils en terme d’opérations supportées :</a:t>
            </a:r>
          </a:p>
          <a:p>
            <a:pPr lvl="1">
              <a:lnSpc>
                <a:spcPct val="110000"/>
              </a:lnSpc>
            </a:pPr>
            <a:r>
              <a:rPr lang="fr-FR" sz="1600" smtClean="0"/>
              <a:t>Navigation de modèle</a:t>
            </a:r>
          </a:p>
          <a:p>
            <a:pPr lvl="1">
              <a:lnSpc>
                <a:spcPct val="110000"/>
              </a:lnSpc>
            </a:pPr>
            <a:r>
              <a:rPr lang="fr-FR" sz="1600" smtClean="0"/>
              <a:t>Génération de code</a:t>
            </a:r>
          </a:p>
          <a:p>
            <a:pPr lvl="1">
              <a:lnSpc>
                <a:spcPct val="110000"/>
              </a:lnSpc>
            </a:pPr>
            <a:r>
              <a:rPr lang="fr-FR" sz="1600" smtClean="0"/>
              <a:t>Import/Export de modèles…</a:t>
            </a:r>
            <a:endParaRPr lang="en-GB" sz="1600" smtClean="0"/>
          </a:p>
          <a:p>
            <a:pPr>
              <a:lnSpc>
                <a:spcPct val="110000"/>
              </a:lnSpc>
            </a:pPr>
            <a:r>
              <a:rPr lang="fr-FR" sz="2000" smtClean="0"/>
              <a:t>Bien connaître son entreprise : niveau CMMI, ITIL…</a:t>
            </a:r>
          </a:p>
          <a:p>
            <a:pPr>
              <a:lnSpc>
                <a:spcPct val="110000"/>
              </a:lnSpc>
            </a:pPr>
            <a:r>
              <a:rPr lang="fr-FR" sz="2000" smtClean="0"/>
              <a:t>Limiter le nombre de fournisseurs.</a:t>
            </a:r>
          </a:p>
        </p:txBody>
      </p:sp>
      <p:sp>
        <p:nvSpPr>
          <p:cNvPr id="19461" name="Text Box 1030"/>
          <p:cNvSpPr txBox="1">
            <a:spLocks noChangeArrowheads="1"/>
          </p:cNvSpPr>
          <p:nvPr/>
        </p:nvSpPr>
        <p:spPr bwMode="auto">
          <a:xfrm>
            <a:off x="449263" y="5372100"/>
            <a:ext cx="8334375" cy="1025525"/>
          </a:xfrm>
          <a:prstGeom prst="rect">
            <a:avLst/>
          </a:prstGeom>
          <a:noFill/>
          <a:ln w="19050">
            <a:solidFill>
              <a:srgbClr val="00FF00"/>
            </a:solidFill>
            <a:miter lim="800000"/>
            <a:headEnd type="none" w="sm" len="sm"/>
            <a:tailEnd type="none" w="lg" len="med"/>
          </a:ln>
        </p:spPr>
        <p:txBody>
          <a:bodyPr lIns="90000" tIns="46800" rIns="90000" bIns="46800">
            <a:spAutoFit/>
          </a:bodyPr>
          <a:lstStyle/>
          <a:p>
            <a:pPr algn="just"/>
            <a:r>
              <a:rPr lang="fr-FR" sz="2000" b="1">
                <a:latin typeface="Tahoma" pitchFamily="34" charset="0"/>
              </a:rPr>
              <a:t>Les coûts de formation et de conseil dépassent celui des outils. Le facteur le plus important est lié à la baisse de productivité qui suit l‘arrivée de nouveaux outils et méthodes.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B2A83225-CCAA-4B26-B987-39240AF77A87}" type="slidenum">
              <a:rPr lang="fr-FR"/>
              <a:pPr>
                <a:defRPr/>
              </a:pPr>
              <a:t>18</a:t>
            </a:fld>
            <a:endParaRPr lang="fr-FR"/>
          </a:p>
        </p:txBody>
      </p:sp>
      <p:sp>
        <p:nvSpPr>
          <p:cNvPr id="20483" name="Rectangle 6"/>
          <p:cNvSpPr>
            <a:spLocks noGrp="1" noChangeArrowheads="1"/>
          </p:cNvSpPr>
          <p:nvPr>
            <p:ph type="title"/>
          </p:nvPr>
        </p:nvSpPr>
        <p:spPr>
          <a:xfrm>
            <a:off x="757238" y="333375"/>
            <a:ext cx="7772400" cy="1143000"/>
          </a:xfrm>
        </p:spPr>
        <p:txBody>
          <a:bodyPr/>
          <a:lstStyle/>
          <a:p>
            <a:r>
              <a:rPr lang="fr-FR" smtClean="0"/>
              <a:t>CONCLUSION : DÉMARCHE</a:t>
            </a:r>
          </a:p>
        </p:txBody>
      </p:sp>
      <p:sp>
        <p:nvSpPr>
          <p:cNvPr id="20484" name="Rectangle 7"/>
          <p:cNvSpPr>
            <a:spLocks noGrp="1" noChangeArrowheads="1"/>
          </p:cNvSpPr>
          <p:nvPr>
            <p:ph type="body" idx="1"/>
          </p:nvPr>
        </p:nvSpPr>
        <p:spPr>
          <a:xfrm>
            <a:off x="728663" y="1443038"/>
            <a:ext cx="7772400" cy="4114800"/>
          </a:xfrm>
        </p:spPr>
        <p:txBody>
          <a:bodyPr/>
          <a:lstStyle/>
          <a:p>
            <a:pPr>
              <a:lnSpc>
                <a:spcPct val="130000"/>
              </a:lnSpc>
            </a:pPr>
            <a:r>
              <a:rPr lang="fr-FR" sz="2000" smtClean="0">
                <a:solidFill>
                  <a:schemeClr val="accent1"/>
                </a:solidFill>
              </a:rPr>
              <a:t>Sensibilisation</a:t>
            </a:r>
            <a:r>
              <a:rPr lang="fr-FR" sz="2000" smtClean="0"/>
              <a:t> : informer les acteurs impliqués dans le processus de développement, les faire participer.</a:t>
            </a:r>
          </a:p>
          <a:p>
            <a:pPr>
              <a:lnSpc>
                <a:spcPct val="130000"/>
              </a:lnSpc>
            </a:pPr>
            <a:r>
              <a:rPr lang="fr-FR" sz="2000" smtClean="0">
                <a:solidFill>
                  <a:schemeClr val="accent1"/>
                </a:solidFill>
              </a:rPr>
              <a:t>Étude</a:t>
            </a:r>
            <a:r>
              <a:rPr lang="fr-FR" sz="2000" smtClean="0"/>
              <a:t> : obtenir un panorama de l’offre en matière d’outils et d’environnement logiciel.</a:t>
            </a:r>
          </a:p>
          <a:p>
            <a:pPr>
              <a:lnSpc>
                <a:spcPct val="130000"/>
              </a:lnSpc>
            </a:pPr>
            <a:r>
              <a:rPr lang="fr-FR" sz="2000" smtClean="0">
                <a:solidFill>
                  <a:schemeClr val="accent1"/>
                </a:solidFill>
              </a:rPr>
              <a:t>Analyse de l’existant </a:t>
            </a:r>
            <a:r>
              <a:rPr lang="fr-FR" sz="2000" smtClean="0"/>
              <a:t>: maturité de l’organisation en terme d’Ingénierie Logicielle. </a:t>
            </a:r>
          </a:p>
          <a:p>
            <a:pPr>
              <a:lnSpc>
                <a:spcPct val="130000"/>
              </a:lnSpc>
            </a:pPr>
            <a:r>
              <a:rPr lang="fr-FR" sz="2000" smtClean="0"/>
              <a:t>Spécifications des </a:t>
            </a:r>
            <a:r>
              <a:rPr lang="fr-FR" sz="2000" smtClean="0">
                <a:solidFill>
                  <a:schemeClr val="accent1"/>
                </a:solidFill>
              </a:rPr>
              <a:t>besoins</a:t>
            </a:r>
            <a:r>
              <a:rPr lang="fr-FR" sz="2000" smtClean="0"/>
              <a:t> des différents acteurs.</a:t>
            </a:r>
          </a:p>
          <a:p>
            <a:pPr>
              <a:lnSpc>
                <a:spcPct val="130000"/>
              </a:lnSpc>
            </a:pPr>
            <a:r>
              <a:rPr lang="fr-FR" sz="2000" smtClean="0">
                <a:solidFill>
                  <a:schemeClr val="accent1"/>
                </a:solidFill>
              </a:rPr>
              <a:t>Orientation</a:t>
            </a:r>
            <a:r>
              <a:rPr lang="fr-FR" sz="2000" smtClean="0"/>
              <a:t> stratégique : le choix doit dépasser significativement les possibilités de l’AGL actuel, tenir compte des évolutions futures des équipes.</a:t>
            </a:r>
          </a:p>
          <a:p>
            <a:pPr>
              <a:lnSpc>
                <a:spcPct val="130000"/>
              </a:lnSpc>
            </a:pPr>
            <a:r>
              <a:rPr lang="fr-FR" sz="2000" smtClean="0">
                <a:solidFill>
                  <a:schemeClr val="accent1"/>
                </a:solidFill>
              </a:rPr>
              <a:t>Formation</a:t>
            </a:r>
            <a:r>
              <a:rPr lang="fr-FR" sz="2000" smtClean="0"/>
              <a:t>, projet pilote.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12"/>
          </p:nvPr>
        </p:nvSpPr>
        <p:spPr>
          <a:noFill/>
        </p:spPr>
        <p:txBody>
          <a:bodyPr/>
          <a:lstStyle/>
          <a:p>
            <a:fld id="{58EB50F9-45ED-4D48-B4A6-5C123B0D9D16}" type="slidenum">
              <a:rPr lang="fr-FR"/>
              <a:pPr/>
              <a:t>19</a:t>
            </a:fld>
            <a:endParaRPr lang="fr-FR"/>
          </a:p>
        </p:txBody>
      </p:sp>
      <p:sp>
        <p:nvSpPr>
          <p:cNvPr id="21507" name="Rectangle 12"/>
          <p:cNvSpPr>
            <a:spLocks noGrp="1" noChangeArrowheads="1"/>
          </p:cNvSpPr>
          <p:nvPr>
            <p:ph type="ctrTitle"/>
          </p:nvPr>
        </p:nvSpPr>
        <p:spPr>
          <a:xfrm>
            <a:off x="819150" y="2636838"/>
            <a:ext cx="7772400" cy="2438400"/>
          </a:xfrm>
        </p:spPr>
        <p:txBody>
          <a:bodyPr/>
          <a:lstStyle/>
          <a:p>
            <a:pPr>
              <a:lnSpc>
                <a:spcPct val="230000"/>
              </a:lnSpc>
            </a:pPr>
            <a:r>
              <a:rPr lang="fr-FR" sz="2400" smtClean="0"/>
              <a:t>CHAPITRE IV</a:t>
            </a:r>
            <a:br>
              <a:rPr lang="fr-FR" sz="2400" smtClean="0"/>
            </a:br>
            <a:r>
              <a:rPr lang="fr-FR" smtClean="0"/>
              <a:t>MANAGEMENT DES EXIGENCES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D042F1DE-7922-44CB-8FB1-6B7A3B3EDE69}" type="slidenum">
              <a:rPr lang="fr-FR"/>
              <a:pPr>
                <a:defRPr/>
              </a:pPr>
              <a:t>2</a:t>
            </a:fld>
            <a:endParaRPr lang="fr-FR"/>
          </a:p>
        </p:txBody>
      </p:sp>
      <p:sp>
        <p:nvSpPr>
          <p:cNvPr id="4099" name="Rectangle 2"/>
          <p:cNvSpPr>
            <a:spLocks noGrp="1" noChangeArrowheads="1"/>
          </p:cNvSpPr>
          <p:nvPr>
            <p:ph type="title"/>
          </p:nvPr>
        </p:nvSpPr>
        <p:spPr>
          <a:xfrm>
            <a:off x="750888" y="252413"/>
            <a:ext cx="7772400" cy="706437"/>
          </a:xfrm>
        </p:spPr>
        <p:txBody>
          <a:bodyPr/>
          <a:lstStyle/>
          <a:p>
            <a:r>
              <a:rPr lang="fr-FR" smtClean="0"/>
              <a:t>Qu'est-ce qu'un AGL ?</a:t>
            </a:r>
          </a:p>
        </p:txBody>
      </p:sp>
      <p:sp>
        <p:nvSpPr>
          <p:cNvPr id="4100" name="Rectangle 3"/>
          <p:cNvSpPr>
            <a:spLocks noGrp="1" noChangeArrowheads="1"/>
          </p:cNvSpPr>
          <p:nvPr>
            <p:ph type="body" idx="1"/>
          </p:nvPr>
        </p:nvSpPr>
        <p:spPr>
          <a:xfrm>
            <a:off x="685800" y="1512888"/>
            <a:ext cx="7815263" cy="4757737"/>
          </a:xfrm>
          <a:ln w="38100">
            <a:solidFill>
              <a:schemeClr val="accent1"/>
            </a:solidFill>
          </a:ln>
        </p:spPr>
        <p:txBody>
          <a:bodyPr anchor="ctr"/>
          <a:lstStyle/>
          <a:p>
            <a:pPr marL="0" indent="0" algn="just">
              <a:lnSpc>
                <a:spcPct val="130000"/>
              </a:lnSpc>
              <a:spcBef>
                <a:spcPts val="600"/>
              </a:spcBef>
              <a:buFont typeface="Monotype Sorts" charset="2"/>
              <a:buNone/>
            </a:pPr>
            <a:r>
              <a:rPr lang="fr-FR" sz="2800" smtClean="0"/>
              <a:t>Un AGL (Atelier de Génie Logiciel) ou EGL (Environnement) est un ensemble intégré d’outils logiciels qui fournissent une aide pour réaliser et documenter toutes les activités du développement logiciel, en accord avec les besoins, la politique et les normes de qualité d'une organisation.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489A725F-244E-4CAF-844A-1A7D507BE49E}" type="slidenum">
              <a:rPr lang="fr-FR"/>
              <a:pPr>
                <a:defRPr/>
              </a:pPr>
              <a:t>20</a:t>
            </a:fld>
            <a:endParaRPr lang="fr-FR"/>
          </a:p>
        </p:txBody>
      </p:sp>
      <p:sp>
        <p:nvSpPr>
          <p:cNvPr id="22531" name="Rectangle 2"/>
          <p:cNvSpPr>
            <a:spLocks noGrp="1" noChangeArrowheads="1"/>
          </p:cNvSpPr>
          <p:nvPr>
            <p:ph type="title"/>
          </p:nvPr>
        </p:nvSpPr>
        <p:spPr/>
        <p:txBody>
          <a:bodyPr/>
          <a:lstStyle/>
          <a:p>
            <a:r>
              <a:rPr lang="fr-FR" smtClean="0"/>
              <a:t>Qui l’eût cru ?</a:t>
            </a:r>
          </a:p>
        </p:txBody>
      </p:sp>
      <p:sp>
        <p:nvSpPr>
          <p:cNvPr id="22532" name="Rectangle 3"/>
          <p:cNvSpPr>
            <a:spLocks noGrp="1" noChangeArrowheads="1"/>
          </p:cNvSpPr>
          <p:nvPr>
            <p:ph type="body" idx="1"/>
          </p:nvPr>
        </p:nvSpPr>
        <p:spPr>
          <a:xfrm>
            <a:off x="503238" y="1409700"/>
            <a:ext cx="7772400" cy="3003550"/>
          </a:xfrm>
        </p:spPr>
        <p:txBody>
          <a:bodyPr/>
          <a:lstStyle/>
          <a:p>
            <a:pPr algn="just">
              <a:lnSpc>
                <a:spcPct val="120000"/>
              </a:lnSpc>
              <a:buSzTx/>
            </a:pPr>
            <a:r>
              <a:rPr lang="fr-FR" sz="2000" smtClean="0"/>
              <a:t>« La réussite des développements logiciels repose à 50% sur des compétences informatiques et à 50% sur la qualité de communication… Malheureusement, les équipes sont généralement focalisées et performantes sur la partie informatique alors que la gestion des besoins repose essentiellement sur la qualité de la communication. »</a:t>
            </a:r>
          </a:p>
          <a:p>
            <a:pPr algn="just">
              <a:lnSpc>
                <a:spcPct val="120000"/>
              </a:lnSpc>
              <a:buFont typeface="Monotype Sorts" charset="2"/>
              <a:buNone/>
            </a:pPr>
            <a:r>
              <a:rPr lang="fr-FR" sz="1400" smtClean="0"/>
              <a:t>Livre blanc « gestion des exigences » Borland 2006</a:t>
            </a:r>
          </a:p>
        </p:txBody>
      </p:sp>
      <p:pic>
        <p:nvPicPr>
          <p:cNvPr id="22533" name="Picture 4"/>
          <p:cNvPicPr>
            <a:picLocks noChangeAspect="1" noChangeArrowheads="1"/>
          </p:cNvPicPr>
          <p:nvPr/>
        </p:nvPicPr>
        <p:blipFill>
          <a:blip r:embed="rId2" cstate="print"/>
          <a:srcRect/>
          <a:stretch>
            <a:fillRect/>
          </a:stretch>
        </p:blipFill>
        <p:spPr bwMode="auto">
          <a:xfrm>
            <a:off x="376238" y="4400550"/>
            <a:ext cx="8380412" cy="22764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pPr>
              <a:defRPr/>
            </a:pPr>
            <a:fld id="{6833871D-A0B7-4276-8F8B-FB8224ADE93D}" type="slidenum">
              <a:rPr lang="fr-FR"/>
              <a:pPr>
                <a:defRPr/>
              </a:pPr>
              <a:t>21</a:t>
            </a:fld>
            <a:endParaRPr lang="fr-FR"/>
          </a:p>
        </p:txBody>
      </p:sp>
      <p:sp>
        <p:nvSpPr>
          <p:cNvPr id="23555" name="Rectangle 11"/>
          <p:cNvSpPr>
            <a:spLocks noGrp="1" noChangeArrowheads="1"/>
          </p:cNvSpPr>
          <p:nvPr>
            <p:ph type="title"/>
          </p:nvPr>
        </p:nvSpPr>
        <p:spPr/>
        <p:txBody>
          <a:bodyPr/>
          <a:lstStyle/>
          <a:p>
            <a:r>
              <a:rPr lang="fr-FR" smtClean="0"/>
              <a:t>QU'EST CE QU'UNE EXIGENCE ?</a:t>
            </a:r>
          </a:p>
        </p:txBody>
      </p:sp>
      <p:sp>
        <p:nvSpPr>
          <p:cNvPr id="23556" name="Rectangle 12"/>
          <p:cNvSpPr>
            <a:spLocks noGrp="1" noChangeArrowheads="1"/>
          </p:cNvSpPr>
          <p:nvPr>
            <p:ph type="body" idx="1"/>
          </p:nvPr>
        </p:nvSpPr>
        <p:spPr>
          <a:xfrm>
            <a:off x="1003300" y="2624138"/>
            <a:ext cx="7772400" cy="3462337"/>
          </a:xfrm>
        </p:spPr>
        <p:txBody>
          <a:bodyPr/>
          <a:lstStyle/>
          <a:p>
            <a:pPr>
              <a:lnSpc>
                <a:spcPct val="120000"/>
              </a:lnSpc>
            </a:pPr>
            <a:r>
              <a:rPr lang="fr-FR" smtClean="0"/>
              <a:t>Exigences fonctionnelles :</a:t>
            </a:r>
          </a:p>
          <a:p>
            <a:pPr lvl="1">
              <a:lnSpc>
                <a:spcPct val="120000"/>
              </a:lnSpc>
            </a:pPr>
            <a:r>
              <a:rPr lang="fr-FR" smtClean="0"/>
              <a:t>Comportement du système,</a:t>
            </a:r>
          </a:p>
          <a:p>
            <a:pPr lvl="1">
              <a:lnSpc>
                <a:spcPct val="120000"/>
              </a:lnSpc>
            </a:pPr>
            <a:r>
              <a:rPr lang="fr-FR" smtClean="0"/>
              <a:t> Actions que le système doit  effectuer pour SERVIR l’utilisateur,</a:t>
            </a:r>
          </a:p>
          <a:p>
            <a:pPr lvl="1">
              <a:lnSpc>
                <a:spcPct val="120000"/>
              </a:lnSpc>
            </a:pPr>
            <a:r>
              <a:rPr lang="fr-FR" smtClean="0"/>
              <a:t> Fonctions que le système doit </a:t>
            </a:r>
          </a:p>
          <a:p>
            <a:pPr lvl="1">
              <a:lnSpc>
                <a:spcPct val="120000"/>
              </a:lnSpc>
              <a:buFont typeface="Monotype Sorts" charset="2"/>
              <a:buNone/>
            </a:pPr>
            <a:r>
              <a:rPr lang="fr-FR" smtClean="0"/>
              <a:t>être capable d’effectuer ,</a:t>
            </a:r>
          </a:p>
          <a:p>
            <a:pPr lvl="1">
              <a:lnSpc>
                <a:spcPct val="120000"/>
              </a:lnSpc>
            </a:pPr>
            <a:r>
              <a:rPr lang="fr-FR" smtClean="0"/>
              <a:t> Conditions d’entrée et sortie qui en résultent.</a:t>
            </a:r>
          </a:p>
          <a:p>
            <a:pPr>
              <a:lnSpc>
                <a:spcPct val="120000"/>
              </a:lnSpc>
            </a:pPr>
            <a:r>
              <a:rPr lang="fr-FR" smtClean="0"/>
              <a:t>Revoir cours UML (UC) et modèle de CdC</a:t>
            </a:r>
          </a:p>
          <a:p>
            <a:pPr>
              <a:lnSpc>
                <a:spcPct val="120000"/>
              </a:lnSpc>
              <a:buFont typeface="Monotype Sorts" charset="2"/>
              <a:buNone/>
            </a:pPr>
            <a:endParaRPr lang="fr-FR" smtClean="0"/>
          </a:p>
        </p:txBody>
      </p:sp>
      <p:sp>
        <p:nvSpPr>
          <p:cNvPr id="23557" name="Text Box 4"/>
          <p:cNvSpPr txBox="1">
            <a:spLocks noChangeArrowheads="1"/>
          </p:cNvSpPr>
          <p:nvPr/>
        </p:nvSpPr>
        <p:spPr bwMode="auto">
          <a:xfrm>
            <a:off x="4479925" y="1336675"/>
            <a:ext cx="180975" cy="336550"/>
          </a:xfrm>
          <a:prstGeom prst="rect">
            <a:avLst/>
          </a:prstGeom>
          <a:noFill/>
          <a:ln w="28575">
            <a:noFill/>
            <a:miter lim="800000"/>
            <a:headEnd/>
            <a:tailEnd/>
          </a:ln>
        </p:spPr>
        <p:txBody>
          <a:bodyPr lIns="90000" tIns="46800" rIns="90000" bIns="46800">
            <a:spAutoFit/>
          </a:bodyPr>
          <a:lstStyle/>
          <a:p>
            <a:pPr>
              <a:spcBef>
                <a:spcPct val="50000"/>
              </a:spcBef>
            </a:pPr>
            <a:endParaRPr lang="fr-FR" sz="1600" b="1" i="0"/>
          </a:p>
        </p:txBody>
      </p:sp>
      <p:sp>
        <p:nvSpPr>
          <p:cNvPr id="23558" name="Text Box 5"/>
          <p:cNvSpPr txBox="1">
            <a:spLocks noChangeArrowheads="1"/>
          </p:cNvSpPr>
          <p:nvPr/>
        </p:nvSpPr>
        <p:spPr bwMode="auto">
          <a:xfrm>
            <a:off x="392113" y="1490663"/>
            <a:ext cx="8461375" cy="781050"/>
          </a:xfrm>
          <a:prstGeom prst="rect">
            <a:avLst/>
          </a:prstGeom>
          <a:noFill/>
          <a:ln w="28575">
            <a:solidFill>
              <a:srgbClr val="00FF00"/>
            </a:solidFill>
            <a:miter lim="800000"/>
            <a:headEnd/>
            <a:tailEnd/>
          </a:ln>
        </p:spPr>
        <p:txBody>
          <a:bodyPr lIns="90000" tIns="46800" rIns="90000" bIns="46800">
            <a:spAutoFit/>
          </a:bodyPr>
          <a:lstStyle/>
          <a:p>
            <a:pPr algn="just">
              <a:lnSpc>
                <a:spcPct val="120000"/>
              </a:lnSpc>
              <a:spcAft>
                <a:spcPts val="600"/>
              </a:spcAft>
            </a:pPr>
            <a:r>
              <a:rPr lang="fr-FR" b="1">
                <a:latin typeface="Tahoma" pitchFamily="34" charset="0"/>
              </a:rPr>
              <a:t>UNE EXIGENCE EST UNE CONDITION À LAQUELLE UN SYSTÈME DOIT SATISFAIRE OU UNE CAPACITÉ DONT IL DOIT FAIRE PREUVE.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58058BA1-BD5A-40FD-8E13-90AC20629A61}" type="slidenum">
              <a:rPr lang="fr-FR"/>
              <a:pPr>
                <a:defRPr/>
              </a:pPr>
              <a:t>22</a:t>
            </a:fld>
            <a:endParaRPr lang="fr-FR"/>
          </a:p>
        </p:txBody>
      </p:sp>
      <p:sp>
        <p:nvSpPr>
          <p:cNvPr id="24579" name="Rectangle 6"/>
          <p:cNvSpPr>
            <a:spLocks noGrp="1" noChangeArrowheads="1"/>
          </p:cNvSpPr>
          <p:nvPr>
            <p:ph type="title"/>
          </p:nvPr>
        </p:nvSpPr>
        <p:spPr>
          <a:xfrm>
            <a:off x="701675" y="228600"/>
            <a:ext cx="7772400" cy="1143000"/>
          </a:xfrm>
        </p:spPr>
        <p:txBody>
          <a:bodyPr/>
          <a:lstStyle/>
          <a:p>
            <a:pPr>
              <a:lnSpc>
                <a:spcPct val="180000"/>
              </a:lnSpc>
            </a:pPr>
            <a:r>
              <a:rPr lang="fr-FR" smtClean="0"/>
              <a:t>EXIGENCES NON FONCTIONNELLES</a:t>
            </a:r>
            <a:br>
              <a:rPr lang="fr-FR" smtClean="0"/>
            </a:br>
            <a:r>
              <a:rPr lang="fr-FR" sz="2000" smtClean="0"/>
              <a:t>(cf. SQuaRE)</a:t>
            </a:r>
          </a:p>
        </p:txBody>
      </p:sp>
      <p:sp>
        <p:nvSpPr>
          <p:cNvPr id="24580" name="Rectangle 7"/>
          <p:cNvSpPr>
            <a:spLocks noGrp="1" noChangeArrowheads="1"/>
          </p:cNvSpPr>
          <p:nvPr>
            <p:ph type="body" idx="1"/>
          </p:nvPr>
        </p:nvSpPr>
        <p:spPr>
          <a:xfrm>
            <a:off x="392113" y="1911350"/>
            <a:ext cx="8124825" cy="4114800"/>
          </a:xfrm>
        </p:spPr>
        <p:txBody>
          <a:bodyPr/>
          <a:lstStyle/>
          <a:p>
            <a:pPr>
              <a:lnSpc>
                <a:spcPct val="170000"/>
              </a:lnSpc>
            </a:pPr>
            <a:r>
              <a:rPr lang="fr-FR" smtClean="0"/>
              <a:t> Description des contraintes, pour chaque service et pour le système global :</a:t>
            </a:r>
          </a:p>
          <a:p>
            <a:pPr lvl="1">
              <a:lnSpc>
                <a:spcPct val="170000"/>
              </a:lnSpc>
            </a:pPr>
            <a:r>
              <a:rPr lang="fr-FR" sz="2400" smtClean="0"/>
              <a:t>Facilité d’utilisation </a:t>
            </a:r>
          </a:p>
          <a:p>
            <a:pPr lvl="1">
              <a:lnSpc>
                <a:spcPct val="170000"/>
              </a:lnSpc>
            </a:pPr>
            <a:r>
              <a:rPr lang="fr-FR" sz="2400" smtClean="0"/>
              <a:t>Fiabilité </a:t>
            </a:r>
          </a:p>
          <a:p>
            <a:pPr lvl="1">
              <a:lnSpc>
                <a:spcPct val="170000"/>
              </a:lnSpc>
            </a:pPr>
            <a:r>
              <a:rPr lang="fr-FR" sz="2400" smtClean="0"/>
              <a:t>Performance </a:t>
            </a:r>
          </a:p>
          <a:p>
            <a:pPr lvl="1">
              <a:lnSpc>
                <a:spcPct val="170000"/>
              </a:lnSpc>
            </a:pPr>
            <a:r>
              <a:rPr lang="fr-FR" sz="2400" smtClean="0"/>
              <a:t>Maintenabilité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DE6F9630-5414-4019-B31C-79CD0CA98345}" type="slidenum">
              <a:rPr lang="fr-FR"/>
              <a:pPr>
                <a:defRPr/>
              </a:pPr>
              <a:t>23</a:t>
            </a:fld>
            <a:endParaRPr lang="fr-FR"/>
          </a:p>
        </p:txBody>
      </p:sp>
      <p:sp>
        <p:nvSpPr>
          <p:cNvPr id="25603" name="Rectangle 6"/>
          <p:cNvSpPr>
            <a:spLocks noGrp="1" noChangeArrowheads="1"/>
          </p:cNvSpPr>
          <p:nvPr>
            <p:ph type="title"/>
          </p:nvPr>
        </p:nvSpPr>
        <p:spPr/>
        <p:txBody>
          <a:bodyPr/>
          <a:lstStyle/>
          <a:p>
            <a:r>
              <a:rPr lang="fr-FR" smtClean="0"/>
              <a:t>APPROCHES DE LA RÉDACTION </a:t>
            </a:r>
            <a:br>
              <a:rPr lang="fr-FR" smtClean="0"/>
            </a:br>
            <a:r>
              <a:rPr lang="fr-FR" smtClean="0"/>
              <a:t>DU CAHIER DES CHARGES</a:t>
            </a:r>
          </a:p>
        </p:txBody>
      </p:sp>
      <p:sp>
        <p:nvSpPr>
          <p:cNvPr id="25604" name="Rectangle 7"/>
          <p:cNvSpPr>
            <a:spLocks noGrp="1" noChangeArrowheads="1"/>
          </p:cNvSpPr>
          <p:nvPr>
            <p:ph type="body" idx="1"/>
          </p:nvPr>
        </p:nvSpPr>
        <p:spPr>
          <a:xfrm>
            <a:off x="762000" y="1963738"/>
            <a:ext cx="7772400" cy="4114800"/>
          </a:xfrm>
        </p:spPr>
        <p:txBody>
          <a:bodyPr/>
          <a:lstStyle/>
          <a:p>
            <a:pPr>
              <a:lnSpc>
                <a:spcPct val="120000"/>
              </a:lnSpc>
            </a:pPr>
            <a:r>
              <a:rPr lang="fr-FR" smtClean="0"/>
              <a:t>Approche contractuelle : rédaction d'un cahier des charges complet avant le développement du système (irréaliste ?).</a:t>
            </a:r>
          </a:p>
          <a:p>
            <a:pPr>
              <a:lnSpc>
                <a:spcPct val="120000"/>
              </a:lnSpc>
            </a:pPr>
            <a:r>
              <a:rPr lang="fr-FR" smtClean="0"/>
              <a:t>Approche évolutive (itérative) : </a:t>
            </a:r>
          </a:p>
          <a:p>
            <a:pPr lvl="1">
              <a:lnSpc>
                <a:spcPct val="120000"/>
              </a:lnSpc>
            </a:pPr>
            <a:r>
              <a:rPr lang="fr-FR" smtClean="0"/>
              <a:t>écriture d'un cahier des charges partiel avant le développement initial,</a:t>
            </a:r>
          </a:p>
          <a:p>
            <a:pPr lvl="1">
              <a:lnSpc>
                <a:spcPct val="120000"/>
              </a:lnSpc>
            </a:pPr>
            <a:r>
              <a:rPr lang="fr-FR" smtClean="0"/>
              <a:t>analyses au cours du développement pour le fonctionnement complet. </a:t>
            </a:r>
          </a:p>
          <a:p>
            <a:pPr>
              <a:lnSpc>
                <a:spcPct val="120000"/>
              </a:lnSpc>
            </a:pPr>
            <a:r>
              <a:rPr lang="fr-FR" smtClean="0"/>
              <a:t>XP remplace la doc traditionnelle par des cas de tests que l’implémentation doit passer.</a:t>
            </a:r>
          </a:p>
          <a:p>
            <a:pPr>
              <a:lnSpc>
                <a:spcPct val="120000"/>
              </a:lnSpc>
            </a:pPr>
            <a:endParaRPr lang="fr-FR"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D4A7567D-5BDF-4087-A51D-478781712E62}" type="slidenum">
              <a:rPr lang="fr-FR"/>
              <a:pPr>
                <a:defRPr/>
              </a:pPr>
              <a:t>24</a:t>
            </a:fld>
            <a:endParaRPr lang="fr-FR"/>
          </a:p>
        </p:txBody>
      </p:sp>
      <p:sp>
        <p:nvSpPr>
          <p:cNvPr id="26627" name="Rectangle 6"/>
          <p:cNvSpPr>
            <a:spLocks noGrp="1" noChangeArrowheads="1"/>
          </p:cNvSpPr>
          <p:nvPr>
            <p:ph type="title"/>
          </p:nvPr>
        </p:nvSpPr>
        <p:spPr>
          <a:xfrm>
            <a:off x="315913" y="550863"/>
            <a:ext cx="8575675" cy="1143000"/>
          </a:xfrm>
        </p:spPr>
        <p:txBody>
          <a:bodyPr/>
          <a:lstStyle/>
          <a:p>
            <a:r>
              <a:rPr lang="fr-FR" sz="2800" smtClean="0"/>
              <a:t>LA PRÉPARATION D’UN CAHIER DES CHARGES</a:t>
            </a:r>
            <a:br>
              <a:rPr lang="fr-FR" sz="2800" smtClean="0"/>
            </a:br>
            <a:r>
              <a:rPr lang="fr-FR" sz="2800" smtClean="0"/>
              <a:t>EST UNE TÂCHE DIFFICILE !</a:t>
            </a:r>
          </a:p>
        </p:txBody>
      </p:sp>
      <p:sp>
        <p:nvSpPr>
          <p:cNvPr id="26628" name="Rectangle 7"/>
          <p:cNvSpPr>
            <a:spLocks noGrp="1" noChangeArrowheads="1"/>
          </p:cNvSpPr>
          <p:nvPr>
            <p:ph type="body" idx="1"/>
          </p:nvPr>
        </p:nvSpPr>
        <p:spPr>
          <a:xfrm>
            <a:off x="434975" y="1989138"/>
            <a:ext cx="8428038" cy="4114800"/>
          </a:xfrm>
        </p:spPr>
        <p:txBody>
          <a:bodyPr/>
          <a:lstStyle/>
          <a:p>
            <a:pPr algn="just">
              <a:lnSpc>
                <a:spcPct val="130000"/>
              </a:lnSpc>
            </a:pPr>
            <a:r>
              <a:rPr lang="fr-FR" sz="2200" smtClean="0"/>
              <a:t>Nécessite la compréhension totale des problèmes de l’acheteur, de ses besoins et de l’environnement,</a:t>
            </a:r>
          </a:p>
          <a:p>
            <a:pPr algn="just">
              <a:lnSpc>
                <a:spcPct val="130000"/>
              </a:lnSpc>
            </a:pPr>
            <a:r>
              <a:rPr lang="fr-FR" sz="2200" smtClean="0"/>
              <a:t>Les exigences des </a:t>
            </a:r>
            <a:r>
              <a:rPr lang="fr-FR" sz="2200" smtClean="0">
                <a:sym typeface="Symbol" pitchFamily="18" charset="2"/>
              </a:rPr>
              <a:t></a:t>
            </a:r>
            <a:r>
              <a:rPr lang="fr-FR" sz="2200" smtClean="0"/>
              <a:t> acteurs sont contradictoires,</a:t>
            </a:r>
          </a:p>
          <a:p>
            <a:pPr algn="just">
              <a:lnSpc>
                <a:spcPct val="130000"/>
              </a:lnSpc>
            </a:pPr>
            <a:r>
              <a:rPr lang="fr-FR" sz="2200" smtClean="0"/>
              <a:t>On ne peut pas contrôler le comportement des utilisateurs : ils ont du travail !</a:t>
            </a:r>
          </a:p>
          <a:p>
            <a:pPr algn="just">
              <a:lnSpc>
                <a:spcPct val="130000"/>
              </a:lnSpc>
            </a:pPr>
            <a:r>
              <a:rPr lang="fr-FR" sz="2200" smtClean="0"/>
              <a:t>La terminologie du maître d'ouvrage n'est pas la vôtre,</a:t>
            </a:r>
          </a:p>
          <a:p>
            <a:pPr algn="just">
              <a:lnSpc>
                <a:spcPct val="130000"/>
              </a:lnSpc>
            </a:pPr>
            <a:r>
              <a:rPr lang="fr-FR" sz="2200" smtClean="0"/>
              <a:t>Les exigences vont changer au cours du temps,</a:t>
            </a:r>
          </a:p>
          <a:p>
            <a:pPr algn="just">
              <a:lnSpc>
                <a:spcPct val="130000"/>
              </a:lnSpc>
            </a:pPr>
            <a:r>
              <a:rPr lang="fr-FR" sz="2200" smtClean="0"/>
              <a:t> Il est impossible de rédiger des exigences parfaites,</a:t>
            </a:r>
          </a:p>
          <a:p>
            <a:pPr algn="just">
              <a:lnSpc>
                <a:spcPct val="130000"/>
              </a:lnSpc>
            </a:pPr>
            <a:r>
              <a:rPr lang="fr-FR" sz="2200" smtClean="0"/>
              <a:t> C’est une activité continue et itérative.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pPr>
              <a:defRPr/>
            </a:pPr>
            <a:fld id="{88576DC2-34C4-4791-85D0-1C63433A3FCA}" type="slidenum">
              <a:rPr lang="fr-FR"/>
              <a:pPr>
                <a:defRPr/>
              </a:pPr>
              <a:t>25</a:t>
            </a:fld>
            <a:endParaRPr lang="fr-FR"/>
          </a:p>
        </p:txBody>
      </p:sp>
      <p:sp>
        <p:nvSpPr>
          <p:cNvPr id="27651" name="Rectangle 6"/>
          <p:cNvSpPr>
            <a:spLocks noGrp="1" noChangeArrowheads="1"/>
          </p:cNvSpPr>
          <p:nvPr>
            <p:ph type="title"/>
          </p:nvPr>
        </p:nvSpPr>
        <p:spPr>
          <a:xfrm>
            <a:off x="633413" y="173038"/>
            <a:ext cx="7772400" cy="1143000"/>
          </a:xfrm>
        </p:spPr>
        <p:txBody>
          <a:bodyPr/>
          <a:lstStyle/>
          <a:p>
            <a:r>
              <a:rPr lang="fr-FR" smtClean="0"/>
              <a:t>ENCORE DES PROBLEMES !</a:t>
            </a:r>
          </a:p>
        </p:txBody>
      </p:sp>
      <p:sp>
        <p:nvSpPr>
          <p:cNvPr id="27652" name="Rectangle 7"/>
          <p:cNvSpPr>
            <a:spLocks noGrp="1" noChangeArrowheads="1"/>
          </p:cNvSpPr>
          <p:nvPr>
            <p:ph type="body" idx="1"/>
          </p:nvPr>
        </p:nvSpPr>
        <p:spPr>
          <a:xfrm>
            <a:off x="676275" y="1447800"/>
            <a:ext cx="7772400" cy="4114800"/>
          </a:xfrm>
        </p:spPr>
        <p:txBody>
          <a:bodyPr/>
          <a:lstStyle/>
          <a:p>
            <a:pPr>
              <a:lnSpc>
                <a:spcPct val="130000"/>
              </a:lnSpc>
            </a:pPr>
            <a:r>
              <a:rPr lang="fr-FR" sz="2100" smtClean="0"/>
              <a:t>Omission d’informations “évidentes”,</a:t>
            </a:r>
          </a:p>
          <a:p>
            <a:pPr>
              <a:lnSpc>
                <a:spcPct val="130000"/>
              </a:lnSpc>
            </a:pPr>
            <a:r>
              <a:rPr lang="fr-FR" sz="2100" smtClean="0"/>
              <a:t>Incompréhensions souvent détectées en phase de conception,</a:t>
            </a:r>
          </a:p>
          <a:p>
            <a:pPr>
              <a:lnSpc>
                <a:spcPct val="130000"/>
              </a:lnSpc>
            </a:pPr>
            <a:r>
              <a:rPr lang="fr-FR" sz="2100" smtClean="0"/>
              <a:t>Définition peu claire des limites du système,</a:t>
            </a:r>
          </a:p>
          <a:p>
            <a:pPr>
              <a:lnSpc>
                <a:spcPct val="130000"/>
              </a:lnSpc>
            </a:pPr>
            <a:r>
              <a:rPr lang="fr-FR" sz="2100" smtClean="0"/>
              <a:t>Test d'exigences difficile à réaliser (convivialité…),</a:t>
            </a:r>
          </a:p>
          <a:p>
            <a:pPr>
              <a:lnSpc>
                <a:spcPct val="130000"/>
              </a:lnSpc>
            </a:pPr>
            <a:r>
              <a:rPr lang="fr-FR" sz="2100" smtClean="0"/>
              <a:t>Nécessité de faire des compromis entre coûts, ingénierie et acceptabilité,</a:t>
            </a:r>
          </a:p>
          <a:p>
            <a:pPr>
              <a:lnSpc>
                <a:spcPct val="130000"/>
              </a:lnSpc>
            </a:pPr>
            <a:r>
              <a:rPr lang="fr-FR" sz="2100" smtClean="0"/>
              <a:t>Distinction entre exigences et conception difficile.</a:t>
            </a:r>
          </a:p>
          <a:p>
            <a:pPr>
              <a:lnSpc>
                <a:spcPct val="130000"/>
              </a:lnSpc>
            </a:pPr>
            <a:r>
              <a:rPr lang="fr-FR" sz="2100" smtClean="0"/>
              <a:t>30 à 40 % de l’effort total – 50 % des problèmes !</a:t>
            </a:r>
          </a:p>
          <a:p>
            <a:pPr>
              <a:lnSpc>
                <a:spcPct val="130000"/>
              </a:lnSpc>
            </a:pPr>
            <a:r>
              <a:rPr lang="fr-FR" sz="2100" smtClean="0"/>
              <a:t>Il est 110 fois plus coûteux de rectifier une incompréhension en phase d’exploitation.</a:t>
            </a:r>
          </a:p>
        </p:txBody>
      </p:sp>
      <p:sp>
        <p:nvSpPr>
          <p:cNvPr id="27653" name="Line 9"/>
          <p:cNvSpPr>
            <a:spLocks noChangeShapeType="1"/>
          </p:cNvSpPr>
          <p:nvPr/>
        </p:nvSpPr>
        <p:spPr bwMode="auto">
          <a:xfrm>
            <a:off x="6327775" y="3389313"/>
            <a:ext cx="828675" cy="504825"/>
          </a:xfrm>
          <a:prstGeom prst="line">
            <a:avLst/>
          </a:prstGeom>
          <a:noFill/>
          <a:ln w="76200">
            <a:solidFill>
              <a:srgbClr val="FF0000">
                <a:alpha val="79999"/>
              </a:srgbClr>
            </a:solidFill>
            <a:round/>
            <a:headEnd type="none" w="sm" len="sm"/>
            <a:tailEnd type="none" w="lg" len="med"/>
          </a:ln>
        </p:spPr>
        <p:txBody>
          <a:bodyPr lIns="90000" tIns="46800" rIns="90000" bIns="46800">
            <a:spAutoFit/>
          </a:bodyPr>
          <a:lstStyle/>
          <a:p>
            <a:endParaRPr lang="fr-FR"/>
          </a:p>
        </p:txBody>
      </p:sp>
      <p:sp>
        <p:nvSpPr>
          <p:cNvPr id="27654" name="Line 10"/>
          <p:cNvSpPr>
            <a:spLocks noChangeShapeType="1"/>
          </p:cNvSpPr>
          <p:nvPr/>
        </p:nvSpPr>
        <p:spPr bwMode="auto">
          <a:xfrm flipH="1">
            <a:off x="6327775" y="3389313"/>
            <a:ext cx="828675" cy="504825"/>
          </a:xfrm>
          <a:prstGeom prst="line">
            <a:avLst/>
          </a:prstGeom>
          <a:noFill/>
          <a:ln w="76200">
            <a:solidFill>
              <a:srgbClr val="FF0000">
                <a:alpha val="79999"/>
              </a:srgbClr>
            </a:solidFill>
            <a:round/>
            <a:headEnd type="none" w="sm" len="sm"/>
            <a:tailEnd type="none" w="lg" len="med"/>
          </a:ln>
        </p:spPr>
        <p:txBody>
          <a:bodyPr lIns="90000" tIns="46800" rIns="90000" bIns="46800">
            <a:spAutoFit/>
          </a:bodyPr>
          <a:lstStyle/>
          <a:p>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64B41696-071B-42E0-9D0A-2BB6AFEF549D}" type="slidenum">
              <a:rPr lang="fr-FR"/>
              <a:pPr>
                <a:defRPr/>
              </a:pPr>
              <a:t>26</a:t>
            </a:fld>
            <a:endParaRPr lang="fr-FR"/>
          </a:p>
        </p:txBody>
      </p:sp>
      <p:sp>
        <p:nvSpPr>
          <p:cNvPr id="28675" name="Rectangle 4"/>
          <p:cNvSpPr>
            <a:spLocks noGrp="1" noChangeArrowheads="1"/>
          </p:cNvSpPr>
          <p:nvPr>
            <p:ph type="title"/>
          </p:nvPr>
        </p:nvSpPr>
        <p:spPr/>
        <p:txBody>
          <a:bodyPr/>
          <a:lstStyle/>
          <a:p>
            <a:r>
              <a:rPr lang="fr-FR" smtClean="0"/>
              <a:t>TECHNIQUES DISPONIBLES</a:t>
            </a:r>
          </a:p>
        </p:txBody>
      </p:sp>
      <p:sp>
        <p:nvSpPr>
          <p:cNvPr id="28676" name="Rectangle 5"/>
          <p:cNvSpPr>
            <a:spLocks noGrp="1" noChangeArrowheads="1"/>
          </p:cNvSpPr>
          <p:nvPr>
            <p:ph type="body" idx="1"/>
          </p:nvPr>
        </p:nvSpPr>
        <p:spPr>
          <a:xfrm>
            <a:off x="382588" y="1482725"/>
            <a:ext cx="8267700" cy="4819650"/>
          </a:xfrm>
        </p:spPr>
        <p:txBody>
          <a:bodyPr/>
          <a:lstStyle/>
          <a:p>
            <a:pPr>
              <a:lnSpc>
                <a:spcPct val="130000"/>
              </a:lnSpc>
            </a:pPr>
            <a:r>
              <a:rPr lang="fr-FR" smtClean="0"/>
              <a:t>Les normes : </a:t>
            </a:r>
          </a:p>
          <a:p>
            <a:pPr lvl="1">
              <a:lnSpc>
                <a:spcPct val="130000"/>
              </a:lnSpc>
            </a:pPr>
            <a:r>
              <a:rPr lang="fr-FR" smtClean="0"/>
              <a:t>absence d’ambiguïté (glossaire…)</a:t>
            </a:r>
          </a:p>
          <a:p>
            <a:pPr lvl="1">
              <a:lnSpc>
                <a:spcPct val="130000"/>
              </a:lnSpc>
            </a:pPr>
            <a:r>
              <a:rPr lang="fr-FR" smtClean="0"/>
              <a:t>Complétude (fonctionnalités, performances, contraintes), </a:t>
            </a:r>
          </a:p>
          <a:p>
            <a:pPr lvl="1">
              <a:lnSpc>
                <a:spcPct val="130000"/>
              </a:lnSpc>
            </a:pPr>
            <a:r>
              <a:rPr lang="fr-FR" smtClean="0"/>
              <a:t>Cohérence …</a:t>
            </a:r>
          </a:p>
          <a:p>
            <a:pPr>
              <a:lnSpc>
                <a:spcPct val="130000"/>
              </a:lnSpc>
            </a:pPr>
            <a:r>
              <a:rPr lang="fr-FR" smtClean="0"/>
              <a:t>Les méthodes : informelles (langage naturel), semi-formelles (structurées, UC), formelles, </a:t>
            </a:r>
          </a:p>
          <a:p>
            <a:pPr>
              <a:lnSpc>
                <a:spcPct val="130000"/>
              </a:lnSpc>
            </a:pPr>
            <a:r>
              <a:rPr lang="fr-FR" u="sng" smtClean="0"/>
              <a:t>Les techniques d’interrogation</a:t>
            </a:r>
            <a:r>
              <a:rPr lang="fr-FR" smtClean="0"/>
              <a:t>,</a:t>
            </a:r>
          </a:p>
          <a:p>
            <a:pPr>
              <a:lnSpc>
                <a:spcPct val="130000"/>
              </a:lnSpc>
            </a:pPr>
            <a:r>
              <a:rPr lang="fr-FR" smtClean="0"/>
              <a:t>Les outils : assistance automatisée à la production et la maintenance des spécifications.</a:t>
            </a:r>
          </a:p>
          <a:p>
            <a:pPr>
              <a:lnSpc>
                <a:spcPct val="130000"/>
              </a:lnSpc>
            </a:pPr>
            <a:endParaRPr lang="fr-FR"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D8E577F9-1030-4778-92C0-693A356BF04A}" type="slidenum">
              <a:rPr lang="fr-FR"/>
              <a:pPr>
                <a:defRPr/>
              </a:pPr>
              <a:t>27</a:t>
            </a:fld>
            <a:endParaRPr lang="fr-FR"/>
          </a:p>
        </p:txBody>
      </p:sp>
      <p:sp>
        <p:nvSpPr>
          <p:cNvPr id="29699" name="Rectangle 12"/>
          <p:cNvSpPr>
            <a:spLocks noGrp="1" noChangeArrowheads="1"/>
          </p:cNvSpPr>
          <p:nvPr>
            <p:ph type="title"/>
          </p:nvPr>
        </p:nvSpPr>
        <p:spPr/>
        <p:txBody>
          <a:bodyPr/>
          <a:lstStyle/>
          <a:p>
            <a:r>
              <a:rPr lang="fr-FR" smtClean="0"/>
              <a:t>MANAGEMENT DES EXIGENCES </a:t>
            </a:r>
          </a:p>
        </p:txBody>
      </p:sp>
      <p:sp>
        <p:nvSpPr>
          <p:cNvPr id="29700" name="Rectangle 13"/>
          <p:cNvSpPr>
            <a:spLocks noGrp="1" noChangeArrowheads="1"/>
          </p:cNvSpPr>
          <p:nvPr>
            <p:ph type="body" idx="1"/>
          </p:nvPr>
        </p:nvSpPr>
        <p:spPr>
          <a:xfrm>
            <a:off x="373063" y="1339850"/>
            <a:ext cx="8210550" cy="5229225"/>
          </a:xfrm>
        </p:spPr>
        <p:txBody>
          <a:bodyPr/>
          <a:lstStyle/>
          <a:p>
            <a:r>
              <a:rPr lang="fr-FR" smtClean="0"/>
              <a:t>Gérer le changement dans le cadre de La Gestion du Cycle de Vie Applicatif (ALM).</a:t>
            </a:r>
          </a:p>
          <a:p>
            <a:pPr lvl="1"/>
            <a:r>
              <a:rPr lang="fr-FR" smtClean="0"/>
              <a:t>Livrer le bon logiciel, du premier coup et à chaque fois.</a:t>
            </a:r>
          </a:p>
          <a:p>
            <a:pPr lvl="1"/>
            <a:r>
              <a:rPr lang="fr-FR" smtClean="0"/>
              <a:t>Minimiser l’impact sur la qualité.</a:t>
            </a:r>
          </a:p>
          <a:p>
            <a:endParaRPr lang="fr-FR" smtClean="0"/>
          </a:p>
          <a:p>
            <a:pPr>
              <a:lnSpc>
                <a:spcPct val="260000"/>
              </a:lnSpc>
            </a:pPr>
            <a:r>
              <a:rPr lang="fr-FR" smtClean="0"/>
              <a:t>Évolution des besoins des utilisateurs,</a:t>
            </a:r>
          </a:p>
          <a:p>
            <a:r>
              <a:rPr lang="fr-FR" smtClean="0"/>
              <a:t>Réorientation de l'application,</a:t>
            </a:r>
          </a:p>
          <a:p>
            <a:r>
              <a:rPr lang="fr-FR" smtClean="0"/>
              <a:t>Évolution de l'environnement technique (matériel et logiciel),</a:t>
            </a:r>
          </a:p>
          <a:p>
            <a:r>
              <a:rPr lang="fr-FR" smtClean="0"/>
              <a:t>Traçabilité.</a:t>
            </a:r>
          </a:p>
          <a:p>
            <a:endParaRPr lang="fr-FR" smtClean="0"/>
          </a:p>
        </p:txBody>
      </p:sp>
      <p:sp>
        <p:nvSpPr>
          <p:cNvPr id="29701" name="Text Box 9"/>
          <p:cNvSpPr txBox="1">
            <a:spLocks noChangeArrowheads="1"/>
          </p:cNvSpPr>
          <p:nvPr/>
        </p:nvSpPr>
        <p:spPr bwMode="auto">
          <a:xfrm>
            <a:off x="288925" y="3178175"/>
            <a:ext cx="1752600" cy="519113"/>
          </a:xfrm>
          <a:prstGeom prst="rect">
            <a:avLst/>
          </a:prstGeom>
          <a:noFill/>
          <a:ln w="19050">
            <a:noFill/>
            <a:miter lim="800000"/>
            <a:headEnd type="none" w="sm" len="sm"/>
            <a:tailEnd type="none" w="lg" len="med"/>
          </a:ln>
        </p:spPr>
        <p:txBody>
          <a:bodyPr wrap="none" lIns="90000" tIns="46800" rIns="90000" bIns="46800">
            <a:spAutoFit/>
          </a:bodyPr>
          <a:lstStyle/>
          <a:p>
            <a:r>
              <a:rPr lang="fr-FR" sz="2800">
                <a:solidFill>
                  <a:schemeClr val="tx2"/>
                </a:solidFill>
              </a:rPr>
              <a:t>Pourquoi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79764C85-6B0C-4393-9430-198CCB6197E4}" type="slidenum">
              <a:rPr lang="fr-FR"/>
              <a:pPr>
                <a:defRPr/>
              </a:pPr>
              <a:t>28</a:t>
            </a:fld>
            <a:endParaRPr lang="fr-FR"/>
          </a:p>
        </p:txBody>
      </p:sp>
      <p:sp>
        <p:nvSpPr>
          <p:cNvPr id="30723" name="Rectangle 6"/>
          <p:cNvSpPr>
            <a:spLocks noGrp="1" noChangeArrowheads="1"/>
          </p:cNvSpPr>
          <p:nvPr>
            <p:ph type="title"/>
          </p:nvPr>
        </p:nvSpPr>
        <p:spPr>
          <a:xfrm>
            <a:off x="152400" y="452438"/>
            <a:ext cx="8820150" cy="1143000"/>
          </a:xfrm>
        </p:spPr>
        <p:txBody>
          <a:bodyPr/>
          <a:lstStyle/>
          <a:p>
            <a:r>
              <a:rPr lang="fr-FR" sz="2800" smtClean="0"/>
              <a:t>OBJECTIFS DU MANAGEMENT DES EXIGENCES</a:t>
            </a:r>
          </a:p>
        </p:txBody>
      </p:sp>
      <p:sp>
        <p:nvSpPr>
          <p:cNvPr id="30724" name="Rectangle 7"/>
          <p:cNvSpPr>
            <a:spLocks noGrp="1" noChangeArrowheads="1"/>
          </p:cNvSpPr>
          <p:nvPr>
            <p:ph type="body" idx="1"/>
          </p:nvPr>
        </p:nvSpPr>
        <p:spPr>
          <a:xfrm>
            <a:off x="325438" y="1644650"/>
            <a:ext cx="8534400" cy="4552950"/>
          </a:xfrm>
        </p:spPr>
        <p:txBody>
          <a:bodyPr/>
          <a:lstStyle/>
          <a:p>
            <a:pPr>
              <a:lnSpc>
                <a:spcPct val="110000"/>
              </a:lnSpc>
            </a:pPr>
            <a:r>
              <a:rPr lang="fr-FR" smtClean="0"/>
              <a:t>1 - </a:t>
            </a:r>
            <a:r>
              <a:rPr lang="fr-FR" smtClean="0">
                <a:cs typeface="Tahoma" pitchFamily="34" charset="0"/>
              </a:rPr>
              <a:t>É</a:t>
            </a:r>
            <a:r>
              <a:rPr lang="fr-FR" smtClean="0"/>
              <a:t>tablir l’accord entre client, utilisateurs et fournisseur :</a:t>
            </a:r>
          </a:p>
          <a:p>
            <a:pPr lvl="1">
              <a:lnSpc>
                <a:spcPct val="110000"/>
              </a:lnSpc>
            </a:pPr>
            <a:r>
              <a:rPr lang="fr-FR" smtClean="0"/>
              <a:t>Estimer les charges, planifier, exécuter.</a:t>
            </a:r>
          </a:p>
          <a:p>
            <a:pPr lvl="1">
              <a:lnSpc>
                <a:spcPct val="110000"/>
              </a:lnSpc>
            </a:pPr>
            <a:r>
              <a:rPr lang="fr-FR" smtClean="0"/>
              <a:t>Suivre les activités du projet logiciel au cours du processus de développement.</a:t>
            </a:r>
          </a:p>
          <a:p>
            <a:pPr>
              <a:lnSpc>
                <a:spcPct val="110000"/>
              </a:lnSpc>
            </a:pPr>
            <a:r>
              <a:rPr lang="fr-FR" smtClean="0"/>
              <a:t>2 - Gérer les aspects techniques et non techniques :</a:t>
            </a:r>
          </a:p>
          <a:p>
            <a:pPr lvl="1">
              <a:lnSpc>
                <a:spcPct val="110000"/>
              </a:lnSpc>
            </a:pPr>
            <a:r>
              <a:rPr lang="fr-FR" smtClean="0"/>
              <a:t>Dates, budgets, personnel, ressources…</a:t>
            </a:r>
          </a:p>
          <a:p>
            <a:pPr>
              <a:lnSpc>
                <a:spcPct val="110000"/>
              </a:lnSpc>
            </a:pPr>
            <a:r>
              <a:rPr lang="fr-FR" smtClean="0"/>
              <a:t>3 - Maintenir à jour les exigences au fur et à mesure des changements :</a:t>
            </a:r>
          </a:p>
          <a:p>
            <a:pPr lvl="1">
              <a:lnSpc>
                <a:spcPct val="110000"/>
              </a:lnSpc>
            </a:pPr>
            <a:r>
              <a:rPr lang="fr-FR" smtClean="0"/>
              <a:t>Cohérence avec les produits et les activités de l'ingénierie du logiciel.</a:t>
            </a:r>
          </a:p>
          <a:p>
            <a:pPr>
              <a:lnSpc>
                <a:spcPct val="110000"/>
              </a:lnSpc>
            </a:pPr>
            <a:endParaRPr lang="fr-FR"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0B8B63FD-AA43-49A3-997F-27D6F02C38FB}" type="slidenum">
              <a:rPr lang="fr-FR"/>
              <a:pPr>
                <a:defRPr/>
              </a:pPr>
              <a:t>29</a:t>
            </a:fld>
            <a:endParaRPr lang="fr-FR"/>
          </a:p>
        </p:txBody>
      </p:sp>
      <p:sp>
        <p:nvSpPr>
          <p:cNvPr id="31747" name="Rectangle 6"/>
          <p:cNvSpPr>
            <a:spLocks noGrp="1" noChangeArrowheads="1"/>
          </p:cNvSpPr>
          <p:nvPr>
            <p:ph type="title"/>
          </p:nvPr>
        </p:nvSpPr>
        <p:spPr/>
        <p:txBody>
          <a:bodyPr/>
          <a:lstStyle/>
          <a:p>
            <a:r>
              <a:rPr lang="fr-FR" smtClean="0"/>
              <a:t> 1.   VÉRIFICATION DES EXIGENCES</a:t>
            </a:r>
          </a:p>
        </p:txBody>
      </p:sp>
      <p:sp>
        <p:nvSpPr>
          <p:cNvPr id="31748" name="Rectangle 7"/>
          <p:cNvSpPr>
            <a:spLocks noGrp="1" noChangeArrowheads="1"/>
          </p:cNvSpPr>
          <p:nvPr>
            <p:ph type="body" idx="1"/>
          </p:nvPr>
        </p:nvSpPr>
        <p:spPr>
          <a:xfrm>
            <a:off x="495300" y="1530350"/>
            <a:ext cx="8435975" cy="5067300"/>
          </a:xfrm>
        </p:spPr>
        <p:txBody>
          <a:bodyPr/>
          <a:lstStyle/>
          <a:p>
            <a:pPr>
              <a:lnSpc>
                <a:spcPct val="120000"/>
              </a:lnSpc>
            </a:pPr>
            <a:r>
              <a:rPr lang="fr-FR" smtClean="0"/>
              <a:t>Détecter les besoins manquants ou incomplets,</a:t>
            </a:r>
          </a:p>
          <a:p>
            <a:pPr>
              <a:lnSpc>
                <a:spcPct val="120000"/>
              </a:lnSpc>
            </a:pPr>
            <a:r>
              <a:rPr lang="fr-FR" smtClean="0"/>
              <a:t>Déterminer si les exigences exprimées sont :</a:t>
            </a:r>
          </a:p>
          <a:p>
            <a:pPr lvl="1">
              <a:lnSpc>
                <a:spcPct val="120000"/>
              </a:lnSpc>
            </a:pPr>
            <a:r>
              <a:rPr lang="fr-FR" smtClean="0"/>
              <a:t>Faisables et appropriées à une implémentation logicielle,</a:t>
            </a:r>
          </a:p>
          <a:p>
            <a:pPr lvl="1">
              <a:lnSpc>
                <a:spcPct val="120000"/>
              </a:lnSpc>
            </a:pPr>
            <a:r>
              <a:rPr lang="fr-FR" smtClean="0"/>
              <a:t>Clairement et correctement établies,</a:t>
            </a:r>
          </a:p>
          <a:p>
            <a:pPr lvl="1">
              <a:lnSpc>
                <a:spcPct val="120000"/>
              </a:lnSpc>
            </a:pPr>
            <a:r>
              <a:rPr lang="fr-FR" smtClean="0"/>
              <a:t>Cohérentes les unes avec les autres,</a:t>
            </a:r>
          </a:p>
          <a:p>
            <a:pPr lvl="1">
              <a:lnSpc>
                <a:spcPct val="120000"/>
              </a:lnSpc>
            </a:pPr>
            <a:r>
              <a:rPr lang="fr-FR" smtClean="0"/>
              <a:t>Mesurables et testables.</a:t>
            </a:r>
          </a:p>
          <a:p>
            <a:pPr>
              <a:lnSpc>
                <a:spcPct val="120000"/>
              </a:lnSpc>
            </a:pPr>
            <a:r>
              <a:rPr lang="fr-FR" smtClean="0"/>
              <a:t>Identifier les risques et les problèmes potentiels,</a:t>
            </a:r>
          </a:p>
          <a:p>
            <a:pPr>
              <a:lnSpc>
                <a:spcPct val="120000"/>
              </a:lnSpc>
            </a:pPr>
            <a:r>
              <a:rPr lang="fr-FR" smtClean="0"/>
              <a:t>Négocier les modifications avec les interlocuteurs :</a:t>
            </a:r>
          </a:p>
          <a:p>
            <a:pPr lvl="1">
              <a:lnSpc>
                <a:spcPct val="120000"/>
              </a:lnSpc>
            </a:pPr>
            <a:r>
              <a:rPr lang="fr-FR" smtClean="0"/>
              <a:t> clients, équipe qualité, équipes de développement, équipes de test, gestion des configurations.</a:t>
            </a:r>
          </a:p>
          <a:p>
            <a:pPr>
              <a:lnSpc>
                <a:spcPct val="120000"/>
              </a:lnSpc>
            </a:pPr>
            <a:endParaRPr lang="fr-FR"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8BEADA34-B89E-44DB-BD01-07C5D077DA81}" type="slidenum">
              <a:rPr lang="fr-FR"/>
              <a:pPr>
                <a:defRPr/>
              </a:pPr>
              <a:t>3</a:t>
            </a:fld>
            <a:endParaRPr lang="fr-FR"/>
          </a:p>
        </p:txBody>
      </p:sp>
      <p:sp>
        <p:nvSpPr>
          <p:cNvPr id="5123" name="Rectangle 7"/>
          <p:cNvSpPr>
            <a:spLocks noGrp="1" noChangeArrowheads="1"/>
          </p:cNvSpPr>
          <p:nvPr>
            <p:ph type="title"/>
          </p:nvPr>
        </p:nvSpPr>
        <p:spPr>
          <a:xfrm>
            <a:off x="654050" y="325438"/>
            <a:ext cx="7772400" cy="1143000"/>
          </a:xfrm>
        </p:spPr>
        <p:txBody>
          <a:bodyPr/>
          <a:lstStyle/>
          <a:p>
            <a:r>
              <a:rPr lang="fr-FR" smtClean="0"/>
              <a:t>A QUOI ÇA SERT UN AGL ?</a:t>
            </a:r>
          </a:p>
        </p:txBody>
      </p:sp>
      <p:sp>
        <p:nvSpPr>
          <p:cNvPr id="5124" name="Rectangle 8"/>
          <p:cNvSpPr>
            <a:spLocks noGrp="1" noChangeArrowheads="1"/>
          </p:cNvSpPr>
          <p:nvPr>
            <p:ph type="body" idx="1"/>
          </p:nvPr>
        </p:nvSpPr>
        <p:spPr>
          <a:xfrm>
            <a:off x="744538" y="2181225"/>
            <a:ext cx="7772400" cy="4114800"/>
          </a:xfrm>
        </p:spPr>
        <p:txBody>
          <a:bodyPr/>
          <a:lstStyle/>
          <a:p>
            <a:pPr>
              <a:lnSpc>
                <a:spcPct val="140000"/>
              </a:lnSpc>
            </a:pPr>
            <a:r>
              <a:rPr lang="fr-FR" smtClean="0"/>
              <a:t>Augmenter la productivité des équipes.</a:t>
            </a:r>
          </a:p>
          <a:p>
            <a:pPr>
              <a:lnSpc>
                <a:spcPct val="140000"/>
              </a:lnSpc>
            </a:pPr>
            <a:r>
              <a:rPr lang="fr-FR" smtClean="0"/>
              <a:t>Favoriser la standardisation de la production.</a:t>
            </a:r>
          </a:p>
          <a:p>
            <a:pPr>
              <a:lnSpc>
                <a:spcPct val="140000"/>
              </a:lnSpc>
            </a:pPr>
            <a:r>
              <a:rPr lang="fr-FR" smtClean="0"/>
              <a:t>Accroître la prédictibilité des développements.</a:t>
            </a:r>
          </a:p>
          <a:p>
            <a:pPr>
              <a:lnSpc>
                <a:spcPct val="140000"/>
              </a:lnSpc>
            </a:pPr>
            <a:r>
              <a:rPr lang="fr-FR" smtClean="0"/>
              <a:t>Améliorer la visibilité des projets.</a:t>
            </a:r>
          </a:p>
          <a:p>
            <a:pPr>
              <a:lnSpc>
                <a:spcPct val="140000"/>
              </a:lnSpc>
            </a:pPr>
            <a:r>
              <a:rPr lang="fr-FR" smtClean="0"/>
              <a:t>Augmenter le confort et la créativité des développeurs.</a:t>
            </a:r>
          </a:p>
          <a:p>
            <a:pPr>
              <a:lnSpc>
                <a:spcPct val="140000"/>
              </a:lnSpc>
            </a:pPr>
            <a:endParaRPr lang="fr-FR" smtClean="0"/>
          </a:p>
        </p:txBody>
      </p:sp>
      <p:sp>
        <p:nvSpPr>
          <p:cNvPr id="5125" name="Text Box 6"/>
          <p:cNvSpPr txBox="1">
            <a:spLocks noChangeArrowheads="1"/>
          </p:cNvSpPr>
          <p:nvPr/>
        </p:nvSpPr>
        <p:spPr bwMode="auto">
          <a:xfrm>
            <a:off x="304800" y="1593850"/>
            <a:ext cx="6702425" cy="519113"/>
          </a:xfrm>
          <a:prstGeom prst="rect">
            <a:avLst/>
          </a:prstGeom>
          <a:noFill/>
          <a:ln w="12700">
            <a:noFill/>
            <a:miter lim="800000"/>
            <a:headEnd type="none" w="sm" len="sm"/>
            <a:tailEnd type="none" w="sm" len="sm"/>
          </a:ln>
        </p:spPr>
        <p:txBody>
          <a:bodyPr wrap="none" lIns="90000" tIns="46800" rIns="90000" bIns="46800">
            <a:spAutoFit/>
          </a:bodyPr>
          <a:lstStyle/>
          <a:p>
            <a:r>
              <a:rPr lang="fr-FR" sz="2800" b="1">
                <a:solidFill>
                  <a:srgbClr val="FF0000"/>
                </a:solidFill>
                <a:latin typeface="Tahoma" pitchFamily="34" charset="0"/>
              </a:rPr>
              <a:t>1 -</a:t>
            </a:r>
            <a:r>
              <a:rPr lang="fr-FR" sz="2800" b="1">
                <a:solidFill>
                  <a:schemeClr val="tx2"/>
                </a:solidFill>
                <a:latin typeface="Tahoma" pitchFamily="34" charset="0"/>
              </a:rPr>
              <a:t> Améliorer la qualité</a:t>
            </a:r>
            <a:r>
              <a:rPr lang="fr-FR" sz="1400" i="0">
                <a:latin typeface="Times New Roman" pitchFamily="18" charset="0"/>
              </a:rPr>
              <a:t>  </a:t>
            </a:r>
            <a:r>
              <a:rPr lang="fr-FR" sz="2800" b="1">
                <a:solidFill>
                  <a:schemeClr val="tx2"/>
                </a:solidFill>
                <a:latin typeface="Tahoma" pitchFamily="34" charset="0"/>
              </a:rPr>
              <a:t>du processus</a:t>
            </a:r>
            <a:endParaRPr lang="fr-FR" i="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0775B65E-6A01-40C2-990B-A89B0D0C059E}" type="slidenum">
              <a:rPr lang="fr-FR"/>
              <a:pPr>
                <a:defRPr/>
              </a:pPr>
              <a:t>30</a:t>
            </a:fld>
            <a:endParaRPr lang="fr-FR"/>
          </a:p>
        </p:txBody>
      </p:sp>
      <p:sp>
        <p:nvSpPr>
          <p:cNvPr id="32771" name="Rectangle 6"/>
          <p:cNvSpPr>
            <a:spLocks noGrp="1" noChangeArrowheads="1"/>
          </p:cNvSpPr>
          <p:nvPr>
            <p:ph type="title"/>
          </p:nvPr>
        </p:nvSpPr>
        <p:spPr>
          <a:xfrm>
            <a:off x="685800" y="347663"/>
            <a:ext cx="7772400" cy="1143000"/>
          </a:xfrm>
        </p:spPr>
        <p:txBody>
          <a:bodyPr/>
          <a:lstStyle/>
          <a:p>
            <a:r>
              <a:rPr lang="fr-FR" smtClean="0"/>
              <a:t>2.   ORGANISATION DES EXIGENCES</a:t>
            </a:r>
          </a:p>
        </p:txBody>
      </p:sp>
      <p:sp>
        <p:nvSpPr>
          <p:cNvPr id="32772" name="Rectangle 7"/>
          <p:cNvSpPr>
            <a:spLocks noGrp="1" noChangeArrowheads="1"/>
          </p:cNvSpPr>
          <p:nvPr>
            <p:ph type="body" idx="1"/>
          </p:nvPr>
        </p:nvSpPr>
        <p:spPr>
          <a:xfrm>
            <a:off x="430213" y="1430338"/>
            <a:ext cx="8142287" cy="4471987"/>
          </a:xfrm>
        </p:spPr>
        <p:txBody>
          <a:bodyPr/>
          <a:lstStyle/>
          <a:p>
            <a:pPr>
              <a:lnSpc>
                <a:spcPct val="110000"/>
              </a:lnSpc>
            </a:pPr>
            <a:r>
              <a:rPr lang="fr-FR" smtClean="0"/>
              <a:t>Structurer les exigences : mode d’opération, classe d’utilisateurs,  événements déclenchants…</a:t>
            </a:r>
          </a:p>
          <a:p>
            <a:pPr>
              <a:lnSpc>
                <a:spcPct val="110000"/>
              </a:lnSpc>
            </a:pPr>
            <a:r>
              <a:rPr lang="fr-FR" smtClean="0"/>
              <a:t>Attributs :</a:t>
            </a:r>
          </a:p>
          <a:p>
            <a:pPr lvl="1">
              <a:lnSpc>
                <a:spcPct val="110000"/>
              </a:lnSpc>
            </a:pPr>
            <a:r>
              <a:rPr lang="fr-FR" smtClean="0"/>
              <a:t>Bénéfice : importance relative pour l’utilisateur final.</a:t>
            </a:r>
          </a:p>
          <a:p>
            <a:pPr lvl="1">
              <a:lnSpc>
                <a:spcPct val="110000"/>
              </a:lnSpc>
            </a:pPr>
            <a:r>
              <a:rPr lang="fr-FR" smtClean="0"/>
              <a:t>Effort : temps et ressources (personne/mois, code).</a:t>
            </a:r>
          </a:p>
          <a:p>
            <a:pPr lvl="1">
              <a:lnSpc>
                <a:spcPct val="110000"/>
              </a:lnSpc>
            </a:pPr>
            <a:r>
              <a:rPr lang="fr-FR" smtClean="0"/>
              <a:t>Priorité : essentielle, souhaitable, optionnelle …</a:t>
            </a:r>
          </a:p>
          <a:p>
            <a:pPr lvl="1">
              <a:lnSpc>
                <a:spcPct val="110000"/>
              </a:lnSpc>
            </a:pPr>
            <a:r>
              <a:rPr lang="fr-FR" smtClean="0"/>
              <a:t>Statut : proposée, approuvée, en cours, codée, validée.</a:t>
            </a:r>
          </a:p>
          <a:p>
            <a:pPr lvl="1">
              <a:lnSpc>
                <a:spcPct val="110000"/>
              </a:lnSpc>
            </a:pPr>
            <a:r>
              <a:rPr lang="fr-FR" smtClean="0"/>
              <a:t>Auteurs : personnes (ou équipes) responsables.</a:t>
            </a:r>
          </a:p>
          <a:p>
            <a:pPr lvl="1">
              <a:lnSpc>
                <a:spcPct val="110000"/>
              </a:lnSpc>
            </a:pPr>
            <a:r>
              <a:rPr lang="fr-FR" smtClean="0"/>
              <a:t>Motivation : explication ou référence au CdC.</a:t>
            </a:r>
          </a:p>
          <a:p>
            <a:pPr lvl="1">
              <a:lnSpc>
                <a:spcPct val="110000"/>
              </a:lnSpc>
            </a:pPr>
            <a:r>
              <a:rPr lang="fr-FR" smtClean="0"/>
              <a:t>Date : date de création ou de modification.</a:t>
            </a:r>
          </a:p>
          <a:p>
            <a:pPr lvl="1">
              <a:lnSpc>
                <a:spcPct val="110000"/>
              </a:lnSpc>
            </a:pPr>
            <a:r>
              <a:rPr lang="fr-FR" smtClean="0"/>
              <a:t>Version : n° de versions et historique des changements.</a:t>
            </a:r>
          </a:p>
          <a:p>
            <a:pPr lvl="1">
              <a:lnSpc>
                <a:spcPct val="110000"/>
              </a:lnSpc>
            </a:pPr>
            <a:r>
              <a:rPr lang="fr-FR" smtClean="0"/>
              <a:t>Relations et liens avec d’autres exigences.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E59760A4-1C49-4361-882B-CB2ABEE42FA5}" type="slidenum">
              <a:rPr lang="fr-FR"/>
              <a:pPr>
                <a:defRPr/>
              </a:pPr>
              <a:t>31</a:t>
            </a:fld>
            <a:endParaRPr lang="fr-FR"/>
          </a:p>
        </p:txBody>
      </p:sp>
      <p:sp>
        <p:nvSpPr>
          <p:cNvPr id="33795" name="Rectangle 9"/>
          <p:cNvSpPr>
            <a:spLocks noGrp="1" noChangeArrowheads="1"/>
          </p:cNvSpPr>
          <p:nvPr>
            <p:ph type="title"/>
          </p:nvPr>
        </p:nvSpPr>
        <p:spPr>
          <a:xfrm>
            <a:off x="685800" y="271463"/>
            <a:ext cx="7772400" cy="1143000"/>
          </a:xfrm>
        </p:spPr>
        <p:txBody>
          <a:bodyPr/>
          <a:lstStyle/>
          <a:p>
            <a:r>
              <a:rPr lang="fr-FR" smtClean="0"/>
              <a:t>3.    TRAÇABILITÉ DES EXIGENCES</a:t>
            </a:r>
          </a:p>
        </p:txBody>
      </p:sp>
      <p:sp>
        <p:nvSpPr>
          <p:cNvPr id="33796" name="Rectangle 10"/>
          <p:cNvSpPr>
            <a:spLocks noGrp="1" noChangeArrowheads="1"/>
          </p:cNvSpPr>
          <p:nvPr>
            <p:ph type="body" idx="1"/>
          </p:nvPr>
        </p:nvSpPr>
        <p:spPr>
          <a:xfrm>
            <a:off x="392113" y="1539875"/>
            <a:ext cx="8258175" cy="4114800"/>
          </a:xfrm>
        </p:spPr>
        <p:txBody>
          <a:bodyPr/>
          <a:lstStyle/>
          <a:p>
            <a:pPr>
              <a:lnSpc>
                <a:spcPct val="110000"/>
              </a:lnSpc>
            </a:pPr>
            <a:r>
              <a:rPr lang="fr-FR" smtClean="0"/>
              <a:t>Référencer chaque exigence (documents, modèles d'analyse, de conception, code source, composants…) </a:t>
            </a:r>
          </a:p>
          <a:p>
            <a:pPr>
              <a:lnSpc>
                <a:spcPct val="110000"/>
              </a:lnSpc>
            </a:pPr>
            <a:r>
              <a:rPr lang="fr-FR" smtClean="0"/>
              <a:t>Différents types d'analyse :</a:t>
            </a:r>
          </a:p>
          <a:p>
            <a:pPr lvl="1">
              <a:lnSpc>
                <a:spcPct val="110000"/>
              </a:lnSpc>
            </a:pPr>
            <a:r>
              <a:rPr lang="fr-FR" smtClean="0"/>
              <a:t>Analyse d'impact : quels artefacts seront affectés si une exigence change ?</a:t>
            </a:r>
          </a:p>
          <a:p>
            <a:pPr lvl="1">
              <a:lnSpc>
                <a:spcPct val="110000"/>
              </a:lnSpc>
            </a:pPr>
            <a:r>
              <a:rPr lang="fr-FR" smtClean="0"/>
              <a:t>Analyse de dérivation : quelles exigences ont impliqué la réalisation d'un artefact ?</a:t>
            </a:r>
          </a:p>
          <a:p>
            <a:pPr lvl="1">
              <a:lnSpc>
                <a:spcPct val="110000"/>
              </a:lnSpc>
            </a:pPr>
            <a:r>
              <a:rPr lang="fr-FR" smtClean="0"/>
              <a:t>Analyse de couverture d'impact : toutes les exigences ont-elles été prises en compte ?</a:t>
            </a:r>
          </a:p>
          <a:p>
            <a:pPr lvl="1">
              <a:lnSpc>
                <a:spcPct val="110000"/>
              </a:lnSpc>
            </a:pPr>
            <a:r>
              <a:rPr lang="fr-FR" smtClean="0"/>
              <a:t>Analyse de couverture de dérivation : a-t-on besoin de tous les artefacts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1B80FBD5-807D-415C-BF0F-2B9E8BB14CC8}" type="slidenum">
              <a:rPr lang="fr-FR"/>
              <a:pPr>
                <a:defRPr/>
              </a:pPr>
              <a:t>32</a:t>
            </a:fld>
            <a:endParaRPr lang="fr-FR"/>
          </a:p>
        </p:txBody>
      </p:sp>
      <p:sp>
        <p:nvSpPr>
          <p:cNvPr id="34819" name="Rectangle 6"/>
          <p:cNvSpPr>
            <a:spLocks noGrp="1" noChangeArrowheads="1"/>
          </p:cNvSpPr>
          <p:nvPr>
            <p:ph type="title"/>
          </p:nvPr>
        </p:nvSpPr>
        <p:spPr>
          <a:xfrm>
            <a:off x="685800" y="296863"/>
            <a:ext cx="7772400" cy="1143000"/>
          </a:xfrm>
        </p:spPr>
        <p:txBody>
          <a:bodyPr/>
          <a:lstStyle/>
          <a:p>
            <a:r>
              <a:rPr lang="fr-FR" smtClean="0"/>
              <a:t>4.    GESTION DES CHANGEMENTS</a:t>
            </a:r>
          </a:p>
        </p:txBody>
      </p:sp>
      <p:sp>
        <p:nvSpPr>
          <p:cNvPr id="34820" name="Rectangle 7"/>
          <p:cNvSpPr>
            <a:spLocks noGrp="1" noChangeArrowheads="1"/>
          </p:cNvSpPr>
          <p:nvPr>
            <p:ph type="body" idx="1"/>
          </p:nvPr>
        </p:nvSpPr>
        <p:spPr>
          <a:xfrm>
            <a:off x="333375" y="1539875"/>
            <a:ext cx="8686800" cy="5067300"/>
          </a:xfrm>
        </p:spPr>
        <p:txBody>
          <a:bodyPr/>
          <a:lstStyle/>
          <a:p>
            <a:pPr>
              <a:lnSpc>
                <a:spcPct val="130000"/>
              </a:lnSpc>
            </a:pPr>
            <a:r>
              <a:rPr lang="fr-FR" smtClean="0"/>
              <a:t> Changement :</a:t>
            </a:r>
          </a:p>
          <a:p>
            <a:pPr lvl="1">
              <a:lnSpc>
                <a:spcPct val="130000"/>
              </a:lnSpc>
            </a:pPr>
            <a:r>
              <a:rPr lang="fr-FR" smtClean="0"/>
              <a:t>Une exigence définie ne peut pas être réalisée (coût, incompatibilité technique),</a:t>
            </a:r>
          </a:p>
          <a:p>
            <a:pPr lvl="1">
              <a:lnSpc>
                <a:spcPct val="130000"/>
              </a:lnSpc>
            </a:pPr>
            <a:r>
              <a:rPr lang="fr-FR" smtClean="0"/>
              <a:t>Le client demande une modification.</a:t>
            </a:r>
          </a:p>
          <a:p>
            <a:pPr>
              <a:lnSpc>
                <a:spcPct val="130000"/>
              </a:lnSpc>
            </a:pPr>
            <a:r>
              <a:rPr lang="fr-FR" smtClean="0"/>
              <a:t>Objectifs </a:t>
            </a:r>
          </a:p>
          <a:p>
            <a:pPr lvl="1">
              <a:lnSpc>
                <a:spcPct val="130000"/>
              </a:lnSpc>
            </a:pPr>
            <a:r>
              <a:rPr lang="fr-FR" smtClean="0"/>
              <a:t>Fournir un cadre pour garantir que seuls les changements approuvés seront réalisés.</a:t>
            </a:r>
          </a:p>
          <a:p>
            <a:pPr lvl="1">
              <a:lnSpc>
                <a:spcPct val="130000"/>
              </a:lnSpc>
            </a:pPr>
            <a:r>
              <a:rPr lang="fr-FR" smtClean="0"/>
              <a:t>Minimiser les conséquences sur la qualité des services en assurant l’efficacité d’exécution des changements.</a:t>
            </a:r>
          </a:p>
          <a:p>
            <a:pPr lvl="1">
              <a:lnSpc>
                <a:spcPct val="130000"/>
              </a:lnSpc>
            </a:pPr>
            <a:r>
              <a:rPr lang="fr-FR" smtClean="0"/>
              <a:t>Améliorer la gestion des risques  et des coûts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7B078F53-E25B-4223-8F58-9158DD43060D}" type="slidenum">
              <a:rPr lang="fr-FR"/>
              <a:pPr>
                <a:defRPr/>
              </a:pPr>
              <a:t>33</a:t>
            </a:fld>
            <a:endParaRPr lang="fr-FR"/>
          </a:p>
        </p:txBody>
      </p:sp>
      <p:sp>
        <p:nvSpPr>
          <p:cNvPr id="35843" name="Rectangle 2"/>
          <p:cNvSpPr>
            <a:spLocks noGrp="1" noChangeArrowheads="1"/>
          </p:cNvSpPr>
          <p:nvPr>
            <p:ph type="title"/>
          </p:nvPr>
        </p:nvSpPr>
        <p:spPr/>
        <p:txBody>
          <a:bodyPr/>
          <a:lstStyle/>
          <a:p>
            <a:r>
              <a:rPr lang="fr-FR" smtClean="0"/>
              <a:t>4.    GESTION DES CHANGEMENTS</a:t>
            </a:r>
          </a:p>
        </p:txBody>
      </p:sp>
      <p:sp>
        <p:nvSpPr>
          <p:cNvPr id="35844" name="Rectangle 3"/>
          <p:cNvSpPr>
            <a:spLocks noGrp="1" noChangeArrowheads="1"/>
          </p:cNvSpPr>
          <p:nvPr>
            <p:ph type="body" idx="1"/>
          </p:nvPr>
        </p:nvSpPr>
        <p:spPr>
          <a:xfrm>
            <a:off x="582613" y="1606550"/>
            <a:ext cx="8143875" cy="4905375"/>
          </a:xfrm>
        </p:spPr>
        <p:txBody>
          <a:bodyPr/>
          <a:lstStyle/>
          <a:p>
            <a:pPr>
              <a:lnSpc>
                <a:spcPct val="120000"/>
              </a:lnSpc>
            </a:pPr>
            <a:r>
              <a:rPr lang="fr-FR" smtClean="0"/>
              <a:t> Impact du changement :</a:t>
            </a:r>
          </a:p>
          <a:p>
            <a:pPr lvl="1">
              <a:lnSpc>
                <a:spcPct val="120000"/>
              </a:lnSpc>
            </a:pPr>
            <a:r>
              <a:rPr lang="fr-FR" smtClean="0"/>
              <a:t>Risques en termes de faisabilité et de planification,</a:t>
            </a:r>
          </a:p>
          <a:p>
            <a:pPr lvl="1">
              <a:lnSpc>
                <a:spcPct val="120000"/>
              </a:lnSpc>
            </a:pPr>
            <a:r>
              <a:rPr lang="fr-FR" smtClean="0"/>
              <a:t>Conséquences sur d'autres composants du produit (effets de bord),</a:t>
            </a:r>
          </a:p>
          <a:p>
            <a:pPr lvl="1">
              <a:lnSpc>
                <a:spcPct val="120000"/>
              </a:lnSpc>
            </a:pPr>
            <a:r>
              <a:rPr lang="fr-FR" smtClean="0"/>
              <a:t>Effort supplémentaire, coût, taille, ressources.</a:t>
            </a:r>
          </a:p>
          <a:p>
            <a:pPr>
              <a:lnSpc>
                <a:spcPct val="120000"/>
              </a:lnSpc>
            </a:pPr>
            <a:r>
              <a:rPr lang="fr-FR" smtClean="0"/>
              <a:t> Trace des changements d'exigences :</a:t>
            </a:r>
          </a:p>
          <a:p>
            <a:pPr lvl="1">
              <a:lnSpc>
                <a:spcPct val="120000"/>
              </a:lnSpc>
            </a:pPr>
            <a:r>
              <a:rPr lang="fr-FR" smtClean="0"/>
              <a:t>Changements approuvés,</a:t>
            </a:r>
          </a:p>
          <a:p>
            <a:pPr lvl="1">
              <a:lnSpc>
                <a:spcPct val="120000"/>
              </a:lnSpc>
            </a:pPr>
            <a:r>
              <a:rPr lang="fr-FR" smtClean="0"/>
              <a:t>Changements incorporés dans les documents d'analyse,</a:t>
            </a:r>
          </a:p>
          <a:p>
            <a:pPr lvl="1">
              <a:lnSpc>
                <a:spcPct val="120000"/>
              </a:lnSpc>
            </a:pPr>
            <a:r>
              <a:rPr lang="fr-FR" smtClean="0"/>
              <a:t>Changements proposés et rejetés,</a:t>
            </a:r>
          </a:p>
          <a:p>
            <a:pPr lvl="1">
              <a:lnSpc>
                <a:spcPct val="120000"/>
              </a:lnSpc>
            </a:pPr>
            <a:r>
              <a:rPr lang="fr-FR" smtClean="0"/>
              <a:t>Demandes de changement actuellement en attente,</a:t>
            </a:r>
          </a:p>
          <a:p>
            <a:pPr lvl="1">
              <a:lnSpc>
                <a:spcPct val="120000"/>
              </a:lnSpc>
            </a:pPr>
            <a:r>
              <a:rPr lang="fr-FR" smtClean="0"/>
              <a:t>Historique des changements.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2926D04D-EFA2-4909-AABD-8939B23EA675}" type="slidenum">
              <a:rPr lang="fr-FR"/>
              <a:pPr>
                <a:defRPr/>
              </a:pPr>
              <a:t>34</a:t>
            </a:fld>
            <a:endParaRPr lang="fr-FR"/>
          </a:p>
        </p:txBody>
      </p:sp>
      <p:sp>
        <p:nvSpPr>
          <p:cNvPr id="36867" name="Rectangle 7"/>
          <p:cNvSpPr>
            <a:spLocks noGrp="1" noChangeArrowheads="1"/>
          </p:cNvSpPr>
          <p:nvPr>
            <p:ph type="title"/>
          </p:nvPr>
        </p:nvSpPr>
        <p:spPr>
          <a:xfrm>
            <a:off x="685800" y="427038"/>
            <a:ext cx="7772400" cy="1143000"/>
          </a:xfrm>
        </p:spPr>
        <p:txBody>
          <a:bodyPr/>
          <a:lstStyle/>
          <a:p>
            <a:r>
              <a:rPr lang="fr-FR" smtClean="0"/>
              <a:t>Aucun outil, aucune méthode ne fera le travail à votre place ! </a:t>
            </a:r>
          </a:p>
        </p:txBody>
      </p:sp>
      <p:sp>
        <p:nvSpPr>
          <p:cNvPr id="36868" name="Rectangle 8"/>
          <p:cNvSpPr>
            <a:spLocks noGrp="1" noChangeArrowheads="1"/>
          </p:cNvSpPr>
          <p:nvPr>
            <p:ph type="body" idx="1"/>
          </p:nvPr>
        </p:nvSpPr>
        <p:spPr/>
        <p:txBody>
          <a:bodyPr/>
          <a:lstStyle/>
          <a:p>
            <a:r>
              <a:rPr lang="fr-FR" sz="2000" smtClean="0"/>
              <a:t>Activité essentielle,</a:t>
            </a:r>
          </a:p>
          <a:p>
            <a:r>
              <a:rPr lang="fr-FR" sz="2000" smtClean="0"/>
              <a:t>Approche rigoureuse :</a:t>
            </a:r>
          </a:p>
          <a:p>
            <a:pPr lvl="1"/>
            <a:r>
              <a:rPr lang="fr-FR" sz="1800" smtClean="0"/>
              <a:t>validation</a:t>
            </a:r>
          </a:p>
          <a:p>
            <a:r>
              <a:rPr lang="fr-FR" sz="2000" smtClean="0"/>
              <a:t>Exigences mesurables :</a:t>
            </a:r>
          </a:p>
          <a:p>
            <a:pPr lvl="1"/>
            <a:r>
              <a:rPr lang="fr-FR" sz="1800" smtClean="0"/>
              <a:t>Évaluation,</a:t>
            </a:r>
          </a:p>
          <a:p>
            <a:pPr lvl="1"/>
            <a:r>
              <a:rPr lang="fr-FR" sz="1800" smtClean="0"/>
              <a:t>3 valeurs par variable :</a:t>
            </a:r>
          </a:p>
          <a:p>
            <a:pPr lvl="3"/>
            <a:r>
              <a:rPr lang="fr-FR" sz="1800" smtClean="0"/>
              <a:t>Le pire cas acceptable,</a:t>
            </a:r>
          </a:p>
          <a:p>
            <a:pPr lvl="3"/>
            <a:r>
              <a:rPr lang="fr-FR" sz="1800" smtClean="0"/>
              <a:t>Le niveau planifié et attendu,</a:t>
            </a:r>
          </a:p>
          <a:p>
            <a:pPr lvl="3"/>
            <a:r>
              <a:rPr lang="fr-FR" sz="1800" smtClean="0"/>
              <a:t>La meilleure limite.</a:t>
            </a:r>
          </a:p>
          <a:p>
            <a:r>
              <a:rPr lang="fr-FR" sz="2000" smtClean="0"/>
              <a:t>Nécessaire pour prévoir les coûts de développement et l’échéancier du projet.</a:t>
            </a:r>
          </a:p>
          <a:p>
            <a:r>
              <a:rPr lang="fr-FR" sz="2000" smtClean="0"/>
              <a:t>Outils pour une approche disciplinée.</a:t>
            </a:r>
          </a:p>
          <a:p>
            <a:endParaRPr lang="fr-FR" sz="2000" smtClean="0"/>
          </a:p>
        </p:txBody>
      </p:sp>
      <p:sp>
        <p:nvSpPr>
          <p:cNvPr id="36869" name="Text Box 10"/>
          <p:cNvSpPr txBox="1">
            <a:spLocks noChangeArrowheads="1"/>
          </p:cNvSpPr>
          <p:nvPr/>
        </p:nvSpPr>
        <p:spPr bwMode="auto">
          <a:xfrm>
            <a:off x="6091238" y="2060575"/>
            <a:ext cx="2801937" cy="1619250"/>
          </a:xfrm>
          <a:prstGeom prst="rect">
            <a:avLst/>
          </a:prstGeom>
          <a:noFill/>
          <a:ln w="3175">
            <a:solidFill>
              <a:srgbClr val="00FF00"/>
            </a:solidFill>
            <a:miter lim="800000"/>
            <a:headEnd type="none" w="sm" len="sm"/>
            <a:tailEnd type="none" w="lg" len="med"/>
          </a:ln>
        </p:spPr>
        <p:txBody>
          <a:bodyPr lIns="90000" tIns="46800" rIns="90000" bIns="46800">
            <a:spAutoFit/>
          </a:bodyPr>
          <a:lstStyle/>
          <a:p>
            <a:r>
              <a:rPr lang="fr-FR" sz="2000"/>
              <a:t>Livre blanc de Borland :</a:t>
            </a:r>
          </a:p>
          <a:p>
            <a:r>
              <a:rPr lang="fr-FR" sz="2000"/>
              <a:t>http://www.borland.com/fr/wp/rdm/vsts/</a:t>
            </a:r>
          </a:p>
          <a:p>
            <a:endParaRPr lang="fr-FR" sz="2000"/>
          </a:p>
          <a:p>
            <a:r>
              <a:rPr lang="fr-FR" sz="2000">
                <a:solidFill>
                  <a:srgbClr val="FF0000"/>
                </a:solidFill>
              </a:rPr>
              <a:t>A LIRE D’URGENCE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1"/>
          <p:cNvSpPr>
            <a:spLocks noGrp="1" noChangeArrowheads="1"/>
          </p:cNvSpPr>
          <p:nvPr>
            <p:ph type="sldNum" sz="quarter" idx="12"/>
          </p:nvPr>
        </p:nvSpPr>
        <p:spPr>
          <a:noFill/>
        </p:spPr>
        <p:txBody>
          <a:bodyPr/>
          <a:lstStyle/>
          <a:p>
            <a:fld id="{499E8343-662E-4947-9BDD-628443B42D7E}" type="slidenum">
              <a:rPr lang="fr-FR"/>
              <a:pPr/>
              <a:t>35</a:t>
            </a:fld>
            <a:endParaRPr lang="fr-FR"/>
          </a:p>
        </p:txBody>
      </p:sp>
      <p:sp>
        <p:nvSpPr>
          <p:cNvPr id="37891" name="Rectangle 4"/>
          <p:cNvSpPr>
            <a:spLocks noGrp="1" noChangeArrowheads="1"/>
          </p:cNvSpPr>
          <p:nvPr>
            <p:ph type="ctrTitle"/>
          </p:nvPr>
        </p:nvSpPr>
        <p:spPr>
          <a:xfrm>
            <a:off x="211138" y="3038475"/>
            <a:ext cx="8610600" cy="2370138"/>
          </a:xfrm>
        </p:spPr>
        <p:txBody>
          <a:bodyPr/>
          <a:lstStyle/>
          <a:p>
            <a:pPr>
              <a:lnSpc>
                <a:spcPct val="190000"/>
              </a:lnSpc>
            </a:pPr>
            <a:r>
              <a:rPr lang="fr-FR" sz="2000" smtClean="0"/>
              <a:t>Chapitre V</a:t>
            </a:r>
            <a:br>
              <a:rPr lang="fr-FR" sz="2000" smtClean="0"/>
            </a:br>
            <a:r>
              <a:rPr lang="fr-FR" smtClean="0"/>
              <a:t> </a:t>
            </a:r>
            <a:r>
              <a:rPr lang="fr-FR" sz="2800" smtClean="0"/>
              <a:t>ERGONOMIE DES INTERFACES </a:t>
            </a:r>
            <a:br>
              <a:rPr lang="fr-FR" sz="2800" smtClean="0"/>
            </a:br>
            <a:r>
              <a:rPr lang="fr-FR" sz="2800" smtClean="0"/>
              <a:t>HUMAIN-ORDINATEUR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E2533B56-F081-42EE-9962-FF917134E8DA}" type="slidenum">
              <a:rPr lang="fr-FR"/>
              <a:pPr>
                <a:defRPr/>
              </a:pPr>
              <a:t>36</a:t>
            </a:fld>
            <a:endParaRPr lang="fr-FR"/>
          </a:p>
        </p:txBody>
      </p:sp>
      <p:sp>
        <p:nvSpPr>
          <p:cNvPr id="38915" name="Rectangle 4"/>
          <p:cNvSpPr>
            <a:spLocks noGrp="1" noChangeArrowheads="1"/>
          </p:cNvSpPr>
          <p:nvPr>
            <p:ph type="title"/>
          </p:nvPr>
        </p:nvSpPr>
        <p:spPr/>
        <p:txBody>
          <a:bodyPr/>
          <a:lstStyle/>
          <a:p>
            <a:r>
              <a:rPr lang="fr-FR" smtClean="0"/>
              <a:t>POURQUOI C’EST IMPORTANT ?</a:t>
            </a:r>
          </a:p>
        </p:txBody>
      </p:sp>
      <p:sp>
        <p:nvSpPr>
          <p:cNvPr id="38916" name="Rectangle 5"/>
          <p:cNvSpPr>
            <a:spLocks noGrp="1" noChangeArrowheads="1"/>
          </p:cNvSpPr>
          <p:nvPr>
            <p:ph type="body" idx="1"/>
          </p:nvPr>
        </p:nvSpPr>
        <p:spPr>
          <a:xfrm>
            <a:off x="808038" y="1317625"/>
            <a:ext cx="7772400" cy="4295775"/>
          </a:xfrm>
        </p:spPr>
        <p:txBody>
          <a:bodyPr/>
          <a:lstStyle/>
          <a:p>
            <a:pPr>
              <a:lnSpc>
                <a:spcPct val="130000"/>
              </a:lnSpc>
            </a:pPr>
            <a:r>
              <a:rPr lang="fr-FR" smtClean="0"/>
              <a:t>La masse d’information est fortement croissante et de + en + difficile à traiter,</a:t>
            </a:r>
          </a:p>
          <a:p>
            <a:pPr>
              <a:lnSpc>
                <a:spcPct val="130000"/>
              </a:lnSpc>
            </a:pPr>
            <a:r>
              <a:rPr lang="fr-FR" smtClean="0"/>
              <a:t>Les nombreuses demandes :</a:t>
            </a:r>
          </a:p>
          <a:p>
            <a:pPr lvl="1">
              <a:lnSpc>
                <a:spcPct val="130000"/>
              </a:lnSpc>
            </a:pPr>
            <a:r>
              <a:rPr lang="fr-FR" smtClean="0"/>
              <a:t>Systèmes critiques (supervision, veille…),</a:t>
            </a:r>
          </a:p>
          <a:p>
            <a:pPr lvl="1">
              <a:lnSpc>
                <a:spcPct val="130000"/>
              </a:lnSpc>
            </a:pPr>
            <a:r>
              <a:rPr lang="fr-FR" smtClean="0"/>
              <a:t>Systèmes industriels (productivité),</a:t>
            </a:r>
          </a:p>
          <a:p>
            <a:pPr lvl="1">
              <a:lnSpc>
                <a:spcPct val="130000"/>
              </a:lnSpc>
            </a:pPr>
            <a:r>
              <a:rPr lang="fr-FR" smtClean="0"/>
              <a:t>Loisirs (attractivité),</a:t>
            </a:r>
          </a:p>
          <a:p>
            <a:pPr lvl="1">
              <a:lnSpc>
                <a:spcPct val="130000"/>
              </a:lnSpc>
            </a:pPr>
            <a:r>
              <a:rPr lang="fr-FR" smtClean="0"/>
              <a:t>Connecticiels (groupware : communication de personne à personne via la machine)</a:t>
            </a:r>
          </a:p>
          <a:p>
            <a:pPr>
              <a:lnSpc>
                <a:spcPct val="130000"/>
              </a:lnSpc>
            </a:pPr>
            <a:r>
              <a:rPr lang="fr-FR" smtClean="0"/>
              <a:t>La tâche de l’utilisateur dépend du logiciel.</a:t>
            </a:r>
          </a:p>
          <a:p>
            <a:pPr>
              <a:lnSpc>
                <a:spcPct val="130000"/>
              </a:lnSpc>
            </a:pPr>
            <a:r>
              <a:rPr lang="fr-FR" smtClean="0"/>
              <a:t>Le logiciel établit les informations disponibles</a:t>
            </a:r>
          </a:p>
          <a:p>
            <a:pPr>
              <a:lnSpc>
                <a:spcPct val="130000"/>
              </a:lnSpc>
            </a:pPr>
            <a:endParaRPr lang="fr-FR"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A92E7DA8-331E-4286-B06E-BD325F623735}" type="slidenum">
              <a:rPr lang="fr-FR"/>
              <a:pPr>
                <a:defRPr/>
              </a:pPr>
              <a:t>37</a:t>
            </a:fld>
            <a:endParaRPr lang="fr-FR"/>
          </a:p>
        </p:txBody>
      </p:sp>
      <p:sp>
        <p:nvSpPr>
          <p:cNvPr id="39939" name="Rectangle 5"/>
          <p:cNvSpPr>
            <a:spLocks noGrp="1" noChangeArrowheads="1"/>
          </p:cNvSpPr>
          <p:nvPr>
            <p:ph type="title"/>
          </p:nvPr>
        </p:nvSpPr>
        <p:spPr>
          <a:xfrm>
            <a:off x="685800" y="452438"/>
            <a:ext cx="5705475" cy="1143000"/>
          </a:xfrm>
        </p:spPr>
        <p:txBody>
          <a:bodyPr/>
          <a:lstStyle/>
          <a:p>
            <a:r>
              <a:rPr lang="fr-FR" smtClean="0"/>
              <a:t>QUALITÉ D'UNE IHO</a:t>
            </a:r>
          </a:p>
        </p:txBody>
      </p:sp>
      <p:sp>
        <p:nvSpPr>
          <p:cNvPr id="39940" name="Rectangle 6"/>
          <p:cNvSpPr>
            <a:spLocks noGrp="1" noChangeArrowheads="1"/>
          </p:cNvSpPr>
          <p:nvPr>
            <p:ph type="body" idx="1"/>
          </p:nvPr>
        </p:nvSpPr>
        <p:spPr>
          <a:xfrm>
            <a:off x="744538" y="1530350"/>
            <a:ext cx="7772400" cy="4495800"/>
          </a:xfrm>
        </p:spPr>
        <p:txBody>
          <a:bodyPr/>
          <a:lstStyle/>
          <a:p>
            <a:r>
              <a:rPr lang="fr-FR" smtClean="0"/>
              <a:t>L’IHO détermine :</a:t>
            </a:r>
          </a:p>
          <a:p>
            <a:pPr lvl="1"/>
            <a:r>
              <a:rPr lang="fr-FR" smtClean="0"/>
              <a:t>Facilité d'apprentissage d'une application,</a:t>
            </a:r>
          </a:p>
          <a:p>
            <a:pPr lvl="1"/>
            <a:r>
              <a:rPr lang="fr-FR" smtClean="0"/>
              <a:t>Efficacité de l'utilisation d'un  logiciel,</a:t>
            </a:r>
          </a:p>
          <a:p>
            <a:pPr lvl="1"/>
            <a:r>
              <a:rPr lang="fr-FR" smtClean="0"/>
              <a:t>Acceptation du changement,</a:t>
            </a:r>
          </a:p>
          <a:p>
            <a:pPr lvl="1"/>
            <a:r>
              <a:rPr lang="fr-FR" smtClean="0"/>
              <a:t>Satisfaction des utilisateurs,</a:t>
            </a:r>
          </a:p>
          <a:p>
            <a:pPr lvl="1"/>
            <a:r>
              <a:rPr lang="fr-FR" smtClean="0"/>
              <a:t>Accroissement de la productivité,</a:t>
            </a:r>
          </a:p>
          <a:p>
            <a:r>
              <a:rPr lang="fr-FR" smtClean="0"/>
              <a:t>Une bonne IHO est :</a:t>
            </a:r>
          </a:p>
          <a:p>
            <a:pPr lvl="1"/>
            <a:r>
              <a:rPr lang="fr-FR" smtClean="0"/>
              <a:t>Intuitive : prédictible,</a:t>
            </a:r>
          </a:p>
          <a:p>
            <a:pPr lvl="1"/>
            <a:r>
              <a:rPr lang="fr-FR" smtClean="0"/>
              <a:t>Rassurante : apprentissage par essais – erreurs,</a:t>
            </a:r>
          </a:p>
          <a:p>
            <a:pPr lvl="1"/>
            <a:r>
              <a:rPr lang="fr-FR" smtClean="0"/>
              <a:t>Agréable  - esthétique - dynamique - ludique,</a:t>
            </a:r>
          </a:p>
          <a:p>
            <a:pPr lvl="1"/>
            <a:r>
              <a:rPr lang="fr-FR" smtClean="0"/>
              <a:t>Performante : tâches rapides à exécuter - réactions immédiates.</a:t>
            </a:r>
          </a:p>
          <a:p>
            <a:pPr lvl="1"/>
            <a:endParaRPr lang="fr-FR" smtClean="0"/>
          </a:p>
        </p:txBody>
      </p:sp>
      <p:sp>
        <p:nvSpPr>
          <p:cNvPr id="39941" name="Text Box 7"/>
          <p:cNvSpPr txBox="1">
            <a:spLocks noChangeArrowheads="1"/>
          </p:cNvSpPr>
          <p:nvPr/>
        </p:nvSpPr>
        <p:spPr bwMode="auto">
          <a:xfrm>
            <a:off x="1500188" y="6169025"/>
            <a:ext cx="5256212" cy="415925"/>
          </a:xfrm>
          <a:prstGeom prst="rect">
            <a:avLst/>
          </a:prstGeom>
          <a:noFill/>
          <a:ln w="19050">
            <a:solidFill>
              <a:srgbClr val="00FF00"/>
            </a:solidFill>
            <a:miter lim="800000"/>
            <a:headEnd type="none" w="sm" len="sm"/>
            <a:tailEnd type="none" w="lg" len="med"/>
          </a:ln>
        </p:spPr>
        <p:txBody>
          <a:bodyPr wrap="none" lIns="90000" tIns="46800" rIns="90000" bIns="46800">
            <a:spAutoFit/>
          </a:bodyPr>
          <a:lstStyle/>
          <a:p>
            <a:r>
              <a:rPr lang="fr-FR" sz="2000"/>
              <a:t>A consulter : www.membres.lycos.fr/interaction/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B93DCCFB-0571-4118-A500-E10C78412ACA}" type="slidenum">
              <a:rPr lang="fr-FR"/>
              <a:pPr>
                <a:defRPr/>
              </a:pPr>
              <a:t>38</a:t>
            </a:fld>
            <a:endParaRPr lang="fr-FR"/>
          </a:p>
        </p:txBody>
      </p:sp>
      <p:sp>
        <p:nvSpPr>
          <p:cNvPr id="40963" name="Rectangle 4"/>
          <p:cNvSpPr>
            <a:spLocks noGrp="1" noChangeArrowheads="1"/>
          </p:cNvSpPr>
          <p:nvPr>
            <p:ph type="title"/>
          </p:nvPr>
        </p:nvSpPr>
        <p:spPr/>
        <p:txBody>
          <a:bodyPr/>
          <a:lstStyle/>
          <a:p>
            <a:r>
              <a:rPr lang="fr-FR" smtClean="0"/>
              <a:t>CONCEPTION D'UNE IHO</a:t>
            </a:r>
          </a:p>
        </p:txBody>
      </p:sp>
      <p:sp>
        <p:nvSpPr>
          <p:cNvPr id="40964" name="Rectangle 5"/>
          <p:cNvSpPr>
            <a:spLocks noGrp="1" noChangeArrowheads="1"/>
          </p:cNvSpPr>
          <p:nvPr>
            <p:ph type="body" idx="1"/>
          </p:nvPr>
        </p:nvSpPr>
        <p:spPr>
          <a:xfrm>
            <a:off x="744538" y="1427163"/>
            <a:ext cx="7772400" cy="4598987"/>
          </a:xfrm>
        </p:spPr>
        <p:txBody>
          <a:bodyPr/>
          <a:lstStyle/>
          <a:p>
            <a:r>
              <a:rPr lang="fr-FR" smtClean="0"/>
              <a:t>Mise en forme graphique :</a:t>
            </a:r>
          </a:p>
          <a:p>
            <a:pPr lvl="1"/>
            <a:r>
              <a:rPr lang="fr-FR" smtClean="0"/>
              <a:t>Modèle d’interaction (Look : ce que l’on montre =&gt; contenu et esthétique).</a:t>
            </a:r>
          </a:p>
          <a:p>
            <a:pPr lvl="1"/>
            <a:r>
              <a:rPr lang="fr-FR" smtClean="0"/>
              <a:t>Style d’interaction : (Feel : comment on manipule =&gt; facilité d’utilisation).</a:t>
            </a:r>
          </a:p>
          <a:p>
            <a:pPr lvl="1"/>
            <a:r>
              <a:rPr lang="fr-FR" smtClean="0"/>
              <a:t>Connaissance des utilisateurs.</a:t>
            </a:r>
          </a:p>
          <a:p>
            <a:pPr lvl="1"/>
            <a:r>
              <a:rPr lang="fr-FR" smtClean="0"/>
              <a:t>Connaissance de la tâche (séquencement logique des activités de l’utilisateur).</a:t>
            </a:r>
          </a:p>
          <a:p>
            <a:r>
              <a:rPr lang="fr-FR" smtClean="0"/>
              <a:t>Conception en termes de classes :</a:t>
            </a:r>
          </a:p>
          <a:p>
            <a:pPr lvl="1"/>
            <a:r>
              <a:rPr lang="fr-FR" smtClean="0"/>
              <a:t>Composants logiciels.</a:t>
            </a:r>
          </a:p>
          <a:p>
            <a:pPr lvl="1"/>
            <a:r>
              <a:rPr lang="fr-FR" smtClean="0"/>
              <a:t>Patrons de conception.</a:t>
            </a:r>
          </a:p>
          <a:p>
            <a:pPr lvl="1"/>
            <a:r>
              <a:rPr lang="fr-FR" smtClean="0"/>
              <a:t>Interactions avec les composants du domaine.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A60B3C3E-9BA7-4294-8424-7A0ADF6AF7F7}" type="slidenum">
              <a:rPr lang="fr-FR"/>
              <a:pPr>
                <a:defRPr/>
              </a:pPr>
              <a:t>39</a:t>
            </a:fld>
            <a:endParaRPr lang="fr-FR"/>
          </a:p>
        </p:txBody>
      </p:sp>
      <p:sp>
        <p:nvSpPr>
          <p:cNvPr id="41987" name="Rectangle 4"/>
          <p:cNvSpPr>
            <a:spLocks noGrp="1" noChangeArrowheads="1"/>
          </p:cNvSpPr>
          <p:nvPr>
            <p:ph type="title"/>
          </p:nvPr>
        </p:nvSpPr>
        <p:spPr/>
        <p:txBody>
          <a:bodyPr/>
          <a:lstStyle/>
          <a:p>
            <a:r>
              <a:rPr lang="fr-FR" smtClean="0"/>
              <a:t>DÉFAUTS DE CONCEPTION DE L'IH0</a:t>
            </a:r>
            <a:br>
              <a:rPr lang="fr-FR" smtClean="0"/>
            </a:br>
            <a:r>
              <a:rPr lang="fr-FR" sz="2400" smtClean="0"/>
              <a:t>NIVEAU MÉTHODOLOGIQUE</a:t>
            </a:r>
          </a:p>
        </p:txBody>
      </p:sp>
      <p:sp>
        <p:nvSpPr>
          <p:cNvPr id="41988" name="Rectangle 5"/>
          <p:cNvSpPr>
            <a:spLocks noGrp="1" noChangeArrowheads="1"/>
          </p:cNvSpPr>
          <p:nvPr>
            <p:ph type="body" idx="1"/>
          </p:nvPr>
        </p:nvSpPr>
        <p:spPr>
          <a:xfrm>
            <a:off x="392113" y="1738313"/>
            <a:ext cx="8439150" cy="4114800"/>
          </a:xfrm>
        </p:spPr>
        <p:txBody>
          <a:bodyPr/>
          <a:lstStyle/>
          <a:p>
            <a:pPr>
              <a:lnSpc>
                <a:spcPct val="120000"/>
              </a:lnSpc>
            </a:pPr>
            <a:r>
              <a:rPr lang="fr-FR" sz="2000" smtClean="0"/>
              <a:t>Manque de connaissance du travail des utilisateurs</a:t>
            </a:r>
          </a:p>
          <a:p>
            <a:pPr lvl="1">
              <a:lnSpc>
                <a:spcPct val="120000"/>
              </a:lnSpc>
            </a:pPr>
            <a:r>
              <a:rPr lang="fr-FR" sz="1800" smtClean="0"/>
              <a:t>Séquences de commande non conformes aux séquences des actions pou la tâche.</a:t>
            </a:r>
          </a:p>
          <a:p>
            <a:pPr>
              <a:lnSpc>
                <a:spcPct val="120000"/>
              </a:lnSpc>
            </a:pPr>
            <a:r>
              <a:rPr lang="fr-FR" sz="2000" smtClean="0"/>
              <a:t>Utilisation de méthodes informatiques n’incluant pas la prise en compte de l’opérateur humain.</a:t>
            </a:r>
          </a:p>
          <a:p>
            <a:pPr>
              <a:lnSpc>
                <a:spcPct val="120000"/>
              </a:lnSpc>
            </a:pPr>
            <a:r>
              <a:rPr lang="fr-FR" sz="2000" smtClean="0"/>
              <a:t>Manque d'homogénéité dans la conception (</a:t>
            </a:r>
            <a:r>
              <a:rPr lang="fr-FR" sz="2000" smtClean="0">
                <a:sym typeface="Symbol" pitchFamily="18" charset="2"/>
              </a:rPr>
              <a:t> équipes)</a:t>
            </a:r>
            <a:r>
              <a:rPr lang="fr-FR" sz="2000" smtClean="0"/>
              <a:t>,</a:t>
            </a:r>
          </a:p>
          <a:p>
            <a:pPr>
              <a:lnSpc>
                <a:spcPct val="120000"/>
              </a:lnSpc>
            </a:pPr>
            <a:r>
              <a:rPr lang="fr-FR" sz="2000" smtClean="0"/>
              <a:t>Orientation fonctionnelle plutôt qu'opérationnelle </a:t>
            </a:r>
          </a:p>
          <a:p>
            <a:pPr lvl="1">
              <a:lnSpc>
                <a:spcPct val="120000"/>
              </a:lnSpc>
            </a:pPr>
            <a:r>
              <a:rPr lang="fr-FR" sz="1800" smtClean="0"/>
              <a:t>en fonction de la structure des fichiers plutôt que de la structure des informations pour l'utilisateur,</a:t>
            </a:r>
          </a:p>
          <a:p>
            <a:pPr>
              <a:lnSpc>
                <a:spcPct val="120000"/>
              </a:lnSpc>
            </a:pPr>
            <a:r>
              <a:rPr lang="fr-FR" sz="2000" smtClean="0"/>
              <a:t>Conception selon des critères de performance des systèmes </a:t>
            </a:r>
          </a:p>
          <a:p>
            <a:pPr lvl="1">
              <a:lnSpc>
                <a:spcPct val="120000"/>
              </a:lnSpc>
            </a:pPr>
            <a:r>
              <a:rPr lang="fr-FR" sz="1800" smtClean="0"/>
              <a:t>plutôt que des critères liés aux objectifs utilisateurs et aux contraintes de la tâche.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pPr>
              <a:defRPr/>
            </a:pPr>
            <a:fld id="{030F99AF-7414-4322-8CFF-00D3D0C5BB40}" type="slidenum">
              <a:rPr lang="fr-FR"/>
              <a:pPr>
                <a:defRPr/>
              </a:pPr>
              <a:t>4</a:t>
            </a:fld>
            <a:endParaRPr lang="fr-FR"/>
          </a:p>
        </p:txBody>
      </p:sp>
      <p:sp>
        <p:nvSpPr>
          <p:cNvPr id="6147" name="Rectangle 9"/>
          <p:cNvSpPr>
            <a:spLocks noGrp="1" noChangeArrowheads="1"/>
          </p:cNvSpPr>
          <p:nvPr>
            <p:ph type="title"/>
          </p:nvPr>
        </p:nvSpPr>
        <p:spPr>
          <a:xfrm>
            <a:off x="685800" y="420688"/>
            <a:ext cx="7772400" cy="1143000"/>
          </a:xfrm>
        </p:spPr>
        <p:txBody>
          <a:bodyPr/>
          <a:lstStyle/>
          <a:p>
            <a:r>
              <a:rPr lang="fr-FR" sz="2800" smtClean="0"/>
              <a:t>A QUOI ÇA SERT UN AGL ?</a:t>
            </a:r>
          </a:p>
        </p:txBody>
      </p:sp>
      <p:sp>
        <p:nvSpPr>
          <p:cNvPr id="6148" name="Rectangle 10"/>
          <p:cNvSpPr>
            <a:spLocks noGrp="1" noChangeArrowheads="1"/>
          </p:cNvSpPr>
          <p:nvPr>
            <p:ph type="body" idx="1"/>
          </p:nvPr>
        </p:nvSpPr>
        <p:spPr>
          <a:xfrm>
            <a:off x="752475" y="2419350"/>
            <a:ext cx="7772400" cy="4114800"/>
          </a:xfrm>
        </p:spPr>
        <p:txBody>
          <a:bodyPr/>
          <a:lstStyle/>
          <a:p>
            <a:pPr>
              <a:lnSpc>
                <a:spcPct val="130000"/>
              </a:lnSpc>
            </a:pPr>
            <a:r>
              <a:rPr lang="fr-FR" smtClean="0"/>
              <a:t>Aider à appliquer les plans et les normes d’assurance qualité,</a:t>
            </a:r>
          </a:p>
          <a:p>
            <a:pPr>
              <a:lnSpc>
                <a:spcPct val="130000"/>
              </a:lnSpc>
            </a:pPr>
            <a:r>
              <a:rPr lang="fr-FR" smtClean="0"/>
              <a:t>Permettre de mener à bien des projets complexes et importants en volume et en taille d’équipe,</a:t>
            </a:r>
          </a:p>
          <a:p>
            <a:pPr>
              <a:lnSpc>
                <a:spcPct val="130000"/>
              </a:lnSpc>
            </a:pPr>
            <a:r>
              <a:rPr lang="fr-FR" smtClean="0"/>
              <a:t>Améliorer le travail coopératif,</a:t>
            </a:r>
          </a:p>
          <a:p>
            <a:pPr>
              <a:lnSpc>
                <a:spcPct val="130000"/>
              </a:lnSpc>
            </a:pPr>
            <a:r>
              <a:rPr lang="fr-FR" smtClean="0"/>
              <a:t>Obtenir et mesurer un niveau de qualité défini.</a:t>
            </a:r>
          </a:p>
          <a:p>
            <a:pPr>
              <a:lnSpc>
                <a:spcPct val="130000"/>
              </a:lnSpc>
            </a:pPr>
            <a:endParaRPr lang="fr-FR" smtClean="0"/>
          </a:p>
        </p:txBody>
      </p:sp>
      <p:sp>
        <p:nvSpPr>
          <p:cNvPr id="6149" name="Rectangle 4"/>
          <p:cNvSpPr>
            <a:spLocks noChangeArrowheads="1"/>
          </p:cNvSpPr>
          <p:nvPr/>
        </p:nvSpPr>
        <p:spPr bwMode="auto">
          <a:xfrm>
            <a:off x="841375" y="0"/>
            <a:ext cx="7772400" cy="1193800"/>
          </a:xfrm>
          <a:prstGeom prst="rect">
            <a:avLst/>
          </a:prstGeom>
          <a:noFill/>
          <a:ln w="9525">
            <a:noFill/>
            <a:miter lim="800000"/>
            <a:headEnd/>
            <a:tailEnd/>
          </a:ln>
        </p:spPr>
        <p:txBody>
          <a:bodyPr lIns="92075" tIns="46038" rIns="92075" bIns="46038" anchor="ctr"/>
          <a:lstStyle/>
          <a:p>
            <a:pPr algn="ctr">
              <a:lnSpc>
                <a:spcPct val="130000"/>
              </a:lnSpc>
            </a:pPr>
            <a:endParaRPr lang="fr-FR" sz="2800" b="1">
              <a:solidFill>
                <a:schemeClr val="tx2"/>
              </a:solidFill>
              <a:latin typeface="Tahoma" pitchFamily="34" charset="0"/>
            </a:endParaRPr>
          </a:p>
        </p:txBody>
      </p:sp>
      <p:sp>
        <p:nvSpPr>
          <p:cNvPr id="6150" name="Text Box 5"/>
          <p:cNvSpPr txBox="1">
            <a:spLocks noChangeArrowheads="1"/>
          </p:cNvSpPr>
          <p:nvPr/>
        </p:nvSpPr>
        <p:spPr bwMode="auto">
          <a:xfrm>
            <a:off x="279400" y="1558925"/>
            <a:ext cx="7629525" cy="579438"/>
          </a:xfrm>
          <a:prstGeom prst="rect">
            <a:avLst/>
          </a:prstGeom>
          <a:noFill/>
          <a:ln w="12700">
            <a:noFill/>
            <a:miter lim="800000"/>
            <a:headEnd type="none" w="sm" len="sm"/>
            <a:tailEnd type="none" w="sm" len="sm"/>
          </a:ln>
        </p:spPr>
        <p:txBody>
          <a:bodyPr wrap="none" lIns="90000" tIns="46800" rIns="90000" bIns="46800">
            <a:spAutoFit/>
          </a:bodyPr>
          <a:lstStyle/>
          <a:p>
            <a:r>
              <a:rPr lang="fr-FR" sz="3200" b="1">
                <a:solidFill>
                  <a:srgbClr val="FF0000"/>
                </a:solidFill>
                <a:latin typeface="Tahoma" pitchFamily="34" charset="0"/>
              </a:rPr>
              <a:t>2 -</a:t>
            </a:r>
            <a:r>
              <a:rPr lang="fr-FR" sz="3200" b="1">
                <a:solidFill>
                  <a:schemeClr val="tx2"/>
                </a:solidFill>
                <a:latin typeface="Tahoma" pitchFamily="34" charset="0"/>
              </a:rPr>
              <a:t> </a:t>
            </a:r>
            <a:r>
              <a:rPr lang="fr-FR" sz="2800" b="1">
                <a:solidFill>
                  <a:schemeClr val="tx2"/>
                </a:solidFill>
                <a:latin typeface="Tahoma" pitchFamily="34" charset="0"/>
              </a:rPr>
              <a:t>Augmenter la conformité des produits</a:t>
            </a:r>
            <a:endParaRPr lang="fr-FR" sz="2000" i="0">
              <a:latin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5"/>
          <p:cNvSpPr>
            <a:spLocks noGrp="1"/>
          </p:cNvSpPr>
          <p:nvPr>
            <p:ph type="sldNum" sz="quarter" idx="12"/>
          </p:nvPr>
        </p:nvSpPr>
        <p:spPr/>
        <p:txBody>
          <a:bodyPr/>
          <a:lstStyle/>
          <a:p>
            <a:pPr>
              <a:defRPr/>
            </a:pPr>
            <a:fld id="{16149ADC-495D-4AEF-940B-8DD2AEED7E59}" type="slidenum">
              <a:rPr lang="fr-FR"/>
              <a:pPr>
                <a:defRPr/>
              </a:pPr>
              <a:t>40</a:t>
            </a:fld>
            <a:endParaRPr lang="fr-FR"/>
          </a:p>
        </p:txBody>
      </p:sp>
      <p:sp>
        <p:nvSpPr>
          <p:cNvPr id="43011" name="Rectangle 4"/>
          <p:cNvSpPr>
            <a:spLocks noGrp="1" noChangeArrowheads="1"/>
          </p:cNvSpPr>
          <p:nvPr>
            <p:ph type="title"/>
          </p:nvPr>
        </p:nvSpPr>
        <p:spPr/>
        <p:txBody>
          <a:bodyPr/>
          <a:lstStyle/>
          <a:p>
            <a:r>
              <a:rPr lang="fr-FR" smtClean="0"/>
              <a:t>DÉFAUTS DE CONCEPTION DE L'IH0</a:t>
            </a:r>
            <a:br>
              <a:rPr lang="fr-FR" smtClean="0"/>
            </a:br>
            <a:r>
              <a:rPr lang="fr-FR" sz="2400" smtClean="0"/>
              <a:t>NIVEAU RÉALISATION</a:t>
            </a:r>
          </a:p>
        </p:txBody>
      </p:sp>
      <p:sp>
        <p:nvSpPr>
          <p:cNvPr id="43012" name="Rectangle 5"/>
          <p:cNvSpPr>
            <a:spLocks noGrp="1" noChangeArrowheads="1"/>
          </p:cNvSpPr>
          <p:nvPr>
            <p:ph type="body" idx="1"/>
          </p:nvPr>
        </p:nvSpPr>
        <p:spPr>
          <a:xfrm>
            <a:off x="708025" y="2141538"/>
            <a:ext cx="8159750" cy="4235450"/>
          </a:xfrm>
        </p:spPr>
        <p:txBody>
          <a:bodyPr/>
          <a:lstStyle/>
          <a:p>
            <a:r>
              <a:rPr lang="fr-FR" sz="2000" smtClean="0"/>
              <a:t>Ne pas prévoir (suffisamment) les erreurs humaines,</a:t>
            </a:r>
          </a:p>
          <a:p>
            <a:r>
              <a:rPr lang="fr-FR" sz="2000" smtClean="0"/>
              <a:t>Fournir toutes les fonctions imaginables (plutôt qu'un ensemble essentiel),</a:t>
            </a:r>
          </a:p>
          <a:p>
            <a:r>
              <a:rPr lang="fr-FR" sz="2000" smtClean="0"/>
              <a:t> Fournir toutes les informations disponibles (plutôt que celles nécessaires à la tâche),</a:t>
            </a:r>
          </a:p>
          <a:p>
            <a:r>
              <a:rPr lang="fr-FR" sz="2000" smtClean="0"/>
              <a:t>Considérer l'ordinateur comme une fin en soit et non un moyen pour un objectif :</a:t>
            </a:r>
          </a:p>
          <a:p>
            <a:pPr lvl="1"/>
            <a:r>
              <a:rPr lang="fr-FR" sz="1800" smtClean="0"/>
              <a:t>aider les utilisateur</a:t>
            </a:r>
          </a:p>
          <a:p>
            <a:pPr lvl="1"/>
            <a:r>
              <a:rPr lang="fr-FR" sz="1800" smtClean="0"/>
              <a:t> nouveauté, vitesse, sophistication.</a:t>
            </a:r>
          </a:p>
          <a:p>
            <a:pPr>
              <a:lnSpc>
                <a:spcPct val="110000"/>
              </a:lnSpc>
            </a:pPr>
            <a:r>
              <a:rPr lang="fr-FR" sz="2200" smtClean="0"/>
              <a:t>Amener les usagers à ne pas considérer l'ordinateur comme une machine qui obéit,</a:t>
            </a:r>
            <a:endParaRPr lang="fr-FR" sz="2000" smtClean="0"/>
          </a:p>
        </p:txBody>
      </p:sp>
      <p:grpSp>
        <p:nvGrpSpPr>
          <p:cNvPr id="43013" name="Group 8"/>
          <p:cNvGrpSpPr>
            <a:grpSpLocks/>
          </p:cNvGrpSpPr>
          <p:nvPr/>
        </p:nvGrpSpPr>
        <p:grpSpPr bwMode="auto">
          <a:xfrm>
            <a:off x="1917700" y="4946650"/>
            <a:ext cx="361950" cy="250825"/>
            <a:chOff x="200" y="3950"/>
            <a:chExt cx="228" cy="228"/>
          </a:xfrm>
        </p:grpSpPr>
        <p:sp>
          <p:nvSpPr>
            <p:cNvPr id="43020" name="Line 6"/>
            <p:cNvSpPr>
              <a:spLocks noChangeShapeType="1"/>
            </p:cNvSpPr>
            <p:nvPr/>
          </p:nvSpPr>
          <p:spPr bwMode="auto">
            <a:xfrm>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sp>
          <p:nvSpPr>
            <p:cNvPr id="43021" name="Line 7"/>
            <p:cNvSpPr>
              <a:spLocks noChangeShapeType="1"/>
            </p:cNvSpPr>
            <p:nvPr/>
          </p:nvSpPr>
          <p:spPr bwMode="auto">
            <a:xfrm flipH="1">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grpSp>
      <p:grpSp>
        <p:nvGrpSpPr>
          <p:cNvPr id="43014" name="Group 9"/>
          <p:cNvGrpSpPr>
            <a:grpSpLocks/>
          </p:cNvGrpSpPr>
          <p:nvPr/>
        </p:nvGrpSpPr>
        <p:grpSpPr bwMode="auto">
          <a:xfrm>
            <a:off x="3254375" y="4913313"/>
            <a:ext cx="361950" cy="250825"/>
            <a:chOff x="200" y="3950"/>
            <a:chExt cx="228" cy="228"/>
          </a:xfrm>
        </p:grpSpPr>
        <p:sp>
          <p:nvSpPr>
            <p:cNvPr id="43018" name="Line 10"/>
            <p:cNvSpPr>
              <a:spLocks noChangeShapeType="1"/>
            </p:cNvSpPr>
            <p:nvPr/>
          </p:nvSpPr>
          <p:spPr bwMode="auto">
            <a:xfrm>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sp>
          <p:nvSpPr>
            <p:cNvPr id="43019" name="Line 11"/>
            <p:cNvSpPr>
              <a:spLocks noChangeShapeType="1"/>
            </p:cNvSpPr>
            <p:nvPr/>
          </p:nvSpPr>
          <p:spPr bwMode="auto">
            <a:xfrm flipH="1">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grpSp>
      <p:grpSp>
        <p:nvGrpSpPr>
          <p:cNvPr id="43015" name="Group 12"/>
          <p:cNvGrpSpPr>
            <a:grpSpLocks/>
          </p:cNvGrpSpPr>
          <p:nvPr/>
        </p:nvGrpSpPr>
        <p:grpSpPr bwMode="auto">
          <a:xfrm>
            <a:off x="4808538" y="4899025"/>
            <a:ext cx="361950" cy="250825"/>
            <a:chOff x="200" y="3950"/>
            <a:chExt cx="228" cy="228"/>
          </a:xfrm>
        </p:grpSpPr>
        <p:sp>
          <p:nvSpPr>
            <p:cNvPr id="43016" name="Line 13"/>
            <p:cNvSpPr>
              <a:spLocks noChangeShapeType="1"/>
            </p:cNvSpPr>
            <p:nvPr/>
          </p:nvSpPr>
          <p:spPr bwMode="auto">
            <a:xfrm>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sp>
          <p:nvSpPr>
            <p:cNvPr id="43017" name="Line 14"/>
            <p:cNvSpPr>
              <a:spLocks noChangeShapeType="1"/>
            </p:cNvSpPr>
            <p:nvPr/>
          </p:nvSpPr>
          <p:spPr bwMode="auto">
            <a:xfrm flipH="1">
              <a:off x="200" y="3950"/>
              <a:ext cx="228" cy="228"/>
            </a:xfrm>
            <a:prstGeom prst="line">
              <a:avLst/>
            </a:prstGeom>
            <a:noFill/>
            <a:ln w="38100">
              <a:solidFill>
                <a:srgbClr val="FF0000"/>
              </a:solidFill>
              <a:round/>
              <a:headEnd type="none" w="sm" len="sm"/>
              <a:tailEnd type="none" w="lg" len="med"/>
            </a:ln>
          </p:spPr>
          <p:txBody>
            <a:bodyPr lIns="90000" tIns="46800" rIns="90000" bIns="46800">
              <a:spAutoFit/>
            </a:bodyPr>
            <a:lstStyle/>
            <a:p>
              <a:endParaRPr lang="fr-F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98A4EBEE-4E96-4EAF-B987-9ABD0F3FD25E}" type="slidenum">
              <a:rPr lang="fr-FR"/>
              <a:pPr>
                <a:defRPr/>
              </a:pPr>
              <a:t>41</a:t>
            </a:fld>
            <a:endParaRPr lang="fr-FR"/>
          </a:p>
        </p:txBody>
      </p:sp>
      <p:sp>
        <p:nvSpPr>
          <p:cNvPr id="44035" name="Rectangle 5"/>
          <p:cNvSpPr>
            <a:spLocks noGrp="1" noChangeArrowheads="1"/>
          </p:cNvSpPr>
          <p:nvPr>
            <p:ph type="title"/>
          </p:nvPr>
        </p:nvSpPr>
        <p:spPr/>
        <p:txBody>
          <a:bodyPr/>
          <a:lstStyle/>
          <a:p>
            <a:r>
              <a:rPr lang="fr-FR" smtClean="0"/>
              <a:t>ERREURS !</a:t>
            </a:r>
          </a:p>
        </p:txBody>
      </p:sp>
      <p:sp>
        <p:nvSpPr>
          <p:cNvPr id="44036" name="Rectangle 6"/>
          <p:cNvSpPr>
            <a:spLocks noGrp="1" noChangeArrowheads="1"/>
          </p:cNvSpPr>
          <p:nvPr>
            <p:ph type="body" idx="1"/>
          </p:nvPr>
        </p:nvSpPr>
        <p:spPr>
          <a:xfrm>
            <a:off x="541338" y="1335088"/>
            <a:ext cx="8359775" cy="4314825"/>
          </a:xfrm>
        </p:spPr>
        <p:txBody>
          <a:bodyPr/>
          <a:lstStyle/>
          <a:p>
            <a:pPr>
              <a:lnSpc>
                <a:spcPct val="120000"/>
              </a:lnSpc>
            </a:pPr>
            <a:r>
              <a:rPr lang="fr-FR" smtClean="0"/>
              <a:t>Croire que des améliorations seront issues uniquement des progrès technologiques </a:t>
            </a:r>
          </a:p>
          <a:p>
            <a:pPr lvl="1">
              <a:lnSpc>
                <a:spcPct val="120000"/>
              </a:lnSpc>
            </a:pPr>
            <a:r>
              <a:rPr lang="fr-FR" sz="1800" smtClean="0"/>
              <a:t>Chaque nouvelle technologie fait surgir de nouveaux problèmes,</a:t>
            </a:r>
          </a:p>
          <a:p>
            <a:pPr>
              <a:lnSpc>
                <a:spcPct val="120000"/>
              </a:lnSpc>
            </a:pPr>
            <a:r>
              <a:rPr lang="fr-FR" smtClean="0"/>
              <a:t>Penser que pour concevoir des logiciels ergonomiques, il suffit d'y réfléchir un peu.</a:t>
            </a:r>
          </a:p>
          <a:p>
            <a:pPr>
              <a:lnSpc>
                <a:spcPct val="120000"/>
              </a:lnSpc>
            </a:pPr>
            <a:r>
              <a:rPr lang="fr-FR" smtClean="0"/>
              <a:t>Ne pas fournir l’effort nécessaire à la connaissance de la tâche. </a:t>
            </a:r>
          </a:p>
          <a:p>
            <a:pPr>
              <a:lnSpc>
                <a:spcPct val="120000"/>
              </a:lnSpc>
            </a:pPr>
            <a:r>
              <a:rPr lang="fr-FR" smtClean="0"/>
              <a:t>Méconnaître les méthodes appropriées.</a:t>
            </a:r>
          </a:p>
          <a:p>
            <a:pPr>
              <a:lnSpc>
                <a:spcPct val="120000"/>
              </a:lnSpc>
            </a:pPr>
            <a:r>
              <a:rPr lang="fr-FR" smtClean="0"/>
              <a:t>Ne pas accorder le temps nécessaire.</a:t>
            </a:r>
            <a:endParaRPr lang="fr-FR" sz="1800" smtClean="0"/>
          </a:p>
          <a:p>
            <a:pPr lvl="1">
              <a:lnSpc>
                <a:spcPct val="120000"/>
              </a:lnSpc>
            </a:pPr>
            <a:r>
              <a:rPr lang="fr-FR" sz="1800" smtClean="0"/>
              <a:t>Le temps  « perdu » pour l ’étude est gagné sur la formation, l’usage…</a:t>
            </a:r>
          </a:p>
          <a:p>
            <a:pPr>
              <a:lnSpc>
                <a:spcPct val="120000"/>
              </a:lnSpc>
            </a:pPr>
            <a:endParaRPr lang="fr-FR" sz="180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FE953D14-1161-40D7-AD79-088A8BB1DD11}" type="slidenum">
              <a:rPr lang="fr-FR"/>
              <a:pPr>
                <a:defRPr/>
              </a:pPr>
              <a:t>42</a:t>
            </a:fld>
            <a:endParaRPr lang="fr-FR"/>
          </a:p>
        </p:txBody>
      </p:sp>
      <p:sp>
        <p:nvSpPr>
          <p:cNvPr id="45059" name="Rectangle 4"/>
          <p:cNvSpPr>
            <a:spLocks noGrp="1" noChangeArrowheads="1"/>
          </p:cNvSpPr>
          <p:nvPr>
            <p:ph type="title"/>
          </p:nvPr>
        </p:nvSpPr>
        <p:spPr/>
        <p:txBody>
          <a:bodyPr/>
          <a:lstStyle/>
          <a:p>
            <a:r>
              <a:rPr lang="fr-FR" smtClean="0"/>
              <a:t>CONSÉQUENCES</a:t>
            </a:r>
          </a:p>
        </p:txBody>
      </p:sp>
      <p:sp>
        <p:nvSpPr>
          <p:cNvPr id="45060" name="Rectangle 5"/>
          <p:cNvSpPr>
            <a:spLocks noGrp="1" noChangeArrowheads="1"/>
          </p:cNvSpPr>
          <p:nvPr>
            <p:ph type="body" idx="1"/>
          </p:nvPr>
        </p:nvSpPr>
        <p:spPr>
          <a:xfrm>
            <a:off x="669925" y="1379538"/>
            <a:ext cx="7772400" cy="4114800"/>
          </a:xfrm>
        </p:spPr>
        <p:txBody>
          <a:bodyPr/>
          <a:lstStyle/>
          <a:p>
            <a:r>
              <a:rPr lang="fr-FR" smtClean="0"/>
              <a:t>Non-utilisation du système, recours à d'autres sources d'information,</a:t>
            </a:r>
          </a:p>
          <a:p>
            <a:r>
              <a:rPr lang="fr-FR" smtClean="0"/>
              <a:t>Diminution de l'utilisation, régression aux procédures manuelles,</a:t>
            </a:r>
          </a:p>
          <a:p>
            <a:r>
              <a:rPr lang="fr-FR" smtClean="0"/>
              <a:t>Mauvaise utilisation, contournement des règles du système, modification de la tâche,</a:t>
            </a:r>
          </a:p>
          <a:p>
            <a:r>
              <a:rPr lang="fr-FR" smtClean="0"/>
              <a:t>Utilisation partielle des capacités du système,</a:t>
            </a:r>
          </a:p>
          <a:p>
            <a:r>
              <a:rPr lang="fr-FR" smtClean="0"/>
              <a:t>Emploi d'un intermédiaire entre l'utilisateur et le système (conduite typique des managers),</a:t>
            </a:r>
          </a:p>
          <a:p>
            <a:r>
              <a:rPr lang="fr-FR" smtClean="0"/>
              <a:t>Activités compensatoires ou supplémentaires,</a:t>
            </a:r>
          </a:p>
          <a:p>
            <a:r>
              <a:rPr lang="fr-FR" smtClean="0"/>
              <a:t>Frustration, désintérêt, rejet, taux d'erreurs élevés, performance faible, etc.</a:t>
            </a:r>
          </a:p>
          <a:p>
            <a:endParaRPr lang="fr-FR"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pPr>
              <a:defRPr/>
            </a:pPr>
            <a:fld id="{06F69313-4D46-4AF4-B9BA-3FDAB1996D48}" type="slidenum">
              <a:rPr lang="fr-FR"/>
              <a:pPr>
                <a:defRPr/>
              </a:pPr>
              <a:t>43</a:t>
            </a:fld>
            <a:endParaRPr lang="fr-FR"/>
          </a:p>
        </p:txBody>
      </p:sp>
      <p:sp>
        <p:nvSpPr>
          <p:cNvPr id="46083" name="Rectangle 4"/>
          <p:cNvSpPr>
            <a:spLocks noGrp="1" noChangeArrowheads="1"/>
          </p:cNvSpPr>
          <p:nvPr>
            <p:ph type="title"/>
          </p:nvPr>
        </p:nvSpPr>
        <p:spPr/>
        <p:txBody>
          <a:bodyPr/>
          <a:lstStyle/>
          <a:p>
            <a:r>
              <a:rPr lang="fr-FR" smtClean="0"/>
              <a:t>ATTENTION AUX COULEURS !</a:t>
            </a:r>
          </a:p>
        </p:txBody>
      </p:sp>
      <p:sp>
        <p:nvSpPr>
          <p:cNvPr id="46084" name="Rectangle 5"/>
          <p:cNvSpPr>
            <a:spLocks noGrp="1" noChangeArrowheads="1"/>
          </p:cNvSpPr>
          <p:nvPr>
            <p:ph type="body" idx="1"/>
          </p:nvPr>
        </p:nvSpPr>
        <p:spPr>
          <a:xfrm>
            <a:off x="519113" y="1431925"/>
            <a:ext cx="8315325" cy="4114800"/>
          </a:xfrm>
        </p:spPr>
        <p:txBody>
          <a:bodyPr/>
          <a:lstStyle/>
          <a:p>
            <a:r>
              <a:rPr lang="fr-FR" smtClean="0"/>
              <a:t>Couleurs sacrées : </a:t>
            </a:r>
          </a:p>
          <a:p>
            <a:pPr lvl="1"/>
            <a:r>
              <a:rPr lang="fr-FR" smtClean="0"/>
              <a:t>Rouge : stop, danger,urgent, interdit…</a:t>
            </a:r>
          </a:p>
          <a:p>
            <a:pPr lvl="1"/>
            <a:r>
              <a:rPr lang="fr-FR" smtClean="0"/>
              <a:t>Jaune : avertissement,</a:t>
            </a:r>
          </a:p>
          <a:p>
            <a:pPr lvl="1"/>
            <a:r>
              <a:rPr lang="fr-FR" smtClean="0"/>
              <a:t>Vert : permission, sécurité.</a:t>
            </a:r>
          </a:p>
          <a:p>
            <a:pPr lvl="1"/>
            <a:r>
              <a:rPr lang="fr-FR" smtClean="0"/>
              <a:t>Les codes de couleur peuvent être liés à la tâche.</a:t>
            </a:r>
          </a:p>
          <a:p>
            <a:r>
              <a:rPr lang="fr-FR" smtClean="0"/>
              <a:t>Chaque couleur a une symbolique, une influence psychologique,</a:t>
            </a:r>
          </a:p>
          <a:p>
            <a:r>
              <a:rPr lang="fr-FR" smtClean="0"/>
              <a:t>Anomalies de la vision : 8%       - 0,5%      .</a:t>
            </a:r>
          </a:p>
          <a:p>
            <a:r>
              <a:rPr lang="fr-FR" smtClean="0"/>
              <a:t>Limiter le nombre de couleurs (4).</a:t>
            </a:r>
            <a:endParaRPr lang="fr-FR" b="0" smtClean="0">
              <a:latin typeface="Arial" charset="0"/>
            </a:endParaRPr>
          </a:p>
          <a:p>
            <a:r>
              <a:rPr lang="fr-FR" smtClean="0"/>
              <a:t>Éviter les couleurs trop vives, saturées.</a:t>
            </a:r>
          </a:p>
          <a:p>
            <a:r>
              <a:rPr lang="fr-FR" smtClean="0"/>
              <a:t>Tester les accords de couleurs (sites).</a:t>
            </a:r>
            <a:endParaRPr lang="fr-FR" sz="1800" smtClean="0"/>
          </a:p>
        </p:txBody>
      </p:sp>
      <p:grpSp>
        <p:nvGrpSpPr>
          <p:cNvPr id="46085" name="Group 11"/>
          <p:cNvGrpSpPr>
            <a:grpSpLocks/>
          </p:cNvGrpSpPr>
          <p:nvPr/>
        </p:nvGrpSpPr>
        <p:grpSpPr bwMode="auto">
          <a:xfrm>
            <a:off x="5391150" y="4198938"/>
            <a:ext cx="331788" cy="344487"/>
            <a:chOff x="4620" y="3797"/>
            <a:chExt cx="209" cy="217"/>
          </a:xfrm>
        </p:grpSpPr>
        <p:sp>
          <p:nvSpPr>
            <p:cNvPr id="46090" name="Oval 6"/>
            <p:cNvSpPr>
              <a:spLocks noChangeArrowheads="1"/>
            </p:cNvSpPr>
            <p:nvPr/>
          </p:nvSpPr>
          <p:spPr bwMode="auto">
            <a:xfrm>
              <a:off x="4620" y="3876"/>
              <a:ext cx="138" cy="138"/>
            </a:xfrm>
            <a:prstGeom prst="ellipse">
              <a:avLst/>
            </a:prstGeom>
            <a:noFill/>
            <a:ln w="28575">
              <a:solidFill>
                <a:schemeClr val="tx1"/>
              </a:solidFill>
              <a:round/>
              <a:headEnd type="none" w="sm" len="sm"/>
              <a:tailEnd type="none" w="lg" len="med"/>
            </a:ln>
          </p:spPr>
          <p:txBody>
            <a:bodyPr lIns="90000" tIns="46800" rIns="90000" bIns="46800" anchor="ctr">
              <a:spAutoFit/>
            </a:bodyPr>
            <a:lstStyle/>
            <a:p>
              <a:endParaRPr lang="fr-FR"/>
            </a:p>
          </p:txBody>
        </p:sp>
        <p:sp>
          <p:nvSpPr>
            <p:cNvPr id="46091" name="Line 7"/>
            <p:cNvSpPr>
              <a:spLocks noChangeShapeType="1"/>
            </p:cNvSpPr>
            <p:nvPr/>
          </p:nvSpPr>
          <p:spPr bwMode="auto">
            <a:xfrm rot="21089012" flipV="1">
              <a:off x="4726" y="3797"/>
              <a:ext cx="103" cy="83"/>
            </a:xfrm>
            <a:prstGeom prst="line">
              <a:avLst/>
            </a:prstGeom>
            <a:noFill/>
            <a:ln w="28575">
              <a:solidFill>
                <a:schemeClr val="tx1"/>
              </a:solidFill>
              <a:round/>
              <a:headEnd type="none" w="sm" len="sm"/>
              <a:tailEnd type="arrow" w="med" len="med"/>
            </a:ln>
          </p:spPr>
          <p:txBody>
            <a:bodyPr lIns="90000" tIns="46800" rIns="90000" bIns="46800">
              <a:spAutoFit/>
            </a:bodyPr>
            <a:lstStyle/>
            <a:p>
              <a:endParaRPr lang="fr-FR"/>
            </a:p>
          </p:txBody>
        </p:sp>
      </p:grpSp>
      <p:grpSp>
        <p:nvGrpSpPr>
          <p:cNvPr id="46086" name="Group 12"/>
          <p:cNvGrpSpPr>
            <a:grpSpLocks/>
          </p:cNvGrpSpPr>
          <p:nvPr/>
        </p:nvGrpSpPr>
        <p:grpSpPr bwMode="auto">
          <a:xfrm>
            <a:off x="7083425" y="4206875"/>
            <a:ext cx="219075" cy="431800"/>
            <a:chOff x="5014" y="3808"/>
            <a:chExt cx="138" cy="272"/>
          </a:xfrm>
        </p:grpSpPr>
        <p:sp>
          <p:nvSpPr>
            <p:cNvPr id="46087" name="Oval 8"/>
            <p:cNvSpPr>
              <a:spLocks noChangeArrowheads="1"/>
            </p:cNvSpPr>
            <p:nvPr/>
          </p:nvSpPr>
          <p:spPr bwMode="auto">
            <a:xfrm>
              <a:off x="5014" y="3808"/>
              <a:ext cx="138" cy="138"/>
            </a:xfrm>
            <a:prstGeom prst="ellipse">
              <a:avLst/>
            </a:prstGeom>
            <a:noFill/>
            <a:ln w="28575">
              <a:solidFill>
                <a:schemeClr val="tx1"/>
              </a:solidFill>
              <a:round/>
              <a:headEnd type="none" w="sm" len="sm"/>
              <a:tailEnd type="none" w="lg" len="med"/>
            </a:ln>
          </p:spPr>
          <p:txBody>
            <a:bodyPr lIns="90000" tIns="46800" rIns="90000" bIns="46800" anchor="ctr">
              <a:spAutoFit/>
            </a:bodyPr>
            <a:lstStyle/>
            <a:p>
              <a:endParaRPr lang="fr-FR"/>
            </a:p>
          </p:txBody>
        </p:sp>
        <p:sp>
          <p:nvSpPr>
            <p:cNvPr id="46088" name="Line 9"/>
            <p:cNvSpPr>
              <a:spLocks noChangeShapeType="1"/>
            </p:cNvSpPr>
            <p:nvPr/>
          </p:nvSpPr>
          <p:spPr bwMode="auto">
            <a:xfrm>
              <a:off x="5086" y="3954"/>
              <a:ext cx="0" cy="126"/>
            </a:xfrm>
            <a:prstGeom prst="line">
              <a:avLst/>
            </a:prstGeom>
            <a:noFill/>
            <a:ln w="28575">
              <a:solidFill>
                <a:schemeClr val="tx1"/>
              </a:solidFill>
              <a:round/>
              <a:headEnd type="none" w="sm" len="sm"/>
              <a:tailEnd type="none" w="lg" len="med"/>
            </a:ln>
          </p:spPr>
          <p:txBody>
            <a:bodyPr lIns="90000" tIns="46800" rIns="90000" bIns="46800">
              <a:spAutoFit/>
            </a:bodyPr>
            <a:lstStyle/>
            <a:p>
              <a:endParaRPr lang="fr-FR"/>
            </a:p>
          </p:txBody>
        </p:sp>
        <p:sp>
          <p:nvSpPr>
            <p:cNvPr id="46089" name="Line 10"/>
            <p:cNvSpPr>
              <a:spLocks noChangeShapeType="1"/>
            </p:cNvSpPr>
            <p:nvPr/>
          </p:nvSpPr>
          <p:spPr bwMode="auto">
            <a:xfrm rot="-5400000">
              <a:off x="5086" y="3954"/>
              <a:ext cx="0" cy="126"/>
            </a:xfrm>
            <a:prstGeom prst="line">
              <a:avLst/>
            </a:prstGeom>
            <a:noFill/>
            <a:ln w="28575">
              <a:solidFill>
                <a:schemeClr val="tx1"/>
              </a:solidFill>
              <a:round/>
              <a:headEnd type="none" w="sm" len="sm"/>
              <a:tailEnd type="none" w="lg" len="med"/>
            </a:ln>
          </p:spPr>
          <p:txBody>
            <a:bodyPr lIns="90000" tIns="46800" rIns="90000" bIns="46800">
              <a:spAutoFit/>
            </a:bodyPr>
            <a:lstStyle/>
            <a:p>
              <a:endParaRPr lang="fr-F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AD473A51-795F-4EDC-840F-50C7EAD14393}" type="slidenum">
              <a:rPr lang="fr-FR"/>
              <a:pPr>
                <a:defRPr/>
              </a:pPr>
              <a:t>44</a:t>
            </a:fld>
            <a:endParaRPr lang="fr-FR"/>
          </a:p>
        </p:txBody>
      </p:sp>
      <p:sp>
        <p:nvSpPr>
          <p:cNvPr id="47107" name="Rectangle 4"/>
          <p:cNvSpPr>
            <a:spLocks noGrp="1" noChangeArrowheads="1"/>
          </p:cNvSpPr>
          <p:nvPr>
            <p:ph type="title"/>
          </p:nvPr>
        </p:nvSpPr>
        <p:spPr>
          <a:xfrm>
            <a:off x="685800" y="322263"/>
            <a:ext cx="7772400" cy="1143000"/>
          </a:xfrm>
        </p:spPr>
        <p:txBody>
          <a:bodyPr/>
          <a:lstStyle/>
          <a:p>
            <a:r>
              <a:rPr lang="fr-FR" smtClean="0"/>
              <a:t>CAS PARTICULIER DES SITES WEB</a:t>
            </a:r>
          </a:p>
        </p:txBody>
      </p:sp>
      <p:sp>
        <p:nvSpPr>
          <p:cNvPr id="47108" name="Rectangle 5"/>
          <p:cNvSpPr>
            <a:spLocks noGrp="1" noChangeArrowheads="1"/>
          </p:cNvSpPr>
          <p:nvPr>
            <p:ph type="body" idx="1"/>
          </p:nvPr>
        </p:nvSpPr>
        <p:spPr>
          <a:xfrm>
            <a:off x="744538" y="1506538"/>
            <a:ext cx="7772400" cy="4114800"/>
          </a:xfrm>
        </p:spPr>
        <p:txBody>
          <a:bodyPr/>
          <a:lstStyle/>
          <a:p>
            <a:pPr>
              <a:lnSpc>
                <a:spcPct val="110000"/>
              </a:lnSpc>
            </a:pPr>
            <a:r>
              <a:rPr lang="fr-FR" smtClean="0"/>
              <a:t>Contraintes:</a:t>
            </a:r>
          </a:p>
          <a:p>
            <a:pPr lvl="1">
              <a:lnSpc>
                <a:spcPct val="110000"/>
              </a:lnSpc>
            </a:pPr>
            <a:r>
              <a:rPr lang="fr-FR" smtClean="0"/>
              <a:t>Limites matérielles : temps de chargement (&lt;20s)</a:t>
            </a:r>
          </a:p>
          <a:p>
            <a:pPr lvl="2">
              <a:lnSpc>
                <a:spcPct val="110000"/>
              </a:lnSpc>
            </a:pPr>
            <a:r>
              <a:rPr lang="fr-FR" smtClean="0"/>
              <a:t>Limiter l’usage de graphiques et d’images (&lt;30k),</a:t>
            </a:r>
          </a:p>
          <a:p>
            <a:pPr lvl="2">
              <a:lnSpc>
                <a:spcPct val="110000"/>
              </a:lnSpc>
            </a:pPr>
            <a:r>
              <a:rPr lang="fr-FR" smtClean="0"/>
              <a:t>Réduire le texte,</a:t>
            </a:r>
          </a:p>
          <a:p>
            <a:pPr lvl="1">
              <a:lnSpc>
                <a:spcPct val="110000"/>
              </a:lnSpc>
            </a:pPr>
            <a:r>
              <a:rPr lang="fr-FR" smtClean="0"/>
              <a:t>Disparité logicielle (navigateurs, systèmes),</a:t>
            </a:r>
          </a:p>
          <a:p>
            <a:pPr lvl="1">
              <a:lnSpc>
                <a:spcPct val="110000"/>
              </a:lnSpc>
            </a:pPr>
            <a:r>
              <a:rPr lang="fr-FR" smtClean="0"/>
              <a:t>Comportement imprévisible des utilisateurs,</a:t>
            </a:r>
          </a:p>
          <a:p>
            <a:pPr lvl="2">
              <a:lnSpc>
                <a:spcPct val="110000"/>
              </a:lnSpc>
            </a:pPr>
            <a:r>
              <a:rPr lang="fr-FR" smtClean="0"/>
              <a:t> Prise en considération des handicaps,</a:t>
            </a:r>
          </a:p>
          <a:p>
            <a:pPr lvl="1">
              <a:lnSpc>
                <a:spcPct val="110000"/>
              </a:lnSpc>
            </a:pPr>
            <a:r>
              <a:rPr lang="fr-FR" smtClean="0"/>
              <a:t>Trouver l’information en 3 clics,</a:t>
            </a:r>
          </a:p>
          <a:p>
            <a:pPr lvl="1">
              <a:lnSpc>
                <a:spcPct val="110000"/>
              </a:lnSpc>
            </a:pPr>
            <a:r>
              <a:rPr lang="fr-FR" smtClean="0"/>
              <a:t>Navigation libre, simple et autonome.</a:t>
            </a:r>
          </a:p>
          <a:p>
            <a:pPr>
              <a:lnSpc>
                <a:spcPct val="110000"/>
              </a:lnSpc>
            </a:pPr>
            <a:r>
              <a:rPr lang="fr-FR" smtClean="0"/>
              <a:t>Positionnement des informations :</a:t>
            </a:r>
          </a:p>
          <a:p>
            <a:pPr lvl="1">
              <a:lnSpc>
                <a:spcPct val="110000"/>
              </a:lnSpc>
            </a:pPr>
            <a:r>
              <a:rPr lang="fr-FR" smtClean="0"/>
              <a:t>Voir les études sur l’exploration visuelle d’une page (</a:t>
            </a:r>
            <a:r>
              <a:rPr lang="fr-FR" i="1" smtClean="0"/>
              <a:t>www.foutchy.com/</a:t>
            </a:r>
            <a:r>
              <a:rPr lang="fr-FR" smtClean="0"/>
              <a:t>  ou </a:t>
            </a:r>
            <a:r>
              <a:rPr lang="fr-FR" i="1" smtClean="0"/>
              <a:t>leger.laure.free.fr/</a:t>
            </a:r>
            <a:r>
              <a:rPr lang="fr-FR" smtClean="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1A05D70A-E810-4168-B073-2AA2D6A94E9D}" type="slidenum">
              <a:rPr lang="fr-FR"/>
              <a:pPr>
                <a:defRPr/>
              </a:pPr>
              <a:t>45</a:t>
            </a:fld>
            <a:endParaRPr lang="fr-FR"/>
          </a:p>
        </p:txBody>
      </p:sp>
      <p:sp>
        <p:nvSpPr>
          <p:cNvPr id="48131" name="Rectangle 4"/>
          <p:cNvSpPr>
            <a:spLocks noGrp="1" noChangeArrowheads="1"/>
          </p:cNvSpPr>
          <p:nvPr>
            <p:ph type="title"/>
          </p:nvPr>
        </p:nvSpPr>
        <p:spPr>
          <a:xfrm>
            <a:off x="685800" y="331788"/>
            <a:ext cx="7772400" cy="1143000"/>
          </a:xfrm>
        </p:spPr>
        <p:txBody>
          <a:bodyPr/>
          <a:lstStyle/>
          <a:p>
            <a:r>
              <a:rPr lang="fr-FR" smtClean="0"/>
              <a:t>CONNAÎTRE LES ACTEURS</a:t>
            </a:r>
          </a:p>
        </p:txBody>
      </p:sp>
      <p:sp>
        <p:nvSpPr>
          <p:cNvPr id="48132" name="Rectangle 5"/>
          <p:cNvSpPr>
            <a:spLocks noGrp="1" noChangeArrowheads="1"/>
          </p:cNvSpPr>
          <p:nvPr>
            <p:ph type="body" idx="1"/>
          </p:nvPr>
        </p:nvSpPr>
        <p:spPr>
          <a:xfrm>
            <a:off x="377825" y="1363663"/>
            <a:ext cx="8115300" cy="4305300"/>
          </a:xfrm>
        </p:spPr>
        <p:txBody>
          <a:bodyPr/>
          <a:lstStyle/>
          <a:p>
            <a:pPr>
              <a:lnSpc>
                <a:spcPct val="110000"/>
              </a:lnSpc>
            </a:pPr>
            <a:r>
              <a:rPr lang="fr-FR" smtClean="0"/>
              <a:t>Un système ne peut être adapté à tous les utilisateurs potentiels (=&gt; multivues).</a:t>
            </a:r>
          </a:p>
          <a:p>
            <a:pPr>
              <a:lnSpc>
                <a:spcPct val="110000"/>
              </a:lnSpc>
            </a:pPr>
            <a:r>
              <a:rPr lang="fr-FR" smtClean="0"/>
              <a:t>Age, capacités, expérience, formation, fréquence d’utilisation, état de fatigue, etc. :</a:t>
            </a:r>
          </a:p>
          <a:p>
            <a:pPr lvl="1">
              <a:lnSpc>
                <a:spcPct val="110000"/>
              </a:lnSpc>
            </a:pPr>
            <a:r>
              <a:rPr lang="fr-FR" smtClean="0"/>
              <a:t>Les managers ont besoin de systèmes pertinents, faciles à utiliser,</a:t>
            </a:r>
          </a:p>
          <a:p>
            <a:pPr lvl="1">
              <a:lnSpc>
                <a:spcPct val="110000"/>
              </a:lnSpc>
            </a:pPr>
            <a:r>
              <a:rPr lang="fr-FR" smtClean="0"/>
              <a:t>Les spécialistes ont besoin de systèmes sur mesure, avec recours possible à la programmation, </a:t>
            </a:r>
          </a:p>
          <a:p>
            <a:pPr lvl="1">
              <a:lnSpc>
                <a:spcPct val="110000"/>
              </a:lnSpc>
            </a:pPr>
            <a:r>
              <a:rPr lang="fr-FR" smtClean="0"/>
              <a:t>Les administratifs ont besoin de systèmes qui limitent les tâches ennuyeuses et répétitives.</a:t>
            </a:r>
          </a:p>
          <a:p>
            <a:pPr>
              <a:lnSpc>
                <a:spcPct val="110000"/>
              </a:lnSpc>
            </a:pPr>
            <a:r>
              <a:rPr lang="fr-FR" smtClean="0"/>
              <a:t>Les utilisateurs vont évoluer à mesure qu’ils acquièrent de l'expérience avec le système.</a:t>
            </a:r>
          </a:p>
          <a:p>
            <a:pPr lvl="1">
              <a:lnSpc>
                <a:spcPct val="110000"/>
              </a:lnSpc>
            </a:pPr>
            <a:r>
              <a:rPr lang="fr-FR" smtClean="0"/>
              <a:t>idéalement =&gt; plusieurs niveaux.</a:t>
            </a:r>
          </a:p>
          <a:p>
            <a:pPr>
              <a:lnSpc>
                <a:spcPct val="110000"/>
              </a:lnSpc>
            </a:pPr>
            <a:endParaRPr lang="fr-FR"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DCD63467-F440-465F-ABB6-DC26F1AB4B4D}" type="slidenum">
              <a:rPr lang="fr-FR"/>
              <a:pPr>
                <a:defRPr/>
              </a:pPr>
              <a:t>46</a:t>
            </a:fld>
            <a:endParaRPr lang="fr-FR"/>
          </a:p>
        </p:txBody>
      </p:sp>
      <p:sp>
        <p:nvSpPr>
          <p:cNvPr id="49155" name="Rectangle 2"/>
          <p:cNvSpPr>
            <a:spLocks noGrp="1" noChangeArrowheads="1"/>
          </p:cNvSpPr>
          <p:nvPr>
            <p:ph type="title"/>
          </p:nvPr>
        </p:nvSpPr>
        <p:spPr/>
        <p:txBody>
          <a:bodyPr/>
          <a:lstStyle/>
          <a:p>
            <a:r>
              <a:rPr lang="fr-FR" smtClean="0"/>
              <a:t>AIDER LES UTILISATEURS</a:t>
            </a:r>
          </a:p>
        </p:txBody>
      </p:sp>
      <p:sp>
        <p:nvSpPr>
          <p:cNvPr id="49156" name="Rectangle 3"/>
          <p:cNvSpPr>
            <a:spLocks noGrp="1" noChangeArrowheads="1"/>
          </p:cNvSpPr>
          <p:nvPr>
            <p:ph type="body" idx="1"/>
          </p:nvPr>
        </p:nvSpPr>
        <p:spPr>
          <a:xfrm>
            <a:off x="774700" y="1833563"/>
            <a:ext cx="7610475" cy="4114800"/>
          </a:xfrm>
        </p:spPr>
        <p:txBody>
          <a:bodyPr/>
          <a:lstStyle/>
          <a:p>
            <a:pPr>
              <a:lnSpc>
                <a:spcPct val="110000"/>
              </a:lnSpc>
            </a:pPr>
            <a:r>
              <a:rPr lang="fr-FR" sz="2200" smtClean="0"/>
              <a:t>L'utilisateur doit contrôler le rythme du dialogue.</a:t>
            </a:r>
          </a:p>
          <a:p>
            <a:pPr>
              <a:lnSpc>
                <a:spcPct val="110000"/>
              </a:lnSpc>
            </a:pPr>
            <a:r>
              <a:rPr lang="fr-FR" sz="2200" smtClean="0"/>
              <a:t>Chaque entrée doit être brève,</a:t>
            </a:r>
          </a:p>
          <a:p>
            <a:pPr>
              <a:lnSpc>
                <a:spcPct val="110000"/>
              </a:lnSpc>
            </a:pPr>
            <a:r>
              <a:rPr lang="fr-FR" sz="2200" smtClean="0"/>
              <a:t>Les procédures d'entrée ne doivent pas requérir de formation particulière,</a:t>
            </a:r>
          </a:p>
          <a:p>
            <a:pPr>
              <a:lnSpc>
                <a:spcPct val="110000"/>
              </a:lnSpc>
            </a:pPr>
            <a:r>
              <a:rPr lang="fr-FR" sz="2200" smtClean="0"/>
              <a:t>Pour les entrées à risque le logiciel doit demander une confirmation,</a:t>
            </a:r>
          </a:p>
          <a:p>
            <a:pPr>
              <a:lnSpc>
                <a:spcPct val="110000"/>
              </a:lnSpc>
            </a:pPr>
            <a:r>
              <a:rPr lang="fr-FR" sz="2200" smtClean="0"/>
              <a:t>Les messages doivent être clairs, sans équivoque, ne pas contenir d'information superflue,</a:t>
            </a:r>
          </a:p>
          <a:p>
            <a:pPr>
              <a:lnSpc>
                <a:spcPct val="110000"/>
              </a:lnSpc>
            </a:pPr>
            <a:r>
              <a:rPr lang="fr-FR" sz="2200" smtClean="0"/>
              <a:t>Le contenu des messages doit offrir un nombre limité d'options (moins de décisions à prendre).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549B16FB-C9AD-4C88-A29B-C54CFF1CA8D1}" type="slidenum">
              <a:rPr lang="fr-FR"/>
              <a:pPr>
                <a:defRPr/>
              </a:pPr>
              <a:t>47</a:t>
            </a:fld>
            <a:endParaRPr lang="fr-FR"/>
          </a:p>
        </p:txBody>
      </p:sp>
      <p:sp>
        <p:nvSpPr>
          <p:cNvPr id="50179" name="Rectangle 4"/>
          <p:cNvSpPr>
            <a:spLocks noGrp="1" noChangeArrowheads="1"/>
          </p:cNvSpPr>
          <p:nvPr>
            <p:ph type="title"/>
          </p:nvPr>
        </p:nvSpPr>
        <p:spPr/>
        <p:txBody>
          <a:bodyPr/>
          <a:lstStyle/>
          <a:p>
            <a:r>
              <a:rPr lang="fr-FR" smtClean="0"/>
              <a:t>CONNAÎTRE LA TÂCHE</a:t>
            </a:r>
          </a:p>
        </p:txBody>
      </p:sp>
      <p:sp>
        <p:nvSpPr>
          <p:cNvPr id="50180" name="Rectangle 5"/>
          <p:cNvSpPr>
            <a:spLocks noGrp="1" noChangeArrowheads="1"/>
          </p:cNvSpPr>
          <p:nvPr>
            <p:ph type="body" idx="1"/>
          </p:nvPr>
        </p:nvSpPr>
        <p:spPr>
          <a:xfrm>
            <a:off x="752475" y="1450975"/>
            <a:ext cx="8081963" cy="5037138"/>
          </a:xfrm>
        </p:spPr>
        <p:txBody>
          <a:bodyPr/>
          <a:lstStyle/>
          <a:p>
            <a:pPr>
              <a:lnSpc>
                <a:spcPct val="130000"/>
              </a:lnSpc>
            </a:pPr>
            <a:r>
              <a:rPr lang="fr-FR" smtClean="0"/>
              <a:t>L'analyse documentaire : réunir tous les documents sur un thème donné.</a:t>
            </a:r>
          </a:p>
          <a:p>
            <a:pPr lvl="1">
              <a:lnSpc>
                <a:spcPct val="130000"/>
              </a:lnSpc>
            </a:pPr>
            <a:r>
              <a:rPr lang="fr-FR" smtClean="0"/>
              <a:t>consignes, modes opératoires </a:t>
            </a:r>
            <a:r>
              <a:rPr lang="fr-FR" smtClean="0">
                <a:sym typeface="Symbol" pitchFamily="18" charset="2"/>
              </a:rPr>
              <a:t> </a:t>
            </a:r>
            <a:r>
              <a:rPr lang="fr-FR" smtClean="0"/>
              <a:t>tâche prescrite.</a:t>
            </a:r>
          </a:p>
          <a:p>
            <a:pPr>
              <a:lnSpc>
                <a:spcPct val="130000"/>
              </a:lnSpc>
            </a:pPr>
            <a:r>
              <a:rPr lang="fr-FR" smtClean="0"/>
              <a:t>L'analyse des traces : résultat du travail.</a:t>
            </a:r>
          </a:p>
          <a:p>
            <a:pPr lvl="1">
              <a:lnSpc>
                <a:spcPct val="130000"/>
              </a:lnSpc>
            </a:pPr>
            <a:r>
              <a:rPr lang="fr-FR" smtClean="0"/>
              <a:t>annotations, usure des documents</a:t>
            </a:r>
          </a:p>
          <a:p>
            <a:pPr>
              <a:lnSpc>
                <a:spcPct val="130000"/>
              </a:lnSpc>
            </a:pPr>
            <a:r>
              <a:rPr lang="fr-FR" smtClean="0"/>
              <a:t>Le questionnaire.</a:t>
            </a:r>
          </a:p>
          <a:p>
            <a:pPr lvl="1">
              <a:lnSpc>
                <a:spcPct val="130000"/>
              </a:lnSpc>
            </a:pPr>
            <a:r>
              <a:rPr lang="fr-FR" smtClean="0"/>
              <a:t>Activité pensée.</a:t>
            </a:r>
          </a:p>
          <a:p>
            <a:pPr>
              <a:lnSpc>
                <a:spcPct val="130000"/>
              </a:lnSpc>
            </a:pPr>
            <a:r>
              <a:rPr lang="fr-FR" smtClean="0"/>
              <a:t>L'entretien : ouvert ou semi-directif.</a:t>
            </a:r>
          </a:p>
          <a:p>
            <a:pPr lvl="1">
              <a:lnSpc>
                <a:spcPct val="130000"/>
              </a:lnSpc>
            </a:pPr>
            <a:r>
              <a:rPr lang="fr-FR" smtClean="0"/>
              <a:t>caractéristiques des utilisateurs.</a:t>
            </a:r>
          </a:p>
          <a:p>
            <a:pPr lvl="1">
              <a:lnSpc>
                <a:spcPct val="130000"/>
              </a:lnSpc>
            </a:pPr>
            <a:r>
              <a:rPr lang="fr-FR" smtClean="0"/>
              <a:t>Activité réelle.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212F6951-3662-4079-92C6-5C3EC2E6DF83}" type="slidenum">
              <a:rPr lang="fr-FR"/>
              <a:pPr>
                <a:defRPr/>
              </a:pPr>
              <a:t>48</a:t>
            </a:fld>
            <a:endParaRPr lang="fr-FR"/>
          </a:p>
        </p:txBody>
      </p:sp>
      <p:sp>
        <p:nvSpPr>
          <p:cNvPr id="51203" name="Rectangle 4"/>
          <p:cNvSpPr>
            <a:spLocks noGrp="1" noChangeArrowheads="1"/>
          </p:cNvSpPr>
          <p:nvPr>
            <p:ph type="title"/>
          </p:nvPr>
        </p:nvSpPr>
        <p:spPr/>
        <p:txBody>
          <a:bodyPr/>
          <a:lstStyle/>
          <a:p>
            <a:r>
              <a:rPr lang="fr-FR" smtClean="0"/>
              <a:t>CONNAÎTRE LA TÂCHE</a:t>
            </a:r>
            <a:br>
              <a:rPr lang="fr-FR" smtClean="0"/>
            </a:br>
            <a:r>
              <a:rPr lang="fr-FR" sz="2400" smtClean="0"/>
              <a:t>(ENCORE MIEUX !)</a:t>
            </a:r>
          </a:p>
        </p:txBody>
      </p:sp>
      <p:sp>
        <p:nvSpPr>
          <p:cNvPr id="51204" name="Rectangle 5"/>
          <p:cNvSpPr>
            <a:spLocks noGrp="1" noChangeArrowheads="1"/>
          </p:cNvSpPr>
          <p:nvPr>
            <p:ph type="body" idx="1"/>
          </p:nvPr>
        </p:nvSpPr>
        <p:spPr>
          <a:xfrm>
            <a:off x="344488" y="1790700"/>
            <a:ext cx="8362950" cy="4235450"/>
          </a:xfrm>
        </p:spPr>
        <p:txBody>
          <a:bodyPr/>
          <a:lstStyle/>
          <a:p>
            <a:pPr>
              <a:lnSpc>
                <a:spcPct val="120000"/>
              </a:lnSpc>
            </a:pPr>
            <a:r>
              <a:rPr lang="fr-FR" smtClean="0"/>
              <a:t>L'observation : observer un opérateur pendant la réalisation de sa tâche, sans intervenir </a:t>
            </a:r>
          </a:p>
          <a:p>
            <a:pPr lvl="1">
              <a:lnSpc>
                <a:spcPct val="120000"/>
              </a:lnSpc>
            </a:pPr>
            <a:r>
              <a:rPr lang="fr-FR" smtClean="0"/>
              <a:t>gestes, enchaînements, regard, communications.</a:t>
            </a:r>
          </a:p>
          <a:p>
            <a:pPr>
              <a:lnSpc>
                <a:spcPct val="120000"/>
              </a:lnSpc>
            </a:pPr>
            <a:r>
              <a:rPr lang="fr-FR" smtClean="0"/>
              <a:t>La verbalisation : recueil des manifestations spontanées </a:t>
            </a:r>
          </a:p>
          <a:p>
            <a:pPr lvl="1">
              <a:lnSpc>
                <a:spcPct val="120000"/>
              </a:lnSpc>
            </a:pPr>
            <a:r>
              <a:rPr lang="fr-FR" smtClean="0"/>
              <a:t>impatience, surprise, soulagement, interrogation...</a:t>
            </a:r>
          </a:p>
          <a:p>
            <a:pPr>
              <a:lnSpc>
                <a:spcPct val="120000"/>
              </a:lnSpc>
            </a:pPr>
            <a:r>
              <a:rPr lang="fr-FR" smtClean="0"/>
              <a:t>La simulation : proposer à l'utilisateur un scénario de tâche à réaliser </a:t>
            </a:r>
          </a:p>
          <a:p>
            <a:pPr lvl="1">
              <a:lnSpc>
                <a:spcPct val="120000"/>
              </a:lnSpc>
            </a:pPr>
            <a:r>
              <a:rPr lang="fr-FR" smtClean="0"/>
              <a:t>recueillir des informations sur le comportement face à une situation nouvelle.</a:t>
            </a:r>
          </a:p>
          <a:p>
            <a:pPr>
              <a:lnSpc>
                <a:spcPct val="120000"/>
              </a:lnSpc>
            </a:pPr>
            <a:endParaRPr lang="fr-FR"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191FD5F1-B3EF-44F1-92C7-4A33F224AF83}" type="slidenum">
              <a:rPr lang="fr-FR"/>
              <a:pPr>
                <a:defRPr/>
              </a:pPr>
              <a:t>49</a:t>
            </a:fld>
            <a:endParaRPr lang="fr-FR"/>
          </a:p>
        </p:txBody>
      </p:sp>
      <p:sp>
        <p:nvSpPr>
          <p:cNvPr id="52227" name="Rectangle 4"/>
          <p:cNvSpPr>
            <a:spLocks noGrp="1" noChangeArrowheads="1"/>
          </p:cNvSpPr>
          <p:nvPr>
            <p:ph type="title"/>
          </p:nvPr>
        </p:nvSpPr>
        <p:spPr/>
        <p:txBody>
          <a:bodyPr/>
          <a:lstStyle/>
          <a:p>
            <a:r>
              <a:rPr lang="fr-FR" smtClean="0"/>
              <a:t>QUAND EST-CE QUE JE FAIS ÇA ?</a:t>
            </a:r>
          </a:p>
        </p:txBody>
      </p:sp>
      <p:sp>
        <p:nvSpPr>
          <p:cNvPr id="52228" name="Rectangle 5"/>
          <p:cNvSpPr>
            <a:spLocks noGrp="1" noChangeArrowheads="1"/>
          </p:cNvSpPr>
          <p:nvPr>
            <p:ph type="body" idx="1"/>
          </p:nvPr>
        </p:nvSpPr>
        <p:spPr>
          <a:xfrm>
            <a:off x="744538" y="1428750"/>
            <a:ext cx="7772400" cy="4114800"/>
          </a:xfrm>
        </p:spPr>
        <p:txBody>
          <a:bodyPr/>
          <a:lstStyle/>
          <a:p>
            <a:pPr>
              <a:lnSpc>
                <a:spcPct val="110000"/>
              </a:lnSpc>
            </a:pPr>
            <a:r>
              <a:rPr lang="fr-FR" smtClean="0"/>
              <a:t>Ces analyses doivent faire partie du processus de développement du logiciel </a:t>
            </a:r>
          </a:p>
          <a:p>
            <a:pPr lvl="1">
              <a:lnSpc>
                <a:spcPct val="110000"/>
              </a:lnSpc>
            </a:pPr>
            <a:r>
              <a:rPr lang="fr-FR" smtClean="0"/>
              <a:t>fonctionnalités + séquencement opérationnel,</a:t>
            </a:r>
          </a:p>
          <a:p>
            <a:pPr>
              <a:lnSpc>
                <a:spcPct val="110000"/>
              </a:lnSpc>
            </a:pPr>
            <a:r>
              <a:rPr lang="fr-FR" smtClean="0"/>
              <a:t> Trois moments dans le cycle de conception :</a:t>
            </a:r>
          </a:p>
          <a:p>
            <a:pPr lvl="1">
              <a:lnSpc>
                <a:spcPct val="110000"/>
              </a:lnSpc>
            </a:pPr>
            <a:r>
              <a:rPr lang="fr-FR" smtClean="0"/>
              <a:t>En préalable à la conception (analyse de l’existant)  : </a:t>
            </a:r>
          </a:p>
          <a:p>
            <a:pPr lvl="2">
              <a:lnSpc>
                <a:spcPct val="110000"/>
              </a:lnSpc>
            </a:pPr>
            <a:r>
              <a:rPr lang="fr-FR" smtClean="0"/>
              <a:t> Travail prescrit ‡ travail réel,</a:t>
            </a:r>
          </a:p>
          <a:p>
            <a:pPr lvl="2">
              <a:lnSpc>
                <a:spcPct val="110000"/>
              </a:lnSpc>
            </a:pPr>
            <a:r>
              <a:rPr lang="fr-FR" smtClean="0"/>
              <a:t> Activité pensée ‡ activité réelle,</a:t>
            </a:r>
          </a:p>
          <a:p>
            <a:pPr lvl="2">
              <a:lnSpc>
                <a:spcPct val="110000"/>
              </a:lnSpc>
            </a:pPr>
            <a:r>
              <a:rPr lang="fr-FR" smtClean="0"/>
              <a:t> Pratiques non autorisées.</a:t>
            </a:r>
          </a:p>
          <a:p>
            <a:pPr lvl="1">
              <a:lnSpc>
                <a:spcPct val="110000"/>
              </a:lnSpc>
            </a:pPr>
            <a:r>
              <a:rPr lang="fr-FR" smtClean="0"/>
              <a:t>Dans la phase de prototypage </a:t>
            </a:r>
          </a:p>
          <a:p>
            <a:pPr lvl="2">
              <a:lnSpc>
                <a:spcPct val="110000"/>
              </a:lnSpc>
            </a:pPr>
            <a:r>
              <a:rPr lang="fr-FR" smtClean="0"/>
              <a:t>analyse du travail avec l'application prototype,</a:t>
            </a:r>
          </a:p>
          <a:p>
            <a:pPr lvl="1">
              <a:lnSpc>
                <a:spcPct val="110000"/>
              </a:lnSpc>
            </a:pPr>
            <a:r>
              <a:rPr lang="fr-FR" smtClean="0"/>
              <a:t>Dans la phase de maintenance </a:t>
            </a:r>
          </a:p>
          <a:p>
            <a:pPr lvl="2">
              <a:lnSpc>
                <a:spcPct val="110000"/>
              </a:lnSpc>
            </a:pPr>
            <a:r>
              <a:rPr lang="fr-FR" smtClean="0"/>
              <a:t>travail en site réel.</a:t>
            </a:r>
          </a:p>
          <a:p>
            <a:pPr>
              <a:lnSpc>
                <a:spcPct val="110000"/>
              </a:lnSpc>
            </a:pPr>
            <a:endParaRPr lang="fr-FR"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18EDC0B0-E0A2-44A4-BE55-B7E091DFBB96}" type="slidenum">
              <a:rPr lang="fr-FR"/>
              <a:pPr>
                <a:defRPr/>
              </a:pPr>
              <a:t>5</a:t>
            </a:fld>
            <a:endParaRPr lang="fr-FR"/>
          </a:p>
        </p:txBody>
      </p:sp>
      <p:sp>
        <p:nvSpPr>
          <p:cNvPr id="7171" name="Rectangle 1030"/>
          <p:cNvSpPr>
            <a:spLocks noGrp="1" noChangeArrowheads="1"/>
          </p:cNvSpPr>
          <p:nvPr>
            <p:ph type="title"/>
          </p:nvPr>
        </p:nvSpPr>
        <p:spPr>
          <a:xfrm>
            <a:off x="1752600" y="411163"/>
            <a:ext cx="6246813" cy="1143000"/>
          </a:xfrm>
        </p:spPr>
        <p:txBody>
          <a:bodyPr/>
          <a:lstStyle/>
          <a:p>
            <a:pPr>
              <a:lnSpc>
                <a:spcPct val="150000"/>
              </a:lnSpc>
            </a:pPr>
            <a:r>
              <a:rPr lang="fr-FR" sz="2400" smtClean="0"/>
              <a:t>ENVIRONNEMENTS DE CONCEPTION</a:t>
            </a:r>
            <a:br>
              <a:rPr lang="fr-FR" sz="2400" smtClean="0"/>
            </a:br>
            <a:r>
              <a:rPr lang="fr-FR" sz="2400" smtClean="0"/>
              <a:t> (front-end Case tools):</a:t>
            </a:r>
          </a:p>
        </p:txBody>
      </p:sp>
      <p:sp>
        <p:nvSpPr>
          <p:cNvPr id="7172" name="Rectangle 1031"/>
          <p:cNvSpPr>
            <a:spLocks noGrp="1" noChangeArrowheads="1"/>
          </p:cNvSpPr>
          <p:nvPr>
            <p:ph type="body" idx="1"/>
          </p:nvPr>
        </p:nvSpPr>
        <p:spPr>
          <a:xfrm>
            <a:off x="296863" y="1736725"/>
            <a:ext cx="8715375" cy="4930775"/>
          </a:xfrm>
        </p:spPr>
        <p:txBody>
          <a:bodyPr/>
          <a:lstStyle/>
          <a:p>
            <a:r>
              <a:rPr lang="fr-FR" smtClean="0"/>
              <a:t>Types :</a:t>
            </a:r>
          </a:p>
          <a:p>
            <a:pPr lvl="1"/>
            <a:r>
              <a:rPr lang="fr-FR" smtClean="0"/>
              <a:t>AGL orientés BD</a:t>
            </a:r>
          </a:p>
          <a:p>
            <a:pPr lvl="1"/>
            <a:r>
              <a:rPr lang="fr-FR" smtClean="0"/>
              <a:t>AGL orientés développement d’ applications OO.</a:t>
            </a:r>
          </a:p>
          <a:p>
            <a:r>
              <a:rPr lang="fr-FR" smtClean="0"/>
              <a:t>Phases d’élaboration et de construction du processus (suites d’outils) :</a:t>
            </a:r>
          </a:p>
          <a:p>
            <a:pPr lvl="1"/>
            <a:r>
              <a:rPr lang="fr-FR" smtClean="0"/>
              <a:t>Édition de diagrammes (vérification syntaxique), </a:t>
            </a:r>
          </a:p>
          <a:p>
            <a:pPr lvl="1"/>
            <a:r>
              <a:rPr lang="fr-FR" smtClean="0"/>
              <a:t>Dictionnaires de données, </a:t>
            </a:r>
          </a:p>
          <a:p>
            <a:pPr lvl="1"/>
            <a:r>
              <a:rPr lang="fr-FR" smtClean="0"/>
              <a:t>Édition de documents, </a:t>
            </a:r>
          </a:p>
          <a:p>
            <a:pPr lvl="1"/>
            <a:r>
              <a:rPr lang="fr-FR" smtClean="0"/>
              <a:t>Génération de code,</a:t>
            </a:r>
          </a:p>
          <a:p>
            <a:pPr lvl="1"/>
            <a:r>
              <a:rPr lang="fr-FR" smtClean="0"/>
              <a:t>Prototypage... </a:t>
            </a:r>
          </a:p>
          <a:p>
            <a:pPr lvl="1"/>
            <a:r>
              <a:rPr lang="fr-FR" smtClean="0"/>
              <a:t>++ Transformation de modèles (cf. MDA)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F1D73838-D2ED-4AE1-8763-69BB5FA000AB}" type="slidenum">
              <a:rPr lang="fr-FR"/>
              <a:pPr>
                <a:defRPr/>
              </a:pPr>
              <a:t>50</a:t>
            </a:fld>
            <a:endParaRPr lang="fr-FR"/>
          </a:p>
        </p:txBody>
      </p:sp>
      <p:sp>
        <p:nvSpPr>
          <p:cNvPr id="53251" name="Rectangle 7"/>
          <p:cNvSpPr>
            <a:spLocks noGrp="1" noChangeArrowheads="1"/>
          </p:cNvSpPr>
          <p:nvPr>
            <p:ph type="title"/>
          </p:nvPr>
        </p:nvSpPr>
        <p:spPr/>
        <p:txBody>
          <a:bodyPr/>
          <a:lstStyle/>
          <a:p>
            <a:r>
              <a:rPr lang="fr-FR" smtClean="0"/>
              <a:t>CRITÈRES DE CONCEPTION</a:t>
            </a:r>
          </a:p>
        </p:txBody>
      </p:sp>
      <p:sp>
        <p:nvSpPr>
          <p:cNvPr id="53252" name="Rectangle 8"/>
          <p:cNvSpPr>
            <a:spLocks noGrp="1" noChangeArrowheads="1"/>
          </p:cNvSpPr>
          <p:nvPr>
            <p:ph type="body" idx="1"/>
          </p:nvPr>
        </p:nvSpPr>
        <p:spPr>
          <a:xfrm>
            <a:off x="744538" y="1473200"/>
            <a:ext cx="7772400" cy="4552950"/>
          </a:xfrm>
        </p:spPr>
        <p:txBody>
          <a:bodyPr/>
          <a:lstStyle/>
          <a:p>
            <a:pPr>
              <a:lnSpc>
                <a:spcPct val="110000"/>
              </a:lnSpc>
            </a:pPr>
            <a:r>
              <a:rPr lang="fr-FR" smtClean="0"/>
              <a:t>Compatibilité : le transfert d’information est plus rapide et efficace si le recodage est réduit,</a:t>
            </a:r>
          </a:p>
          <a:p>
            <a:pPr lvl="1">
              <a:lnSpc>
                <a:spcPct val="110000"/>
              </a:lnSpc>
            </a:pPr>
            <a:r>
              <a:rPr lang="fr-FR" smtClean="0"/>
              <a:t>Écrans compatibles avec supports papier,</a:t>
            </a:r>
          </a:p>
          <a:p>
            <a:pPr lvl="1">
              <a:lnSpc>
                <a:spcPct val="110000"/>
              </a:lnSpc>
            </a:pPr>
            <a:r>
              <a:rPr lang="fr-FR" smtClean="0"/>
              <a:t>Noms de commandes compatibles avec vocabulaire utilisateur, etc.</a:t>
            </a:r>
          </a:p>
          <a:p>
            <a:pPr>
              <a:lnSpc>
                <a:spcPct val="110000"/>
              </a:lnSpc>
            </a:pPr>
            <a:r>
              <a:rPr lang="fr-FR" smtClean="0"/>
              <a:t>Homogénéité : pour faciliter la prise de décision l’environnement doit être constant,</a:t>
            </a:r>
          </a:p>
          <a:p>
            <a:pPr lvl="1">
              <a:lnSpc>
                <a:spcPct val="110000"/>
              </a:lnSpc>
            </a:pPr>
            <a:r>
              <a:rPr lang="fr-FR" smtClean="0"/>
              <a:t>Séquences de commandes identiques pour un même résultat,</a:t>
            </a:r>
          </a:p>
          <a:p>
            <a:pPr lvl="1">
              <a:lnSpc>
                <a:spcPct val="110000"/>
              </a:lnSpc>
            </a:pPr>
            <a:r>
              <a:rPr lang="fr-FR" smtClean="0"/>
              <a:t>Labels, prompts... localisés au même endroit</a:t>
            </a:r>
          </a:p>
          <a:p>
            <a:pPr lvl="1">
              <a:lnSpc>
                <a:spcPct val="110000"/>
              </a:lnSpc>
            </a:pPr>
            <a:endParaRPr lang="fr-FR"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14551F80-8BF6-47FE-8CA1-E3F0AEB9725B}" type="slidenum">
              <a:rPr lang="fr-FR"/>
              <a:pPr>
                <a:defRPr/>
              </a:pPr>
              <a:t>51</a:t>
            </a:fld>
            <a:endParaRPr lang="fr-FR"/>
          </a:p>
        </p:txBody>
      </p:sp>
      <p:sp>
        <p:nvSpPr>
          <p:cNvPr id="54275" name="Rectangle 5"/>
          <p:cNvSpPr>
            <a:spLocks noGrp="1" noChangeArrowheads="1"/>
          </p:cNvSpPr>
          <p:nvPr>
            <p:ph type="title"/>
          </p:nvPr>
        </p:nvSpPr>
        <p:spPr/>
        <p:txBody>
          <a:bodyPr/>
          <a:lstStyle/>
          <a:p>
            <a:r>
              <a:rPr lang="fr-FR" smtClean="0"/>
              <a:t>CRITÈRES DE CONCEPTION</a:t>
            </a:r>
          </a:p>
        </p:txBody>
      </p:sp>
      <p:sp>
        <p:nvSpPr>
          <p:cNvPr id="54276" name="Rectangle 6"/>
          <p:cNvSpPr>
            <a:spLocks noGrp="1" noChangeArrowheads="1"/>
          </p:cNvSpPr>
          <p:nvPr>
            <p:ph type="body" idx="1"/>
          </p:nvPr>
        </p:nvSpPr>
        <p:spPr>
          <a:xfrm>
            <a:off x="744538" y="1397000"/>
            <a:ext cx="7772400" cy="5343525"/>
          </a:xfrm>
        </p:spPr>
        <p:txBody>
          <a:bodyPr/>
          <a:lstStyle/>
          <a:p>
            <a:pPr>
              <a:lnSpc>
                <a:spcPct val="110000"/>
              </a:lnSpc>
            </a:pPr>
            <a:r>
              <a:rPr lang="fr-FR" smtClean="0"/>
              <a:t>Concision : limites de l’opérateur humain !</a:t>
            </a:r>
          </a:p>
          <a:p>
            <a:pPr lvl="1">
              <a:lnSpc>
                <a:spcPct val="110000"/>
              </a:lnSpc>
            </a:pPr>
            <a:r>
              <a:rPr lang="fr-FR" smtClean="0"/>
              <a:t>Réduire la charge des utilisateurs (touches fonctions, valeurs par défaut, etc.),</a:t>
            </a:r>
          </a:p>
          <a:p>
            <a:pPr lvl="1">
              <a:lnSpc>
                <a:spcPct val="110000"/>
              </a:lnSpc>
            </a:pPr>
            <a:r>
              <a:rPr lang="fr-FR" smtClean="0"/>
              <a:t>Éviter à l'utilisateur de retenir des informations ou des procédures longues et nombreuses.</a:t>
            </a:r>
          </a:p>
          <a:p>
            <a:pPr>
              <a:lnSpc>
                <a:spcPct val="110000"/>
              </a:lnSpc>
            </a:pPr>
            <a:r>
              <a:rPr lang="fr-FR" smtClean="0"/>
              <a:t>Flexibilité : tous les humains sont différents !</a:t>
            </a:r>
          </a:p>
          <a:p>
            <a:pPr lvl="1">
              <a:lnSpc>
                <a:spcPct val="110000"/>
              </a:lnSpc>
            </a:pPr>
            <a:r>
              <a:rPr lang="fr-FR" smtClean="0"/>
              <a:t>Assurer différents niveaux d'utilisation.</a:t>
            </a:r>
          </a:p>
          <a:p>
            <a:pPr lvl="1">
              <a:lnSpc>
                <a:spcPct val="110000"/>
              </a:lnSpc>
            </a:pPr>
            <a:r>
              <a:rPr lang="fr-FR" smtClean="0"/>
              <a:t>Prendre en considération l'acquisition d'expérience.</a:t>
            </a:r>
          </a:p>
          <a:p>
            <a:pPr>
              <a:lnSpc>
                <a:spcPct val="110000"/>
              </a:lnSpc>
            </a:pPr>
            <a:r>
              <a:rPr lang="fr-FR" smtClean="0"/>
              <a:t>Contrôle explicite :</a:t>
            </a:r>
          </a:p>
          <a:p>
            <a:pPr lvl="1">
              <a:lnSpc>
                <a:spcPct val="110000"/>
              </a:lnSpc>
            </a:pPr>
            <a:r>
              <a:rPr lang="fr-FR" smtClean="0"/>
              <a:t>L’interface doit apparaître comme étant sous le contrôle de l'utilisateur,</a:t>
            </a:r>
          </a:p>
          <a:p>
            <a:pPr lvl="1">
              <a:lnSpc>
                <a:spcPct val="110000"/>
              </a:lnSpc>
            </a:pPr>
            <a:r>
              <a:rPr lang="fr-FR" smtClean="0"/>
              <a:t>L’ "ordinateur" doit uniquement exécuter des opérations à la suite d'actions explicites.</a:t>
            </a:r>
          </a:p>
          <a:p>
            <a:pPr lvl="1">
              <a:lnSpc>
                <a:spcPct val="110000"/>
              </a:lnSpc>
            </a:pPr>
            <a:endParaRPr lang="fr-FR" smtClean="0"/>
          </a:p>
          <a:p>
            <a:pPr>
              <a:lnSpc>
                <a:spcPct val="110000"/>
              </a:lnSpc>
            </a:pPr>
            <a:endParaRPr lang="fr-FR"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EB8F805F-27DE-4351-BA7D-B77D08E17F00}" type="slidenum">
              <a:rPr lang="fr-FR"/>
              <a:pPr>
                <a:defRPr/>
              </a:pPr>
              <a:t>52</a:t>
            </a:fld>
            <a:endParaRPr lang="fr-FR"/>
          </a:p>
        </p:txBody>
      </p:sp>
      <p:sp>
        <p:nvSpPr>
          <p:cNvPr id="55299" name="Rectangle 7"/>
          <p:cNvSpPr>
            <a:spLocks noGrp="1" noChangeArrowheads="1"/>
          </p:cNvSpPr>
          <p:nvPr>
            <p:ph type="title"/>
          </p:nvPr>
        </p:nvSpPr>
        <p:spPr/>
        <p:txBody>
          <a:bodyPr/>
          <a:lstStyle/>
          <a:p>
            <a:r>
              <a:rPr lang="fr-FR" smtClean="0"/>
              <a:t>CRITÈRES DE CONCEPTION</a:t>
            </a:r>
          </a:p>
        </p:txBody>
      </p:sp>
      <p:sp>
        <p:nvSpPr>
          <p:cNvPr id="55300" name="Rectangle 8"/>
          <p:cNvSpPr>
            <a:spLocks noGrp="1" noChangeArrowheads="1"/>
          </p:cNvSpPr>
          <p:nvPr>
            <p:ph type="body" idx="1"/>
          </p:nvPr>
        </p:nvSpPr>
        <p:spPr>
          <a:xfrm>
            <a:off x="334963" y="1616075"/>
            <a:ext cx="8648700" cy="4114800"/>
          </a:xfrm>
        </p:spPr>
        <p:txBody>
          <a:bodyPr/>
          <a:lstStyle/>
          <a:p>
            <a:pPr>
              <a:lnSpc>
                <a:spcPct val="110000"/>
              </a:lnSpc>
            </a:pPr>
            <a:r>
              <a:rPr lang="fr-FR" smtClean="0"/>
              <a:t>Feed-back et guidage : influence de la connaissance du résultat sur la performance,</a:t>
            </a:r>
          </a:p>
          <a:p>
            <a:pPr lvl="1">
              <a:lnSpc>
                <a:spcPct val="110000"/>
              </a:lnSpc>
            </a:pPr>
            <a:r>
              <a:rPr lang="fr-FR" smtClean="0"/>
              <a:t>Répercuter les résultats des actions de façon explicite.</a:t>
            </a:r>
          </a:p>
          <a:p>
            <a:pPr lvl="1">
              <a:lnSpc>
                <a:spcPct val="110000"/>
              </a:lnSpc>
            </a:pPr>
            <a:r>
              <a:rPr lang="fr-FR" smtClean="0"/>
              <a:t>Indiquer à l'utilisateur :</a:t>
            </a:r>
          </a:p>
          <a:p>
            <a:pPr lvl="2">
              <a:lnSpc>
                <a:spcPct val="110000"/>
              </a:lnSpc>
            </a:pPr>
            <a:r>
              <a:rPr lang="fr-FR" smtClean="0"/>
              <a:t> où il se trouve dans une séquence de dialogue,</a:t>
            </a:r>
          </a:p>
          <a:p>
            <a:pPr lvl="2">
              <a:lnSpc>
                <a:spcPct val="110000"/>
              </a:lnSpc>
            </a:pPr>
            <a:r>
              <a:rPr lang="fr-FR" smtClean="0"/>
              <a:t> ce qui a été fait, </a:t>
            </a:r>
          </a:p>
          <a:p>
            <a:pPr lvl="2">
              <a:lnSpc>
                <a:spcPct val="110000"/>
              </a:lnSpc>
            </a:pPr>
            <a:r>
              <a:rPr lang="fr-FR" smtClean="0"/>
              <a:t>un moyen de poursuivre le dialogue.</a:t>
            </a:r>
          </a:p>
          <a:p>
            <a:pPr>
              <a:lnSpc>
                <a:spcPct val="110000"/>
              </a:lnSpc>
            </a:pPr>
            <a:r>
              <a:rPr lang="fr-FR" smtClean="0"/>
              <a:t>Gestion des erreurs :</a:t>
            </a:r>
          </a:p>
          <a:p>
            <a:pPr lvl="1">
              <a:lnSpc>
                <a:spcPct val="110000"/>
              </a:lnSpc>
            </a:pPr>
            <a:r>
              <a:rPr lang="fr-FR" smtClean="0"/>
              <a:t> Réduire les occasions propices à l'erreur, </a:t>
            </a:r>
          </a:p>
          <a:p>
            <a:pPr lvl="1">
              <a:lnSpc>
                <a:spcPct val="110000"/>
              </a:lnSpc>
            </a:pPr>
            <a:r>
              <a:rPr lang="fr-FR" smtClean="0"/>
              <a:t> Augmenter la capacité de l'utilisateur à détecter ses erreurs,</a:t>
            </a:r>
          </a:p>
          <a:p>
            <a:pPr lvl="1">
              <a:lnSpc>
                <a:spcPct val="110000"/>
              </a:lnSpc>
            </a:pPr>
            <a:r>
              <a:rPr lang="fr-FR" smtClean="0"/>
              <a:t> Fournir des moyens de les corriger.</a:t>
            </a:r>
          </a:p>
          <a:p>
            <a:pPr>
              <a:lnSpc>
                <a:spcPct val="110000"/>
              </a:lnSpc>
            </a:pPr>
            <a:endParaRPr lang="fr-FR"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27DD7F12-465A-4B3C-9506-AF2E06117D25}" type="slidenum">
              <a:rPr lang="fr-FR"/>
              <a:pPr>
                <a:defRPr/>
              </a:pPr>
              <a:t>53</a:t>
            </a:fld>
            <a:endParaRPr lang="fr-FR"/>
          </a:p>
        </p:txBody>
      </p:sp>
      <p:sp>
        <p:nvSpPr>
          <p:cNvPr id="56323" name="Rectangle 5"/>
          <p:cNvSpPr>
            <a:spLocks noGrp="1" noChangeArrowheads="1"/>
          </p:cNvSpPr>
          <p:nvPr>
            <p:ph type="title"/>
          </p:nvPr>
        </p:nvSpPr>
        <p:spPr>
          <a:xfrm>
            <a:off x="244475" y="201613"/>
            <a:ext cx="5221288" cy="1143000"/>
          </a:xfrm>
        </p:spPr>
        <p:txBody>
          <a:bodyPr/>
          <a:lstStyle/>
          <a:p>
            <a:r>
              <a:rPr lang="fr-FR" smtClean="0"/>
              <a:t>MODÈLES </a:t>
            </a:r>
            <a:br>
              <a:rPr lang="fr-FR" smtClean="0"/>
            </a:br>
            <a:r>
              <a:rPr lang="fr-FR" smtClean="0"/>
              <a:t>D'ARCHITECTURE D'IHO</a:t>
            </a:r>
            <a:br>
              <a:rPr lang="fr-FR" smtClean="0"/>
            </a:br>
            <a:r>
              <a:rPr lang="fr-FR" smtClean="0"/>
              <a:t>POURQUOI ?</a:t>
            </a:r>
          </a:p>
        </p:txBody>
      </p:sp>
      <p:sp>
        <p:nvSpPr>
          <p:cNvPr id="56324" name="Rectangle 6"/>
          <p:cNvSpPr>
            <a:spLocks noGrp="1" noChangeArrowheads="1"/>
          </p:cNvSpPr>
          <p:nvPr>
            <p:ph type="body" idx="1"/>
          </p:nvPr>
        </p:nvSpPr>
        <p:spPr>
          <a:xfrm>
            <a:off x="268288" y="2501900"/>
            <a:ext cx="8610600" cy="3248025"/>
          </a:xfrm>
        </p:spPr>
        <p:txBody>
          <a:bodyPr/>
          <a:lstStyle/>
          <a:p>
            <a:pPr>
              <a:lnSpc>
                <a:spcPct val="110000"/>
              </a:lnSpc>
            </a:pPr>
            <a:r>
              <a:rPr lang="fr-FR" sz="2200" smtClean="0"/>
              <a:t>Conception d'IHO difficile, donc itérative,</a:t>
            </a:r>
          </a:p>
          <a:p>
            <a:pPr>
              <a:lnSpc>
                <a:spcPct val="110000"/>
              </a:lnSpc>
            </a:pPr>
            <a:r>
              <a:rPr lang="fr-FR" sz="2200" smtClean="0"/>
              <a:t>Itérativité =&gt; modifiabilité et évolutivité du logiciel,</a:t>
            </a:r>
          </a:p>
          <a:p>
            <a:pPr>
              <a:lnSpc>
                <a:spcPct val="110000"/>
              </a:lnSpc>
            </a:pPr>
            <a:r>
              <a:rPr lang="fr-FR" sz="2200" smtClean="0"/>
              <a:t>Complexité et taille croissante des IHO,</a:t>
            </a:r>
          </a:p>
          <a:p>
            <a:pPr>
              <a:lnSpc>
                <a:spcPct val="110000"/>
              </a:lnSpc>
            </a:pPr>
            <a:r>
              <a:rPr lang="fr-FR" sz="2200" smtClean="0"/>
              <a:t>Savoir faire artisanal insuffisant,</a:t>
            </a:r>
          </a:p>
          <a:p>
            <a:pPr>
              <a:lnSpc>
                <a:spcPct val="110000"/>
              </a:lnSpc>
            </a:pPr>
            <a:r>
              <a:rPr lang="fr-FR" sz="2200" smtClean="0"/>
              <a:t>80 % du code d'une application peut faire partie de la gestion du dialogue :</a:t>
            </a:r>
          </a:p>
          <a:p>
            <a:pPr lvl="1">
              <a:lnSpc>
                <a:spcPct val="110000"/>
              </a:lnSpc>
            </a:pPr>
            <a:r>
              <a:rPr lang="fr-FR" sz="2200" smtClean="0"/>
              <a:t>Organisation physique ?</a:t>
            </a:r>
          </a:p>
          <a:p>
            <a:pPr lvl="1">
              <a:lnSpc>
                <a:spcPct val="110000"/>
              </a:lnSpc>
            </a:pPr>
            <a:r>
              <a:rPr lang="fr-FR" sz="2200" smtClean="0"/>
              <a:t>Qui réagit à quoi ?</a:t>
            </a:r>
          </a:p>
          <a:p>
            <a:pPr lvl="1">
              <a:lnSpc>
                <a:spcPct val="110000"/>
              </a:lnSpc>
            </a:pPr>
            <a:r>
              <a:rPr lang="fr-FR" sz="2200" smtClean="0"/>
              <a:t>Comment réagir ?</a:t>
            </a:r>
          </a:p>
        </p:txBody>
      </p:sp>
      <p:pic>
        <p:nvPicPr>
          <p:cNvPr id="56325" name="Picture 4" descr="cycle IHO"/>
          <p:cNvPicPr>
            <a:picLocks noChangeAspect="1" noChangeArrowheads="1"/>
          </p:cNvPicPr>
          <p:nvPr/>
        </p:nvPicPr>
        <p:blipFill>
          <a:blip r:embed="rId2" cstate="print"/>
          <a:srcRect/>
          <a:stretch>
            <a:fillRect/>
          </a:stretch>
        </p:blipFill>
        <p:spPr bwMode="auto">
          <a:xfrm>
            <a:off x="5938838" y="96838"/>
            <a:ext cx="3105150" cy="226377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4"/>
          <p:cNvSpPr>
            <a:spLocks noGrp="1"/>
          </p:cNvSpPr>
          <p:nvPr>
            <p:ph type="sldNum" sz="quarter" idx="12"/>
          </p:nvPr>
        </p:nvSpPr>
        <p:spPr/>
        <p:txBody>
          <a:bodyPr/>
          <a:lstStyle/>
          <a:p>
            <a:pPr>
              <a:defRPr/>
            </a:pPr>
            <a:fld id="{B6D77100-9C50-4CA7-ACB0-C4AA67E5B99C}" type="slidenum">
              <a:rPr lang="fr-FR"/>
              <a:pPr>
                <a:defRPr/>
              </a:pPr>
              <a:t>54</a:t>
            </a:fld>
            <a:endParaRPr lang="fr-FR"/>
          </a:p>
        </p:txBody>
      </p:sp>
      <p:sp>
        <p:nvSpPr>
          <p:cNvPr id="57347" name="Rectangle 2"/>
          <p:cNvSpPr>
            <a:spLocks noGrp="1" noChangeArrowheads="1"/>
          </p:cNvSpPr>
          <p:nvPr>
            <p:ph type="title"/>
          </p:nvPr>
        </p:nvSpPr>
        <p:spPr>
          <a:xfrm>
            <a:off x="838200" y="177800"/>
            <a:ext cx="7772400" cy="1143000"/>
          </a:xfrm>
        </p:spPr>
        <p:txBody>
          <a:bodyPr/>
          <a:lstStyle/>
          <a:p>
            <a:r>
              <a:rPr lang="fr-FR" sz="2800" smtClean="0"/>
              <a:t>PRINCIPE DE CONCEPTION </a:t>
            </a:r>
            <a:br>
              <a:rPr lang="fr-FR" sz="2800" smtClean="0"/>
            </a:br>
            <a:r>
              <a:rPr lang="fr-FR" sz="1800" smtClean="0"/>
              <a:t>(Principe de SEEHEIM - 1985)</a:t>
            </a:r>
          </a:p>
        </p:txBody>
      </p:sp>
      <p:pic>
        <p:nvPicPr>
          <p:cNvPr id="57348" name="Picture 4" descr="iSeeheim"/>
          <p:cNvPicPr>
            <a:picLocks noChangeAspect="1" noChangeArrowheads="1"/>
          </p:cNvPicPr>
          <p:nvPr/>
        </p:nvPicPr>
        <p:blipFill>
          <a:blip r:embed="rId2" cstate="print"/>
          <a:srcRect/>
          <a:stretch>
            <a:fillRect/>
          </a:stretch>
        </p:blipFill>
        <p:spPr bwMode="auto">
          <a:xfrm>
            <a:off x="296863" y="1346200"/>
            <a:ext cx="8728075" cy="4491038"/>
          </a:xfrm>
          <a:prstGeom prst="rect">
            <a:avLst/>
          </a:prstGeom>
          <a:noFill/>
          <a:ln w="9525">
            <a:noFill/>
            <a:miter lim="800000"/>
            <a:headEnd/>
            <a:tailEnd/>
          </a:ln>
        </p:spPr>
      </p:pic>
      <p:sp>
        <p:nvSpPr>
          <p:cNvPr id="57349" name="Text Box 5"/>
          <p:cNvSpPr txBox="1">
            <a:spLocks noChangeArrowheads="1"/>
          </p:cNvSpPr>
          <p:nvPr/>
        </p:nvSpPr>
        <p:spPr bwMode="auto">
          <a:xfrm>
            <a:off x="412750" y="1920875"/>
            <a:ext cx="6567488" cy="1187450"/>
          </a:xfrm>
          <a:prstGeom prst="rect">
            <a:avLst/>
          </a:prstGeom>
          <a:noFill/>
          <a:ln w="19050">
            <a:noFill/>
            <a:miter lim="800000"/>
            <a:headEnd type="none" w="sm" len="sm"/>
            <a:tailEnd type="none" w="lg" len="med"/>
          </a:ln>
        </p:spPr>
        <p:txBody>
          <a:bodyPr lIns="90000" tIns="46800" rIns="90000" bIns="46800">
            <a:spAutoFit/>
          </a:bodyPr>
          <a:lstStyle/>
          <a:p>
            <a:r>
              <a:rPr lang="fr-FR" sz="2400" i="0">
                <a:solidFill>
                  <a:schemeClr val="bg2"/>
                </a:solidFill>
              </a:rPr>
              <a:t>Objectif : séparer les objets de l’application de leur présentation à l’utilisateur et du moyen par lequel cet utilisateur les contrôle.</a:t>
            </a:r>
          </a:p>
        </p:txBody>
      </p:sp>
      <p:pic>
        <p:nvPicPr>
          <p:cNvPr id="57350" name="Picture 6" descr="escape"/>
          <p:cNvPicPr>
            <a:picLocks noChangeAspect="1" noChangeArrowheads="1"/>
          </p:cNvPicPr>
          <p:nvPr/>
        </p:nvPicPr>
        <p:blipFill>
          <a:blip r:embed="rId3" cstate="print"/>
          <a:srcRect/>
          <a:stretch>
            <a:fillRect/>
          </a:stretch>
        </p:blipFill>
        <p:spPr bwMode="auto">
          <a:xfrm>
            <a:off x="7234238" y="1347788"/>
            <a:ext cx="1790700" cy="1557337"/>
          </a:xfrm>
          <a:prstGeom prst="rect">
            <a:avLst/>
          </a:prstGeom>
          <a:noFill/>
          <a:ln w="9525">
            <a:noFill/>
            <a:miter lim="800000"/>
            <a:headEnd/>
            <a:tailEnd/>
          </a:ln>
        </p:spPr>
      </p:pic>
      <p:sp>
        <p:nvSpPr>
          <p:cNvPr id="57351" name="Text Box 3"/>
          <p:cNvSpPr txBox="1">
            <a:spLocks noChangeArrowheads="1"/>
          </p:cNvSpPr>
          <p:nvPr/>
        </p:nvSpPr>
        <p:spPr bwMode="auto">
          <a:xfrm>
            <a:off x="3175000" y="4675188"/>
            <a:ext cx="5351463" cy="822325"/>
          </a:xfrm>
          <a:prstGeom prst="rect">
            <a:avLst/>
          </a:prstGeom>
          <a:noFill/>
          <a:ln w="9525">
            <a:noFill/>
            <a:miter lim="800000"/>
            <a:headEnd/>
            <a:tailEnd/>
          </a:ln>
        </p:spPr>
        <p:txBody>
          <a:bodyPr>
            <a:spAutoFit/>
          </a:bodyPr>
          <a:lstStyle/>
          <a:p>
            <a:pPr algn="just" eaLnBrk="1" hangingPunct="1"/>
            <a:r>
              <a:rPr lang="fr-FR" sz="2400" b="1" i="0">
                <a:solidFill>
                  <a:schemeClr val="bg2"/>
                </a:solidFill>
                <a:latin typeface="Univers" pitchFamily="34" charset="0"/>
              </a:rPr>
              <a:t>Principe d'architecture favorisant la séparation interface / application</a:t>
            </a:r>
          </a:p>
        </p:txBody>
      </p:sp>
      <p:sp>
        <p:nvSpPr>
          <p:cNvPr id="57352" name="Text Box 7"/>
          <p:cNvSpPr txBox="1">
            <a:spLocks noChangeArrowheads="1"/>
          </p:cNvSpPr>
          <p:nvPr/>
        </p:nvSpPr>
        <p:spPr bwMode="auto">
          <a:xfrm>
            <a:off x="4973638" y="5938838"/>
            <a:ext cx="4021137" cy="366712"/>
          </a:xfrm>
          <a:prstGeom prst="rect">
            <a:avLst/>
          </a:prstGeom>
          <a:noFill/>
          <a:ln w="19050">
            <a:noFill/>
            <a:miter lim="800000"/>
            <a:headEnd type="none" w="sm" len="sm"/>
            <a:tailEnd type="none" w="lg" len="med"/>
          </a:ln>
        </p:spPr>
        <p:txBody>
          <a:bodyPr wrap="none" lIns="90000" tIns="46800" rIns="90000" bIns="46800">
            <a:spAutoFit/>
          </a:bodyPr>
          <a:lstStyle/>
          <a:p>
            <a:r>
              <a:rPr lang="fr-FR"/>
              <a:t>Perfectionné par le modèle ARCH en 1992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pPr>
              <a:defRPr/>
            </a:pPr>
            <a:fld id="{420128AB-2700-41C4-AFD4-CD0802587BAE}" type="slidenum">
              <a:rPr lang="fr-FR"/>
              <a:pPr>
                <a:defRPr/>
              </a:pPr>
              <a:t>55</a:t>
            </a:fld>
            <a:endParaRPr lang="fr-FR"/>
          </a:p>
        </p:txBody>
      </p:sp>
      <p:sp>
        <p:nvSpPr>
          <p:cNvPr id="58371" name="Rectangle 3"/>
          <p:cNvSpPr>
            <a:spLocks noGrp="1" noChangeArrowheads="1"/>
          </p:cNvSpPr>
          <p:nvPr>
            <p:ph type="title"/>
          </p:nvPr>
        </p:nvSpPr>
        <p:spPr>
          <a:xfrm>
            <a:off x="533400" y="190500"/>
            <a:ext cx="7772400" cy="1143000"/>
          </a:xfrm>
        </p:spPr>
        <p:txBody>
          <a:bodyPr/>
          <a:lstStyle/>
          <a:p>
            <a:pPr algn="l"/>
            <a:r>
              <a:rPr lang="fr-FR" smtClean="0"/>
              <a:t>LE MODÈLE MVC</a:t>
            </a:r>
          </a:p>
        </p:txBody>
      </p:sp>
      <p:sp>
        <p:nvSpPr>
          <p:cNvPr id="58372" name="Rectangle 4"/>
          <p:cNvSpPr>
            <a:spLocks noGrp="1" noChangeArrowheads="1"/>
          </p:cNvSpPr>
          <p:nvPr>
            <p:ph type="body" idx="1"/>
          </p:nvPr>
        </p:nvSpPr>
        <p:spPr>
          <a:xfrm>
            <a:off x="215900" y="2286000"/>
            <a:ext cx="8623300" cy="4114800"/>
          </a:xfrm>
        </p:spPr>
        <p:txBody>
          <a:bodyPr/>
          <a:lstStyle/>
          <a:p>
            <a:pPr>
              <a:lnSpc>
                <a:spcPct val="110000"/>
              </a:lnSpc>
            </a:pPr>
            <a:r>
              <a:rPr lang="fr-FR" sz="2000" smtClean="0"/>
              <a:t>Le </a:t>
            </a:r>
            <a:r>
              <a:rPr lang="fr-FR" sz="2000" smtClean="0">
                <a:solidFill>
                  <a:srgbClr val="00FF00"/>
                </a:solidFill>
              </a:rPr>
              <a:t>Modèle</a:t>
            </a:r>
            <a:r>
              <a:rPr lang="fr-FR" sz="2000" smtClean="0"/>
              <a:t> contient la </a:t>
            </a:r>
            <a:r>
              <a:rPr lang="fr-FR" sz="1800" smtClean="0"/>
              <a:t>connaissance</a:t>
            </a:r>
            <a:r>
              <a:rPr lang="fr-FR" sz="2000" smtClean="0"/>
              <a:t> du domaine, les données et fonctionnalités fondamentales, indépendamment des entrées/sorties.</a:t>
            </a:r>
          </a:p>
          <a:p>
            <a:pPr>
              <a:lnSpc>
                <a:spcPct val="110000"/>
              </a:lnSpc>
            </a:pPr>
            <a:r>
              <a:rPr lang="fr-FR" sz="2000" smtClean="0"/>
              <a:t>La </a:t>
            </a:r>
            <a:r>
              <a:rPr lang="fr-FR" sz="2000" smtClean="0">
                <a:solidFill>
                  <a:srgbClr val="00FF00"/>
                </a:solidFill>
              </a:rPr>
              <a:t>Vue</a:t>
            </a:r>
            <a:r>
              <a:rPr lang="fr-FR" sz="2000" smtClean="0"/>
              <a:t> est responsable de la présentation en sortie et du maintien de la cohérence de la présentation quand le modèle change (vues multiples possibles).</a:t>
            </a:r>
          </a:p>
          <a:p>
            <a:pPr>
              <a:lnSpc>
                <a:spcPct val="110000"/>
              </a:lnSpc>
            </a:pPr>
            <a:r>
              <a:rPr lang="fr-FR" sz="2000" smtClean="0"/>
              <a:t>Le </a:t>
            </a:r>
            <a:r>
              <a:rPr lang="fr-FR" sz="2000" smtClean="0">
                <a:solidFill>
                  <a:srgbClr val="00FF00"/>
                </a:solidFill>
              </a:rPr>
              <a:t>Contrôleur</a:t>
            </a:r>
            <a:r>
              <a:rPr lang="fr-FR" sz="2000" smtClean="0"/>
              <a:t> est responsable de la gestion des séquences d’interactions avec l’utilisateur, les événements d’entrée sont traduits vers le modèle. </a:t>
            </a:r>
          </a:p>
        </p:txBody>
      </p:sp>
      <p:sp>
        <p:nvSpPr>
          <p:cNvPr id="58373" name="Text Box 14"/>
          <p:cNvSpPr txBox="1">
            <a:spLocks noChangeArrowheads="1"/>
          </p:cNvSpPr>
          <p:nvPr/>
        </p:nvSpPr>
        <p:spPr bwMode="auto">
          <a:xfrm>
            <a:off x="366713" y="1576388"/>
            <a:ext cx="2874962" cy="519112"/>
          </a:xfrm>
          <a:prstGeom prst="rect">
            <a:avLst/>
          </a:prstGeom>
          <a:noFill/>
          <a:ln w="19050" algn="ctr">
            <a:noFill/>
            <a:miter lim="800000"/>
            <a:headEnd type="none" w="sm" len="sm"/>
            <a:tailEnd type="none" w="lg" len="med"/>
          </a:ln>
        </p:spPr>
        <p:txBody>
          <a:bodyPr wrap="none" lIns="90000" tIns="46800" rIns="90000" bIns="46800">
            <a:spAutoFit/>
          </a:bodyPr>
          <a:lstStyle/>
          <a:p>
            <a:r>
              <a:rPr lang="fr-FR" sz="2800" i="0">
                <a:solidFill>
                  <a:schemeClr val="accent1"/>
                </a:solidFill>
              </a:rPr>
              <a:t>3 Sous-Systèmes : </a:t>
            </a:r>
          </a:p>
        </p:txBody>
      </p:sp>
      <p:sp>
        <p:nvSpPr>
          <p:cNvPr id="58374" name="Text Box 15"/>
          <p:cNvSpPr txBox="1">
            <a:spLocks noChangeArrowheads="1"/>
          </p:cNvSpPr>
          <p:nvPr/>
        </p:nvSpPr>
        <p:spPr bwMode="auto">
          <a:xfrm>
            <a:off x="869950" y="5753100"/>
            <a:ext cx="7407275" cy="519113"/>
          </a:xfrm>
          <a:prstGeom prst="rect">
            <a:avLst/>
          </a:prstGeom>
          <a:noFill/>
          <a:ln w="19050">
            <a:noFill/>
            <a:miter lim="800000"/>
            <a:headEnd type="none" w="sm" len="sm"/>
            <a:tailEnd type="none" w="lg" len="med"/>
          </a:ln>
        </p:spPr>
        <p:txBody>
          <a:bodyPr wrap="none" lIns="90000" tIns="46800" rIns="90000" bIns="46800">
            <a:spAutoFit/>
          </a:bodyPr>
          <a:lstStyle/>
          <a:p>
            <a:r>
              <a:rPr lang="fr-FR" sz="2800">
                <a:solidFill>
                  <a:schemeClr val="accent1"/>
                </a:solidFill>
              </a:rPr>
              <a:t>L’utilisateur  interfère seulement via le contrôleur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Espace réservé du numéro de diapositive 4"/>
          <p:cNvSpPr>
            <a:spLocks noGrp="1"/>
          </p:cNvSpPr>
          <p:nvPr>
            <p:ph type="sldNum" sz="quarter" idx="12"/>
          </p:nvPr>
        </p:nvSpPr>
        <p:spPr/>
        <p:txBody>
          <a:bodyPr/>
          <a:lstStyle/>
          <a:p>
            <a:pPr>
              <a:defRPr/>
            </a:pPr>
            <a:fld id="{5827BF58-6502-45A0-A505-BFAFD5BADF30}" type="slidenum">
              <a:rPr lang="fr-FR"/>
              <a:pPr>
                <a:defRPr/>
              </a:pPr>
              <a:t>56</a:t>
            </a:fld>
            <a:endParaRPr lang="fr-FR"/>
          </a:p>
        </p:txBody>
      </p:sp>
      <p:sp>
        <p:nvSpPr>
          <p:cNvPr id="59395" name="Rectangle 2"/>
          <p:cNvSpPr>
            <a:spLocks noChangeArrowheads="1"/>
          </p:cNvSpPr>
          <p:nvPr/>
        </p:nvSpPr>
        <p:spPr bwMode="auto">
          <a:xfrm>
            <a:off x="203200" y="1371600"/>
            <a:ext cx="8737600" cy="4959350"/>
          </a:xfrm>
          <a:prstGeom prst="rect">
            <a:avLst/>
          </a:prstGeom>
          <a:noFill/>
          <a:ln w="19050">
            <a:solidFill>
              <a:schemeClr val="tx2"/>
            </a:solidFill>
            <a:miter lim="800000"/>
            <a:headEnd type="none" w="sm" len="sm"/>
            <a:tailEnd type="none" w="lg" len="med"/>
          </a:ln>
        </p:spPr>
        <p:txBody>
          <a:bodyPr lIns="90000" tIns="46800" rIns="90000" bIns="46800" anchor="ctr">
            <a:spAutoFit/>
          </a:bodyPr>
          <a:lstStyle/>
          <a:p>
            <a:endParaRPr lang="fr-FR"/>
          </a:p>
        </p:txBody>
      </p:sp>
      <p:sp>
        <p:nvSpPr>
          <p:cNvPr id="59396" name="Rectangle 3"/>
          <p:cNvSpPr>
            <a:spLocks noGrp="1" noChangeArrowheads="1"/>
          </p:cNvSpPr>
          <p:nvPr>
            <p:ph type="title"/>
          </p:nvPr>
        </p:nvSpPr>
        <p:spPr>
          <a:xfrm>
            <a:off x="762000" y="165100"/>
            <a:ext cx="7772400" cy="1143000"/>
          </a:xfrm>
        </p:spPr>
        <p:txBody>
          <a:bodyPr/>
          <a:lstStyle/>
          <a:p>
            <a:r>
              <a:rPr lang="fr-FR" smtClean="0"/>
              <a:t>LE PATRON MVC</a:t>
            </a:r>
          </a:p>
        </p:txBody>
      </p:sp>
      <p:sp>
        <p:nvSpPr>
          <p:cNvPr id="59397" name="Rectangle 4"/>
          <p:cNvSpPr>
            <a:spLocks noChangeArrowheads="1"/>
          </p:cNvSpPr>
          <p:nvPr/>
        </p:nvSpPr>
        <p:spPr bwMode="auto">
          <a:xfrm>
            <a:off x="1257300" y="1633538"/>
            <a:ext cx="1485900" cy="415925"/>
          </a:xfrm>
          <a:prstGeom prst="rect">
            <a:avLst/>
          </a:prstGeom>
          <a:solidFill>
            <a:schemeClr val="tx1"/>
          </a:solidFill>
          <a:ln w="19050">
            <a:solidFill>
              <a:schemeClr val="tx2"/>
            </a:solidFill>
            <a:miter lim="800000"/>
            <a:headEnd type="none" w="sm" len="sm"/>
            <a:tailEnd type="none" w="lg" len="med"/>
          </a:ln>
        </p:spPr>
        <p:txBody>
          <a:bodyPr lIns="90000" tIns="46800" rIns="90000" bIns="46800" anchor="ctr">
            <a:spAutoFit/>
          </a:bodyPr>
          <a:lstStyle/>
          <a:p>
            <a:pPr algn="ctr"/>
            <a:r>
              <a:rPr lang="fr-FR" sz="2000" u="sng">
                <a:solidFill>
                  <a:schemeClr val="bg2"/>
                </a:solidFill>
              </a:rPr>
              <a:t>:Contrôleur</a:t>
            </a:r>
          </a:p>
        </p:txBody>
      </p:sp>
      <p:sp>
        <p:nvSpPr>
          <p:cNvPr id="59398" name="Rectangle 5"/>
          <p:cNvSpPr>
            <a:spLocks noChangeArrowheads="1"/>
          </p:cNvSpPr>
          <p:nvPr/>
        </p:nvSpPr>
        <p:spPr bwMode="auto">
          <a:xfrm>
            <a:off x="3975100" y="1633538"/>
            <a:ext cx="1485900" cy="415925"/>
          </a:xfrm>
          <a:prstGeom prst="rect">
            <a:avLst/>
          </a:prstGeom>
          <a:solidFill>
            <a:schemeClr val="tx1"/>
          </a:solidFill>
          <a:ln w="19050">
            <a:solidFill>
              <a:schemeClr val="tx2"/>
            </a:solidFill>
            <a:miter lim="800000"/>
            <a:headEnd type="none" w="sm" len="sm"/>
            <a:tailEnd type="none" w="lg" len="med"/>
          </a:ln>
        </p:spPr>
        <p:txBody>
          <a:bodyPr lIns="90000" tIns="46800" rIns="90000" bIns="46800" anchor="ctr">
            <a:spAutoFit/>
          </a:bodyPr>
          <a:lstStyle/>
          <a:p>
            <a:pPr algn="ctr"/>
            <a:r>
              <a:rPr lang="fr-FR" sz="2000" u="sng">
                <a:solidFill>
                  <a:schemeClr val="bg2"/>
                </a:solidFill>
              </a:rPr>
              <a:t>:Modèle</a:t>
            </a:r>
          </a:p>
        </p:txBody>
      </p:sp>
      <p:sp>
        <p:nvSpPr>
          <p:cNvPr id="59399" name="Rectangle 6"/>
          <p:cNvSpPr>
            <a:spLocks noChangeArrowheads="1"/>
          </p:cNvSpPr>
          <p:nvPr/>
        </p:nvSpPr>
        <p:spPr bwMode="auto">
          <a:xfrm>
            <a:off x="7035800" y="1633538"/>
            <a:ext cx="1485900" cy="415925"/>
          </a:xfrm>
          <a:prstGeom prst="rect">
            <a:avLst/>
          </a:prstGeom>
          <a:solidFill>
            <a:schemeClr val="tx1"/>
          </a:solidFill>
          <a:ln w="19050">
            <a:solidFill>
              <a:schemeClr val="tx2"/>
            </a:solidFill>
            <a:miter lim="800000"/>
            <a:headEnd type="none" w="sm" len="sm"/>
            <a:tailEnd type="none" w="lg" len="med"/>
          </a:ln>
        </p:spPr>
        <p:txBody>
          <a:bodyPr lIns="90000" tIns="46800" rIns="90000" bIns="46800" anchor="ctr">
            <a:spAutoFit/>
          </a:bodyPr>
          <a:lstStyle/>
          <a:p>
            <a:pPr algn="ctr"/>
            <a:r>
              <a:rPr lang="fr-FR" sz="2000" u="sng">
                <a:solidFill>
                  <a:schemeClr val="bg2"/>
                </a:solidFill>
              </a:rPr>
              <a:t>:Vue</a:t>
            </a:r>
          </a:p>
        </p:txBody>
      </p:sp>
      <p:sp>
        <p:nvSpPr>
          <p:cNvPr id="59400" name="Line 8"/>
          <p:cNvSpPr>
            <a:spLocks noChangeShapeType="1"/>
          </p:cNvSpPr>
          <p:nvPr/>
        </p:nvSpPr>
        <p:spPr bwMode="auto">
          <a:xfrm>
            <a:off x="736600" y="2717800"/>
            <a:ext cx="1066800" cy="0"/>
          </a:xfrm>
          <a:prstGeom prst="line">
            <a:avLst/>
          </a:prstGeom>
          <a:noFill/>
          <a:ln w="19050">
            <a:solidFill>
              <a:schemeClr val="tx2"/>
            </a:solidFill>
            <a:round/>
            <a:headEnd type="none" w="sm" len="sm"/>
            <a:tailEnd type="triangle" w="lg" len="med"/>
          </a:ln>
        </p:spPr>
        <p:txBody>
          <a:bodyPr lIns="90000" tIns="46800" rIns="90000" bIns="46800">
            <a:spAutoFit/>
          </a:bodyPr>
          <a:lstStyle/>
          <a:p>
            <a:endParaRPr lang="fr-FR"/>
          </a:p>
        </p:txBody>
      </p:sp>
      <p:sp>
        <p:nvSpPr>
          <p:cNvPr id="59401" name="Text Box 9"/>
          <p:cNvSpPr txBox="1">
            <a:spLocks noChangeArrowheads="1"/>
          </p:cNvSpPr>
          <p:nvPr/>
        </p:nvSpPr>
        <p:spPr bwMode="auto">
          <a:xfrm>
            <a:off x="317500" y="2038350"/>
            <a:ext cx="1431925" cy="701675"/>
          </a:xfrm>
          <a:prstGeom prst="rect">
            <a:avLst/>
          </a:prstGeom>
          <a:noFill/>
          <a:ln w="19050">
            <a:noFill/>
            <a:miter lim="800000"/>
            <a:headEnd type="none" w="sm" len="sm"/>
            <a:tailEnd type="none" w="lg" len="med"/>
          </a:ln>
        </p:spPr>
        <p:txBody>
          <a:bodyPr wrap="none" lIns="90000" tIns="46800" rIns="90000" bIns="46800">
            <a:spAutoFit/>
          </a:bodyPr>
          <a:lstStyle/>
          <a:p>
            <a:pPr algn="r"/>
            <a:r>
              <a:rPr lang="fr-FR" sz="2000">
                <a:latin typeface="Tahoma" pitchFamily="34" charset="0"/>
              </a:rPr>
              <a:t>gérer</a:t>
            </a:r>
          </a:p>
          <a:p>
            <a:pPr algn="r"/>
            <a:r>
              <a:rPr lang="fr-FR" sz="2000">
                <a:latin typeface="Tahoma" pitchFamily="34" charset="0"/>
              </a:rPr>
              <a:t>Événement</a:t>
            </a:r>
          </a:p>
        </p:txBody>
      </p:sp>
      <p:sp>
        <p:nvSpPr>
          <p:cNvPr id="59402" name="Line 10"/>
          <p:cNvSpPr>
            <a:spLocks noChangeShapeType="1"/>
          </p:cNvSpPr>
          <p:nvPr/>
        </p:nvSpPr>
        <p:spPr bwMode="auto">
          <a:xfrm>
            <a:off x="4724400" y="2057400"/>
            <a:ext cx="0" cy="4140200"/>
          </a:xfrm>
          <a:prstGeom prst="line">
            <a:avLst/>
          </a:prstGeom>
          <a:noFill/>
          <a:ln w="19050">
            <a:solidFill>
              <a:schemeClr val="tx2"/>
            </a:solidFill>
            <a:prstDash val="dash"/>
            <a:round/>
            <a:headEnd type="none" w="sm" len="sm"/>
            <a:tailEnd type="none" w="lg" len="med"/>
          </a:ln>
        </p:spPr>
        <p:txBody>
          <a:bodyPr lIns="90000" tIns="46800" rIns="90000" bIns="46800">
            <a:spAutoFit/>
          </a:bodyPr>
          <a:lstStyle/>
          <a:p>
            <a:endParaRPr lang="fr-FR"/>
          </a:p>
        </p:txBody>
      </p:sp>
      <p:sp>
        <p:nvSpPr>
          <p:cNvPr id="59403" name="Line 11"/>
          <p:cNvSpPr>
            <a:spLocks noChangeShapeType="1"/>
          </p:cNvSpPr>
          <p:nvPr/>
        </p:nvSpPr>
        <p:spPr bwMode="auto">
          <a:xfrm>
            <a:off x="7772400" y="2057400"/>
            <a:ext cx="0" cy="4140200"/>
          </a:xfrm>
          <a:prstGeom prst="line">
            <a:avLst/>
          </a:prstGeom>
          <a:noFill/>
          <a:ln w="19050">
            <a:solidFill>
              <a:schemeClr val="tx2"/>
            </a:solidFill>
            <a:prstDash val="dash"/>
            <a:round/>
            <a:headEnd type="none" w="sm" len="sm"/>
            <a:tailEnd type="none" w="lg" len="med"/>
          </a:ln>
        </p:spPr>
        <p:txBody>
          <a:bodyPr lIns="90000" tIns="46800" rIns="90000" bIns="46800">
            <a:spAutoFit/>
          </a:bodyPr>
          <a:lstStyle/>
          <a:p>
            <a:endParaRPr lang="fr-FR"/>
          </a:p>
        </p:txBody>
      </p:sp>
      <p:sp>
        <p:nvSpPr>
          <p:cNvPr id="59404" name="Line 12"/>
          <p:cNvSpPr>
            <a:spLocks noChangeShapeType="1"/>
          </p:cNvSpPr>
          <p:nvPr/>
        </p:nvSpPr>
        <p:spPr bwMode="auto">
          <a:xfrm>
            <a:off x="1943100" y="2057400"/>
            <a:ext cx="0" cy="4140200"/>
          </a:xfrm>
          <a:prstGeom prst="line">
            <a:avLst/>
          </a:prstGeom>
          <a:noFill/>
          <a:ln w="19050">
            <a:solidFill>
              <a:schemeClr val="tx2"/>
            </a:solidFill>
            <a:prstDash val="dash"/>
            <a:round/>
            <a:headEnd type="none" w="sm" len="sm"/>
            <a:tailEnd type="none" w="lg" len="med"/>
          </a:ln>
        </p:spPr>
        <p:txBody>
          <a:bodyPr lIns="90000" tIns="46800" rIns="90000" bIns="46800">
            <a:spAutoFit/>
          </a:bodyPr>
          <a:lstStyle/>
          <a:p>
            <a:endParaRPr lang="fr-FR"/>
          </a:p>
        </p:txBody>
      </p:sp>
      <p:sp>
        <p:nvSpPr>
          <p:cNvPr id="59405" name="Rectangle 13"/>
          <p:cNvSpPr>
            <a:spLocks noChangeArrowheads="1"/>
          </p:cNvSpPr>
          <p:nvPr/>
        </p:nvSpPr>
        <p:spPr bwMode="auto">
          <a:xfrm>
            <a:off x="4572000" y="2489200"/>
            <a:ext cx="304800" cy="2755900"/>
          </a:xfrm>
          <a:prstGeom prst="rect">
            <a:avLst/>
          </a:prstGeom>
          <a:solidFill>
            <a:schemeClr val="tx1"/>
          </a:solidFill>
          <a:ln w="19050">
            <a:solidFill>
              <a:schemeClr val="bg2"/>
            </a:solidFill>
            <a:miter lim="800000"/>
            <a:headEnd type="none" w="sm" len="sm"/>
            <a:tailEnd type="none" w="lg" len="med"/>
          </a:ln>
        </p:spPr>
        <p:txBody>
          <a:bodyPr lIns="90000" tIns="46800" rIns="90000" bIns="46800" anchor="ctr">
            <a:spAutoFit/>
          </a:bodyPr>
          <a:lstStyle/>
          <a:p>
            <a:endParaRPr lang="fr-FR"/>
          </a:p>
        </p:txBody>
      </p:sp>
      <p:sp>
        <p:nvSpPr>
          <p:cNvPr id="59406" name="Line 14"/>
          <p:cNvSpPr>
            <a:spLocks noChangeShapeType="1"/>
          </p:cNvSpPr>
          <p:nvPr/>
        </p:nvSpPr>
        <p:spPr bwMode="auto">
          <a:xfrm>
            <a:off x="2108200" y="2908300"/>
            <a:ext cx="2451100" cy="0"/>
          </a:xfrm>
          <a:prstGeom prst="line">
            <a:avLst/>
          </a:prstGeom>
          <a:noFill/>
          <a:ln w="19050">
            <a:solidFill>
              <a:schemeClr val="tx2"/>
            </a:solidFill>
            <a:round/>
            <a:headEnd type="none" w="sm" len="sm"/>
            <a:tailEnd type="triangle" w="lg" len="med"/>
          </a:ln>
        </p:spPr>
        <p:txBody>
          <a:bodyPr lIns="90000" tIns="46800" rIns="90000" bIns="46800">
            <a:spAutoFit/>
          </a:bodyPr>
          <a:lstStyle/>
          <a:p>
            <a:endParaRPr lang="fr-FR"/>
          </a:p>
        </p:txBody>
      </p:sp>
      <p:sp>
        <p:nvSpPr>
          <p:cNvPr id="59407" name="Text Box 15"/>
          <p:cNvSpPr txBox="1">
            <a:spLocks noChangeArrowheads="1"/>
          </p:cNvSpPr>
          <p:nvPr/>
        </p:nvSpPr>
        <p:spPr bwMode="auto">
          <a:xfrm>
            <a:off x="2284413" y="2584450"/>
            <a:ext cx="2014537" cy="336550"/>
          </a:xfrm>
          <a:prstGeom prst="rect">
            <a:avLst/>
          </a:prstGeom>
          <a:noFill/>
          <a:ln w="19050">
            <a:noFill/>
            <a:miter lim="800000"/>
            <a:headEnd type="none" w="sm" len="sm"/>
            <a:tailEnd type="none" w="lg" len="med"/>
          </a:ln>
        </p:spPr>
        <p:txBody>
          <a:bodyPr lIns="90000" tIns="46800" rIns="90000" bIns="46800">
            <a:spAutoFit/>
          </a:bodyPr>
          <a:lstStyle/>
          <a:p>
            <a:pPr>
              <a:lnSpc>
                <a:spcPct val="80000"/>
              </a:lnSpc>
            </a:pPr>
            <a:r>
              <a:rPr lang="fr-FR" sz="2000">
                <a:latin typeface="Tahoma" pitchFamily="34" charset="0"/>
              </a:rPr>
              <a:t>mettreAJour (x)</a:t>
            </a:r>
          </a:p>
        </p:txBody>
      </p:sp>
      <p:sp>
        <p:nvSpPr>
          <p:cNvPr id="59408" name="Rectangle 16"/>
          <p:cNvSpPr>
            <a:spLocks noChangeArrowheads="1"/>
          </p:cNvSpPr>
          <p:nvPr/>
        </p:nvSpPr>
        <p:spPr bwMode="auto">
          <a:xfrm>
            <a:off x="4724400" y="2641600"/>
            <a:ext cx="304800" cy="2286000"/>
          </a:xfrm>
          <a:prstGeom prst="rect">
            <a:avLst/>
          </a:prstGeom>
          <a:solidFill>
            <a:schemeClr val="tx1"/>
          </a:solidFill>
          <a:ln w="19050">
            <a:solidFill>
              <a:schemeClr val="bg2"/>
            </a:solidFill>
            <a:miter lim="800000"/>
            <a:headEnd type="none" w="sm" len="sm"/>
            <a:tailEnd type="none" w="lg" len="med"/>
          </a:ln>
        </p:spPr>
        <p:txBody>
          <a:bodyPr lIns="90000" tIns="46800" rIns="90000" bIns="46800" anchor="ctr">
            <a:spAutoFit/>
          </a:bodyPr>
          <a:lstStyle/>
          <a:p>
            <a:endParaRPr lang="fr-FR"/>
          </a:p>
        </p:txBody>
      </p:sp>
      <p:sp>
        <p:nvSpPr>
          <p:cNvPr id="59409" name="Arc 17"/>
          <p:cNvSpPr>
            <a:spLocks/>
          </p:cNvSpPr>
          <p:nvPr/>
        </p:nvSpPr>
        <p:spPr bwMode="auto">
          <a:xfrm>
            <a:off x="4889500" y="2555875"/>
            <a:ext cx="495300" cy="509588"/>
          </a:xfrm>
          <a:custGeom>
            <a:avLst/>
            <a:gdLst>
              <a:gd name="T0" fmla="*/ 0 w 21600"/>
              <a:gd name="T1" fmla="*/ 0 h 42116"/>
              <a:gd name="T2" fmla="*/ 154919 w 21600"/>
              <a:gd name="T3" fmla="*/ 509588 h 42116"/>
              <a:gd name="T4" fmla="*/ 0 w 21600"/>
              <a:gd name="T5" fmla="*/ 261352 h 42116"/>
              <a:gd name="T6" fmla="*/ 0 60000 65536"/>
              <a:gd name="T7" fmla="*/ 0 60000 65536"/>
              <a:gd name="T8" fmla="*/ 0 60000 65536"/>
              <a:gd name="T9" fmla="*/ 0 w 21600"/>
              <a:gd name="T10" fmla="*/ 0 h 42116"/>
              <a:gd name="T11" fmla="*/ 21600 w 21600"/>
              <a:gd name="T12" fmla="*/ 42116 h 42116"/>
            </a:gdLst>
            <a:ahLst/>
            <a:cxnLst>
              <a:cxn ang="T6">
                <a:pos x="T0" y="T1"/>
              </a:cxn>
              <a:cxn ang="T7">
                <a:pos x="T2" y="T3"/>
              </a:cxn>
              <a:cxn ang="T8">
                <a:pos x="T4" y="T5"/>
              </a:cxn>
            </a:cxnLst>
            <a:rect l="T9" t="T10" r="T11" b="T12"/>
            <a:pathLst>
              <a:path w="21600" h="42116" fill="none" extrusionOk="0">
                <a:moveTo>
                  <a:pt x="-1" y="0"/>
                </a:moveTo>
                <a:cubicBezTo>
                  <a:pt x="11929" y="0"/>
                  <a:pt x="21600" y="9670"/>
                  <a:pt x="21600" y="21600"/>
                </a:cubicBezTo>
                <a:cubicBezTo>
                  <a:pt x="21600" y="30926"/>
                  <a:pt x="15614" y="39199"/>
                  <a:pt x="6756" y="42116"/>
                </a:cubicBezTo>
              </a:path>
              <a:path w="21600" h="42116" stroke="0" extrusionOk="0">
                <a:moveTo>
                  <a:pt x="-1" y="0"/>
                </a:moveTo>
                <a:cubicBezTo>
                  <a:pt x="11929" y="0"/>
                  <a:pt x="21600" y="9670"/>
                  <a:pt x="21600" y="21600"/>
                </a:cubicBezTo>
                <a:cubicBezTo>
                  <a:pt x="21600" y="30926"/>
                  <a:pt x="15614" y="39199"/>
                  <a:pt x="6756" y="42116"/>
                </a:cubicBezTo>
                <a:lnTo>
                  <a:pt x="0" y="21600"/>
                </a:lnTo>
                <a:close/>
              </a:path>
            </a:pathLst>
          </a:custGeom>
          <a:noFill/>
          <a:ln w="19050">
            <a:solidFill>
              <a:schemeClr val="tx2"/>
            </a:solidFill>
            <a:round/>
            <a:headEnd type="none" w="sm" len="sm"/>
            <a:tailEnd type="triangle" w="lg" len="med"/>
          </a:ln>
        </p:spPr>
        <p:txBody>
          <a:bodyPr lIns="90000" tIns="46800" rIns="90000" bIns="46800" anchor="ctr">
            <a:spAutoFit/>
          </a:bodyPr>
          <a:lstStyle/>
          <a:p>
            <a:endParaRPr lang="fr-FR"/>
          </a:p>
        </p:txBody>
      </p:sp>
      <p:sp>
        <p:nvSpPr>
          <p:cNvPr id="59410" name="Text Box 18"/>
          <p:cNvSpPr txBox="1">
            <a:spLocks noChangeArrowheads="1"/>
          </p:cNvSpPr>
          <p:nvPr/>
        </p:nvSpPr>
        <p:spPr bwMode="auto">
          <a:xfrm>
            <a:off x="5370513" y="2432050"/>
            <a:ext cx="2014537" cy="336550"/>
          </a:xfrm>
          <a:prstGeom prst="rect">
            <a:avLst/>
          </a:prstGeom>
          <a:noFill/>
          <a:ln w="19050">
            <a:noFill/>
            <a:miter lim="800000"/>
            <a:headEnd type="none" w="sm" len="sm"/>
            <a:tailEnd type="none" w="lg" len="med"/>
          </a:ln>
        </p:spPr>
        <p:txBody>
          <a:bodyPr lIns="90000" tIns="46800" rIns="90000" bIns="46800">
            <a:spAutoFit/>
          </a:bodyPr>
          <a:lstStyle/>
          <a:p>
            <a:pPr>
              <a:lnSpc>
                <a:spcPct val="80000"/>
              </a:lnSpc>
            </a:pPr>
            <a:r>
              <a:rPr lang="fr-FR" sz="2000">
                <a:latin typeface="Tahoma" pitchFamily="34" charset="0"/>
              </a:rPr>
              <a:t>notifier()</a:t>
            </a:r>
          </a:p>
        </p:txBody>
      </p:sp>
      <p:sp>
        <p:nvSpPr>
          <p:cNvPr id="59411" name="Line 19"/>
          <p:cNvSpPr>
            <a:spLocks noChangeShapeType="1"/>
          </p:cNvSpPr>
          <p:nvPr/>
        </p:nvSpPr>
        <p:spPr bwMode="auto">
          <a:xfrm>
            <a:off x="5029200" y="3302000"/>
            <a:ext cx="2584450" cy="0"/>
          </a:xfrm>
          <a:prstGeom prst="line">
            <a:avLst/>
          </a:prstGeom>
          <a:noFill/>
          <a:ln w="19050">
            <a:solidFill>
              <a:schemeClr val="tx2"/>
            </a:solidFill>
            <a:round/>
            <a:headEnd type="none" w="sm" len="sm"/>
            <a:tailEnd type="triangle" w="lg" len="med"/>
          </a:ln>
        </p:spPr>
        <p:txBody>
          <a:bodyPr lIns="90000" tIns="46800" rIns="90000" bIns="46800">
            <a:spAutoFit/>
          </a:bodyPr>
          <a:lstStyle/>
          <a:p>
            <a:endParaRPr lang="fr-FR"/>
          </a:p>
        </p:txBody>
      </p:sp>
      <p:sp>
        <p:nvSpPr>
          <p:cNvPr id="59412" name="Rectangle 20"/>
          <p:cNvSpPr>
            <a:spLocks noChangeArrowheads="1"/>
          </p:cNvSpPr>
          <p:nvPr/>
        </p:nvSpPr>
        <p:spPr bwMode="auto">
          <a:xfrm>
            <a:off x="7632700" y="3060700"/>
            <a:ext cx="304800" cy="1701800"/>
          </a:xfrm>
          <a:prstGeom prst="rect">
            <a:avLst/>
          </a:prstGeom>
          <a:solidFill>
            <a:schemeClr val="tx1"/>
          </a:solidFill>
          <a:ln w="19050">
            <a:solidFill>
              <a:schemeClr val="bg2"/>
            </a:solidFill>
            <a:miter lim="800000"/>
            <a:headEnd type="none" w="sm" len="sm"/>
            <a:tailEnd type="none" w="lg" len="med"/>
          </a:ln>
        </p:spPr>
        <p:txBody>
          <a:bodyPr lIns="90000" tIns="46800" rIns="90000" bIns="46800" anchor="ctr">
            <a:spAutoFit/>
          </a:bodyPr>
          <a:lstStyle/>
          <a:p>
            <a:endParaRPr lang="fr-FR"/>
          </a:p>
        </p:txBody>
      </p:sp>
      <p:sp>
        <p:nvSpPr>
          <p:cNvPr id="59413" name="Text Box 21"/>
          <p:cNvSpPr txBox="1">
            <a:spLocks noChangeArrowheads="1"/>
          </p:cNvSpPr>
          <p:nvPr/>
        </p:nvSpPr>
        <p:spPr bwMode="auto">
          <a:xfrm>
            <a:off x="5370513" y="3003550"/>
            <a:ext cx="2014537" cy="336550"/>
          </a:xfrm>
          <a:prstGeom prst="rect">
            <a:avLst/>
          </a:prstGeom>
          <a:noFill/>
          <a:ln w="19050">
            <a:noFill/>
            <a:miter lim="800000"/>
            <a:headEnd type="none" w="sm" len="sm"/>
            <a:tailEnd type="none" w="lg" len="med"/>
          </a:ln>
        </p:spPr>
        <p:txBody>
          <a:bodyPr lIns="90000" tIns="46800" rIns="90000" bIns="46800">
            <a:spAutoFit/>
          </a:bodyPr>
          <a:lstStyle/>
          <a:p>
            <a:pPr>
              <a:lnSpc>
                <a:spcPct val="80000"/>
              </a:lnSpc>
            </a:pPr>
            <a:r>
              <a:rPr lang="fr-FR" sz="2000">
                <a:latin typeface="Tahoma" pitchFamily="34" charset="0"/>
              </a:rPr>
              <a:t>setChangé ()</a:t>
            </a:r>
          </a:p>
        </p:txBody>
      </p:sp>
      <p:sp>
        <p:nvSpPr>
          <p:cNvPr id="59414" name="Line 22"/>
          <p:cNvSpPr>
            <a:spLocks noChangeShapeType="1"/>
          </p:cNvSpPr>
          <p:nvPr/>
        </p:nvSpPr>
        <p:spPr bwMode="auto">
          <a:xfrm flipH="1">
            <a:off x="5194300" y="4076700"/>
            <a:ext cx="2438400" cy="0"/>
          </a:xfrm>
          <a:prstGeom prst="line">
            <a:avLst/>
          </a:prstGeom>
          <a:noFill/>
          <a:ln w="19050">
            <a:solidFill>
              <a:schemeClr val="tx2"/>
            </a:solidFill>
            <a:round/>
            <a:headEnd type="none" w="sm" len="sm"/>
            <a:tailEnd type="triangle" w="lg" len="med"/>
          </a:ln>
        </p:spPr>
        <p:txBody>
          <a:bodyPr lIns="90000" tIns="46800" rIns="90000" bIns="46800">
            <a:spAutoFit/>
          </a:bodyPr>
          <a:lstStyle/>
          <a:p>
            <a:endParaRPr lang="fr-FR"/>
          </a:p>
        </p:txBody>
      </p:sp>
      <p:sp>
        <p:nvSpPr>
          <p:cNvPr id="59415" name="Rectangle 23"/>
          <p:cNvSpPr>
            <a:spLocks noChangeArrowheads="1"/>
          </p:cNvSpPr>
          <p:nvPr/>
        </p:nvSpPr>
        <p:spPr bwMode="auto">
          <a:xfrm>
            <a:off x="4876800" y="3962400"/>
            <a:ext cx="304800" cy="647700"/>
          </a:xfrm>
          <a:prstGeom prst="rect">
            <a:avLst/>
          </a:prstGeom>
          <a:solidFill>
            <a:schemeClr val="tx1"/>
          </a:solidFill>
          <a:ln w="19050">
            <a:solidFill>
              <a:schemeClr val="bg2"/>
            </a:solidFill>
            <a:miter lim="800000"/>
            <a:headEnd type="none" w="sm" len="sm"/>
            <a:tailEnd type="none" w="lg" len="med"/>
          </a:ln>
        </p:spPr>
        <p:txBody>
          <a:bodyPr lIns="90000" tIns="46800" rIns="90000" bIns="46800" anchor="ctr">
            <a:spAutoFit/>
          </a:bodyPr>
          <a:lstStyle/>
          <a:p>
            <a:endParaRPr lang="fr-FR"/>
          </a:p>
        </p:txBody>
      </p:sp>
      <p:sp>
        <p:nvSpPr>
          <p:cNvPr id="59416" name="Text Box 24"/>
          <p:cNvSpPr txBox="1">
            <a:spLocks noChangeArrowheads="1"/>
          </p:cNvSpPr>
          <p:nvPr/>
        </p:nvSpPr>
        <p:spPr bwMode="auto">
          <a:xfrm>
            <a:off x="5370513" y="3702050"/>
            <a:ext cx="2014537" cy="336550"/>
          </a:xfrm>
          <a:prstGeom prst="rect">
            <a:avLst/>
          </a:prstGeom>
          <a:noFill/>
          <a:ln w="19050">
            <a:noFill/>
            <a:miter lim="800000"/>
            <a:headEnd type="none" w="sm" len="sm"/>
            <a:tailEnd type="none" w="lg" len="med"/>
          </a:ln>
        </p:spPr>
        <p:txBody>
          <a:bodyPr lIns="90000" tIns="46800" rIns="90000" bIns="46800">
            <a:spAutoFit/>
          </a:bodyPr>
          <a:lstStyle/>
          <a:p>
            <a:pPr>
              <a:lnSpc>
                <a:spcPct val="80000"/>
              </a:lnSpc>
            </a:pPr>
            <a:r>
              <a:rPr lang="fr-FR" sz="2000">
                <a:latin typeface="Tahoma" pitchFamily="34" charset="0"/>
              </a:rPr>
              <a:t>getData()</a:t>
            </a:r>
          </a:p>
        </p:txBody>
      </p:sp>
      <p:sp>
        <p:nvSpPr>
          <p:cNvPr id="59417" name="Line 25"/>
          <p:cNvSpPr>
            <a:spLocks noChangeShapeType="1"/>
          </p:cNvSpPr>
          <p:nvPr/>
        </p:nvSpPr>
        <p:spPr bwMode="auto">
          <a:xfrm>
            <a:off x="5181600" y="4483100"/>
            <a:ext cx="2476500" cy="0"/>
          </a:xfrm>
          <a:prstGeom prst="line">
            <a:avLst/>
          </a:prstGeom>
          <a:noFill/>
          <a:ln w="19050">
            <a:solidFill>
              <a:schemeClr val="tx2"/>
            </a:solidFill>
            <a:prstDash val="lgDash"/>
            <a:round/>
            <a:headEnd type="none" w="sm" len="sm"/>
            <a:tailEnd type="triangle" w="lg" len="med"/>
          </a:ln>
        </p:spPr>
        <p:txBody>
          <a:bodyPr lIns="90000" tIns="46800" rIns="90000" bIns="46800">
            <a:spAutoFit/>
          </a:bodyPr>
          <a:lstStyle/>
          <a:p>
            <a:endParaRPr lang="fr-FR"/>
          </a:p>
        </p:txBody>
      </p:sp>
      <p:sp>
        <p:nvSpPr>
          <p:cNvPr id="59418" name="Text Box 26"/>
          <p:cNvSpPr txBox="1">
            <a:spLocks noChangeArrowheads="1"/>
          </p:cNvSpPr>
          <p:nvPr/>
        </p:nvSpPr>
        <p:spPr bwMode="auto">
          <a:xfrm>
            <a:off x="5370513" y="4514850"/>
            <a:ext cx="2014537" cy="336550"/>
          </a:xfrm>
          <a:prstGeom prst="rect">
            <a:avLst/>
          </a:prstGeom>
          <a:noFill/>
          <a:ln w="19050">
            <a:noFill/>
            <a:miter lim="800000"/>
            <a:headEnd type="none" w="sm" len="sm"/>
            <a:tailEnd type="none" w="lg" len="med"/>
          </a:ln>
        </p:spPr>
        <p:txBody>
          <a:bodyPr lIns="90000" tIns="46800" rIns="90000" bIns="46800">
            <a:spAutoFit/>
          </a:bodyPr>
          <a:lstStyle/>
          <a:p>
            <a:pPr>
              <a:lnSpc>
                <a:spcPct val="80000"/>
              </a:lnSpc>
            </a:pPr>
            <a:r>
              <a:rPr lang="fr-FR" sz="2000">
                <a:latin typeface="Tahoma" pitchFamily="34" charset="0"/>
              </a:rPr>
              <a:t>données</a:t>
            </a:r>
          </a:p>
        </p:txBody>
      </p:sp>
      <p:sp>
        <p:nvSpPr>
          <p:cNvPr id="59419" name="Rectangle 7"/>
          <p:cNvSpPr>
            <a:spLocks noChangeArrowheads="1"/>
          </p:cNvSpPr>
          <p:nvPr/>
        </p:nvSpPr>
        <p:spPr bwMode="auto">
          <a:xfrm>
            <a:off x="1803400" y="2438400"/>
            <a:ext cx="304800" cy="3543300"/>
          </a:xfrm>
          <a:prstGeom prst="rect">
            <a:avLst/>
          </a:prstGeom>
          <a:solidFill>
            <a:schemeClr val="tx1"/>
          </a:solidFill>
          <a:ln w="19050">
            <a:solidFill>
              <a:schemeClr val="bg2"/>
            </a:solidFill>
            <a:miter lim="800000"/>
            <a:headEnd type="none" w="sm" len="sm"/>
            <a:tailEnd type="none" w="lg" len="med"/>
          </a:ln>
        </p:spPr>
        <p:txBody>
          <a:bodyPr lIns="90000" tIns="46800" rIns="90000" bIns="46800" anchor="ctr">
            <a:spAutoFit/>
          </a:bodyPr>
          <a:lstStyle/>
          <a:p>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B8D0E078-6612-483B-9027-ECDF06AF410E}" type="slidenum">
              <a:rPr lang="fr-FR"/>
              <a:pPr>
                <a:defRPr/>
              </a:pPr>
              <a:t>57</a:t>
            </a:fld>
            <a:endParaRPr lang="fr-FR"/>
          </a:p>
        </p:txBody>
      </p:sp>
      <p:sp>
        <p:nvSpPr>
          <p:cNvPr id="60419" name="Rectangle 4"/>
          <p:cNvSpPr>
            <a:spLocks noGrp="1" noChangeArrowheads="1"/>
          </p:cNvSpPr>
          <p:nvPr>
            <p:ph type="title"/>
          </p:nvPr>
        </p:nvSpPr>
        <p:spPr/>
        <p:txBody>
          <a:bodyPr/>
          <a:lstStyle/>
          <a:p>
            <a:r>
              <a:rPr lang="fr-FR" smtClean="0"/>
              <a:t>LE PATRON MVC</a:t>
            </a:r>
          </a:p>
        </p:txBody>
      </p:sp>
      <p:sp>
        <p:nvSpPr>
          <p:cNvPr id="60420" name="Rectangle 5"/>
          <p:cNvSpPr>
            <a:spLocks noGrp="1" noChangeArrowheads="1"/>
          </p:cNvSpPr>
          <p:nvPr>
            <p:ph type="body" idx="1"/>
          </p:nvPr>
        </p:nvSpPr>
        <p:spPr>
          <a:xfrm>
            <a:off x="744538" y="1449388"/>
            <a:ext cx="7772400" cy="5243512"/>
          </a:xfrm>
        </p:spPr>
        <p:txBody>
          <a:bodyPr/>
          <a:lstStyle/>
          <a:p>
            <a:pPr>
              <a:lnSpc>
                <a:spcPct val="110000"/>
              </a:lnSpc>
            </a:pPr>
            <a:r>
              <a:rPr lang="fr-FR" smtClean="0"/>
              <a:t>Avantages.</a:t>
            </a:r>
          </a:p>
          <a:p>
            <a:pPr lvl="1">
              <a:lnSpc>
                <a:spcPct val="110000"/>
              </a:lnSpc>
            </a:pPr>
            <a:r>
              <a:rPr lang="fr-FR" smtClean="0"/>
              <a:t>Le modèle et la vue sont faiblement couplés.</a:t>
            </a:r>
          </a:p>
          <a:p>
            <a:pPr lvl="1">
              <a:lnSpc>
                <a:spcPct val="110000"/>
              </a:lnSpc>
            </a:pPr>
            <a:r>
              <a:rPr lang="fr-FR" smtClean="0"/>
              <a:t>Les vues sont synchronisées.</a:t>
            </a:r>
          </a:p>
          <a:p>
            <a:pPr lvl="1">
              <a:lnSpc>
                <a:spcPct val="110000"/>
              </a:lnSpc>
            </a:pPr>
            <a:r>
              <a:rPr lang="fr-FR" smtClean="0"/>
              <a:t>La réutilisabilité est renforcée.</a:t>
            </a:r>
          </a:p>
          <a:p>
            <a:pPr>
              <a:lnSpc>
                <a:spcPct val="110000"/>
              </a:lnSpc>
            </a:pPr>
            <a:r>
              <a:rPr lang="fr-FR" smtClean="0"/>
              <a:t>inconvénients.</a:t>
            </a:r>
          </a:p>
          <a:p>
            <a:pPr lvl="1">
              <a:lnSpc>
                <a:spcPct val="110000"/>
              </a:lnSpc>
            </a:pPr>
            <a:r>
              <a:rPr lang="fr-FR" smtClean="0"/>
              <a:t>Possibilité d’un nombre excessif de mises à jour.</a:t>
            </a:r>
          </a:p>
          <a:p>
            <a:pPr lvl="1">
              <a:lnSpc>
                <a:spcPct val="110000"/>
              </a:lnSpc>
            </a:pPr>
            <a:r>
              <a:rPr lang="fr-FR" smtClean="0"/>
              <a:t>La mise à jour de toutes les vues demande des accès multiples.</a:t>
            </a:r>
          </a:p>
          <a:p>
            <a:pPr lvl="1">
              <a:lnSpc>
                <a:spcPct val="110000"/>
              </a:lnSpc>
            </a:pPr>
            <a:r>
              <a:rPr lang="fr-FR" smtClean="0"/>
              <a:t>Couplage de la vue et du contrôleur avec le modèle (la vue doit connaître des informations spécifiques du modèle).</a:t>
            </a:r>
          </a:p>
          <a:p>
            <a:pPr lvl="1">
              <a:lnSpc>
                <a:spcPct val="110000"/>
              </a:lnSpc>
            </a:pPr>
            <a:r>
              <a:rPr lang="fr-FR" smtClean="0"/>
              <a:t>Plus de complexité et de recherches de défauts.</a:t>
            </a:r>
          </a:p>
          <a:p>
            <a:pPr lvl="1">
              <a:lnSpc>
                <a:spcPct val="110000"/>
              </a:lnSpc>
            </a:pPr>
            <a:endParaRPr lang="fr-FR" smtClean="0"/>
          </a:p>
          <a:p>
            <a:pPr lvl="1">
              <a:lnSpc>
                <a:spcPct val="110000"/>
              </a:lnSpc>
            </a:pPr>
            <a:endParaRPr lang="fr-FR"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pPr>
              <a:defRPr/>
            </a:pPr>
            <a:fld id="{00125CBA-40D1-4BA3-82D1-0093540AEA29}" type="slidenum">
              <a:rPr lang="fr-FR"/>
              <a:pPr>
                <a:defRPr/>
              </a:pPr>
              <a:t>58</a:t>
            </a:fld>
            <a:endParaRPr lang="fr-FR"/>
          </a:p>
        </p:txBody>
      </p:sp>
      <p:sp>
        <p:nvSpPr>
          <p:cNvPr id="61443" name="Rectangle 5"/>
          <p:cNvSpPr>
            <a:spLocks noGrp="1" noChangeArrowheads="1"/>
          </p:cNvSpPr>
          <p:nvPr>
            <p:ph type="title"/>
          </p:nvPr>
        </p:nvSpPr>
        <p:spPr/>
        <p:txBody>
          <a:bodyPr/>
          <a:lstStyle/>
          <a:p>
            <a:r>
              <a:rPr lang="fr-FR" smtClean="0"/>
              <a:t>LE MODÈLE PAC</a:t>
            </a:r>
          </a:p>
        </p:txBody>
      </p:sp>
      <p:sp>
        <p:nvSpPr>
          <p:cNvPr id="61444" name="Rectangle 6"/>
          <p:cNvSpPr>
            <a:spLocks noGrp="1" noChangeArrowheads="1"/>
          </p:cNvSpPr>
          <p:nvPr>
            <p:ph type="body" idx="1"/>
          </p:nvPr>
        </p:nvSpPr>
        <p:spPr>
          <a:xfrm>
            <a:off x="792163" y="1522413"/>
            <a:ext cx="7772400" cy="4114800"/>
          </a:xfrm>
        </p:spPr>
        <p:txBody>
          <a:bodyPr/>
          <a:lstStyle/>
          <a:p>
            <a:r>
              <a:rPr lang="fr-FR" sz="2000" smtClean="0"/>
              <a:t>Semblable au modèle de Seeheim + multiagents.</a:t>
            </a:r>
          </a:p>
          <a:p>
            <a:r>
              <a:rPr lang="fr-FR" sz="2000" smtClean="0"/>
              <a:t> Un agent PAC se caractérise par</a:t>
            </a:r>
          </a:p>
          <a:p>
            <a:pPr lvl="1"/>
            <a:r>
              <a:rPr lang="fr-FR" sz="1800" smtClean="0"/>
              <a:t>Une Présentation : comportement de l’agent perceptible à l’utilisateur (entrées et sorties) = V+C</a:t>
            </a:r>
          </a:p>
          <a:p>
            <a:pPr lvl="1"/>
            <a:r>
              <a:rPr lang="fr-FR" sz="1800" smtClean="0"/>
              <a:t>Une Abstraction : représentation interne l’agent (attributs et méthodes) = M</a:t>
            </a:r>
          </a:p>
          <a:p>
            <a:pPr lvl="1"/>
            <a:r>
              <a:rPr lang="fr-FR" sz="1800" smtClean="0"/>
              <a:t>Un Contrôleur : dialogue (traduction) entre la présentation et l’abstraction et aussi avec les autres agents; </a:t>
            </a:r>
          </a:p>
        </p:txBody>
      </p:sp>
      <p:pic>
        <p:nvPicPr>
          <p:cNvPr id="61445" name="Picture 4" descr="img015"/>
          <p:cNvPicPr>
            <a:picLocks noChangeAspect="1" noChangeArrowheads="1"/>
          </p:cNvPicPr>
          <p:nvPr/>
        </p:nvPicPr>
        <p:blipFill>
          <a:blip r:embed="rId2" cstate="print"/>
          <a:srcRect/>
          <a:stretch>
            <a:fillRect/>
          </a:stretch>
        </p:blipFill>
        <p:spPr bwMode="auto">
          <a:xfrm>
            <a:off x="774700" y="4240213"/>
            <a:ext cx="7734300" cy="2427287"/>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C5D31B0E-6838-467F-BB37-A8667F649DE3}" type="slidenum">
              <a:rPr lang="fr-FR"/>
              <a:pPr>
                <a:defRPr/>
              </a:pPr>
              <a:t>59</a:t>
            </a:fld>
            <a:endParaRPr lang="fr-FR"/>
          </a:p>
        </p:txBody>
      </p:sp>
      <p:sp>
        <p:nvSpPr>
          <p:cNvPr id="62467" name="Rectangle 2"/>
          <p:cNvSpPr>
            <a:spLocks noGrp="1" noChangeArrowheads="1"/>
          </p:cNvSpPr>
          <p:nvPr>
            <p:ph type="title"/>
          </p:nvPr>
        </p:nvSpPr>
        <p:spPr/>
        <p:txBody>
          <a:bodyPr/>
          <a:lstStyle/>
          <a:p>
            <a:r>
              <a:rPr lang="fr-FR" smtClean="0"/>
              <a:t>MODÈLE PAC</a:t>
            </a:r>
          </a:p>
        </p:txBody>
      </p:sp>
      <p:sp>
        <p:nvSpPr>
          <p:cNvPr id="62468" name="Rectangle 3"/>
          <p:cNvSpPr>
            <a:spLocks noGrp="1" noChangeArrowheads="1"/>
          </p:cNvSpPr>
          <p:nvPr>
            <p:ph type="body" idx="1"/>
          </p:nvPr>
        </p:nvSpPr>
        <p:spPr>
          <a:xfrm>
            <a:off x="444500" y="1677988"/>
            <a:ext cx="8081963" cy="4953000"/>
          </a:xfrm>
          <a:noFill/>
        </p:spPr>
        <p:txBody>
          <a:bodyPr/>
          <a:lstStyle/>
          <a:p>
            <a:pPr>
              <a:lnSpc>
                <a:spcPct val="130000"/>
              </a:lnSpc>
              <a:buFont typeface="Monotype Sorts" charset="2"/>
              <a:buNone/>
            </a:pPr>
            <a:r>
              <a:rPr lang="fr-FR" smtClean="0"/>
              <a:t>Un agent PAC pour chaque objet initial :</a:t>
            </a:r>
          </a:p>
          <a:p>
            <a:pPr lvl="1">
              <a:lnSpc>
                <a:spcPct val="130000"/>
              </a:lnSpc>
            </a:pPr>
            <a:r>
              <a:rPr lang="fr-FR" smtClean="0"/>
              <a:t>Ajout d’un composant contrôle et d’un composant présentation par objet existant.</a:t>
            </a:r>
          </a:p>
          <a:p>
            <a:pPr lvl="1">
              <a:lnSpc>
                <a:spcPct val="130000"/>
              </a:lnSpc>
            </a:pPr>
            <a:r>
              <a:rPr lang="fr-FR" smtClean="0"/>
              <a:t>Chaque objet métier est l’abstraction d’un agent PAC.</a:t>
            </a:r>
          </a:p>
          <a:p>
            <a:pPr>
              <a:lnSpc>
                <a:spcPct val="130000"/>
              </a:lnSpc>
            </a:pPr>
            <a:r>
              <a:rPr lang="fr-FR" smtClean="0"/>
              <a:t>Problème :</a:t>
            </a:r>
          </a:p>
          <a:p>
            <a:pPr lvl="1">
              <a:lnSpc>
                <a:spcPct val="130000"/>
              </a:lnSpc>
            </a:pPr>
            <a:r>
              <a:rPr lang="fr-FR" smtClean="0"/>
              <a:t>Les objets initiaux communiquaient entre eux,</a:t>
            </a:r>
          </a:p>
          <a:p>
            <a:pPr lvl="1">
              <a:lnSpc>
                <a:spcPct val="130000"/>
              </a:lnSpc>
            </a:pPr>
            <a:r>
              <a:rPr lang="fr-FR" smtClean="0"/>
              <a:t>Avec PAC seuls les contrôles peuvent communiquer.</a:t>
            </a:r>
          </a:p>
          <a:p>
            <a:pPr lvl="1">
              <a:lnSpc>
                <a:spcPct val="130000"/>
              </a:lnSpc>
            </a:pPr>
            <a:r>
              <a:rPr lang="fr-FR" smtClean="0"/>
              <a:t>Perte de distinction entre application et interface avec l’application</a:t>
            </a:r>
          </a:p>
          <a:p>
            <a:pPr>
              <a:lnSpc>
                <a:spcPct val="130000"/>
              </a:lnSpc>
            </a:pPr>
            <a:endParaRPr lang="fr-FR" smtClean="0"/>
          </a:p>
          <a:p>
            <a:pPr>
              <a:lnSpc>
                <a:spcPct val="130000"/>
              </a:lnSpc>
            </a:pPr>
            <a:endParaRPr lang="fr-FR"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23E460A2-D0C2-458B-88F8-2403AF079C8F}" type="slidenum">
              <a:rPr lang="fr-FR"/>
              <a:pPr>
                <a:defRPr/>
              </a:pPr>
              <a:t>6</a:t>
            </a:fld>
            <a:endParaRPr lang="fr-FR"/>
          </a:p>
        </p:txBody>
      </p:sp>
      <p:sp>
        <p:nvSpPr>
          <p:cNvPr id="8195" name="Rectangle 1028"/>
          <p:cNvSpPr>
            <a:spLocks noGrp="1" noChangeArrowheads="1"/>
          </p:cNvSpPr>
          <p:nvPr>
            <p:ph type="title"/>
          </p:nvPr>
        </p:nvSpPr>
        <p:spPr>
          <a:xfrm>
            <a:off x="658813" y="520700"/>
            <a:ext cx="7705725" cy="1143000"/>
          </a:xfrm>
        </p:spPr>
        <p:txBody>
          <a:bodyPr/>
          <a:lstStyle/>
          <a:p>
            <a:r>
              <a:rPr lang="fr-FR" sz="2800" smtClean="0"/>
              <a:t>ENVIRONNEMENTS DE DÉVELOPPEMENT (IDE, back-end Case Tools) ):</a:t>
            </a:r>
          </a:p>
        </p:txBody>
      </p:sp>
      <p:sp>
        <p:nvSpPr>
          <p:cNvPr id="8196" name="Rectangle 1029"/>
          <p:cNvSpPr>
            <a:spLocks noGrp="1" noChangeArrowheads="1"/>
          </p:cNvSpPr>
          <p:nvPr>
            <p:ph type="body" idx="1"/>
          </p:nvPr>
        </p:nvSpPr>
        <p:spPr>
          <a:xfrm>
            <a:off x="1084263" y="1811338"/>
            <a:ext cx="7772400" cy="4114800"/>
          </a:xfrm>
        </p:spPr>
        <p:txBody>
          <a:bodyPr/>
          <a:lstStyle/>
          <a:p>
            <a:pPr>
              <a:lnSpc>
                <a:spcPct val="150000"/>
              </a:lnSpc>
            </a:pPr>
            <a:r>
              <a:rPr lang="fr-FR" smtClean="0"/>
              <a:t>Phases d'implémentation et de test :</a:t>
            </a:r>
          </a:p>
          <a:p>
            <a:pPr lvl="1">
              <a:lnSpc>
                <a:spcPct val="150000"/>
              </a:lnSpc>
            </a:pPr>
            <a:r>
              <a:rPr lang="fr-FR" smtClean="0"/>
              <a:t>Éditeurs (dirigés par la syntaxe), </a:t>
            </a:r>
          </a:p>
          <a:p>
            <a:pPr lvl="1">
              <a:lnSpc>
                <a:spcPct val="150000"/>
              </a:lnSpc>
            </a:pPr>
            <a:r>
              <a:rPr lang="fr-FR" smtClean="0"/>
              <a:t>Générateurs d'IHO, </a:t>
            </a:r>
          </a:p>
          <a:p>
            <a:pPr lvl="1">
              <a:lnSpc>
                <a:spcPct val="150000"/>
              </a:lnSpc>
            </a:pPr>
            <a:r>
              <a:rPr lang="fr-FR" smtClean="0"/>
              <a:t>référentiel (dépôt, repository),</a:t>
            </a:r>
          </a:p>
          <a:p>
            <a:pPr lvl="1">
              <a:lnSpc>
                <a:spcPct val="150000"/>
              </a:lnSpc>
            </a:pPr>
            <a:r>
              <a:rPr lang="fr-FR" smtClean="0"/>
              <a:t>Compilateurs, optimiseurs, </a:t>
            </a:r>
          </a:p>
          <a:p>
            <a:pPr lvl="1">
              <a:lnSpc>
                <a:spcPct val="150000"/>
              </a:lnSpc>
            </a:pPr>
            <a:r>
              <a:rPr lang="fr-FR" smtClean="0"/>
              <a:t>Pretty-printers (code beautifiers),</a:t>
            </a:r>
          </a:p>
          <a:p>
            <a:pPr lvl="1">
              <a:lnSpc>
                <a:spcPct val="150000"/>
              </a:lnSpc>
            </a:pPr>
            <a:r>
              <a:rPr lang="fr-FR" smtClean="0"/>
              <a:t>Debogueurs,</a:t>
            </a:r>
          </a:p>
          <a:p>
            <a:pPr lvl="1">
              <a:lnSpc>
                <a:spcPct val="150000"/>
              </a:lnSpc>
            </a:pPr>
            <a:r>
              <a:rPr lang="fr-FR" smtClean="0"/>
              <a:t>Gestionnaire de version (parfois).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EC9DBA4F-0CB1-491B-A9BD-75390CF06226}" type="slidenum">
              <a:rPr lang="fr-FR"/>
              <a:pPr>
                <a:defRPr/>
              </a:pPr>
              <a:t>60</a:t>
            </a:fld>
            <a:endParaRPr lang="fr-FR"/>
          </a:p>
        </p:txBody>
      </p:sp>
      <p:sp>
        <p:nvSpPr>
          <p:cNvPr id="63491" name="Rectangle 4"/>
          <p:cNvSpPr>
            <a:spLocks noGrp="1" noChangeArrowheads="1"/>
          </p:cNvSpPr>
          <p:nvPr>
            <p:ph type="title"/>
          </p:nvPr>
        </p:nvSpPr>
        <p:spPr/>
        <p:txBody>
          <a:bodyPr/>
          <a:lstStyle/>
          <a:p>
            <a:r>
              <a:rPr lang="fr-FR" smtClean="0"/>
              <a:t>CONCLUSION</a:t>
            </a:r>
          </a:p>
        </p:txBody>
      </p:sp>
      <p:sp>
        <p:nvSpPr>
          <p:cNvPr id="63492" name="Rectangle 5"/>
          <p:cNvSpPr>
            <a:spLocks noGrp="1" noChangeArrowheads="1"/>
          </p:cNvSpPr>
          <p:nvPr>
            <p:ph type="body" idx="1"/>
          </p:nvPr>
        </p:nvSpPr>
        <p:spPr>
          <a:xfrm>
            <a:off x="614363" y="1603375"/>
            <a:ext cx="8342312" cy="4527550"/>
          </a:xfrm>
        </p:spPr>
        <p:txBody>
          <a:bodyPr/>
          <a:lstStyle/>
          <a:p>
            <a:r>
              <a:rPr lang="fr-FR" smtClean="0"/>
              <a:t>La conception des IHO peut se baser sur de nombreux  outils, modèles et méthodes</a:t>
            </a:r>
          </a:p>
          <a:p>
            <a:pPr lvl="1"/>
            <a:r>
              <a:rPr lang="fr-FR" smtClean="0"/>
              <a:t>Voir sites de de D. Scapin, M. Futtersack, M. Hascoët, Thierry Duval…</a:t>
            </a:r>
          </a:p>
          <a:p>
            <a:r>
              <a:rPr lang="fr-FR" smtClean="0"/>
              <a:t>Le développement d'une IHO est un projet</a:t>
            </a:r>
          </a:p>
          <a:p>
            <a:pPr lvl="1"/>
            <a:r>
              <a:rPr lang="fr-FR" smtClean="0"/>
              <a:t>Démarche spécifique</a:t>
            </a:r>
          </a:p>
          <a:p>
            <a:pPr lvl="1"/>
            <a:r>
              <a:rPr lang="fr-FR" smtClean="0"/>
              <a:t>Itérations : tests d’utilisabilité.</a:t>
            </a:r>
          </a:p>
          <a:p>
            <a:r>
              <a:rPr lang="fr-FR" smtClean="0"/>
              <a:t>On peut utiliser l’un des nombreux frameworks (Struts, Leonardi, Expresso, Barracuda …)</a:t>
            </a:r>
          </a:p>
          <a:p>
            <a:r>
              <a:rPr lang="fr-FR" smtClean="0"/>
              <a:t>Le coût de développement d'une interface graphique est difficile à chiffrer.</a:t>
            </a:r>
          </a:p>
          <a:p>
            <a:r>
              <a:rPr lang="fr-FR" smtClean="0"/>
              <a:t>Ne pas oublier les boites à outils…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A0A229A8-A0C4-42E5-B948-F6A10D8ACB24}" type="slidenum">
              <a:rPr lang="fr-FR"/>
              <a:pPr>
                <a:defRPr/>
              </a:pPr>
              <a:t>7</a:t>
            </a:fld>
            <a:endParaRPr lang="fr-FR"/>
          </a:p>
        </p:txBody>
      </p:sp>
      <p:sp>
        <p:nvSpPr>
          <p:cNvPr id="9219" name="Rectangle 1034"/>
          <p:cNvSpPr>
            <a:spLocks noGrp="1" noChangeArrowheads="1"/>
          </p:cNvSpPr>
          <p:nvPr>
            <p:ph type="title"/>
          </p:nvPr>
        </p:nvSpPr>
        <p:spPr>
          <a:xfrm>
            <a:off x="1257300" y="250825"/>
            <a:ext cx="6302375" cy="1143000"/>
          </a:xfrm>
        </p:spPr>
        <p:txBody>
          <a:bodyPr/>
          <a:lstStyle/>
          <a:p>
            <a:r>
              <a:rPr lang="fr-FR" smtClean="0"/>
              <a:t>OUTILS SUPPORTS</a:t>
            </a:r>
          </a:p>
        </p:txBody>
      </p:sp>
      <p:sp>
        <p:nvSpPr>
          <p:cNvPr id="9220" name="Rectangle 1035"/>
          <p:cNvSpPr>
            <a:spLocks noGrp="1" noChangeArrowheads="1"/>
          </p:cNvSpPr>
          <p:nvPr>
            <p:ph type="body" idx="1"/>
          </p:nvPr>
        </p:nvSpPr>
        <p:spPr>
          <a:xfrm>
            <a:off x="744538" y="1473200"/>
            <a:ext cx="7772400" cy="4552950"/>
          </a:xfrm>
        </p:spPr>
        <p:txBody>
          <a:bodyPr/>
          <a:lstStyle/>
          <a:p>
            <a:pPr>
              <a:lnSpc>
                <a:spcPct val="120000"/>
              </a:lnSpc>
            </a:pPr>
            <a:r>
              <a:rPr lang="fr-FR" smtClean="0"/>
              <a:t>Management des exigences :</a:t>
            </a:r>
          </a:p>
          <a:p>
            <a:pPr lvl="1">
              <a:lnSpc>
                <a:spcPct val="120000"/>
              </a:lnSpc>
            </a:pPr>
            <a:r>
              <a:rPr lang="fr-FR" smtClean="0"/>
              <a:t>Structuration,</a:t>
            </a:r>
          </a:p>
          <a:p>
            <a:pPr lvl="1">
              <a:lnSpc>
                <a:spcPct val="120000"/>
              </a:lnSpc>
            </a:pPr>
            <a:r>
              <a:rPr lang="fr-FR" smtClean="0"/>
              <a:t>Identification et stockage,</a:t>
            </a:r>
          </a:p>
          <a:p>
            <a:pPr lvl="1">
              <a:lnSpc>
                <a:spcPct val="120000"/>
              </a:lnSpc>
            </a:pPr>
            <a:r>
              <a:rPr lang="fr-FR" smtClean="0"/>
              <a:t>Gestion des changements : analyse d’impact …</a:t>
            </a:r>
          </a:p>
          <a:p>
            <a:pPr>
              <a:lnSpc>
                <a:spcPct val="120000"/>
              </a:lnSpc>
            </a:pPr>
            <a:r>
              <a:rPr lang="fr-FR" smtClean="0"/>
              <a:t>Spécifications formelles, preuves de programmes</a:t>
            </a:r>
          </a:p>
          <a:p>
            <a:pPr>
              <a:lnSpc>
                <a:spcPct val="120000"/>
              </a:lnSpc>
            </a:pPr>
            <a:r>
              <a:rPr lang="fr-FR" smtClean="0"/>
              <a:t>Simulation, animation (écrans, synoptiques),</a:t>
            </a:r>
          </a:p>
          <a:p>
            <a:pPr>
              <a:lnSpc>
                <a:spcPct val="120000"/>
              </a:lnSpc>
            </a:pPr>
            <a:r>
              <a:rPr lang="fr-FR" smtClean="0"/>
              <a:t> Génération automatique de documents, publication assistée par ordinateur.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27917765-BFA8-4335-A9D8-AA8A738845D5}" type="slidenum">
              <a:rPr lang="fr-FR"/>
              <a:pPr>
                <a:defRPr/>
              </a:pPr>
              <a:t>8</a:t>
            </a:fld>
            <a:endParaRPr lang="fr-FR"/>
          </a:p>
        </p:txBody>
      </p:sp>
      <p:sp>
        <p:nvSpPr>
          <p:cNvPr id="10243" name="Rectangle 7"/>
          <p:cNvSpPr>
            <a:spLocks noGrp="1" noChangeArrowheads="1"/>
          </p:cNvSpPr>
          <p:nvPr>
            <p:ph type="title"/>
          </p:nvPr>
        </p:nvSpPr>
        <p:spPr>
          <a:xfrm>
            <a:off x="1476375" y="147638"/>
            <a:ext cx="6254750" cy="1143000"/>
          </a:xfrm>
        </p:spPr>
        <p:txBody>
          <a:bodyPr/>
          <a:lstStyle/>
          <a:p>
            <a:r>
              <a:rPr lang="fr-FR" smtClean="0"/>
              <a:t>OUTILS SUPPORTS</a:t>
            </a:r>
          </a:p>
        </p:txBody>
      </p:sp>
      <p:sp>
        <p:nvSpPr>
          <p:cNvPr id="10244" name="Rectangle 8"/>
          <p:cNvSpPr>
            <a:spLocks noGrp="1" noChangeArrowheads="1"/>
          </p:cNvSpPr>
          <p:nvPr>
            <p:ph type="body" idx="1"/>
          </p:nvPr>
        </p:nvSpPr>
        <p:spPr>
          <a:xfrm>
            <a:off x="735013" y="1492250"/>
            <a:ext cx="8086725" cy="4867275"/>
          </a:xfrm>
        </p:spPr>
        <p:txBody>
          <a:bodyPr/>
          <a:lstStyle/>
          <a:p>
            <a:pPr>
              <a:lnSpc>
                <a:spcPct val="150000"/>
              </a:lnSpc>
            </a:pPr>
            <a:r>
              <a:rPr lang="fr-FR" smtClean="0"/>
              <a:t>Management de projet </a:t>
            </a:r>
          </a:p>
          <a:p>
            <a:pPr>
              <a:lnSpc>
                <a:spcPct val="150000"/>
              </a:lnSpc>
            </a:pPr>
            <a:r>
              <a:rPr lang="fr-FR" smtClean="0"/>
              <a:t>Gestion des versions et des configurations</a:t>
            </a:r>
          </a:p>
          <a:p>
            <a:pPr>
              <a:lnSpc>
                <a:spcPct val="120000"/>
              </a:lnSpc>
            </a:pPr>
            <a:r>
              <a:rPr lang="fr-FR" smtClean="0"/>
              <a:t>Outils de validation et certification</a:t>
            </a:r>
          </a:p>
          <a:p>
            <a:pPr>
              <a:lnSpc>
                <a:spcPct val="120000"/>
              </a:lnSpc>
            </a:pPr>
            <a:r>
              <a:rPr lang="fr-FR" smtClean="0"/>
              <a:t>Rétro-ingénierie et restructuration (refactoring)</a:t>
            </a:r>
          </a:p>
          <a:p>
            <a:pPr>
              <a:lnSpc>
                <a:spcPct val="120000"/>
              </a:lnSpc>
            </a:pPr>
            <a:r>
              <a:rPr lang="fr-FR" smtClean="0"/>
              <a:t>suivi de défaut (bug tracking)</a:t>
            </a:r>
          </a:p>
          <a:p>
            <a:pPr>
              <a:lnSpc>
                <a:spcPct val="120000"/>
              </a:lnSpc>
            </a:pPr>
            <a:r>
              <a:rPr lang="fr-FR" smtClean="0"/>
              <a:t>Profilage :</a:t>
            </a:r>
          </a:p>
          <a:p>
            <a:pPr lvl="1">
              <a:lnSpc>
                <a:spcPct val="120000"/>
              </a:lnSpc>
            </a:pPr>
            <a:r>
              <a:rPr lang="fr-FR" smtClean="0"/>
              <a:t>Fuites de mémoire,</a:t>
            </a:r>
          </a:p>
          <a:p>
            <a:pPr lvl="1">
              <a:lnSpc>
                <a:spcPct val="120000"/>
              </a:lnSpc>
            </a:pPr>
            <a:r>
              <a:rPr lang="fr-FR" smtClean="0"/>
              <a:t>Goulets d’étranglement,</a:t>
            </a:r>
          </a:p>
          <a:p>
            <a:pPr lvl="1">
              <a:lnSpc>
                <a:spcPct val="120000"/>
              </a:lnSpc>
            </a:pPr>
            <a:r>
              <a:rPr lang="fr-FR" smtClean="0"/>
              <a:t>Interblocages.</a:t>
            </a:r>
          </a:p>
          <a:p>
            <a:pPr lvl="1">
              <a:lnSpc>
                <a:spcPct val="150000"/>
              </a:lnSpc>
            </a:pPr>
            <a:endParaRPr lang="fr-FR"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pPr>
              <a:defRPr/>
            </a:pPr>
            <a:fld id="{EC39F1A9-8576-469E-B175-85ADA40A5328}" type="slidenum">
              <a:rPr lang="fr-FR"/>
              <a:pPr>
                <a:defRPr/>
              </a:pPr>
              <a:t>9</a:t>
            </a:fld>
            <a:endParaRPr lang="fr-FR"/>
          </a:p>
        </p:txBody>
      </p:sp>
      <p:sp>
        <p:nvSpPr>
          <p:cNvPr id="11267" name="Rectangle 1031"/>
          <p:cNvSpPr>
            <a:spLocks noGrp="1" noChangeArrowheads="1"/>
          </p:cNvSpPr>
          <p:nvPr>
            <p:ph type="title"/>
          </p:nvPr>
        </p:nvSpPr>
        <p:spPr>
          <a:xfrm>
            <a:off x="923925" y="261938"/>
            <a:ext cx="7772400" cy="1143000"/>
          </a:xfrm>
        </p:spPr>
        <p:txBody>
          <a:bodyPr/>
          <a:lstStyle/>
          <a:p>
            <a:r>
              <a:rPr lang="fr-FR" smtClean="0"/>
              <a:t>C'EST QUOI INTÉGRÉ ?</a:t>
            </a:r>
          </a:p>
        </p:txBody>
      </p:sp>
      <p:sp>
        <p:nvSpPr>
          <p:cNvPr id="11268" name="Rectangle 1032"/>
          <p:cNvSpPr>
            <a:spLocks noGrp="1" noChangeArrowheads="1"/>
          </p:cNvSpPr>
          <p:nvPr>
            <p:ph type="body" idx="1"/>
          </p:nvPr>
        </p:nvSpPr>
        <p:spPr>
          <a:xfrm>
            <a:off x="409575" y="1847850"/>
            <a:ext cx="8115300" cy="4114800"/>
          </a:xfrm>
        </p:spPr>
        <p:txBody>
          <a:bodyPr/>
          <a:lstStyle/>
          <a:p>
            <a:pPr>
              <a:lnSpc>
                <a:spcPct val="110000"/>
              </a:lnSpc>
            </a:pPr>
            <a:r>
              <a:rPr lang="fr-FR" smtClean="0"/>
              <a:t>Représentation interne des objets :</a:t>
            </a:r>
          </a:p>
          <a:p>
            <a:pPr lvl="1">
              <a:lnSpc>
                <a:spcPct val="110000"/>
              </a:lnSpc>
            </a:pPr>
            <a:r>
              <a:rPr lang="fr-FR" smtClean="0"/>
              <a:t> une SDD propre ou commune aux objets et aux outils.</a:t>
            </a:r>
          </a:p>
          <a:p>
            <a:pPr>
              <a:lnSpc>
                <a:spcPct val="110000"/>
              </a:lnSpc>
            </a:pPr>
            <a:r>
              <a:rPr lang="fr-FR" smtClean="0"/>
              <a:t>Définition de mécanismes de traduction entre outils et de gestion des objets,</a:t>
            </a:r>
          </a:p>
          <a:p>
            <a:pPr>
              <a:lnSpc>
                <a:spcPct val="110000"/>
              </a:lnSpc>
            </a:pPr>
            <a:r>
              <a:rPr lang="fr-FR" smtClean="0"/>
              <a:t>Définition de droits d’accès à ces objets pour les créer, les utiliser, les modifier…</a:t>
            </a:r>
          </a:p>
          <a:p>
            <a:pPr>
              <a:lnSpc>
                <a:spcPct val="110000"/>
              </a:lnSpc>
            </a:pPr>
            <a:r>
              <a:rPr lang="fr-FR" smtClean="0"/>
              <a:t>Référentiel d’objets (versions et configurations),</a:t>
            </a:r>
          </a:p>
          <a:p>
            <a:pPr>
              <a:lnSpc>
                <a:spcPct val="110000"/>
              </a:lnSpc>
            </a:pPr>
            <a:r>
              <a:rPr lang="fr-FR" smtClean="0"/>
              <a:t>IHO virtuelle unique et ergonomique,</a:t>
            </a:r>
          </a:p>
          <a:p>
            <a:pPr>
              <a:lnSpc>
                <a:spcPct val="110000"/>
              </a:lnSpc>
            </a:pPr>
            <a:r>
              <a:rPr lang="fr-FR" smtClean="0"/>
              <a:t>Communication entre les postes de travail.</a:t>
            </a:r>
          </a:p>
        </p:txBody>
      </p:sp>
    </p:spTree>
  </p:cSld>
  <p:clrMapOvr>
    <a:masterClrMapping/>
  </p:clrMapOvr>
</p:sld>
</file>

<file path=ppt/theme/theme1.xml><?xml version="1.0" encoding="utf-8"?>
<a:theme xmlns:a="http://schemas.openxmlformats.org/drawingml/2006/main" name="Boule de feu">
  <a:themeElements>
    <a:clrScheme name="Boule de feu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Boule de feu">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2"/>
          </a:solidFill>
          <a:prstDash val="solid"/>
          <a:round/>
          <a:headEnd type="none" w="sm" len="sm"/>
          <a:tailEnd type="triangle" w="lg"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Impact"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2"/>
          </a:solidFill>
          <a:prstDash val="solid"/>
          <a:round/>
          <a:headEnd type="none" w="sm" len="sm"/>
          <a:tailEnd type="triangle" w="lg" len="med"/>
        </a:ln>
        <a:effectLst/>
      </a:spPr>
      <a:bodyPr vert="horz" wrap="square" lIns="90000" tIns="46800" rIns="90000" bIns="4680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Impact" pitchFamily="34" charset="0"/>
          </a:defRPr>
        </a:defPPr>
      </a:lstStyle>
    </a:lnDef>
  </a:objectDefaults>
  <a:extraClrSchemeLst>
    <a:extraClrScheme>
      <a:clrScheme name="Boule de feu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Boule de feu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Boule de feu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14969</TotalTime>
  <Words>3568</Words>
  <Application>Microsoft Office PowerPoint</Application>
  <PresentationFormat>Affichage à l'écran (4:3)</PresentationFormat>
  <Paragraphs>591</Paragraphs>
  <Slides>60</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60</vt:i4>
      </vt:variant>
    </vt:vector>
  </HeadingPairs>
  <TitlesOfParts>
    <vt:vector size="72" baseType="lpstr">
      <vt:lpstr>Impact</vt:lpstr>
      <vt:lpstr>Arial</vt:lpstr>
      <vt:lpstr>Tahoma</vt:lpstr>
      <vt:lpstr>Monotype Sorts</vt:lpstr>
      <vt:lpstr>Wingdings 3</vt:lpstr>
      <vt:lpstr>Wingdings 2</vt:lpstr>
      <vt:lpstr>Times New Roman</vt:lpstr>
      <vt:lpstr>Univers</vt:lpstr>
      <vt:lpstr>Webdings</vt:lpstr>
      <vt:lpstr>Wingdings</vt:lpstr>
      <vt:lpstr>Symbol</vt:lpstr>
      <vt:lpstr>Boule de feu</vt:lpstr>
      <vt:lpstr>Chapitre III ATELIERS/ENVIRONNEMENTS  DE GÉNIE LOGICIEL (CASE* TOOLS)</vt:lpstr>
      <vt:lpstr>Qu'est-ce qu'un AGL ?</vt:lpstr>
      <vt:lpstr>A QUOI ÇA SERT UN AGL ?</vt:lpstr>
      <vt:lpstr>A QUOI ÇA SERT UN AGL ?</vt:lpstr>
      <vt:lpstr>ENVIRONNEMENTS DE CONCEPTION  (front-end Case tools):</vt:lpstr>
      <vt:lpstr>ENVIRONNEMENTS DE DÉVELOPPEMENT (IDE, back-end Case Tools) ):</vt:lpstr>
      <vt:lpstr>OUTILS SUPPORTS</vt:lpstr>
      <vt:lpstr>OUTILS SUPPORTS</vt:lpstr>
      <vt:lpstr>C'EST QUOI INTÉGRÉ ?</vt:lpstr>
      <vt:lpstr>MODELE D'ARCHITECTURE d'AGL (ECMA)</vt:lpstr>
      <vt:lpstr>LE RÉFÉRENTIEL (intégration des données)</vt:lpstr>
      <vt:lpstr>L’INTERFACE UTILISATEUR</vt:lpstr>
      <vt:lpstr>LES INTERFACES AVEC LES OUTILS </vt:lpstr>
      <vt:lpstr>L’INTÉGRATION DES ACTIVITÉS</vt:lpstr>
      <vt:lpstr>ÉVOLUTION</vt:lpstr>
      <vt:lpstr>DIFFICULTÉS D'UTILISATION</vt:lpstr>
      <vt:lpstr>CHOIX D’UN AGL</vt:lpstr>
      <vt:lpstr>CONCLUSION : DÉMARCHE</vt:lpstr>
      <vt:lpstr>CHAPITRE IV MANAGEMENT DES EXIGENCES</vt:lpstr>
      <vt:lpstr>Qui l’eût cru ?</vt:lpstr>
      <vt:lpstr>QU'EST CE QU'UNE EXIGENCE ?</vt:lpstr>
      <vt:lpstr>EXIGENCES NON FONCTIONNELLES (cf. SQuaRE)</vt:lpstr>
      <vt:lpstr>APPROCHES DE LA RÉDACTION  DU CAHIER DES CHARGES</vt:lpstr>
      <vt:lpstr>LA PRÉPARATION D’UN CAHIER DES CHARGES EST UNE TÂCHE DIFFICILE !</vt:lpstr>
      <vt:lpstr>ENCORE DES PROBLEMES !</vt:lpstr>
      <vt:lpstr>TECHNIQUES DISPONIBLES</vt:lpstr>
      <vt:lpstr>MANAGEMENT DES EXIGENCES </vt:lpstr>
      <vt:lpstr>OBJECTIFS DU MANAGEMENT DES EXIGENCES</vt:lpstr>
      <vt:lpstr> 1.   VÉRIFICATION DES EXIGENCES</vt:lpstr>
      <vt:lpstr>2.   ORGANISATION DES EXIGENCES</vt:lpstr>
      <vt:lpstr>3.    TRAÇABILITÉ DES EXIGENCES</vt:lpstr>
      <vt:lpstr>4.    GESTION DES CHANGEMENTS</vt:lpstr>
      <vt:lpstr>4.    GESTION DES CHANGEMENTS</vt:lpstr>
      <vt:lpstr>Aucun outil, aucune méthode ne fera le travail à votre place ! </vt:lpstr>
      <vt:lpstr>Chapitre V  ERGONOMIE DES INTERFACES  HUMAIN-ORDINATEUR</vt:lpstr>
      <vt:lpstr>POURQUOI C’EST IMPORTANT ?</vt:lpstr>
      <vt:lpstr>QUALITÉ D'UNE IHO</vt:lpstr>
      <vt:lpstr>CONCEPTION D'UNE IHO</vt:lpstr>
      <vt:lpstr>DÉFAUTS DE CONCEPTION DE L'IH0 NIVEAU MÉTHODOLOGIQUE</vt:lpstr>
      <vt:lpstr>DÉFAUTS DE CONCEPTION DE L'IH0 NIVEAU RÉALISATION</vt:lpstr>
      <vt:lpstr>ERREURS !</vt:lpstr>
      <vt:lpstr>CONSÉQUENCES</vt:lpstr>
      <vt:lpstr>ATTENTION AUX COULEURS !</vt:lpstr>
      <vt:lpstr>CAS PARTICULIER DES SITES WEB</vt:lpstr>
      <vt:lpstr>CONNAÎTRE LES ACTEURS</vt:lpstr>
      <vt:lpstr>AIDER LES UTILISATEURS</vt:lpstr>
      <vt:lpstr>CONNAÎTRE LA TÂCHE</vt:lpstr>
      <vt:lpstr>CONNAÎTRE LA TÂCHE (ENCORE MIEUX !)</vt:lpstr>
      <vt:lpstr>QUAND EST-CE QUE JE FAIS ÇA ?</vt:lpstr>
      <vt:lpstr>CRITÈRES DE CONCEPTION</vt:lpstr>
      <vt:lpstr>CRITÈRES DE CONCEPTION</vt:lpstr>
      <vt:lpstr>CRITÈRES DE CONCEPTION</vt:lpstr>
      <vt:lpstr>MODÈLES  D'ARCHITECTURE D'IHO POURQUOI ?</vt:lpstr>
      <vt:lpstr>PRINCIPE DE CONCEPTION  (Principe de SEEHEIM - 1985)</vt:lpstr>
      <vt:lpstr>LE MODÈLE MVC</vt:lpstr>
      <vt:lpstr>LE PATRON MVC</vt:lpstr>
      <vt:lpstr>LE PATRON MVC</vt:lpstr>
      <vt:lpstr>LE MODÈLE PAC</vt:lpstr>
      <vt:lpstr>MODÈLE PAC</vt:lpstr>
      <vt:lpstr>CONCLUSION</vt:lpstr>
    </vt:vector>
  </TitlesOfParts>
  <Company>ISIMA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VI</dc:title>
  <dc:creator>ISIMA</dc:creator>
  <cp:lastModifiedBy>Cédric</cp:lastModifiedBy>
  <cp:revision>245</cp:revision>
  <cp:lastPrinted>2001-02-01T15:11:49Z</cp:lastPrinted>
  <dcterms:created xsi:type="dcterms:W3CDTF">2001-03-05T10:49:19Z</dcterms:created>
  <dcterms:modified xsi:type="dcterms:W3CDTF">2010-02-14T21:22:35Z</dcterms:modified>
</cp:coreProperties>
</file>