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7"/>
  </p:notesMasterIdLst>
  <p:sldIdLst>
    <p:sldId id="256" r:id="rId2"/>
    <p:sldId id="301" r:id="rId3"/>
    <p:sldId id="257" r:id="rId4"/>
    <p:sldId id="258" r:id="rId5"/>
    <p:sldId id="289" r:id="rId6"/>
    <p:sldId id="259" r:id="rId7"/>
    <p:sldId id="297" r:id="rId8"/>
    <p:sldId id="260" r:id="rId9"/>
    <p:sldId id="307" r:id="rId10"/>
    <p:sldId id="261" r:id="rId11"/>
    <p:sldId id="298" r:id="rId12"/>
    <p:sldId id="263" r:id="rId13"/>
    <p:sldId id="264" r:id="rId14"/>
    <p:sldId id="265" r:id="rId15"/>
    <p:sldId id="30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99" r:id="rId24"/>
    <p:sldId id="300" r:id="rId25"/>
    <p:sldId id="273" r:id="rId26"/>
    <p:sldId id="274" r:id="rId27"/>
    <p:sldId id="275" r:id="rId28"/>
    <p:sldId id="276" r:id="rId29"/>
    <p:sldId id="290" r:id="rId30"/>
    <p:sldId id="292" r:id="rId31"/>
    <p:sldId id="278" r:id="rId32"/>
    <p:sldId id="277" r:id="rId33"/>
    <p:sldId id="279" r:id="rId34"/>
    <p:sldId id="288" r:id="rId35"/>
    <p:sldId id="291" r:id="rId36"/>
    <p:sldId id="305" r:id="rId37"/>
    <p:sldId id="306" r:id="rId38"/>
    <p:sldId id="285" r:id="rId39"/>
    <p:sldId id="293" r:id="rId40"/>
    <p:sldId id="294" r:id="rId41"/>
    <p:sldId id="295" r:id="rId42"/>
    <p:sldId id="296" r:id="rId43"/>
    <p:sldId id="286" r:id="rId44"/>
    <p:sldId id="302" r:id="rId45"/>
    <p:sldId id="287" r:id="rId46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99"/>
    <a:srgbClr val="FCFFEF"/>
    <a:srgbClr val="FF0066"/>
    <a:srgbClr val="FCDFB0"/>
    <a:srgbClr val="F9B74D"/>
    <a:srgbClr val="F7A217"/>
    <a:srgbClr val="B27006"/>
    <a:srgbClr val="EAF2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660"/>
  </p:normalViewPr>
  <p:slideViewPr>
    <p:cSldViewPr snapToGrid="0">
      <p:cViewPr>
        <p:scale>
          <a:sx n="110" d="100"/>
          <a:sy n="110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26" Type="http://schemas.openxmlformats.org/officeDocument/2006/relationships/slide" Target="slides/slide40.xml"/><Relationship Id="rId3" Type="http://schemas.openxmlformats.org/officeDocument/2006/relationships/slide" Target="slides/slide5.xml"/><Relationship Id="rId21" Type="http://schemas.openxmlformats.org/officeDocument/2006/relationships/slide" Target="slides/slide35.xml"/><Relationship Id="rId7" Type="http://schemas.openxmlformats.org/officeDocument/2006/relationships/slide" Target="slides/slide11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5" Type="http://schemas.openxmlformats.org/officeDocument/2006/relationships/slide" Target="slides/slide39.xml"/><Relationship Id="rId2" Type="http://schemas.openxmlformats.org/officeDocument/2006/relationships/slide" Target="slides/slide4.xml"/><Relationship Id="rId16" Type="http://schemas.openxmlformats.org/officeDocument/2006/relationships/slide" Target="slides/slide29.xml"/><Relationship Id="rId20" Type="http://schemas.openxmlformats.org/officeDocument/2006/relationships/slide" Target="slides/slide34.xml"/><Relationship Id="rId29" Type="http://schemas.openxmlformats.org/officeDocument/2006/relationships/slide" Target="slides/slide43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24.xml"/><Relationship Id="rId24" Type="http://schemas.openxmlformats.org/officeDocument/2006/relationships/slide" Target="slides/slide38.xml"/><Relationship Id="rId5" Type="http://schemas.openxmlformats.org/officeDocument/2006/relationships/slide" Target="slides/slide7.xml"/><Relationship Id="rId15" Type="http://schemas.openxmlformats.org/officeDocument/2006/relationships/slide" Target="slides/slide28.xml"/><Relationship Id="rId23" Type="http://schemas.openxmlformats.org/officeDocument/2006/relationships/slide" Target="slides/slide37.xml"/><Relationship Id="rId28" Type="http://schemas.openxmlformats.org/officeDocument/2006/relationships/slide" Target="slides/slide42.xml"/><Relationship Id="rId10" Type="http://schemas.openxmlformats.org/officeDocument/2006/relationships/slide" Target="slides/slide23.xml"/><Relationship Id="rId19" Type="http://schemas.openxmlformats.org/officeDocument/2006/relationships/slide" Target="slides/slide33.xml"/><Relationship Id="rId31" Type="http://schemas.openxmlformats.org/officeDocument/2006/relationships/slide" Target="slides/slide45.xml"/><Relationship Id="rId4" Type="http://schemas.openxmlformats.org/officeDocument/2006/relationships/slide" Target="slides/slide6.xml"/><Relationship Id="rId9" Type="http://schemas.openxmlformats.org/officeDocument/2006/relationships/slide" Target="slides/slide18.xml"/><Relationship Id="rId14" Type="http://schemas.openxmlformats.org/officeDocument/2006/relationships/slide" Target="slides/slide27.xml"/><Relationship Id="rId22" Type="http://schemas.openxmlformats.org/officeDocument/2006/relationships/slide" Target="slides/slide36.xml"/><Relationship Id="rId27" Type="http://schemas.openxmlformats.org/officeDocument/2006/relationships/slide" Target="slides/slide41.xml"/><Relationship Id="rId30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1">
                <a:solidFill>
                  <a:srgbClr val="FAF59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endParaRPr lang="fr-F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1">
                <a:solidFill>
                  <a:srgbClr val="FAF59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endParaRPr lang="fr-FR"/>
          </a:p>
        </p:txBody>
      </p:sp>
      <p:sp>
        <p:nvSpPr>
          <p:cNvPr id="655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1">
                <a:solidFill>
                  <a:srgbClr val="FAF59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endParaRPr lang="fr-F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1">
                <a:solidFill>
                  <a:srgbClr val="FAF59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fld id="{58648D57-02E8-4B7F-B793-5CB92CC9D63A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 descr="ANABNR2"/>
          <p:cNvPicPr>
            <a:picLocks noChangeAspect="1" noChangeArrowheads="1"/>
          </p:cNvPicPr>
          <p:nvPr/>
        </p:nvPicPr>
        <p:blipFill>
          <a:blip r:embed="rId2" cstate="print"/>
          <a:srcRect l="-900" t="-1314" r="-2" b="-36961"/>
          <a:stretch>
            <a:fillRect/>
          </a:stretch>
        </p:blipFill>
        <p:spPr bwMode="auto">
          <a:xfrm>
            <a:off x="0" y="0"/>
            <a:ext cx="9144000" cy="1089025"/>
          </a:xfrm>
          <a:prstGeom prst="rect">
            <a:avLst/>
          </a:prstGeom>
          <a:noFill/>
        </p:spPr>
      </p:pic>
      <p:sp>
        <p:nvSpPr>
          <p:cNvPr id="737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373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b="0">
                <a:latin typeface="Times New Roman" pitchFamily="18" charset="0"/>
              </a:defRPr>
            </a:lvl1pPr>
          </a:lstStyle>
          <a:p>
            <a:fld id="{D3BA2211-0EFA-4BF6-BF96-F59DAC7492D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3738" name="Rectangle 10" descr="Stationery"/>
          <p:cNvSpPr>
            <a:spLocks noChangeArrowheads="1"/>
          </p:cNvSpPr>
          <p:nvPr userDrawn="1"/>
        </p:nvSpPr>
        <p:spPr bwMode="auto">
          <a:xfrm>
            <a:off x="0" y="0"/>
            <a:ext cx="541338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CA48C-91F4-4003-9D02-6C01E2211E71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96100" y="682625"/>
            <a:ext cx="1943100" cy="55340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682625"/>
            <a:ext cx="5676900" cy="55340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87118-681A-4DF4-95EE-B59E38F310A3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682625"/>
            <a:ext cx="7772400" cy="5365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45A02DB-B67B-4E01-9437-6615CE0B2D9B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D0EFF-B031-44BA-AEFF-91D8BA717AD5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C512DB-FAF5-43CB-B5AF-41139A4AB05B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D98359-3C87-4AA2-A52D-E5E000B8783D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194D36-A063-4FDF-8762-7D410577F220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285B55-0006-4C40-855E-BA52BD802048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865F4-31F5-4CB5-88E8-E4240AD1E04E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05A981-960B-4945-A0F7-EB9C958366B4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675267-F092-420D-9EA5-AA75143AFFEB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7270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82625"/>
            <a:ext cx="7772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72708" name="Rectangle 4" descr="Stationery"/>
          <p:cNvSpPr>
            <a:spLocks noChangeArrowheads="1"/>
          </p:cNvSpPr>
          <p:nvPr userDrawn="1"/>
        </p:nvSpPr>
        <p:spPr bwMode="auto">
          <a:xfrm>
            <a:off x="457200" y="0"/>
            <a:ext cx="1219200" cy="512763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pic>
        <p:nvPicPr>
          <p:cNvPr id="72713" name="Picture 9" descr="anabnr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28725" y="0"/>
            <a:ext cx="7915275" cy="508000"/>
          </a:xfrm>
          <a:prstGeom prst="rect">
            <a:avLst/>
          </a:prstGeom>
          <a:noFill/>
        </p:spPr>
      </p:pic>
      <p:sp>
        <p:nvSpPr>
          <p:cNvPr id="72714" name="Rectangle 10"/>
          <p:cNvSpPr>
            <a:spLocks noChangeArrowheads="1"/>
          </p:cNvSpPr>
          <p:nvPr userDrawn="1"/>
        </p:nvSpPr>
        <p:spPr bwMode="auto">
          <a:xfrm>
            <a:off x="304800" y="307975"/>
            <a:ext cx="2514600" cy="2047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>
                <a:solidFill>
                  <a:schemeClr val="tx2"/>
                </a:solidFill>
                <a:latin typeface="+mn-lt"/>
              </a:defRPr>
            </a:lvl1pPr>
          </a:lstStyle>
          <a:p>
            <a:fld id="{3C9559E4-0D58-4899-B616-EB286B37B274}" type="slidenum">
              <a:rPr lang="fr-FR"/>
              <a:pPr/>
              <a:t>‹N°›</a:t>
            </a:fld>
            <a:endParaRPr lang="fr-FR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EEF17EA-24A8-47E0-A2CF-C11B8B47A1BF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0025" y="942975"/>
            <a:ext cx="7215188" cy="1143000"/>
          </a:xfrm>
        </p:spPr>
        <p:txBody>
          <a:bodyPr/>
          <a:lstStyle/>
          <a:p>
            <a:pPr algn="r"/>
            <a:r>
              <a:rPr lang="fr-FR"/>
              <a:t>Chapitre</a:t>
            </a:r>
            <a:r>
              <a:rPr lang="fr-FR" sz="4000"/>
              <a:t>  VI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5163" y="3927475"/>
            <a:ext cx="6400800" cy="1752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fr-FR" sz="4000"/>
              <a:t>ESTIMATION DES CHARGES DES PROJETS INFORMATIQUES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64423-B1B1-48E6-81D7-234221164C5D}" type="slidenum">
              <a:rPr lang="fr-FR"/>
              <a:pPr/>
              <a:t>10</a:t>
            </a:fld>
            <a:endParaRPr lang="fr-FR" sz="7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439738"/>
            <a:ext cx="8540750" cy="534987"/>
          </a:xfrm>
          <a:noFill/>
          <a:ln/>
        </p:spPr>
        <p:txBody>
          <a:bodyPr anchor="ctr"/>
          <a:lstStyle/>
          <a:p>
            <a:r>
              <a:rPr lang="fr-FR" sz="2400"/>
              <a:t>POINTS DE FONCTIONS : FACTEUR MULTIPLICATIF</a:t>
            </a:r>
            <a:endParaRPr lang="fr-FR"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66825"/>
            <a:ext cx="8096250" cy="1890713"/>
          </a:xfrm>
          <a:noFill/>
          <a:ln/>
        </p:spPr>
        <p:txBody>
          <a:bodyPr lIns="0" tIns="0" rIns="0" bIns="0">
            <a:spAutoFit/>
          </a:bodyPr>
          <a:lstStyle/>
          <a:p>
            <a:pPr marL="571500" indent="-5715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1 - Le système nécessite des procédures de sauvegarde et de reprise fiables.</a:t>
            </a:r>
          </a:p>
          <a:p>
            <a:pPr marL="571500" indent="-5715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2 - Des communications de données sont nécessaires.</a:t>
            </a:r>
          </a:p>
          <a:p>
            <a:pPr marL="571500" indent="-5715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3 - Des fonctions de traitement distribué sont présentes.</a:t>
            </a:r>
          </a:p>
          <a:p>
            <a:pPr marL="571500" indent="-5715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4 - La performance est critique.</a:t>
            </a:r>
          </a:p>
          <a:p>
            <a:pPr marL="571500" indent="-571500" eaLnBrk="0" hangingPunct="0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.</a:t>
            </a:r>
          </a:p>
          <a:p>
            <a:pPr marL="571500" indent="-571500" eaLnBrk="0" hangingPunct="0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.</a:t>
            </a:r>
          </a:p>
          <a:p>
            <a:pPr marL="571500" indent="-571500" eaLnBrk="0" hangingPunct="0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68325" y="3230563"/>
            <a:ext cx="582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16 -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128713" y="3230563"/>
            <a:ext cx="3629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L’application est hautement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678363" y="3232150"/>
            <a:ext cx="143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sécuritaire.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63563" y="3540125"/>
            <a:ext cx="582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17 -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128713" y="3540125"/>
            <a:ext cx="556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Nécessité d’accès direct à d’autres logiciels.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69913" y="3849688"/>
            <a:ext cx="582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18 - 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128713" y="3849688"/>
            <a:ext cx="4922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Besoins importants en documentation.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68325" y="4205288"/>
            <a:ext cx="582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19 - 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128713" y="4205288"/>
            <a:ext cx="7053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Nécessité de facilités d’apprentissage pour l’utilisateur.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42925" y="4540250"/>
            <a:ext cx="582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20 - 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128713" y="4587875"/>
            <a:ext cx="623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fr-F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Installation de matériels et de logiciels spéciaux.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748588" y="6253163"/>
            <a:ext cx="7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7748588" y="6253163"/>
            <a:ext cx="7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542925" y="5099050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notés de 0 à 5 :</a:t>
            </a:r>
            <a:endParaRPr kumimoji="0" lang="fr-FR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224088" y="5099050"/>
            <a:ext cx="217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0 -  aucune influence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236788" y="5454650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3 - moyen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681538" y="5099050"/>
            <a:ext cx="1428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1 - accessoire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686300" y="5438775"/>
            <a:ext cx="1431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4 - significatif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705600" y="5099050"/>
            <a:ext cx="109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2 - modéré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6696075" y="5437188"/>
            <a:ext cx="1279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5 - essentiel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85775" y="1209675"/>
            <a:ext cx="8194675" cy="3705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887413" y="5951538"/>
            <a:ext cx="6667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Le facteur multiplicatif est la somme de ces notes </a:t>
            </a:r>
          </a:p>
          <a:p>
            <a:pPr eaLnBrk="0" hangingPunct="0"/>
            <a:r>
              <a:rPr kumimoji="0" lang="fr-FR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multipliée par un coefficient « atténuateur » (0.005 en standard).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3FAC-B8BE-4051-908D-4358CE4C0248}" type="slidenum">
              <a:rPr lang="fr-FR"/>
              <a:pPr/>
              <a:t>11</a:t>
            </a:fld>
            <a:endParaRPr lang="fr-FR" sz="7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938"/>
            <a:ext cx="8578850" cy="1143000"/>
          </a:xfrm>
        </p:spPr>
        <p:txBody>
          <a:bodyPr/>
          <a:lstStyle/>
          <a:p>
            <a:r>
              <a:rPr lang="fr-FR"/>
              <a:t>POINTS DE FONCTIONS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277938"/>
            <a:ext cx="8320087" cy="49133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Avantages </a:t>
            </a:r>
          </a:p>
          <a:p>
            <a:pPr lvl="1">
              <a:lnSpc>
                <a:spcPct val="110000"/>
              </a:lnSpc>
            </a:pPr>
            <a:r>
              <a:rPr lang="fr-FR" sz="2000">
                <a:cs typeface="Times New Roman" pitchFamily="18" charset="0"/>
              </a:rPr>
              <a:t>Basées sur la définition des besoins.</a:t>
            </a:r>
          </a:p>
          <a:p>
            <a:pPr lvl="1">
              <a:lnSpc>
                <a:spcPct val="110000"/>
              </a:lnSpc>
            </a:pPr>
            <a:r>
              <a:rPr lang="fr-FR" sz="2000">
                <a:cs typeface="Times New Roman" pitchFamily="18" charset="0"/>
              </a:rPr>
              <a:t>Peuvent être appliquées assez tôt dans le processus de développement.</a:t>
            </a:r>
          </a:p>
          <a:p>
            <a:pPr lvl="1">
              <a:lnSpc>
                <a:spcPct val="110000"/>
              </a:lnSpc>
            </a:pPr>
            <a:r>
              <a:rPr lang="fr-FR" sz="2000">
                <a:cs typeface="Times New Roman" pitchFamily="18" charset="0"/>
              </a:rPr>
              <a:t>Estimation fondée sur les entrées/sorties et non sur la décomposition modulaire.</a:t>
            </a:r>
            <a:endParaRPr lang="fr-FR" sz="2000"/>
          </a:p>
          <a:p>
            <a:pPr>
              <a:lnSpc>
                <a:spcPct val="110000"/>
              </a:lnSpc>
            </a:pPr>
            <a:r>
              <a:rPr lang="fr-FR" sz="2400"/>
              <a:t>Inconvénients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Évaluation basée sur des données subjectives.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Coefficients calculés pour de application de type SI.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Les coefficients doivent être réévalués pour chaque entreprise et peuvent varier au cours du temps.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Il faut traduire le nombre de points de fonctions en terme d'effort.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E0C36-B2FE-412D-B49A-AD5266D8619A}" type="slidenum">
              <a:rPr lang="fr-FR"/>
              <a:pPr/>
              <a:t>12</a:t>
            </a:fld>
            <a:endParaRPr lang="fr-FR" sz="70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600450" y="6026150"/>
            <a:ext cx="1571625" cy="666750"/>
          </a:xfrm>
          <a:prstGeom prst="rect">
            <a:avLst/>
          </a:prstGeom>
          <a:solidFill>
            <a:srgbClr val="FCFFE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613150" y="5975350"/>
            <a:ext cx="1711325" cy="650875"/>
          </a:xfrm>
          <a:prstGeom prst="rect">
            <a:avLst/>
          </a:prstGeom>
          <a:solidFill>
            <a:srgbClr val="FCFFE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3600" b="1">
                <a:solidFill>
                  <a:schemeClr val="tx2"/>
                </a:solidFill>
                <a:latin typeface="Impact" pitchFamily="34" charset="0"/>
                <a:sym typeface="Symbol" pitchFamily="18" charset="2"/>
              </a:rPr>
              <a:t> </a:t>
            </a:r>
            <a:r>
              <a:rPr kumimoji="0" lang="fr-FR" sz="3600" b="1">
                <a:solidFill>
                  <a:schemeClr val="tx2"/>
                </a:solidFill>
                <a:latin typeface="Impact" pitchFamily="34" charset="0"/>
              </a:rPr>
              <a:t>UUCP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850900" y="976313"/>
            <a:ext cx="7772400" cy="268287"/>
          </a:xfrm>
        </p:spPr>
        <p:txBody>
          <a:bodyPr/>
          <a:lstStyle/>
          <a:p>
            <a:r>
              <a:rPr lang="fr-FR" sz="2800"/>
              <a:t>USE CASE POINTS</a:t>
            </a:r>
            <a:br>
              <a:rPr lang="fr-FR" sz="2800"/>
            </a:br>
            <a:r>
              <a:rPr lang="fr-FR" sz="1600"/>
              <a:t>(Applying Use Cases - G. Schneider &amp; J.Winters - AW 2001)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5425" y="1146175"/>
            <a:ext cx="8766175" cy="46751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Pondérer les acteurs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Simple (poids1) : un autre système muni d'une A</a:t>
            </a:r>
            <a:r>
              <a:rPr lang="en-GB" sz="2000"/>
              <a:t>P</a:t>
            </a:r>
            <a:r>
              <a:rPr lang="fr-FR" sz="2000"/>
              <a:t>I définie,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Moyen (poids 2) : un autre système qui communique via un protocole, ou une personne qui communique via une interface de type texte,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Complexe (poids 3) : une personne qui interagit avec une interface graphique.</a:t>
            </a:r>
          </a:p>
          <a:p>
            <a:pPr>
              <a:lnSpc>
                <a:spcPct val="110000"/>
              </a:lnSpc>
            </a:pPr>
            <a:r>
              <a:rPr lang="fr-FR" sz="2400"/>
              <a:t>Pondérer les cas d'utilisation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Simple (poids 5) : trois transactions ou moins ou 5 classes d'analyse ou  moins,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Moyen (poids 10) : 4 à 7 transactions ou 5 à 10 classes,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Complexe (poids 15) plus de 7 transactions ou plus de 10 classes.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2D0AD-71FF-4CBA-8105-113399D66C4C}" type="slidenum">
              <a:rPr lang="fr-FR"/>
              <a:pPr/>
              <a:t>13</a:t>
            </a:fld>
            <a:endParaRPr lang="fr-FR" sz="7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96950" y="1939925"/>
            <a:ext cx="7154863" cy="461962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835025"/>
            <a:ext cx="4208463" cy="652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USE CASE</a:t>
            </a:r>
            <a:br>
              <a:rPr lang="fr-FR"/>
            </a:br>
            <a:r>
              <a:rPr lang="fr-FR"/>
              <a:t>POINTS </a:t>
            </a:r>
            <a:endParaRPr lang="fr-FR" sz="2000" b="0">
              <a:latin typeface="Impact" pitchFamily="34" charset="0"/>
            </a:endParaRP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7762875" y="467518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9" name="Rectangle 109"/>
          <p:cNvSpPr>
            <a:spLocks noChangeArrowheads="1"/>
          </p:cNvSpPr>
          <p:nvPr/>
        </p:nvSpPr>
        <p:spPr bwMode="auto">
          <a:xfrm>
            <a:off x="2859088" y="25908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2859088" y="35099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2859088" y="3816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9" name="Rectangle 169"/>
          <p:cNvSpPr>
            <a:spLocks noChangeArrowheads="1"/>
          </p:cNvSpPr>
          <p:nvPr/>
        </p:nvSpPr>
        <p:spPr bwMode="auto">
          <a:xfrm>
            <a:off x="2859088" y="5043488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1138238" y="1963738"/>
            <a:ext cx="12271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N° de Facteur</a:t>
            </a:r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2667000" y="1963738"/>
            <a:ext cx="10969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Description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7392988" y="1963738"/>
            <a:ext cx="52228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Poids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1608138" y="2308225"/>
            <a:ext cx="1920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</a:t>
            </a:r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2590800" y="2293938"/>
            <a:ext cx="170815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Système distribué</a:t>
            </a:r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7548563" y="2270125"/>
            <a:ext cx="114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1608138" y="2636838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T2</a:t>
            </a:r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2590800" y="2620963"/>
            <a:ext cx="4368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Exg de performance en tps de réponse ou débit</a:t>
            </a:r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7548563" y="25987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37" name="Rectangle 97"/>
          <p:cNvSpPr>
            <a:spLocks noChangeArrowheads="1"/>
          </p:cNvSpPr>
          <p:nvPr/>
        </p:nvSpPr>
        <p:spPr bwMode="auto">
          <a:xfrm>
            <a:off x="1608138" y="2967038"/>
            <a:ext cx="2254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T3</a:t>
            </a:r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2590800" y="2947988"/>
            <a:ext cx="8810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Interactif</a:t>
            </a:r>
          </a:p>
        </p:txBody>
      </p:sp>
      <p:sp>
        <p:nvSpPr>
          <p:cNvPr id="10339" name="Rectangle 99"/>
          <p:cNvSpPr>
            <a:spLocks noChangeArrowheads="1"/>
          </p:cNvSpPr>
          <p:nvPr/>
        </p:nvSpPr>
        <p:spPr bwMode="auto">
          <a:xfrm>
            <a:off x="7548563" y="292735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41" name="Rectangle 101"/>
          <p:cNvSpPr>
            <a:spLocks noChangeArrowheads="1"/>
          </p:cNvSpPr>
          <p:nvPr/>
        </p:nvSpPr>
        <p:spPr bwMode="auto">
          <a:xfrm>
            <a:off x="2859088" y="2462213"/>
            <a:ext cx="7937" cy="7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5" name="Rectangle 105"/>
          <p:cNvSpPr>
            <a:spLocks noChangeArrowheads="1"/>
          </p:cNvSpPr>
          <p:nvPr/>
        </p:nvSpPr>
        <p:spPr bwMode="auto">
          <a:xfrm>
            <a:off x="1608138" y="3297238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T4</a:t>
            </a:r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590800" y="3275013"/>
            <a:ext cx="2722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Traitement interne complexe</a:t>
            </a:r>
          </a:p>
        </p:txBody>
      </p:sp>
      <p:sp>
        <p:nvSpPr>
          <p:cNvPr id="10347" name="Rectangle 107"/>
          <p:cNvSpPr>
            <a:spLocks noChangeArrowheads="1"/>
          </p:cNvSpPr>
          <p:nvPr/>
        </p:nvSpPr>
        <p:spPr bwMode="auto">
          <a:xfrm>
            <a:off x="7548563" y="325596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1608138" y="3611563"/>
            <a:ext cx="2270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T5</a:t>
            </a:r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2590800" y="3602038"/>
            <a:ext cx="16176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Code réutilisable</a:t>
            </a:r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7548563" y="358457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2922588" y="3178175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1" name="Rectangle 121"/>
          <p:cNvSpPr>
            <a:spLocks noChangeArrowheads="1"/>
          </p:cNvSpPr>
          <p:nvPr/>
        </p:nvSpPr>
        <p:spPr bwMode="auto">
          <a:xfrm>
            <a:off x="1608138" y="3957638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T6</a:t>
            </a:r>
          </a:p>
        </p:txBody>
      </p:sp>
      <p:sp>
        <p:nvSpPr>
          <p:cNvPr id="10362" name="Rectangle 122"/>
          <p:cNvSpPr>
            <a:spLocks noChangeArrowheads="1"/>
          </p:cNvSpPr>
          <p:nvPr/>
        </p:nvSpPr>
        <p:spPr bwMode="auto">
          <a:xfrm>
            <a:off x="2590800" y="3929063"/>
            <a:ext cx="15541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installer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7548563" y="3913188"/>
            <a:ext cx="2873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65" name="Rectangle 125"/>
          <p:cNvSpPr>
            <a:spLocks noChangeArrowheads="1"/>
          </p:cNvSpPr>
          <p:nvPr/>
        </p:nvSpPr>
        <p:spPr bwMode="auto">
          <a:xfrm>
            <a:off x="2922588" y="3368675"/>
            <a:ext cx="7937" cy="11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1608138" y="4287838"/>
            <a:ext cx="1936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T7</a:t>
            </a:r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2590800" y="4256088"/>
            <a:ext cx="14382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utiliser</a:t>
            </a:r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7548563" y="4241800"/>
            <a:ext cx="28733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77" name="Rectangle 137"/>
          <p:cNvSpPr>
            <a:spLocks noChangeArrowheads="1"/>
          </p:cNvSpPr>
          <p:nvPr/>
        </p:nvSpPr>
        <p:spPr bwMode="auto">
          <a:xfrm>
            <a:off x="1608138" y="4616450"/>
            <a:ext cx="2270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T8</a:t>
            </a:r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2627313" y="4583113"/>
            <a:ext cx="7985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Portable</a:t>
            </a:r>
          </a:p>
        </p:txBody>
      </p:sp>
      <p:sp>
        <p:nvSpPr>
          <p:cNvPr id="10379" name="Rectangle 139"/>
          <p:cNvSpPr>
            <a:spLocks noChangeArrowheads="1"/>
          </p:cNvSpPr>
          <p:nvPr/>
        </p:nvSpPr>
        <p:spPr bwMode="auto">
          <a:xfrm>
            <a:off x="7548563" y="4570413"/>
            <a:ext cx="114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1608138" y="4946650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T9</a:t>
            </a:r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2590800" y="4910138"/>
            <a:ext cx="15589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modifier</a:t>
            </a:r>
          </a:p>
        </p:txBody>
      </p:sp>
      <p:sp>
        <p:nvSpPr>
          <p:cNvPr id="10387" name="Rectangle 147"/>
          <p:cNvSpPr>
            <a:spLocks noChangeArrowheads="1"/>
          </p:cNvSpPr>
          <p:nvPr/>
        </p:nvSpPr>
        <p:spPr bwMode="auto">
          <a:xfrm>
            <a:off x="7548563" y="489902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89" name="Rectangle 149"/>
          <p:cNvSpPr>
            <a:spLocks noChangeArrowheads="1"/>
          </p:cNvSpPr>
          <p:nvPr/>
        </p:nvSpPr>
        <p:spPr bwMode="auto">
          <a:xfrm>
            <a:off x="1608138" y="5276850"/>
            <a:ext cx="3143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T10</a:t>
            </a:r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2590800" y="5237163"/>
            <a:ext cx="1066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Concurrent</a:t>
            </a:r>
          </a:p>
        </p:txBody>
      </p:sp>
      <p:sp>
        <p:nvSpPr>
          <p:cNvPr id="10391" name="Rectangle 151"/>
          <p:cNvSpPr>
            <a:spLocks noChangeArrowheads="1"/>
          </p:cNvSpPr>
          <p:nvPr/>
        </p:nvSpPr>
        <p:spPr bwMode="auto">
          <a:xfrm>
            <a:off x="7548563" y="52276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93" name="Rectangle 153"/>
          <p:cNvSpPr>
            <a:spLocks noChangeArrowheads="1"/>
          </p:cNvSpPr>
          <p:nvPr/>
        </p:nvSpPr>
        <p:spPr bwMode="auto">
          <a:xfrm>
            <a:off x="2922588" y="4554538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7" name="Rectangle 157"/>
          <p:cNvSpPr>
            <a:spLocks noChangeArrowheads="1"/>
          </p:cNvSpPr>
          <p:nvPr/>
        </p:nvSpPr>
        <p:spPr bwMode="auto">
          <a:xfrm>
            <a:off x="1608138" y="5607050"/>
            <a:ext cx="279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T11</a:t>
            </a:r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2590800" y="5564188"/>
            <a:ext cx="1960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Sécurité particulière</a:t>
            </a:r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7548563" y="555625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2859088" y="4913313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1608138" y="5937250"/>
            <a:ext cx="3063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T12</a:t>
            </a:r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2590800" y="5891213"/>
            <a:ext cx="12700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Accès distant</a:t>
            </a:r>
          </a:p>
        </p:txBody>
      </p:sp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7548563" y="588486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3" name="Rectangle 173"/>
          <p:cNvSpPr>
            <a:spLocks noChangeArrowheads="1"/>
          </p:cNvSpPr>
          <p:nvPr/>
        </p:nvSpPr>
        <p:spPr bwMode="auto">
          <a:xfrm>
            <a:off x="1608138" y="6267450"/>
            <a:ext cx="31273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T13</a:t>
            </a:r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2590800" y="6219825"/>
            <a:ext cx="3454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Facilité de formation des utilisateurs</a:t>
            </a:r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auto">
          <a:xfrm>
            <a:off x="7556500" y="6213475"/>
            <a:ext cx="87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2922588" y="5765800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2922588" y="5956300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2" name="Line 182"/>
          <p:cNvSpPr>
            <a:spLocks noChangeShapeType="1"/>
          </p:cNvSpPr>
          <p:nvPr/>
        </p:nvSpPr>
        <p:spPr bwMode="auto">
          <a:xfrm>
            <a:off x="7070725" y="1933575"/>
            <a:ext cx="0" cy="45847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3" name="Line 183"/>
          <p:cNvSpPr>
            <a:spLocks noChangeShapeType="1"/>
          </p:cNvSpPr>
          <p:nvPr/>
        </p:nvSpPr>
        <p:spPr bwMode="auto">
          <a:xfrm>
            <a:off x="993775" y="5230813"/>
            <a:ext cx="714375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5" name="Line 185"/>
          <p:cNvSpPr>
            <a:spLocks noChangeShapeType="1"/>
          </p:cNvSpPr>
          <p:nvPr/>
        </p:nvSpPr>
        <p:spPr bwMode="auto">
          <a:xfrm>
            <a:off x="993775" y="227330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7" name="Line 187"/>
          <p:cNvSpPr>
            <a:spLocks noChangeShapeType="1"/>
          </p:cNvSpPr>
          <p:nvPr/>
        </p:nvSpPr>
        <p:spPr bwMode="auto">
          <a:xfrm>
            <a:off x="993775" y="453866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8" name="Line 188"/>
          <p:cNvSpPr>
            <a:spLocks noChangeShapeType="1"/>
          </p:cNvSpPr>
          <p:nvPr/>
        </p:nvSpPr>
        <p:spPr bwMode="auto">
          <a:xfrm>
            <a:off x="993775" y="48593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993775" y="620395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0" name="Line 190"/>
          <p:cNvSpPr>
            <a:spLocks noChangeShapeType="1"/>
          </p:cNvSpPr>
          <p:nvPr/>
        </p:nvSpPr>
        <p:spPr bwMode="auto">
          <a:xfrm>
            <a:off x="993775" y="354012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2" name="Line 192"/>
          <p:cNvSpPr>
            <a:spLocks noChangeShapeType="1"/>
          </p:cNvSpPr>
          <p:nvPr/>
        </p:nvSpPr>
        <p:spPr bwMode="auto">
          <a:xfrm>
            <a:off x="993775" y="257968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3" name="Line 193"/>
          <p:cNvSpPr>
            <a:spLocks noChangeShapeType="1"/>
          </p:cNvSpPr>
          <p:nvPr/>
        </p:nvSpPr>
        <p:spPr bwMode="auto">
          <a:xfrm>
            <a:off x="993775" y="31956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4" name="Line 194"/>
          <p:cNvSpPr>
            <a:spLocks noChangeShapeType="1"/>
          </p:cNvSpPr>
          <p:nvPr/>
        </p:nvSpPr>
        <p:spPr bwMode="auto">
          <a:xfrm>
            <a:off x="993775" y="387350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5" name="Line 195"/>
          <p:cNvSpPr>
            <a:spLocks noChangeShapeType="1"/>
          </p:cNvSpPr>
          <p:nvPr/>
        </p:nvSpPr>
        <p:spPr bwMode="auto">
          <a:xfrm>
            <a:off x="993775" y="41941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993775" y="553720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7" name="Line 197"/>
          <p:cNvSpPr>
            <a:spLocks noChangeShapeType="1"/>
          </p:cNvSpPr>
          <p:nvPr/>
        </p:nvSpPr>
        <p:spPr bwMode="auto">
          <a:xfrm>
            <a:off x="993775" y="58705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993775" y="288766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2460625" y="2022475"/>
            <a:ext cx="0" cy="446405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2" name="Text Box 202"/>
          <p:cNvSpPr txBox="1">
            <a:spLocks noChangeArrowheads="1"/>
          </p:cNvSpPr>
          <p:nvPr/>
        </p:nvSpPr>
        <p:spPr bwMode="auto">
          <a:xfrm>
            <a:off x="4273550" y="682625"/>
            <a:ext cx="3856038" cy="1077913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/>
            <a:r>
              <a:rPr kumimoji="0" lang="fr-FR" sz="160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Tfactor = </a:t>
            </a:r>
            <a:r>
              <a:rPr lang="fr-FR" sz="360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 notes x poids</a:t>
            </a:r>
            <a:r>
              <a:rPr kumimoji="0" lang="fr-FR" sz="2800">
                <a:solidFill>
                  <a:schemeClr val="tx2"/>
                </a:solidFill>
                <a:latin typeface="Tahoma" pitchFamily="34" charset="0"/>
              </a:rPr>
              <a:t/>
            </a:r>
            <a:br>
              <a:rPr kumimoji="0" lang="fr-FR" sz="28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TCF=0.6+0.01xTFactor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EB6-2007-4207-BF4D-3A519D3AAF7B}" type="slidenum">
              <a:rPr lang="fr-FR"/>
              <a:pPr/>
              <a:t>14</a:t>
            </a:fld>
            <a:endParaRPr lang="fr-FR" sz="7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96875"/>
            <a:ext cx="7772400" cy="9413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/>
              <a:t>USE CASE POINTS</a:t>
            </a:r>
            <a:r>
              <a:rPr lang="fr-FR" sz="2400"/>
              <a:t> </a:t>
            </a:r>
            <a:r>
              <a:rPr lang="fr-FR" sz="2000"/>
              <a:t/>
            </a:r>
            <a:br>
              <a:rPr lang="fr-FR" sz="2000"/>
            </a:br>
            <a:r>
              <a:rPr lang="fr-FR" sz="2000"/>
              <a:t>CALCUL DE EF </a:t>
            </a:r>
            <a:r>
              <a:rPr lang="en-GB" sz="2000"/>
              <a:t>(ENVIRONMENTAL FACTOR</a:t>
            </a:r>
            <a:r>
              <a:rPr lang="fr-FR" sz="2000"/>
              <a:t>)</a:t>
            </a:r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68450" y="282257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68450" y="282257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32700" y="282257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415338" y="282257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415338" y="282257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568450" y="2833688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32700" y="2833688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415338" y="2833688"/>
            <a:ext cx="7937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568450" y="316706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632700" y="316706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8415338" y="3167063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568450" y="3178175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632700" y="3178175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8415338" y="3178175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568450" y="35131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632700" y="35131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8415338" y="351313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1568450" y="3522663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632700" y="3522663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8415338" y="3522663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568450" y="385762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632700" y="385762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415338" y="385762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568450" y="3868738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632700" y="3868738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8415338" y="3868738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568450" y="42037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632700" y="42037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415338" y="42037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1568450" y="4213225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632700" y="4213225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415338" y="4213225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568450" y="4548188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415338" y="4548188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568450" y="4559300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8415338" y="4559300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8415338" y="4894263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8415338" y="4903788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1568450" y="5238750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532688" y="5238750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8415338" y="5238750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1568450" y="5249863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532688" y="5249863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8415338" y="5249863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1568450" y="558482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8415338" y="558482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1568450" y="5594350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8415338" y="5594350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8415338" y="5929313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8415338" y="5929313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1190625" y="1674813"/>
            <a:ext cx="6845300" cy="3155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1246188" y="1743075"/>
            <a:ext cx="9588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N° de Fact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2570163" y="1743075"/>
            <a:ext cx="115728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Description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7210425" y="1743075"/>
            <a:ext cx="55086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Poids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1196975" y="1681163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2520950" y="1681163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7161213" y="1681163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1246188" y="2089150"/>
            <a:ext cx="1873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2570163" y="2089150"/>
            <a:ext cx="21129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Familier avec UML/UP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7310438" y="2089150"/>
            <a:ext cx="2667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1196975" y="2025650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2520950" y="2025650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7161213" y="2025650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1246188" y="2433638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2570163" y="2433638"/>
            <a:ext cx="35226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sur le type d'application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7310438" y="2433638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196975" y="2371725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2520950" y="2371725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7161213" y="2371725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1246188" y="2779713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F3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2570163" y="2779713"/>
            <a:ext cx="35417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en développement objet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7310438" y="2779713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1196975" y="2716213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2520950" y="2716213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7161213" y="2716213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1246188" y="3124200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F4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2570163" y="3124200"/>
            <a:ext cx="2003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Capacité en analyse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7310438" y="3124200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1196975" y="3062288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2520950" y="3062288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7161213" y="3062288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1246188" y="3470275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1" name="Rectangle 97"/>
          <p:cNvSpPr>
            <a:spLocks noChangeArrowheads="1"/>
          </p:cNvSpPr>
          <p:nvPr/>
        </p:nvSpPr>
        <p:spPr bwMode="auto">
          <a:xfrm>
            <a:off x="2570163" y="3470275"/>
            <a:ext cx="1052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Motivation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2" name="Rectangle 98"/>
          <p:cNvSpPr>
            <a:spLocks noChangeArrowheads="1"/>
          </p:cNvSpPr>
          <p:nvPr/>
        </p:nvSpPr>
        <p:spPr bwMode="auto">
          <a:xfrm>
            <a:off x="7310438" y="3470275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1196975" y="3406775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4" name="Rectangle 100"/>
          <p:cNvSpPr>
            <a:spLocks noChangeArrowheads="1"/>
          </p:cNvSpPr>
          <p:nvPr/>
        </p:nvSpPr>
        <p:spPr bwMode="auto">
          <a:xfrm>
            <a:off x="2520950" y="3406775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5" name="Rectangle 101"/>
          <p:cNvSpPr>
            <a:spLocks noChangeArrowheads="1"/>
          </p:cNvSpPr>
          <p:nvPr/>
        </p:nvSpPr>
        <p:spPr bwMode="auto">
          <a:xfrm>
            <a:off x="7161213" y="3406775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6" name="Rectangle 102"/>
          <p:cNvSpPr>
            <a:spLocks noChangeArrowheads="1"/>
          </p:cNvSpPr>
          <p:nvPr/>
        </p:nvSpPr>
        <p:spPr bwMode="auto">
          <a:xfrm>
            <a:off x="1246188" y="3814763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F6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7" name="Rectangle 103"/>
          <p:cNvSpPr>
            <a:spLocks noChangeArrowheads="1"/>
          </p:cNvSpPr>
          <p:nvPr/>
        </p:nvSpPr>
        <p:spPr bwMode="auto">
          <a:xfrm>
            <a:off x="2570163" y="3814763"/>
            <a:ext cx="17859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Exigences stables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8" name="Rectangle 104"/>
          <p:cNvSpPr>
            <a:spLocks noChangeArrowheads="1"/>
          </p:cNvSpPr>
          <p:nvPr/>
        </p:nvSpPr>
        <p:spPr bwMode="auto">
          <a:xfrm>
            <a:off x="7310438" y="3814763"/>
            <a:ext cx="1206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9" name="Rectangle 105"/>
          <p:cNvSpPr>
            <a:spLocks noChangeArrowheads="1"/>
          </p:cNvSpPr>
          <p:nvPr/>
        </p:nvSpPr>
        <p:spPr bwMode="auto">
          <a:xfrm>
            <a:off x="1196975" y="3752850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0" name="Rectangle 106"/>
          <p:cNvSpPr>
            <a:spLocks noChangeArrowheads="1"/>
          </p:cNvSpPr>
          <p:nvPr/>
        </p:nvSpPr>
        <p:spPr bwMode="auto">
          <a:xfrm>
            <a:off x="2520950" y="3752850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7161213" y="3752850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1246188" y="4160838"/>
            <a:ext cx="1905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F7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3" name="Rectangle 109"/>
          <p:cNvSpPr>
            <a:spLocks noChangeArrowheads="1"/>
          </p:cNvSpPr>
          <p:nvPr/>
        </p:nvSpPr>
        <p:spPr bwMode="auto">
          <a:xfrm>
            <a:off x="2570163" y="4160838"/>
            <a:ext cx="14811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Temps partiels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4" name="Rectangle 110"/>
          <p:cNvSpPr>
            <a:spLocks noChangeArrowheads="1"/>
          </p:cNvSpPr>
          <p:nvPr/>
        </p:nvSpPr>
        <p:spPr bwMode="auto">
          <a:xfrm>
            <a:off x="7310438" y="4160838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5" name="Rectangle 111"/>
          <p:cNvSpPr>
            <a:spLocks noChangeArrowheads="1"/>
          </p:cNvSpPr>
          <p:nvPr/>
        </p:nvSpPr>
        <p:spPr bwMode="auto">
          <a:xfrm>
            <a:off x="1196975" y="4097338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6" name="Rectangle 112"/>
          <p:cNvSpPr>
            <a:spLocks noChangeArrowheads="1"/>
          </p:cNvSpPr>
          <p:nvPr/>
        </p:nvSpPr>
        <p:spPr bwMode="auto">
          <a:xfrm>
            <a:off x="2520950" y="4097338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7161213" y="4097338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8" name="Rectangle 114"/>
          <p:cNvSpPr>
            <a:spLocks noChangeArrowheads="1"/>
          </p:cNvSpPr>
          <p:nvPr/>
        </p:nvSpPr>
        <p:spPr bwMode="auto">
          <a:xfrm>
            <a:off x="1246188" y="4505325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F8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9" name="Rectangle 115"/>
          <p:cNvSpPr>
            <a:spLocks noChangeArrowheads="1"/>
          </p:cNvSpPr>
          <p:nvPr/>
        </p:nvSpPr>
        <p:spPr bwMode="auto">
          <a:xfrm>
            <a:off x="2570163" y="4505325"/>
            <a:ext cx="35401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Langage de programmation difficile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0" name="Rectangle 116"/>
          <p:cNvSpPr>
            <a:spLocks noChangeArrowheads="1"/>
          </p:cNvSpPr>
          <p:nvPr/>
        </p:nvSpPr>
        <p:spPr bwMode="auto">
          <a:xfrm>
            <a:off x="7310438" y="4505325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1" name="Rectangle 117"/>
          <p:cNvSpPr>
            <a:spLocks noChangeArrowheads="1"/>
          </p:cNvSpPr>
          <p:nvPr/>
        </p:nvSpPr>
        <p:spPr bwMode="auto">
          <a:xfrm>
            <a:off x="1196975" y="4443413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2" name="Rectangle 118"/>
          <p:cNvSpPr>
            <a:spLocks noChangeArrowheads="1"/>
          </p:cNvSpPr>
          <p:nvPr/>
        </p:nvSpPr>
        <p:spPr bwMode="auto">
          <a:xfrm>
            <a:off x="2520950" y="4443413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3" name="Rectangle 119"/>
          <p:cNvSpPr>
            <a:spLocks noChangeArrowheads="1"/>
          </p:cNvSpPr>
          <p:nvPr/>
        </p:nvSpPr>
        <p:spPr bwMode="auto">
          <a:xfrm>
            <a:off x="7161213" y="4443413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6907213" y="1701800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2357438" y="1698625"/>
            <a:ext cx="0" cy="311785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6" name="Text Box 122"/>
          <p:cNvSpPr txBox="1">
            <a:spLocks noChangeArrowheads="1"/>
          </p:cNvSpPr>
          <p:nvPr/>
        </p:nvSpPr>
        <p:spPr bwMode="auto">
          <a:xfrm>
            <a:off x="508000" y="5095875"/>
            <a:ext cx="3338513" cy="1030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Efactor = </a:t>
            </a:r>
            <a:r>
              <a:rPr kumimoji="0" lang="fr-FR" sz="3200" b="1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 notes x poids </a:t>
            </a:r>
          </a:p>
          <a:p>
            <a:pPr eaLnBrk="0" hangingPunct="0">
              <a:spcBef>
                <a:spcPts val="600"/>
              </a:spcBef>
            </a:pPr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EF = 1.4 - 0.03 x EFactor)</a:t>
            </a:r>
          </a:p>
        </p:txBody>
      </p:sp>
      <p:sp>
        <p:nvSpPr>
          <p:cNvPr id="11387" name="Text Box 123"/>
          <p:cNvSpPr txBox="1">
            <a:spLocks noChangeArrowheads="1"/>
          </p:cNvSpPr>
          <p:nvPr/>
        </p:nvSpPr>
        <p:spPr bwMode="auto">
          <a:xfrm>
            <a:off x="5111750" y="5145088"/>
            <a:ext cx="3197225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UCP = UUCP x TCF x EF</a:t>
            </a:r>
          </a:p>
        </p:txBody>
      </p:sp>
      <p:sp>
        <p:nvSpPr>
          <p:cNvPr id="11388" name="Text Box 124"/>
          <p:cNvSpPr txBox="1">
            <a:spLocks noChangeArrowheads="1"/>
          </p:cNvSpPr>
          <p:nvPr/>
        </p:nvSpPr>
        <p:spPr bwMode="auto">
          <a:xfrm>
            <a:off x="4198938" y="5870575"/>
            <a:ext cx="4759325" cy="538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  <a:sym typeface="Wingdings" pitchFamily="2" charset="2"/>
              </a:rPr>
              <a:t></a:t>
            </a: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20 Personnes/heure par UCP</a:t>
            </a:r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2428875" y="1712913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11BE-95A7-4441-9F76-868EB34EBB0C}" type="slidenum">
              <a:rPr lang="fr-FR"/>
              <a:pPr/>
              <a:t>15</a:t>
            </a:fld>
            <a:endParaRPr lang="fr-FR" sz="7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1288"/>
            <a:ext cx="7772400" cy="4348162"/>
          </a:xfrm>
        </p:spPr>
        <p:txBody>
          <a:bodyPr/>
          <a:lstStyle/>
          <a:p>
            <a:r>
              <a:rPr lang="fr-FR" sz="2200"/>
              <a:t>Résulte d’analyses statistiques des données d’un très grand nombre de projets.</a:t>
            </a:r>
          </a:p>
          <a:p>
            <a:r>
              <a:rPr lang="fr-FR" sz="2200"/>
              <a:t>Modèle nominal :</a:t>
            </a:r>
          </a:p>
          <a:p>
            <a:pPr lvl="1"/>
            <a:r>
              <a:rPr lang="fr-FR" sz="2000"/>
              <a:t>Calcul de l'effort et de la durée en fonction du nombre d'instructions et de la complexité.</a:t>
            </a:r>
          </a:p>
          <a:p>
            <a:pPr lvl="1"/>
            <a:r>
              <a:rPr lang="fr-FR" sz="2000"/>
              <a:t>Ventilation pour déterminer le temps et l'effort pour chaque partie du cycle de vie. </a:t>
            </a:r>
          </a:p>
          <a:p>
            <a:r>
              <a:rPr lang="fr-FR" sz="2200"/>
              <a:t>Modèle ajusté : </a:t>
            </a:r>
          </a:p>
          <a:p>
            <a:pPr lvl="1"/>
            <a:r>
              <a:rPr lang="fr-FR" sz="2000"/>
              <a:t>application de coefficients prenant en compte des facteurs de coût. </a:t>
            </a:r>
          </a:p>
          <a:p>
            <a:r>
              <a:rPr lang="fr-FR" sz="2200"/>
              <a:t>Modèle détaillé : </a:t>
            </a:r>
          </a:p>
          <a:p>
            <a:pPr lvl="1"/>
            <a:r>
              <a:rPr lang="fr-FR" sz="2000"/>
              <a:t>raffinement des facteurs de coût en fonction de chaque phase du cycle de vie (nécessaire pour de très gros projets). </a:t>
            </a:r>
          </a:p>
          <a:p>
            <a:endParaRPr lang="fr-FR" sz="220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14413" y="534988"/>
            <a:ext cx="7772400" cy="536575"/>
          </a:xfrm>
          <a:noFill/>
          <a:ln/>
        </p:spPr>
        <p:txBody>
          <a:bodyPr/>
          <a:lstStyle/>
          <a:p>
            <a:r>
              <a:rPr lang="fr-FR"/>
              <a:t>LE MODÈLE COCOMO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636963" y="950913"/>
            <a:ext cx="5262562" cy="396875"/>
          </a:xfrm>
          <a:prstGeom prst="rect">
            <a:avLst/>
          </a:prstGeom>
          <a:noFill/>
          <a:ln w="19050">
            <a:noFill/>
            <a:prstDash val="lg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kumimoji="0" lang="fr-FR" sz="2000">
                <a:solidFill>
                  <a:schemeClr val="tx2"/>
                </a:solidFill>
                <a:latin typeface="Tahoma" pitchFamily="34" charset="0"/>
              </a:rPr>
              <a:t>(Software cost estimation-B.W. Boehm-2001)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62D64-A4A1-4196-996C-E0829C05E61B}" type="slidenum">
              <a:rPr lang="fr-FR"/>
              <a:pPr/>
              <a:t>16</a:t>
            </a:fld>
            <a:endParaRPr lang="fr-FR" sz="70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382963" y="3138488"/>
            <a:ext cx="3733800" cy="677862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225425"/>
            <a:ext cx="7772400" cy="952500"/>
          </a:xfrm>
          <a:noFill/>
          <a:ln/>
        </p:spPr>
        <p:txBody>
          <a:bodyPr anchor="ctr"/>
          <a:lstStyle/>
          <a:p>
            <a:r>
              <a:rPr lang="fr-FR" sz="2800"/>
              <a:t>COCOMO : modèle nominal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63913" y="1292225"/>
            <a:ext cx="3213100" cy="642938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05213" y="1462088"/>
            <a:ext cx="1468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PM = A x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933950" y="1462088"/>
            <a:ext cx="1360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 ( KISL )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235700" y="1323975"/>
            <a:ext cx="209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8488" y="1754188"/>
            <a:ext cx="322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Où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41375" y="1754188"/>
            <a:ext cx="149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latin typeface="Tahoma" pitchFamily="34" charset="0"/>
              </a:rPr>
              <a:t> :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136650" y="1997075"/>
            <a:ext cx="2060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PM est le nombre 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255963" y="1997075"/>
            <a:ext cx="452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personne-Mois requis pour le projet,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136650" y="2303463"/>
            <a:ext cx="5349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KISL signifie Kilo Instructions Sources Livrées,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1136650" y="2660650"/>
            <a:ext cx="709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tient compte des effets non linéaires de la taille sur l’effort ,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136650" y="2994025"/>
            <a:ext cx="203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est calculé par :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497263" y="3163888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 B= 1.01 + </a:t>
            </a:r>
            <a:r>
              <a:rPr kumimoji="0" lang="fr-FR" sz="3600" b="1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 0.01 W</a:t>
            </a:r>
            <a:r>
              <a:rPr kumimoji="0" lang="fr-FR" sz="4000" b="1" baseline="-25000">
                <a:solidFill>
                  <a:schemeClr val="tx2"/>
                </a:solidFill>
                <a:latin typeface="Tahoma" pitchFamily="34" charset="0"/>
              </a:rPr>
              <a:t> i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665663" y="3081338"/>
            <a:ext cx="114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600" b="1">
                <a:solidFill>
                  <a:srgbClr val="FAF592"/>
                </a:solidFill>
                <a:latin typeface="Symbol" pitchFamily="18" charset="2"/>
              </a:rPr>
              <a:t> 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98488" y="3895725"/>
            <a:ext cx="450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Les 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1041400" y="38957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279525" y="3995738"/>
            <a:ext cx="68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1392238" y="3895725"/>
            <a:ext cx="5621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sont calculés en fonction des facteurs suivants : 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952500" y="4175125"/>
            <a:ext cx="66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latin typeface="Tahoma" pitchFamily="34" charset="0"/>
              </a:rPr>
              <a:t> 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147763" y="4240213"/>
            <a:ext cx="5835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Précédence (familiarité avec le type d’application),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1147763" y="4546600"/>
            <a:ext cx="78692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Flexibilité du développement (pas de contraintes sur les échéances),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1147763" y="4827588"/>
            <a:ext cx="6673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Architecture (spécification des interfaces entre modules), </a:t>
            </a:r>
          </a:p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Résolution des risques,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147763" y="5373688"/>
            <a:ext cx="2443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Cohésion de l’équipe,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1147763" y="5667375"/>
            <a:ext cx="457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Niveau CMMI de maturité du processus.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98488" y="6083300"/>
            <a:ext cx="6100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Notés sur une échelle de 0 (très élevé) à 5 (très bas).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1B7-6955-485A-B4EF-C15C61F5570D}" type="slidenum">
              <a:rPr lang="fr-FR"/>
              <a:pPr/>
              <a:t>17</a:t>
            </a:fld>
            <a:endParaRPr lang="fr-FR" sz="7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46038"/>
            <a:ext cx="6570662" cy="14763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/>
              <a:t>LE MODÈLE COCOMO  2.0</a:t>
            </a:r>
            <a:br>
              <a:rPr lang="fr-FR" sz="2800"/>
            </a:br>
            <a:r>
              <a:rPr lang="fr-FR" sz="2800"/>
              <a:t>FACTEURS D'ÉCHELLE</a:t>
            </a:r>
          </a:p>
        </p:txBody>
      </p:sp>
      <p:pic>
        <p:nvPicPr>
          <p:cNvPr id="13315" name="Picture 3" descr="cocom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1697038"/>
            <a:ext cx="8678863" cy="3471862"/>
          </a:xfrm>
          <a:prstGeom prst="rect">
            <a:avLst/>
          </a:prstGeom>
          <a:noFill/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6250" y="5573713"/>
            <a:ext cx="8512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chemeClr val="tx2"/>
                </a:solidFill>
                <a:latin typeface="Univers" pitchFamily="34" charset="0"/>
              </a:rPr>
              <a:t>Exemple : un projet de 100KISL dont tous les facteurs sont élevés (0)</a:t>
            </a:r>
          </a:p>
          <a:p>
            <a:r>
              <a:rPr lang="fr-FR" sz="2000" b="1">
                <a:solidFill>
                  <a:schemeClr val="tx2"/>
                </a:solidFill>
                <a:latin typeface="Univers" pitchFamily="34" charset="0"/>
              </a:rPr>
              <a:t> aura un PM = 105 (pour A=1) alors qu’un projet dont tous les </a:t>
            </a:r>
          </a:p>
          <a:p>
            <a:r>
              <a:rPr lang="fr-FR" sz="2000" b="1">
                <a:solidFill>
                  <a:schemeClr val="tx2"/>
                </a:solidFill>
                <a:latin typeface="Univers" pitchFamily="34" charset="0"/>
              </a:rPr>
              <a:t>facteurs sont très bas (5 – B=1.26) aura un PM = 331.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2450-E3D0-4C6E-AE52-F69149DFACE4}" type="slidenum">
              <a:rPr lang="fr-FR"/>
              <a:pPr/>
              <a:t>18</a:t>
            </a:fld>
            <a:endParaRPr lang="fr-FR" sz="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752475" y="173038"/>
            <a:ext cx="7772400" cy="965200"/>
          </a:xfrm>
        </p:spPr>
        <p:txBody>
          <a:bodyPr/>
          <a:lstStyle/>
          <a:p>
            <a:r>
              <a:rPr lang="fr-FR"/>
              <a:t>REMARQUES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03288" y="1476375"/>
            <a:ext cx="7964487" cy="47926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Le modèle nominal suppose que les besoins ne seront pas sensiblement modifiés.</a:t>
            </a:r>
          </a:p>
          <a:p>
            <a:pPr>
              <a:lnSpc>
                <a:spcPct val="110000"/>
              </a:lnSpc>
            </a:pPr>
            <a:r>
              <a:rPr lang="fr-FR" sz="2400"/>
              <a:t>Les temps de développement et le nombre optimal de développeurs sont donnés par d'autres formules.</a:t>
            </a:r>
          </a:p>
          <a:p>
            <a:pPr>
              <a:lnSpc>
                <a:spcPct val="110000"/>
              </a:lnSpc>
            </a:pPr>
            <a:r>
              <a:rPr lang="fr-FR" sz="2400"/>
              <a:t>Le modèle nominal est destiné à fournir un ordre de grandeur de l'effort.</a:t>
            </a:r>
          </a:p>
          <a:p>
            <a:pPr>
              <a:lnSpc>
                <a:spcPct val="110000"/>
              </a:lnSpc>
            </a:pPr>
            <a:r>
              <a:rPr lang="fr-FR" sz="2400"/>
              <a:t>Il ne permet pas d'estimer la faisabilité d'un projet quand les ressources sont limitées et la date de livraison assez souple.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225A-1045-4E17-A81A-94B74AAE1C77}" type="slidenum">
              <a:rPr lang="fr-FR"/>
              <a:pPr/>
              <a:t>19</a:t>
            </a:fld>
            <a:endParaRPr lang="fr-FR" sz="70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47900" y="1944688"/>
            <a:ext cx="4346575" cy="560387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488950"/>
            <a:ext cx="7772400" cy="547688"/>
          </a:xfrm>
        </p:spPr>
        <p:txBody>
          <a:bodyPr/>
          <a:lstStyle/>
          <a:p>
            <a:r>
              <a:rPr lang="fr-FR" sz="2800" noProof="1"/>
              <a:t>COCOMO 2 : </a:t>
            </a:r>
            <a:r>
              <a:rPr lang="fr-FR" sz="2800"/>
              <a:t>LE MODÈLE AJUSTÉ</a:t>
            </a:r>
            <a:endParaRPr lang="fr-FR" sz="36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14588" y="2036763"/>
            <a:ext cx="4254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PM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81300" y="2141538"/>
            <a:ext cx="844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ajusté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03625" y="2036763"/>
            <a:ext cx="641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= PM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235450" y="2143125"/>
            <a:ext cx="1030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nominal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743450" y="2033588"/>
            <a:ext cx="53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381625" y="2036763"/>
            <a:ext cx="131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x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843463" y="2033588"/>
            <a:ext cx="53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541963" y="1938338"/>
            <a:ext cx="273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kumimoji="0" lang="fr-FR" sz="2800" b="1">
                <a:solidFill>
                  <a:schemeClr val="tx2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834063" y="2141538"/>
            <a:ext cx="84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i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768975" y="2057400"/>
            <a:ext cx="53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949950" y="2036763"/>
            <a:ext cx="34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EM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343650" y="2141538"/>
            <a:ext cx="84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i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195388" y="3067050"/>
            <a:ext cx="6815137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0" lang="fr-F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EM   =  17 Multiplicateurs de l'effort </a:t>
            </a:r>
          </a:p>
          <a:p>
            <a:pPr eaLnBrk="0" hangingPunct="0">
              <a:lnSpc>
                <a:spcPct val="130000"/>
              </a:lnSpc>
            </a:pPr>
            <a:r>
              <a:rPr kumimoji="0" lang="fr-F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             ou Facteurs de coûts :</a:t>
            </a:r>
          </a:p>
          <a:p>
            <a:pPr lvl="1" eaLnBrk="0" hangingPunct="0">
              <a:lnSpc>
                <a:spcPct val="130000"/>
              </a:lnSpc>
            </a:pPr>
            <a:r>
              <a:rPr kumimoji="0" lang="fr-F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               valeur nominale = 1</a:t>
            </a:r>
          </a:p>
          <a:p>
            <a:pPr lvl="1" eaLnBrk="0" hangingPunct="0">
              <a:lnSpc>
                <a:spcPct val="130000"/>
              </a:lnSpc>
            </a:pPr>
            <a:r>
              <a:rPr kumimoji="0" lang="fr-F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               conséquence aggravante &gt; 1</a:t>
            </a:r>
          </a:p>
          <a:p>
            <a:pPr lvl="1" eaLnBrk="0" hangingPunct="0">
              <a:lnSpc>
                <a:spcPct val="130000"/>
              </a:lnSpc>
            </a:pPr>
            <a:r>
              <a:rPr kumimoji="0" lang="fr-F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               facteur améliorant &lt; 1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770063" y="3386138"/>
            <a:ext cx="84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b="1"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F049-8691-417F-9B2E-5AE2B97118AE}" type="slidenum">
              <a:rPr lang="fr-FR"/>
              <a:pPr/>
              <a:t>2</a:t>
            </a:fld>
            <a:endParaRPr lang="fr-FR" sz="7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969963"/>
            <a:ext cx="3995738" cy="1143000"/>
          </a:xfrm>
        </p:spPr>
        <p:txBody>
          <a:bodyPr/>
          <a:lstStyle/>
          <a:p>
            <a:r>
              <a:rPr lang="fr-FR"/>
              <a:t>ÉQUATION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14350" y="2536825"/>
            <a:ext cx="8120063" cy="1739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150000"/>
              </a:lnSpc>
              <a:tabLst>
                <a:tab pos="1905000" algn="l"/>
                <a:tab pos="4286250" algn="l"/>
              </a:tabLst>
            </a:pPr>
            <a:r>
              <a:rPr kumimoji="0" lang="fr-FR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  <a:cs typeface="Times New Roman" pitchFamily="18" charset="0"/>
              </a:rPr>
              <a:t>Produit logiciel =</a:t>
            </a:r>
          </a:p>
          <a:p>
            <a:pPr algn="ctr" eaLnBrk="0" hangingPunct="0">
              <a:lnSpc>
                <a:spcPct val="150000"/>
              </a:lnSpc>
              <a:tabLst>
                <a:tab pos="1905000" algn="l"/>
                <a:tab pos="4286250" algn="l"/>
              </a:tabLst>
            </a:pPr>
            <a:r>
              <a:rPr kumimoji="0" lang="fr-FR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  <a:cs typeface="Times New Roman" pitchFamily="18" charset="0"/>
              </a:rPr>
              <a:t> Échéance + Budget + Qualité.</a:t>
            </a:r>
            <a:r>
              <a:rPr kumimoji="0" lang="fr-FR" sz="33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Univers" pitchFamily="34" charset="0"/>
              </a:rPr>
              <a:t> </a:t>
            </a:r>
            <a:endParaRPr kumimoji="0" lang="fr-FR" sz="6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Univers" pitchFamily="34" charset="0"/>
            </a:endParaRPr>
          </a:p>
        </p:txBody>
      </p: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2074863" y="4713288"/>
            <a:ext cx="5138737" cy="1500187"/>
            <a:chOff x="813" y="2457"/>
            <a:chExt cx="4242" cy="1271"/>
          </a:xfrm>
        </p:grpSpPr>
        <p:pic>
          <p:nvPicPr>
            <p:cNvPr id="60420" name="Picture 4" descr="smile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29" y="2592"/>
              <a:ext cx="1026" cy="1002"/>
            </a:xfrm>
            <a:prstGeom prst="rect">
              <a:avLst/>
            </a:prstGeom>
            <a:noFill/>
          </p:spPr>
        </p:pic>
        <p:pic>
          <p:nvPicPr>
            <p:cNvPr id="60421" name="Picture 5" descr="horlo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3" y="2457"/>
              <a:ext cx="1025" cy="1271"/>
            </a:xfrm>
            <a:prstGeom prst="rect">
              <a:avLst/>
            </a:prstGeom>
            <a:noFill/>
          </p:spPr>
        </p:pic>
        <p:pic>
          <p:nvPicPr>
            <p:cNvPr id="60423" name="Picture 7" descr="money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0" y="2461"/>
              <a:ext cx="999" cy="1249"/>
            </a:xfrm>
            <a:prstGeom prst="rect">
              <a:avLst/>
            </a:prstGeom>
            <a:noFill/>
          </p:spPr>
        </p:pic>
      </p:grp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371975" y="5256213"/>
            <a:ext cx="77152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kumimoji="0" lang="fr-FR" sz="5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3A50-3808-4950-B481-54897134F57B}" type="slidenum">
              <a:rPr lang="fr-FR"/>
              <a:pPr/>
              <a:t>20</a:t>
            </a:fld>
            <a:endParaRPr lang="fr-FR" sz="7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215900"/>
            <a:ext cx="7772400" cy="725488"/>
          </a:xfrm>
        </p:spPr>
        <p:txBody>
          <a:bodyPr/>
          <a:lstStyle/>
          <a:p>
            <a:r>
              <a:rPr lang="fr-FR" sz="2400" noProof="1"/>
              <a:t>COCOMO 2 : </a:t>
            </a:r>
            <a:r>
              <a:rPr lang="fr-FR" sz="2400"/>
              <a:t>LES FACTEURS DE COÛT</a:t>
            </a:r>
          </a:p>
        </p:txBody>
      </p:sp>
      <p:pic>
        <p:nvPicPr>
          <p:cNvPr id="16387" name="Picture 3" descr="cocom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982663"/>
            <a:ext cx="8602662" cy="569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9CB39-9727-49B3-A6F4-77B75B170F81}" type="slidenum">
              <a:rPr lang="fr-FR"/>
              <a:pPr/>
              <a:t>21</a:t>
            </a:fld>
            <a:endParaRPr lang="fr-FR" sz="7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0338" y="561975"/>
            <a:ext cx="6510337" cy="369888"/>
          </a:xfrm>
        </p:spPr>
        <p:txBody>
          <a:bodyPr/>
          <a:lstStyle/>
          <a:p>
            <a:r>
              <a:rPr lang="fr-FR" sz="2400"/>
              <a:t>TABLE 6 : COMPLEXITÉ</a:t>
            </a:r>
            <a:endParaRPr lang="fr-FR" sz="4800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5413" y="995363"/>
            <a:ext cx="8904287" cy="5629275"/>
            <a:chOff x="146" y="143"/>
            <a:chExt cx="5497" cy="4127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50" y="143"/>
              <a:ext cx="5475" cy="4080"/>
            </a:xfrm>
            <a:prstGeom prst="rect">
              <a:avLst/>
            </a:prstGeom>
            <a:solidFill>
              <a:srgbClr val="FBFF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17413" name="Picture 5" descr="cocomo4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" y="157"/>
              <a:ext cx="5476" cy="2829"/>
            </a:xfrm>
            <a:prstGeom prst="rect">
              <a:avLst/>
            </a:prstGeom>
            <a:noFill/>
          </p:spPr>
        </p:pic>
        <p:pic>
          <p:nvPicPr>
            <p:cNvPr id="17414" name="Picture 6" descr="cocomo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" y="3174"/>
              <a:ext cx="5497" cy="1096"/>
            </a:xfrm>
            <a:prstGeom prst="rect">
              <a:avLst/>
            </a:prstGeom>
            <a:noFill/>
          </p:spPr>
        </p:pic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373" y="3054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9" y="3054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65" y="3054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0B369-930E-4DDF-B03E-B46DD6D93C90}" type="slidenum">
              <a:rPr lang="fr-FR"/>
              <a:pPr/>
              <a:t>22</a:t>
            </a:fld>
            <a:endParaRPr lang="fr-FR" sz="7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06400"/>
            <a:ext cx="7772400" cy="463550"/>
          </a:xfrm>
        </p:spPr>
        <p:txBody>
          <a:bodyPr/>
          <a:lstStyle/>
          <a:p>
            <a:r>
              <a:rPr lang="fr-FR" sz="2400" noProof="1"/>
              <a:t>COCOMO 2 : </a:t>
            </a:r>
            <a:r>
              <a:rPr lang="fr-FR" sz="2400"/>
              <a:t>LES FACTEURS DE COÛT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57175" y="869950"/>
            <a:ext cx="8564563" cy="5751513"/>
            <a:chOff x="242" y="580"/>
            <a:chExt cx="5395" cy="3623"/>
          </a:xfrm>
        </p:grpSpPr>
        <p:pic>
          <p:nvPicPr>
            <p:cNvPr id="18436" name="Picture 4" descr="cocomo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" y="807"/>
              <a:ext cx="5389" cy="3396"/>
            </a:xfrm>
            <a:prstGeom prst="rect">
              <a:avLst/>
            </a:prstGeom>
            <a:noFill/>
          </p:spPr>
        </p:pic>
        <p:pic>
          <p:nvPicPr>
            <p:cNvPr id="18437" name="Picture 5" descr="cocomo3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" y="580"/>
              <a:ext cx="5395" cy="2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681D-51C1-4A0E-B701-D028314896D4}" type="slidenum">
              <a:rPr lang="fr-FR"/>
              <a:pPr/>
              <a:t>23</a:t>
            </a:fld>
            <a:endParaRPr lang="fr-FR" sz="7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558925"/>
            <a:ext cx="7772400" cy="4114800"/>
          </a:xfrm>
        </p:spPr>
        <p:txBody>
          <a:bodyPr/>
          <a:lstStyle/>
          <a:p>
            <a:r>
              <a:rPr lang="fr-FR" sz="2400"/>
              <a:t>COCOMO Nominal </a:t>
            </a:r>
            <a:r>
              <a:rPr lang="fr-FR" sz="2400">
                <a:sym typeface="Wingdings" pitchFamily="2" charset="2"/>
              </a:rPr>
              <a:t> 45 PM</a:t>
            </a:r>
          </a:p>
          <a:p>
            <a:r>
              <a:rPr lang="fr-FR" sz="2400">
                <a:sym typeface="Wingdings" pitchFamily="2" charset="2"/>
              </a:rPr>
              <a:t>Les multiplicateurs </a:t>
            </a:r>
            <a:r>
              <a:rPr lang="fr-FR" sz="2400"/>
              <a:t>EMi  ont tous une valeur moyenne sauf :</a:t>
            </a:r>
          </a:p>
          <a:p>
            <a:pPr lvl="1"/>
            <a:r>
              <a:rPr lang="fr-FR" sz="2400"/>
              <a:t>RELY = 1.15</a:t>
            </a:r>
          </a:p>
          <a:p>
            <a:pPr lvl="1"/>
            <a:r>
              <a:rPr lang="fr-FR" sz="2400"/>
              <a:t>STOR = 1.21</a:t>
            </a:r>
          </a:p>
          <a:p>
            <a:pPr lvl="1"/>
            <a:r>
              <a:rPr lang="fr-FR" sz="2400"/>
              <a:t>TIME = 1.10</a:t>
            </a:r>
          </a:p>
          <a:p>
            <a:pPr lvl="1"/>
            <a:r>
              <a:rPr lang="fr-FR" sz="2400"/>
              <a:t>TOOL = 1.10</a:t>
            </a:r>
          </a:p>
          <a:p>
            <a:r>
              <a:rPr lang="fr-FR" sz="2400"/>
              <a:t>PM = 45 x 1.15 x 1.21 x 1.1 x 1.1 = 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E0635-45E6-419C-8691-A6437B5F25CF}" type="slidenum">
              <a:rPr lang="fr-FR"/>
              <a:pPr/>
              <a:t>24</a:t>
            </a:fld>
            <a:endParaRPr lang="fr-FR" sz="70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163513"/>
            <a:ext cx="7772400" cy="1143000"/>
          </a:xfrm>
        </p:spPr>
        <p:txBody>
          <a:bodyPr/>
          <a:lstStyle/>
          <a:p>
            <a:r>
              <a:rPr lang="fr-FR"/>
              <a:t>PROBLEMES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4775"/>
            <a:ext cx="8255000" cy="51101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000"/>
              <a:t>Comment estimer KISL ?</a:t>
            </a:r>
          </a:p>
          <a:p>
            <a:pPr>
              <a:lnSpc>
                <a:spcPct val="110000"/>
              </a:lnSpc>
            </a:pPr>
            <a:r>
              <a:rPr lang="fr-FR" sz="2000"/>
              <a:t>L'estimation des attributs est difficile et approchée.</a:t>
            </a:r>
          </a:p>
          <a:p>
            <a:pPr>
              <a:lnSpc>
                <a:spcPct val="110000"/>
              </a:lnSpc>
            </a:pPr>
            <a:r>
              <a:rPr lang="fr-FR" sz="2000"/>
              <a:t>Ce type de modèle doit être calibré (historique) et adapté au contexte local.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Post-architecture = approches de calibrage.</a:t>
            </a:r>
          </a:p>
          <a:p>
            <a:pPr>
              <a:lnSpc>
                <a:spcPct val="110000"/>
              </a:lnSpc>
            </a:pPr>
            <a:r>
              <a:rPr lang="fr-FR" sz="2000"/>
              <a:t>La marge d'erreur n'est étroite que dans les cas où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On a calibré le modèle pour un organisme,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Il y a des ressemblances avec des projets antérieurs,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Le choix du matériel et des outils a été effectué.</a:t>
            </a:r>
          </a:p>
          <a:p>
            <a:pPr>
              <a:lnSpc>
                <a:spcPct val="110000"/>
              </a:lnSpc>
            </a:pPr>
            <a:r>
              <a:rPr lang="fr-FR" sz="2000"/>
              <a:t>Avant d’utiliser un modèle, il est impératif de comprendre son fonctionnement.</a:t>
            </a:r>
          </a:p>
          <a:p>
            <a:pPr>
              <a:lnSpc>
                <a:spcPct val="110000"/>
              </a:lnSpc>
            </a:pPr>
            <a:r>
              <a:rPr lang="fr-FR" sz="2000"/>
              <a:t>Le modèle ne prendra jamais les décision à la place du chef de projet.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fr-FR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E1ADA-B9C5-49E5-9C49-DCC02B5115B2}" type="slidenum">
              <a:rPr lang="fr-FR"/>
              <a:pPr/>
              <a:t>25</a:t>
            </a:fld>
            <a:endParaRPr lang="fr-FR" sz="7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73075"/>
            <a:ext cx="8294687" cy="1143000"/>
          </a:xfrm>
        </p:spPr>
        <p:txBody>
          <a:bodyPr/>
          <a:lstStyle/>
          <a:p>
            <a:pPr algn="l"/>
            <a:r>
              <a:rPr lang="fr-FR" sz="2800"/>
              <a:t>Management de projet :</a:t>
            </a:r>
            <a:br>
              <a:rPr lang="fr-FR" sz="2800"/>
            </a:br>
            <a:r>
              <a:rPr lang="fr-FR" sz="2800"/>
              <a:t>ATTENTION, DANGER !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2925" y="2279650"/>
            <a:ext cx="8139113" cy="4078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Le produit est intangible,</a:t>
            </a:r>
          </a:p>
          <a:p>
            <a:pPr>
              <a:lnSpc>
                <a:spcPct val="110000"/>
              </a:lnSpc>
            </a:pPr>
            <a:r>
              <a:rPr lang="fr-FR" sz="2400"/>
              <a:t>Le logiciel est facilement modifiable,</a:t>
            </a:r>
          </a:p>
          <a:p>
            <a:pPr>
              <a:lnSpc>
                <a:spcPct val="110000"/>
              </a:lnSpc>
            </a:pPr>
            <a:r>
              <a:rPr lang="fr-FR" sz="2400"/>
              <a:t>Le processus de développement n’est pas assez précis,</a:t>
            </a:r>
          </a:p>
          <a:p>
            <a:pPr>
              <a:lnSpc>
                <a:spcPct val="110000"/>
              </a:lnSpc>
            </a:pPr>
            <a:r>
              <a:rPr lang="fr-FR" sz="2400"/>
              <a:t>Les grands projets logiciels sont souvent des projets sans précédent,</a:t>
            </a:r>
          </a:p>
          <a:p>
            <a:pPr>
              <a:lnSpc>
                <a:spcPct val="110000"/>
              </a:lnSpc>
            </a:pPr>
            <a:r>
              <a:rPr lang="fr-FR" sz="2400"/>
              <a:t>La complexité d'un produit logiciel est sans commune mesure avec celle de la plupart des produits industriels.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4345B-6370-4C39-95D8-266CCD1653A9}" type="slidenum">
              <a:rPr lang="fr-FR"/>
              <a:pPr/>
              <a:t>26</a:t>
            </a:fld>
            <a:endParaRPr lang="fr-FR" sz="70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1049338" y="811213"/>
            <a:ext cx="6245225" cy="234950"/>
          </a:xfrm>
        </p:spPr>
        <p:txBody>
          <a:bodyPr/>
          <a:lstStyle/>
          <a:p>
            <a:r>
              <a:rPr lang="fr-FR" sz="2800" noProof="1"/>
              <a:t>ROLE DU CHEF DE PROJET</a:t>
            </a:r>
            <a:endParaRPr lang="fr-FR" sz="280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3238" y="1112838"/>
            <a:ext cx="7962900" cy="543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000" noProof="1"/>
              <a:t>La rédaction de la proposition :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les grandes lignes du travail,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les coûts,</a:t>
            </a:r>
            <a:r>
              <a:rPr lang="fr-FR" sz="2000"/>
              <a:t> </a:t>
            </a:r>
            <a:r>
              <a:rPr lang="fr-FR" sz="2000" noProof="1"/>
              <a:t>le planning,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les compétences souhaitées du personnel,</a:t>
            </a:r>
          </a:p>
          <a:p>
            <a:pPr>
              <a:lnSpc>
                <a:spcPct val="110000"/>
              </a:lnSpc>
            </a:pPr>
            <a:r>
              <a:rPr lang="fr-FR" sz="2000" noProof="1"/>
              <a:t>Le chiffrage du projet,</a:t>
            </a:r>
          </a:p>
          <a:p>
            <a:pPr>
              <a:lnSpc>
                <a:spcPct val="110000"/>
              </a:lnSpc>
            </a:pPr>
            <a:r>
              <a:rPr lang="fr-FR" sz="2000" noProof="1"/>
              <a:t>La planification et l’ordonnancement du projet,</a:t>
            </a:r>
          </a:p>
          <a:p>
            <a:pPr>
              <a:lnSpc>
                <a:spcPct val="110000"/>
              </a:lnSpc>
            </a:pPr>
            <a:r>
              <a:rPr lang="fr-FR" sz="2000" noProof="1"/>
              <a:t>Le suivi et les revues du projet :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Comparaison des coûts aux coûts prévus,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Comparaison des avancements réels et prévus,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Décisions </a:t>
            </a:r>
            <a:r>
              <a:rPr lang="fr-FR" sz="2000"/>
              <a:t>r</a:t>
            </a:r>
            <a:r>
              <a:rPr lang="fr-FR" sz="2000" noProof="1"/>
              <a:t>elatives aux changements</a:t>
            </a:r>
          </a:p>
          <a:p>
            <a:pPr lvl="1">
              <a:lnSpc>
                <a:spcPct val="110000"/>
              </a:lnSpc>
            </a:pPr>
            <a:r>
              <a:rPr lang="fr-FR" sz="2000" noProof="1"/>
              <a:t>Sélection et l’évaluation du personnel,</a:t>
            </a:r>
          </a:p>
          <a:p>
            <a:pPr lvl="1">
              <a:lnSpc>
                <a:spcPct val="110000"/>
              </a:lnSpc>
            </a:pPr>
            <a:r>
              <a:rPr lang="fr-FR" sz="2000" noProof="1">
                <a:solidFill>
                  <a:schemeClr val="tx2"/>
                </a:solidFill>
              </a:rPr>
              <a:t>Rédaction de rapports et leur présentation</a:t>
            </a:r>
            <a:r>
              <a:rPr lang="fr-FR" sz="2000">
                <a:solidFill>
                  <a:schemeClr val="tx2"/>
                </a:solidFill>
              </a:rPr>
              <a:t>.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fr-FR" sz="180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fr-FR" sz="1800"/>
              <a:t>(le chef de projet est souvent, en plus, l’architecte)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C1FE-C434-47D9-A98F-9CC9170EA819}" type="slidenum">
              <a:rPr lang="fr-FR"/>
              <a:pPr/>
              <a:t>27</a:t>
            </a:fld>
            <a:endParaRPr lang="fr-FR" sz="70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463" y="214313"/>
            <a:ext cx="8809037" cy="846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800"/>
              <a:t>FONCTIONS D’UN OUTIL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55675" y="1201738"/>
            <a:ext cx="7726363" cy="52212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Estimations,</a:t>
            </a:r>
          </a:p>
          <a:p>
            <a:pPr>
              <a:lnSpc>
                <a:spcPct val="110000"/>
              </a:lnSpc>
            </a:pPr>
            <a:r>
              <a:rPr lang="fr-FR" sz="2400"/>
              <a:t>Construction (progressive) de l’arbre des produits, </a:t>
            </a:r>
          </a:p>
          <a:p>
            <a:pPr>
              <a:lnSpc>
                <a:spcPct val="110000"/>
              </a:lnSpc>
            </a:pPr>
            <a:r>
              <a:rPr lang="fr-FR" sz="2400"/>
              <a:t>Mécanismes de génération des activités (application d'une méthode aux produits),</a:t>
            </a:r>
          </a:p>
          <a:p>
            <a:pPr>
              <a:lnSpc>
                <a:spcPct val="110000"/>
              </a:lnSpc>
            </a:pPr>
            <a:r>
              <a:rPr lang="fr-FR" sz="2400"/>
              <a:t>Génération des liens de dépendances chronologiques (ex : test unitaires avant intégration),</a:t>
            </a:r>
          </a:p>
          <a:p>
            <a:pPr>
              <a:lnSpc>
                <a:spcPct val="110000"/>
              </a:lnSpc>
            </a:pPr>
            <a:r>
              <a:rPr lang="fr-FR" sz="2400"/>
              <a:t>Planification (itérative) d’un projet,</a:t>
            </a:r>
          </a:p>
          <a:p>
            <a:pPr>
              <a:lnSpc>
                <a:spcPct val="110000"/>
              </a:lnSpc>
            </a:pPr>
            <a:r>
              <a:rPr lang="fr-FR" sz="2400"/>
              <a:t>Suivis, bilan et réactualisations.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51140B0-528F-4FAB-BAD1-4A05FF8CFBE3}" type="slidenum">
              <a:rPr lang="fr-FR"/>
              <a:pPr/>
              <a:t>28</a:t>
            </a:fld>
            <a:endParaRPr lang="fr-F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0288" y="968375"/>
            <a:ext cx="7286625" cy="1143000"/>
          </a:xfrm>
        </p:spPr>
        <p:txBody>
          <a:bodyPr/>
          <a:lstStyle/>
          <a:p>
            <a:pPr algn="r"/>
            <a:r>
              <a:rPr lang="fr-FR"/>
              <a:t>Chapitre VII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88" y="3844925"/>
            <a:ext cx="7867650" cy="1752600"/>
          </a:xfrm>
        </p:spPr>
        <p:txBody>
          <a:bodyPr/>
          <a:lstStyle/>
          <a:p>
            <a:pPr algn="ctr">
              <a:lnSpc>
                <a:spcPct val="160000"/>
              </a:lnSpc>
            </a:pPr>
            <a:r>
              <a:rPr lang="fr-FR" sz="4000">
                <a:solidFill>
                  <a:schemeClr val="tx2"/>
                </a:solidFill>
              </a:rPr>
              <a:t>LA GESTION DE VERSIONS ET DE CONFIGURATIONS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AB65B-5BFA-4C8E-8913-084899E2C86E}" type="slidenum">
              <a:rPr lang="fr-FR"/>
              <a:pPr/>
              <a:t>29</a:t>
            </a:fld>
            <a:endParaRPr lang="fr-FR" sz="7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GCL : </a:t>
            </a:r>
            <a:r>
              <a:rPr lang="fr-FR" sz="2800"/>
              <a:t>EVITER LES INCIDENTS</a:t>
            </a:r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76350"/>
            <a:ext cx="6850063" cy="47355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fr-FR" sz="2000"/>
              <a:t>Des anomalies supposées corrigées réapparaissent,</a:t>
            </a:r>
          </a:p>
          <a:p>
            <a:pPr>
              <a:lnSpc>
                <a:spcPct val="140000"/>
              </a:lnSpc>
            </a:pPr>
            <a:r>
              <a:rPr lang="fr-FR" sz="2000"/>
              <a:t>Des modifications sur une partie du logiciel provoquent des erreurs d'autres parties,</a:t>
            </a:r>
          </a:p>
          <a:p>
            <a:pPr>
              <a:lnSpc>
                <a:spcPct val="140000"/>
              </a:lnSpc>
            </a:pPr>
            <a:r>
              <a:rPr lang="fr-FR" sz="2000"/>
              <a:t>Des programmes sources détruits ou égarés,</a:t>
            </a:r>
          </a:p>
          <a:p>
            <a:pPr>
              <a:lnSpc>
                <a:spcPct val="140000"/>
              </a:lnSpc>
            </a:pPr>
            <a:r>
              <a:rPr lang="fr-FR" sz="2000"/>
              <a:t>Des modifications réalisées mais disparues,</a:t>
            </a:r>
          </a:p>
          <a:p>
            <a:pPr>
              <a:lnSpc>
                <a:spcPct val="140000"/>
              </a:lnSpc>
            </a:pPr>
            <a:r>
              <a:rPr lang="fr-FR" sz="2000"/>
              <a:t>Impossibilité de régénérer une version livrée,</a:t>
            </a:r>
          </a:p>
          <a:p>
            <a:pPr>
              <a:lnSpc>
                <a:spcPct val="140000"/>
              </a:lnSpc>
            </a:pPr>
            <a:r>
              <a:rPr lang="fr-FR" sz="2000"/>
              <a:t>Incapacité de connaître la version livrée au client.</a:t>
            </a:r>
          </a:p>
        </p:txBody>
      </p:sp>
      <p:pic>
        <p:nvPicPr>
          <p:cNvPr id="47110" name="Picture 6" descr="programm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363" y="1062038"/>
            <a:ext cx="1160462" cy="1225550"/>
          </a:xfrm>
          <a:prstGeom prst="rect">
            <a:avLst/>
          </a:prstGeom>
          <a:noFill/>
        </p:spPr>
      </p:pic>
      <p:pic>
        <p:nvPicPr>
          <p:cNvPr id="47111" name="Picture 7" descr="computer-programm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0600" y="4754563"/>
            <a:ext cx="1231900" cy="1376362"/>
          </a:xfrm>
          <a:prstGeom prst="rect">
            <a:avLst/>
          </a:prstGeom>
          <a:noFill/>
        </p:spPr>
      </p:pic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7446963" y="990600"/>
            <a:ext cx="1557337" cy="914400"/>
          </a:xfrm>
          <a:prstGeom prst="cloudCallout">
            <a:avLst>
              <a:gd name="adj1" fmla="val -91384"/>
              <a:gd name="adj2" fmla="val -2708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/>
            <a:r>
              <a:rPr lang="fr-FR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 marche plus !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7100888" y="2868613"/>
            <a:ext cx="1473200" cy="1676400"/>
          </a:xfrm>
          <a:prstGeom prst="cloudCallout">
            <a:avLst>
              <a:gd name="adj1" fmla="val 16056"/>
              <a:gd name="adj2" fmla="val 785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82800" rIns="90000" bIns="36000" anchor="ctr"/>
          <a:lstStyle/>
          <a:p>
            <a:pPr algn="ctr" eaLnBrk="0" hangingPunct="0"/>
            <a:r>
              <a:rPr lang="fr-FR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Qui a écrasé mon fichier ?</a:t>
            </a:r>
          </a:p>
        </p:txBody>
      </p:sp>
      <p:pic>
        <p:nvPicPr>
          <p:cNvPr id="47115" name="Picture 11" descr="he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4263" y="5307013"/>
            <a:ext cx="1316037" cy="1190625"/>
          </a:xfrm>
          <a:prstGeom prst="rect">
            <a:avLst/>
          </a:prstGeom>
          <a:noFill/>
        </p:spPr>
      </p:pic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4286250" y="5248275"/>
            <a:ext cx="1936750" cy="1266825"/>
          </a:xfrm>
          <a:prstGeom prst="cloudCallout">
            <a:avLst>
              <a:gd name="adj1" fmla="val -82870"/>
              <a:gd name="adj2" fmla="val -1503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/>
            <a:r>
              <a:rPr lang="fr-FR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Comment faire pour revenir en arrière?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10D8-88C8-4BFE-9B23-10252163E53C}" type="slidenum">
              <a:rPr lang="fr-FR"/>
              <a:pPr/>
              <a:t>3</a:t>
            </a:fld>
            <a:endParaRPr lang="fr-FR" sz="70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9038" y="225425"/>
            <a:ext cx="7286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endParaRPr lang="fr-FR" sz="4000" b="1">
              <a:solidFill>
                <a:srgbClr val="FAF59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774700" y="0"/>
            <a:ext cx="7772400" cy="1143000"/>
          </a:xfrm>
        </p:spPr>
        <p:txBody>
          <a:bodyPr/>
          <a:lstStyle/>
          <a:p>
            <a:r>
              <a:rPr lang="fr-FR"/>
              <a:t>BESOINS SPÉCIFIQUES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79413" y="1185863"/>
            <a:ext cx="8469312" cy="53260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/>
              <a:t>La notion de « </a:t>
            </a:r>
            <a:r>
              <a:rPr lang="fr-FR" sz="2800">
                <a:solidFill>
                  <a:srgbClr val="FF9933"/>
                </a:solidFill>
              </a:rPr>
              <a:t>Reste A Faire</a:t>
            </a:r>
            <a:r>
              <a:rPr lang="fr-FR" sz="2800"/>
              <a:t> ».</a:t>
            </a:r>
          </a:p>
          <a:p>
            <a:pPr>
              <a:lnSpc>
                <a:spcPct val="110000"/>
              </a:lnSpc>
            </a:pPr>
            <a:r>
              <a:rPr lang="fr-FR" sz="2800"/>
              <a:t>La gestion de projets logiciels : </a:t>
            </a:r>
            <a:r>
              <a:rPr lang="fr-FR" sz="2800">
                <a:solidFill>
                  <a:srgbClr val="FF9933"/>
                </a:solidFill>
              </a:rPr>
              <a:t>méthodes</a:t>
            </a:r>
            <a:r>
              <a:rPr lang="fr-FR" sz="2800"/>
              <a:t>.</a:t>
            </a:r>
          </a:p>
          <a:p>
            <a:pPr>
              <a:lnSpc>
                <a:spcPct val="110000"/>
              </a:lnSpc>
            </a:pPr>
            <a:r>
              <a:rPr lang="fr-FR" sz="2800"/>
              <a:t>Le mode d’estimation des activités :  charge ou effort = </a:t>
            </a:r>
            <a:r>
              <a:rPr lang="fr-FR" sz="2800">
                <a:solidFill>
                  <a:srgbClr val="FF9933"/>
                </a:solidFill>
              </a:rPr>
              <a:t>personne/mois</a:t>
            </a:r>
            <a:r>
              <a:rPr lang="fr-FR" sz="2800"/>
              <a:t>.</a:t>
            </a:r>
          </a:p>
          <a:p>
            <a:pPr>
              <a:lnSpc>
                <a:spcPct val="110000"/>
              </a:lnSpc>
            </a:pPr>
            <a:r>
              <a:rPr lang="fr-FR" sz="2800"/>
              <a:t>La planification a un caractère progressif : le nombre d’activités identifiées s’accroît avec la connaissance du système.</a:t>
            </a:r>
          </a:p>
          <a:p>
            <a:pPr>
              <a:lnSpc>
                <a:spcPct val="110000"/>
              </a:lnSpc>
            </a:pPr>
            <a:r>
              <a:rPr lang="fr-FR" sz="2800"/>
              <a:t>La gestion de grands projets logiciels ne peut pas être calquée sur celle des petits.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40265-59E3-471C-A945-C4AFC3068A53}" type="slidenum">
              <a:rPr lang="fr-FR"/>
              <a:pPr/>
              <a:t>30</a:t>
            </a:fld>
            <a:endParaRPr lang="fr-FR" sz="7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728663" y="219075"/>
            <a:ext cx="7834312" cy="939800"/>
          </a:xfrm>
        </p:spPr>
        <p:txBody>
          <a:bodyPr/>
          <a:lstStyle/>
          <a:p>
            <a:r>
              <a:rPr lang="fr-FR" sz="2800"/>
              <a:t>GCL : EVITER LES CONFLITS !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2600" y="1160463"/>
            <a:ext cx="8661400" cy="5459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000"/>
              <a:t>Quand plusieurs développeurs travaillent séparément sur un composant, le dernier peut détruire le travail des autres.</a:t>
            </a:r>
          </a:p>
          <a:p>
            <a:pPr>
              <a:lnSpc>
                <a:spcPct val="120000"/>
              </a:lnSpc>
            </a:pPr>
            <a:r>
              <a:rPr lang="fr-FR" sz="2000"/>
              <a:t>Quand un bug est réparé dans un code partagé par plusieurs développeurs, certains ne sont pas avertis.</a:t>
            </a:r>
          </a:p>
          <a:p>
            <a:pPr>
              <a:lnSpc>
                <a:spcPct val="120000"/>
              </a:lnSpc>
            </a:pPr>
            <a:r>
              <a:rPr lang="fr-FR" sz="2000"/>
              <a:t>Quand une fonction est modifiée tous les utilisateurs ne sont pas avertis.</a:t>
            </a:r>
          </a:p>
          <a:p>
            <a:pPr>
              <a:lnSpc>
                <a:spcPct val="120000"/>
              </a:lnSpc>
            </a:pPr>
            <a:endParaRPr lang="fr-FR" sz="2000"/>
          </a:p>
        </p:txBody>
      </p:sp>
      <p:pic>
        <p:nvPicPr>
          <p:cNvPr id="50182" name="Picture 6" descr="gestcon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3730625"/>
            <a:ext cx="6594475" cy="2674938"/>
          </a:xfrm>
          <a:prstGeom prst="rect">
            <a:avLst/>
          </a:prstGeom>
          <a:noFill/>
        </p:spPr>
      </p:pic>
      <p:pic>
        <p:nvPicPr>
          <p:cNvPr id="50183" name="Picture 7" descr="dang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075" y="3811588"/>
            <a:ext cx="2238375" cy="957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FAD0-B90D-40CC-8E99-ABB417D98593}" type="slidenum">
              <a:rPr lang="fr-FR"/>
              <a:pPr/>
              <a:t>31</a:t>
            </a:fld>
            <a:endParaRPr lang="fr-FR" sz="7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693738"/>
            <a:ext cx="7081837" cy="312737"/>
          </a:xfrm>
        </p:spPr>
        <p:txBody>
          <a:bodyPr/>
          <a:lstStyle/>
          <a:p>
            <a:r>
              <a:rPr lang="fr-FR"/>
              <a:t>DÉFINITIONS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147763"/>
            <a:ext cx="8499475" cy="4948237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ts val="600"/>
              </a:spcBef>
              <a:tabLst>
                <a:tab pos="476250" algn="l"/>
              </a:tabLst>
            </a:pPr>
            <a:r>
              <a:rPr lang="fr-FR" sz="2800" u="sng"/>
              <a:t>Gestion de Configurations Logicielles</a:t>
            </a:r>
            <a:r>
              <a:rPr lang="fr-FR"/>
              <a:t> </a:t>
            </a:r>
            <a:r>
              <a:rPr lang="fr-FR" sz="2400"/>
              <a:t>(GCL) : discipline de management de projet qui permet de définir, d’identifier, de gérer et de contrôler les éléments de configuration au cours du processus de développement d’un logiciel (maintenance comprise) [ISO 10007] (</a:t>
            </a:r>
            <a:r>
              <a:rPr lang="fr-FR" sz="2400">
                <a:sym typeface="Symbol" pitchFamily="18" charset="2"/>
              </a:rPr>
              <a:t>ALM)</a:t>
            </a:r>
            <a:endParaRPr lang="fr-FR" sz="2400"/>
          </a:p>
          <a:p>
            <a:pPr>
              <a:lnSpc>
                <a:spcPct val="130000"/>
              </a:lnSpc>
              <a:tabLst>
                <a:tab pos="476250" algn="l"/>
              </a:tabLst>
            </a:pPr>
            <a:r>
              <a:rPr lang="fr-FR" sz="2800" u="sng"/>
              <a:t>Gestion de Versions </a:t>
            </a:r>
            <a:r>
              <a:rPr lang="fr-FR" sz="2400"/>
              <a:t>(GV) : assure le stockage et l'identification de plusieurs versions d'un même élément logiciel.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7029B-6DF2-47F0-BABB-62F85534713E}" type="slidenum">
              <a:rPr lang="fr-FR"/>
              <a:pPr/>
              <a:t>32</a:t>
            </a:fld>
            <a:endParaRPr lang="fr-FR" sz="7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49250"/>
            <a:ext cx="7772400" cy="1143000"/>
          </a:xfrm>
        </p:spPr>
        <p:txBody>
          <a:bodyPr/>
          <a:lstStyle/>
          <a:p>
            <a:r>
              <a:rPr lang="fr-FR" sz="2800"/>
              <a:t>GESTION DE VERSIONS /</a:t>
            </a:r>
            <a:br>
              <a:rPr lang="fr-FR" sz="2800"/>
            </a:br>
            <a:r>
              <a:rPr lang="fr-FR" sz="2800"/>
              <a:t> GESTION DE CONFIGURATIONS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727200" y="1765300"/>
            <a:ext cx="1139825" cy="11493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727200" y="1766888"/>
            <a:ext cx="1139825" cy="11477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911225" y="2362200"/>
            <a:ext cx="2733675" cy="1384300"/>
            <a:chOff x="1855" y="1741"/>
            <a:chExt cx="1722" cy="872"/>
          </a:xfrm>
        </p:grpSpPr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2701" y="1741"/>
              <a:ext cx="876" cy="872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854" y="89"/>
                </a:cxn>
                <a:cxn ang="0">
                  <a:pos x="841" y="174"/>
                </a:cxn>
                <a:cxn ang="0">
                  <a:pos x="819" y="258"/>
                </a:cxn>
                <a:cxn ang="0">
                  <a:pos x="790" y="336"/>
                </a:cxn>
                <a:cxn ang="0">
                  <a:pos x="792" y="329"/>
                </a:cxn>
                <a:cxn ang="0">
                  <a:pos x="757" y="405"/>
                </a:cxn>
                <a:cxn ang="0">
                  <a:pos x="712" y="477"/>
                </a:cxn>
                <a:cxn ang="0">
                  <a:pos x="663" y="542"/>
                </a:cxn>
                <a:cxn ang="0">
                  <a:pos x="547" y="660"/>
                </a:cxn>
                <a:cxn ang="0">
                  <a:pos x="480" y="709"/>
                </a:cxn>
                <a:cxn ang="0">
                  <a:pos x="409" y="753"/>
                </a:cxn>
                <a:cxn ang="0">
                  <a:pos x="334" y="788"/>
                </a:cxn>
                <a:cxn ang="0">
                  <a:pos x="340" y="787"/>
                </a:cxn>
                <a:cxn ang="0">
                  <a:pos x="261" y="815"/>
                </a:cxn>
                <a:cxn ang="0">
                  <a:pos x="178" y="837"/>
                </a:cxn>
                <a:cxn ang="0">
                  <a:pos x="93" y="850"/>
                </a:cxn>
                <a:cxn ang="0">
                  <a:pos x="5" y="855"/>
                </a:cxn>
                <a:cxn ang="0">
                  <a:pos x="0" y="872"/>
                </a:cxn>
                <a:cxn ang="0">
                  <a:pos x="50" y="871"/>
                </a:cxn>
                <a:cxn ang="0">
                  <a:pos x="135" y="861"/>
                </a:cxn>
                <a:cxn ang="0">
                  <a:pos x="220" y="844"/>
                </a:cxn>
                <a:cxn ang="0">
                  <a:pos x="301" y="820"/>
                </a:cxn>
                <a:cxn ang="0">
                  <a:pos x="347" y="801"/>
                </a:cxn>
                <a:cxn ang="0">
                  <a:pos x="421" y="766"/>
                </a:cxn>
                <a:cxn ang="0">
                  <a:pos x="493" y="722"/>
                </a:cxn>
                <a:cxn ang="0">
                  <a:pos x="560" y="672"/>
                </a:cxn>
                <a:cxn ang="0">
                  <a:pos x="676" y="555"/>
                </a:cxn>
                <a:cxn ang="0">
                  <a:pos x="725" y="490"/>
                </a:cxn>
                <a:cxn ang="0">
                  <a:pos x="769" y="418"/>
                </a:cxn>
                <a:cxn ang="0">
                  <a:pos x="804" y="342"/>
                </a:cxn>
                <a:cxn ang="0">
                  <a:pos x="808" y="336"/>
                </a:cxn>
                <a:cxn ang="0">
                  <a:pos x="836" y="258"/>
                </a:cxn>
                <a:cxn ang="0">
                  <a:pos x="858" y="174"/>
                </a:cxn>
                <a:cxn ang="0">
                  <a:pos x="871" y="89"/>
                </a:cxn>
                <a:cxn ang="0">
                  <a:pos x="876" y="0"/>
                </a:cxn>
              </a:cxnLst>
              <a:rect l="0" t="0" r="r" b="b"/>
              <a:pathLst>
                <a:path w="876" h="872">
                  <a:moveTo>
                    <a:pt x="876" y="0"/>
                  </a:moveTo>
                  <a:lnTo>
                    <a:pt x="858" y="0"/>
                  </a:lnTo>
                  <a:lnTo>
                    <a:pt x="857" y="45"/>
                  </a:lnTo>
                  <a:lnTo>
                    <a:pt x="854" y="89"/>
                  </a:lnTo>
                  <a:lnTo>
                    <a:pt x="847" y="132"/>
                  </a:lnTo>
                  <a:lnTo>
                    <a:pt x="841" y="174"/>
                  </a:lnTo>
                  <a:lnTo>
                    <a:pt x="830" y="216"/>
                  </a:lnTo>
                  <a:lnTo>
                    <a:pt x="819" y="258"/>
                  </a:lnTo>
                  <a:lnTo>
                    <a:pt x="806" y="297"/>
                  </a:lnTo>
                  <a:lnTo>
                    <a:pt x="790" y="336"/>
                  </a:lnTo>
                  <a:lnTo>
                    <a:pt x="798" y="336"/>
                  </a:lnTo>
                  <a:lnTo>
                    <a:pt x="792" y="329"/>
                  </a:lnTo>
                  <a:lnTo>
                    <a:pt x="776" y="367"/>
                  </a:lnTo>
                  <a:lnTo>
                    <a:pt x="757" y="405"/>
                  </a:lnTo>
                  <a:lnTo>
                    <a:pt x="734" y="442"/>
                  </a:lnTo>
                  <a:lnTo>
                    <a:pt x="712" y="477"/>
                  </a:lnTo>
                  <a:lnTo>
                    <a:pt x="688" y="510"/>
                  </a:lnTo>
                  <a:lnTo>
                    <a:pt x="663" y="542"/>
                  </a:lnTo>
                  <a:lnTo>
                    <a:pt x="607" y="604"/>
                  </a:lnTo>
                  <a:lnTo>
                    <a:pt x="547" y="660"/>
                  </a:lnTo>
                  <a:lnTo>
                    <a:pt x="514" y="685"/>
                  </a:lnTo>
                  <a:lnTo>
                    <a:pt x="480" y="709"/>
                  </a:lnTo>
                  <a:lnTo>
                    <a:pt x="445" y="731"/>
                  </a:lnTo>
                  <a:lnTo>
                    <a:pt x="409" y="753"/>
                  </a:lnTo>
                  <a:lnTo>
                    <a:pt x="372" y="772"/>
                  </a:lnTo>
                  <a:lnTo>
                    <a:pt x="334" y="788"/>
                  </a:lnTo>
                  <a:lnTo>
                    <a:pt x="340" y="795"/>
                  </a:lnTo>
                  <a:lnTo>
                    <a:pt x="340" y="787"/>
                  </a:lnTo>
                  <a:lnTo>
                    <a:pt x="301" y="803"/>
                  </a:lnTo>
                  <a:lnTo>
                    <a:pt x="261" y="815"/>
                  </a:lnTo>
                  <a:lnTo>
                    <a:pt x="220" y="826"/>
                  </a:lnTo>
                  <a:lnTo>
                    <a:pt x="178" y="837"/>
                  </a:lnTo>
                  <a:lnTo>
                    <a:pt x="135" y="844"/>
                  </a:lnTo>
                  <a:lnTo>
                    <a:pt x="93" y="850"/>
                  </a:lnTo>
                  <a:lnTo>
                    <a:pt x="50" y="853"/>
                  </a:lnTo>
                  <a:lnTo>
                    <a:pt x="5" y="855"/>
                  </a:lnTo>
                  <a:lnTo>
                    <a:pt x="0" y="855"/>
                  </a:lnTo>
                  <a:lnTo>
                    <a:pt x="0" y="872"/>
                  </a:lnTo>
                  <a:lnTo>
                    <a:pt x="5" y="872"/>
                  </a:lnTo>
                  <a:lnTo>
                    <a:pt x="50" y="871"/>
                  </a:lnTo>
                  <a:lnTo>
                    <a:pt x="93" y="868"/>
                  </a:lnTo>
                  <a:lnTo>
                    <a:pt x="135" y="861"/>
                  </a:lnTo>
                  <a:lnTo>
                    <a:pt x="178" y="855"/>
                  </a:lnTo>
                  <a:lnTo>
                    <a:pt x="220" y="844"/>
                  </a:lnTo>
                  <a:lnTo>
                    <a:pt x="261" y="833"/>
                  </a:lnTo>
                  <a:lnTo>
                    <a:pt x="301" y="820"/>
                  </a:lnTo>
                  <a:lnTo>
                    <a:pt x="340" y="804"/>
                  </a:lnTo>
                  <a:lnTo>
                    <a:pt x="347" y="801"/>
                  </a:lnTo>
                  <a:lnTo>
                    <a:pt x="385" y="785"/>
                  </a:lnTo>
                  <a:lnTo>
                    <a:pt x="421" y="766"/>
                  </a:lnTo>
                  <a:lnTo>
                    <a:pt x="458" y="744"/>
                  </a:lnTo>
                  <a:lnTo>
                    <a:pt x="493" y="722"/>
                  </a:lnTo>
                  <a:lnTo>
                    <a:pt x="526" y="698"/>
                  </a:lnTo>
                  <a:lnTo>
                    <a:pt x="560" y="672"/>
                  </a:lnTo>
                  <a:lnTo>
                    <a:pt x="620" y="617"/>
                  </a:lnTo>
                  <a:lnTo>
                    <a:pt x="676" y="555"/>
                  </a:lnTo>
                  <a:lnTo>
                    <a:pt x="701" y="523"/>
                  </a:lnTo>
                  <a:lnTo>
                    <a:pt x="725" y="490"/>
                  </a:lnTo>
                  <a:lnTo>
                    <a:pt x="747" y="455"/>
                  </a:lnTo>
                  <a:lnTo>
                    <a:pt x="769" y="418"/>
                  </a:lnTo>
                  <a:lnTo>
                    <a:pt x="788" y="380"/>
                  </a:lnTo>
                  <a:lnTo>
                    <a:pt x="804" y="342"/>
                  </a:lnTo>
                  <a:lnTo>
                    <a:pt x="808" y="336"/>
                  </a:lnTo>
                  <a:lnTo>
                    <a:pt x="808" y="336"/>
                  </a:lnTo>
                  <a:lnTo>
                    <a:pt x="823" y="297"/>
                  </a:lnTo>
                  <a:lnTo>
                    <a:pt x="836" y="258"/>
                  </a:lnTo>
                  <a:lnTo>
                    <a:pt x="847" y="216"/>
                  </a:lnTo>
                  <a:lnTo>
                    <a:pt x="858" y="174"/>
                  </a:lnTo>
                  <a:lnTo>
                    <a:pt x="865" y="132"/>
                  </a:lnTo>
                  <a:lnTo>
                    <a:pt x="871" y="89"/>
                  </a:lnTo>
                  <a:lnTo>
                    <a:pt x="874" y="45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tx2"/>
            </a:solidFill>
            <a:ln w="12700" cmpd="sng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1855" y="1741"/>
              <a:ext cx="873" cy="872"/>
            </a:xfrm>
            <a:custGeom>
              <a:avLst/>
              <a:gdLst/>
              <a:ahLst/>
              <a:cxnLst>
                <a:cxn ang="0">
                  <a:pos x="873" y="855"/>
                </a:cxn>
                <a:cxn ang="0">
                  <a:pos x="784" y="850"/>
                </a:cxn>
                <a:cxn ang="0">
                  <a:pos x="699" y="837"/>
                </a:cxn>
                <a:cxn ang="0">
                  <a:pos x="616" y="815"/>
                </a:cxn>
                <a:cxn ang="0">
                  <a:pos x="537" y="787"/>
                </a:cxn>
                <a:cxn ang="0">
                  <a:pos x="543" y="788"/>
                </a:cxn>
                <a:cxn ang="0">
                  <a:pos x="467" y="753"/>
                </a:cxn>
                <a:cxn ang="0">
                  <a:pos x="395" y="709"/>
                </a:cxn>
                <a:cxn ang="0">
                  <a:pos x="328" y="660"/>
                </a:cxn>
                <a:cxn ang="0">
                  <a:pos x="211" y="542"/>
                </a:cxn>
                <a:cxn ang="0">
                  <a:pos x="162" y="477"/>
                </a:cxn>
                <a:cxn ang="0">
                  <a:pos x="119" y="405"/>
                </a:cxn>
                <a:cxn ang="0">
                  <a:pos x="82" y="329"/>
                </a:cxn>
                <a:cxn ang="0">
                  <a:pos x="84" y="336"/>
                </a:cxn>
                <a:cxn ang="0">
                  <a:pos x="55" y="258"/>
                </a:cxn>
                <a:cxn ang="0">
                  <a:pos x="34" y="174"/>
                </a:cxn>
                <a:cxn ang="0">
                  <a:pos x="20" y="89"/>
                </a:cxn>
                <a:cxn ang="0">
                  <a:pos x="17" y="0"/>
                </a:cxn>
                <a:cxn ang="0">
                  <a:pos x="0" y="45"/>
                </a:cxn>
                <a:cxn ang="0">
                  <a:pos x="9" y="132"/>
                </a:cxn>
                <a:cxn ang="0">
                  <a:pos x="27" y="216"/>
                </a:cxn>
                <a:cxn ang="0">
                  <a:pos x="52" y="297"/>
                </a:cxn>
                <a:cxn ang="0">
                  <a:pos x="69" y="342"/>
                </a:cxn>
                <a:cxn ang="0">
                  <a:pos x="106" y="418"/>
                </a:cxn>
                <a:cxn ang="0">
                  <a:pos x="149" y="490"/>
                </a:cxn>
                <a:cxn ang="0">
                  <a:pos x="198" y="555"/>
                </a:cxn>
                <a:cxn ang="0">
                  <a:pos x="316" y="672"/>
                </a:cxn>
                <a:cxn ang="0">
                  <a:pos x="382" y="722"/>
                </a:cxn>
                <a:cxn ang="0">
                  <a:pos x="454" y="766"/>
                </a:cxn>
                <a:cxn ang="0">
                  <a:pos x="530" y="801"/>
                </a:cxn>
                <a:cxn ang="0">
                  <a:pos x="576" y="820"/>
                </a:cxn>
                <a:cxn ang="0">
                  <a:pos x="657" y="844"/>
                </a:cxn>
                <a:cxn ang="0">
                  <a:pos x="742" y="861"/>
                </a:cxn>
                <a:cxn ang="0">
                  <a:pos x="829" y="871"/>
                </a:cxn>
              </a:cxnLst>
              <a:rect l="0" t="0" r="r" b="b"/>
              <a:pathLst>
                <a:path w="873" h="872">
                  <a:moveTo>
                    <a:pt x="873" y="872"/>
                  </a:moveTo>
                  <a:lnTo>
                    <a:pt x="873" y="855"/>
                  </a:lnTo>
                  <a:lnTo>
                    <a:pt x="829" y="853"/>
                  </a:lnTo>
                  <a:lnTo>
                    <a:pt x="784" y="850"/>
                  </a:lnTo>
                  <a:lnTo>
                    <a:pt x="742" y="844"/>
                  </a:lnTo>
                  <a:lnTo>
                    <a:pt x="699" y="837"/>
                  </a:lnTo>
                  <a:lnTo>
                    <a:pt x="657" y="826"/>
                  </a:lnTo>
                  <a:lnTo>
                    <a:pt x="616" y="815"/>
                  </a:lnTo>
                  <a:lnTo>
                    <a:pt x="576" y="803"/>
                  </a:lnTo>
                  <a:lnTo>
                    <a:pt x="537" y="787"/>
                  </a:lnTo>
                  <a:lnTo>
                    <a:pt x="537" y="795"/>
                  </a:lnTo>
                  <a:lnTo>
                    <a:pt x="543" y="788"/>
                  </a:lnTo>
                  <a:lnTo>
                    <a:pt x="505" y="772"/>
                  </a:lnTo>
                  <a:lnTo>
                    <a:pt x="467" y="753"/>
                  </a:lnTo>
                  <a:lnTo>
                    <a:pt x="430" y="731"/>
                  </a:lnTo>
                  <a:lnTo>
                    <a:pt x="395" y="709"/>
                  </a:lnTo>
                  <a:lnTo>
                    <a:pt x="362" y="685"/>
                  </a:lnTo>
                  <a:lnTo>
                    <a:pt x="328" y="660"/>
                  </a:lnTo>
                  <a:lnTo>
                    <a:pt x="268" y="604"/>
                  </a:lnTo>
                  <a:lnTo>
                    <a:pt x="211" y="542"/>
                  </a:lnTo>
                  <a:lnTo>
                    <a:pt x="185" y="510"/>
                  </a:lnTo>
                  <a:lnTo>
                    <a:pt x="162" y="477"/>
                  </a:lnTo>
                  <a:lnTo>
                    <a:pt x="139" y="442"/>
                  </a:lnTo>
                  <a:lnTo>
                    <a:pt x="119" y="405"/>
                  </a:lnTo>
                  <a:lnTo>
                    <a:pt x="100" y="367"/>
                  </a:lnTo>
                  <a:lnTo>
                    <a:pt x="82" y="329"/>
                  </a:lnTo>
                  <a:lnTo>
                    <a:pt x="76" y="336"/>
                  </a:lnTo>
                  <a:lnTo>
                    <a:pt x="84" y="336"/>
                  </a:lnTo>
                  <a:lnTo>
                    <a:pt x="69" y="297"/>
                  </a:lnTo>
                  <a:lnTo>
                    <a:pt x="55" y="258"/>
                  </a:lnTo>
                  <a:lnTo>
                    <a:pt x="44" y="216"/>
                  </a:lnTo>
                  <a:lnTo>
                    <a:pt x="34" y="174"/>
                  </a:lnTo>
                  <a:lnTo>
                    <a:pt x="27" y="132"/>
                  </a:lnTo>
                  <a:lnTo>
                    <a:pt x="20" y="89"/>
                  </a:lnTo>
                  <a:lnTo>
                    <a:pt x="17" y="4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3" y="89"/>
                  </a:lnTo>
                  <a:lnTo>
                    <a:pt x="9" y="132"/>
                  </a:lnTo>
                  <a:lnTo>
                    <a:pt x="17" y="174"/>
                  </a:lnTo>
                  <a:lnTo>
                    <a:pt x="27" y="216"/>
                  </a:lnTo>
                  <a:lnTo>
                    <a:pt x="38" y="258"/>
                  </a:lnTo>
                  <a:lnTo>
                    <a:pt x="52" y="297"/>
                  </a:lnTo>
                  <a:lnTo>
                    <a:pt x="66" y="336"/>
                  </a:lnTo>
                  <a:lnTo>
                    <a:pt x="69" y="342"/>
                  </a:lnTo>
                  <a:lnTo>
                    <a:pt x="87" y="380"/>
                  </a:lnTo>
                  <a:lnTo>
                    <a:pt x="106" y="418"/>
                  </a:lnTo>
                  <a:lnTo>
                    <a:pt x="127" y="455"/>
                  </a:lnTo>
                  <a:lnTo>
                    <a:pt x="149" y="490"/>
                  </a:lnTo>
                  <a:lnTo>
                    <a:pt x="173" y="523"/>
                  </a:lnTo>
                  <a:lnTo>
                    <a:pt x="198" y="555"/>
                  </a:lnTo>
                  <a:lnTo>
                    <a:pt x="255" y="617"/>
                  </a:lnTo>
                  <a:lnTo>
                    <a:pt x="316" y="672"/>
                  </a:lnTo>
                  <a:lnTo>
                    <a:pt x="349" y="698"/>
                  </a:lnTo>
                  <a:lnTo>
                    <a:pt x="382" y="722"/>
                  </a:lnTo>
                  <a:lnTo>
                    <a:pt x="417" y="744"/>
                  </a:lnTo>
                  <a:lnTo>
                    <a:pt x="454" y="766"/>
                  </a:lnTo>
                  <a:lnTo>
                    <a:pt x="492" y="785"/>
                  </a:lnTo>
                  <a:lnTo>
                    <a:pt x="530" y="801"/>
                  </a:lnTo>
                  <a:lnTo>
                    <a:pt x="537" y="804"/>
                  </a:lnTo>
                  <a:lnTo>
                    <a:pt x="576" y="820"/>
                  </a:lnTo>
                  <a:lnTo>
                    <a:pt x="616" y="833"/>
                  </a:lnTo>
                  <a:lnTo>
                    <a:pt x="657" y="844"/>
                  </a:lnTo>
                  <a:lnTo>
                    <a:pt x="699" y="855"/>
                  </a:lnTo>
                  <a:lnTo>
                    <a:pt x="742" y="861"/>
                  </a:lnTo>
                  <a:lnTo>
                    <a:pt x="784" y="868"/>
                  </a:lnTo>
                  <a:lnTo>
                    <a:pt x="829" y="871"/>
                  </a:lnTo>
                  <a:lnTo>
                    <a:pt x="873" y="872"/>
                  </a:lnTo>
                  <a:close/>
                </a:path>
              </a:pathLst>
            </a:custGeom>
            <a:solidFill>
              <a:schemeClr val="tx2"/>
            </a:solidFill>
            <a:ln w="12700" cmpd="sng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22338" y="2336800"/>
            <a:ext cx="792162" cy="2857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2297113" y="2349500"/>
            <a:ext cx="2433637" cy="2357438"/>
          </a:xfrm>
          <a:custGeom>
            <a:avLst/>
            <a:gdLst/>
            <a:ahLst/>
            <a:cxnLst>
              <a:cxn ang="0">
                <a:pos x="1426" y="0"/>
              </a:cxn>
              <a:cxn ang="0">
                <a:pos x="1418" y="143"/>
              </a:cxn>
              <a:cxn ang="0">
                <a:pos x="1395" y="282"/>
              </a:cxn>
              <a:cxn ang="0">
                <a:pos x="1360" y="415"/>
              </a:cxn>
              <a:cxn ang="0">
                <a:pos x="1313" y="542"/>
              </a:cxn>
              <a:cxn ang="0">
                <a:pos x="1314" y="536"/>
              </a:cxn>
              <a:cxn ang="0">
                <a:pos x="1254" y="658"/>
              </a:cxn>
              <a:cxn ang="0">
                <a:pos x="1182" y="772"/>
              </a:cxn>
              <a:cxn ang="0">
                <a:pos x="1100" y="880"/>
              </a:cxn>
              <a:cxn ang="0">
                <a:pos x="1008" y="979"/>
              </a:cxn>
              <a:cxn ang="0">
                <a:pos x="906" y="1069"/>
              </a:cxn>
              <a:cxn ang="0">
                <a:pos x="795" y="1149"/>
              </a:cxn>
              <a:cxn ang="0">
                <a:pos x="677" y="1219"/>
              </a:cxn>
              <a:cxn ang="0">
                <a:pos x="552" y="1278"/>
              </a:cxn>
              <a:cxn ang="0">
                <a:pos x="558" y="1276"/>
              </a:cxn>
              <a:cxn ang="0">
                <a:pos x="426" y="1322"/>
              </a:cxn>
              <a:cxn ang="0">
                <a:pos x="290" y="1357"/>
              </a:cxn>
              <a:cxn ang="0">
                <a:pos x="147" y="1378"/>
              </a:cxn>
              <a:cxn ang="0">
                <a:pos x="0" y="1386"/>
              </a:cxn>
              <a:cxn ang="0">
                <a:pos x="73" y="1400"/>
              </a:cxn>
              <a:cxn ang="0">
                <a:pos x="218" y="1386"/>
              </a:cxn>
              <a:cxn ang="0">
                <a:pos x="358" y="1359"/>
              </a:cxn>
              <a:cxn ang="0">
                <a:pos x="493" y="1317"/>
              </a:cxn>
              <a:cxn ang="0">
                <a:pos x="564" y="1290"/>
              </a:cxn>
              <a:cxn ang="0">
                <a:pos x="690" y="1231"/>
              </a:cxn>
              <a:cxn ang="0">
                <a:pos x="808" y="1162"/>
              </a:cxn>
              <a:cxn ang="0">
                <a:pos x="919" y="1082"/>
              </a:cxn>
              <a:cxn ang="0">
                <a:pos x="1020" y="992"/>
              </a:cxn>
              <a:cxn ang="0">
                <a:pos x="1113" y="893"/>
              </a:cxn>
              <a:cxn ang="0">
                <a:pos x="1195" y="785"/>
              </a:cxn>
              <a:cxn ang="0">
                <a:pos x="1267" y="671"/>
              </a:cxn>
              <a:cxn ang="0">
                <a:pos x="1327" y="548"/>
              </a:cxn>
              <a:cxn ang="0">
                <a:pos x="1330" y="542"/>
              </a:cxn>
              <a:cxn ang="0">
                <a:pos x="1378" y="415"/>
              </a:cxn>
              <a:cxn ang="0">
                <a:pos x="1413" y="282"/>
              </a:cxn>
              <a:cxn ang="0">
                <a:pos x="1435" y="143"/>
              </a:cxn>
              <a:cxn ang="0">
                <a:pos x="1443" y="0"/>
              </a:cxn>
            </a:cxnLst>
            <a:rect l="0" t="0" r="r" b="b"/>
            <a:pathLst>
              <a:path w="1443" h="1403">
                <a:moveTo>
                  <a:pt x="1443" y="0"/>
                </a:moveTo>
                <a:lnTo>
                  <a:pt x="1426" y="0"/>
                </a:lnTo>
                <a:lnTo>
                  <a:pt x="1422" y="72"/>
                </a:lnTo>
                <a:lnTo>
                  <a:pt x="1418" y="143"/>
                </a:lnTo>
                <a:lnTo>
                  <a:pt x="1408" y="213"/>
                </a:lnTo>
                <a:lnTo>
                  <a:pt x="1395" y="282"/>
                </a:lnTo>
                <a:lnTo>
                  <a:pt x="1380" y="348"/>
                </a:lnTo>
                <a:lnTo>
                  <a:pt x="1360" y="415"/>
                </a:lnTo>
                <a:lnTo>
                  <a:pt x="1338" y="479"/>
                </a:lnTo>
                <a:lnTo>
                  <a:pt x="1313" y="542"/>
                </a:lnTo>
                <a:lnTo>
                  <a:pt x="1321" y="542"/>
                </a:lnTo>
                <a:lnTo>
                  <a:pt x="1314" y="536"/>
                </a:lnTo>
                <a:lnTo>
                  <a:pt x="1286" y="598"/>
                </a:lnTo>
                <a:lnTo>
                  <a:pt x="1254" y="658"/>
                </a:lnTo>
                <a:lnTo>
                  <a:pt x="1219" y="717"/>
                </a:lnTo>
                <a:lnTo>
                  <a:pt x="1182" y="772"/>
                </a:lnTo>
                <a:lnTo>
                  <a:pt x="1143" y="828"/>
                </a:lnTo>
                <a:lnTo>
                  <a:pt x="1100" y="880"/>
                </a:lnTo>
                <a:lnTo>
                  <a:pt x="1055" y="931"/>
                </a:lnTo>
                <a:lnTo>
                  <a:pt x="1008" y="979"/>
                </a:lnTo>
                <a:lnTo>
                  <a:pt x="957" y="1025"/>
                </a:lnTo>
                <a:lnTo>
                  <a:pt x="906" y="1069"/>
                </a:lnTo>
                <a:lnTo>
                  <a:pt x="852" y="1111"/>
                </a:lnTo>
                <a:lnTo>
                  <a:pt x="795" y="1149"/>
                </a:lnTo>
                <a:lnTo>
                  <a:pt x="738" y="1185"/>
                </a:lnTo>
                <a:lnTo>
                  <a:pt x="677" y="1219"/>
                </a:lnTo>
                <a:lnTo>
                  <a:pt x="615" y="1249"/>
                </a:lnTo>
                <a:lnTo>
                  <a:pt x="552" y="1278"/>
                </a:lnTo>
                <a:lnTo>
                  <a:pt x="558" y="1284"/>
                </a:lnTo>
                <a:lnTo>
                  <a:pt x="558" y="1276"/>
                </a:lnTo>
                <a:lnTo>
                  <a:pt x="493" y="1300"/>
                </a:lnTo>
                <a:lnTo>
                  <a:pt x="426" y="1322"/>
                </a:lnTo>
                <a:lnTo>
                  <a:pt x="358" y="1341"/>
                </a:lnTo>
                <a:lnTo>
                  <a:pt x="290" y="1357"/>
                </a:lnTo>
                <a:lnTo>
                  <a:pt x="218" y="1368"/>
                </a:lnTo>
                <a:lnTo>
                  <a:pt x="147" y="1378"/>
                </a:lnTo>
                <a:lnTo>
                  <a:pt x="73" y="1382"/>
                </a:lnTo>
                <a:lnTo>
                  <a:pt x="0" y="1386"/>
                </a:lnTo>
                <a:lnTo>
                  <a:pt x="0" y="1403"/>
                </a:lnTo>
                <a:lnTo>
                  <a:pt x="73" y="1400"/>
                </a:lnTo>
                <a:lnTo>
                  <a:pt x="147" y="1395"/>
                </a:lnTo>
                <a:lnTo>
                  <a:pt x="218" y="1386"/>
                </a:lnTo>
                <a:lnTo>
                  <a:pt x="290" y="1374"/>
                </a:lnTo>
                <a:lnTo>
                  <a:pt x="358" y="1359"/>
                </a:lnTo>
                <a:lnTo>
                  <a:pt x="426" y="1340"/>
                </a:lnTo>
                <a:lnTo>
                  <a:pt x="493" y="1317"/>
                </a:lnTo>
                <a:lnTo>
                  <a:pt x="558" y="1293"/>
                </a:lnTo>
                <a:lnTo>
                  <a:pt x="564" y="1290"/>
                </a:lnTo>
                <a:lnTo>
                  <a:pt x="628" y="1262"/>
                </a:lnTo>
                <a:lnTo>
                  <a:pt x="690" y="1231"/>
                </a:lnTo>
                <a:lnTo>
                  <a:pt x="750" y="1198"/>
                </a:lnTo>
                <a:lnTo>
                  <a:pt x="808" y="1162"/>
                </a:lnTo>
                <a:lnTo>
                  <a:pt x="865" y="1123"/>
                </a:lnTo>
                <a:lnTo>
                  <a:pt x="919" y="1082"/>
                </a:lnTo>
                <a:lnTo>
                  <a:pt x="970" y="1038"/>
                </a:lnTo>
                <a:lnTo>
                  <a:pt x="1020" y="992"/>
                </a:lnTo>
                <a:lnTo>
                  <a:pt x="1068" y="944"/>
                </a:lnTo>
                <a:lnTo>
                  <a:pt x="1113" y="893"/>
                </a:lnTo>
                <a:lnTo>
                  <a:pt x="1155" y="841"/>
                </a:lnTo>
                <a:lnTo>
                  <a:pt x="1195" y="785"/>
                </a:lnTo>
                <a:lnTo>
                  <a:pt x="1232" y="730"/>
                </a:lnTo>
                <a:lnTo>
                  <a:pt x="1267" y="671"/>
                </a:lnTo>
                <a:lnTo>
                  <a:pt x="1298" y="610"/>
                </a:lnTo>
                <a:lnTo>
                  <a:pt x="1327" y="548"/>
                </a:lnTo>
                <a:lnTo>
                  <a:pt x="1330" y="542"/>
                </a:lnTo>
                <a:lnTo>
                  <a:pt x="1330" y="542"/>
                </a:lnTo>
                <a:lnTo>
                  <a:pt x="1356" y="479"/>
                </a:lnTo>
                <a:lnTo>
                  <a:pt x="1378" y="415"/>
                </a:lnTo>
                <a:lnTo>
                  <a:pt x="1397" y="348"/>
                </a:lnTo>
                <a:lnTo>
                  <a:pt x="1413" y="282"/>
                </a:lnTo>
                <a:lnTo>
                  <a:pt x="1426" y="213"/>
                </a:lnTo>
                <a:lnTo>
                  <a:pt x="1435" y="143"/>
                </a:lnTo>
                <a:lnTo>
                  <a:pt x="1440" y="72"/>
                </a:lnTo>
                <a:lnTo>
                  <a:pt x="1443" y="0"/>
                </a:lnTo>
                <a:close/>
              </a:path>
            </a:pathLst>
          </a:custGeom>
          <a:solidFill>
            <a:schemeClr val="tx2"/>
          </a:solidFill>
          <a:ln w="1270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873250" y="2111375"/>
            <a:ext cx="811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latin typeface="Impact" pitchFamily="34" charset="0"/>
              </a:rPr>
              <a:t>Référen-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154238" y="2443163"/>
            <a:ext cx="314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latin typeface="Impact" pitchFamily="34" charset="0"/>
              </a:rPr>
              <a:t>tiel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712913" y="2970213"/>
            <a:ext cx="1222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Gestion de</a:t>
            </a:r>
          </a:p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versions</a:t>
            </a:r>
            <a:endParaRPr kumimoji="0" lang="fr-FR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595688" y="2713038"/>
            <a:ext cx="874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Gestion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614738" y="3267075"/>
            <a:ext cx="280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355850" y="3711575"/>
            <a:ext cx="165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fr-F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configurations</a:t>
            </a:r>
            <a:endParaRPr kumimoji="0" lang="fr-F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886325" y="3775075"/>
            <a:ext cx="3660775" cy="73025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SGV : identifier et gérer les produits du Génie Logiciel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2266950" y="3717925"/>
            <a:ext cx="0" cy="10080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V="1">
            <a:off x="2873375" y="2338388"/>
            <a:ext cx="1865313" cy="1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endParaRPr lang="fr-FR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693988" y="5286375"/>
            <a:ext cx="5895975" cy="1035050"/>
          </a:xfrm>
          <a:prstGeom prst="rect">
            <a:avLst/>
          </a:prstGeom>
          <a:noFill/>
          <a:ln w="28575">
            <a:solidFill>
              <a:srgbClr val="F7A21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000" b="1">
                <a:latin typeface="Tahoma" pitchFamily="34" charset="0"/>
              </a:rPr>
              <a:t>SGC : connaissant les dépendances, construire une configuration qui satisfait un ensemble de contraintes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8AA9-7090-4C5D-BAA6-3642C81E09EC}" type="slidenum">
              <a:rPr lang="fr-FR"/>
              <a:pPr/>
              <a:t>33</a:t>
            </a:fld>
            <a:endParaRPr lang="fr-FR" sz="7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463" y="0"/>
            <a:ext cx="8782050" cy="1143000"/>
          </a:xfrm>
        </p:spPr>
        <p:txBody>
          <a:bodyPr/>
          <a:lstStyle/>
          <a:p>
            <a:r>
              <a:rPr lang="fr-FR" sz="2800"/>
              <a:t>RÉFÉRENTIEL : RÉPONDRE AUX QUESTIONS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9738" y="1389063"/>
            <a:ext cx="8545512" cy="4948237"/>
          </a:xfrm>
        </p:spPr>
        <p:txBody>
          <a:bodyPr/>
          <a:lstStyle/>
          <a:p>
            <a:pPr marL="285750" indent="-285750">
              <a:lnSpc>
                <a:spcPct val="130000"/>
              </a:lnSpc>
            </a:pPr>
            <a:r>
              <a:rPr lang="fr-FR" sz="2200"/>
              <a:t>Quelle(s) version(s) de X sont compatibles avec la version i de Y 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Quelle(s) version(s) des outils et des fichiers ont été utilisées pour générer une livraison 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Quelle plate-forme matérielle/logicielle est nécessaire pour utiliser une version donnée du système 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Combien a-t-on créé de versions du système, dates 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Quelles versions sont affectées par une modification 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Combien de demandes de modification / version  ?</a:t>
            </a:r>
          </a:p>
          <a:p>
            <a:pPr marL="285750" indent="-285750">
              <a:lnSpc>
                <a:spcPct val="130000"/>
              </a:lnSpc>
            </a:pPr>
            <a:r>
              <a:rPr lang="fr-FR" sz="2200"/>
              <a:t>Combien de rapports de problème / version 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70865-B829-4990-BBF2-A5201EDB0D5B}" type="slidenum">
              <a:rPr lang="fr-FR"/>
              <a:pPr/>
              <a:t>34</a:t>
            </a:fld>
            <a:endParaRPr lang="fr-FR" sz="700"/>
          </a:p>
        </p:txBody>
      </p:sp>
      <p:sp>
        <p:nvSpPr>
          <p:cNvPr id="37969" name="Rectangle 81"/>
          <p:cNvSpPr>
            <a:spLocks noGrp="1" noChangeArrowheads="1"/>
          </p:cNvSpPr>
          <p:nvPr>
            <p:ph type="title"/>
          </p:nvPr>
        </p:nvSpPr>
        <p:spPr>
          <a:xfrm>
            <a:off x="1066800" y="682625"/>
            <a:ext cx="7772400" cy="452438"/>
          </a:xfrm>
        </p:spPr>
        <p:txBody>
          <a:bodyPr/>
          <a:lstStyle/>
          <a:p>
            <a:r>
              <a:rPr lang="fr-FR" sz="2800"/>
              <a:t>LA GESTION DE VERSION</a:t>
            </a:r>
          </a:p>
        </p:txBody>
      </p:sp>
      <p:sp>
        <p:nvSpPr>
          <p:cNvPr id="37970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719138" y="1233488"/>
            <a:ext cx="8128000" cy="4862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Évolution, révision : changement dans la définition du système :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Nouvelle fonctionnalité,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Correction d’une anomalie.</a:t>
            </a:r>
          </a:p>
          <a:p>
            <a:pPr>
              <a:lnSpc>
                <a:spcPct val="110000"/>
              </a:lnSpc>
            </a:pPr>
            <a:r>
              <a:rPr lang="fr-FR" sz="2400"/>
              <a:t>Version : identification unique d’un fichier dans l’historique de ses évolutions.</a:t>
            </a:r>
          </a:p>
          <a:p>
            <a:pPr>
              <a:lnSpc>
                <a:spcPct val="110000"/>
              </a:lnSpc>
            </a:pPr>
            <a:r>
              <a:rPr lang="fr-FR" sz="2400"/>
              <a:t>Livraison (release ou build), évolution d’un logiciel livrable aux utilisateurs :</a:t>
            </a:r>
          </a:p>
          <a:p>
            <a:pPr lvl="1">
              <a:lnSpc>
                <a:spcPct val="110000"/>
              </a:lnSpc>
            </a:pPr>
            <a:r>
              <a:rPr lang="fr-FR" sz="2000">
                <a:cs typeface="Times New Roman" pitchFamily="18" charset="0"/>
              </a:rPr>
              <a:t>Variante : instance adaptée à une configuration matérielle donnée,</a:t>
            </a:r>
          </a:p>
          <a:p>
            <a:pPr lvl="1">
              <a:lnSpc>
                <a:spcPct val="110000"/>
              </a:lnSpc>
            </a:pPr>
            <a:r>
              <a:rPr lang="fr-FR" sz="2000">
                <a:cs typeface="Times New Roman" pitchFamily="18" charset="0"/>
              </a:rPr>
              <a:t>Patch : modification mineure d’une release.</a:t>
            </a:r>
            <a:endParaRPr lang="fr-FR" sz="2000"/>
          </a:p>
          <a:p>
            <a:pPr>
              <a:lnSpc>
                <a:spcPct val="110000"/>
              </a:lnSpc>
            </a:pPr>
            <a:endParaRPr lang="fr-FR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795B-7F6E-4EC9-828D-3F4B4976E00B}" type="slidenum">
              <a:rPr lang="fr-FR"/>
              <a:pPr/>
              <a:t>35</a:t>
            </a:fld>
            <a:endParaRPr lang="fr-FR" sz="700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DE LA G.V.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4363" y="1219200"/>
            <a:ext cx="8340725" cy="5776913"/>
          </a:xfrm>
        </p:spPr>
        <p:txBody>
          <a:bodyPr/>
          <a:lstStyle/>
          <a:p>
            <a:r>
              <a:rPr lang="fr-FR" sz="2000"/>
              <a:t>Archivage des versions et des variantes.</a:t>
            </a:r>
          </a:p>
          <a:p>
            <a:r>
              <a:rPr lang="fr-FR" sz="2000"/>
              <a:t>Identification : attributs pour identifier les différences :</a:t>
            </a:r>
          </a:p>
          <a:p>
            <a:pPr lvl="1"/>
            <a:r>
              <a:rPr lang="fr-FR" sz="1800"/>
              <a:t>auteur des modifications,</a:t>
            </a:r>
          </a:p>
          <a:p>
            <a:pPr lvl="1"/>
            <a:r>
              <a:rPr lang="fr-FR" sz="1800"/>
              <a:t>date, raison de la modification,</a:t>
            </a:r>
          </a:p>
          <a:p>
            <a:pPr lvl="1"/>
            <a:r>
              <a:rPr lang="fr-FR" sz="1800"/>
              <a:t>exemple : VX.Y.Z.e.</a:t>
            </a:r>
          </a:p>
          <a:p>
            <a:pPr lvl="2"/>
            <a:r>
              <a:rPr lang="fr-FR" sz="1600"/>
              <a:t>X correspond à la version majeure de l’application</a:t>
            </a:r>
          </a:p>
          <a:p>
            <a:pPr lvl="2"/>
            <a:r>
              <a:rPr lang="fr-FR" sz="1600"/>
              <a:t>Y correspond à la version mineure (petites évolutions)</a:t>
            </a:r>
          </a:p>
          <a:p>
            <a:pPr lvl="2"/>
            <a:r>
              <a:rPr lang="fr-FR" sz="1600"/>
              <a:t>Z correspond à un patch ou une petite correction</a:t>
            </a:r>
          </a:p>
          <a:p>
            <a:pPr lvl="2"/>
            <a:r>
              <a:rPr lang="fr-FR" sz="1600"/>
              <a:t>e correspond au nombre d’expérimentations</a:t>
            </a:r>
          </a:p>
          <a:p>
            <a:r>
              <a:rPr lang="fr-FR" sz="2000"/>
              <a:t>Gestion de contenus larges.</a:t>
            </a:r>
          </a:p>
          <a:p>
            <a:r>
              <a:rPr lang="fr-FR" sz="2000"/>
              <a:t>Gestion de branches multiples et fusionnement de branches.</a:t>
            </a:r>
          </a:p>
          <a:p>
            <a:endParaRPr lang="fr-FR" sz="2000"/>
          </a:p>
          <a:p>
            <a:endParaRPr lang="fr-FR" sz="2000"/>
          </a:p>
          <a:p>
            <a:pPr>
              <a:buFont typeface="Wingdings" pitchFamily="2" charset="2"/>
              <a:buNone/>
            </a:pPr>
            <a:endParaRPr lang="fr-FR" sz="2000"/>
          </a:p>
          <a:p>
            <a:pPr>
              <a:lnSpc>
                <a:spcPct val="10000"/>
              </a:lnSpc>
            </a:pPr>
            <a:r>
              <a:rPr lang="fr-FR" sz="2000"/>
              <a:t>Gestion de conflits (accès concurrents).</a:t>
            </a:r>
          </a:p>
          <a:p>
            <a:pPr>
              <a:lnSpc>
                <a:spcPct val="10000"/>
              </a:lnSpc>
            </a:pPr>
            <a:endParaRPr lang="fr-FR" sz="2000"/>
          </a:p>
          <a:p>
            <a:pPr>
              <a:lnSpc>
                <a:spcPct val="10000"/>
              </a:lnSpc>
            </a:pPr>
            <a:endParaRPr lang="fr-FR" sz="2000"/>
          </a:p>
        </p:txBody>
      </p:sp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2759075" y="5014913"/>
            <a:ext cx="5386388" cy="908050"/>
            <a:chOff x="1738" y="3299"/>
            <a:chExt cx="3393" cy="572"/>
          </a:xfrm>
        </p:grpSpPr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1738" y="3581"/>
              <a:ext cx="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2211" y="3413"/>
              <a:ext cx="256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2211" y="3581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543" y="3581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2889" y="3585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3235" y="3589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3581" y="3593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2498" y="340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876" y="3400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234" y="3408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2214" y="3602"/>
              <a:ext cx="2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515" y="3770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887" y="3771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2831" y="3396"/>
              <a:ext cx="390" cy="142"/>
            </a:xfrm>
            <a:prstGeom prst="line">
              <a:avLst/>
            </a:prstGeom>
            <a:noFill/>
            <a:ln w="28575">
              <a:solidFill>
                <a:srgbClr val="E50F19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3585" y="3400"/>
              <a:ext cx="331" cy="196"/>
            </a:xfrm>
            <a:prstGeom prst="line">
              <a:avLst/>
            </a:prstGeom>
            <a:noFill/>
            <a:ln w="28575">
              <a:solidFill>
                <a:srgbClr val="E50F19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V="1">
              <a:off x="2864" y="3623"/>
              <a:ext cx="374" cy="147"/>
            </a:xfrm>
            <a:prstGeom prst="line">
              <a:avLst/>
            </a:prstGeom>
            <a:noFill/>
            <a:ln w="28575">
              <a:solidFill>
                <a:srgbClr val="E50F19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4017" y="3477"/>
              <a:ext cx="111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>
                  <a:latin typeface="Univers" pitchFamily="34" charset="0"/>
                </a:rPr>
                <a:t>main line (tronc)</a:t>
              </a:r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3301" y="3659"/>
              <a:ext cx="61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>
                  <a:latin typeface="Univers" pitchFamily="34" charset="0"/>
                </a:rPr>
                <a:t>branche</a:t>
              </a:r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3767" y="3299"/>
              <a:ext cx="500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>
                  <a:latin typeface="Univers" pitchFamily="34" charset="0"/>
                </a:rPr>
                <a:t>fusion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5676F-4B45-4970-A5A9-61111D34B8EA}" type="slidenum">
              <a:rPr lang="fr-FR"/>
              <a:pPr/>
              <a:t>36</a:t>
            </a:fld>
            <a:endParaRPr lang="fr-FR" sz="70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7538"/>
            <a:ext cx="9144000" cy="52705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fr-FR" sz="2800"/>
              <a:t>GESTION DES CONFIGURATIONS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3988"/>
            <a:ext cx="8220075" cy="4316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Satisfaction de l’utilisateur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tous les composants ont-ils été vérifiés avant la livraison ?</a:t>
            </a:r>
            <a:endParaRPr lang="fr-FR" sz="2000"/>
          </a:p>
          <a:p>
            <a:pPr>
              <a:lnSpc>
                <a:spcPct val="110000"/>
              </a:lnSpc>
            </a:pPr>
            <a:r>
              <a:rPr lang="fr-FR" sz="2400"/>
              <a:t>Qualité interne du logiciel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Traçabilité : qui a fait quoi, où, comment et pourquoi ?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Maintenabilité : facilité et sécurité des changements,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Réutilisabilité : où est le composant qui fait ça ?</a:t>
            </a:r>
          </a:p>
          <a:p>
            <a:pPr>
              <a:lnSpc>
                <a:spcPct val="110000"/>
              </a:lnSpc>
            </a:pPr>
            <a:r>
              <a:rPr lang="fr-FR" sz="2400"/>
              <a:t>Gestion efficace du travail en équipe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Tous les changements réalisés par les développeurs ont-ils été fusionnés dans la dernière version ?</a:t>
            </a:r>
            <a:endParaRPr lang="fr-FR" sz="2000"/>
          </a:p>
          <a:p>
            <a:pPr>
              <a:lnSpc>
                <a:spcPct val="110000"/>
              </a:lnSpc>
            </a:pPr>
            <a:r>
              <a:rPr lang="fr-FR" sz="2400"/>
              <a:t>Certification Iso9000, Spice , SEI-CMMI, ITIL</a:t>
            </a:r>
            <a:r>
              <a:rPr lang="fr-FR" sz="2400">
                <a:cs typeface="Tahoma" pitchFamily="34" charset="0"/>
              </a:rPr>
              <a:t>… </a:t>
            </a:r>
            <a:r>
              <a:rPr lang="fr-FR" sz="1800">
                <a:cs typeface="Tahoma" pitchFamily="34" charset="0"/>
              </a:rPr>
              <a:t>(nécessaire pour obtenir le niveau 2)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7E1A4-75E8-402C-984A-5D1A1715C694}" type="slidenum">
              <a:rPr lang="fr-FR"/>
              <a:pPr/>
              <a:t>37</a:t>
            </a:fld>
            <a:endParaRPr lang="fr-FR" sz="7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71450"/>
            <a:ext cx="7772400" cy="1143000"/>
          </a:xfrm>
        </p:spPr>
        <p:txBody>
          <a:bodyPr/>
          <a:lstStyle/>
          <a:p>
            <a:r>
              <a:rPr lang="fr-FR"/>
              <a:t>ÉLÉMENTS DE CONFIGURATION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695450"/>
            <a:ext cx="8193087" cy="4114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400"/>
              <a:t>Composants applicatifs :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Code source (dépendances de compilation),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Exécutables (compatibilité),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Données d’initialisation,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Données d’exploitation (BD),</a:t>
            </a:r>
          </a:p>
          <a:p>
            <a:pPr>
              <a:lnSpc>
                <a:spcPct val="130000"/>
              </a:lnSpc>
            </a:pPr>
            <a:r>
              <a:rPr lang="fr-FR" sz="2400"/>
              <a:t>Composants documentaires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Documents d’analyse,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 Documentation utilisateurs.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260C-AD5A-4F2D-AE92-E1400A6336C4}" type="slidenum">
              <a:rPr lang="fr-FR"/>
              <a:pPr/>
              <a:t>38</a:t>
            </a:fld>
            <a:endParaRPr lang="fr-FR" sz="70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361950"/>
            <a:ext cx="7772400" cy="128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/>
              <a:t>MISE EN PLACE </a:t>
            </a:r>
            <a:br>
              <a:rPr lang="fr-FR" sz="2800"/>
            </a:br>
            <a:r>
              <a:rPr lang="fr-FR" sz="2800">
                <a:solidFill>
                  <a:srgbClr val="FF9933"/>
                </a:solidFill>
              </a:rPr>
              <a:t>1.</a:t>
            </a:r>
            <a:r>
              <a:rPr lang="fr-FR" sz="2800"/>
              <a:t> DÉCOMPOSITION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20700" y="1720850"/>
            <a:ext cx="8283575" cy="40020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400"/>
              <a:t>Les critères pour décomposer un logiciel dépendent étroitement des activités.</a:t>
            </a:r>
          </a:p>
          <a:p>
            <a:pPr>
              <a:lnSpc>
                <a:spcPct val="130000"/>
              </a:lnSpc>
            </a:pPr>
            <a:r>
              <a:rPr lang="fr-FR" sz="2400"/>
              <a:t>A chacune de ces activités correspondent des unités de travail :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Composant : la plus petite unité de travail.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Article : ensemble de composants possédant des liens de dépendance forts.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Configuration : ensemble d’articles.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Système Logiciel : correspond à une validation ou une livraison globale.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20AB-BBF5-4F44-A4E9-ABB2CF8DF268}" type="slidenum">
              <a:rPr lang="fr-FR"/>
              <a:pPr/>
              <a:t>39</a:t>
            </a:fld>
            <a:endParaRPr lang="fr-FR" sz="7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219075"/>
            <a:ext cx="7783513" cy="15478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800"/>
              <a:t>MISE EN PLACE </a:t>
            </a:r>
            <a:br>
              <a:rPr lang="fr-FR" sz="2800"/>
            </a:br>
            <a:r>
              <a:rPr lang="fr-FR" sz="2400">
                <a:solidFill>
                  <a:srgbClr val="FF9933"/>
                </a:solidFill>
              </a:rPr>
              <a:t>2.</a:t>
            </a:r>
            <a:r>
              <a:rPr lang="fr-FR" sz="2400"/>
              <a:t> </a:t>
            </a:r>
            <a:r>
              <a:rPr lang="fr-FR" sz="2000"/>
              <a:t>IDENTIFICATION : LIENS</a:t>
            </a:r>
            <a:endParaRPr lang="fr-FR" sz="2800" i="1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882775"/>
            <a:ext cx="7808912" cy="4244975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Décomposition : arborescence des sources ou décomposition de certains documents,</a:t>
            </a:r>
          </a:p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Appartenance : les composants forment des articles,</a:t>
            </a:r>
          </a:p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Génération : entre sources, binaires, exécutables.</a:t>
            </a:r>
          </a:p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Utilisation : pour les composants réutilisables ou les progiciels,</a:t>
            </a:r>
          </a:p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Instanciation : pour les composants génériques,</a:t>
            </a:r>
          </a:p>
          <a:p>
            <a:pPr algn="just">
              <a:lnSpc>
                <a:spcPct val="120000"/>
              </a:lnSpc>
              <a:spcAft>
                <a:spcPts val="200"/>
              </a:spcAft>
              <a:buFont typeface="Monotype Sorts" charset="2"/>
              <a:buChar char="n"/>
            </a:pPr>
            <a:r>
              <a:rPr lang="fr-FR" sz="2200"/>
              <a:t>Traçabilité au cours du développement.</a:t>
            </a:r>
          </a:p>
          <a:p>
            <a:pPr>
              <a:lnSpc>
                <a:spcPct val="120000"/>
              </a:lnSpc>
            </a:pPr>
            <a:endParaRPr lang="fr-FR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74F4-1C85-4C8F-8781-51352781B5EA}" type="slidenum">
              <a:rPr lang="fr-FR"/>
              <a:pPr/>
              <a:t>4</a:t>
            </a:fld>
            <a:endParaRPr lang="fr-FR" sz="70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70088" y="3490913"/>
            <a:ext cx="6818312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r>
              <a:rPr kumimoji="0" lang="fr-FR" b="1">
                <a:latin typeface="Tahoma" pitchFamily="34" charset="0"/>
              </a:rPr>
              <a:t>Les coûts concernant l’effort sont les plus difficiles à estimer et à contrôler 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r>
              <a:rPr kumimoji="0" lang="fr-FR" b="1">
                <a:latin typeface="Tahoma" pitchFamily="34" charset="0"/>
              </a:rPr>
              <a:t>Ce sont ceux qui ont l’impact le plus significatif sur les coûts globaux.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</a:pPr>
            <a:r>
              <a:rPr kumimoji="0" lang="fr-FR" b="1">
                <a:latin typeface="Tahoma" pitchFamily="34" charset="0"/>
              </a:rPr>
              <a:t>F.P. Brooks : " l’Homme/Mois  pour mesurer la taille d’un travail est un mythe dangereux et trompeur. "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6575" y="290353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PROBLÈMES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20675" y="474663"/>
            <a:ext cx="8823325" cy="798512"/>
          </a:xfrm>
          <a:noFill/>
          <a:ln/>
        </p:spPr>
        <p:txBody>
          <a:bodyPr anchor="ctr"/>
          <a:lstStyle/>
          <a:p>
            <a:r>
              <a:rPr lang="fr-FR"/>
              <a:t>COÛT D’UN PROJET INFORMATIQUE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2450" y="1331913"/>
            <a:ext cx="8153400" cy="1625600"/>
          </a:xfrm>
        </p:spPr>
        <p:txBody>
          <a:bodyPr/>
          <a:lstStyle/>
          <a:p>
            <a:r>
              <a:rPr lang="fr-FR" sz="2800"/>
              <a:t>Coûts du matériel et des outils logiciels,</a:t>
            </a:r>
          </a:p>
          <a:p>
            <a:r>
              <a:rPr lang="fr-FR" sz="2800"/>
              <a:t>Coûts de déplacement et de formation,</a:t>
            </a:r>
          </a:p>
          <a:p>
            <a:r>
              <a:rPr lang="fr-FR" sz="2800"/>
              <a:t>Coûts correspondant à l’effort.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A432-5EBC-47CD-9BCC-E2634C7BBEA1}" type="slidenum">
              <a:rPr lang="fr-FR"/>
              <a:pPr/>
              <a:t>40</a:t>
            </a:fld>
            <a:endParaRPr lang="fr-FR" sz="7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346075"/>
            <a:ext cx="7772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/>
              <a:t>MISE EN PLACE </a:t>
            </a:r>
            <a:br>
              <a:rPr lang="fr-FR" sz="2800"/>
            </a:br>
            <a:r>
              <a:rPr lang="fr-FR" sz="2400">
                <a:solidFill>
                  <a:srgbClr val="FF9933"/>
                </a:solidFill>
              </a:rPr>
              <a:t>3. </a:t>
            </a:r>
            <a:r>
              <a:rPr lang="fr-FR" sz="2000"/>
              <a:t>MISE EN RÉFÉRENCE</a:t>
            </a:r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57338"/>
            <a:ext cx="8374062" cy="43910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Valider les composants,</a:t>
            </a:r>
          </a:p>
          <a:p>
            <a:pPr>
              <a:lnSpc>
                <a:spcPct val="110000"/>
              </a:lnSpc>
            </a:pPr>
            <a:r>
              <a:rPr lang="fr-FR" sz="2400"/>
              <a:t>Collecter les informations,</a:t>
            </a:r>
          </a:p>
          <a:p>
            <a:pPr>
              <a:lnSpc>
                <a:spcPct val="110000"/>
              </a:lnSpc>
            </a:pPr>
            <a:r>
              <a:rPr lang="fr-FR" sz="2400"/>
              <a:t>Archiver les configurations de référence : 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mise sous la responsabilité de la GCL,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accès "protégés",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extractions approuvées.</a:t>
            </a:r>
          </a:p>
          <a:p>
            <a:pPr>
              <a:lnSpc>
                <a:spcPct val="110000"/>
              </a:lnSpc>
            </a:pPr>
            <a:r>
              <a:rPr lang="fr-FR" sz="2400"/>
              <a:t>Définir des mécanismes de contrôle de l’évolution des composants :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soumission, approbation des demandes de changement,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enregistrement : motivation, type (anomalie, évolution), sévérité, priorité.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0FB6-EF70-4275-8EAE-093CE420210B}" type="slidenum">
              <a:rPr lang="fr-FR"/>
              <a:pPr/>
              <a:t>41</a:t>
            </a:fld>
            <a:endParaRPr lang="fr-FR" sz="7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728663" y="277813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800"/>
              <a:t>MISE EN PLACE </a:t>
            </a:r>
            <a:br>
              <a:rPr lang="fr-FR" sz="2800"/>
            </a:br>
            <a:r>
              <a:rPr lang="fr-FR" sz="2400">
                <a:solidFill>
                  <a:srgbClr val="FF9933"/>
                </a:solidFill>
              </a:rPr>
              <a:t>3. </a:t>
            </a:r>
            <a:r>
              <a:rPr lang="fr-FR" sz="2000"/>
              <a:t>MAÎTRISE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8675" y="1539875"/>
            <a:ext cx="8101013" cy="5318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400"/>
              <a:t>Mettre en place des procédures et mécanismes de suivi des composants :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Combien de changements dans telle version ?</a:t>
            </a:r>
          </a:p>
          <a:p>
            <a:pPr>
              <a:lnSpc>
                <a:spcPct val="130000"/>
              </a:lnSpc>
            </a:pPr>
            <a:r>
              <a:rPr lang="fr-FR" sz="2400"/>
              <a:t>Assurer que les modifications du système sont  effectuées de manière contrôlée : 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Prévoir les effets  (impact, coût, effort),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Prendre la décision (Commission de GCL),</a:t>
            </a:r>
          </a:p>
          <a:p>
            <a:pPr lvl="1">
              <a:lnSpc>
                <a:spcPct val="130000"/>
              </a:lnSpc>
            </a:pPr>
            <a:r>
              <a:rPr lang="fr-FR" sz="2000"/>
              <a:t>Déterminer et affecter les tâches (conception, développement</a:t>
            </a:r>
            <a:r>
              <a:rPr lang="fr-FR" sz="2000">
                <a:cs typeface="Tahoma" pitchFamily="34" charset="0"/>
              </a:rPr>
              <a:t>…) avec leur objectif technique,</a:t>
            </a:r>
            <a:endParaRPr lang="fr-FR" sz="2000"/>
          </a:p>
          <a:p>
            <a:pPr lvl="1">
              <a:lnSpc>
                <a:spcPct val="130000"/>
              </a:lnSpc>
            </a:pPr>
            <a:r>
              <a:rPr lang="fr-FR" sz="2000"/>
              <a:t>Assurer le contrôle des modifications concurrentes.</a:t>
            </a:r>
          </a:p>
          <a:p>
            <a:pPr lvl="1">
              <a:lnSpc>
                <a:spcPct val="130000"/>
              </a:lnSpc>
            </a:pPr>
            <a:endParaRPr lang="fr-FR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011A-365E-4426-8057-44A4BFFB0DEA}" type="slidenum">
              <a:rPr lang="fr-FR"/>
              <a:pPr/>
              <a:t>42</a:t>
            </a:fld>
            <a:endParaRPr lang="fr-FR" sz="7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728663" y="66675"/>
            <a:ext cx="7772400" cy="163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/>
              <a:t>MISE EN PLACE </a:t>
            </a:r>
            <a:br>
              <a:rPr lang="fr-FR" sz="2800"/>
            </a:br>
            <a:r>
              <a:rPr lang="fr-FR" sz="2400">
                <a:solidFill>
                  <a:srgbClr val="FF9933"/>
                </a:solidFill>
              </a:rPr>
              <a:t>3.</a:t>
            </a:r>
            <a:r>
              <a:rPr lang="fr-FR" sz="2400"/>
              <a:t> </a:t>
            </a:r>
            <a:r>
              <a:rPr lang="fr-FR" sz="2000"/>
              <a:t>MAÎTRISE : RÉSULTATS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2913" y="1700213"/>
            <a:ext cx="8475662" cy="44481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Suivre l’état des demandes : </a:t>
            </a:r>
            <a:r>
              <a:rPr lang="fr-FR" sz="2000"/>
              <a:t>soumission, approbation, affectation, résolution, intégration.</a:t>
            </a:r>
          </a:p>
          <a:p>
            <a:pPr>
              <a:lnSpc>
                <a:spcPct val="120000"/>
              </a:lnSpc>
            </a:pPr>
            <a:r>
              <a:rPr lang="fr-FR" sz="2400"/>
              <a:t>Mesures sur l’état d’avancement des demandes 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 depuis combien de temps sont-elles dans tel état ?</a:t>
            </a:r>
          </a:p>
          <a:p>
            <a:pPr>
              <a:lnSpc>
                <a:spcPct val="120000"/>
              </a:lnSpc>
            </a:pPr>
            <a:r>
              <a:rPr lang="fr-FR" sz="2400"/>
              <a:t>Mesures de distribution des changements 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 par sévérité, par priorité, par paquetage affecté…</a:t>
            </a:r>
          </a:p>
          <a:p>
            <a:pPr>
              <a:lnSpc>
                <a:spcPct val="120000"/>
              </a:lnSpc>
            </a:pPr>
            <a:r>
              <a:rPr lang="fr-FR" sz="2400"/>
              <a:t>Mesures de tendances 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prévisions : durées, coûts.</a:t>
            </a:r>
          </a:p>
          <a:p>
            <a:pPr>
              <a:lnSpc>
                <a:spcPct val="120000"/>
              </a:lnSpc>
            </a:pPr>
            <a:r>
              <a:rPr lang="fr-FR" sz="2400"/>
              <a:t>Statistiques sur les composants du produit : 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combien de fichiers ont été affectés par une réparation ?</a:t>
            </a:r>
          </a:p>
          <a:p>
            <a:pPr>
              <a:lnSpc>
                <a:spcPct val="120000"/>
              </a:lnSpc>
            </a:pPr>
            <a:endParaRPr lang="fr-F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2A71-5DCB-433C-B417-BF7C685CD1A7}" type="slidenum">
              <a:rPr lang="fr-FR"/>
              <a:pPr/>
              <a:t>43</a:t>
            </a:fld>
            <a:endParaRPr lang="fr-FR" sz="700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728663" y="219075"/>
            <a:ext cx="7772400" cy="139223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fr-FR" sz="2400"/>
              <a:t>MISE EN PLACE </a:t>
            </a:r>
            <a:br>
              <a:rPr lang="fr-FR" sz="2400"/>
            </a:br>
            <a:r>
              <a:rPr lang="fr-FR" sz="2000">
                <a:solidFill>
                  <a:srgbClr val="FF9933"/>
                </a:solidFill>
              </a:rPr>
              <a:t>4. </a:t>
            </a:r>
            <a:r>
              <a:rPr lang="fr-FR" sz="1800"/>
              <a:t>GESTION DES LIVRAISONS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8938" y="1612900"/>
            <a:ext cx="8513762" cy="4662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Assurer la cohérence des articles et la complétude de chaque configuration 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Chaque composant est-il dans un état approprié ?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Toutes les versions correctes des composants sont elles présentes dans la dernière livraison ?</a:t>
            </a:r>
          </a:p>
          <a:p>
            <a:pPr>
              <a:lnSpc>
                <a:spcPct val="120000"/>
              </a:lnSpc>
            </a:pPr>
            <a:r>
              <a:rPr lang="fr-FR" sz="2400"/>
              <a:t>Fournir une version complète, cohérente et validée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Équipes de maintenance, équipes de développement, responsable qualité, utilisateur final. </a:t>
            </a:r>
          </a:p>
          <a:p>
            <a:pPr>
              <a:lnSpc>
                <a:spcPct val="120000"/>
              </a:lnSpc>
            </a:pPr>
            <a:r>
              <a:rPr lang="fr-FR" sz="2400"/>
              <a:t>Répondre à des questions du type 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Sur quels sites telle version a-t-elle été livrée ? …</a:t>
            </a:r>
          </a:p>
          <a:p>
            <a:pPr>
              <a:lnSpc>
                <a:spcPct val="120000"/>
              </a:lnSpc>
            </a:pPr>
            <a:endParaRPr lang="fr-FR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FA42E-D2E9-4B53-9DC8-DB449F46645E}" type="slidenum">
              <a:rPr lang="fr-FR"/>
              <a:pPr/>
              <a:t>44</a:t>
            </a:fld>
            <a:endParaRPr lang="fr-FR" sz="7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63500"/>
            <a:ext cx="7772400" cy="1143000"/>
          </a:xfrm>
          <a:noFill/>
          <a:ln/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lang="fr-FR"/>
              <a:t>GCL :  2 ASPECTS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174750"/>
            <a:ext cx="8589962" cy="525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La GCL pour le développement :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Centrée sur l'activité des développeurs,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Chaque modification de chaque composant source est enregistrée,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Le contrôle de modifications intempestives est mis en place par des mécanismes de réservation,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La </a:t>
            </a:r>
            <a:r>
              <a:rPr lang="fr-FR" sz="2000">
                <a:solidFill>
                  <a:schemeClr val="tx2"/>
                </a:solidFill>
              </a:rPr>
              <a:t>fabrication des exécutables</a:t>
            </a:r>
            <a:r>
              <a:rPr lang="fr-FR" sz="2000"/>
              <a:t> est partie intégrante des fonctionnalités.</a:t>
            </a:r>
          </a:p>
          <a:p>
            <a:pPr>
              <a:lnSpc>
                <a:spcPct val="110000"/>
              </a:lnSpc>
            </a:pPr>
            <a:r>
              <a:rPr lang="fr-FR" sz="2400"/>
              <a:t>  La GCL pour l'intégration :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Mettre ensemble ce qui fonctionne ensemble,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Connaître tout ce qui implémente une fonction qui sera livrée,</a:t>
            </a:r>
          </a:p>
          <a:p>
            <a:pPr lvl="1">
              <a:lnSpc>
                <a:spcPct val="110000"/>
              </a:lnSpc>
            </a:pPr>
            <a:r>
              <a:rPr lang="fr-FR" sz="2000"/>
              <a:t>La portée du référencement est alors la fonction et non le source.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F097-571F-49EE-97E2-A2C53D32F4C1}" type="slidenum">
              <a:rPr lang="fr-FR"/>
              <a:pPr/>
              <a:t>45</a:t>
            </a:fld>
            <a:endParaRPr lang="fr-FR" sz="7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52463" y="5535613"/>
            <a:ext cx="1354137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kumimoji="0" lang="fr-FR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title"/>
          </p:nvPr>
        </p:nvSpPr>
        <p:spPr>
          <a:xfrm>
            <a:off x="1066800" y="682625"/>
            <a:ext cx="5054600" cy="536575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93738" y="5972175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0" lang="fr-FR" sz="2000" b="1">
                <a:latin typeface="Tahoma" pitchFamily="34" charset="0"/>
              </a:rPr>
              <a:t>“ Gestion de configuration .” Linda Djezzar, Dunod 2003.</a:t>
            </a:r>
            <a:endParaRPr lang="fr-FR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87363" y="1531938"/>
            <a:ext cx="8420100" cy="4597400"/>
          </a:xfrm>
        </p:spPr>
        <p:txBody>
          <a:bodyPr/>
          <a:lstStyle/>
          <a:p>
            <a:r>
              <a:rPr lang="fr-FR" sz="2400"/>
              <a:t>CMM fait de la GCL la base de toute activité de développement logiciel.</a:t>
            </a:r>
          </a:p>
          <a:p>
            <a:pPr lvl="1"/>
            <a:r>
              <a:rPr lang="fr-FR" sz="2000"/>
              <a:t>Les outils de GCL sont intégrés aux grands AGL.</a:t>
            </a:r>
          </a:p>
          <a:p>
            <a:r>
              <a:rPr lang="fr-FR" sz="2400"/>
              <a:t>La GCL inclut le matériel dans le cas de systèmes.</a:t>
            </a:r>
          </a:p>
          <a:p>
            <a:r>
              <a:rPr lang="fr-FR" sz="2400"/>
              <a:t>La GCL est fondamentale :</a:t>
            </a:r>
          </a:p>
          <a:p>
            <a:pPr lvl="1"/>
            <a:r>
              <a:rPr lang="fr-FR" sz="2000"/>
              <a:t>dans les entreprises qui développent des produits de grande taille sur des sites multiples,</a:t>
            </a:r>
          </a:p>
          <a:p>
            <a:pPr lvl="1"/>
            <a:r>
              <a:rPr lang="fr-FR" sz="2000"/>
              <a:t>pour les applications hautement sécuritaires,</a:t>
            </a:r>
          </a:p>
          <a:p>
            <a:r>
              <a:rPr lang="fr-FR" sz="2400"/>
              <a:t>La GCL est un travail complexe qui s’étend sur toute la durée d’exploitation d’un produit.</a:t>
            </a:r>
          </a:p>
          <a:p>
            <a:endParaRPr lang="fr-FR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50612-05F4-41A4-96F2-4DC94ECEF960}" type="slidenum">
              <a:rPr lang="fr-FR"/>
              <a:pPr/>
              <a:t>5</a:t>
            </a:fld>
            <a:endParaRPr lang="fr-FR" sz="70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COÛT D’UN PROJET INFORMATIQUE</a:t>
            </a:r>
          </a:p>
        </p:txBody>
      </p:sp>
      <p:sp>
        <p:nvSpPr>
          <p:cNvPr id="40981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627063" y="1401763"/>
            <a:ext cx="4843462" cy="41148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fr-FR" sz="2400"/>
              <a:t>Quand une tâche ne peut être partitionnée à cause de contraintes de séquentialité, appliquer plus d’effort n’a pas d’effet sur le planning. </a:t>
            </a:r>
          </a:p>
          <a:p>
            <a:pPr algn="just">
              <a:lnSpc>
                <a:spcPct val="110000"/>
              </a:lnSpc>
            </a:pPr>
            <a:r>
              <a:rPr lang="fr-FR" sz="2400"/>
              <a:t>L’effort de communication n</a:t>
            </a:r>
            <a:r>
              <a:rPr lang="fr-FR" sz="1600"/>
              <a:t>x</a:t>
            </a:r>
            <a:r>
              <a:rPr lang="fr-FR" sz="2400"/>
              <a:t>(n-1)/2, (trois personnes nécessitent 3 fois plus de temps que deux) peut contrer entièrement la division de la tâche.</a:t>
            </a:r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>
            <p:ph type="chart" sz="half" idx="2"/>
          </p:nvPr>
        </p:nvGraphicFramePr>
        <p:xfrm>
          <a:off x="5681663" y="1993900"/>
          <a:ext cx="3232150" cy="2890838"/>
        </p:xfrm>
        <a:graphic>
          <a:graphicData uri="http://schemas.openxmlformats.org/presentationml/2006/ole">
            <p:oleObj spid="_x0000_s40982" name="Graphique" r:id="rId3" imgW="6096381" imgH="4067658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7C87A-D04D-44FE-B7FE-1132813B19FD}" type="slidenum">
              <a:rPr lang="fr-FR"/>
              <a:pPr/>
              <a:t>6</a:t>
            </a:fld>
            <a:endParaRPr lang="fr-FR" sz="7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74688" y="5378450"/>
            <a:ext cx="7796212" cy="841375"/>
          </a:xfrm>
          <a:prstGeom prst="rect">
            <a:avLst/>
          </a:prstGeom>
          <a:noFill/>
          <a:ln w="1905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B. Boehm : utiliser plusieurs techniques en parallèle pour les grands projets.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204788" y="420688"/>
            <a:ext cx="8939212" cy="666750"/>
          </a:xfrm>
        </p:spPr>
        <p:txBody>
          <a:bodyPr/>
          <a:lstStyle/>
          <a:p>
            <a:r>
              <a:rPr lang="fr-FR"/>
              <a:t>MÉTHODES D’ESTIMATION DES COÛTS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350963"/>
            <a:ext cx="8421687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La modélisation algorithmique</a:t>
            </a:r>
          </a:p>
          <a:p>
            <a:pPr lvl="2">
              <a:lnSpc>
                <a:spcPct val="110000"/>
              </a:lnSpc>
            </a:pPr>
            <a:r>
              <a:rPr lang="fr-FR" sz="1800"/>
              <a:t>modèle coût/métrique.</a:t>
            </a:r>
          </a:p>
          <a:p>
            <a:pPr>
              <a:lnSpc>
                <a:spcPct val="110000"/>
              </a:lnSpc>
            </a:pPr>
            <a:r>
              <a:rPr lang="fr-FR" sz="2400"/>
              <a:t>Le jugement d’un expert,</a:t>
            </a:r>
          </a:p>
          <a:p>
            <a:pPr>
              <a:lnSpc>
                <a:spcPct val="110000"/>
              </a:lnSpc>
            </a:pPr>
            <a:r>
              <a:rPr lang="fr-FR" sz="2400"/>
              <a:t>L’estimation par analogie,</a:t>
            </a:r>
          </a:p>
          <a:p>
            <a:pPr>
              <a:lnSpc>
                <a:spcPct val="110000"/>
              </a:lnSpc>
            </a:pPr>
            <a:r>
              <a:rPr lang="fr-FR" sz="2400"/>
              <a:t>La loi de Parkinson</a:t>
            </a:r>
          </a:p>
          <a:p>
            <a:pPr lvl="2">
              <a:lnSpc>
                <a:spcPct val="110000"/>
              </a:lnSpc>
            </a:pPr>
            <a:r>
              <a:rPr lang="fr-FR" sz="1800"/>
              <a:t>Le travail s’étale pour occuper tout le temps disponible.</a:t>
            </a:r>
          </a:p>
          <a:p>
            <a:pPr>
              <a:lnSpc>
                <a:spcPct val="110000"/>
              </a:lnSpc>
            </a:pPr>
            <a:r>
              <a:rPr lang="fr-FR" sz="2400"/>
              <a:t>Le prix gagnant </a:t>
            </a:r>
          </a:p>
          <a:p>
            <a:pPr lvl="2">
              <a:lnSpc>
                <a:spcPct val="110000"/>
              </a:lnSpc>
            </a:pPr>
            <a:r>
              <a:rPr lang="fr-FR" sz="1800"/>
              <a:t>ce que le client peut dépenser sur le projet.</a:t>
            </a:r>
          </a:p>
          <a:p>
            <a:pPr>
              <a:lnSpc>
                <a:spcPct val="110000"/>
              </a:lnSpc>
            </a:pPr>
            <a:r>
              <a:rPr lang="fr-FR" sz="2400"/>
              <a:t>L’estimation descendante/ascendante.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4DE9-E12E-4B15-8B86-182D49C71C49}" type="slidenum">
              <a:rPr lang="fr-FR"/>
              <a:pPr/>
              <a:t>7</a:t>
            </a:fld>
            <a:endParaRPr lang="fr-FR" sz="7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695325"/>
            <a:ext cx="7772400" cy="469900"/>
          </a:xfrm>
        </p:spPr>
        <p:txBody>
          <a:bodyPr/>
          <a:lstStyle/>
          <a:p>
            <a:r>
              <a:rPr lang="fr-FR"/>
              <a:t>PROBLÈMES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8088"/>
            <a:ext cx="7910513" cy="4483100"/>
          </a:xfrm>
        </p:spPr>
        <p:txBody>
          <a:bodyPr/>
          <a:lstStyle/>
          <a:p>
            <a:r>
              <a:rPr lang="fr-FR" sz="2800"/>
              <a:t>Pour beaucoup de projets on ne peut estimer les coûts qu'en se basant sur une brève description des besoins.</a:t>
            </a:r>
          </a:p>
          <a:p>
            <a:r>
              <a:rPr lang="fr-FR" sz="2800"/>
              <a:t>Dans une démarche itérative il faut évaluer :</a:t>
            </a:r>
          </a:p>
          <a:p>
            <a:pPr lvl="1"/>
            <a:r>
              <a:rPr lang="fr-FR" sz="2400"/>
              <a:t>nombre d'itérations,</a:t>
            </a:r>
          </a:p>
          <a:p>
            <a:pPr lvl="1"/>
            <a:r>
              <a:rPr lang="fr-FR" sz="2400"/>
              <a:t>Leurs contenus,</a:t>
            </a:r>
          </a:p>
          <a:p>
            <a:pPr lvl="1"/>
            <a:r>
              <a:rPr lang="fr-FR" sz="2400"/>
              <a:t>Leurs durées.</a:t>
            </a:r>
          </a:p>
          <a:p>
            <a:endParaRPr lang="fr-FR" sz="2800"/>
          </a:p>
        </p:txBody>
      </p:sp>
      <p:pic>
        <p:nvPicPr>
          <p:cNvPr id="55300" name="Picture 4" descr="depl_eff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3170238"/>
            <a:ext cx="4108450" cy="348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0E1FA-7D1D-4265-81CB-4CD3DED220DC}" type="slidenum">
              <a:rPr lang="fr-FR"/>
              <a:pPr/>
              <a:t>8</a:t>
            </a:fld>
            <a:endParaRPr lang="fr-FR" sz="700"/>
          </a:p>
        </p:txBody>
      </p:sp>
      <p:sp>
        <p:nvSpPr>
          <p:cNvPr id="6184" name="Rectangle 40"/>
          <p:cNvSpPr>
            <a:spLocks noGrp="1" noChangeArrowheads="1"/>
          </p:cNvSpPr>
          <p:nvPr>
            <p:ph type="title"/>
          </p:nvPr>
        </p:nvSpPr>
        <p:spPr>
          <a:xfrm>
            <a:off x="669925" y="144463"/>
            <a:ext cx="7772400" cy="1143000"/>
          </a:xfrm>
        </p:spPr>
        <p:txBody>
          <a:bodyPr/>
          <a:lstStyle/>
          <a:p>
            <a:r>
              <a:rPr lang="fr-FR" sz="2400"/>
              <a:t>MÉTHODE DES POINTS DE FONCTIONS MARK II [Albrecht - Gaffney - Simons]</a:t>
            </a:r>
          </a:p>
        </p:txBody>
      </p:sp>
      <p:sp>
        <p:nvSpPr>
          <p:cNvPr id="618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365125" y="1981200"/>
            <a:ext cx="8093075" cy="3629025"/>
          </a:xfrm>
        </p:spPr>
        <p:txBody>
          <a:bodyPr/>
          <a:lstStyle/>
          <a:p>
            <a:r>
              <a:rPr lang="fr-FR" sz="2800"/>
              <a:t>La spécifications des exigences :</a:t>
            </a:r>
          </a:p>
          <a:p>
            <a:pPr lvl="1"/>
            <a:r>
              <a:rPr lang="fr-FR" sz="2400"/>
              <a:t> Analyser le domaine d’application,</a:t>
            </a:r>
          </a:p>
          <a:p>
            <a:pPr lvl="1"/>
            <a:r>
              <a:rPr lang="fr-FR" sz="2400"/>
              <a:t> Évaluer les éléments à prendre en compte,</a:t>
            </a:r>
          </a:p>
          <a:p>
            <a:r>
              <a:rPr lang="fr-FR" sz="2800"/>
              <a:t> Des hypothèses sur la complexité :</a:t>
            </a:r>
          </a:p>
          <a:p>
            <a:pPr lvl="1"/>
            <a:r>
              <a:rPr lang="fr-FR" sz="2400"/>
              <a:t>Déterminer le niveau de complexité de chaque élément,</a:t>
            </a:r>
          </a:p>
          <a:p>
            <a:pPr lvl="1"/>
            <a:r>
              <a:rPr lang="fr-FR" sz="2400"/>
              <a:t>Déterminer les facteurs externes (globaux, propres à l’application)</a:t>
            </a:r>
          </a:p>
          <a:p>
            <a:endParaRPr lang="fr-FR" sz="2800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379413" y="1177925"/>
            <a:ext cx="6042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0"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Repose sur :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100138" y="5565775"/>
            <a:ext cx="7443787" cy="1025525"/>
          </a:xfrm>
          <a:prstGeom prst="rect">
            <a:avLst/>
          </a:prstGeom>
          <a:noFill/>
          <a:ln w="1905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/>
            <a:r>
              <a:rPr lang="fr-F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PF = (</a:t>
            </a:r>
            <a:r>
              <a:rPr lang="fr-FR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</a:t>
            </a:r>
            <a:r>
              <a:rPr lang="fr-F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nombre x poids) x Facteur Multiplicatif</a:t>
            </a:r>
          </a:p>
          <a:p>
            <a:pPr algn="r" eaLnBrk="0" hangingPunct="0"/>
            <a:r>
              <a:rPr lang="fr-F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(complexité)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3311-8019-4C0B-8650-9CF8C65E5961}" type="slidenum">
              <a:rPr lang="fr-FR"/>
              <a:pPr/>
              <a:t>9</a:t>
            </a:fld>
            <a:endParaRPr lang="fr-FR" sz="7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141288"/>
            <a:ext cx="7772400" cy="1143000"/>
          </a:xfrm>
        </p:spPr>
        <p:txBody>
          <a:bodyPr/>
          <a:lstStyle/>
          <a:p>
            <a:r>
              <a:rPr lang="fr-FR" sz="2800"/>
              <a:t>CALCUL DES POINTS DE FONCTIONS</a:t>
            </a:r>
          </a:p>
        </p:txBody>
      </p:sp>
      <p:pic>
        <p:nvPicPr>
          <p:cNvPr id="68611" name="Picture 3" descr="pointsfo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8" y="1600200"/>
            <a:ext cx="8523287" cy="4764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  <a:headEnd type="oval" w="med" len="med"/>
          <a:tailEnd type="oval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  <a:headEnd type="oval" w="med" len="med"/>
          <a:tailEnd type="oval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11815</TotalTime>
  <Words>2251</Words>
  <Application>Microsoft Office PowerPoint</Application>
  <PresentationFormat>Affichage à l'écran (4:3)</PresentationFormat>
  <Paragraphs>486</Paragraphs>
  <Slides>45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5" baseType="lpstr">
      <vt:lpstr>Times New Roman</vt:lpstr>
      <vt:lpstr>Tahoma</vt:lpstr>
      <vt:lpstr>Wingdings</vt:lpstr>
      <vt:lpstr>Monotype Sorts</vt:lpstr>
      <vt:lpstr>Univers</vt:lpstr>
      <vt:lpstr>Comic Sans MS</vt:lpstr>
      <vt:lpstr>Symbol</vt:lpstr>
      <vt:lpstr>Impact</vt:lpstr>
      <vt:lpstr>Nature</vt:lpstr>
      <vt:lpstr>Graphique Microsoft Graph 2000</vt:lpstr>
      <vt:lpstr>Chapitre  VI</vt:lpstr>
      <vt:lpstr>ÉQUATION</vt:lpstr>
      <vt:lpstr>BESOINS SPÉCIFIQUES</vt:lpstr>
      <vt:lpstr>COÛT D’UN PROJET INFORMATIQUE</vt:lpstr>
      <vt:lpstr>COÛT D’UN PROJET INFORMATIQUE</vt:lpstr>
      <vt:lpstr>MÉTHODES D’ESTIMATION DES COÛTS</vt:lpstr>
      <vt:lpstr>PROBLÈMES</vt:lpstr>
      <vt:lpstr>MÉTHODE DES POINTS DE FONCTIONS MARK II [Albrecht - Gaffney - Simons]</vt:lpstr>
      <vt:lpstr>CALCUL DES POINTS DE FONCTIONS</vt:lpstr>
      <vt:lpstr>POINTS DE FONCTIONS : FACTEUR MULTIPLICATIF</vt:lpstr>
      <vt:lpstr>POINTS DE FONCTIONS</vt:lpstr>
      <vt:lpstr>USE CASE POINTS (Applying Use Cases - G. Schneider &amp; J.Winters - AW 2001)</vt:lpstr>
      <vt:lpstr>USE CASE POINTS </vt:lpstr>
      <vt:lpstr>USE CASE POINTS  CALCUL DE EF (ENVIRONMENTAL FACTOR)</vt:lpstr>
      <vt:lpstr>LE MODÈLE COCOMO</vt:lpstr>
      <vt:lpstr>COCOMO : modèle nominal</vt:lpstr>
      <vt:lpstr>LE MODÈLE COCOMO  2.0 FACTEURS D'ÉCHELLE</vt:lpstr>
      <vt:lpstr>REMARQUES</vt:lpstr>
      <vt:lpstr>COCOMO 2 : LE MODÈLE AJUSTÉ</vt:lpstr>
      <vt:lpstr>COCOMO 2 : LES FACTEURS DE COÛT</vt:lpstr>
      <vt:lpstr>TABLE 6 : COMPLEXITÉ</vt:lpstr>
      <vt:lpstr>COCOMO 2 : LES FACTEURS DE COÛT</vt:lpstr>
      <vt:lpstr>EXEMPLE</vt:lpstr>
      <vt:lpstr>PROBLEMES</vt:lpstr>
      <vt:lpstr>Management de projet : ATTENTION, DANGER !</vt:lpstr>
      <vt:lpstr>ROLE DU CHEF DE PROJET</vt:lpstr>
      <vt:lpstr>FONCTIONS D’UN OUTIL</vt:lpstr>
      <vt:lpstr>Chapitre VII</vt:lpstr>
      <vt:lpstr>GCL : EVITER LES INCIDENTS</vt:lpstr>
      <vt:lpstr>GCL : EVITER LES CONFLITS !</vt:lpstr>
      <vt:lpstr>DÉFINITIONS</vt:lpstr>
      <vt:lpstr>GESTION DE VERSIONS /  GESTION DE CONFIGURATIONS</vt:lpstr>
      <vt:lpstr>RÉFÉRENTIEL : RÉPONDRE AUX QUESTIONS</vt:lpstr>
      <vt:lpstr>LA GESTION DE VERSION</vt:lpstr>
      <vt:lpstr>PROBLÈMES DE LA G.V.</vt:lpstr>
      <vt:lpstr>GESTION DES CONFIGURATIONS</vt:lpstr>
      <vt:lpstr>ÉLÉMENTS DE CONFIGURATION</vt:lpstr>
      <vt:lpstr>MISE EN PLACE  1. DÉCOMPOSITION</vt:lpstr>
      <vt:lpstr>MISE EN PLACE  2. IDENTIFICATION : LIENS</vt:lpstr>
      <vt:lpstr>MISE EN PLACE  3. MISE EN RÉFÉRENCE</vt:lpstr>
      <vt:lpstr>MISE EN PLACE  3. MAÎTRISE</vt:lpstr>
      <vt:lpstr>MISE EN PLACE  3. MAÎTRISE : RÉSULTATS</vt:lpstr>
      <vt:lpstr>MISE EN PLACE  4. GESTION DES LIVRAISONS</vt:lpstr>
      <vt:lpstr>GCL :  2 ASPECTS</vt:lpstr>
      <vt:lpstr>CONCLUSION</vt:lpstr>
    </vt:vector>
  </TitlesOfParts>
  <Company>ISIMA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 4</dc:title>
  <dc:creator>ISIMA</dc:creator>
  <cp:lastModifiedBy>Cédric</cp:lastModifiedBy>
  <cp:revision>137</cp:revision>
  <dcterms:created xsi:type="dcterms:W3CDTF">2001-03-01T07:44:13Z</dcterms:created>
  <dcterms:modified xsi:type="dcterms:W3CDTF">2010-02-14T21:25:16Z</dcterms:modified>
</cp:coreProperties>
</file>