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6" r:id="rId5"/>
    <p:sldId id="268" r:id="rId6"/>
    <p:sldId id="259" r:id="rId7"/>
    <p:sldId id="262" r:id="rId8"/>
    <p:sldId id="260" r:id="rId9"/>
    <p:sldId id="261" r:id="rId10"/>
    <p:sldId id="294" r:id="rId11"/>
    <p:sldId id="295" r:id="rId12"/>
    <p:sldId id="296" r:id="rId13"/>
    <p:sldId id="263" r:id="rId14"/>
    <p:sldId id="264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67" r:id="rId4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AEFF2"/>
    <a:srgbClr val="42679B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94712" autoAdjust="0"/>
  </p:normalViewPr>
  <p:slideViewPr>
    <p:cSldViewPr>
      <p:cViewPr varScale="1">
        <p:scale>
          <a:sx n="62" d="100"/>
          <a:sy n="62" d="100"/>
        </p:scale>
        <p:origin x="-128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27.xml"/><Relationship Id="rId18" Type="http://schemas.openxmlformats.org/officeDocument/2006/relationships/slide" Target="slides/slide34.xml"/><Relationship Id="rId3" Type="http://schemas.openxmlformats.org/officeDocument/2006/relationships/slide" Target="slides/slide9.xml"/><Relationship Id="rId7" Type="http://schemas.openxmlformats.org/officeDocument/2006/relationships/slide" Target="slides/slide19.xml"/><Relationship Id="rId12" Type="http://schemas.openxmlformats.org/officeDocument/2006/relationships/slide" Target="slides/slide24.xml"/><Relationship Id="rId17" Type="http://schemas.openxmlformats.org/officeDocument/2006/relationships/slide" Target="slides/slide33.xml"/><Relationship Id="rId2" Type="http://schemas.openxmlformats.org/officeDocument/2006/relationships/slide" Target="slides/slide8.xml"/><Relationship Id="rId16" Type="http://schemas.openxmlformats.org/officeDocument/2006/relationships/slide" Target="slides/slide30.xml"/><Relationship Id="rId1" Type="http://schemas.openxmlformats.org/officeDocument/2006/relationships/slide" Target="slides/slide6.xml"/><Relationship Id="rId6" Type="http://schemas.openxmlformats.org/officeDocument/2006/relationships/slide" Target="slides/slide18.xml"/><Relationship Id="rId11" Type="http://schemas.openxmlformats.org/officeDocument/2006/relationships/slide" Target="slides/slide23.xml"/><Relationship Id="rId5" Type="http://schemas.openxmlformats.org/officeDocument/2006/relationships/slide" Target="slides/slide17.xml"/><Relationship Id="rId15" Type="http://schemas.openxmlformats.org/officeDocument/2006/relationships/slide" Target="slides/slide29.xml"/><Relationship Id="rId10" Type="http://schemas.openxmlformats.org/officeDocument/2006/relationships/slide" Target="slides/slide22.xml"/><Relationship Id="rId4" Type="http://schemas.openxmlformats.org/officeDocument/2006/relationships/slide" Target="slides/slide15.xml"/><Relationship Id="rId9" Type="http://schemas.openxmlformats.org/officeDocument/2006/relationships/slide" Target="slides/slide21.xml"/><Relationship Id="rId14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41E58D-7A60-4991-B864-CBCE918EF5EB}" type="datetimeFigureOut">
              <a:rPr lang="fr-FR" smtClean="0"/>
              <a:pPr/>
              <a:t>14/02/2010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5F6BBE-01FE-4CBD-A1CE-0293306222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D5B86-BE46-49B3-966F-3F6042F9AAED}" type="slidenum">
              <a:rPr lang="fr-FR"/>
              <a:pPr/>
              <a:t>3</a:t>
            </a:fld>
            <a:endParaRPr lang="fr-FR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3985B-9D7C-4053-8487-13C3FB660C1C}" type="slidenum">
              <a:rPr lang="fr-FR"/>
              <a:pPr/>
              <a:t>17</a:t>
            </a:fld>
            <a:endParaRPr lang="fr-F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0041C-2238-49BE-82FF-C1CBE574F168}" type="slidenum">
              <a:rPr lang="fr-FR"/>
              <a:pPr/>
              <a:t>18</a:t>
            </a:fld>
            <a:endParaRPr lang="fr-F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D6CBF-9558-41E6-B83F-B43FEFD9446E}" type="slidenum">
              <a:rPr lang="fr-FR"/>
              <a:pPr/>
              <a:t>19</a:t>
            </a:fld>
            <a:endParaRPr lang="fr-FR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F49F5-E648-473A-8688-1178DF6C4BB2}" type="slidenum">
              <a:rPr lang="fr-FR"/>
              <a:pPr/>
              <a:t>20</a:t>
            </a:fld>
            <a:endParaRPr lang="fr-FR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FF8CA-525D-40F3-82CF-855174256A3B}" type="slidenum">
              <a:rPr lang="fr-FR"/>
              <a:pPr/>
              <a:t>21</a:t>
            </a:fld>
            <a:endParaRPr lang="fr-FR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60DDD-1492-4802-805B-184E9DFAF895}" type="slidenum">
              <a:rPr lang="fr-FR"/>
              <a:pPr/>
              <a:t>22</a:t>
            </a:fld>
            <a:endParaRPr lang="fr-FR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081E2-E606-4D20-B776-056CBF5B0919}" type="slidenum">
              <a:rPr lang="fr-FR"/>
              <a:pPr/>
              <a:t>23</a:t>
            </a:fld>
            <a:endParaRPr lang="fr-F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1B3C8-BBFF-4BE5-8D3C-B580DF847495}" type="slidenum">
              <a:rPr lang="fr-FR"/>
              <a:pPr/>
              <a:t>24</a:t>
            </a:fld>
            <a:endParaRPr lang="fr-F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C424E-96E5-4436-BC85-2A2C2D24E7AA}" type="slidenum">
              <a:rPr lang="fr-FR"/>
              <a:pPr/>
              <a:t>26</a:t>
            </a:fld>
            <a:endParaRPr lang="fr-FR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78BCD-5855-4B3C-844C-F34C76E1815E}" type="slidenum">
              <a:rPr lang="fr-FR"/>
              <a:pPr/>
              <a:t>27</a:t>
            </a:fld>
            <a:endParaRPr lang="fr-FR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53BA3-CB9A-4488-BA81-D094B94F7491}" type="slidenum">
              <a:rPr lang="fr-FR"/>
              <a:pPr/>
              <a:t>6</a:t>
            </a:fld>
            <a:endParaRPr lang="fr-F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722D9-DFC7-484F-BA04-67394E714178}" type="slidenum">
              <a:rPr lang="fr-FR"/>
              <a:pPr/>
              <a:t>28</a:t>
            </a:fld>
            <a:endParaRPr lang="fr-FR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F9E77-0CE2-450F-8862-7B37E6B9F05C}" type="slidenum">
              <a:rPr lang="fr-FR"/>
              <a:pPr/>
              <a:t>29</a:t>
            </a:fld>
            <a:endParaRPr lang="fr-FR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BADBB-B0F7-4ED2-9E67-0E7772D67071}" type="slidenum">
              <a:rPr lang="fr-FR"/>
              <a:pPr/>
              <a:t>30</a:t>
            </a:fld>
            <a:endParaRPr lang="fr-FR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A6561-8CE5-47C8-8AAD-FA4C49FA8A15}" type="slidenum">
              <a:rPr lang="fr-FR"/>
              <a:pPr/>
              <a:t>31</a:t>
            </a:fld>
            <a:endParaRPr lang="fr-FR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258F4-002A-43D5-A3CA-B846646985E0}" type="slidenum">
              <a:rPr lang="fr-FR"/>
              <a:pPr/>
              <a:t>32</a:t>
            </a:fld>
            <a:endParaRPr lang="fr-FR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2BD98-2C63-40BA-9DD2-477C60E8266A}" type="slidenum">
              <a:rPr lang="fr-FR"/>
              <a:pPr/>
              <a:t>33</a:t>
            </a:fld>
            <a:endParaRPr lang="fr-FR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CD6E1-8FD2-46A8-895B-51815E589109}" type="slidenum">
              <a:rPr lang="fr-FR"/>
              <a:pPr/>
              <a:t>34</a:t>
            </a:fld>
            <a:endParaRPr lang="fr-FR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9700-B362-47C3-9D84-62B3C9DD255D}" type="slidenum">
              <a:rPr lang="fr-FR"/>
              <a:pPr/>
              <a:t>35</a:t>
            </a:fld>
            <a:endParaRPr lang="fr-F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03172-8E0D-4804-8193-261F9DA32721}" type="slidenum">
              <a:rPr lang="fr-FR"/>
              <a:pPr/>
              <a:t>7</a:t>
            </a:fld>
            <a:endParaRPr lang="fr-FR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B34FA-B2DA-4A11-BBBE-C2EAF15BEEEC}" type="slidenum">
              <a:rPr lang="fr-FR"/>
              <a:pPr/>
              <a:t>8</a:t>
            </a:fld>
            <a:endParaRPr lang="fr-FR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97C49-10BE-4271-8D03-A590A780248C}" type="slidenum">
              <a:rPr lang="fr-FR"/>
              <a:pPr/>
              <a:t>9</a:t>
            </a:fld>
            <a:endParaRPr lang="fr-FR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1216A-003A-48C8-B1D0-2A653B8F3AF3}" type="slidenum">
              <a:rPr lang="fr-FR"/>
              <a:pPr/>
              <a:t>13</a:t>
            </a:fld>
            <a:endParaRPr lang="fr-FR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A37B7-B080-4B75-9777-46F21DAA2920}" type="slidenum">
              <a:rPr lang="fr-FR"/>
              <a:pPr/>
              <a:t>14</a:t>
            </a:fld>
            <a:endParaRPr lang="fr-FR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C14FC-614E-4372-80E3-5F92D8707D58}" type="slidenum">
              <a:rPr lang="fr-FR"/>
              <a:pPr/>
              <a:t>15</a:t>
            </a:fld>
            <a:endParaRPr lang="fr-F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FEE69-497D-4ED7-BC51-2F132EE265A9}" type="slidenum">
              <a:rPr lang="fr-FR"/>
              <a:pPr/>
              <a:t>16</a:t>
            </a:fld>
            <a:endParaRPr lang="fr-FR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2D281-D9F5-4187-9377-29A3CC76342D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5FA40-1C1E-4C15-97A5-73D975669C4A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9472A-C2F2-42AD-8D71-318E59BAD6B4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re. Diagramm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8" y="0"/>
            <a:ext cx="8637587" cy="11906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half" idx="1"/>
          </p:nvPr>
        </p:nvSpPr>
        <p:spPr>
          <a:xfrm>
            <a:off x="331788" y="1731963"/>
            <a:ext cx="4027487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11675" y="1731963"/>
            <a:ext cx="4029075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228600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F892CF-5CA8-4D34-86B9-4C80BC7FBA7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8" y="0"/>
            <a:ext cx="8637587" cy="11906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31788" y="1731963"/>
            <a:ext cx="8208962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228600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6555CC-585B-4663-AD41-9241E5330AE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A7216-8E8E-43F4-B858-7AA17BB2DA2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CDEF5-C3D4-458A-AE57-43D58E8B440D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2F8C3-6A08-4B21-9CEF-444A4252E9C7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A6182-2551-4D73-87D9-DD6844FC5668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1378C-B555-44C5-BCBF-7545B4905407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17937-6BC3-4320-8CF7-8AB7A128028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F6FB5-3DDC-45F7-889F-9AE54C512662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82B5C-EDE2-4955-A986-E45172AFA458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B16B3688-D1A4-47EF-A299-F259D2CEA179}" type="datetime2">
              <a:rPr lang="fr-FR" smtClean="0"/>
              <a:pPr algn="r" eaLnBrk="1" latinLnBrk="0" hangingPunct="1"/>
              <a:t>dimanche 14 février 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ISIMA 3 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16" cstate="print"/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</p:spPr>
      </p:pic>
      <p:sp>
        <p:nvSpPr>
          <p:cNvPr id="16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16" y="0"/>
              </a:cxn>
              <a:cxn ang="0">
                <a:pos x="11502" y="440"/>
              </a:cxn>
              <a:cxn ang="0">
                <a:pos x="8740" y="440"/>
              </a:cxn>
              <a:cxn ang="0">
                <a:pos x="8450" y="150"/>
              </a:cxn>
              <a:cxn ang="0">
                <a:pos x="150" y="150"/>
              </a:cxn>
              <a:cxn ang="0">
                <a:pos x="0" y="0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3A330475-DA64-46D0-BCEE-45A26AA18B8A}" type="slidenum">
              <a:rPr lang="fr-FR" b="1">
                <a:solidFill>
                  <a:srgbClr val="42679B"/>
                </a:solidFill>
              </a:rPr>
              <a:pPr/>
              <a:t>‹N°›</a:t>
            </a:fld>
            <a:endParaRPr lang="fr-FR" b="1">
              <a:solidFill>
                <a:srgbClr val="42679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Ingénierie du Système Logiciel </a:t>
            </a:r>
            <a:endParaRPr lang="fr-FR" sz="2800" b="1" i="1" dirty="0">
              <a:solidFill>
                <a:srgbClr val="42679B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05800" y="6477000"/>
            <a:ext cx="533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4" name="Image 3" descr="ISIMA-logo-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200407" cy="61264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1447800"/>
            <a:ext cx="5105400" cy="1323439"/>
          </a:xfrm>
          <a:prstGeom prst="rect">
            <a:avLst/>
          </a:prstGeom>
          <a:ln>
            <a:solidFill>
              <a:schemeClr val="lt1">
                <a:alpha val="54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Processus, Méthodes &amp; Outils </a:t>
            </a:r>
          </a:p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de Développement Logiciel</a:t>
            </a:r>
            <a:endParaRPr lang="fr-FR" sz="2800" b="1" i="1" dirty="0">
              <a:solidFill>
                <a:srgbClr val="7AEFF2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76400" y="5029200"/>
            <a:ext cx="6096000" cy="990600"/>
            <a:chOff x="1981200" y="4743510"/>
            <a:chExt cx="6096000" cy="99060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81200" y="4743510"/>
              <a:ext cx="2514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sz="2000" b="1" dirty="0" smtClean="0">
                  <a:latin typeface="Comic Sans MS" pitchFamily="66" charset="0"/>
                  <a:cs typeface="Arial" pitchFamily="34" charset="0"/>
                </a:rPr>
                <a:t>Christine FORCE</a:t>
              </a:r>
              <a:endParaRPr lang="fr-FR" sz="2000" b="1" i="1" dirty="0">
                <a:latin typeface="Comic Sans MS" pitchFamily="66" charset="0"/>
                <a:cs typeface="Arial" pitchFamily="34" charset="0"/>
              </a:endParaRPr>
            </a:p>
          </p:txBody>
        </p:sp>
        <p:pic>
          <p:nvPicPr>
            <p:cNvPr id="1026" name="Picture 2" descr="bd0491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4930895"/>
              <a:ext cx="846933" cy="57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867400" y="5419725"/>
              <a:ext cx="2209800" cy="31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guittard.cedric@wanadoo.fr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mic Sans MS" pitchFamily="66" charset="0"/>
                <a:cs typeface="Arial" pitchFamily="34" charset="0"/>
              </a:rPr>
              <a:t>Cédric GUITTARD </a:t>
            </a:r>
            <a:endParaRPr lang="fr-FR" sz="2000" b="1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2925" y="5105400"/>
            <a:ext cx="1920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fr-FR" sz="1400" b="1" dirty="0" smtClean="0">
                <a:latin typeface="Calibri" pitchFamily="34" charset="0"/>
              </a:rPr>
              <a:t>Christine.force@isima.fr</a:t>
            </a:r>
            <a:endParaRPr lang="fr-FR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7216-8E8E-43F4-B858-7AA17BB2DA2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Exemple : Organisation du SQ</a:t>
            </a:r>
            <a:endParaRPr lang="fr-FR" sz="3200" dirty="0"/>
          </a:p>
        </p:txBody>
      </p:sp>
      <p:pic>
        <p:nvPicPr>
          <p:cNvPr id="1026" name="Picture 2" descr="organisationS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5985914" cy="486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7216-8E8E-43F4-B858-7AA17BB2DA2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Exemples : la Documentation</a:t>
            </a:r>
            <a:endParaRPr lang="fr-FR" sz="3200" dirty="0"/>
          </a:p>
        </p:txBody>
      </p:sp>
      <p:pic>
        <p:nvPicPr>
          <p:cNvPr id="2050" name="Picture 2" descr="documenta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9268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7216-8E8E-43F4-B858-7AA17BB2DA2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Exemples : Le Contrôle </a:t>
            </a:r>
            <a:endParaRPr lang="fr-FR" sz="3200" dirty="0"/>
          </a:p>
        </p:txBody>
      </p:sp>
      <p:pic>
        <p:nvPicPr>
          <p:cNvPr id="3074" name="Picture 2" descr="structureproj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143000"/>
            <a:ext cx="68570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641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Management qualité</a:t>
            </a:r>
            <a:endParaRPr lang="fr-FR" dirty="0"/>
          </a:p>
        </p:txBody>
      </p:sp>
      <p:sp>
        <p:nvSpPr>
          <p:cNvPr id="286723" name="Oval 3"/>
          <p:cNvSpPr>
            <a:spLocks noChangeArrowheads="1"/>
          </p:cNvSpPr>
          <p:nvPr/>
        </p:nvSpPr>
        <p:spPr bwMode="auto">
          <a:xfrm>
            <a:off x="1052513" y="2014538"/>
            <a:ext cx="4127500" cy="4127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1708150" y="2678113"/>
            <a:ext cx="2870200" cy="2871787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 sz="2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2278063" y="3241675"/>
            <a:ext cx="1760537" cy="1760538"/>
          </a:xfrm>
          <a:prstGeom prst="ellipse">
            <a:avLst/>
          </a:prstGeom>
          <a:solidFill>
            <a:srgbClr val="FFDD4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2407325" y="2984500"/>
            <a:ext cx="15020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fr-FR" sz="1600" b="0" noProof="1">
                <a:solidFill>
                  <a:schemeClr val="tx2">
                    <a:lumMod val="50000"/>
                  </a:schemeClr>
                </a:solidFill>
                <a:latin typeface="Impact" pitchFamily="34" charset="0"/>
              </a:rPr>
              <a:t>qualité du produit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1" y="2133600"/>
            <a:ext cx="1802180" cy="451627"/>
            <a:chOff x="2568" y="1258"/>
            <a:chExt cx="758" cy="191"/>
          </a:xfrm>
        </p:grpSpPr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568" y="1258"/>
              <a:ext cx="7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1" noProof="1" smtClean="0">
                  <a:solidFill>
                    <a:srgbClr val="C00000"/>
                  </a:solidFill>
                  <a:latin typeface="Gulim" pitchFamily="34" charset="-127"/>
                  <a:ea typeface="Gulim" pitchFamily="34" charset="-127"/>
                </a:rPr>
                <a:t>Qualité </a:t>
              </a:r>
              <a:r>
                <a:rPr lang="fr-FR" sz="1600" b="1" noProof="1">
                  <a:solidFill>
                    <a:srgbClr val="C00000"/>
                  </a:solidFill>
                  <a:latin typeface="Gulim" pitchFamily="34" charset="-127"/>
                  <a:ea typeface="Gulim" pitchFamily="34" charset="-127"/>
                </a:rPr>
                <a:t>de service </a:t>
              </a: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2653" y="1345"/>
              <a:ext cx="527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1" noProof="1">
                  <a:solidFill>
                    <a:srgbClr val="C00000"/>
                  </a:solidFill>
                  <a:latin typeface="Gulim" pitchFamily="34" charset="-127"/>
                  <a:ea typeface="Gulim" pitchFamily="34" charset="-127"/>
                </a:rPr>
                <a:t>pour le client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8275" y="5030788"/>
            <a:ext cx="904875" cy="434975"/>
            <a:chOff x="2745" y="2361"/>
            <a:chExt cx="378" cy="182"/>
          </a:xfrm>
        </p:grpSpPr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769" y="2361"/>
              <a:ext cx="333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CRITERES </a:t>
              </a: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2745" y="2441"/>
              <a:ext cx="378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METRIQUES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47938" y="3548063"/>
            <a:ext cx="1222375" cy="1176337"/>
            <a:chOff x="1605" y="2222"/>
            <a:chExt cx="770" cy="645"/>
          </a:xfrm>
        </p:grpSpPr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1625" y="2222"/>
              <a:ext cx="73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Q</a:t>
              </a:r>
              <a:r>
                <a:rPr lang="fr-FR" sz="1600" b="0" noProof="1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ualité de</a:t>
              </a:r>
            </a:p>
            <a:p>
              <a:pPr algn="ctr" eaLnBrk="0" hangingPunct="0"/>
              <a:r>
                <a:rPr lang="fr-FR" sz="1600" b="0" noProof="1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Projet</a:t>
              </a:r>
              <a:r>
                <a:rPr lang="fr-FR" sz="16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 et</a:t>
              </a:r>
            </a:p>
            <a:p>
              <a:pPr algn="ctr" eaLnBrk="0" hangingPunct="0"/>
              <a:r>
                <a:rPr lang="fr-FR" sz="16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de processus</a:t>
              </a:r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 </a:t>
              </a:r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1605" y="2713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noProof="1">
                  <a:solidFill>
                    <a:schemeClr val="tx2">
                      <a:lumMod val="50000"/>
                    </a:schemeClr>
                  </a:solidFill>
                  <a:latin typeface="Impact" pitchFamily="34" charset="0"/>
                </a:rPr>
                <a:t>ORGANISATION</a:t>
              </a:r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 </a:t>
              </a:r>
            </a:p>
          </p:txBody>
        </p:sp>
      </p:grp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2590800" y="5664201"/>
            <a:ext cx="11576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fr-FR" sz="1600" b="1" noProof="1">
                <a:solidFill>
                  <a:srgbClr val="C00000"/>
                </a:solidFill>
                <a:latin typeface="Impact" pitchFamily="34" charset="0"/>
              </a:rPr>
              <a:t>F</a:t>
            </a:r>
            <a:r>
              <a:rPr lang="fr-FR" sz="1600" b="1" noProof="1">
                <a:solidFill>
                  <a:srgbClr val="C00000"/>
                </a:solidFill>
                <a:latin typeface="Gulim" pitchFamily="34" charset="-127"/>
                <a:ea typeface="Gulim" pitchFamily="34" charset="-127"/>
              </a:rPr>
              <a:t>ACTEURS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5486401" y="1371600"/>
            <a:ext cx="3657599" cy="925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Facteurs sensibles de </a:t>
            </a:r>
            <a:r>
              <a:rPr lang="fr-FR" dirty="0" smtClean="0">
                <a:latin typeface="Impact" pitchFamily="34" charset="0"/>
                <a:cs typeface="Times New Roman" pitchFamily="18" charset="0"/>
              </a:rPr>
              <a:t>l’extérieur</a:t>
            </a:r>
            <a:endParaRPr lang="fr-FR" dirty="0">
              <a:latin typeface="Impact" pitchFamily="34" charset="0"/>
              <a:cs typeface="Times New Roman" pitchFamily="18" charset="0"/>
            </a:endParaRPr>
          </a:p>
          <a:p>
            <a:pPr algn="ctr" eaLnBrk="0" hangingPunct="0"/>
            <a:r>
              <a:rPr lang="fr-FR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logiciel rend bien </a:t>
            </a:r>
            <a:endParaRPr lang="fr-FR" dirty="0" smtClean="0">
              <a:solidFill>
                <a:srgbClr val="C00000"/>
              </a:solidFill>
              <a:latin typeface="Impact" pitchFamily="34" charset="0"/>
              <a:cs typeface="Times New Roman" pitchFamily="18" charset="0"/>
            </a:endParaRPr>
          </a:p>
          <a:p>
            <a:pPr algn="ctr" eaLnBrk="0" hangingPunct="0"/>
            <a:r>
              <a:rPr lang="fr-FR" dirty="0" smtClean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</a:t>
            </a:r>
            <a:r>
              <a:rPr lang="fr-FR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service attendu </a:t>
            </a:r>
          </a:p>
        </p:txBody>
      </p:sp>
      <p:sp>
        <p:nvSpPr>
          <p:cNvPr id="286738" name="Text Box 18"/>
          <p:cNvSpPr txBox="1">
            <a:spLocks noChangeArrowheads="1"/>
          </p:cNvSpPr>
          <p:nvPr/>
        </p:nvSpPr>
        <p:spPr bwMode="auto">
          <a:xfrm>
            <a:off x="5637213" y="3462338"/>
            <a:ext cx="3125788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C</a:t>
            </a:r>
            <a:r>
              <a:rPr lang="fr-FR" dirty="0" smtClean="0">
                <a:latin typeface="Impact" pitchFamily="34" charset="0"/>
                <a:cs typeface="Times New Roman" pitchFamily="18" charset="0"/>
              </a:rPr>
              <a:t>ritères </a:t>
            </a:r>
            <a:r>
              <a:rPr lang="fr-FR" dirty="0">
                <a:latin typeface="Impact" pitchFamily="34" charset="0"/>
                <a:cs typeface="Times New Roman" pitchFamily="18" charset="0"/>
              </a:rPr>
              <a:t>décidables de</a:t>
            </a:r>
          </a:p>
          <a:p>
            <a:pPr algn="ctr"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 l’intérieur et mesurables :</a:t>
            </a:r>
          </a:p>
          <a:p>
            <a:pPr algn="ctr"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logiciel est bien fait </a:t>
            </a:r>
          </a:p>
        </p:txBody>
      </p:sp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5638800" y="5029200"/>
            <a:ext cx="3124200" cy="12025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800" b="0" dirty="0">
                <a:latin typeface="Impact" pitchFamily="34" charset="0"/>
                <a:cs typeface="Times New Roman" pitchFamily="18" charset="0"/>
              </a:rPr>
              <a:t>règles de production et d’organisation : </a:t>
            </a:r>
            <a:endParaRPr lang="fr-FR" sz="1800" b="0" dirty="0" smtClean="0">
              <a:latin typeface="Impact" pitchFamily="34" charset="0"/>
              <a:cs typeface="Times New Roman" pitchFamily="18" charset="0"/>
            </a:endParaRPr>
          </a:p>
          <a:p>
            <a:pPr algn="ctr" eaLnBrk="0" hangingPunct="0"/>
            <a:r>
              <a:rPr lang="fr-FR" sz="1800" b="0" dirty="0" smtClean="0">
                <a:latin typeface="Impact" pitchFamily="34" charset="0"/>
                <a:cs typeface="Times New Roman" pitchFamily="18" charset="0"/>
              </a:rPr>
              <a:t> </a:t>
            </a:r>
            <a:r>
              <a:rPr lang="fr-FR" b="0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logiciel est </a:t>
            </a:r>
          </a:p>
          <a:p>
            <a:pPr algn="ctr" eaLnBrk="0" hangingPunct="0"/>
            <a:r>
              <a:rPr lang="fr-FR" b="0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réalisé dans les règles de l’art</a:t>
            </a:r>
            <a:r>
              <a:rPr lang="fr-FR" b="0" dirty="0">
                <a:solidFill>
                  <a:srgbClr val="C00000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286740" name="AutoShape 20"/>
          <p:cNvSpPr>
            <a:spLocks noChangeArrowheads="1"/>
          </p:cNvSpPr>
          <p:nvPr/>
        </p:nvSpPr>
        <p:spPr bwMode="auto">
          <a:xfrm rot="1682642">
            <a:off x="3886200" y="4713288"/>
            <a:ext cx="1763713" cy="400050"/>
          </a:xfrm>
          <a:custGeom>
            <a:avLst/>
            <a:gdLst>
              <a:gd name="G0" fmla="+- 17593 0 0"/>
              <a:gd name="G1" fmla="+- 7067 0 0"/>
              <a:gd name="G2" fmla="+- 21600 0 7067"/>
              <a:gd name="G3" fmla="+- 10800 0 7067"/>
              <a:gd name="G4" fmla="+- 21600 0 17593"/>
              <a:gd name="G5" fmla="*/ G4 G3 10800"/>
              <a:gd name="G6" fmla="+- 21600 0 G5"/>
              <a:gd name="T0" fmla="*/ 17593 w 21600"/>
              <a:gd name="T1" fmla="*/ 0 h 21600"/>
              <a:gd name="T2" fmla="*/ 0 w 21600"/>
              <a:gd name="T3" fmla="*/ 10800 h 21600"/>
              <a:gd name="T4" fmla="*/ 175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593" y="0"/>
                </a:moveTo>
                <a:lnTo>
                  <a:pt x="17593" y="7067"/>
                </a:lnTo>
                <a:lnTo>
                  <a:pt x="3375" y="7067"/>
                </a:lnTo>
                <a:lnTo>
                  <a:pt x="3375" y="14533"/>
                </a:lnTo>
                <a:lnTo>
                  <a:pt x="17593" y="14533"/>
                </a:lnTo>
                <a:lnTo>
                  <a:pt x="175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7067"/>
                </a:moveTo>
                <a:lnTo>
                  <a:pt x="1350" y="14533"/>
                </a:lnTo>
                <a:lnTo>
                  <a:pt x="2700" y="14533"/>
                </a:lnTo>
                <a:lnTo>
                  <a:pt x="2700" y="7067"/>
                </a:lnTo>
                <a:close/>
              </a:path>
              <a:path w="21600" h="21600">
                <a:moveTo>
                  <a:pt x="0" y="7067"/>
                </a:moveTo>
                <a:lnTo>
                  <a:pt x="0" y="14533"/>
                </a:lnTo>
                <a:lnTo>
                  <a:pt x="675" y="14533"/>
                </a:lnTo>
                <a:lnTo>
                  <a:pt x="675" y="7067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86741" name="AutoShape 21"/>
          <p:cNvSpPr>
            <a:spLocks noChangeArrowheads="1"/>
          </p:cNvSpPr>
          <p:nvPr/>
        </p:nvSpPr>
        <p:spPr bwMode="auto">
          <a:xfrm>
            <a:off x="4618038" y="3863975"/>
            <a:ext cx="1103312" cy="342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86742" name="AutoShape 22"/>
          <p:cNvSpPr>
            <a:spLocks noChangeArrowheads="1"/>
          </p:cNvSpPr>
          <p:nvPr/>
        </p:nvSpPr>
        <p:spPr bwMode="auto">
          <a:xfrm rot="-1740794">
            <a:off x="4791075" y="2514600"/>
            <a:ext cx="996950" cy="298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86746" name="AutoShape 26"/>
          <p:cNvSpPr>
            <a:spLocks noChangeArrowheads="1"/>
          </p:cNvSpPr>
          <p:nvPr/>
        </p:nvSpPr>
        <p:spPr bwMode="auto">
          <a:xfrm>
            <a:off x="6858000" y="2590800"/>
            <a:ext cx="62865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C8624"/>
          </a:solidFill>
          <a:ln w="28575">
            <a:solidFill>
              <a:srgbClr val="FC8624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286747" name="AutoShape 27"/>
          <p:cNvSpPr>
            <a:spLocks noChangeArrowheads="1"/>
          </p:cNvSpPr>
          <p:nvPr/>
        </p:nvSpPr>
        <p:spPr bwMode="auto">
          <a:xfrm>
            <a:off x="6645275" y="4492625"/>
            <a:ext cx="62865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C8624"/>
          </a:solidFill>
          <a:ln w="28575">
            <a:solidFill>
              <a:srgbClr val="FC8624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C603-2B29-4F1D-BF38-D5872AAD1D52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520700" y="1384300"/>
            <a:ext cx="7915275" cy="473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637587" cy="57943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CONSTRUCTION ET CONTRÔLE DE LA QUALITE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609600" y="1447800"/>
            <a:ext cx="1073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 b="0" noProof="1">
                <a:latin typeface="+mj-lt"/>
              </a:rPr>
              <a:t>NIVEAUX</a:t>
            </a:r>
            <a:r>
              <a:rPr lang="fr-FR" sz="2400" b="0" noProof="1">
                <a:latin typeface="Impact" pitchFamily="34" charset="0"/>
              </a:rPr>
              <a:t> 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623888" y="2351088"/>
            <a:ext cx="823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noProof="1">
                <a:latin typeface="+mj-lt"/>
              </a:rPr>
              <a:t>CLIENT</a:t>
            </a:r>
            <a:r>
              <a:rPr lang="fr-FR" sz="2400" b="0" noProof="1">
                <a:solidFill>
                  <a:srgbClr val="FF0000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581025" y="3595688"/>
            <a:ext cx="1021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noProof="1">
                <a:latin typeface="+mj-lt"/>
              </a:rPr>
              <a:t>PRODUIT</a:t>
            </a:r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650875" y="4954588"/>
            <a:ext cx="7459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noProof="1">
                <a:latin typeface="+mj-lt"/>
              </a:rPr>
              <a:t>PROJET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2390775" y="1533525"/>
            <a:ext cx="20621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 noProof="1">
                <a:latin typeface="+mj-lt"/>
              </a:rPr>
              <a:t>CONSTRUCTION 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1819275" y="1954213"/>
            <a:ext cx="352901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noProof="1">
                <a:latin typeface="+mj-lt"/>
              </a:rPr>
              <a:t>Spécifier le service et ses propriétés: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Management des exigences,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Prototypage,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Gestion des configurations.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1819275" y="3249613"/>
            <a:ext cx="3514725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noProof="1">
                <a:latin typeface="+mj-lt"/>
              </a:rPr>
              <a:t>Discipline de réalisation :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Méthodes, </a:t>
            </a:r>
            <a:r>
              <a:rPr lang="fr-FR" noProof="1" smtClean="0">
                <a:latin typeface="+mj-lt"/>
              </a:rPr>
              <a:t>langages, standards </a:t>
            </a:r>
            <a:r>
              <a:rPr lang="fr-FR" noProof="1">
                <a:latin typeface="+mj-lt"/>
              </a:rPr>
              <a:t>et outils de conception et de codage,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Outils de tests et de certification</a:t>
            </a:r>
            <a:r>
              <a:rPr lang="fr-FR" sz="1600" b="0" noProof="1">
                <a:solidFill>
                  <a:schemeClr val="bg1"/>
                </a:solidFill>
                <a:latin typeface="Impact" pitchFamily="34" charset="0"/>
              </a:rPr>
              <a:t>.</a:t>
            </a: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1819275" y="4579938"/>
            <a:ext cx="36671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fr-FR" sz="1600" noProof="1">
                <a:latin typeface="+mj-lt"/>
              </a:rPr>
              <a:t>Normes :</a:t>
            </a:r>
          </a:p>
          <a:p>
            <a:pPr marL="190500" lvl="1" eaLnBrk="0" hangingPunct="0"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Manuel et Plan d’Assurance Qualité,</a:t>
            </a:r>
          </a:p>
          <a:p>
            <a:pPr marL="190500" lvl="1" eaLnBrk="0" hangingPunct="0"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Normes de documents…</a:t>
            </a:r>
          </a:p>
          <a:p>
            <a:pPr eaLnBrk="0" hangingPunct="0">
              <a:buSzPct val="70000"/>
              <a:buFont typeface="Wingdings" pitchFamily="2" charset="2"/>
              <a:buNone/>
            </a:pPr>
            <a:r>
              <a:rPr lang="fr-FR" sz="1600" noProof="1">
                <a:latin typeface="+mj-lt"/>
              </a:rPr>
              <a:t>Gestion de </a:t>
            </a:r>
            <a:r>
              <a:rPr lang="fr-FR" sz="1600" noProof="1" smtClean="0">
                <a:latin typeface="+mj-lt"/>
              </a:rPr>
              <a:t>projet (itérations)</a:t>
            </a:r>
            <a:endParaRPr lang="fr-FR" sz="1600" noProof="1">
              <a:latin typeface="+mj-lt"/>
            </a:endParaRPr>
          </a:p>
          <a:p>
            <a:pPr eaLnBrk="0" hangingPunct="0">
              <a:buSzPct val="70000"/>
              <a:buFont typeface="Wingdings" pitchFamily="2" charset="2"/>
              <a:buNone/>
            </a:pPr>
            <a:r>
              <a:rPr lang="fr-FR" sz="1600" noProof="1">
                <a:latin typeface="+mj-lt"/>
              </a:rPr>
              <a:t>Gestion de </a:t>
            </a:r>
            <a:r>
              <a:rPr lang="fr-FR" sz="1600" noProof="1" smtClean="0">
                <a:latin typeface="+mj-lt"/>
              </a:rPr>
              <a:t>l'environnement (configurer</a:t>
            </a:r>
          </a:p>
          <a:p>
            <a:pPr eaLnBrk="0" hangingPunct="0">
              <a:buSzPct val="70000"/>
              <a:buFont typeface="Wingdings" pitchFamily="2" charset="2"/>
              <a:buNone/>
            </a:pPr>
            <a:r>
              <a:rPr lang="fr-FR" sz="1600" noProof="1" smtClean="0">
                <a:latin typeface="+mj-lt"/>
              </a:rPr>
              <a:t>le processus, choisir les outils).</a:t>
            </a:r>
            <a:endParaRPr lang="fr-FR" sz="1600" noProof="1">
              <a:latin typeface="+mj-lt"/>
            </a:endParaRPr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5848350" y="1519238"/>
            <a:ext cx="177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 noProof="1">
                <a:latin typeface="+mj-lt"/>
              </a:rPr>
              <a:t>CONTROLE </a:t>
            </a:r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5499100" y="1919288"/>
            <a:ext cx="2794000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noProof="1">
                <a:latin typeface="+mj-lt"/>
              </a:rPr>
              <a:t>Validation :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tests fonctionnels,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mesures de fiabilité,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performances …</a:t>
            </a: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auto">
          <a:xfrm>
            <a:off x="5499100" y="3221038"/>
            <a:ext cx="2959100" cy="133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sz="1600" noProof="1">
                <a:latin typeface="+mj-lt"/>
              </a:rPr>
              <a:t>Vérification :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analyses statiques (</a:t>
            </a:r>
            <a:r>
              <a:rPr lang="fr-FR" sz="1600" noProof="1" smtClean="0">
                <a:latin typeface="+mj-lt"/>
              </a:rPr>
              <a:t>mesures, respect des standards),</a:t>
            </a:r>
            <a:endParaRPr lang="fr-FR" sz="1600" noProof="1">
              <a:latin typeface="+mj-lt"/>
            </a:endParaRP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analyses dynamiques (tests structurels).</a:t>
            </a:r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5499100" y="4724400"/>
            <a:ext cx="28829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sz="1600" noProof="1">
                <a:latin typeface="+mj-lt"/>
              </a:rPr>
              <a:t>Respect des normes :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revues,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audits. </a:t>
            </a:r>
          </a:p>
          <a:p>
            <a:pPr eaLnBrk="0" hangingPunct="0">
              <a:lnSpc>
                <a:spcPct val="110000"/>
              </a:lnSpc>
              <a:buSzPct val="70000"/>
              <a:buFont typeface="Wingdings" pitchFamily="2" charset="2"/>
              <a:buNone/>
            </a:pPr>
            <a:r>
              <a:rPr lang="fr-FR" sz="1600" noProof="1">
                <a:latin typeface="+mj-lt"/>
              </a:rPr>
              <a:t>Respect des coûts et des </a:t>
            </a:r>
            <a:r>
              <a:rPr lang="fr-FR" sz="1600" noProof="1" smtClean="0">
                <a:latin typeface="+mj-lt"/>
              </a:rPr>
              <a:t>délais</a:t>
            </a:r>
          </a:p>
          <a:p>
            <a:pPr eaLnBrk="0" hangingPunct="0">
              <a:lnSpc>
                <a:spcPct val="110000"/>
              </a:lnSpc>
              <a:buSzPct val="70000"/>
              <a:buFont typeface="Wingdings" pitchFamily="2" charset="2"/>
              <a:buNone/>
            </a:pPr>
            <a:r>
              <a:rPr lang="fr-FR" sz="1600" noProof="1" smtClean="0">
                <a:latin typeface="+mj-lt"/>
              </a:rPr>
              <a:t>CMMI, SPICE, ITIL…</a:t>
            </a:r>
            <a:endParaRPr lang="fr-FR" sz="1600" noProof="1">
              <a:latin typeface="+mj-lt"/>
            </a:endParaRPr>
          </a:p>
        </p:txBody>
      </p:sp>
      <p:sp>
        <p:nvSpPr>
          <p:cNvPr id="288784" name="Line 16"/>
          <p:cNvSpPr>
            <a:spLocks noChangeShapeType="1"/>
          </p:cNvSpPr>
          <p:nvPr/>
        </p:nvSpPr>
        <p:spPr bwMode="auto">
          <a:xfrm>
            <a:off x="539750" y="1914525"/>
            <a:ext cx="7918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539750" y="3181350"/>
            <a:ext cx="79184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>
            <a:off x="539750" y="4581525"/>
            <a:ext cx="79184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1725613" y="1371600"/>
            <a:ext cx="1587" cy="475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 flipH="1">
            <a:off x="5386388" y="1371600"/>
            <a:ext cx="9525" cy="477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5AE3-F801-461C-8283-DB260AC02E96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239713"/>
            <a:ext cx="8637587" cy="579437"/>
          </a:xfrm>
        </p:spPr>
        <p:txBody>
          <a:bodyPr/>
          <a:lstStyle/>
          <a:p>
            <a:r>
              <a:rPr lang="fr-FR" sz="3200"/>
              <a:t>CONCLUSION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292225"/>
            <a:ext cx="8077200" cy="5138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 dirty="0"/>
              <a:t>le Génie Logiciel fournit :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les méthodes, 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la technologie 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les outils.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L’Assurance Qualité s’applique sur :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les démarches, modèles et documents produits par les méthodes et outils de Génie Logiciel.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Le Contrôle Qualité ne fait que constater le bon ou le mauvais état du produit.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50BE-ECF7-4CD4-B292-6841B42E5DE2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95269" name="Rectangle 37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Qualité du produit  : LA </a:t>
            </a:r>
            <a:r>
              <a:rPr lang="fr-FR" sz="3200" dirty="0"/>
              <a:t>NORME ISO </a:t>
            </a:r>
            <a:r>
              <a:rPr lang="fr-FR" sz="3200" dirty="0" err="1"/>
              <a:t>SQuaRE</a:t>
            </a:r>
            <a:r>
              <a:rPr lang="fr-FR" sz="3200" dirty="0"/>
              <a:t>* </a:t>
            </a:r>
          </a:p>
        </p:txBody>
      </p:sp>
      <p:sp>
        <p:nvSpPr>
          <p:cNvPr id="95235" name="Oval 3"/>
          <p:cNvSpPr>
            <a:spLocks noChangeArrowheads="1"/>
          </p:cNvSpPr>
          <p:nvPr/>
        </p:nvSpPr>
        <p:spPr bwMode="auto">
          <a:xfrm>
            <a:off x="4322763" y="3214688"/>
            <a:ext cx="976312" cy="930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ISO</a:t>
            </a:r>
          </a:p>
          <a:p>
            <a:pPr algn="ctr"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SQuaRE*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3859213" y="2001838"/>
            <a:ext cx="1882775" cy="113030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rgbClr val="FB601B"/>
            </a:outerShdw>
          </a:effectLst>
        </p:spPr>
        <p:txBody>
          <a:bodyPr wrap="none"/>
          <a:lstStyle/>
          <a:p>
            <a:pPr algn="ctr" eaLnBrk="0" hangingPunct="0"/>
            <a:r>
              <a:rPr lang="fr-FR" sz="1600" b="0" dirty="0">
                <a:latin typeface="Impact" pitchFamily="34" charset="0"/>
              </a:rPr>
              <a:t>Fonctionnalité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 flipV="1">
            <a:off x="3890963" y="4225925"/>
            <a:ext cx="1835150" cy="11430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FB601B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 rot="3585869" flipV="1">
            <a:off x="2908300" y="3684588"/>
            <a:ext cx="1835150" cy="11430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FB601B"/>
            </a:outerShdw>
          </a:effectLst>
        </p:spPr>
        <p:txBody>
          <a:bodyPr vert="eaVert" wrap="none"/>
          <a:lstStyle/>
          <a:p>
            <a:pPr algn="ctr" eaLnBrk="0" hangingPunct="0"/>
            <a:endParaRPr lang="fr-FR" sz="1600" b="0">
              <a:latin typeface="Impact" pitchFamily="34" charset="0"/>
            </a:endParaRP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 rot="18000000">
            <a:off x="2840832" y="2558256"/>
            <a:ext cx="1885950" cy="1116013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rgbClr val="FB601B"/>
            </a:outerShdw>
          </a:effectLst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1600" b="0">
              <a:latin typeface="Impact" pitchFamily="34" charset="0"/>
            </a:endParaRPr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 rot="-3585869" flipH="1" flipV="1">
            <a:off x="4908550" y="3717925"/>
            <a:ext cx="1820863" cy="1135063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99190" dir="2388334" algn="ctr" rotWithShape="0">
              <a:srgbClr val="FB601B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 rot="3590004" flipH="1">
            <a:off x="4883944" y="2555081"/>
            <a:ext cx="1843088" cy="111442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FB601B"/>
            </a:outerShdw>
          </a:effectLst>
        </p:spPr>
        <p:txBody>
          <a:bodyPr rot="10800000" vert="eaVert" wrap="none"/>
          <a:lstStyle/>
          <a:p>
            <a:pPr algn="ctr" eaLnBrk="0" hangingPunct="0"/>
            <a:endParaRPr lang="fr-FR" sz="1600" b="0" dirty="0">
              <a:latin typeface="Impact" pitchFamily="34" charset="0"/>
            </a:endParaRP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098925" y="4910138"/>
            <a:ext cx="141767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 err="1">
                <a:latin typeface="Impact" pitchFamily="34" charset="0"/>
              </a:rPr>
              <a:t>Maintenabilité</a:t>
            </a:r>
            <a:endParaRPr lang="fr-FR" sz="1600" b="0" dirty="0">
              <a:latin typeface="Impact" pitchFamily="34" charset="0"/>
            </a:endParaRP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3171825" y="2900363"/>
            <a:ext cx="107514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Portabilité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5457825" y="2900363"/>
            <a:ext cx="86624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Fiabilité</a:t>
            </a:r>
            <a:endParaRPr lang="fr-FR" sz="2400" b="0" dirty="0">
              <a:latin typeface="Times New Roman" pitchFamily="18" charset="0"/>
            </a:endParaRP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5316538" y="4064000"/>
            <a:ext cx="116760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 err="1">
                <a:latin typeface="Impact" pitchFamily="34" charset="0"/>
              </a:rPr>
              <a:t>Utilisabilité</a:t>
            </a:r>
            <a:endParaRPr lang="fr-FR" sz="1600" b="0" dirty="0">
              <a:latin typeface="Impact" pitchFamily="34" charset="0"/>
            </a:endParaRP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3173413" y="4025900"/>
            <a:ext cx="114836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Rendement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048000" y="1143000"/>
            <a:ext cx="3343275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Les fonctions demandées sont-elles présentes dans le logiciel ?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61150" y="2205038"/>
            <a:ext cx="177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Peut-on avoir confiance dans le logiciel ?</a:t>
            </a:r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6565900" y="4503738"/>
            <a:ext cx="212090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facile d'utilisation ?</a:t>
            </a:r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3581400" y="5562600"/>
            <a:ext cx="243840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facile à modifier ?</a:t>
            </a:r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990600" y="4267200"/>
            <a:ext cx="1893888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performant ?</a:t>
            </a: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990600" y="1905000"/>
            <a:ext cx="19431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facile à transposer dans d'autres environnements  ?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0" y="6096000"/>
            <a:ext cx="8839200" cy="34073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latin typeface="Andalus" pitchFamily="2" charset="-78"/>
                <a:cs typeface="Andalus" pitchFamily="2" charset="-78"/>
              </a:rPr>
              <a:t>(*) Software Product </a:t>
            </a:r>
            <a:r>
              <a:rPr lang="fr-FR" sz="1600" dirty="0" err="1">
                <a:latin typeface="Andalus" pitchFamily="2" charset="-78"/>
                <a:cs typeface="Andalus" pitchFamily="2" charset="-78"/>
              </a:rPr>
              <a:t>Quality</a:t>
            </a:r>
            <a:r>
              <a:rPr lang="fr-FR" sz="1600" dirty="0">
                <a:latin typeface="Andalus" pitchFamily="2" charset="-78"/>
                <a:cs typeface="Andalus" pitchFamily="2" charset="-78"/>
              </a:rPr>
              <a:t> </a:t>
            </a:r>
            <a:r>
              <a:rPr lang="fr-FR" sz="1600" dirty="0" err="1">
                <a:latin typeface="Andalus" pitchFamily="2" charset="-78"/>
                <a:cs typeface="Andalus" pitchFamily="2" charset="-78"/>
              </a:rPr>
              <a:t>Requirement</a:t>
            </a:r>
            <a:r>
              <a:rPr lang="fr-FR" sz="1600" dirty="0">
                <a:latin typeface="Andalus" pitchFamily="2" charset="-78"/>
                <a:cs typeface="Andalus" pitchFamily="2" charset="-78"/>
              </a:rPr>
              <a:t> and </a:t>
            </a:r>
            <a:r>
              <a:rPr lang="fr-FR" sz="1600" dirty="0" smtClean="0">
                <a:latin typeface="Andalus" pitchFamily="2" charset="-78"/>
                <a:cs typeface="Andalus" pitchFamily="2" charset="-78"/>
              </a:rPr>
              <a:t>Evaluation (iso </a:t>
            </a:r>
            <a:r>
              <a:rPr lang="fr-FR" sz="1600" dirty="0">
                <a:latin typeface="Andalus" pitchFamily="2" charset="-78"/>
                <a:cs typeface="Andalus" pitchFamily="2" charset="-78"/>
              </a:rPr>
              <a:t>25000 : fusion de 9126 et 14598) 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F8C-0882-487A-95B7-16A3552AE48D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flipV="1">
            <a:off x="681038" y="11033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rot="3585869" flipV="1">
            <a:off x="290513" y="8985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-3590004">
            <a:off x="265907" y="450056"/>
            <a:ext cx="749300" cy="420687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-3585869" flipH="1" flipV="1">
            <a:off x="1027907" y="8993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 rot="3590004" flipH="1">
            <a:off x="1032669" y="453231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71513" y="192088"/>
            <a:ext cx="712787" cy="449262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B601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 flipV="1">
            <a:off x="671513" y="10779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 rot="3585869" flipV="1">
            <a:off x="280988" y="8731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 rot="18000000">
            <a:off x="254794" y="424656"/>
            <a:ext cx="750888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 rot="-3585869" flipH="1" flipV="1">
            <a:off x="1018382" y="8739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 rot="3590004" flipH="1">
            <a:off x="1048545" y="427831"/>
            <a:ext cx="747712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09613" y="1279525"/>
            <a:ext cx="639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60363" y="547688"/>
            <a:ext cx="512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249363" y="547688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120775" y="993775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47663" y="1006475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542088" cy="579438"/>
          </a:xfrm>
        </p:spPr>
        <p:txBody>
          <a:bodyPr/>
          <a:lstStyle/>
          <a:p>
            <a:r>
              <a:rPr lang="fr-FR" sz="3200" dirty="0"/>
              <a:t>LA NORME </a:t>
            </a:r>
            <a:r>
              <a:rPr lang="fr-FR" sz="3200" dirty="0" err="1"/>
              <a:t>SQuaRE</a:t>
            </a:r>
            <a:endParaRPr lang="fr-FR" sz="3200" noProof="1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152400" y="1679575"/>
            <a:ext cx="8818563" cy="42799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fr-FR" sz="2800" dirty="0" smtClean="0">
                <a:solidFill>
                  <a:srgbClr val="FF0000"/>
                </a:solidFill>
              </a:rPr>
              <a:t>Fonctionnalité</a:t>
            </a:r>
            <a:r>
              <a:rPr lang="fr-FR" sz="2000" dirty="0" smtClean="0"/>
              <a:t>  </a:t>
            </a:r>
            <a:r>
              <a:rPr lang="fr-FR" sz="2000" dirty="0"/>
              <a:t>: existence des fonctions et des propriétés satisfaisant les besoins exprimés ou implicites.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validité (aptitude à la tâche : </a:t>
            </a:r>
            <a:r>
              <a:rPr lang="en-GB" sz="2000" dirty="0"/>
              <a:t>suitability</a:t>
            </a:r>
            <a:r>
              <a:rPr lang="fr-FR" sz="2000" dirty="0"/>
              <a:t>) : remplir exactement le rôle défini dans le cahier des charges. 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précision (</a:t>
            </a:r>
            <a:r>
              <a:rPr lang="en-GB" sz="2000" dirty="0"/>
              <a:t>accuracy</a:t>
            </a:r>
            <a:r>
              <a:rPr lang="fr-FR" sz="2000" dirty="0"/>
              <a:t>) : résultats justes ou dignes de confiance.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interopérabilité : capacité d'interaction avec d'autres systèmes, facilité de combinaison avec d’autres. 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conformité aux normes, règlements, terminologie métier…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sécurité d'accès : protection des composants contre les accès (et modifications) non autorisés.</a:t>
            </a: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823913" y="668338"/>
            <a:ext cx="368300" cy="369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DF3E-9A06-4A02-AE5D-6A0CB4FA87D6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514350" y="187325"/>
            <a:ext cx="712788" cy="45085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 flipV="1">
            <a:off x="527050" y="10731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 rot="3585869" flipV="1">
            <a:off x="136525" y="8683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 rot="-3590004">
            <a:off x="111919" y="419894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 rot="-3585869" flipH="1" flipV="1">
            <a:off x="873919" y="869156"/>
            <a:ext cx="731838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681038" y="644525"/>
            <a:ext cx="368300" cy="3698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504825" y="161925"/>
            <a:ext cx="712788" cy="449263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 flipV="1">
            <a:off x="517525" y="10477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83" name="AutoShape 15"/>
          <p:cNvSpPr>
            <a:spLocks noChangeArrowheads="1"/>
          </p:cNvSpPr>
          <p:nvPr/>
        </p:nvSpPr>
        <p:spPr bwMode="auto">
          <a:xfrm rot="3585869" flipV="1">
            <a:off x="127000" y="8429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4" name="AutoShape 16"/>
          <p:cNvSpPr>
            <a:spLocks noChangeArrowheads="1"/>
          </p:cNvSpPr>
          <p:nvPr/>
        </p:nvSpPr>
        <p:spPr bwMode="auto">
          <a:xfrm rot="18000000">
            <a:off x="100807" y="394494"/>
            <a:ext cx="750887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5" name="AutoShape 17"/>
          <p:cNvSpPr>
            <a:spLocks noChangeArrowheads="1"/>
          </p:cNvSpPr>
          <p:nvPr/>
        </p:nvSpPr>
        <p:spPr bwMode="auto">
          <a:xfrm rot="-3585869" flipH="1" flipV="1">
            <a:off x="864394" y="843756"/>
            <a:ext cx="731838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86" name="AutoShape 18"/>
          <p:cNvSpPr>
            <a:spLocks noChangeArrowheads="1"/>
          </p:cNvSpPr>
          <p:nvPr/>
        </p:nvSpPr>
        <p:spPr bwMode="auto">
          <a:xfrm rot="3590004" flipH="1">
            <a:off x="881856" y="397669"/>
            <a:ext cx="747713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555625" y="1249363"/>
            <a:ext cx="639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06375" y="517525"/>
            <a:ext cx="512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095375" y="517525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966788" y="963613"/>
            <a:ext cx="547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193675" y="976313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3995" name="Rectangle 27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172325" cy="579437"/>
          </a:xfrm>
        </p:spPr>
        <p:txBody>
          <a:bodyPr/>
          <a:lstStyle/>
          <a:p>
            <a:r>
              <a:rPr lang="fr-FR" sz="3200" dirty="0"/>
              <a:t>LA NORME </a:t>
            </a:r>
            <a:r>
              <a:rPr lang="fr-FR" sz="3200" dirty="0" err="1"/>
              <a:t>SQuaRE</a:t>
            </a:r>
            <a:endParaRPr lang="fr-FR" sz="3200" noProof="1"/>
          </a:p>
        </p:txBody>
      </p:sp>
      <p:sp>
        <p:nvSpPr>
          <p:cNvPr id="839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06388" y="1674813"/>
            <a:ext cx="8437562" cy="44831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fr-FR" sz="2800" dirty="0">
                <a:solidFill>
                  <a:srgbClr val="FF0000"/>
                </a:solidFill>
              </a:rPr>
              <a:t>Fiabilité</a:t>
            </a:r>
            <a:r>
              <a:rPr lang="fr-FR" sz="2400" dirty="0"/>
              <a:t> :  maintenir le niveau de service dans des conditions précises et pendant une durée déterminée.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Maturité : fréquence des défaillances, densité de défauts,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Stabilité du produit, tolérance aux défaillances, densité et couverture des tests. </a:t>
            </a:r>
          </a:p>
          <a:p>
            <a:pPr lvl="1">
              <a:lnSpc>
                <a:spcPct val="160000"/>
              </a:lnSpc>
            </a:pPr>
            <a:r>
              <a:rPr lang="fr-FR" sz="2000" dirty="0" err="1"/>
              <a:t>Recouvrabilité</a:t>
            </a:r>
            <a:r>
              <a:rPr lang="fr-FR" sz="2000" dirty="0"/>
              <a:t> : rétablir le niveau de performance et récupérer les données affectées en cas de panne. </a:t>
            </a: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282-9BA5-4E7C-A721-ED628DEEE3FF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692150" y="212725"/>
            <a:ext cx="712788" cy="45085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 flipV="1">
            <a:off x="704850" y="10985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 rot="3585869" flipV="1">
            <a:off x="314325" y="8937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0" name="AutoShape 8"/>
          <p:cNvSpPr>
            <a:spLocks noChangeArrowheads="1"/>
          </p:cNvSpPr>
          <p:nvPr/>
        </p:nvSpPr>
        <p:spPr bwMode="auto">
          <a:xfrm rot="-3590004">
            <a:off x="289719" y="445294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 rot="3590004" flipH="1">
            <a:off x="1056482" y="448469"/>
            <a:ext cx="749300" cy="420687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4" name="AutoShape 12"/>
          <p:cNvSpPr>
            <a:spLocks noChangeArrowheads="1"/>
          </p:cNvSpPr>
          <p:nvPr/>
        </p:nvSpPr>
        <p:spPr bwMode="auto">
          <a:xfrm>
            <a:off x="682625" y="187325"/>
            <a:ext cx="712788" cy="449263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 flipV="1">
            <a:off x="695325" y="10731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 rot="3585869" flipV="1">
            <a:off x="304800" y="8683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 rot="18000000">
            <a:off x="278607" y="419894"/>
            <a:ext cx="750887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auto">
          <a:xfrm rot="-3585869" flipH="1" flipV="1">
            <a:off x="1042194" y="881856"/>
            <a:ext cx="731838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 rot="3590004" flipH="1">
            <a:off x="1046956" y="423069"/>
            <a:ext cx="747713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733425" y="1274763"/>
            <a:ext cx="639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384175" y="542925"/>
            <a:ext cx="512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1273175" y="542925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1144588" y="989013"/>
            <a:ext cx="547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371475" y="1001713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5018" name="Rectangle 26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43725" cy="579437"/>
          </a:xfrm>
        </p:spPr>
        <p:txBody>
          <a:bodyPr/>
          <a:lstStyle/>
          <a:p>
            <a:r>
              <a:rPr lang="fr-FR" sz="3200" dirty="0"/>
              <a:t>LA NORME </a:t>
            </a:r>
            <a:r>
              <a:rPr lang="fr-FR" sz="3200" dirty="0" err="1"/>
              <a:t>SQuaRE</a:t>
            </a:r>
            <a:endParaRPr lang="fr-FR" sz="3200" dirty="0"/>
          </a:p>
        </p:txBody>
      </p:sp>
      <p:sp>
        <p:nvSpPr>
          <p:cNvPr id="850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800" dirty="0" err="1">
                <a:solidFill>
                  <a:srgbClr val="FF0000"/>
                </a:solidFill>
              </a:rPr>
              <a:t>Utilisabilité</a:t>
            </a:r>
            <a:r>
              <a:rPr lang="fr-FR" sz="2800" dirty="0"/>
              <a:t>  :  </a:t>
            </a:r>
            <a:r>
              <a:rPr lang="fr-FR" sz="2400" dirty="0"/>
              <a:t>attributs portant sur l’effort nécessaire pour utiliser un logiciel par un ensemble défini ou implicite d’utilisateurs.</a:t>
            </a:r>
          </a:p>
          <a:p>
            <a:pPr lvl="1">
              <a:lnSpc>
                <a:spcPct val="130000"/>
              </a:lnSpc>
            </a:pPr>
            <a:r>
              <a:rPr lang="fr-FR" sz="2400" dirty="0"/>
              <a:t>Facilité de compréhension (</a:t>
            </a:r>
            <a:r>
              <a:rPr lang="en-GB" sz="2400" dirty="0" err="1"/>
              <a:t>understandability</a:t>
            </a:r>
            <a:r>
              <a:rPr lang="fr-FR" sz="2400" dirty="0"/>
              <a:t>).</a:t>
            </a:r>
          </a:p>
          <a:p>
            <a:pPr lvl="1">
              <a:lnSpc>
                <a:spcPct val="130000"/>
              </a:lnSpc>
            </a:pPr>
            <a:r>
              <a:rPr lang="fr-FR" sz="2400" dirty="0"/>
              <a:t>Facilité d'opération : mise en route, préparation des données, interprétation des résultats…</a:t>
            </a:r>
          </a:p>
          <a:p>
            <a:pPr lvl="1">
              <a:lnSpc>
                <a:spcPct val="130000"/>
              </a:lnSpc>
            </a:pPr>
            <a:r>
              <a:rPr lang="fr-FR" sz="2400" dirty="0"/>
              <a:t>Facilité d'apprentissage  : documentation, aides diverses.</a:t>
            </a:r>
          </a:p>
          <a:p>
            <a:pPr>
              <a:lnSpc>
                <a:spcPct val="130000"/>
              </a:lnSpc>
            </a:pPr>
            <a:endParaRPr lang="fr-FR" sz="2800" dirty="0"/>
          </a:p>
        </p:txBody>
      </p:sp>
      <p:sp>
        <p:nvSpPr>
          <p:cNvPr id="85021" name="Oval 29"/>
          <p:cNvSpPr>
            <a:spLocks noChangeArrowheads="1"/>
          </p:cNvSpPr>
          <p:nvPr/>
        </p:nvSpPr>
        <p:spPr bwMode="auto">
          <a:xfrm>
            <a:off x="862013" y="669925"/>
            <a:ext cx="385762" cy="3698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16E-2F2D-4734-9D80-9F3D5E72C31D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de développement.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Guider les développeurs de la phase d'analyse à la phase de maintenance.</a:t>
            </a:r>
          </a:p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 2"/>
              <a:buChar char=""/>
              <a:tabLst/>
              <a:defRPr/>
            </a:pPr>
            <a:r>
              <a:rPr lang="fr-FR" sz="2000" dirty="0" smtClean="0">
                <a:latin typeface="Arial" charset="0"/>
              </a:rPr>
              <a:t>Méthodes permettant de passer du besoin, au produit,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/>
            </a:pPr>
            <a:r>
              <a:rPr lang="fr-FR" sz="2000" dirty="0" smtClean="0"/>
              <a:t>Gestion de la configuration et du changements,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/>
            </a:pPr>
            <a:r>
              <a:rPr lang="fr-FR" sz="2000" dirty="0" smtClean="0"/>
              <a:t>Activités soutenues par des outils : indispensables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de conduite de projet.</a:t>
            </a:r>
          </a:p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Aider le chef de projet à </a:t>
            </a:r>
            <a:r>
              <a:rPr lang="fr-FR" sz="2400" dirty="0" smtClean="0">
                <a:solidFill>
                  <a:prstClr val="black"/>
                </a:solidFill>
                <a:latin typeface="Gill Sans MT"/>
              </a:rPr>
              <a:t>à évaluer les charges ,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planifier son projet, à en suivre son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avancement.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Arial" pitchFamily="34" charset="0"/>
              <a:buChar char="•"/>
            </a:pPr>
            <a:r>
              <a:rPr lang="fr-FR" dirty="0" smtClean="0"/>
              <a:t>Utiliser les métriques capitalisées selon une taxonomie de projet,</a:t>
            </a:r>
            <a:endParaRPr lang="fr-FR" dirty="0" smtClean="0">
              <a:latin typeface="Arial" charset="0"/>
            </a:endParaRPr>
          </a:p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>
                <a:latin typeface="Arial" charset="0"/>
              </a:rPr>
              <a:t>Maitriser le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projet en fonction des risques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d‘Assurance et Contrôle Qualité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40080" marR="0" lvl="1" indent="-237744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000" dirty="0" smtClean="0">
                <a:latin typeface="Arial" charset="0"/>
              </a:rPr>
              <a:t>Mettre en place des procédures pour améliorer la qualité des produits développés.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000" dirty="0" smtClean="0">
                <a:latin typeface="Arial" charset="0"/>
              </a:rPr>
              <a:t>Effectuer des contrôles pour vérifier que les procédures soient respectées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Rappel : Le Génie Logiciel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0E9-2A52-4D57-96C6-4C7C39980BE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668338" y="217488"/>
            <a:ext cx="712787" cy="45085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 rot="-3590004">
            <a:off x="265907" y="450056"/>
            <a:ext cx="749300" cy="420687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5" name="AutoShape 9"/>
          <p:cNvSpPr>
            <a:spLocks noChangeArrowheads="1"/>
          </p:cNvSpPr>
          <p:nvPr/>
        </p:nvSpPr>
        <p:spPr bwMode="auto">
          <a:xfrm rot="-3585869" flipH="1" flipV="1">
            <a:off x="1027907" y="8993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 rot="3590004" flipH="1">
            <a:off x="1032669" y="453231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8" name="AutoShape 12"/>
          <p:cNvSpPr>
            <a:spLocks noChangeArrowheads="1"/>
          </p:cNvSpPr>
          <p:nvPr/>
        </p:nvSpPr>
        <p:spPr bwMode="auto">
          <a:xfrm>
            <a:off x="658813" y="192088"/>
            <a:ext cx="712787" cy="449262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6029" name="AutoShape 13"/>
          <p:cNvSpPr>
            <a:spLocks noChangeArrowheads="1"/>
          </p:cNvSpPr>
          <p:nvPr/>
        </p:nvSpPr>
        <p:spPr bwMode="auto">
          <a:xfrm flipV="1">
            <a:off x="671513" y="10779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30" name="AutoShape 14"/>
          <p:cNvSpPr>
            <a:spLocks noChangeArrowheads="1"/>
          </p:cNvSpPr>
          <p:nvPr/>
        </p:nvSpPr>
        <p:spPr bwMode="auto">
          <a:xfrm rot="3585869" flipV="1">
            <a:off x="280988" y="8858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 rot="18000000">
            <a:off x="254794" y="424656"/>
            <a:ext cx="750888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32" name="AutoShape 16"/>
          <p:cNvSpPr>
            <a:spLocks noChangeArrowheads="1"/>
          </p:cNvSpPr>
          <p:nvPr/>
        </p:nvSpPr>
        <p:spPr bwMode="auto">
          <a:xfrm rot="-3585869" flipH="1" flipV="1">
            <a:off x="1018382" y="8739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33" name="AutoShape 17"/>
          <p:cNvSpPr>
            <a:spLocks noChangeArrowheads="1"/>
          </p:cNvSpPr>
          <p:nvPr/>
        </p:nvSpPr>
        <p:spPr bwMode="auto">
          <a:xfrm rot="3590004" flipH="1">
            <a:off x="1023145" y="427831"/>
            <a:ext cx="747712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684213" y="1254125"/>
            <a:ext cx="639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360363" y="547688"/>
            <a:ext cx="512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249363" y="547688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120775" y="993775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347663" y="993775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6041" name="Rectangle 25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570662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LA NORME </a:t>
            </a:r>
            <a:r>
              <a:rPr lang="fr-FR" dirty="0" err="1"/>
              <a:t>SQuaRE</a:t>
            </a:r>
            <a:endParaRPr lang="fr-FR" dirty="0"/>
          </a:p>
        </p:txBody>
      </p:sp>
      <p:sp>
        <p:nvSpPr>
          <p:cNvPr id="8604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838200" y="1590675"/>
            <a:ext cx="7162800" cy="4292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fr-FR" sz="2400" dirty="0">
                <a:solidFill>
                  <a:srgbClr val="FF0000"/>
                </a:solidFill>
              </a:rPr>
              <a:t>Rendement</a:t>
            </a:r>
            <a:r>
              <a:rPr lang="fr-FR" sz="2400" dirty="0"/>
              <a:t> :  rapport existant entre le niveau de service et la quantité de ressources utilisées (temps, mémoire).</a:t>
            </a:r>
          </a:p>
          <a:p>
            <a:pPr>
              <a:lnSpc>
                <a:spcPct val="120000"/>
              </a:lnSpc>
            </a:pPr>
            <a:r>
              <a:rPr lang="fr-FR" sz="2400" dirty="0" err="1">
                <a:solidFill>
                  <a:srgbClr val="FF0000"/>
                </a:solidFill>
              </a:rPr>
              <a:t>Maintenabilité</a:t>
            </a:r>
            <a:r>
              <a:rPr lang="fr-FR" sz="2400" dirty="0"/>
              <a:t> : effort nécessaire pour effectuer les modifications :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Analysabilité : diagnostiquer les déficiences, les causes de pannes,  identifier les parties à modifier.</a:t>
            </a:r>
          </a:p>
          <a:p>
            <a:pPr lvl="1">
              <a:lnSpc>
                <a:spcPct val="120000"/>
              </a:lnSpc>
            </a:pPr>
            <a:r>
              <a:rPr lang="fr-FR" sz="2000" dirty="0" err="1"/>
              <a:t>Changeabilité</a:t>
            </a:r>
            <a:r>
              <a:rPr lang="fr-FR" sz="2000" dirty="0"/>
              <a:t> ou </a:t>
            </a:r>
            <a:r>
              <a:rPr lang="fr-FR" sz="2000" dirty="0" err="1"/>
              <a:t>modifiabilité</a:t>
            </a:r>
            <a:r>
              <a:rPr lang="fr-FR" sz="2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Stabilité  : pas d'effets imprévus après modification 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Testabilité : préparation et d’exécution des tests unitaires et d’intégration.</a:t>
            </a:r>
          </a:p>
          <a:p>
            <a:pPr>
              <a:lnSpc>
                <a:spcPct val="120000"/>
              </a:lnSpc>
            </a:pPr>
            <a:endParaRPr lang="fr-FR" sz="2400" dirty="0"/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828675" y="677863"/>
            <a:ext cx="368300" cy="369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2D5-FB07-4097-9DD5-8AE36296380E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 rot="-3585869" flipH="1" flipV="1">
            <a:off x="1002507" y="9374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8076" name="AutoShape 12"/>
          <p:cNvSpPr>
            <a:spLocks noChangeArrowheads="1"/>
          </p:cNvSpPr>
          <p:nvPr/>
        </p:nvSpPr>
        <p:spPr bwMode="auto">
          <a:xfrm>
            <a:off x="646113" y="255588"/>
            <a:ext cx="712787" cy="449262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8077" name="AutoShape 13"/>
          <p:cNvSpPr>
            <a:spLocks noChangeArrowheads="1"/>
          </p:cNvSpPr>
          <p:nvPr/>
        </p:nvSpPr>
        <p:spPr bwMode="auto">
          <a:xfrm flipV="1">
            <a:off x="646113" y="11160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8078" name="AutoShape 14"/>
          <p:cNvSpPr>
            <a:spLocks noChangeArrowheads="1"/>
          </p:cNvSpPr>
          <p:nvPr/>
        </p:nvSpPr>
        <p:spPr bwMode="auto">
          <a:xfrm rot="3585869" flipV="1">
            <a:off x="255588" y="9112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8079" name="AutoShape 15"/>
          <p:cNvSpPr>
            <a:spLocks noChangeArrowheads="1"/>
          </p:cNvSpPr>
          <p:nvPr/>
        </p:nvSpPr>
        <p:spPr bwMode="auto">
          <a:xfrm rot="18000000">
            <a:off x="216694" y="462756"/>
            <a:ext cx="750888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8081" name="AutoShape 17"/>
          <p:cNvSpPr>
            <a:spLocks noChangeArrowheads="1"/>
          </p:cNvSpPr>
          <p:nvPr/>
        </p:nvSpPr>
        <p:spPr bwMode="auto">
          <a:xfrm rot="3590004" flipH="1">
            <a:off x="1010445" y="504031"/>
            <a:ext cx="747712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84213" y="1317625"/>
            <a:ext cx="639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334963" y="585788"/>
            <a:ext cx="512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23963" y="585788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095375" y="1031875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22263" y="1044575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8090" name="Rectangle 26"/>
          <p:cNvSpPr>
            <a:spLocks noGrp="1" noChangeArrowheads="1"/>
          </p:cNvSpPr>
          <p:nvPr>
            <p:ph type="title"/>
          </p:nvPr>
        </p:nvSpPr>
        <p:spPr>
          <a:xfrm>
            <a:off x="2047875" y="152400"/>
            <a:ext cx="6562725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LA NORME </a:t>
            </a:r>
            <a:r>
              <a:rPr lang="fr-FR" dirty="0" err="1"/>
              <a:t>SQuaRE</a:t>
            </a:r>
            <a:endParaRPr lang="fr-FR" dirty="0"/>
          </a:p>
        </p:txBody>
      </p:sp>
      <p:sp>
        <p:nvSpPr>
          <p:cNvPr id="8809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9808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FF0000"/>
                </a:solidFill>
              </a:rPr>
              <a:t>Portabilité</a:t>
            </a:r>
            <a:r>
              <a:rPr lang="fr-FR" sz="2800" dirty="0"/>
              <a:t> :  aptitude du logiciel au transfert d’un environnement à un autre.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Facilité d'adaptation  à différents environnements.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Facilité d'installation  dans un environnement donné.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Conformité  aux normes,  degré d'ouverture.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Facilité de substitution  : facilité avec laquelle un logiciel peut en remplacer un autre.</a:t>
            </a:r>
          </a:p>
          <a:p>
            <a:pPr>
              <a:lnSpc>
                <a:spcPct val="90000"/>
              </a:lnSpc>
            </a:pPr>
            <a:endParaRPr lang="fr-FR" sz="2800" dirty="0"/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FF0000"/>
                </a:solidFill>
              </a:rPr>
              <a:t>Réutilisabilité</a:t>
            </a:r>
            <a:r>
              <a:rPr lang="fr-FR" sz="2800" dirty="0"/>
              <a:t> </a:t>
            </a:r>
            <a:r>
              <a:rPr lang="fr-FR" sz="1600" dirty="0"/>
              <a:t>(n’appartient pas à la norme, mais souvent citée)</a:t>
            </a:r>
            <a:r>
              <a:rPr lang="fr-FR" sz="2800" dirty="0"/>
              <a:t>.</a:t>
            </a:r>
          </a:p>
        </p:txBody>
      </p: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820738" y="731838"/>
            <a:ext cx="368300" cy="369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6ED7-FE03-4B61-96E6-54A213030009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LA NORME </a:t>
            </a:r>
            <a:r>
              <a:rPr lang="fr-FR" dirty="0" err="1"/>
              <a:t>SQuaRE</a:t>
            </a:r>
            <a:endParaRPr lang="fr-F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338263"/>
            <a:ext cx="7924800" cy="48482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fr-FR" sz="2800" dirty="0"/>
              <a:t>Les exigences précédentes ne sont pas totalement compatibles.</a:t>
            </a:r>
          </a:p>
          <a:p>
            <a:pPr algn="just">
              <a:lnSpc>
                <a:spcPct val="80000"/>
              </a:lnSpc>
            </a:pPr>
            <a:r>
              <a:rPr lang="fr-FR" sz="2800" dirty="0"/>
              <a:t>La prédominance de certains facteurs dépend du domaine d’application du logiciel.</a:t>
            </a:r>
          </a:p>
          <a:p>
            <a:pPr algn="just">
              <a:lnSpc>
                <a:spcPct val="80000"/>
              </a:lnSpc>
            </a:pPr>
            <a:r>
              <a:rPr lang="fr-FR" sz="2800" dirty="0"/>
              <a:t>4 niveaux croissants d'évaluation de risques :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D : dommages faibles aux biens, aucun risque aux personnes,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C : dommages aux biens, peu de personnes en incapacité,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B : risques de pertes de vies,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A : pertes de vies importantes.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508500" y="42862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spcAft>
                <a:spcPts val="300"/>
              </a:spcAft>
              <a:buFont typeface="Wingdings" pitchFamily="2" charset="2"/>
              <a:buNone/>
            </a:pPr>
            <a:endParaRPr kumimoji="1" lang="fr-FR" sz="1800" i="1">
              <a:latin typeface="Arial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2295-5212-4989-A5B4-FE6B729BDA53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265988" cy="579437"/>
          </a:xfrm>
        </p:spPr>
        <p:txBody>
          <a:bodyPr/>
          <a:lstStyle/>
          <a:p>
            <a:r>
              <a:rPr lang="fr-FR" sz="3200" dirty="0"/>
              <a:t>BILAN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62887" cy="47212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sz="2400" dirty="0"/>
              <a:t>Réutilisabilité, interopérabilité, et </a:t>
            </a:r>
            <a:r>
              <a:rPr lang="fr-FR" sz="2400" dirty="0" err="1"/>
              <a:t>Changeabilité</a:t>
            </a:r>
            <a:r>
              <a:rPr lang="fr-FR" sz="2400" dirty="0"/>
              <a:t> :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Techniques structurelles (objets, aspects…) :</a:t>
            </a:r>
          </a:p>
          <a:p>
            <a:pPr lvl="2">
              <a:lnSpc>
                <a:spcPct val="120000"/>
              </a:lnSpc>
            </a:pPr>
            <a:r>
              <a:rPr lang="fr-FR" sz="1800" dirty="0"/>
              <a:t>Architectures flexibles et décentralisées (principes de cohésion et couplage), </a:t>
            </a:r>
          </a:p>
          <a:p>
            <a:pPr lvl="2">
              <a:lnSpc>
                <a:spcPct val="120000"/>
              </a:lnSpc>
            </a:pPr>
            <a:r>
              <a:rPr lang="fr-FR" sz="1800" dirty="0"/>
              <a:t>Modules cohérents,</a:t>
            </a:r>
          </a:p>
          <a:p>
            <a:pPr lvl="2">
              <a:lnSpc>
                <a:spcPct val="120000"/>
              </a:lnSpc>
            </a:pPr>
            <a:r>
              <a:rPr lang="fr-FR" sz="1800" dirty="0"/>
              <a:t>Interfaces bien définies.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Ingénierie Dirigée par les Modèles, MDA.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Validité et fiabilité :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Démarches de développement,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Management des exigences et des contraintes,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Gestion des configurations.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1360-F1FF-4859-A851-501C96D975AC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083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7975" y="304800"/>
            <a:ext cx="8637588" cy="57943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MODÈLES </a:t>
            </a:r>
            <a:r>
              <a:rPr lang="fr-FR" sz="3200" dirty="0"/>
              <a:t>D’AMÉLIORATION DU PROCESSUS</a:t>
            </a:r>
            <a:endParaRPr lang="fr-FR" sz="2400" dirty="0"/>
          </a:p>
        </p:txBody>
      </p:sp>
      <p:sp>
        <p:nvSpPr>
          <p:cNvPr id="12083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706563"/>
            <a:ext cx="8205788" cy="49815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Évaluation</a:t>
            </a:r>
            <a:r>
              <a:rPr lang="fr-FR" sz="2400" dirty="0"/>
              <a:t> de la maîtrise de conduite des projets.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Détermination</a:t>
            </a:r>
            <a:r>
              <a:rPr lang="fr-FR" sz="2400" dirty="0"/>
              <a:t> de la capacité d'un processus à accomplir sa mission vis à vis des contraintes de respect de qualité, des coûts et des délais (réussir les projets).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Représentation</a:t>
            </a:r>
            <a:r>
              <a:rPr lang="fr-FR" sz="2400" dirty="0"/>
              <a:t> de cette capacité permettant d'identifier les forces, les faiblesses et les points d'amélioration.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Démarches</a:t>
            </a:r>
            <a:r>
              <a:rPr lang="fr-FR" sz="2400" dirty="0"/>
              <a:t> basées sur l’apprentissage collectif et l’utilisation des expériences passées.</a:t>
            </a:r>
          </a:p>
        </p:txBody>
      </p:sp>
      <p:sp>
        <p:nvSpPr>
          <p:cNvPr id="120838" name="Text Box 1030"/>
          <p:cNvSpPr txBox="1">
            <a:spLocks noChangeArrowheads="1"/>
          </p:cNvSpPr>
          <p:nvPr/>
        </p:nvSpPr>
        <p:spPr bwMode="auto">
          <a:xfrm>
            <a:off x="2316163" y="1265238"/>
            <a:ext cx="45799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2400" b="0">
                <a:solidFill>
                  <a:schemeClr val="tx2"/>
                </a:solidFill>
                <a:latin typeface="Impact" pitchFamily="34" charset="0"/>
              </a:rPr>
              <a:t>(</a:t>
            </a:r>
            <a:r>
              <a:rPr lang="en-GB" sz="2400" b="0">
                <a:solidFill>
                  <a:schemeClr val="tx2"/>
                </a:solidFill>
                <a:latin typeface="Impact" pitchFamily="34" charset="0"/>
              </a:rPr>
              <a:t>SOFTWARE PROCESS IMPROVEMENT</a:t>
            </a:r>
            <a:r>
              <a:rPr lang="fr-FR" sz="2400" b="0">
                <a:solidFill>
                  <a:schemeClr val="tx2"/>
                </a:solidFill>
                <a:latin typeface="Impact" pitchFamily="34" charset="0"/>
              </a:rPr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C6D-9691-493F-BB9F-3BA6E2F7A0B7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38125"/>
            <a:ext cx="8637587" cy="701675"/>
          </a:xfrm>
        </p:spPr>
        <p:txBody>
          <a:bodyPr>
            <a:normAutofit fontScale="90000"/>
          </a:bodyPr>
          <a:lstStyle/>
          <a:p>
            <a:r>
              <a:rPr lang="fr-FR"/>
              <a:t>CMM : </a:t>
            </a:r>
            <a:r>
              <a:rPr lang="fr-FR" sz="4000"/>
              <a:t>c</a:t>
            </a:r>
            <a:r>
              <a:rPr lang="fr-FR" sz="3200" noProof="1"/>
              <a:t>APABILITY</a:t>
            </a:r>
            <a:r>
              <a:rPr lang="fr-FR" sz="3200"/>
              <a:t> M</a:t>
            </a:r>
            <a:r>
              <a:rPr lang="fr-FR" sz="3200" noProof="1"/>
              <a:t>ATURITY</a:t>
            </a:r>
            <a:r>
              <a:rPr lang="fr-FR" sz="3200"/>
              <a:t> </a:t>
            </a:r>
            <a:r>
              <a:rPr lang="fr-FR" sz="3200" noProof="1"/>
              <a:t>MODEL</a:t>
            </a:r>
            <a:r>
              <a:rPr lang="fr-FR" sz="3200"/>
              <a:t> </a:t>
            </a:r>
            <a:endParaRPr lang="fr-F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7213"/>
            <a:ext cx="7778750" cy="4114800"/>
          </a:xfrm>
        </p:spPr>
        <p:txBody>
          <a:bodyPr/>
          <a:lstStyle/>
          <a:p>
            <a:r>
              <a:rPr lang="fr-FR" sz="2800" dirty="0"/>
              <a:t>Une famille de référentiel :</a:t>
            </a:r>
            <a:endParaRPr lang="fr-FR" sz="3600" dirty="0"/>
          </a:p>
          <a:p>
            <a:pPr lvl="1"/>
            <a:r>
              <a:rPr lang="fr-FR" dirty="0"/>
              <a:t>SW-CMM (Software)</a:t>
            </a:r>
          </a:p>
          <a:p>
            <a:pPr lvl="1"/>
            <a:r>
              <a:rPr lang="fr-FR" dirty="0"/>
              <a:t>SE-CMM (System Engineering)</a:t>
            </a:r>
          </a:p>
          <a:p>
            <a:pPr lvl="1"/>
            <a:r>
              <a:rPr lang="fr-FR" dirty="0"/>
              <a:t>SA-CMM (Software Acquisition)</a:t>
            </a:r>
          </a:p>
          <a:p>
            <a:pPr lvl="1"/>
            <a:r>
              <a:rPr lang="fr-FR" dirty="0"/>
              <a:t>TSP (Team Software </a:t>
            </a:r>
            <a:r>
              <a:rPr lang="fr-FR" dirty="0" err="1"/>
              <a:t>Process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CMM for IT service</a:t>
            </a:r>
          </a:p>
          <a:p>
            <a:pPr lvl="1"/>
            <a:r>
              <a:rPr lang="fr-FR" dirty="0"/>
              <a:t>CMMI (</a:t>
            </a:r>
            <a:r>
              <a:rPr lang="fr-FR" dirty="0" err="1"/>
              <a:t>Integrated</a:t>
            </a:r>
            <a:r>
              <a:rPr lang="fr-FR" dirty="0"/>
              <a:t>)…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A6D9-EB24-4969-BCA3-C1ADDE103D2D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38978" name="Rectangle 66"/>
          <p:cNvSpPr>
            <a:spLocks noGrp="1" noChangeArrowheads="1"/>
          </p:cNvSpPr>
          <p:nvPr>
            <p:ph type="title"/>
          </p:nvPr>
        </p:nvSpPr>
        <p:spPr>
          <a:xfrm>
            <a:off x="384175" y="217488"/>
            <a:ext cx="8628063" cy="750887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fr-FR"/>
              <a:t>c</a:t>
            </a:r>
            <a:r>
              <a:rPr lang="fr-FR" sz="2800" noProof="1"/>
              <a:t>APABILITY</a:t>
            </a:r>
            <a:r>
              <a:rPr lang="fr-FR" sz="2800"/>
              <a:t> M</a:t>
            </a:r>
            <a:r>
              <a:rPr lang="fr-FR" sz="2800" noProof="1"/>
              <a:t>ATURITY</a:t>
            </a:r>
            <a:r>
              <a:rPr lang="fr-FR" sz="2800"/>
              <a:t> </a:t>
            </a:r>
            <a:r>
              <a:rPr lang="fr-FR" sz="2800" noProof="1"/>
              <a:t>MODEL</a:t>
            </a:r>
            <a:r>
              <a:rPr lang="fr-FR" sz="2800"/>
              <a:t> INTEGRATED</a:t>
            </a:r>
            <a:endParaRPr lang="fr-FR"/>
          </a:p>
        </p:txBody>
      </p:sp>
      <p:pic>
        <p:nvPicPr>
          <p:cNvPr id="38979" name="Picture 67" descr="cmm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6489700" cy="5189538"/>
          </a:xfrm>
          <a:prstGeom prst="rect">
            <a:avLst/>
          </a:prstGeom>
          <a:noFill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38-9C40-4E5D-9772-65ABA0C60502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239713"/>
            <a:ext cx="7967663" cy="579437"/>
          </a:xfrm>
        </p:spPr>
        <p:txBody>
          <a:bodyPr/>
          <a:lstStyle/>
          <a:p>
            <a:r>
              <a:rPr lang="fr-FR" sz="3200" dirty="0"/>
              <a:t>CMMI : PRINCIPES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305800" cy="43735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 dirty="0"/>
              <a:t>Remplir les questionnaires fournis par le SEI,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Prendre connaissance de son niveau de maturité actuel,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Se fixer un niveau de maturité supérieure à atteindre,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Réaliser la liste d’actions donnée par le modèle, fonction des objectifs fixés.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990600" y="4953000"/>
            <a:ext cx="7620000" cy="1073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fr-FR" dirty="0"/>
              <a:t>CMMI établit un lien entre les aspects </a:t>
            </a:r>
            <a:r>
              <a:rPr lang="fr-FR" dirty="0" smtClean="0"/>
              <a:t>système </a:t>
            </a:r>
            <a:r>
              <a:rPr lang="fr-FR" dirty="0"/>
              <a:t>et les aspects logiciel (amélioration des processus à l’échelle de l’entreprise).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BF39-ED48-45AE-AE13-2DCB925D208B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50838"/>
            <a:ext cx="7934325" cy="579437"/>
          </a:xfrm>
        </p:spPr>
        <p:txBody>
          <a:bodyPr/>
          <a:lstStyle/>
          <a:p>
            <a:r>
              <a:rPr lang="fr-FR" sz="3200" dirty="0"/>
              <a:t>CMMI : SECTEURS CLES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731963"/>
            <a:ext cx="8208962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/>
              <a:t>Le management des exigences,</a:t>
            </a:r>
          </a:p>
          <a:p>
            <a:pPr>
              <a:lnSpc>
                <a:spcPct val="110000"/>
              </a:lnSpc>
            </a:pPr>
            <a:r>
              <a:rPr lang="fr-FR"/>
              <a:t>La planification du projet,</a:t>
            </a:r>
          </a:p>
          <a:p>
            <a:pPr>
              <a:lnSpc>
                <a:spcPct val="110000"/>
              </a:lnSpc>
            </a:pPr>
            <a:r>
              <a:rPr lang="fr-FR"/>
              <a:t>Le suivi et la supervision du projet,</a:t>
            </a:r>
          </a:p>
          <a:p>
            <a:pPr>
              <a:lnSpc>
                <a:spcPct val="110000"/>
              </a:lnSpc>
            </a:pPr>
            <a:r>
              <a:rPr lang="fr-FR"/>
              <a:t>La gestion de la sous-traitance,</a:t>
            </a:r>
          </a:p>
          <a:p>
            <a:pPr>
              <a:lnSpc>
                <a:spcPct val="110000"/>
              </a:lnSpc>
            </a:pPr>
            <a:r>
              <a:rPr lang="fr-FR"/>
              <a:t>Le contrôle qualité,</a:t>
            </a:r>
          </a:p>
          <a:p>
            <a:pPr>
              <a:lnSpc>
                <a:spcPct val="110000"/>
              </a:lnSpc>
            </a:pPr>
            <a:r>
              <a:rPr lang="fr-FR"/>
              <a:t>La gestion des configurations.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CC3D-9483-42A4-8E77-55075A798CCA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0" y="236538"/>
            <a:ext cx="8637588" cy="5302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200"/>
              <a:t>CMMI : A QUOI ÇA SERT ?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57388"/>
            <a:ext cx="8636000" cy="4602162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Les niveaux du modèle CMMI constituent des </a:t>
            </a:r>
            <a:r>
              <a:rPr lang="fr-FR" sz="2400">
                <a:solidFill>
                  <a:srgbClr val="FB601B"/>
                </a:solidFill>
              </a:rPr>
              <a:t>indicateurs du savoir-faire de </a:t>
            </a:r>
            <a:r>
              <a:rPr lang="fr-FR" sz="2400"/>
              <a:t>l’entreprise.</a:t>
            </a:r>
          </a:p>
          <a:p>
            <a:pPr>
              <a:lnSpc>
                <a:spcPct val="120000"/>
              </a:lnSpc>
            </a:pPr>
            <a:r>
              <a:rPr lang="fr-FR" sz="2400"/>
              <a:t>Une </a:t>
            </a:r>
            <a:r>
              <a:rPr lang="fr-FR" sz="2400">
                <a:solidFill>
                  <a:srgbClr val="FB601B"/>
                </a:solidFill>
              </a:rPr>
              <a:t>diminution des risques</a:t>
            </a:r>
            <a:r>
              <a:rPr lang="fr-FR" sz="2400"/>
              <a:t> et une augmentation de l’efficacité sont associées à chacun des niveaux. </a:t>
            </a:r>
          </a:p>
          <a:p>
            <a:pPr>
              <a:lnSpc>
                <a:spcPct val="120000"/>
              </a:lnSpc>
            </a:pPr>
            <a:r>
              <a:rPr lang="fr-FR" sz="2400"/>
              <a:t>CMMI exige des pratiques de planification, d'ingénierie, de gestion de ressources et de projet.</a:t>
            </a:r>
          </a:p>
          <a:p>
            <a:pPr>
              <a:lnSpc>
                <a:spcPct val="120000"/>
              </a:lnSpc>
            </a:pPr>
            <a:r>
              <a:rPr lang="fr-FR" sz="2400"/>
              <a:t>La démarche d’amélioration accroît la capacité de l'organisation à </a:t>
            </a:r>
            <a:r>
              <a:rPr lang="fr-FR" sz="2400">
                <a:solidFill>
                  <a:srgbClr val="FB601B"/>
                </a:solidFill>
              </a:rPr>
              <a:t>atteindre ses objectifs</a:t>
            </a:r>
            <a:r>
              <a:rPr lang="fr-FR" sz="2400"/>
              <a:t> de coûts, de délais, de fonctionnalités.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fr-FR" sz="2400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2428875" y="1192213"/>
            <a:ext cx="29765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496888" y="1206500"/>
            <a:ext cx="2271712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3200" b="0">
                <a:solidFill>
                  <a:schemeClr val="tx2"/>
                </a:solidFill>
                <a:latin typeface="Impact" pitchFamily="34" charset="0"/>
              </a:rPr>
              <a:t>À l’intérieur :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C7EB-9207-486B-B736-B01FE6E530AC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4" descr="de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5538"/>
            <a:ext cx="4376737" cy="4492625"/>
          </a:xfrm>
          <a:prstGeom prst="rect">
            <a:avLst/>
          </a:prstGeom>
          <a:noFill/>
        </p:spPr>
      </p:pic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0038"/>
            <a:ext cx="7934325" cy="579437"/>
          </a:xfrm>
        </p:spPr>
        <p:txBody>
          <a:bodyPr/>
          <a:lstStyle/>
          <a:p>
            <a:r>
              <a:rPr lang="fr-FR" sz="3200" dirty="0" smtClean="0"/>
              <a:t>Principe de l’Assurance Qualité</a:t>
            </a:r>
            <a:endParaRPr lang="fr-FR" sz="3200" dirty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79613"/>
            <a:ext cx="5029201" cy="29733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400" dirty="0"/>
              <a:t>Écrire ce que l’on doit faire,</a:t>
            </a:r>
          </a:p>
          <a:p>
            <a:pPr>
              <a:lnSpc>
                <a:spcPct val="130000"/>
              </a:lnSpc>
            </a:pPr>
            <a:r>
              <a:rPr lang="fr-FR" sz="2400" dirty="0"/>
              <a:t>Faire ce que l’on a écrit,</a:t>
            </a:r>
          </a:p>
          <a:p>
            <a:pPr>
              <a:lnSpc>
                <a:spcPct val="130000"/>
              </a:lnSpc>
            </a:pPr>
            <a:r>
              <a:rPr lang="fr-FR" sz="2400" dirty="0"/>
              <a:t>Montrer que ce que l’on a fait correspond à ce que l’on a écrit,</a:t>
            </a:r>
          </a:p>
          <a:p>
            <a:pPr>
              <a:lnSpc>
                <a:spcPct val="130000"/>
              </a:lnSpc>
            </a:pPr>
            <a:r>
              <a:rPr lang="fr-FR" sz="2400" dirty="0"/>
              <a:t>Améliorer.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066800" y="5575300"/>
            <a:ext cx="7543800" cy="7408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fr-FR" sz="1400" dirty="0">
                <a:latin typeface="Comic Sans MS" pitchFamily="66" charset="0"/>
              </a:rPr>
              <a:t>Du nom de W. Edwards DEMING, statisticien et philosophe américain (1900-1993). Méthode qui permet de maîtriser et d'améliorer un processus par l'emploi d'un cycle en quatre étapes visant à réduire le besoin de corrections.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146800" y="1328738"/>
            <a:ext cx="15875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3200" b="0">
                <a:solidFill>
                  <a:schemeClr val="tx2"/>
                </a:solidFill>
                <a:latin typeface="Impact" pitchFamily="34" charset="0"/>
              </a:rPr>
              <a:t>Principe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161925"/>
            <a:ext cx="8637587" cy="579438"/>
          </a:xfrm>
        </p:spPr>
        <p:txBody>
          <a:bodyPr/>
          <a:lstStyle/>
          <a:p>
            <a:r>
              <a:rPr lang="fr-FR" sz="3200"/>
              <a:t>CMMI : A QUOI ÇA SERT ?</a:t>
            </a:r>
            <a:endParaRPr lang="fr-FR" sz="280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2027238"/>
            <a:ext cx="8429625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800" dirty="0"/>
              <a:t>Le modèle CMMI est reconnu comme un standard de fait dans la communauté du logiciel.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CMMI fournit une </a:t>
            </a:r>
            <a:r>
              <a:rPr lang="fr-FR" sz="2800" dirty="0">
                <a:solidFill>
                  <a:srgbClr val="FB601B"/>
                </a:solidFill>
              </a:rPr>
              <a:t>certification des entreprises</a:t>
            </a:r>
            <a:r>
              <a:rPr lang="fr-FR" sz="2800" dirty="0"/>
              <a:t> concernant leur capacité à mener à bien des projets complexes :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Fiabiliser les fournisseurs permanents.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Repérer les fournisseurs performants.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90550" y="1449388"/>
            <a:ext cx="2897188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3200" b="0">
                <a:solidFill>
                  <a:schemeClr val="tx2"/>
                </a:solidFill>
                <a:latin typeface="Impact" pitchFamily="34" charset="0"/>
              </a:rPr>
              <a:t>Pour l’extérieur :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9BF5-E61E-4D34-AC8A-65CCD1F740B0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10525" cy="579437"/>
          </a:xfrm>
        </p:spPr>
        <p:txBody>
          <a:bodyPr/>
          <a:lstStyle/>
          <a:p>
            <a:r>
              <a:rPr lang="fr-FR" sz="3200" dirty="0"/>
              <a:t>CMM : ENQUÊTE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2338388" y="1581150"/>
            <a:ext cx="19542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800" b="0">
                <a:latin typeface="Impact" pitchFamily="34" charset="0"/>
              </a:rPr>
              <a:t>NIVEAUX DE MATURITE</a:t>
            </a:r>
            <a:endParaRPr lang="fr-FR" b="0">
              <a:latin typeface="Impact" pitchFamily="34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4649788" y="1581150"/>
            <a:ext cx="1325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RESULTATS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2936875" y="2005013"/>
            <a:ext cx="1020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1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5146675" y="2005013"/>
            <a:ext cx="544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81 %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2925763" y="2425700"/>
            <a:ext cx="1057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2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5167313" y="2425700"/>
            <a:ext cx="477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12%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924175" y="2849563"/>
            <a:ext cx="1066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3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5211763" y="2849563"/>
            <a:ext cx="330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7%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2925763" y="3268663"/>
            <a:ext cx="1057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4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5260975" y="3268663"/>
            <a:ext cx="16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0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2924175" y="3692525"/>
            <a:ext cx="1068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5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5260975" y="3694113"/>
            <a:ext cx="16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0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187575" y="1520825"/>
            <a:ext cx="3989388" cy="2524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4371975" y="1520825"/>
            <a:ext cx="0" cy="252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2197100" y="1947863"/>
            <a:ext cx="397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1458913" y="4460875"/>
            <a:ext cx="6273800" cy="180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sz="1600" b="0">
                <a:latin typeface="Arial" charset="0"/>
              </a:rPr>
              <a:t>1ÈRE SSII certifiée CMMI 3 en France : Axlog, du groupe Aztek. </a:t>
            </a:r>
            <a:br>
              <a:rPr lang="en-US" sz="1600" b="0">
                <a:latin typeface="Arial" charset="0"/>
              </a:rPr>
            </a:br>
            <a:r>
              <a:rPr lang="en-US" sz="1600" b="0">
                <a:latin typeface="Arial" charset="0"/>
              </a:rPr>
              <a:t>  </a:t>
            </a:r>
            <a:r>
              <a:rPr lang="en-US" sz="600" b="0">
                <a:latin typeface="Arial" charset="0"/>
              </a:rPr>
              <a:t/>
            </a:r>
            <a:br>
              <a:rPr lang="en-US" sz="600" b="0">
                <a:latin typeface="Arial" charset="0"/>
              </a:rPr>
            </a:br>
            <a:r>
              <a:rPr lang="en-US" sz="1600" b="0">
                <a:latin typeface="Arial" charset="0"/>
              </a:rPr>
              <a:t>Moins d'une DIZAINE de SSII ont obtenu ce niveau de certification. </a:t>
            </a:r>
            <a:br>
              <a:rPr lang="en-US" sz="1600" b="0">
                <a:latin typeface="Arial" charset="0"/>
              </a:rPr>
            </a:br>
            <a:r>
              <a:rPr lang="en-US" sz="1600" b="0">
                <a:latin typeface="Arial" charset="0"/>
              </a:rPr>
              <a:t>  </a:t>
            </a:r>
            <a:r>
              <a:rPr lang="en-US" sz="600" b="0">
                <a:latin typeface="Arial" charset="0"/>
              </a:rPr>
              <a:t/>
            </a:r>
            <a:br>
              <a:rPr lang="en-US" sz="600" b="0">
                <a:latin typeface="Arial" charset="0"/>
              </a:rPr>
            </a:br>
            <a:r>
              <a:rPr lang="en-US" sz="1600" b="0">
                <a:latin typeface="Arial" charset="0"/>
              </a:rPr>
              <a:t>3 ans est la durée minimale pour passer du niveau 1 au niveau 3. </a:t>
            </a:r>
            <a:br>
              <a:rPr lang="en-US" sz="1600" b="0">
                <a:latin typeface="Arial" charset="0"/>
              </a:rPr>
            </a:br>
            <a:r>
              <a:rPr lang="en-US" sz="1600" b="0">
                <a:latin typeface="Arial" charset="0"/>
              </a:rPr>
              <a:t>  </a:t>
            </a:r>
            <a:r>
              <a:rPr lang="en-US" sz="600" b="0">
                <a:latin typeface="Arial" charset="0"/>
              </a:rPr>
              <a:t/>
            </a:r>
            <a:br>
              <a:rPr lang="en-US" sz="600" b="0">
                <a:latin typeface="Arial" charset="0"/>
              </a:rPr>
            </a:br>
            <a:r>
              <a:rPr lang="en-US" sz="1600" b="0">
                <a:latin typeface="Arial" charset="0"/>
              </a:rPr>
              <a:t>89 sociétés indiennes étaient déjà certifiées CMM 5 à la mi-2005. </a:t>
            </a:r>
          </a:p>
        </p:txBody>
      </p:sp>
      <p:pic>
        <p:nvPicPr>
          <p:cNvPr id="125978" name="Picture 26" descr="d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3082925"/>
            <a:ext cx="9525" cy="57150"/>
          </a:xfrm>
          <a:prstGeom prst="rect">
            <a:avLst/>
          </a:prstGeom>
          <a:noFill/>
        </p:spPr>
      </p:pic>
      <p:pic>
        <p:nvPicPr>
          <p:cNvPr id="125979" name="Picture 27" descr="d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3387725"/>
            <a:ext cx="9525" cy="57150"/>
          </a:xfrm>
          <a:prstGeom prst="rect">
            <a:avLst/>
          </a:prstGeom>
          <a:noFill/>
        </p:spPr>
      </p:pic>
      <p:pic>
        <p:nvPicPr>
          <p:cNvPr id="125980" name="Picture 28" descr="d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3692525"/>
            <a:ext cx="9525" cy="5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391150" y="1020763"/>
            <a:ext cx="33829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incomplet,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réalisé,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géré,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établi,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prévisible,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en optimisation.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403350" y="3846513"/>
            <a:ext cx="4260850" cy="2101850"/>
          </a:xfrm>
          <a:prstGeom prst="rect">
            <a:avLst/>
          </a:prstGeom>
          <a:solidFill>
            <a:srgbClr val="FFFFE3"/>
          </a:solidFill>
          <a:ln w="9525">
            <a:solidFill>
              <a:srgbClr val="0058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fr-FR" sz="24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2325688" y="5486400"/>
            <a:ext cx="3338512" cy="0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3271838" y="4341813"/>
            <a:ext cx="0" cy="576262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2325688" y="4333875"/>
            <a:ext cx="0" cy="1152525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71838" y="4926013"/>
            <a:ext cx="2392362" cy="0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1409700" y="4343400"/>
            <a:ext cx="4254500" cy="1600200"/>
          </a:xfrm>
          <a:prstGeom prst="rect">
            <a:avLst/>
          </a:prstGeom>
          <a:solidFill>
            <a:srgbClr val="FFEA91"/>
          </a:solidFill>
          <a:ln w="9525">
            <a:solidFill>
              <a:srgbClr val="0058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2324100" y="4343400"/>
            <a:ext cx="3340100" cy="1143000"/>
          </a:xfrm>
          <a:prstGeom prst="rect">
            <a:avLst/>
          </a:prstGeom>
          <a:solidFill>
            <a:srgbClr val="FFFFA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3276600" y="4343400"/>
            <a:ext cx="2387600" cy="584200"/>
          </a:xfrm>
          <a:prstGeom prst="rect">
            <a:avLst/>
          </a:prstGeom>
          <a:solidFill>
            <a:schemeClr val="tx1"/>
          </a:solidFill>
          <a:ln w="9525">
            <a:solidFill>
              <a:srgbClr val="0058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525838" y="4422775"/>
            <a:ext cx="14922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Ingénierie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532063" y="5014913"/>
            <a:ext cx="1827212" cy="365125"/>
          </a:xfrm>
          <a:prstGeom prst="rect">
            <a:avLst/>
          </a:prstGeom>
          <a:solidFill>
            <a:srgbClr val="FFFFA5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Management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543175" y="5491163"/>
            <a:ext cx="180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Organisation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97000" y="3287713"/>
            <a:ext cx="361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u="sng" noProof="1">
                <a:latin typeface="Impact" pitchFamily="34" charset="0"/>
              </a:rPr>
              <a:t>5 catégories de processus :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5370513" y="479425"/>
            <a:ext cx="281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u="sng" noProof="1">
                <a:latin typeface="Impact" pitchFamily="34" charset="0"/>
              </a:rPr>
              <a:t>6 niveaux d’aptitude :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1404938" y="5946775"/>
            <a:ext cx="4262437" cy="381000"/>
          </a:xfrm>
          <a:prstGeom prst="rect">
            <a:avLst/>
          </a:prstGeom>
          <a:solidFill>
            <a:srgbClr val="FFDD4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857500" y="5895975"/>
            <a:ext cx="117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Support</a:t>
            </a:r>
          </a:p>
        </p:txBody>
      </p:sp>
      <p:sp>
        <p:nvSpPr>
          <p:cNvPr id="39961" name="Rectangle 25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4760913" cy="24669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200" noProof="1"/>
              <a:t>LE MODÈLE</a:t>
            </a:r>
            <a:r>
              <a:rPr lang="fr-FR" sz="3200"/>
              <a:t> ISO-</a:t>
            </a:r>
            <a:r>
              <a:rPr lang="fr-FR" sz="3200" noProof="1"/>
              <a:t>SPICE</a:t>
            </a:r>
            <a:br>
              <a:rPr lang="fr-FR" sz="3200" noProof="1"/>
            </a:br>
            <a:r>
              <a:rPr lang="fr-FR" sz="2400"/>
              <a:t>SOFTWARE </a:t>
            </a:r>
            <a:r>
              <a:rPr lang="en-GB" sz="2400"/>
              <a:t>PROCESS</a:t>
            </a:r>
            <a:br>
              <a:rPr lang="en-GB" sz="2400"/>
            </a:br>
            <a:r>
              <a:rPr lang="en-GB" sz="2400"/>
              <a:t>IMPROVEMENT</a:t>
            </a:r>
            <a:br>
              <a:rPr lang="en-GB" sz="2400"/>
            </a:br>
            <a:r>
              <a:rPr lang="en-GB" sz="2400"/>
              <a:t>CAPABILITY DETERMINATION</a:t>
            </a:r>
            <a:endParaRPr lang="fr-FR" sz="2400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409700" y="3835400"/>
            <a:ext cx="4254500" cy="508000"/>
          </a:xfrm>
          <a:prstGeom prst="rect">
            <a:avLst/>
          </a:prstGeom>
          <a:solidFill>
            <a:srgbClr val="FFFF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1403350" y="4341813"/>
            <a:ext cx="4260850" cy="1587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tIns="36000" bIns="36000" anchor="ctr"/>
          <a:lstStyle/>
          <a:p>
            <a:endParaRPr lang="fr-FR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203450" y="3892550"/>
            <a:ext cx="2570163" cy="438150"/>
          </a:xfrm>
          <a:prstGeom prst="rect">
            <a:avLst/>
          </a:prstGeom>
          <a:solidFill>
            <a:srgbClr val="FFFFE3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bIns="36000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Client- Fournisseur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CB11-F2C0-4514-BA21-2707681E4164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287338" y="341313"/>
            <a:ext cx="8637587" cy="579437"/>
          </a:xfrm>
        </p:spPr>
        <p:txBody>
          <a:bodyPr/>
          <a:lstStyle/>
          <a:p>
            <a:r>
              <a:rPr lang="fr-FR" sz="3200" noProof="1"/>
              <a:t>LE MODÈLE SPICE</a:t>
            </a:r>
            <a:endParaRPr lang="fr-FR" sz="3200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1999" y="1257300"/>
            <a:ext cx="8201025" cy="4838700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Relations CLIENT-FOURNISSEUR :</a:t>
            </a:r>
          </a:p>
          <a:p>
            <a:pPr lvl="1"/>
            <a:r>
              <a:rPr lang="fr-FR" sz="2000" dirty="0"/>
              <a:t>Achat, vente de logiciels, gestion des exigences, audit et revues, fourniture et installation, services de support client…</a:t>
            </a:r>
          </a:p>
          <a:p>
            <a:r>
              <a:rPr lang="fr-FR" sz="2000" dirty="0"/>
              <a:t>INGÉNIERIE : </a:t>
            </a:r>
          </a:p>
          <a:p>
            <a:pPr lvl="1"/>
            <a:r>
              <a:rPr lang="fr-FR" sz="2000" dirty="0"/>
              <a:t>Cahier des charges, conception, tests,</a:t>
            </a:r>
          </a:p>
          <a:p>
            <a:r>
              <a:rPr lang="fr-FR" sz="2000" dirty="0"/>
              <a:t>MANAGEMENT : </a:t>
            </a:r>
          </a:p>
          <a:p>
            <a:pPr lvl="1"/>
            <a:r>
              <a:rPr lang="fr-FR" sz="2000" dirty="0"/>
              <a:t>Gestion de projet, des équipes, de la qualité, des risques, gestion des ressources et du planning, des sous-traitants,</a:t>
            </a:r>
          </a:p>
          <a:p>
            <a:r>
              <a:rPr lang="fr-FR" sz="2000" dirty="0"/>
              <a:t>ORGANISATION : </a:t>
            </a:r>
          </a:p>
          <a:p>
            <a:pPr lvl="1"/>
            <a:r>
              <a:rPr lang="fr-FR" sz="2000" dirty="0"/>
              <a:t>Définition, amélioration des processus, infrastructure, formation, réutilisation… </a:t>
            </a:r>
          </a:p>
          <a:p>
            <a:r>
              <a:rPr lang="fr-FR" sz="2000" dirty="0"/>
              <a:t>SUPPORT : </a:t>
            </a:r>
          </a:p>
          <a:p>
            <a:pPr lvl="1"/>
            <a:r>
              <a:rPr lang="fr-FR" sz="2000" dirty="0"/>
              <a:t>Documentation, gestion de versions et configurations, assurance qualité,  vérification, validation.</a:t>
            </a:r>
          </a:p>
          <a:p>
            <a:endParaRPr lang="fr-FR" sz="20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D11-2A0C-49F7-84B3-C7A3B4198098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271463" y="384175"/>
            <a:ext cx="8637587" cy="641350"/>
          </a:xfrm>
        </p:spPr>
        <p:txBody>
          <a:bodyPr>
            <a:normAutofit fontScale="90000"/>
          </a:bodyPr>
          <a:lstStyle/>
          <a:p>
            <a:r>
              <a:rPr lang="fr-FR"/>
              <a:t>SPICE : UN AUTRE MODÈLE ?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1788" y="1255713"/>
            <a:ext cx="8586787" cy="46640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SPICE est une norme ISO/IEC 15504</a:t>
            </a:r>
          </a:p>
          <a:p>
            <a:pPr>
              <a:lnSpc>
                <a:spcPct val="110000"/>
              </a:lnSpc>
            </a:pPr>
            <a:r>
              <a:rPr lang="fr-FR" sz="2400"/>
              <a:t>SPICE est proche d’ISO 9001, mais se focalise sur l'organisation des projets informatiques.</a:t>
            </a:r>
          </a:p>
          <a:p>
            <a:pPr>
              <a:lnSpc>
                <a:spcPct val="110000"/>
              </a:lnSpc>
            </a:pPr>
            <a:r>
              <a:rPr lang="fr-FR" sz="2400"/>
              <a:t>Modèle d'</a:t>
            </a:r>
            <a:r>
              <a:rPr lang="fr-FR" sz="2400">
                <a:solidFill>
                  <a:srgbClr val="FB601B"/>
                </a:solidFill>
              </a:rPr>
              <a:t>amélioration</a:t>
            </a:r>
            <a:r>
              <a:rPr lang="fr-FR" sz="2400"/>
              <a:t> le plus utilisé en Europe.</a:t>
            </a:r>
          </a:p>
          <a:p>
            <a:pPr>
              <a:lnSpc>
                <a:spcPct val="110000"/>
              </a:lnSpc>
            </a:pPr>
            <a:r>
              <a:rPr lang="fr-FR" sz="2400"/>
              <a:t>Des outils de support de la démarche d'amélioration sont proposés.</a:t>
            </a:r>
          </a:p>
          <a:p>
            <a:pPr>
              <a:lnSpc>
                <a:spcPct val="110000"/>
              </a:lnSpc>
            </a:pPr>
            <a:r>
              <a:rPr lang="fr-FR" sz="2400">
                <a:solidFill>
                  <a:srgbClr val="FB601B"/>
                </a:solidFill>
              </a:rPr>
              <a:t>Sa mise en œuvre implique du temps et des coûts, doit être menée comme un projet à part entière par une équipe motivée.</a:t>
            </a:r>
          </a:p>
          <a:p>
            <a:pPr>
              <a:lnSpc>
                <a:spcPct val="110000"/>
              </a:lnSpc>
            </a:pPr>
            <a:r>
              <a:rPr lang="fr-FR" sz="2400"/>
              <a:t>Existent aussi </a:t>
            </a:r>
            <a:r>
              <a:rPr lang="fr-FR" sz="2400">
                <a:cs typeface="Times New Roman" pitchFamily="18" charset="0"/>
              </a:rPr>
              <a:t>SW-TMM (Software Testing Maturity Model)</a:t>
            </a:r>
            <a:r>
              <a:rPr lang="fr-FR" sz="2400"/>
              <a:t>, Six Sigma, Cobit…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6D73-957E-48FD-93CD-9DBDC28F7B84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66975" name="Rectangle 63" descr="Papier journal"/>
          <p:cNvSpPr>
            <a:spLocks noChangeArrowheads="1"/>
          </p:cNvSpPr>
          <p:nvPr/>
        </p:nvSpPr>
        <p:spPr bwMode="auto">
          <a:xfrm>
            <a:off x="352425" y="1279525"/>
            <a:ext cx="8426450" cy="6715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39713"/>
            <a:ext cx="8637587" cy="579437"/>
          </a:xfrm>
        </p:spPr>
        <p:txBody>
          <a:bodyPr/>
          <a:lstStyle/>
          <a:p>
            <a:r>
              <a:rPr lang="fr-FR" sz="3200"/>
              <a:t>COMPARAISON</a:t>
            </a:r>
          </a:p>
        </p:txBody>
      </p:sp>
      <p:graphicFrame>
        <p:nvGraphicFramePr>
          <p:cNvPr id="167201" name="Group 289"/>
          <p:cNvGraphicFramePr>
            <a:graphicFrameLocks noGrp="1"/>
          </p:cNvGraphicFramePr>
          <p:nvPr>
            <p:ph type="tbl" idx="1"/>
          </p:nvPr>
        </p:nvGraphicFramePr>
        <p:xfrm>
          <a:off x="357188" y="1266825"/>
          <a:ext cx="8445500" cy="5166360"/>
        </p:xfrm>
        <a:graphic>
          <a:graphicData uri="http://schemas.openxmlformats.org/drawingml/2006/table">
            <a:tbl>
              <a:tblPr/>
              <a:tblGrid>
                <a:gridCol w="4222750"/>
                <a:gridCol w="42227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601B"/>
                          </a:solidFill>
                          <a:effectLst/>
                          <a:latin typeface="Univers" pitchFamily="34" charset="0"/>
                        </a:rPr>
                        <a:t>SPICE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601B"/>
                          </a:solidFill>
                          <a:effectLst/>
                          <a:latin typeface="Univers" pitchFamily="34" charset="0"/>
                        </a:rPr>
                        <a:t>CMMI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Structure bidimensionnelle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Modèle unidimensionnel en 5 niveaux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Stratégie d’amélioration flexible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Démarche d’amélioration imposée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Niveau de maturité pour chaque processus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Un seul niveau pour toute l’organisation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Orienté amélioration des processus et évaluation de la maturité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Orienté certification de l’organisation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Résultat de l’évaluation complexe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Résultat de l’évaluation facile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204" name="Line 292"/>
          <p:cNvSpPr>
            <a:spLocks noChangeShapeType="1"/>
          </p:cNvSpPr>
          <p:nvPr/>
        </p:nvSpPr>
        <p:spPr bwMode="auto">
          <a:xfrm>
            <a:off x="4578350" y="1268413"/>
            <a:ext cx="0" cy="5157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934325" cy="579438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sz="3200" dirty="0"/>
              <a:t>ITIL ( IT Information Library ) – ISO CEI 20000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74763"/>
            <a:ext cx="7710488" cy="5262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 dirty="0"/>
              <a:t>Bibliothèque des meilleures pratiques en matière de Génie </a:t>
            </a:r>
            <a:r>
              <a:rPr lang="fr-FR" sz="2400" dirty="0" smtClean="0"/>
              <a:t>Logiciel.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fr-FR" sz="2400" dirty="0"/>
              <a:t>ITIL définit un SI comme un ensemble de fonctions assurées par un système d'informations pour répondre aux besoins d'un utilisateur.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Standard de fait (domaine public) – S’applique à tous les types d’entreprises.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ITIL se décompose en neuf domaines chacun couvrant un aspect particulier de la gestion des services.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409-2522-4786-979D-654E6C4152D7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66063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ITIL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3 idées importantes :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FBAE79"/>
                </a:solidFill>
              </a:rPr>
              <a:t>L'orientation client </a:t>
            </a:r>
            <a:r>
              <a:rPr lang="fr-FR" sz="2000" dirty="0"/>
              <a:t>: l'utilisateur-client est au centre des préoccupations et toutes les activités de l'informatique doivent s'inscrire dans une relation client-fournisseur, 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FBAE79"/>
                </a:solidFill>
              </a:rPr>
              <a:t>Le cycle de vie</a:t>
            </a:r>
            <a:r>
              <a:rPr lang="fr-FR" sz="2000" dirty="0"/>
              <a:t> : la gestion des services doit être prise en considération dès les phases d'étude et de conception, 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FBAE79"/>
                </a:solidFill>
              </a:rPr>
              <a:t>L'approche par les processus</a:t>
            </a:r>
            <a:r>
              <a:rPr lang="fr-FR" sz="2000" dirty="0"/>
              <a:t> : mise en place de processus informatiques appropriés en étroite corrélation avec les processus métiers. 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AEB-F483-4D48-A73D-3EC1D12513ED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title"/>
          </p:nvPr>
        </p:nvSpPr>
        <p:spPr>
          <a:xfrm>
            <a:off x="295275" y="304800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fr-FR"/>
              <a:t>ITIL : Domaines clés</a:t>
            </a:r>
            <a:endParaRPr lang="fr-FR" sz="2000"/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420813"/>
            <a:ext cx="8305800" cy="5037137"/>
          </a:xfrm>
        </p:spPr>
        <p:txBody>
          <a:bodyPr/>
          <a:lstStyle/>
          <a:p>
            <a:r>
              <a:rPr lang="fr-FR" sz="2800" dirty="0"/>
              <a:t>Service </a:t>
            </a:r>
            <a:r>
              <a:rPr lang="fr-FR" sz="2800" dirty="0" err="1"/>
              <a:t>Delivery</a:t>
            </a:r>
            <a:r>
              <a:rPr lang="fr-FR" sz="2800" dirty="0"/>
              <a:t> (Fourniture de Services : réponses aux besoins de l’entreprise) 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des niveaux de service</a:t>
            </a:r>
            <a:r>
              <a:rPr lang="fr-FR" sz="2400" dirty="0"/>
              <a:t> : maintenir un certain niveau de qualité de service.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financière :</a:t>
            </a:r>
            <a:r>
              <a:rPr lang="fr-FR" sz="2400" dirty="0"/>
              <a:t> rentabilité des moyens mis en </a:t>
            </a:r>
            <a:r>
              <a:rPr lang="fr-FR" sz="2400" dirty="0" err="1"/>
              <a:t>oeuvre</a:t>
            </a:r>
            <a:r>
              <a:rPr lang="fr-FR" sz="2400" dirty="0"/>
              <a:t> pour fournir le service. 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de la capacité</a:t>
            </a:r>
            <a:r>
              <a:rPr lang="fr-FR" sz="2400" dirty="0"/>
              <a:t> : adéquation des capacités et performances avec les exigences.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de la continuité de service</a:t>
            </a:r>
            <a:r>
              <a:rPr lang="fr-FR" sz="2400" dirty="0"/>
              <a:t> : définir et mettre en œuvre des délais pour la reprise après incident.  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5511-2197-401F-B7C2-239FB0D4BBF9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260350"/>
            <a:ext cx="8637587" cy="701675"/>
          </a:xfrm>
        </p:spPr>
        <p:txBody>
          <a:bodyPr/>
          <a:lstStyle/>
          <a:p>
            <a:r>
              <a:rPr lang="fr-FR" sz="4000"/>
              <a:t>ITIL : Domaines clés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fr-FR" sz="2800" dirty="0"/>
              <a:t>Service Support, (Soutien des Services : services rendus aux clients) </a:t>
            </a:r>
          </a:p>
          <a:p>
            <a:pPr lvl="1"/>
            <a:r>
              <a:rPr lang="fr-FR" sz="2400" dirty="0"/>
              <a:t>Centre de Services (Service Desk), </a:t>
            </a:r>
          </a:p>
          <a:p>
            <a:pPr lvl="1"/>
            <a:r>
              <a:rPr lang="fr-FR" sz="2400" dirty="0"/>
              <a:t>gestion des incidents, </a:t>
            </a:r>
          </a:p>
          <a:p>
            <a:pPr lvl="1"/>
            <a:r>
              <a:rPr lang="fr-FR" sz="2400" dirty="0"/>
              <a:t>gestion des problèmes (récurrents), </a:t>
            </a:r>
          </a:p>
          <a:p>
            <a:pPr lvl="1"/>
            <a:r>
              <a:rPr lang="fr-FR" sz="2400" dirty="0"/>
              <a:t>gestion des configurations, </a:t>
            </a:r>
          </a:p>
          <a:p>
            <a:pPr lvl="1"/>
            <a:r>
              <a:rPr lang="fr-FR" sz="2400" dirty="0"/>
              <a:t>gestion des changements, </a:t>
            </a:r>
          </a:p>
          <a:p>
            <a:pPr lvl="1"/>
            <a:r>
              <a:rPr lang="fr-FR" sz="2400" dirty="0"/>
              <a:t>gestion des mises en production : adéquation du service avec les besoins métiers.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2615-5491-4507-A1A6-030DAD771A0D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200" b="1" dirty="0" smtClean="0">
                <a:solidFill>
                  <a:srgbClr val="6699FF"/>
                </a:solidFill>
                <a:latin typeface="+mn-lt"/>
              </a:rPr>
              <a:t>Politique Qualité</a:t>
            </a:r>
            <a:r>
              <a:rPr lang="fr-FR" sz="2200" b="1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Engagement et principes de la Direction Générale en matière de qualité</a:t>
            </a:r>
          </a:p>
          <a:p>
            <a:endParaRPr lang="fr-FR" sz="2200" dirty="0" smtClean="0">
              <a:solidFill>
                <a:srgbClr val="000000"/>
              </a:solidFill>
              <a:latin typeface="+mn-lt"/>
            </a:endParaRPr>
          </a:p>
          <a:p>
            <a:r>
              <a:rPr lang="fr-FR" sz="2200" b="1" dirty="0" smtClean="0">
                <a:solidFill>
                  <a:srgbClr val="6699FF"/>
                </a:solidFill>
                <a:latin typeface="+mn-lt"/>
              </a:rPr>
              <a:t>Système Qualité </a:t>
            </a:r>
            <a:r>
              <a:rPr lang="fr-FR" sz="2200" b="1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Dispositif organisationnel qui définit les responsabilités et les procédures ; structure documentaire qui permet la mise en œuvre de la politique qualité</a:t>
            </a:r>
          </a:p>
          <a:p>
            <a:endParaRPr lang="fr-FR" sz="2200" dirty="0" smtClean="0">
              <a:solidFill>
                <a:srgbClr val="000000"/>
              </a:solidFill>
              <a:latin typeface="+mn-lt"/>
            </a:endParaRPr>
          </a:p>
          <a:p>
            <a:r>
              <a:rPr lang="fr-FR" sz="2200" b="1" dirty="0" smtClean="0">
                <a:solidFill>
                  <a:srgbClr val="6699FF"/>
                </a:solidFill>
                <a:latin typeface="+mn-lt"/>
              </a:rPr>
              <a:t>Manuel Qualité</a:t>
            </a:r>
            <a:r>
              <a:rPr lang="fr-FR" sz="2200" b="1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Ensemble des procédures d’organisation, les méthodes, les techniques et les outils à utiliser pour atteindre un niveau de qualité satisfaisant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2400" dirty="0" smtClean="0"/>
              <a:t>Mise en œuvre de l’Assurance et Contrôle Qualité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C0F-036B-47F7-8F84-7B1C7217D8DC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2575"/>
            <a:ext cx="7934325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fr-FR" dirty="0"/>
              <a:t>Ne pas confondre :</a:t>
            </a:r>
          </a:p>
          <a:p>
            <a:pPr lvl="1"/>
            <a:r>
              <a:rPr lang="fr-FR" dirty="0"/>
              <a:t>Processus de développement du logiciel =</a:t>
            </a:r>
          </a:p>
          <a:p>
            <a:pPr lvl="2"/>
            <a:r>
              <a:rPr lang="fr-FR" dirty="0"/>
              <a:t>Cycle de vie des applications,</a:t>
            </a:r>
          </a:p>
          <a:p>
            <a:pPr lvl="2"/>
            <a:r>
              <a:rPr lang="fr-FR" dirty="0"/>
              <a:t>Méthodes pour mener un projet de logiciel.</a:t>
            </a:r>
          </a:p>
          <a:p>
            <a:pPr lvl="1"/>
            <a:r>
              <a:rPr lang="fr-FR" dirty="0"/>
              <a:t>Démarches d’amélioration du processus =</a:t>
            </a:r>
          </a:p>
          <a:p>
            <a:pPr lvl="2"/>
            <a:r>
              <a:rPr lang="fr-FR" dirty="0"/>
              <a:t>Recommandations pour perfectionner la conduite des projets</a:t>
            </a:r>
          </a:p>
          <a:p>
            <a:pPr lvl="2"/>
            <a:r>
              <a:rPr lang="fr-FR" dirty="0"/>
              <a:t>Et obtenir la qualité du résultat.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7027-B9AD-4C2E-B4CA-607BDE552EB8}" type="datetime2">
              <a:rPr lang="fr-FR" smtClean="0"/>
              <a:pPr/>
              <a:t>dimanche 14 février 2010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143000"/>
            <a:ext cx="7924800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Qualité du produit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Relectures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Contrôles de cohérence entre documents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Vérification de la traçabilité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Revues par les pairs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Inspections de code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Audits</a:t>
            </a:r>
          </a:p>
          <a:p>
            <a:endParaRPr lang="fr-FR" sz="2400" b="1" dirty="0" smtClean="0">
              <a:solidFill>
                <a:srgbClr val="6699FF"/>
              </a:solidFill>
              <a:latin typeface="+mn-lt"/>
            </a:endParaRPr>
          </a:p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Qualité du processus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établie à partir des résultats des revues et inspections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Établie à partir du suivi des indicateurs définis dans le plan qualité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200" dirty="0" smtClean="0"/>
              <a:t>Suivi Qualité : 2 niveaux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A091-FD2B-4C60-9176-95088D9EB989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Maîtrise de la Qualité </a:t>
            </a:r>
            <a:endParaRPr lang="fr-FR" sz="2400" b="1" dirty="0" smtClean="0"/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Activités et techniques pour suivre un processus et éliminer les causes d’anomalies</a:t>
            </a:r>
          </a:p>
          <a:p>
            <a:endParaRPr lang="fr-FR" sz="2400" dirty="0" smtClean="0"/>
          </a:p>
          <a:p>
            <a:pPr lvl="0"/>
            <a:r>
              <a:rPr lang="fr-FR" sz="2400" b="1" dirty="0" smtClean="0">
                <a:solidFill>
                  <a:srgbClr val="6699FF"/>
                </a:solidFill>
                <a:latin typeface="Gill Sans MT"/>
              </a:rPr>
              <a:t>Assurance de la Qualité </a:t>
            </a:r>
          </a:p>
          <a:p>
            <a:pPr lvl="0"/>
            <a:r>
              <a:rPr lang="fr-FR" sz="2200" dirty="0" smtClean="0">
                <a:solidFill>
                  <a:srgbClr val="000000"/>
                </a:solidFill>
                <a:latin typeface="Gill Sans MT"/>
              </a:rPr>
              <a:t>Ensemble des activités préétablies et systématiques mises en œuvre dans le cadre du système qualité</a:t>
            </a:r>
          </a:p>
          <a:p>
            <a:endParaRPr lang="fr-FR" sz="2400" b="1" dirty="0" smtClean="0">
              <a:solidFill>
                <a:srgbClr val="6699FF"/>
              </a:solidFill>
              <a:latin typeface="+mn-lt"/>
            </a:endParaRPr>
          </a:p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Qualité du produit </a:t>
            </a:r>
            <a:endParaRPr lang="fr-FR" sz="2400" b="1" dirty="0" smtClean="0"/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Ensemble des traits et caractéristiques d’un produit logiciel portant sur son aptitude à satisfaire des besoins exprimés et implicites</a:t>
            </a:r>
          </a:p>
          <a:p>
            <a:endParaRPr lang="fr-FR" sz="24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2400" dirty="0" smtClean="0"/>
              <a:t>Mise en œuvre de l’Assurance et Contrôle Qualité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2547-28BA-40E5-A7EE-441D7B2767BC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7" name="Rectangle 39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883525" cy="48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3200" dirty="0"/>
              <a:t>MANAGEMENT DE LA QUALITÉ </a:t>
            </a:r>
            <a:r>
              <a:rPr lang="fr-FR" sz="1800" dirty="0"/>
              <a:t>(ISO 9000)</a:t>
            </a:r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53413" cy="50292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Planification de la qualité</a:t>
            </a:r>
            <a:r>
              <a:rPr lang="fr-FR" sz="2000" dirty="0"/>
              <a:t>, dispositions prises a priori :</a:t>
            </a:r>
          </a:p>
          <a:p>
            <a:pPr lvl="1">
              <a:lnSpc>
                <a:spcPct val="140000"/>
              </a:lnSpc>
            </a:pPr>
            <a:r>
              <a:rPr lang="fr-FR" sz="1800" dirty="0"/>
              <a:t>Politiques, ressources, technologies, normes, critères, coûts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Maîtrise de la qualité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: techniques et activités opérationnelles pour satisfaire aux exigences de qualité</a:t>
            </a:r>
          </a:p>
          <a:p>
            <a:pPr lvl="1">
              <a:lnSpc>
                <a:spcPct val="140000"/>
              </a:lnSpc>
            </a:pPr>
            <a:r>
              <a:rPr lang="fr-FR" sz="1800" dirty="0"/>
              <a:t>Les règles de production sont déduites des critères,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Contrôle qualité</a:t>
            </a:r>
            <a:r>
              <a:rPr lang="fr-FR" sz="2000" dirty="0">
                <a:solidFill>
                  <a:srgbClr val="FF0000"/>
                </a:solidFill>
              </a:rPr>
              <a:t>  </a:t>
            </a:r>
            <a:r>
              <a:rPr lang="fr-FR" sz="1400" dirty="0"/>
              <a:t>(ISO 9002) </a:t>
            </a:r>
            <a:r>
              <a:rPr lang="fr-FR" sz="2000" dirty="0"/>
              <a:t>: activités systématiques mises en œuvre pour s’assurer qu'une entité satisfait aux critères (certification)</a:t>
            </a:r>
          </a:p>
          <a:p>
            <a:pPr lvl="1">
              <a:lnSpc>
                <a:spcPct val="140000"/>
              </a:lnSpc>
            </a:pPr>
            <a:r>
              <a:rPr lang="fr-FR" sz="1800" dirty="0"/>
              <a:t>Constate les résultats visés par des actions de vérification.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Amélioration de la qualité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1400" dirty="0"/>
              <a:t>(ISO 9001)</a:t>
            </a:r>
            <a:r>
              <a:rPr lang="fr-FR" sz="2000" dirty="0"/>
              <a:t> dans le cadre du système qualité.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9CB-E449-4F0B-A1A1-F58C8AA09B62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6829425" y="4230688"/>
            <a:ext cx="1155700" cy="1035050"/>
          </a:xfrm>
          <a:prstGeom prst="rect">
            <a:avLst/>
          </a:prstGeom>
          <a:solidFill>
            <a:schemeClr val="tx1"/>
          </a:solidFill>
          <a:ln w="28575">
            <a:solidFill>
              <a:srgbClr val="FA7F2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fr-FR" b="0">
                <a:solidFill>
                  <a:schemeClr val="bg1"/>
                </a:solidFill>
                <a:latin typeface="Impact" pitchFamily="34" charset="0"/>
              </a:rPr>
              <a:t>PLAN d’AQL du projet X</a:t>
            </a:r>
          </a:p>
        </p:txBody>
      </p:sp>
      <p:sp>
        <p:nvSpPr>
          <p:cNvPr id="20540" name="Rectangle 60"/>
          <p:cNvSpPr>
            <a:spLocks noGrp="1" noChangeArrowheads="1"/>
          </p:cNvSpPr>
          <p:nvPr>
            <p:ph type="title"/>
          </p:nvPr>
        </p:nvSpPr>
        <p:spPr>
          <a:xfrm>
            <a:off x="1066799" y="265113"/>
            <a:ext cx="7840663" cy="579437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Organisation : Manuel et Plan Qualité</a:t>
            </a:r>
            <a:endParaRPr lang="fr-FR" sz="3200" dirty="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1539875" y="1873250"/>
            <a:ext cx="1428750" cy="896938"/>
          </a:xfrm>
          <a:prstGeom prst="cloudCallout">
            <a:avLst>
              <a:gd name="adj1" fmla="val -43778"/>
              <a:gd name="adj2" fmla="val 45750"/>
            </a:avLst>
          </a:prstGeom>
          <a:solidFill>
            <a:schemeClr val="tx1"/>
          </a:solidFill>
          <a:ln w="25400">
            <a:solidFill>
              <a:srgbClr val="FF8235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687763" y="4408488"/>
            <a:ext cx="2427287" cy="600075"/>
          </a:xfrm>
          <a:prstGeom prst="rect">
            <a:avLst/>
          </a:prstGeom>
          <a:solidFill>
            <a:srgbClr val="F3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687763" y="4410075"/>
            <a:ext cx="2427287" cy="5969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8235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359150" y="3230563"/>
            <a:ext cx="1428750" cy="600075"/>
          </a:xfrm>
          <a:prstGeom prst="rect">
            <a:avLst/>
          </a:prstGeom>
          <a:solidFill>
            <a:srgbClr val="FFFFFF"/>
          </a:solidFill>
          <a:ln w="9525">
            <a:solidFill>
              <a:srgbClr val="FF8235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359150" y="3219450"/>
            <a:ext cx="1428750" cy="596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539875" y="4408488"/>
            <a:ext cx="1428750" cy="600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539875" y="4410075"/>
            <a:ext cx="1428750" cy="596900"/>
          </a:xfrm>
          <a:prstGeom prst="rect">
            <a:avLst/>
          </a:prstGeom>
          <a:noFill/>
          <a:ln w="25400">
            <a:solidFill>
              <a:srgbClr val="FF8235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881188" y="2101850"/>
            <a:ext cx="881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POLITIQUE  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073275" y="2374900"/>
            <a:ext cx="442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D'AQL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604963" y="4564063"/>
            <a:ext cx="1261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800" b="0" dirty="0">
                <a:latin typeface="Impact" pitchFamily="34" charset="0"/>
              </a:rPr>
              <a:t>MANUEL D'AQL</a:t>
            </a:r>
            <a:endParaRPr lang="fr-FR" sz="1600" b="0" dirty="0">
              <a:latin typeface="Impact" pitchFamily="34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486150" y="3257550"/>
            <a:ext cx="1162050" cy="244475"/>
            <a:chOff x="684" y="2424"/>
            <a:chExt cx="732" cy="154"/>
          </a:xfrm>
        </p:grpSpPr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684" y="2424"/>
              <a:ext cx="5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>
                  <a:solidFill>
                    <a:schemeClr val="bg1"/>
                  </a:solidFill>
                  <a:latin typeface="Impact" pitchFamily="34" charset="0"/>
                </a:rPr>
                <a:t>STANDARD </a:t>
              </a: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177" y="2424"/>
              <a:ext cx="2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>
                  <a:solidFill>
                    <a:schemeClr val="bg1"/>
                  </a:solidFill>
                  <a:latin typeface="Impact" pitchFamily="34" charset="0"/>
                </a:rPr>
                <a:t>    DE </a:t>
              </a:r>
            </a:p>
          </p:txBody>
        </p: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609975" y="348138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PLAN D'AQL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800475" y="4435475"/>
            <a:ext cx="2171700" cy="244475"/>
            <a:chOff x="2978" y="3742"/>
            <a:chExt cx="1368" cy="154"/>
          </a:xfrm>
        </p:grpSpPr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2978" y="3742"/>
              <a:ext cx="10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 dirty="0">
                  <a:latin typeface="Impact" pitchFamily="34" charset="0"/>
                </a:rPr>
                <a:t>ASSURANCE QUALITE 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912" y="3742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>
                  <a:solidFill>
                    <a:schemeClr val="bg1"/>
                  </a:solidFill>
                  <a:latin typeface="Impact" pitchFamily="34" charset="0"/>
                </a:rPr>
                <a:t>      POUR </a:t>
              </a:r>
            </a:p>
          </p:txBody>
        </p:sp>
      </p:grp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205288" y="4737100"/>
            <a:ext cx="152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 dirty="0">
                <a:solidFill>
                  <a:schemeClr val="bg1"/>
                </a:solidFill>
                <a:latin typeface="Impact" pitchFamily="34" charset="0"/>
              </a:rPr>
              <a:t>UN </a:t>
            </a:r>
            <a:r>
              <a:rPr lang="fr-FR" sz="1600" b="0" dirty="0">
                <a:latin typeface="Impact" pitchFamily="34" charset="0"/>
              </a:rPr>
              <a:t>PROJET X DONNE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624388" y="1687513"/>
            <a:ext cx="771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CLAUSES  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672013" y="1939925"/>
            <a:ext cx="676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QUALITE 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741863" y="2193925"/>
            <a:ext cx="536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CLIENT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521325" y="1827213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STANDARDS 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581650" y="2100263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EXISTANTS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002213" y="2673350"/>
            <a:ext cx="1587" cy="170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5951538" y="2536825"/>
            <a:ext cx="1587" cy="184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90975" y="2320925"/>
            <a:ext cx="101600" cy="896938"/>
            <a:chOff x="2824" y="1616"/>
            <a:chExt cx="64" cy="565"/>
          </a:xfrm>
        </p:grpSpPr>
        <p:sp>
          <p:nvSpPr>
            <p:cNvPr id="20512" name="Freeform 32"/>
            <p:cNvSpPr>
              <a:spLocks/>
            </p:cNvSpPr>
            <p:nvPr/>
          </p:nvSpPr>
          <p:spPr bwMode="auto">
            <a:xfrm>
              <a:off x="2824" y="2068"/>
              <a:ext cx="64" cy="113"/>
            </a:xfrm>
            <a:custGeom>
              <a:avLst/>
              <a:gdLst/>
              <a:ahLst/>
              <a:cxnLst>
                <a:cxn ang="0">
                  <a:pos x="32" y="1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64" y="0"/>
                </a:cxn>
                <a:cxn ang="0">
                  <a:pos x="32" y="113"/>
                </a:cxn>
              </a:cxnLst>
              <a:rect l="0" t="0" r="r" b="b"/>
              <a:pathLst>
                <a:path w="64" h="113">
                  <a:moveTo>
                    <a:pt x="32" y="11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32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2856" y="1616"/>
              <a:ext cx="1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197100" y="2616200"/>
            <a:ext cx="114300" cy="1792288"/>
            <a:chOff x="1486" y="1802"/>
            <a:chExt cx="72" cy="1129"/>
          </a:xfrm>
        </p:grpSpPr>
        <p:sp>
          <p:nvSpPr>
            <p:cNvPr id="20515" name="Freeform 35"/>
            <p:cNvSpPr>
              <a:spLocks/>
            </p:cNvSpPr>
            <p:nvPr/>
          </p:nvSpPr>
          <p:spPr bwMode="auto">
            <a:xfrm>
              <a:off x="1486" y="2818"/>
              <a:ext cx="72" cy="113"/>
            </a:xfrm>
            <a:custGeom>
              <a:avLst/>
              <a:gdLst/>
              <a:ahLst/>
              <a:cxnLst>
                <a:cxn ang="0">
                  <a:pos x="40" y="113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72" y="0"/>
                </a:cxn>
                <a:cxn ang="0">
                  <a:pos x="40" y="113"/>
                </a:cxn>
              </a:cxnLst>
              <a:rect l="0" t="0" r="r" b="b"/>
              <a:pathLst>
                <a:path w="72" h="113">
                  <a:moveTo>
                    <a:pt x="40" y="113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72" y="0"/>
                  </a:lnTo>
                  <a:lnTo>
                    <a:pt x="4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1526" y="1802"/>
              <a:ext cx="1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2968625" y="2320925"/>
            <a:ext cx="10731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519" name="Freeform 39"/>
          <p:cNvSpPr>
            <a:spLocks/>
          </p:cNvSpPr>
          <p:nvPr/>
        </p:nvSpPr>
        <p:spPr bwMode="auto">
          <a:xfrm>
            <a:off x="3990975" y="4229100"/>
            <a:ext cx="101600" cy="179388"/>
          </a:xfrm>
          <a:custGeom>
            <a:avLst/>
            <a:gdLst/>
            <a:ahLst/>
            <a:cxnLst>
              <a:cxn ang="0">
                <a:pos x="32" y="113"/>
              </a:cxn>
              <a:cxn ang="0">
                <a:pos x="0" y="0"/>
              </a:cxn>
              <a:cxn ang="0">
                <a:pos x="32" y="0"/>
              </a:cxn>
              <a:cxn ang="0">
                <a:pos x="64" y="0"/>
              </a:cxn>
              <a:cxn ang="0">
                <a:pos x="32" y="113"/>
              </a:cxn>
            </a:cxnLst>
            <a:rect l="0" t="0" r="r" b="b"/>
            <a:pathLst>
              <a:path w="64" h="113">
                <a:moveTo>
                  <a:pt x="32" y="113"/>
                </a:moveTo>
                <a:lnTo>
                  <a:pt x="0" y="0"/>
                </a:lnTo>
                <a:lnTo>
                  <a:pt x="32" y="0"/>
                </a:lnTo>
                <a:lnTo>
                  <a:pt x="64" y="0"/>
                </a:lnTo>
                <a:lnTo>
                  <a:pt x="32" y="11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4041775" y="3843338"/>
            <a:ext cx="1588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7153275" y="4578350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fr-FR" sz="1600" b="0">
              <a:latin typeface="Impact" pitchFamily="34" charset="0"/>
            </a:endParaRPr>
          </a:p>
        </p:txBody>
      </p:sp>
      <p:sp>
        <p:nvSpPr>
          <p:cNvPr id="20532" name="AutoShape 52"/>
          <p:cNvSpPr>
            <a:spLocks noChangeArrowheads="1"/>
          </p:cNvSpPr>
          <p:nvPr/>
        </p:nvSpPr>
        <p:spPr bwMode="auto">
          <a:xfrm>
            <a:off x="1066800" y="1219200"/>
            <a:ext cx="7264400" cy="4216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1306513" y="1346200"/>
            <a:ext cx="1366837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200" b="0">
                <a:latin typeface="Impact" pitchFamily="34" charset="0"/>
              </a:rPr>
              <a:t>Entreprise</a:t>
            </a:r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6121400" y="4692650"/>
            <a:ext cx="698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0536" name="AutoShape 56"/>
          <p:cNvSpPr>
            <a:spLocks noChangeArrowheads="1"/>
          </p:cNvSpPr>
          <p:nvPr/>
        </p:nvSpPr>
        <p:spPr bwMode="auto">
          <a:xfrm>
            <a:off x="6172200" y="2806685"/>
            <a:ext cx="1943100" cy="1023969"/>
          </a:xfrm>
          <a:prstGeom prst="wedgeRoundRectCallout">
            <a:avLst>
              <a:gd name="adj1" fmla="val 5472"/>
              <a:gd name="adj2" fmla="val 79829"/>
              <a:gd name="adj3" fmla="val 16667"/>
            </a:avLst>
          </a:prstGeom>
          <a:solidFill>
            <a:srgbClr val="FFFFFF"/>
          </a:solidFill>
          <a:ln w="28575">
            <a:solidFill>
              <a:srgbClr val="FF8235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fr-FR" sz="1800" b="0" dirty="0">
                <a:latin typeface="Impact" pitchFamily="34" charset="0"/>
              </a:rPr>
              <a:t>Tâches et </a:t>
            </a:r>
          </a:p>
          <a:p>
            <a:pPr eaLnBrk="0" hangingPunct="0"/>
            <a:r>
              <a:rPr lang="fr-FR" sz="1800" b="0" dirty="0">
                <a:latin typeface="Impact" pitchFamily="34" charset="0"/>
              </a:rPr>
              <a:t>responsabilités :</a:t>
            </a:r>
          </a:p>
          <a:p>
            <a:pPr eaLnBrk="0" hangingPunct="0"/>
            <a:r>
              <a:rPr lang="fr-FR" sz="1800" b="0" dirty="0">
                <a:latin typeface="Impact" pitchFamily="34" charset="0"/>
              </a:rPr>
              <a:t>impact financier</a:t>
            </a:r>
          </a:p>
        </p:txBody>
      </p:sp>
      <p:sp>
        <p:nvSpPr>
          <p:cNvPr id="20539" name="Line 59"/>
          <p:cNvSpPr>
            <a:spLocks noChangeShapeType="1"/>
          </p:cNvSpPr>
          <p:nvPr/>
        </p:nvSpPr>
        <p:spPr bwMode="auto">
          <a:xfrm>
            <a:off x="2959100" y="4679950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1295400" y="5410200"/>
            <a:ext cx="7543800" cy="925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Ils servent </a:t>
            </a:r>
          </a:p>
          <a:p>
            <a:pPr lvl="1">
              <a:buFontTx/>
              <a:buChar char="•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aux nouveaux arrivants et aux organismes certificateurs.</a:t>
            </a:r>
          </a:p>
          <a:p>
            <a:pPr lvl="1">
              <a:buFontTx/>
              <a:buChar char="•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à démontrer l’existence d’un système qualité avant une certification.</a:t>
            </a:r>
          </a:p>
        </p:txBody>
      </p:sp>
      <p:sp>
        <p:nvSpPr>
          <p:cNvPr id="47" name="Espace réservé de la date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ADA2-4955-40ED-9E06-3BF357AA9640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48" name="Espace réservé du pied de page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320675"/>
            <a:ext cx="7934325" cy="579438"/>
          </a:xfrm>
        </p:spPr>
        <p:txBody>
          <a:bodyPr/>
          <a:lstStyle/>
          <a:p>
            <a:r>
              <a:rPr lang="fr-FR" sz="3200" dirty="0" smtClean="0"/>
              <a:t>L’équipe  d’Assurance Qualité</a:t>
            </a:r>
            <a:endParaRPr lang="fr-FR" sz="3200" dirty="0"/>
          </a:p>
        </p:txBody>
      </p:sp>
      <p:sp>
        <p:nvSpPr>
          <p:cNvPr id="1146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947863"/>
            <a:ext cx="829945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 dirty="0"/>
              <a:t>meilleures pratiques : connaissances acquises après un grand nombre d’essais et d’erreurs,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Éviter de réitérer les mêmes erreurs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Intégrer l’expérience de l’entreprise 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cadre pour greffer les processus de contrôle qualité :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S’assurer que les standards sont respectés,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continuité du travail entre différentes personnes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Tout le monde utilise les mêmes techniques.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066800" y="1295400"/>
            <a:ext cx="7762875" cy="485775"/>
          </a:xfrm>
          <a:prstGeom prst="rect">
            <a:avLst/>
          </a:prstGeom>
          <a:noFill/>
          <a:ln w="28575">
            <a:solidFill>
              <a:srgbClr val="D9497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400" b="0" dirty="0">
                <a:latin typeface="Impact" pitchFamily="34" charset="0"/>
              </a:rPr>
              <a:t>DÉVELOPPER DES STANDARDS POUR LE PRODUIT ET LA DÉMARCHE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66750" y="5791200"/>
            <a:ext cx="8324850" cy="455613"/>
          </a:xfrm>
          <a:prstGeom prst="rect">
            <a:avLst/>
          </a:prstGeom>
          <a:noFill/>
          <a:ln w="28575">
            <a:solidFill>
              <a:srgbClr val="D9497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200" b="0">
                <a:latin typeface="Impact" pitchFamily="34" charset="0"/>
              </a:rPr>
              <a:t>Les normes de qualité sont à adapter aux situations et au type de projet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FD20-C00E-4747-96D9-5A43AE68A563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Les difficultés de l’équipe …</a:t>
            </a:r>
            <a:endParaRPr lang="fr-FR" sz="3200" dirty="0"/>
          </a:p>
        </p:txBody>
      </p:sp>
      <p:sp>
        <p:nvSpPr>
          <p:cNvPr id="1157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799" y="1327150"/>
            <a:ext cx="8156575" cy="4368800"/>
          </a:xfrm>
        </p:spPr>
        <p:txBody>
          <a:bodyPr>
            <a:normAutofit lnSpcReduction="10000"/>
          </a:bodyPr>
          <a:lstStyle/>
          <a:p>
            <a:r>
              <a:rPr lang="fr-FR" sz="2200" dirty="0"/>
              <a:t>Pas de valeur ajoutée perçue,</a:t>
            </a:r>
          </a:p>
          <a:p>
            <a:r>
              <a:rPr lang="fr-FR" sz="2200" dirty="0"/>
              <a:t>Pas d’adhésion des développeurs</a:t>
            </a:r>
          </a:p>
          <a:p>
            <a:pPr lvl="1"/>
            <a:r>
              <a:rPr lang="fr-FR" sz="2000" dirty="0"/>
              <a:t>Impliquer les ingénieurs logiciel,</a:t>
            </a:r>
          </a:p>
          <a:p>
            <a:r>
              <a:rPr lang="fr-FR" sz="2200" dirty="0"/>
              <a:t>Mauvaise communication</a:t>
            </a:r>
            <a:r>
              <a:rPr lang="fr-FR" sz="2000" dirty="0"/>
              <a:t>,</a:t>
            </a:r>
          </a:p>
          <a:p>
            <a:pPr lvl="1"/>
            <a:r>
              <a:rPr lang="fr-FR" sz="2000" dirty="0"/>
              <a:t>Revoir et modifier les standards régulièrement,</a:t>
            </a:r>
          </a:p>
          <a:p>
            <a:r>
              <a:rPr lang="fr-FR" sz="2200" dirty="0"/>
              <a:t>Pas d’engagement des décideurs et donneurs d’ordre,</a:t>
            </a:r>
          </a:p>
          <a:p>
            <a:r>
              <a:rPr lang="fr-FR" sz="2200" dirty="0"/>
              <a:t>Personnes inadéquates dans l’équipe qualité,</a:t>
            </a:r>
          </a:p>
          <a:p>
            <a:r>
              <a:rPr lang="fr-FR" sz="2200" dirty="0"/>
              <a:t>Management de la qualité lourd et bureaucratique,</a:t>
            </a:r>
            <a:endParaRPr lang="fr-FR" sz="2200" dirty="0">
              <a:sym typeface="Monotype Sorts" charset="2"/>
            </a:endParaRPr>
          </a:p>
          <a:p>
            <a:pPr lvl="1"/>
            <a:r>
              <a:rPr lang="fr-FR" sz="2000" dirty="0">
                <a:sym typeface="Monotype Sorts" charset="2"/>
              </a:rPr>
              <a:t>Limiter la </a:t>
            </a:r>
            <a:r>
              <a:rPr lang="fr-FR" sz="2000" dirty="0"/>
              <a:t>taille des artefacts,</a:t>
            </a:r>
          </a:p>
          <a:p>
            <a:r>
              <a:rPr lang="fr-FR" sz="2200" dirty="0"/>
              <a:t>Peur du changement,</a:t>
            </a:r>
          </a:p>
          <a:p>
            <a:r>
              <a:rPr lang="fr-FR" sz="2200" dirty="0"/>
              <a:t>Manque de formation et d’outils supports.</a:t>
            </a:r>
            <a:endParaRPr lang="fr-FR" sz="2000" dirty="0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914400" y="5638800"/>
            <a:ext cx="7850188" cy="455613"/>
          </a:xfrm>
          <a:prstGeom prst="rect">
            <a:avLst/>
          </a:prstGeom>
          <a:noFill/>
          <a:ln w="28575">
            <a:solidFill>
              <a:srgbClr val="D9497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200" b="0" dirty="0">
                <a:latin typeface="Impact" pitchFamily="34" charset="0"/>
              </a:rPr>
              <a:t>“si vous voulez une vie facile restez en dehors de l’équipe qualité”  !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DF4F-4044-4AA9-A9E0-A417BE6BAD0F}" type="datetime2">
              <a:rPr lang="fr-FR" smtClean="0"/>
              <a:pPr/>
              <a:t>dimanche 14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2024</TotalTime>
  <Words>2508</Words>
  <Application>Microsoft Office PowerPoint</Application>
  <PresentationFormat>Affichage à l'écran (4:3)</PresentationFormat>
  <Paragraphs>512</Paragraphs>
  <Slides>41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Solstice</vt:lpstr>
      <vt:lpstr>Diapositive 1</vt:lpstr>
      <vt:lpstr>Rappel : Le Génie Logiciel</vt:lpstr>
      <vt:lpstr>Principe de l’Assurance Qualité</vt:lpstr>
      <vt:lpstr>Mise en œuvre de l’Assurance et Contrôle Qualité</vt:lpstr>
      <vt:lpstr>Mise en œuvre de l’Assurance et Contrôle Qualité</vt:lpstr>
      <vt:lpstr>MANAGEMENT DE LA QUALITÉ (ISO 9000)</vt:lpstr>
      <vt:lpstr>Organisation : Manuel et Plan Qualité</vt:lpstr>
      <vt:lpstr>L’équipe  d’Assurance Qualité</vt:lpstr>
      <vt:lpstr>Les difficultés de l’équipe …</vt:lpstr>
      <vt:lpstr>Exemple : Organisation du SQ</vt:lpstr>
      <vt:lpstr>Exemples : la Documentation</vt:lpstr>
      <vt:lpstr>Exemples : Le Contrôle </vt:lpstr>
      <vt:lpstr>Management qualité</vt:lpstr>
      <vt:lpstr>CONSTRUCTION ET CONTRÔLE DE LA QUALITE</vt:lpstr>
      <vt:lpstr>CONCLUSION</vt:lpstr>
      <vt:lpstr>Qualité du produit  : LA NORME ISO SQuaRE* </vt:lpstr>
      <vt:lpstr>LA NORME SQuaRE</vt:lpstr>
      <vt:lpstr>LA NORME SQuaRE</vt:lpstr>
      <vt:lpstr>LA NORME SQuaRE</vt:lpstr>
      <vt:lpstr>LA NORME SQuaRE</vt:lpstr>
      <vt:lpstr>LA NORME SQuaRE</vt:lpstr>
      <vt:lpstr>LA NORME SQuaRE</vt:lpstr>
      <vt:lpstr>BILAN</vt:lpstr>
      <vt:lpstr>MODÈLES D’AMÉLIORATION DU PROCESSUS</vt:lpstr>
      <vt:lpstr>CMM : cAPABILITY MATURITY MODEL </vt:lpstr>
      <vt:lpstr>cAPABILITY MATURITY MODEL INTEGRATED</vt:lpstr>
      <vt:lpstr>CMMI : PRINCIPES</vt:lpstr>
      <vt:lpstr>CMMI : SECTEURS CLES</vt:lpstr>
      <vt:lpstr>CMMI : A QUOI ÇA SERT ?</vt:lpstr>
      <vt:lpstr>CMMI : A QUOI ÇA SERT ?</vt:lpstr>
      <vt:lpstr>CMM : ENQUÊTE</vt:lpstr>
      <vt:lpstr>LE MODÈLE ISO-SPICE SOFTWARE PROCESS IMPROVEMENT CAPABILITY DETERMINATION</vt:lpstr>
      <vt:lpstr>LE MODÈLE SPICE</vt:lpstr>
      <vt:lpstr>SPICE : UN AUTRE MODÈLE ?</vt:lpstr>
      <vt:lpstr>COMPARAISON</vt:lpstr>
      <vt:lpstr>ITIL ( IT Information Library ) – ISO CEI 20000</vt:lpstr>
      <vt:lpstr>ITIL</vt:lpstr>
      <vt:lpstr>ITIL : Domaines clés</vt:lpstr>
      <vt:lpstr>ITIL : Domaines clés</vt:lpstr>
      <vt:lpstr>CONCLUSION</vt:lpstr>
      <vt:lpstr>Suivi Qualité : 2 niveaux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Cédric</cp:lastModifiedBy>
  <cp:revision>212</cp:revision>
  <cp:lastPrinted>1601-01-01T00:00:00Z</cp:lastPrinted>
  <dcterms:created xsi:type="dcterms:W3CDTF">1601-01-01T00:00:00Z</dcterms:created>
  <dcterms:modified xsi:type="dcterms:W3CDTF">2010-02-14T17:58:11Z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