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5"/>
  </p:notesMasterIdLst>
  <p:sldIdLst>
    <p:sldId id="296" r:id="rId2"/>
    <p:sldId id="305" r:id="rId3"/>
    <p:sldId id="317" r:id="rId4"/>
    <p:sldId id="331" r:id="rId5"/>
    <p:sldId id="332" r:id="rId6"/>
    <p:sldId id="323" r:id="rId7"/>
    <p:sldId id="257" r:id="rId8"/>
    <p:sldId id="333" r:id="rId9"/>
    <p:sldId id="258" r:id="rId10"/>
    <p:sldId id="259" r:id="rId11"/>
    <p:sldId id="262" r:id="rId12"/>
    <p:sldId id="324" r:id="rId13"/>
    <p:sldId id="329" r:id="rId14"/>
    <p:sldId id="322" r:id="rId15"/>
    <p:sldId id="325" r:id="rId16"/>
    <p:sldId id="263" r:id="rId17"/>
    <p:sldId id="261" r:id="rId18"/>
    <p:sldId id="264" r:id="rId19"/>
    <p:sldId id="265" r:id="rId20"/>
    <p:sldId id="266" r:id="rId21"/>
    <p:sldId id="267" r:id="rId22"/>
    <p:sldId id="268" r:id="rId23"/>
    <p:sldId id="275" r:id="rId24"/>
    <p:sldId id="269" r:id="rId25"/>
    <p:sldId id="306" r:id="rId26"/>
    <p:sldId id="319" r:id="rId27"/>
    <p:sldId id="326" r:id="rId28"/>
    <p:sldId id="270" r:id="rId29"/>
    <p:sldId id="273" r:id="rId30"/>
    <p:sldId id="272" r:id="rId31"/>
    <p:sldId id="274" r:id="rId32"/>
    <p:sldId id="327" r:id="rId33"/>
    <p:sldId id="276" r:id="rId34"/>
    <p:sldId id="288" r:id="rId35"/>
    <p:sldId id="277" r:id="rId36"/>
    <p:sldId id="278" r:id="rId37"/>
    <p:sldId id="330" r:id="rId38"/>
    <p:sldId id="318" r:id="rId39"/>
    <p:sldId id="320" r:id="rId40"/>
    <p:sldId id="321" r:id="rId41"/>
    <p:sldId id="316" r:id="rId42"/>
    <p:sldId id="310" r:id="rId43"/>
    <p:sldId id="283" r:id="rId44"/>
  </p:sldIdLst>
  <p:sldSz cx="9144000" cy="6858000" type="screen4x3"/>
  <p:notesSz cx="6784975" cy="9856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3FFF3"/>
    <a:srgbClr val="E5FFE5"/>
    <a:srgbClr val="D5F3CB"/>
    <a:srgbClr val="C5EEB8"/>
    <a:srgbClr val="BBFFBB"/>
    <a:srgbClr val="FFE1C3"/>
    <a:srgbClr val="FFF9F3"/>
    <a:srgbClr val="F49A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7" autoAdjust="0"/>
    <p:restoredTop sz="94624" autoAdjust="0"/>
  </p:normalViewPr>
  <p:slideViewPr>
    <p:cSldViewPr snapToGrid="0">
      <p:cViewPr>
        <p:scale>
          <a:sx n="110" d="100"/>
          <a:sy n="110" d="100"/>
        </p:scale>
        <p:origin x="-21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2142" y="-84"/>
      </p:cViewPr>
      <p:guideLst>
        <p:guide orient="horz" pos="3104"/>
        <p:guide pos="21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8.xml"/><Relationship Id="rId1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kumimoji="0" sz="1200">
                <a:latin typeface="Impact" pitchFamily="34" charset="0"/>
              </a:defRPr>
            </a:lvl1pPr>
          </a:lstStyle>
          <a:p>
            <a:endParaRPr lang="fr-FR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kumimoji="0" sz="1200">
                <a:latin typeface="Impact" pitchFamily="34" charset="0"/>
              </a:defRPr>
            </a:lvl1pPr>
          </a:lstStyle>
          <a:p>
            <a:endParaRPr lang="fr-FR"/>
          </a:p>
        </p:txBody>
      </p:sp>
      <p:sp>
        <p:nvSpPr>
          <p:cNvPr id="1361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525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6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953000" cy="1227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29718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kumimoji="0" sz="1200">
                <a:latin typeface="Impact" pitchFamily="34" charset="0"/>
              </a:defRPr>
            </a:lvl1pPr>
          </a:lstStyle>
          <a:p>
            <a:endParaRPr lang="fr-FR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555163"/>
            <a:ext cx="29718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kumimoji="0" sz="1200">
                <a:latin typeface="Impact" pitchFamily="34" charset="0"/>
              </a:defRPr>
            </a:lvl1pPr>
          </a:lstStyle>
          <a:p>
            <a:fld id="{9B00CA3D-0DD8-4B77-AB14-AFE25351A047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CA04-A5B0-4FFF-B229-BCCD80D36DA6}" type="slidenum">
              <a:rPr lang="fr-FR"/>
              <a:pPr/>
              <a:t>7</a:t>
            </a:fld>
            <a:endParaRPr lang="fr-FR"/>
          </a:p>
        </p:txBody>
      </p:sp>
      <p:sp>
        <p:nvSpPr>
          <p:cNvPr id="180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ANABNR2"/>
          <p:cNvPicPr>
            <a:picLocks noChangeAspect="1" noChangeArrowheads="1"/>
          </p:cNvPicPr>
          <p:nvPr/>
        </p:nvPicPr>
        <p:blipFill>
          <a:blip r:embed="rId2" cstate="print"/>
          <a:srcRect l="-900" t="-1314" r="-2" b="-36961"/>
          <a:stretch>
            <a:fillRect/>
          </a:stretch>
        </p:blipFill>
        <p:spPr bwMode="auto">
          <a:xfrm>
            <a:off x="0" y="0"/>
            <a:ext cx="9144000" cy="1089025"/>
          </a:xfrm>
          <a:prstGeom prst="rect">
            <a:avLst/>
          </a:prstGeom>
          <a:noFill/>
        </p:spPr>
      </p:pic>
      <p:sp>
        <p:nvSpPr>
          <p:cNvPr id="164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 b="0">
                <a:latin typeface="Times New Roman" pitchFamily="18" charset="0"/>
              </a:defRPr>
            </a:lvl1pPr>
          </a:lstStyle>
          <a:p>
            <a:fld id="{FF460858-E63E-4013-A194-883AB6E20C1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64872" name="Rectangle 8" descr="Stationery"/>
          <p:cNvSpPr>
            <a:spLocks noChangeArrowheads="1"/>
          </p:cNvSpPr>
          <p:nvPr/>
        </p:nvSpPr>
        <p:spPr bwMode="auto">
          <a:xfrm>
            <a:off x="0" y="0"/>
            <a:ext cx="541338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b="1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7C22EF-9AB0-40FB-9138-7CD5FF36FC50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96100" y="682625"/>
            <a:ext cx="1943100" cy="55340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6800" y="682625"/>
            <a:ext cx="5676900" cy="55340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F939B5-1F76-42E0-B291-BDFD3DC42919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4388BC-4097-4995-B383-A88C9B52CDB5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62938C-25D5-4EB3-8A3A-2486659E86AA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65C968-70C9-4246-A73A-5F828E2A0981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1B3E80-C480-41DB-B524-970EA092A68D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2BFD91-77E0-4761-8029-EFFDC6B4AFBB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E925E-C7F4-4CEA-AD9F-381715ED8E6D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DE8EEA-1466-45F1-A101-105490FEC1EC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90F93-DC16-4AA3-82CC-99D5A44A2C53}" type="slidenum">
              <a:rPr lang="fr-FR"/>
              <a:pPr/>
              <a:t>‹N°›</a:t>
            </a:fld>
            <a:endParaRPr lang="fr-FR" sz="7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b="1">
              <a:latin typeface="Tahoma" pitchFamily="34" charset="0"/>
            </a:endParaRP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b="1">
              <a:latin typeface="Tahoma" pitchFamily="34" charset="0"/>
            </a:endParaRPr>
          </a:p>
        </p:txBody>
      </p:sp>
      <p:sp>
        <p:nvSpPr>
          <p:cNvPr id="163844" name="Rectangle 4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b="1">
              <a:latin typeface="Tahoma" pitchFamily="34" charset="0"/>
            </a:endParaRP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82625"/>
            <a:ext cx="77724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63846" name="Rectangle 6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512763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b="1">
              <a:latin typeface="Tahoma" pitchFamily="34" charset="0"/>
            </a:endParaRPr>
          </a:p>
        </p:txBody>
      </p:sp>
      <p:pic>
        <p:nvPicPr>
          <p:cNvPr id="163847" name="Picture 7" descr="anabnr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28725" y="0"/>
            <a:ext cx="7915275" cy="508000"/>
          </a:xfrm>
          <a:prstGeom prst="rect">
            <a:avLst/>
          </a:prstGeom>
          <a:noFill/>
        </p:spPr>
      </p:pic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304800" y="307975"/>
            <a:ext cx="2514600" cy="2047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 b="1">
              <a:latin typeface="Tahoma" pitchFamily="34" charset="0"/>
            </a:endParaRPr>
          </a:p>
        </p:txBody>
      </p:sp>
      <p:sp>
        <p:nvSpPr>
          <p:cNvPr id="1638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6385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1">
                <a:solidFill>
                  <a:schemeClr val="tx2"/>
                </a:solidFill>
                <a:latin typeface="+mn-lt"/>
              </a:defRPr>
            </a:lvl1pPr>
          </a:lstStyle>
          <a:p>
            <a:fld id="{6024C842-1D2B-47DB-8901-70A4C003E6B7}" type="slidenum">
              <a:rPr lang="fr-FR"/>
              <a:pPr/>
              <a:t>‹N°›</a:t>
            </a:fld>
            <a:endParaRPr lang="fr-FR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1028"/>
          <p:cNvSpPr>
            <a:spLocks noChangeArrowheads="1"/>
          </p:cNvSpPr>
          <p:nvPr/>
        </p:nvSpPr>
        <p:spPr bwMode="auto">
          <a:xfrm>
            <a:off x="736600" y="30353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eaLnBrk="0" hangingPunct="0"/>
            <a:r>
              <a:rPr kumimoji="0" lang="fr-FR">
                <a:latin typeface="Tahoma" pitchFamily="34" charset="0"/>
              </a:rPr>
              <a:t>Chapitre VIII</a:t>
            </a:r>
          </a:p>
        </p:txBody>
      </p:sp>
      <p:sp>
        <p:nvSpPr>
          <p:cNvPr id="129029" name="Rectangle 1029"/>
          <p:cNvSpPr>
            <a:spLocks noChangeArrowheads="1"/>
          </p:cNvSpPr>
          <p:nvPr/>
        </p:nvSpPr>
        <p:spPr bwMode="auto">
          <a:xfrm>
            <a:off x="1524000" y="44450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/>
            <a:r>
              <a:rPr kumimoji="0" lang="fr-FR" sz="3600" b="1">
                <a:latin typeface="Tahoma" pitchFamily="34" charset="0"/>
              </a:rPr>
              <a:t>CONTRÔLE QUALITÉ  ET FIABILITÉ DES LOGICIELS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>
          <a:xfrm>
            <a:off x="1223963" y="225425"/>
            <a:ext cx="7319962" cy="1282700"/>
          </a:xfrm>
          <a:noFill/>
          <a:ln/>
        </p:spPr>
        <p:txBody>
          <a:bodyPr anchor="ctr"/>
          <a:lstStyle/>
          <a:p>
            <a:r>
              <a:rPr lang="fr-FR" sz="2800"/>
              <a:t>GRAPHE DE CONTRÔLE</a:t>
            </a:r>
            <a:r>
              <a:rPr lang="fr-FR" sz="2000"/>
              <a:t>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128963" y="6237288"/>
            <a:ext cx="3106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fr-FR" sz="1600">
                <a:latin typeface="Impact" pitchFamily="34" charset="0"/>
              </a:rPr>
              <a:t>représentation fournie par McCabe</a:t>
            </a:r>
          </a:p>
        </p:txBody>
      </p:sp>
      <p:grpSp>
        <p:nvGrpSpPr>
          <p:cNvPr id="87047" name="Group 7"/>
          <p:cNvGrpSpPr>
            <a:grpSpLocks/>
          </p:cNvGrpSpPr>
          <p:nvPr/>
        </p:nvGrpSpPr>
        <p:grpSpPr bwMode="auto">
          <a:xfrm>
            <a:off x="1279525" y="1511300"/>
            <a:ext cx="533400" cy="1876425"/>
            <a:chOff x="873" y="1106"/>
            <a:chExt cx="364" cy="1182"/>
          </a:xfrm>
        </p:grpSpPr>
        <p:sp>
          <p:nvSpPr>
            <p:cNvPr id="87048" name="Line 8"/>
            <p:cNvSpPr>
              <a:spLocks noChangeShapeType="1"/>
            </p:cNvSpPr>
            <p:nvPr/>
          </p:nvSpPr>
          <p:spPr bwMode="auto">
            <a:xfrm>
              <a:off x="873" y="1106"/>
              <a:ext cx="0" cy="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>
              <a:off x="873" y="1402"/>
              <a:ext cx="364" cy="2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50" name="Line 10"/>
            <p:cNvSpPr>
              <a:spLocks noChangeShapeType="1"/>
            </p:cNvSpPr>
            <p:nvPr/>
          </p:nvSpPr>
          <p:spPr bwMode="auto">
            <a:xfrm flipH="1">
              <a:off x="873" y="1697"/>
              <a:ext cx="364" cy="2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51" name="Line 11"/>
            <p:cNvSpPr>
              <a:spLocks noChangeShapeType="1"/>
            </p:cNvSpPr>
            <p:nvPr/>
          </p:nvSpPr>
          <p:spPr bwMode="auto">
            <a:xfrm>
              <a:off x="873" y="1992"/>
              <a:ext cx="0" cy="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>
              <a:off x="873" y="1402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1101725" y="3440113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sz="1400" b="1">
                <a:solidFill>
                  <a:schemeClr val="tx2"/>
                </a:solidFill>
                <a:latin typeface="Arial" charset="0"/>
              </a:rPr>
              <a:t>if (i) ;</a:t>
            </a:r>
          </a:p>
        </p:txBody>
      </p:sp>
      <p:grpSp>
        <p:nvGrpSpPr>
          <p:cNvPr id="87054" name="Group 14"/>
          <p:cNvGrpSpPr>
            <a:grpSpLocks/>
          </p:cNvGrpSpPr>
          <p:nvPr/>
        </p:nvGrpSpPr>
        <p:grpSpPr bwMode="auto">
          <a:xfrm>
            <a:off x="3178175" y="1477963"/>
            <a:ext cx="960438" cy="1873250"/>
            <a:chOff x="2168" y="1085"/>
            <a:chExt cx="655" cy="1180"/>
          </a:xfrm>
        </p:grpSpPr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>
              <a:off x="2496" y="1085"/>
              <a:ext cx="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2496" y="1378"/>
              <a:ext cx="327" cy="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 flipH="1">
              <a:off x="2168" y="1378"/>
              <a:ext cx="328" cy="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>
              <a:off x="2168" y="1674"/>
              <a:ext cx="328" cy="2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 flipH="1">
              <a:off x="2496" y="1674"/>
              <a:ext cx="327" cy="2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2496" y="1969"/>
              <a:ext cx="0" cy="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3255963" y="3427413"/>
            <a:ext cx="111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sz="1400" b="1">
                <a:solidFill>
                  <a:schemeClr val="tx2"/>
                </a:solidFill>
                <a:latin typeface="Arial" charset="0"/>
              </a:rPr>
              <a:t>if (i) ; else ;</a:t>
            </a:r>
          </a:p>
        </p:txBody>
      </p:sp>
      <p:grpSp>
        <p:nvGrpSpPr>
          <p:cNvPr id="87062" name="Group 22"/>
          <p:cNvGrpSpPr>
            <a:grpSpLocks/>
          </p:cNvGrpSpPr>
          <p:nvPr/>
        </p:nvGrpSpPr>
        <p:grpSpPr bwMode="auto">
          <a:xfrm>
            <a:off x="5094288" y="1504950"/>
            <a:ext cx="739775" cy="1839913"/>
            <a:chOff x="3475" y="1102"/>
            <a:chExt cx="505" cy="1159"/>
          </a:xfrm>
        </p:grpSpPr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>
              <a:off x="3980" y="1102"/>
              <a:ext cx="0" cy="2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64" name="Line 24"/>
            <p:cNvSpPr>
              <a:spLocks noChangeShapeType="1"/>
            </p:cNvSpPr>
            <p:nvPr/>
          </p:nvSpPr>
          <p:spPr bwMode="auto">
            <a:xfrm flipH="1">
              <a:off x="3728" y="1333"/>
              <a:ext cx="252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65" name="Line 25"/>
            <p:cNvSpPr>
              <a:spLocks noChangeShapeType="1"/>
            </p:cNvSpPr>
            <p:nvPr/>
          </p:nvSpPr>
          <p:spPr bwMode="auto">
            <a:xfrm flipH="1">
              <a:off x="3475" y="1565"/>
              <a:ext cx="253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66" name="Line 26"/>
            <p:cNvSpPr>
              <a:spLocks noChangeShapeType="1"/>
            </p:cNvSpPr>
            <p:nvPr/>
          </p:nvSpPr>
          <p:spPr bwMode="auto">
            <a:xfrm>
              <a:off x="3475" y="1797"/>
              <a:ext cx="505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auto">
            <a:xfrm>
              <a:off x="3980" y="2029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68" name="Line 28"/>
            <p:cNvSpPr>
              <a:spLocks noChangeShapeType="1"/>
            </p:cNvSpPr>
            <p:nvPr/>
          </p:nvSpPr>
          <p:spPr bwMode="auto">
            <a:xfrm>
              <a:off x="3728" y="1565"/>
              <a:ext cx="252" cy="4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>
              <a:off x="3980" y="1333"/>
              <a:ext cx="0" cy="6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7070" name="Group 30"/>
          <p:cNvGrpSpPr>
            <a:grpSpLocks/>
          </p:cNvGrpSpPr>
          <p:nvPr/>
        </p:nvGrpSpPr>
        <p:grpSpPr bwMode="auto">
          <a:xfrm>
            <a:off x="7213600" y="1506538"/>
            <a:ext cx="546100" cy="1851025"/>
            <a:chOff x="4921" y="1103"/>
            <a:chExt cx="373" cy="1166"/>
          </a:xfrm>
        </p:grpSpPr>
        <p:sp>
          <p:nvSpPr>
            <p:cNvPr id="87071" name="Line 31"/>
            <p:cNvSpPr>
              <a:spLocks noChangeShapeType="1"/>
            </p:cNvSpPr>
            <p:nvPr/>
          </p:nvSpPr>
          <p:spPr bwMode="auto">
            <a:xfrm>
              <a:off x="5294" y="1103"/>
              <a:ext cx="0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72" name="Line 32"/>
            <p:cNvSpPr>
              <a:spLocks noChangeShapeType="1"/>
            </p:cNvSpPr>
            <p:nvPr/>
          </p:nvSpPr>
          <p:spPr bwMode="auto">
            <a:xfrm>
              <a:off x="5294" y="1336"/>
              <a:ext cx="0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73" name="Line 33"/>
            <p:cNvSpPr>
              <a:spLocks noChangeShapeType="1"/>
            </p:cNvSpPr>
            <p:nvPr/>
          </p:nvSpPr>
          <p:spPr bwMode="auto">
            <a:xfrm flipH="1">
              <a:off x="4921" y="1569"/>
              <a:ext cx="373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74" name="Line 34"/>
            <p:cNvSpPr>
              <a:spLocks noChangeShapeType="1"/>
            </p:cNvSpPr>
            <p:nvPr/>
          </p:nvSpPr>
          <p:spPr bwMode="auto">
            <a:xfrm flipH="1">
              <a:off x="4921" y="1336"/>
              <a:ext cx="373" cy="4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75" name="Line 35"/>
            <p:cNvSpPr>
              <a:spLocks noChangeShapeType="1"/>
            </p:cNvSpPr>
            <p:nvPr/>
          </p:nvSpPr>
          <p:spPr bwMode="auto">
            <a:xfrm>
              <a:off x="4921" y="1802"/>
              <a:ext cx="373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76" name="Line 36"/>
            <p:cNvSpPr>
              <a:spLocks noChangeShapeType="1"/>
            </p:cNvSpPr>
            <p:nvPr/>
          </p:nvSpPr>
          <p:spPr bwMode="auto">
            <a:xfrm>
              <a:off x="5294" y="1569"/>
              <a:ext cx="0" cy="4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77" name="Line 37"/>
            <p:cNvSpPr>
              <a:spLocks noChangeShapeType="1"/>
            </p:cNvSpPr>
            <p:nvPr/>
          </p:nvSpPr>
          <p:spPr bwMode="auto">
            <a:xfrm>
              <a:off x="5294" y="2036"/>
              <a:ext cx="0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87078" name="Rectangle 38"/>
          <p:cNvSpPr>
            <a:spLocks noChangeArrowheads="1"/>
          </p:cNvSpPr>
          <p:nvPr/>
        </p:nvSpPr>
        <p:spPr bwMode="auto">
          <a:xfrm>
            <a:off x="7088188" y="3414713"/>
            <a:ext cx="862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sz="1400" b="1">
                <a:solidFill>
                  <a:schemeClr val="tx2"/>
                </a:solidFill>
                <a:latin typeface="Arial" charset="0"/>
              </a:rPr>
              <a:t>if (i || j) ;</a:t>
            </a:r>
          </a:p>
        </p:txBody>
      </p:sp>
      <p:grpSp>
        <p:nvGrpSpPr>
          <p:cNvPr id="87079" name="Group 39"/>
          <p:cNvGrpSpPr>
            <a:grpSpLocks/>
          </p:cNvGrpSpPr>
          <p:nvPr/>
        </p:nvGrpSpPr>
        <p:grpSpPr bwMode="auto">
          <a:xfrm>
            <a:off x="2362200" y="3738563"/>
            <a:ext cx="390525" cy="1844675"/>
            <a:chOff x="1611" y="2509"/>
            <a:chExt cx="267" cy="1162"/>
          </a:xfrm>
        </p:grpSpPr>
        <p:sp>
          <p:nvSpPr>
            <p:cNvPr id="87080" name="Line 40"/>
            <p:cNvSpPr>
              <a:spLocks noChangeShapeType="1"/>
            </p:cNvSpPr>
            <p:nvPr/>
          </p:nvSpPr>
          <p:spPr bwMode="auto">
            <a:xfrm>
              <a:off x="1878" y="2509"/>
              <a:ext cx="0" cy="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81" name="Line 41"/>
            <p:cNvSpPr>
              <a:spLocks noChangeShapeType="1"/>
            </p:cNvSpPr>
            <p:nvPr/>
          </p:nvSpPr>
          <p:spPr bwMode="auto">
            <a:xfrm>
              <a:off x="1878" y="2896"/>
              <a:ext cx="0" cy="3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82" name="Line 42"/>
            <p:cNvSpPr>
              <a:spLocks noChangeShapeType="1"/>
            </p:cNvSpPr>
            <p:nvPr/>
          </p:nvSpPr>
          <p:spPr bwMode="auto">
            <a:xfrm>
              <a:off x="1878" y="3284"/>
              <a:ext cx="0" cy="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83" name="Freeform 43"/>
            <p:cNvSpPr>
              <a:spLocks/>
            </p:cNvSpPr>
            <p:nvPr/>
          </p:nvSpPr>
          <p:spPr bwMode="auto">
            <a:xfrm>
              <a:off x="1611" y="2895"/>
              <a:ext cx="257" cy="389"/>
            </a:xfrm>
            <a:custGeom>
              <a:avLst/>
              <a:gdLst/>
              <a:ahLst/>
              <a:cxnLst>
                <a:cxn ang="0">
                  <a:pos x="256" y="0"/>
                </a:cxn>
                <a:cxn ang="0">
                  <a:pos x="144" y="27"/>
                </a:cxn>
                <a:cxn ang="0">
                  <a:pos x="64" y="72"/>
                </a:cxn>
                <a:cxn ang="0">
                  <a:pos x="16" y="129"/>
                </a:cxn>
                <a:cxn ang="0">
                  <a:pos x="0" y="194"/>
                </a:cxn>
                <a:cxn ang="0">
                  <a:pos x="15" y="257"/>
                </a:cxn>
                <a:cxn ang="0">
                  <a:pos x="63" y="315"/>
                </a:cxn>
                <a:cxn ang="0">
                  <a:pos x="143" y="360"/>
                </a:cxn>
                <a:cxn ang="0">
                  <a:pos x="256" y="388"/>
                </a:cxn>
              </a:cxnLst>
              <a:rect l="0" t="0" r="r" b="b"/>
              <a:pathLst>
                <a:path w="257" h="389">
                  <a:moveTo>
                    <a:pt x="256" y="0"/>
                  </a:moveTo>
                  <a:lnTo>
                    <a:pt x="144" y="27"/>
                  </a:lnTo>
                  <a:lnTo>
                    <a:pt x="64" y="72"/>
                  </a:lnTo>
                  <a:lnTo>
                    <a:pt x="16" y="129"/>
                  </a:lnTo>
                  <a:lnTo>
                    <a:pt x="0" y="194"/>
                  </a:lnTo>
                  <a:lnTo>
                    <a:pt x="15" y="257"/>
                  </a:lnTo>
                  <a:lnTo>
                    <a:pt x="63" y="315"/>
                  </a:lnTo>
                  <a:lnTo>
                    <a:pt x="143" y="360"/>
                  </a:lnTo>
                  <a:lnTo>
                    <a:pt x="256" y="3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stealth" w="med" len="lg"/>
              <a:tailEnd type="oval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7084" name="Rectangle 44"/>
          <p:cNvSpPr>
            <a:spLocks noChangeArrowheads="1"/>
          </p:cNvSpPr>
          <p:nvPr/>
        </p:nvSpPr>
        <p:spPr bwMode="auto">
          <a:xfrm>
            <a:off x="2233613" y="5594350"/>
            <a:ext cx="1274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sz="1400" b="1">
                <a:solidFill>
                  <a:schemeClr val="tx2"/>
                </a:solidFill>
                <a:latin typeface="Arial" charset="0"/>
              </a:rPr>
              <a:t>do ; while (i);</a:t>
            </a:r>
          </a:p>
        </p:txBody>
      </p:sp>
      <p:grpSp>
        <p:nvGrpSpPr>
          <p:cNvPr id="87085" name="Group 45"/>
          <p:cNvGrpSpPr>
            <a:grpSpLocks/>
          </p:cNvGrpSpPr>
          <p:nvPr/>
        </p:nvGrpSpPr>
        <p:grpSpPr bwMode="auto">
          <a:xfrm>
            <a:off x="4286250" y="3722688"/>
            <a:ext cx="804863" cy="1851025"/>
            <a:chOff x="2924" y="2499"/>
            <a:chExt cx="549" cy="1166"/>
          </a:xfrm>
        </p:grpSpPr>
        <p:sp>
          <p:nvSpPr>
            <p:cNvPr id="87086" name="Line 46"/>
            <p:cNvSpPr>
              <a:spLocks noChangeShapeType="1"/>
            </p:cNvSpPr>
            <p:nvPr/>
          </p:nvSpPr>
          <p:spPr bwMode="auto">
            <a:xfrm>
              <a:off x="3115" y="2499"/>
              <a:ext cx="0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87" name="Line 47"/>
            <p:cNvSpPr>
              <a:spLocks noChangeShapeType="1"/>
            </p:cNvSpPr>
            <p:nvPr/>
          </p:nvSpPr>
          <p:spPr bwMode="auto">
            <a:xfrm>
              <a:off x="3115" y="2790"/>
              <a:ext cx="0" cy="2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88" name="Line 48"/>
            <p:cNvSpPr>
              <a:spLocks noChangeShapeType="1"/>
            </p:cNvSpPr>
            <p:nvPr/>
          </p:nvSpPr>
          <p:spPr bwMode="auto">
            <a:xfrm>
              <a:off x="3115" y="3374"/>
              <a:ext cx="0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89" name="Freeform 49"/>
            <p:cNvSpPr>
              <a:spLocks/>
            </p:cNvSpPr>
            <p:nvPr/>
          </p:nvSpPr>
          <p:spPr bwMode="auto">
            <a:xfrm>
              <a:off x="2924" y="2791"/>
              <a:ext cx="183" cy="293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102" y="20"/>
                </a:cxn>
                <a:cxn ang="0">
                  <a:pos x="45" y="54"/>
                </a:cxn>
                <a:cxn ang="0">
                  <a:pos x="11" y="97"/>
                </a:cxn>
                <a:cxn ang="0">
                  <a:pos x="0" y="146"/>
                </a:cxn>
                <a:cxn ang="0">
                  <a:pos x="9" y="193"/>
                </a:cxn>
                <a:cxn ang="0">
                  <a:pos x="44" y="236"/>
                </a:cxn>
                <a:cxn ang="0">
                  <a:pos x="101" y="271"/>
                </a:cxn>
                <a:cxn ang="0">
                  <a:pos x="182" y="292"/>
                </a:cxn>
              </a:cxnLst>
              <a:rect l="0" t="0" r="r" b="b"/>
              <a:pathLst>
                <a:path w="183" h="293">
                  <a:moveTo>
                    <a:pt x="182" y="0"/>
                  </a:moveTo>
                  <a:lnTo>
                    <a:pt x="102" y="20"/>
                  </a:lnTo>
                  <a:lnTo>
                    <a:pt x="45" y="54"/>
                  </a:lnTo>
                  <a:lnTo>
                    <a:pt x="11" y="97"/>
                  </a:lnTo>
                  <a:lnTo>
                    <a:pt x="0" y="146"/>
                  </a:lnTo>
                  <a:lnTo>
                    <a:pt x="9" y="193"/>
                  </a:lnTo>
                  <a:lnTo>
                    <a:pt x="44" y="236"/>
                  </a:lnTo>
                  <a:lnTo>
                    <a:pt x="101" y="271"/>
                  </a:lnTo>
                  <a:lnTo>
                    <a:pt x="182" y="2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stealth" w="med" len="lg"/>
              <a:tailEnd type="oval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7090" name="Freeform 50"/>
            <p:cNvSpPr>
              <a:spLocks/>
            </p:cNvSpPr>
            <p:nvPr/>
          </p:nvSpPr>
          <p:spPr bwMode="auto">
            <a:xfrm>
              <a:off x="3114" y="2786"/>
              <a:ext cx="359" cy="584"/>
            </a:xfrm>
            <a:custGeom>
              <a:avLst/>
              <a:gdLst/>
              <a:ahLst/>
              <a:cxnLst>
                <a:cxn ang="0">
                  <a:pos x="0" y="583"/>
                </a:cxn>
                <a:cxn ang="0">
                  <a:pos x="155" y="541"/>
                </a:cxn>
                <a:cxn ang="0">
                  <a:pos x="268" y="473"/>
                </a:cxn>
                <a:cxn ang="0">
                  <a:pos x="335" y="387"/>
                </a:cxn>
                <a:cxn ang="0">
                  <a:pos x="358" y="292"/>
                </a:cxn>
                <a:cxn ang="0">
                  <a:pos x="356" y="269"/>
                </a:cxn>
                <a:cxn ang="0">
                  <a:pos x="352" y="245"/>
                </a:cxn>
                <a:cxn ang="0">
                  <a:pos x="336" y="198"/>
                </a:cxn>
                <a:cxn ang="0">
                  <a:pos x="269" y="111"/>
                </a:cxn>
                <a:cxn ang="0">
                  <a:pos x="156" y="43"/>
                </a:cxn>
                <a:cxn ang="0">
                  <a:pos x="0" y="0"/>
                </a:cxn>
              </a:cxnLst>
              <a:rect l="0" t="0" r="r" b="b"/>
              <a:pathLst>
                <a:path w="359" h="584">
                  <a:moveTo>
                    <a:pt x="0" y="583"/>
                  </a:moveTo>
                  <a:lnTo>
                    <a:pt x="155" y="541"/>
                  </a:lnTo>
                  <a:lnTo>
                    <a:pt x="268" y="473"/>
                  </a:lnTo>
                  <a:lnTo>
                    <a:pt x="335" y="387"/>
                  </a:lnTo>
                  <a:lnTo>
                    <a:pt x="358" y="292"/>
                  </a:lnTo>
                  <a:lnTo>
                    <a:pt x="356" y="269"/>
                  </a:lnTo>
                  <a:lnTo>
                    <a:pt x="352" y="245"/>
                  </a:lnTo>
                  <a:lnTo>
                    <a:pt x="336" y="198"/>
                  </a:lnTo>
                  <a:lnTo>
                    <a:pt x="269" y="111"/>
                  </a:lnTo>
                  <a:lnTo>
                    <a:pt x="156" y="43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7091" name="Rectangle 51"/>
          <p:cNvSpPr>
            <a:spLocks noChangeArrowheads="1"/>
          </p:cNvSpPr>
          <p:nvPr/>
        </p:nvSpPr>
        <p:spPr bwMode="auto">
          <a:xfrm>
            <a:off x="4100513" y="5594350"/>
            <a:ext cx="950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sz="1400" b="1">
                <a:solidFill>
                  <a:schemeClr val="tx2"/>
                </a:solidFill>
                <a:latin typeface="Arial" charset="0"/>
              </a:rPr>
              <a:t>while (i) ;</a:t>
            </a:r>
          </a:p>
        </p:txBody>
      </p:sp>
      <p:grpSp>
        <p:nvGrpSpPr>
          <p:cNvPr id="87092" name="Group 52"/>
          <p:cNvGrpSpPr>
            <a:grpSpLocks/>
          </p:cNvGrpSpPr>
          <p:nvPr/>
        </p:nvGrpSpPr>
        <p:grpSpPr bwMode="auto">
          <a:xfrm>
            <a:off x="6072188" y="3732213"/>
            <a:ext cx="1162050" cy="1841500"/>
            <a:chOff x="4142" y="2505"/>
            <a:chExt cx="793" cy="1160"/>
          </a:xfrm>
        </p:grpSpPr>
        <p:sp>
          <p:nvSpPr>
            <p:cNvPr id="87093" name="Line 53"/>
            <p:cNvSpPr>
              <a:spLocks noChangeShapeType="1"/>
            </p:cNvSpPr>
            <p:nvPr/>
          </p:nvSpPr>
          <p:spPr bwMode="auto">
            <a:xfrm>
              <a:off x="4539" y="2505"/>
              <a:ext cx="0" cy="2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94" name="Line 54"/>
            <p:cNvSpPr>
              <a:spLocks noChangeShapeType="1"/>
            </p:cNvSpPr>
            <p:nvPr/>
          </p:nvSpPr>
          <p:spPr bwMode="auto">
            <a:xfrm flipH="1">
              <a:off x="4142" y="2795"/>
              <a:ext cx="397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95" name="Line 55"/>
            <p:cNvSpPr>
              <a:spLocks noChangeShapeType="1"/>
            </p:cNvSpPr>
            <p:nvPr/>
          </p:nvSpPr>
          <p:spPr bwMode="auto">
            <a:xfrm flipH="1">
              <a:off x="4381" y="2795"/>
              <a:ext cx="158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96" name="Line 56"/>
            <p:cNvSpPr>
              <a:spLocks noChangeShapeType="1"/>
            </p:cNvSpPr>
            <p:nvPr/>
          </p:nvSpPr>
          <p:spPr bwMode="auto">
            <a:xfrm>
              <a:off x="4539" y="2795"/>
              <a:ext cx="158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97" name="Line 57"/>
            <p:cNvSpPr>
              <a:spLocks noChangeShapeType="1"/>
            </p:cNvSpPr>
            <p:nvPr/>
          </p:nvSpPr>
          <p:spPr bwMode="auto">
            <a:xfrm>
              <a:off x="4539" y="2795"/>
              <a:ext cx="396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98" name="Line 58"/>
            <p:cNvSpPr>
              <a:spLocks noChangeShapeType="1"/>
            </p:cNvSpPr>
            <p:nvPr/>
          </p:nvSpPr>
          <p:spPr bwMode="auto">
            <a:xfrm flipH="1">
              <a:off x="4539" y="3084"/>
              <a:ext cx="396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099" name="Line 59"/>
            <p:cNvSpPr>
              <a:spLocks noChangeShapeType="1"/>
            </p:cNvSpPr>
            <p:nvPr/>
          </p:nvSpPr>
          <p:spPr bwMode="auto">
            <a:xfrm flipH="1">
              <a:off x="4539" y="3084"/>
              <a:ext cx="158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100" name="Line 60"/>
            <p:cNvSpPr>
              <a:spLocks noChangeShapeType="1"/>
            </p:cNvSpPr>
            <p:nvPr/>
          </p:nvSpPr>
          <p:spPr bwMode="auto">
            <a:xfrm>
              <a:off x="4381" y="3084"/>
              <a:ext cx="158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101" name="Line 61"/>
            <p:cNvSpPr>
              <a:spLocks noChangeShapeType="1"/>
            </p:cNvSpPr>
            <p:nvPr/>
          </p:nvSpPr>
          <p:spPr bwMode="auto">
            <a:xfrm>
              <a:off x="4142" y="3084"/>
              <a:ext cx="397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102" name="Line 62"/>
            <p:cNvSpPr>
              <a:spLocks noChangeShapeType="1"/>
            </p:cNvSpPr>
            <p:nvPr/>
          </p:nvSpPr>
          <p:spPr bwMode="auto">
            <a:xfrm>
              <a:off x="4539" y="3375"/>
              <a:ext cx="0" cy="2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87103" name="Rectangle 63"/>
          <p:cNvSpPr>
            <a:spLocks noChangeArrowheads="1"/>
          </p:cNvSpPr>
          <p:nvPr/>
        </p:nvSpPr>
        <p:spPr bwMode="auto">
          <a:xfrm>
            <a:off x="5656263" y="5594350"/>
            <a:ext cx="279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sz="1400" b="1">
                <a:solidFill>
                  <a:schemeClr val="tx2"/>
                </a:solidFill>
                <a:latin typeface="Arial" charset="0"/>
              </a:rPr>
              <a:t>switch (i) { case 0: …break; ... }</a:t>
            </a:r>
          </a:p>
        </p:txBody>
      </p:sp>
      <p:sp>
        <p:nvSpPr>
          <p:cNvPr id="87104" name="Rectangle 64"/>
          <p:cNvSpPr>
            <a:spLocks noChangeArrowheads="1"/>
          </p:cNvSpPr>
          <p:nvPr/>
        </p:nvSpPr>
        <p:spPr bwMode="auto">
          <a:xfrm>
            <a:off x="5464175" y="3440113"/>
            <a:ext cx="1020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en-US" sz="1400" b="1">
                <a:solidFill>
                  <a:schemeClr val="tx2"/>
                </a:solidFill>
                <a:latin typeface="Arial" charset="0"/>
              </a:rPr>
              <a:t>if (i &amp;&amp; j) 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42" name="Group 30"/>
          <p:cNvGrpSpPr>
            <a:grpSpLocks/>
          </p:cNvGrpSpPr>
          <p:nvPr/>
        </p:nvGrpSpPr>
        <p:grpSpPr bwMode="auto">
          <a:xfrm>
            <a:off x="5689600" y="2009775"/>
            <a:ext cx="2384425" cy="2578100"/>
            <a:chOff x="2423" y="1312"/>
            <a:chExt cx="1502" cy="1624"/>
          </a:xfrm>
        </p:grpSpPr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>
              <a:off x="3076" y="1868"/>
              <a:ext cx="0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>
              <a:off x="3075" y="2686"/>
              <a:ext cx="0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>
              <a:off x="3071" y="1628"/>
              <a:ext cx="0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25" name="Line 13"/>
            <p:cNvSpPr>
              <a:spLocks noChangeShapeType="1"/>
            </p:cNvSpPr>
            <p:nvPr/>
          </p:nvSpPr>
          <p:spPr bwMode="auto">
            <a:xfrm>
              <a:off x="3073" y="1395"/>
              <a:ext cx="0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16" name="Rectangle 4"/>
            <p:cNvSpPr>
              <a:spLocks noChangeArrowheads="1"/>
            </p:cNvSpPr>
            <p:nvPr/>
          </p:nvSpPr>
          <p:spPr bwMode="auto">
            <a:xfrm>
              <a:off x="3825" y="1975"/>
              <a:ext cx="96" cy="96"/>
            </a:xfrm>
            <a:prstGeom prst="rect">
              <a:avLst/>
            </a:prstGeom>
            <a:solidFill>
              <a:srgbClr val="FBFFF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3024" y="2840"/>
              <a:ext cx="96" cy="96"/>
            </a:xfrm>
            <a:prstGeom prst="rect">
              <a:avLst/>
            </a:prstGeom>
            <a:solidFill>
              <a:srgbClr val="FBFFF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3024" y="2600"/>
              <a:ext cx="96" cy="96"/>
            </a:xfrm>
            <a:prstGeom prst="rect">
              <a:avLst/>
            </a:prstGeom>
            <a:solidFill>
              <a:srgbClr val="FBFFF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rect">
              <a:avLst/>
            </a:prstGeom>
            <a:solidFill>
              <a:srgbClr val="FBFFF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rect">
              <a:avLst/>
            </a:prstGeom>
            <a:solidFill>
              <a:srgbClr val="FBFFF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rect">
              <a:avLst/>
            </a:prstGeom>
            <a:solidFill>
              <a:srgbClr val="FBFFF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22" name="Rectangle 10"/>
            <p:cNvSpPr>
              <a:spLocks noChangeArrowheads="1"/>
            </p:cNvSpPr>
            <p:nvPr/>
          </p:nvSpPr>
          <p:spPr bwMode="auto">
            <a:xfrm>
              <a:off x="3024" y="1781"/>
              <a:ext cx="96" cy="96"/>
            </a:xfrm>
            <a:prstGeom prst="rect">
              <a:avLst/>
            </a:prstGeom>
            <a:solidFill>
              <a:srgbClr val="FBFFF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3024" y="1546"/>
              <a:ext cx="96" cy="96"/>
            </a:xfrm>
            <a:prstGeom prst="rect">
              <a:avLst/>
            </a:prstGeom>
            <a:solidFill>
              <a:srgbClr val="FBFFF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3024" y="1312"/>
              <a:ext cx="96" cy="96"/>
            </a:xfrm>
            <a:prstGeom prst="rect">
              <a:avLst/>
            </a:prstGeom>
            <a:solidFill>
              <a:srgbClr val="FBFFF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3130" y="1581"/>
              <a:ext cx="746" cy="3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30" name="Line 18"/>
            <p:cNvSpPr>
              <a:spLocks noChangeShapeType="1"/>
            </p:cNvSpPr>
            <p:nvPr/>
          </p:nvSpPr>
          <p:spPr bwMode="auto">
            <a:xfrm flipH="1">
              <a:off x="2635" y="2103"/>
              <a:ext cx="43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32" name="Line 20"/>
            <p:cNvSpPr>
              <a:spLocks noChangeShapeType="1"/>
            </p:cNvSpPr>
            <p:nvPr/>
          </p:nvSpPr>
          <p:spPr bwMode="auto">
            <a:xfrm>
              <a:off x="3096" y="2104"/>
              <a:ext cx="43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33" name="Line 21"/>
            <p:cNvSpPr>
              <a:spLocks noChangeShapeType="1"/>
            </p:cNvSpPr>
            <p:nvPr/>
          </p:nvSpPr>
          <p:spPr bwMode="auto">
            <a:xfrm>
              <a:off x="2640" y="2411"/>
              <a:ext cx="43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 flipH="1">
              <a:off x="3047" y="2418"/>
              <a:ext cx="43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90139" name="Group 27"/>
            <p:cNvGrpSpPr>
              <a:grpSpLocks/>
            </p:cNvGrpSpPr>
            <p:nvPr/>
          </p:nvGrpSpPr>
          <p:grpSpPr bwMode="auto">
            <a:xfrm>
              <a:off x="2423" y="1595"/>
              <a:ext cx="584" cy="1291"/>
              <a:chOff x="2423" y="1506"/>
              <a:chExt cx="584" cy="1380"/>
            </a:xfrm>
          </p:grpSpPr>
          <p:sp>
            <p:nvSpPr>
              <p:cNvPr id="90136" name="Arc 24"/>
              <p:cNvSpPr>
                <a:spLocks/>
              </p:cNvSpPr>
              <p:nvPr/>
            </p:nvSpPr>
            <p:spPr bwMode="auto">
              <a:xfrm flipH="1" flipV="1">
                <a:off x="2423" y="2181"/>
                <a:ext cx="584" cy="70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0137" name="Arc 25"/>
              <p:cNvSpPr>
                <a:spLocks/>
              </p:cNvSpPr>
              <p:nvPr/>
            </p:nvSpPr>
            <p:spPr bwMode="auto">
              <a:xfrm flipH="1">
                <a:off x="2423" y="1506"/>
                <a:ext cx="584" cy="70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0141" name="Arc 29"/>
            <p:cNvSpPr>
              <a:spLocks/>
            </p:cNvSpPr>
            <p:nvPr/>
          </p:nvSpPr>
          <p:spPr bwMode="auto">
            <a:xfrm>
              <a:off x="3138" y="1362"/>
              <a:ext cx="787" cy="6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1195388" y="1416050"/>
            <a:ext cx="7334250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ts val="600"/>
              </a:spcBef>
            </a:pPr>
            <a:r>
              <a:rPr kumimoji="0" lang="fr-FR">
                <a:latin typeface="Impact" pitchFamily="34" charset="0"/>
              </a:rPr>
              <a:t>nombre de cycles indépendants du graphe de contrôle :  V(G)  = A - N + 2</a:t>
            </a:r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1417638" y="2058988"/>
            <a:ext cx="2259012" cy="31400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tabLst>
                <a:tab pos="385763" algn="l"/>
                <a:tab pos="862013" algn="l"/>
              </a:tabLst>
            </a:pPr>
            <a:r>
              <a:rPr kumimoji="0" lang="fr-FR" sz="2000" u="sng">
                <a:latin typeface="Impact" pitchFamily="34" charset="0"/>
              </a:rPr>
              <a:t>Exemple :</a:t>
            </a:r>
            <a:endParaRPr kumimoji="0" lang="fr-FR" sz="2000">
              <a:latin typeface="Impact" pitchFamily="34" charset="0"/>
            </a:endParaRPr>
          </a:p>
          <a:p>
            <a:pPr eaLnBrk="0" hangingPunct="0">
              <a:tabLst>
                <a:tab pos="385763" algn="l"/>
                <a:tab pos="862013" algn="l"/>
              </a:tabLst>
            </a:pPr>
            <a:r>
              <a:rPr kumimoji="0" lang="fr-FR" sz="2000">
                <a:latin typeface="Impact" pitchFamily="34" charset="0"/>
              </a:rPr>
              <a:t>tant que C1 faire</a:t>
            </a:r>
          </a:p>
          <a:p>
            <a:pPr eaLnBrk="0" hangingPunct="0">
              <a:tabLst>
                <a:tab pos="385763" algn="l"/>
                <a:tab pos="862013" algn="l"/>
              </a:tabLst>
            </a:pPr>
            <a:r>
              <a:rPr kumimoji="0" lang="fr-FR" sz="2000">
                <a:latin typeface="Impact" pitchFamily="34" charset="0"/>
              </a:rPr>
              <a:t>	séquence 1</a:t>
            </a:r>
          </a:p>
          <a:p>
            <a:pPr eaLnBrk="0" hangingPunct="0">
              <a:tabLst>
                <a:tab pos="385763" algn="l"/>
                <a:tab pos="862013" algn="l"/>
              </a:tabLst>
            </a:pPr>
            <a:r>
              <a:rPr kumimoji="0" lang="fr-FR" sz="2000">
                <a:latin typeface="Impact" pitchFamily="34" charset="0"/>
              </a:rPr>
              <a:t>	si C2  alors</a:t>
            </a:r>
          </a:p>
          <a:p>
            <a:pPr eaLnBrk="0" hangingPunct="0">
              <a:tabLst>
                <a:tab pos="385763" algn="l"/>
                <a:tab pos="862013" algn="l"/>
              </a:tabLst>
            </a:pPr>
            <a:r>
              <a:rPr kumimoji="0" lang="fr-FR" sz="2000">
                <a:latin typeface="Impact" pitchFamily="34" charset="0"/>
              </a:rPr>
              <a:t>		séquence 2</a:t>
            </a:r>
          </a:p>
          <a:p>
            <a:pPr eaLnBrk="0" hangingPunct="0">
              <a:tabLst>
                <a:tab pos="385763" algn="l"/>
                <a:tab pos="862013" algn="l"/>
              </a:tabLst>
            </a:pPr>
            <a:r>
              <a:rPr kumimoji="0" lang="fr-FR" sz="2000">
                <a:latin typeface="Impact" pitchFamily="34" charset="0"/>
              </a:rPr>
              <a:t>	sinon</a:t>
            </a:r>
          </a:p>
          <a:p>
            <a:pPr eaLnBrk="0" hangingPunct="0">
              <a:tabLst>
                <a:tab pos="385763" algn="l"/>
                <a:tab pos="862013" algn="l"/>
              </a:tabLst>
            </a:pPr>
            <a:r>
              <a:rPr kumimoji="0" lang="fr-FR" sz="2000">
                <a:latin typeface="Impact" pitchFamily="34" charset="0"/>
              </a:rPr>
              <a:t>		séquence 3</a:t>
            </a:r>
          </a:p>
          <a:p>
            <a:pPr eaLnBrk="0" hangingPunct="0">
              <a:tabLst>
                <a:tab pos="385763" algn="l"/>
                <a:tab pos="862013" algn="l"/>
              </a:tabLst>
            </a:pPr>
            <a:r>
              <a:rPr kumimoji="0" lang="fr-FR" sz="2000">
                <a:latin typeface="Impact" pitchFamily="34" charset="0"/>
              </a:rPr>
              <a:t>	finsi</a:t>
            </a:r>
          </a:p>
          <a:p>
            <a:pPr eaLnBrk="0" hangingPunct="0">
              <a:tabLst>
                <a:tab pos="385763" algn="l"/>
                <a:tab pos="862013" algn="l"/>
              </a:tabLst>
            </a:pPr>
            <a:r>
              <a:rPr kumimoji="0" lang="fr-FR" sz="2000">
                <a:latin typeface="Impact" pitchFamily="34" charset="0"/>
              </a:rPr>
              <a:t>	séquence 4</a:t>
            </a:r>
          </a:p>
          <a:p>
            <a:pPr eaLnBrk="0" hangingPunct="0">
              <a:tabLst>
                <a:tab pos="385763" algn="l"/>
                <a:tab pos="862013" algn="l"/>
              </a:tabLst>
            </a:pPr>
            <a:r>
              <a:rPr kumimoji="0" lang="fr-FR" sz="2000">
                <a:latin typeface="Impact" pitchFamily="34" charset="0"/>
              </a:rPr>
              <a:t>fintq</a:t>
            </a:r>
          </a:p>
        </p:txBody>
      </p:sp>
      <p:sp>
        <p:nvSpPr>
          <p:cNvPr id="90145" name="Text Box 33"/>
          <p:cNvSpPr txBox="1">
            <a:spLocks noChangeArrowheads="1"/>
          </p:cNvSpPr>
          <p:nvPr/>
        </p:nvSpPr>
        <p:spPr bwMode="auto">
          <a:xfrm>
            <a:off x="5395913" y="4692650"/>
            <a:ext cx="25241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fr-FR">
                <a:latin typeface="Impact" pitchFamily="34" charset="0"/>
              </a:rPr>
              <a:t>V(G)  = 10 - 9 + 2 = 3</a:t>
            </a:r>
          </a:p>
        </p:txBody>
      </p:sp>
      <p:sp>
        <p:nvSpPr>
          <p:cNvPr id="90149" name="Rectangle 37"/>
          <p:cNvSpPr>
            <a:spLocks noGrp="1" noChangeArrowheads="1"/>
          </p:cNvSpPr>
          <p:nvPr>
            <p:ph type="title"/>
          </p:nvPr>
        </p:nvSpPr>
        <p:spPr>
          <a:xfrm>
            <a:off x="762000" y="236538"/>
            <a:ext cx="7772400" cy="876300"/>
          </a:xfrm>
        </p:spPr>
        <p:txBody>
          <a:bodyPr/>
          <a:lstStyle/>
          <a:p>
            <a:r>
              <a:rPr lang="fr-FR" sz="2400"/>
              <a:t>NOMBRE CYCLOMATIQUE DE McCABE</a:t>
            </a:r>
          </a:p>
        </p:txBody>
      </p:sp>
      <p:sp>
        <p:nvSpPr>
          <p:cNvPr id="90150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396875" y="5610225"/>
            <a:ext cx="8505825" cy="865188"/>
          </a:xfrm>
        </p:spPr>
        <p:txBody>
          <a:bodyPr/>
          <a:lstStyle/>
          <a:p>
            <a:r>
              <a:rPr lang="fr-FR" sz="1800"/>
              <a:t>Se calcule aussi par  : Nombre de décisions + 1</a:t>
            </a:r>
          </a:p>
          <a:p>
            <a:pPr lvl="1"/>
            <a:r>
              <a:rPr lang="fr-FR" sz="1800"/>
              <a:t> if, for, while : nb décision=1 ; switch : nb décisions=nb de cas–1.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/>
              <a:t>NOMBRE CYCLOMATIQUE DE McCABE</a:t>
            </a:r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1531938"/>
            <a:ext cx="7772400" cy="4684712"/>
          </a:xfrm>
        </p:spPr>
        <p:txBody>
          <a:bodyPr/>
          <a:lstStyle/>
          <a:p>
            <a:r>
              <a:rPr lang="fr-FR" sz="2800"/>
              <a:t>On limite v(G) à 10. Au-delà de 15 ou 20, le programme est impossible à maîtriser :</a:t>
            </a:r>
          </a:p>
          <a:p>
            <a:pPr lvl="1"/>
            <a:r>
              <a:rPr lang="fr-FR" sz="2400"/>
              <a:t>Risque de pannes élevé</a:t>
            </a:r>
          </a:p>
          <a:p>
            <a:pPr lvl="1"/>
            <a:r>
              <a:rPr lang="fr-FR" sz="2400"/>
              <a:t>Difficulté de compréhension</a:t>
            </a:r>
          </a:p>
          <a:p>
            <a:pPr lvl="1"/>
            <a:r>
              <a:rPr lang="fr-FR" sz="2400"/>
              <a:t>Résultats non prévisibles</a:t>
            </a:r>
          </a:p>
          <a:p>
            <a:pPr lvl="1"/>
            <a:r>
              <a:rPr lang="fr-FR" sz="2400"/>
              <a:t>Environnement des tests complexe, impliquant beaucoup de testeur.</a:t>
            </a:r>
          </a:p>
          <a:p>
            <a:pPr lvl="1"/>
            <a:r>
              <a:rPr lang="fr-FR" sz="2400"/>
              <a:t>Contraintes de transferts de connaissance vers de nouvelles équipes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DENSITE DE COMPLEXITE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79575"/>
            <a:ext cx="7772400" cy="4114800"/>
          </a:xfrm>
        </p:spPr>
        <p:txBody>
          <a:bodyPr/>
          <a:lstStyle/>
          <a:p>
            <a:r>
              <a:rPr lang="fr-FR" sz="2800"/>
              <a:t>La complexité est liée au nombre de ligne de code.</a:t>
            </a:r>
          </a:p>
          <a:p>
            <a:r>
              <a:rPr lang="fr-FR" sz="2800"/>
              <a:t>La densité de complexité (Gil et Kemerer ) est la complexité cyclomatique de McCabe par millier de ligne de code :</a:t>
            </a:r>
          </a:p>
          <a:p>
            <a:pPr lvl="1"/>
            <a:r>
              <a:rPr lang="fr-FR" sz="2400"/>
              <a:t>CMaxDens=V(g)/KNSLOC</a:t>
            </a:r>
          </a:p>
          <a:p>
            <a:r>
              <a:rPr lang="fr-FR" sz="2800"/>
              <a:t>Cette mesure est corrélée à la maintenabilité.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00" name="Rectangle 1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/>
              <a:t>COMPLEXITÉ ESSENTIELLE EV(G)</a:t>
            </a:r>
          </a:p>
        </p:txBody>
      </p:sp>
      <p:sp>
        <p:nvSpPr>
          <p:cNvPr id="163001" name="Rectangle 185"/>
          <p:cNvSpPr>
            <a:spLocks noGrp="1" noChangeArrowheads="1"/>
          </p:cNvSpPr>
          <p:nvPr>
            <p:ph type="body" idx="1"/>
          </p:nvPr>
        </p:nvSpPr>
        <p:spPr>
          <a:xfrm>
            <a:off x="1066800" y="1308100"/>
            <a:ext cx="7772400" cy="4908550"/>
          </a:xfrm>
        </p:spPr>
        <p:txBody>
          <a:bodyPr/>
          <a:lstStyle/>
          <a:p>
            <a:r>
              <a:rPr lang="fr-FR" sz="2400"/>
              <a:t>mesure le code déstructuré</a:t>
            </a:r>
          </a:p>
          <a:p>
            <a:endParaRPr lang="fr-FR" sz="2400"/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1266825" y="2687638"/>
            <a:ext cx="1354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sz="1600" b="1">
                <a:latin typeface="Arial" charset="0"/>
              </a:rPr>
              <a:t>Good designs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266825" y="5403850"/>
            <a:ext cx="11763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sz="1600" b="1">
                <a:latin typeface="Arial" charset="0"/>
              </a:rPr>
              <a:t>Can quickly</a:t>
            </a:r>
          </a:p>
          <a:p>
            <a:pPr eaLnBrk="0" hangingPunct="0"/>
            <a:r>
              <a:rPr kumimoji="0" lang="en-US" sz="1600" b="1">
                <a:latin typeface="Arial" charset="0"/>
              </a:rPr>
              <a:t>deteriorate!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7246938" y="2046288"/>
            <a:ext cx="1287462" cy="619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kumimoji="0" lang="en-US" sz="2000" b="1">
                <a:latin typeface="Tahoma" pitchFamily="34" charset="0"/>
              </a:rPr>
              <a:t> v = 10 </a:t>
            </a:r>
          </a:p>
          <a:p>
            <a:pPr eaLnBrk="0" hangingPunct="0"/>
            <a:r>
              <a:rPr kumimoji="0" lang="en-US" sz="2000" b="1">
                <a:latin typeface="Tahoma" pitchFamily="34" charset="0"/>
              </a:rPr>
              <a:t> ev = 1 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7246938" y="4716463"/>
            <a:ext cx="1198562" cy="619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kumimoji="0" lang="en-US" sz="2000" b="1">
                <a:latin typeface="Tahoma" pitchFamily="34" charset="0"/>
              </a:rPr>
              <a:t> v   = 11 </a:t>
            </a:r>
          </a:p>
          <a:p>
            <a:pPr eaLnBrk="0" hangingPunct="0"/>
            <a:r>
              <a:rPr kumimoji="0" lang="en-US" sz="2000" b="1">
                <a:latin typeface="Tahoma" pitchFamily="34" charset="0"/>
              </a:rPr>
              <a:t> ev = 10 </a:t>
            </a:r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1828800" y="3267075"/>
            <a:ext cx="1588" cy="19208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3227388" y="4203700"/>
            <a:ext cx="2527300" cy="213518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 flipH="1">
            <a:off x="4222750" y="5380038"/>
            <a:ext cx="65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62828" name="Arc 12"/>
          <p:cNvSpPr>
            <a:spLocks/>
          </p:cNvSpPr>
          <p:nvPr/>
        </p:nvSpPr>
        <p:spPr bwMode="auto">
          <a:xfrm>
            <a:off x="3486150" y="5054600"/>
            <a:ext cx="247650" cy="70008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159 w 21600"/>
              <a:gd name="T1" fmla="*/ 21596 h 21596"/>
              <a:gd name="T2" fmla="*/ 0 w 21600"/>
              <a:gd name="T3" fmla="*/ 0 h 21596"/>
              <a:gd name="T4" fmla="*/ 21600 w 21600"/>
              <a:gd name="T5" fmla="*/ 0 h 2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6" fill="none" extrusionOk="0">
                <a:moveTo>
                  <a:pt x="21159" y="21595"/>
                </a:moveTo>
                <a:cubicBezTo>
                  <a:pt x="9403" y="21355"/>
                  <a:pt x="0" y="11757"/>
                  <a:pt x="0" y="0"/>
                </a:cubicBezTo>
              </a:path>
              <a:path w="21600" h="21596" stroke="0" extrusionOk="0">
                <a:moveTo>
                  <a:pt x="21159" y="21595"/>
                </a:moveTo>
                <a:cubicBezTo>
                  <a:pt x="9403" y="21355"/>
                  <a:pt x="0" y="11757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>
            <a:off x="3665538" y="5861050"/>
            <a:ext cx="896937" cy="373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30" name="Arc 14"/>
          <p:cNvSpPr>
            <a:spLocks/>
          </p:cNvSpPr>
          <p:nvPr/>
        </p:nvSpPr>
        <p:spPr bwMode="auto">
          <a:xfrm>
            <a:off x="3294063" y="5294313"/>
            <a:ext cx="344487" cy="557212"/>
          </a:xfrm>
          <a:custGeom>
            <a:avLst/>
            <a:gdLst>
              <a:gd name="G0" fmla="+- 21600 0 0"/>
              <a:gd name="G1" fmla="+- 270 0 0"/>
              <a:gd name="G2" fmla="+- 21600 0 0"/>
              <a:gd name="T0" fmla="*/ 21281 w 21600"/>
              <a:gd name="T1" fmla="*/ 21868 h 21868"/>
              <a:gd name="T2" fmla="*/ 2 w 21600"/>
              <a:gd name="T3" fmla="*/ 0 h 21868"/>
              <a:gd name="T4" fmla="*/ 21600 w 21600"/>
              <a:gd name="T5" fmla="*/ 270 h 2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868" fill="none" extrusionOk="0">
                <a:moveTo>
                  <a:pt x="21281" y="21867"/>
                </a:moveTo>
                <a:cubicBezTo>
                  <a:pt x="9477" y="21693"/>
                  <a:pt x="0" y="12074"/>
                  <a:pt x="0" y="270"/>
                </a:cubicBezTo>
                <a:cubicBezTo>
                  <a:pt x="-1" y="179"/>
                  <a:pt x="0" y="89"/>
                  <a:pt x="1" y="-1"/>
                </a:cubicBezTo>
              </a:path>
              <a:path w="21600" h="21868" stroke="0" extrusionOk="0">
                <a:moveTo>
                  <a:pt x="21281" y="21867"/>
                </a:moveTo>
                <a:cubicBezTo>
                  <a:pt x="9477" y="21693"/>
                  <a:pt x="0" y="12074"/>
                  <a:pt x="0" y="270"/>
                </a:cubicBezTo>
                <a:cubicBezTo>
                  <a:pt x="-1" y="179"/>
                  <a:pt x="0" y="89"/>
                  <a:pt x="1" y="-1"/>
                </a:cubicBezTo>
                <a:lnTo>
                  <a:pt x="21600" y="27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31" name="Arc 15"/>
          <p:cNvSpPr>
            <a:spLocks/>
          </p:cNvSpPr>
          <p:nvPr/>
        </p:nvSpPr>
        <p:spPr bwMode="auto">
          <a:xfrm>
            <a:off x="3697288" y="5246688"/>
            <a:ext cx="217487" cy="36512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090 w 21600"/>
              <a:gd name="T1" fmla="*/ 21594 h 21594"/>
              <a:gd name="T2" fmla="*/ 0 w 21600"/>
              <a:gd name="T3" fmla="*/ 0 h 21594"/>
              <a:gd name="T4" fmla="*/ 21600 w 21600"/>
              <a:gd name="T5" fmla="*/ 0 h 2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4" fill="none" extrusionOk="0">
                <a:moveTo>
                  <a:pt x="21090" y="21593"/>
                </a:moveTo>
                <a:cubicBezTo>
                  <a:pt x="9362" y="21317"/>
                  <a:pt x="0" y="11730"/>
                  <a:pt x="0" y="0"/>
                </a:cubicBezTo>
              </a:path>
              <a:path w="21600" h="21594" stroke="0" extrusionOk="0">
                <a:moveTo>
                  <a:pt x="21090" y="21593"/>
                </a:moveTo>
                <a:cubicBezTo>
                  <a:pt x="9362" y="21317"/>
                  <a:pt x="0" y="11730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 flipH="1">
            <a:off x="3940175" y="5475288"/>
            <a:ext cx="13970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 flipH="1">
            <a:off x="3771900" y="5621338"/>
            <a:ext cx="147638" cy="123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 flipH="1">
            <a:off x="3994150" y="5273675"/>
            <a:ext cx="85725" cy="77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3994150" y="5380038"/>
            <a:ext cx="85725" cy="77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36" name="Line 20"/>
          <p:cNvSpPr>
            <a:spLocks noChangeShapeType="1"/>
          </p:cNvSpPr>
          <p:nvPr/>
        </p:nvSpPr>
        <p:spPr bwMode="auto">
          <a:xfrm>
            <a:off x="4098925" y="5273675"/>
            <a:ext cx="84138" cy="77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37" name="Line 21"/>
          <p:cNvSpPr>
            <a:spLocks noChangeShapeType="1"/>
          </p:cNvSpPr>
          <p:nvPr/>
        </p:nvSpPr>
        <p:spPr bwMode="auto">
          <a:xfrm flipH="1">
            <a:off x="4098925" y="5380038"/>
            <a:ext cx="84138" cy="77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38" name="Line 22"/>
          <p:cNvSpPr>
            <a:spLocks noChangeShapeType="1"/>
          </p:cNvSpPr>
          <p:nvPr/>
        </p:nvSpPr>
        <p:spPr bwMode="auto">
          <a:xfrm flipH="1">
            <a:off x="3717925" y="5092700"/>
            <a:ext cx="128588" cy="115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39" name="Line 23"/>
          <p:cNvSpPr>
            <a:spLocks noChangeShapeType="1"/>
          </p:cNvSpPr>
          <p:nvPr/>
        </p:nvSpPr>
        <p:spPr bwMode="auto">
          <a:xfrm flipH="1" flipV="1">
            <a:off x="3898900" y="5083175"/>
            <a:ext cx="180975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40" name="Oval 24"/>
          <p:cNvSpPr>
            <a:spLocks noChangeArrowheads="1"/>
          </p:cNvSpPr>
          <p:nvPr/>
        </p:nvSpPr>
        <p:spPr bwMode="auto">
          <a:xfrm>
            <a:off x="3833813" y="5926138"/>
            <a:ext cx="74612" cy="58737"/>
          </a:xfrm>
          <a:prstGeom prst="ellipse">
            <a:avLst/>
          </a:prstGeom>
          <a:solidFill>
            <a:srgbClr val="FFF9F3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41" name="Freeform 25"/>
          <p:cNvSpPr>
            <a:spLocks/>
          </p:cNvSpPr>
          <p:nvPr/>
        </p:nvSpPr>
        <p:spPr bwMode="auto">
          <a:xfrm>
            <a:off x="5008563" y="4835525"/>
            <a:ext cx="136525" cy="4445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54" y="0"/>
              </a:cxn>
              <a:cxn ang="0">
                <a:pos x="54" y="20"/>
              </a:cxn>
              <a:cxn ang="0">
                <a:pos x="12" y="16"/>
              </a:cxn>
              <a:cxn ang="0">
                <a:pos x="0" y="16"/>
              </a:cxn>
            </a:cxnLst>
            <a:rect l="0" t="0" r="r" b="b"/>
            <a:pathLst>
              <a:path w="54" h="20">
                <a:moveTo>
                  <a:pt x="0" y="16"/>
                </a:moveTo>
                <a:lnTo>
                  <a:pt x="54" y="0"/>
                </a:lnTo>
                <a:lnTo>
                  <a:pt x="54" y="20"/>
                </a:lnTo>
                <a:lnTo>
                  <a:pt x="12" y="16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 flipV="1">
            <a:off x="5008563" y="4835525"/>
            <a:ext cx="136525" cy="3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>
            <a:off x="5145088" y="4835525"/>
            <a:ext cx="31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44" name="Line 28"/>
          <p:cNvSpPr>
            <a:spLocks noChangeShapeType="1"/>
          </p:cNvSpPr>
          <p:nvPr/>
        </p:nvSpPr>
        <p:spPr bwMode="auto">
          <a:xfrm>
            <a:off x="5145088" y="4835525"/>
            <a:ext cx="3175" cy="44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45" name="Line 29"/>
          <p:cNvSpPr>
            <a:spLocks noChangeShapeType="1"/>
          </p:cNvSpPr>
          <p:nvPr/>
        </p:nvSpPr>
        <p:spPr bwMode="auto">
          <a:xfrm>
            <a:off x="5145088" y="4879975"/>
            <a:ext cx="317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46" name="Line 30"/>
          <p:cNvSpPr>
            <a:spLocks noChangeShapeType="1"/>
          </p:cNvSpPr>
          <p:nvPr/>
        </p:nvSpPr>
        <p:spPr bwMode="auto">
          <a:xfrm flipH="1" flipV="1">
            <a:off x="5037138" y="4870450"/>
            <a:ext cx="10795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47" name="Line 31"/>
          <p:cNvSpPr>
            <a:spLocks noChangeShapeType="1"/>
          </p:cNvSpPr>
          <p:nvPr/>
        </p:nvSpPr>
        <p:spPr bwMode="auto">
          <a:xfrm>
            <a:off x="5037138" y="4870450"/>
            <a:ext cx="317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48" name="Line 32"/>
          <p:cNvSpPr>
            <a:spLocks noChangeShapeType="1"/>
          </p:cNvSpPr>
          <p:nvPr/>
        </p:nvSpPr>
        <p:spPr bwMode="auto">
          <a:xfrm flipV="1">
            <a:off x="5008563" y="4835525"/>
            <a:ext cx="136525" cy="3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49" name="Line 33"/>
          <p:cNvSpPr>
            <a:spLocks noChangeShapeType="1"/>
          </p:cNvSpPr>
          <p:nvPr/>
        </p:nvSpPr>
        <p:spPr bwMode="auto">
          <a:xfrm>
            <a:off x="5145088" y="4835525"/>
            <a:ext cx="3175" cy="44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50" name="Line 34"/>
          <p:cNvSpPr>
            <a:spLocks noChangeShapeType="1"/>
          </p:cNvSpPr>
          <p:nvPr/>
        </p:nvSpPr>
        <p:spPr bwMode="auto">
          <a:xfrm flipH="1" flipV="1">
            <a:off x="5037138" y="4870450"/>
            <a:ext cx="10795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51" name="Arc 35"/>
          <p:cNvSpPr>
            <a:spLocks/>
          </p:cNvSpPr>
          <p:nvPr/>
        </p:nvSpPr>
        <p:spPr bwMode="auto">
          <a:xfrm>
            <a:off x="5124450" y="5341938"/>
            <a:ext cx="506413" cy="434975"/>
          </a:xfrm>
          <a:custGeom>
            <a:avLst/>
            <a:gdLst>
              <a:gd name="G0" fmla="+- 219 0 0"/>
              <a:gd name="G1" fmla="+- 350 0 0"/>
              <a:gd name="G2" fmla="+- 21600 0 0"/>
              <a:gd name="T0" fmla="*/ 21816 w 21819"/>
              <a:gd name="T1" fmla="*/ 0 h 21950"/>
              <a:gd name="T2" fmla="*/ 0 w 21819"/>
              <a:gd name="T3" fmla="*/ 21949 h 21950"/>
              <a:gd name="T4" fmla="*/ 219 w 21819"/>
              <a:gd name="T5" fmla="*/ 350 h 2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19" h="21950" fill="none" extrusionOk="0">
                <a:moveTo>
                  <a:pt x="21816" y="-1"/>
                </a:moveTo>
                <a:cubicBezTo>
                  <a:pt x="21818" y="116"/>
                  <a:pt x="21819" y="233"/>
                  <a:pt x="21819" y="350"/>
                </a:cubicBezTo>
                <a:cubicBezTo>
                  <a:pt x="21819" y="12279"/>
                  <a:pt x="12148" y="21950"/>
                  <a:pt x="219" y="21950"/>
                </a:cubicBezTo>
                <a:cubicBezTo>
                  <a:pt x="145" y="21950"/>
                  <a:pt x="72" y="21949"/>
                  <a:pt x="0" y="21948"/>
                </a:cubicBezTo>
              </a:path>
              <a:path w="21819" h="21950" stroke="0" extrusionOk="0">
                <a:moveTo>
                  <a:pt x="21816" y="-1"/>
                </a:moveTo>
                <a:cubicBezTo>
                  <a:pt x="21818" y="116"/>
                  <a:pt x="21819" y="233"/>
                  <a:pt x="21819" y="350"/>
                </a:cubicBezTo>
                <a:cubicBezTo>
                  <a:pt x="21819" y="12279"/>
                  <a:pt x="12148" y="21950"/>
                  <a:pt x="219" y="21950"/>
                </a:cubicBezTo>
                <a:cubicBezTo>
                  <a:pt x="145" y="21950"/>
                  <a:pt x="72" y="21949"/>
                  <a:pt x="0" y="21948"/>
                </a:cubicBezTo>
                <a:lnTo>
                  <a:pt x="219" y="35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52" name="Line 36"/>
          <p:cNvSpPr>
            <a:spLocks noChangeShapeType="1"/>
          </p:cNvSpPr>
          <p:nvPr/>
        </p:nvSpPr>
        <p:spPr bwMode="auto">
          <a:xfrm flipH="1">
            <a:off x="5124450" y="5668963"/>
            <a:ext cx="74613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53" name="Line 37"/>
          <p:cNvSpPr>
            <a:spLocks noChangeShapeType="1"/>
          </p:cNvSpPr>
          <p:nvPr/>
        </p:nvSpPr>
        <p:spPr bwMode="auto">
          <a:xfrm flipH="1">
            <a:off x="5008563" y="5762625"/>
            <a:ext cx="93662" cy="77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54" name="Line 38"/>
          <p:cNvSpPr>
            <a:spLocks noChangeShapeType="1"/>
          </p:cNvSpPr>
          <p:nvPr/>
        </p:nvSpPr>
        <p:spPr bwMode="auto">
          <a:xfrm flipH="1">
            <a:off x="4562475" y="5851525"/>
            <a:ext cx="436563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55" name="Line 39"/>
          <p:cNvSpPr>
            <a:spLocks noChangeShapeType="1"/>
          </p:cNvSpPr>
          <p:nvPr/>
        </p:nvSpPr>
        <p:spPr bwMode="auto">
          <a:xfrm flipH="1">
            <a:off x="5227638" y="5475288"/>
            <a:ext cx="192087" cy="173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56" name="Line 40"/>
          <p:cNvSpPr>
            <a:spLocks noChangeShapeType="1"/>
          </p:cNvSpPr>
          <p:nvPr/>
        </p:nvSpPr>
        <p:spPr bwMode="auto">
          <a:xfrm>
            <a:off x="4999038" y="5475288"/>
            <a:ext cx="209550" cy="173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57" name="Line 41"/>
          <p:cNvSpPr>
            <a:spLocks noChangeShapeType="1"/>
          </p:cNvSpPr>
          <p:nvPr/>
        </p:nvSpPr>
        <p:spPr bwMode="auto">
          <a:xfrm flipH="1">
            <a:off x="4891088" y="5265738"/>
            <a:ext cx="96837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58" name="Line 42"/>
          <p:cNvSpPr>
            <a:spLocks noChangeShapeType="1"/>
          </p:cNvSpPr>
          <p:nvPr/>
        </p:nvSpPr>
        <p:spPr bwMode="auto">
          <a:xfrm>
            <a:off x="4891088" y="5372100"/>
            <a:ext cx="96837" cy="85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59" name="Line 43"/>
          <p:cNvSpPr>
            <a:spLocks noChangeShapeType="1"/>
          </p:cNvSpPr>
          <p:nvPr/>
        </p:nvSpPr>
        <p:spPr bwMode="auto">
          <a:xfrm>
            <a:off x="4999038" y="5265738"/>
            <a:ext cx="103187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60" name="Line 44"/>
          <p:cNvSpPr>
            <a:spLocks noChangeShapeType="1"/>
          </p:cNvSpPr>
          <p:nvPr/>
        </p:nvSpPr>
        <p:spPr bwMode="auto">
          <a:xfrm flipH="1">
            <a:off x="4999038" y="5372100"/>
            <a:ext cx="103187" cy="85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61" name="Line 45"/>
          <p:cNvSpPr>
            <a:spLocks noChangeShapeType="1"/>
          </p:cNvSpPr>
          <p:nvPr/>
        </p:nvSpPr>
        <p:spPr bwMode="auto">
          <a:xfrm flipH="1">
            <a:off x="5324475" y="5265738"/>
            <a:ext cx="9525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62" name="Line 46"/>
          <p:cNvSpPr>
            <a:spLocks noChangeShapeType="1"/>
          </p:cNvSpPr>
          <p:nvPr/>
        </p:nvSpPr>
        <p:spPr bwMode="auto">
          <a:xfrm>
            <a:off x="5324475" y="5372100"/>
            <a:ext cx="95250" cy="85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63" name="Line 47"/>
          <p:cNvSpPr>
            <a:spLocks noChangeShapeType="1"/>
          </p:cNvSpPr>
          <p:nvPr/>
        </p:nvSpPr>
        <p:spPr bwMode="auto">
          <a:xfrm>
            <a:off x="5440363" y="5265738"/>
            <a:ext cx="85725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64" name="Line 48"/>
          <p:cNvSpPr>
            <a:spLocks noChangeShapeType="1"/>
          </p:cNvSpPr>
          <p:nvPr/>
        </p:nvSpPr>
        <p:spPr bwMode="auto">
          <a:xfrm flipH="1">
            <a:off x="5440363" y="5372100"/>
            <a:ext cx="85725" cy="85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65" name="Line 49"/>
          <p:cNvSpPr>
            <a:spLocks noChangeShapeType="1"/>
          </p:cNvSpPr>
          <p:nvPr/>
        </p:nvSpPr>
        <p:spPr bwMode="auto">
          <a:xfrm flipV="1">
            <a:off x="5008563" y="5092700"/>
            <a:ext cx="19050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66" name="Line 50"/>
          <p:cNvSpPr>
            <a:spLocks noChangeShapeType="1"/>
          </p:cNvSpPr>
          <p:nvPr/>
        </p:nvSpPr>
        <p:spPr bwMode="auto">
          <a:xfrm>
            <a:off x="5227638" y="5083175"/>
            <a:ext cx="182562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67" name="Line 51"/>
          <p:cNvSpPr>
            <a:spLocks noChangeShapeType="1"/>
          </p:cNvSpPr>
          <p:nvPr/>
        </p:nvSpPr>
        <p:spPr bwMode="auto">
          <a:xfrm flipH="1" flipV="1">
            <a:off x="5008563" y="4900613"/>
            <a:ext cx="19050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68" name="Line 52"/>
          <p:cNvSpPr>
            <a:spLocks noChangeShapeType="1"/>
          </p:cNvSpPr>
          <p:nvPr/>
        </p:nvSpPr>
        <p:spPr bwMode="auto">
          <a:xfrm flipH="1" flipV="1">
            <a:off x="4416425" y="4352925"/>
            <a:ext cx="558800" cy="509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69" name="Line 53"/>
          <p:cNvSpPr>
            <a:spLocks noChangeShapeType="1"/>
          </p:cNvSpPr>
          <p:nvPr/>
        </p:nvSpPr>
        <p:spPr bwMode="auto">
          <a:xfrm flipH="1">
            <a:off x="3665538" y="4364038"/>
            <a:ext cx="719137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70" name="Line 54"/>
          <p:cNvSpPr>
            <a:spLocks noChangeShapeType="1"/>
          </p:cNvSpPr>
          <p:nvPr/>
        </p:nvSpPr>
        <p:spPr bwMode="auto">
          <a:xfrm flipH="1" flipV="1">
            <a:off x="3665538" y="4892675"/>
            <a:ext cx="180975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71" name="Line 55"/>
          <p:cNvSpPr>
            <a:spLocks noChangeShapeType="1"/>
          </p:cNvSpPr>
          <p:nvPr/>
        </p:nvSpPr>
        <p:spPr bwMode="auto">
          <a:xfrm flipH="1">
            <a:off x="3506788" y="4892675"/>
            <a:ext cx="128587" cy="11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72" name="Freeform 56"/>
          <p:cNvSpPr>
            <a:spLocks/>
          </p:cNvSpPr>
          <p:nvPr/>
        </p:nvSpPr>
        <p:spPr bwMode="auto">
          <a:xfrm>
            <a:off x="3749675" y="4679950"/>
            <a:ext cx="127000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" y="12"/>
              </a:cxn>
              <a:cxn ang="0">
                <a:pos x="5" y="25"/>
              </a:cxn>
              <a:cxn ang="0">
                <a:pos x="5" y="0"/>
              </a:cxn>
              <a:cxn ang="0">
                <a:pos x="0" y="0"/>
              </a:cxn>
            </a:cxnLst>
            <a:rect l="0" t="0" r="r" b="b"/>
            <a:pathLst>
              <a:path w="50" h="25">
                <a:moveTo>
                  <a:pt x="0" y="0"/>
                </a:moveTo>
                <a:lnTo>
                  <a:pt x="50" y="12"/>
                </a:lnTo>
                <a:lnTo>
                  <a:pt x="5" y="25"/>
                </a:lnTo>
                <a:lnTo>
                  <a:pt x="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73" name="Line 57"/>
          <p:cNvSpPr>
            <a:spLocks noChangeShapeType="1"/>
          </p:cNvSpPr>
          <p:nvPr/>
        </p:nvSpPr>
        <p:spPr bwMode="auto">
          <a:xfrm>
            <a:off x="3749675" y="4679950"/>
            <a:ext cx="127000" cy="26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74" name="Line 58"/>
          <p:cNvSpPr>
            <a:spLocks noChangeShapeType="1"/>
          </p:cNvSpPr>
          <p:nvPr/>
        </p:nvSpPr>
        <p:spPr bwMode="auto">
          <a:xfrm>
            <a:off x="3876675" y="4706938"/>
            <a:ext cx="317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75" name="Line 59"/>
          <p:cNvSpPr>
            <a:spLocks noChangeShapeType="1"/>
          </p:cNvSpPr>
          <p:nvPr/>
        </p:nvSpPr>
        <p:spPr bwMode="auto">
          <a:xfrm flipH="1">
            <a:off x="3762375" y="4706938"/>
            <a:ext cx="114300" cy="30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76" name="Line 60"/>
          <p:cNvSpPr>
            <a:spLocks noChangeShapeType="1"/>
          </p:cNvSpPr>
          <p:nvPr/>
        </p:nvSpPr>
        <p:spPr bwMode="auto">
          <a:xfrm>
            <a:off x="3762375" y="4737100"/>
            <a:ext cx="317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77" name="Line 61"/>
          <p:cNvSpPr>
            <a:spLocks noChangeShapeType="1"/>
          </p:cNvSpPr>
          <p:nvPr/>
        </p:nvSpPr>
        <p:spPr bwMode="auto">
          <a:xfrm flipV="1">
            <a:off x="3762375" y="4679950"/>
            <a:ext cx="3175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78" name="Line 62"/>
          <p:cNvSpPr>
            <a:spLocks noChangeShapeType="1"/>
          </p:cNvSpPr>
          <p:nvPr/>
        </p:nvSpPr>
        <p:spPr bwMode="auto">
          <a:xfrm>
            <a:off x="3762375" y="4679950"/>
            <a:ext cx="31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79" name="Line 63"/>
          <p:cNvSpPr>
            <a:spLocks noChangeShapeType="1"/>
          </p:cNvSpPr>
          <p:nvPr/>
        </p:nvSpPr>
        <p:spPr bwMode="auto">
          <a:xfrm>
            <a:off x="3749675" y="4679950"/>
            <a:ext cx="127000" cy="26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80" name="Line 64"/>
          <p:cNvSpPr>
            <a:spLocks noChangeShapeType="1"/>
          </p:cNvSpPr>
          <p:nvPr/>
        </p:nvSpPr>
        <p:spPr bwMode="auto">
          <a:xfrm flipH="1">
            <a:off x="3762375" y="4706938"/>
            <a:ext cx="114300" cy="30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81" name="Line 65"/>
          <p:cNvSpPr>
            <a:spLocks noChangeShapeType="1"/>
          </p:cNvSpPr>
          <p:nvPr/>
        </p:nvSpPr>
        <p:spPr bwMode="auto">
          <a:xfrm flipV="1">
            <a:off x="3762375" y="4679950"/>
            <a:ext cx="3175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82" name="Oval 66"/>
          <p:cNvSpPr>
            <a:spLocks noChangeArrowheads="1"/>
          </p:cNvSpPr>
          <p:nvPr/>
        </p:nvSpPr>
        <p:spPr bwMode="auto">
          <a:xfrm>
            <a:off x="3952875" y="5341938"/>
            <a:ext cx="63500" cy="65087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83" name="Oval 67"/>
          <p:cNvSpPr>
            <a:spLocks noChangeArrowheads="1"/>
          </p:cNvSpPr>
          <p:nvPr/>
        </p:nvSpPr>
        <p:spPr bwMode="auto">
          <a:xfrm>
            <a:off x="4056063" y="5246688"/>
            <a:ext cx="61912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84" name="Oval 68"/>
          <p:cNvSpPr>
            <a:spLocks noChangeArrowheads="1"/>
          </p:cNvSpPr>
          <p:nvPr/>
        </p:nvSpPr>
        <p:spPr bwMode="auto">
          <a:xfrm>
            <a:off x="4164013" y="5341938"/>
            <a:ext cx="63500" cy="65087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85" name="Oval 69"/>
          <p:cNvSpPr>
            <a:spLocks noChangeArrowheads="1"/>
          </p:cNvSpPr>
          <p:nvPr/>
        </p:nvSpPr>
        <p:spPr bwMode="auto">
          <a:xfrm>
            <a:off x="4056063" y="5448300"/>
            <a:ext cx="61912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86" name="Oval 70"/>
          <p:cNvSpPr>
            <a:spLocks noChangeArrowheads="1"/>
          </p:cNvSpPr>
          <p:nvPr/>
        </p:nvSpPr>
        <p:spPr bwMode="auto">
          <a:xfrm>
            <a:off x="4860925" y="5332413"/>
            <a:ext cx="61913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87" name="Oval 71"/>
          <p:cNvSpPr>
            <a:spLocks noChangeArrowheads="1"/>
          </p:cNvSpPr>
          <p:nvPr/>
        </p:nvSpPr>
        <p:spPr bwMode="auto">
          <a:xfrm>
            <a:off x="4964113" y="5235575"/>
            <a:ext cx="65087" cy="47625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88" name="Oval 72"/>
          <p:cNvSpPr>
            <a:spLocks noChangeArrowheads="1"/>
          </p:cNvSpPr>
          <p:nvPr/>
        </p:nvSpPr>
        <p:spPr bwMode="auto">
          <a:xfrm>
            <a:off x="5081588" y="5332413"/>
            <a:ext cx="73025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89" name="Oval 73"/>
          <p:cNvSpPr>
            <a:spLocks noChangeArrowheads="1"/>
          </p:cNvSpPr>
          <p:nvPr/>
        </p:nvSpPr>
        <p:spPr bwMode="auto">
          <a:xfrm>
            <a:off x="4964113" y="5437188"/>
            <a:ext cx="65087" cy="58737"/>
          </a:xfrm>
          <a:prstGeom prst="ellipse">
            <a:avLst/>
          </a:prstGeom>
          <a:solidFill>
            <a:srgbClr val="FFF9F3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90" name="Oval 74"/>
          <p:cNvSpPr>
            <a:spLocks noChangeArrowheads="1"/>
          </p:cNvSpPr>
          <p:nvPr/>
        </p:nvSpPr>
        <p:spPr bwMode="auto">
          <a:xfrm>
            <a:off x="5292725" y="5332413"/>
            <a:ext cx="635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91" name="Oval 75"/>
          <p:cNvSpPr>
            <a:spLocks noChangeArrowheads="1"/>
          </p:cNvSpPr>
          <p:nvPr/>
        </p:nvSpPr>
        <p:spPr bwMode="auto">
          <a:xfrm>
            <a:off x="5399088" y="5235575"/>
            <a:ext cx="61912" cy="47625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92" name="Oval 76"/>
          <p:cNvSpPr>
            <a:spLocks noChangeArrowheads="1"/>
          </p:cNvSpPr>
          <p:nvPr/>
        </p:nvSpPr>
        <p:spPr bwMode="auto">
          <a:xfrm>
            <a:off x="5503863" y="5332413"/>
            <a:ext cx="762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93" name="Oval 77"/>
          <p:cNvSpPr>
            <a:spLocks noChangeArrowheads="1"/>
          </p:cNvSpPr>
          <p:nvPr/>
        </p:nvSpPr>
        <p:spPr bwMode="auto">
          <a:xfrm>
            <a:off x="5399088" y="5437188"/>
            <a:ext cx="61912" cy="58737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94" name="Oval 78"/>
          <p:cNvSpPr>
            <a:spLocks noChangeArrowheads="1"/>
          </p:cNvSpPr>
          <p:nvPr/>
        </p:nvSpPr>
        <p:spPr bwMode="auto">
          <a:xfrm>
            <a:off x="5187950" y="5054600"/>
            <a:ext cx="61913" cy="55563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95" name="Oval 79"/>
          <p:cNvSpPr>
            <a:spLocks noChangeArrowheads="1"/>
          </p:cNvSpPr>
          <p:nvPr/>
        </p:nvSpPr>
        <p:spPr bwMode="auto">
          <a:xfrm>
            <a:off x="5187950" y="5638800"/>
            <a:ext cx="61913" cy="58738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96" name="Oval 80"/>
          <p:cNvSpPr>
            <a:spLocks noChangeArrowheads="1"/>
          </p:cNvSpPr>
          <p:nvPr/>
        </p:nvSpPr>
        <p:spPr bwMode="auto">
          <a:xfrm>
            <a:off x="3833813" y="5054600"/>
            <a:ext cx="74612" cy="55563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97" name="Oval 81"/>
          <p:cNvSpPr>
            <a:spLocks noChangeArrowheads="1"/>
          </p:cNvSpPr>
          <p:nvPr/>
        </p:nvSpPr>
        <p:spPr bwMode="auto">
          <a:xfrm>
            <a:off x="3624263" y="4862513"/>
            <a:ext cx="65087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98" name="Oval 82"/>
          <p:cNvSpPr>
            <a:spLocks noChangeArrowheads="1"/>
          </p:cNvSpPr>
          <p:nvPr/>
        </p:nvSpPr>
        <p:spPr bwMode="auto">
          <a:xfrm>
            <a:off x="4373563" y="4325938"/>
            <a:ext cx="63500" cy="55562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899" name="Oval 83"/>
          <p:cNvSpPr>
            <a:spLocks noChangeArrowheads="1"/>
          </p:cNvSpPr>
          <p:nvPr/>
        </p:nvSpPr>
        <p:spPr bwMode="auto">
          <a:xfrm>
            <a:off x="3624263" y="5832475"/>
            <a:ext cx="65087" cy="55563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00" name="Oval 84"/>
          <p:cNvSpPr>
            <a:spLocks noChangeArrowheads="1"/>
          </p:cNvSpPr>
          <p:nvPr/>
        </p:nvSpPr>
        <p:spPr bwMode="auto">
          <a:xfrm>
            <a:off x="4964113" y="4862513"/>
            <a:ext cx="65087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01" name="Oval 85"/>
          <p:cNvSpPr>
            <a:spLocks noChangeArrowheads="1"/>
          </p:cNvSpPr>
          <p:nvPr/>
        </p:nvSpPr>
        <p:spPr bwMode="auto">
          <a:xfrm>
            <a:off x="3465513" y="5003800"/>
            <a:ext cx="61912" cy="58738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02" name="Oval 86"/>
          <p:cNvSpPr>
            <a:spLocks noChangeArrowheads="1"/>
          </p:cNvSpPr>
          <p:nvPr/>
        </p:nvSpPr>
        <p:spPr bwMode="auto">
          <a:xfrm>
            <a:off x="3729038" y="5735638"/>
            <a:ext cx="635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03" name="Oval 87"/>
          <p:cNvSpPr>
            <a:spLocks noChangeArrowheads="1"/>
          </p:cNvSpPr>
          <p:nvPr/>
        </p:nvSpPr>
        <p:spPr bwMode="auto">
          <a:xfrm>
            <a:off x="3676650" y="5199063"/>
            <a:ext cx="61913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04" name="Oval 88"/>
          <p:cNvSpPr>
            <a:spLocks noChangeArrowheads="1"/>
          </p:cNvSpPr>
          <p:nvPr/>
        </p:nvSpPr>
        <p:spPr bwMode="auto">
          <a:xfrm>
            <a:off x="3898900" y="5591175"/>
            <a:ext cx="635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05" name="Oval 89"/>
          <p:cNvSpPr>
            <a:spLocks noChangeArrowheads="1"/>
          </p:cNvSpPr>
          <p:nvPr/>
        </p:nvSpPr>
        <p:spPr bwMode="auto">
          <a:xfrm>
            <a:off x="5081588" y="5735638"/>
            <a:ext cx="635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06" name="Oval 90"/>
          <p:cNvSpPr>
            <a:spLocks noChangeArrowheads="1"/>
          </p:cNvSpPr>
          <p:nvPr/>
        </p:nvSpPr>
        <p:spPr bwMode="auto">
          <a:xfrm>
            <a:off x="4541838" y="6224588"/>
            <a:ext cx="65087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07" name="Oval 91"/>
          <p:cNvSpPr>
            <a:spLocks noChangeArrowheads="1"/>
          </p:cNvSpPr>
          <p:nvPr/>
        </p:nvSpPr>
        <p:spPr bwMode="auto">
          <a:xfrm>
            <a:off x="4964113" y="5832475"/>
            <a:ext cx="65087" cy="55563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08" name="Line 92"/>
          <p:cNvSpPr>
            <a:spLocks noChangeShapeType="1"/>
          </p:cNvSpPr>
          <p:nvPr/>
        </p:nvSpPr>
        <p:spPr bwMode="auto">
          <a:xfrm flipH="1">
            <a:off x="3676650" y="5784850"/>
            <a:ext cx="52388" cy="4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09" name="Arc 93"/>
          <p:cNvSpPr>
            <a:spLocks/>
          </p:cNvSpPr>
          <p:nvPr/>
        </p:nvSpPr>
        <p:spPr bwMode="auto">
          <a:xfrm>
            <a:off x="5102225" y="4862513"/>
            <a:ext cx="528638" cy="490537"/>
          </a:xfrm>
          <a:custGeom>
            <a:avLst/>
            <a:gdLst>
              <a:gd name="G0" fmla="+- 209 0 0"/>
              <a:gd name="G1" fmla="+- 21600 0 0"/>
              <a:gd name="G2" fmla="+- 21600 0 0"/>
              <a:gd name="T0" fmla="*/ 0 w 21803"/>
              <a:gd name="T1" fmla="*/ 1 h 21600"/>
              <a:gd name="T2" fmla="*/ 21803 w 21803"/>
              <a:gd name="T3" fmla="*/ 21092 h 21600"/>
              <a:gd name="T4" fmla="*/ 209 w 218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03" h="21600" fill="none" extrusionOk="0">
                <a:moveTo>
                  <a:pt x="0" y="1"/>
                </a:moveTo>
                <a:cubicBezTo>
                  <a:pt x="69" y="0"/>
                  <a:pt x="139" y="-1"/>
                  <a:pt x="209" y="0"/>
                </a:cubicBezTo>
                <a:cubicBezTo>
                  <a:pt x="11940" y="0"/>
                  <a:pt x="21527" y="9363"/>
                  <a:pt x="21803" y="21091"/>
                </a:cubicBezTo>
              </a:path>
              <a:path w="21803" h="21600" stroke="0" extrusionOk="0">
                <a:moveTo>
                  <a:pt x="0" y="1"/>
                </a:moveTo>
                <a:cubicBezTo>
                  <a:pt x="69" y="0"/>
                  <a:pt x="139" y="-1"/>
                  <a:pt x="209" y="0"/>
                </a:cubicBezTo>
                <a:cubicBezTo>
                  <a:pt x="11940" y="0"/>
                  <a:pt x="21527" y="9363"/>
                  <a:pt x="21803" y="21091"/>
                </a:cubicBezTo>
                <a:lnTo>
                  <a:pt x="209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10" name="Arc 94"/>
          <p:cNvSpPr>
            <a:spLocks/>
          </p:cNvSpPr>
          <p:nvPr/>
        </p:nvSpPr>
        <p:spPr bwMode="auto">
          <a:xfrm>
            <a:off x="3294063" y="4719638"/>
            <a:ext cx="498475" cy="584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600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59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59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11" name="Oval 95"/>
          <p:cNvSpPr>
            <a:spLocks noChangeArrowheads="1"/>
          </p:cNvSpPr>
          <p:nvPr/>
        </p:nvSpPr>
        <p:spPr bwMode="auto">
          <a:xfrm>
            <a:off x="3867150" y="4689475"/>
            <a:ext cx="61913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13" name="Rectangle 97"/>
          <p:cNvSpPr>
            <a:spLocks noChangeArrowheads="1"/>
          </p:cNvSpPr>
          <p:nvPr/>
        </p:nvSpPr>
        <p:spPr bwMode="auto">
          <a:xfrm>
            <a:off x="3205163" y="1803400"/>
            <a:ext cx="2527300" cy="213518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162914" name="Arc 98"/>
          <p:cNvSpPr>
            <a:spLocks/>
          </p:cNvSpPr>
          <p:nvPr/>
        </p:nvSpPr>
        <p:spPr bwMode="auto">
          <a:xfrm>
            <a:off x="3489325" y="2616200"/>
            <a:ext cx="247650" cy="70008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159 w 21600"/>
              <a:gd name="T1" fmla="*/ 21596 h 21596"/>
              <a:gd name="T2" fmla="*/ 0 w 21600"/>
              <a:gd name="T3" fmla="*/ 0 h 21596"/>
              <a:gd name="T4" fmla="*/ 21600 w 21600"/>
              <a:gd name="T5" fmla="*/ 0 h 2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6" fill="none" extrusionOk="0">
                <a:moveTo>
                  <a:pt x="21159" y="21595"/>
                </a:moveTo>
                <a:cubicBezTo>
                  <a:pt x="9403" y="21355"/>
                  <a:pt x="0" y="11757"/>
                  <a:pt x="0" y="0"/>
                </a:cubicBezTo>
              </a:path>
              <a:path w="21600" h="21596" stroke="0" extrusionOk="0">
                <a:moveTo>
                  <a:pt x="21159" y="21595"/>
                </a:moveTo>
                <a:cubicBezTo>
                  <a:pt x="9403" y="21355"/>
                  <a:pt x="0" y="11757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15" name="Line 99"/>
          <p:cNvSpPr>
            <a:spLocks noChangeShapeType="1"/>
          </p:cNvSpPr>
          <p:nvPr/>
        </p:nvSpPr>
        <p:spPr bwMode="auto">
          <a:xfrm>
            <a:off x="3668713" y="3422650"/>
            <a:ext cx="898525" cy="373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16" name="Arc 100"/>
          <p:cNvSpPr>
            <a:spLocks/>
          </p:cNvSpPr>
          <p:nvPr/>
        </p:nvSpPr>
        <p:spPr bwMode="auto">
          <a:xfrm>
            <a:off x="3298825" y="2855913"/>
            <a:ext cx="344488" cy="557212"/>
          </a:xfrm>
          <a:custGeom>
            <a:avLst/>
            <a:gdLst>
              <a:gd name="G0" fmla="+- 21600 0 0"/>
              <a:gd name="G1" fmla="+- 270 0 0"/>
              <a:gd name="G2" fmla="+- 21600 0 0"/>
              <a:gd name="T0" fmla="*/ 21281 w 21600"/>
              <a:gd name="T1" fmla="*/ 21868 h 21868"/>
              <a:gd name="T2" fmla="*/ 2 w 21600"/>
              <a:gd name="T3" fmla="*/ 0 h 21868"/>
              <a:gd name="T4" fmla="*/ 21600 w 21600"/>
              <a:gd name="T5" fmla="*/ 270 h 2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868" fill="none" extrusionOk="0">
                <a:moveTo>
                  <a:pt x="21281" y="21867"/>
                </a:moveTo>
                <a:cubicBezTo>
                  <a:pt x="9477" y="21693"/>
                  <a:pt x="0" y="12074"/>
                  <a:pt x="0" y="270"/>
                </a:cubicBezTo>
                <a:cubicBezTo>
                  <a:pt x="-1" y="179"/>
                  <a:pt x="0" y="89"/>
                  <a:pt x="1" y="-1"/>
                </a:cubicBezTo>
              </a:path>
              <a:path w="21600" h="21868" stroke="0" extrusionOk="0">
                <a:moveTo>
                  <a:pt x="21281" y="21867"/>
                </a:moveTo>
                <a:cubicBezTo>
                  <a:pt x="9477" y="21693"/>
                  <a:pt x="0" y="12074"/>
                  <a:pt x="0" y="270"/>
                </a:cubicBezTo>
                <a:cubicBezTo>
                  <a:pt x="-1" y="179"/>
                  <a:pt x="0" y="89"/>
                  <a:pt x="1" y="-1"/>
                </a:cubicBezTo>
                <a:lnTo>
                  <a:pt x="21600" y="27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17" name="Arc 101"/>
          <p:cNvSpPr>
            <a:spLocks/>
          </p:cNvSpPr>
          <p:nvPr/>
        </p:nvSpPr>
        <p:spPr bwMode="auto">
          <a:xfrm>
            <a:off x="3702050" y="2809875"/>
            <a:ext cx="215900" cy="36353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090 w 21600"/>
              <a:gd name="T1" fmla="*/ 21594 h 21594"/>
              <a:gd name="T2" fmla="*/ 0 w 21600"/>
              <a:gd name="T3" fmla="*/ 0 h 21594"/>
              <a:gd name="T4" fmla="*/ 21600 w 21600"/>
              <a:gd name="T5" fmla="*/ 0 h 2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4" fill="none" extrusionOk="0">
                <a:moveTo>
                  <a:pt x="21090" y="21593"/>
                </a:moveTo>
                <a:cubicBezTo>
                  <a:pt x="9362" y="21317"/>
                  <a:pt x="0" y="11730"/>
                  <a:pt x="0" y="0"/>
                </a:cubicBezTo>
              </a:path>
              <a:path w="21600" h="21594" stroke="0" extrusionOk="0">
                <a:moveTo>
                  <a:pt x="21090" y="21593"/>
                </a:moveTo>
                <a:cubicBezTo>
                  <a:pt x="9362" y="21317"/>
                  <a:pt x="0" y="11730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18" name="Line 102"/>
          <p:cNvSpPr>
            <a:spLocks noChangeShapeType="1"/>
          </p:cNvSpPr>
          <p:nvPr/>
        </p:nvSpPr>
        <p:spPr bwMode="auto">
          <a:xfrm flipH="1">
            <a:off x="3943350" y="3036888"/>
            <a:ext cx="139700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19" name="Line 103"/>
          <p:cNvSpPr>
            <a:spLocks noChangeShapeType="1"/>
          </p:cNvSpPr>
          <p:nvPr/>
        </p:nvSpPr>
        <p:spPr bwMode="auto">
          <a:xfrm flipH="1">
            <a:off x="3775075" y="3182938"/>
            <a:ext cx="147638" cy="123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20" name="Line 104"/>
          <p:cNvSpPr>
            <a:spLocks noChangeShapeType="1"/>
          </p:cNvSpPr>
          <p:nvPr/>
        </p:nvSpPr>
        <p:spPr bwMode="auto">
          <a:xfrm flipH="1">
            <a:off x="3997325" y="2836863"/>
            <a:ext cx="85725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21" name="Line 105"/>
          <p:cNvSpPr>
            <a:spLocks noChangeShapeType="1"/>
          </p:cNvSpPr>
          <p:nvPr/>
        </p:nvSpPr>
        <p:spPr bwMode="auto">
          <a:xfrm>
            <a:off x="3997325" y="2943225"/>
            <a:ext cx="85725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22" name="Line 106"/>
          <p:cNvSpPr>
            <a:spLocks noChangeShapeType="1"/>
          </p:cNvSpPr>
          <p:nvPr/>
        </p:nvSpPr>
        <p:spPr bwMode="auto">
          <a:xfrm>
            <a:off x="4103688" y="2836863"/>
            <a:ext cx="8255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23" name="Line 107"/>
          <p:cNvSpPr>
            <a:spLocks noChangeShapeType="1"/>
          </p:cNvSpPr>
          <p:nvPr/>
        </p:nvSpPr>
        <p:spPr bwMode="auto">
          <a:xfrm flipH="1">
            <a:off x="4103688" y="2943225"/>
            <a:ext cx="8255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24" name="Line 108"/>
          <p:cNvSpPr>
            <a:spLocks noChangeShapeType="1"/>
          </p:cNvSpPr>
          <p:nvPr/>
        </p:nvSpPr>
        <p:spPr bwMode="auto">
          <a:xfrm flipH="1">
            <a:off x="3722688" y="2654300"/>
            <a:ext cx="127000" cy="115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25" name="Line 109"/>
          <p:cNvSpPr>
            <a:spLocks noChangeShapeType="1"/>
          </p:cNvSpPr>
          <p:nvPr/>
        </p:nvSpPr>
        <p:spPr bwMode="auto">
          <a:xfrm flipH="1" flipV="1">
            <a:off x="3902075" y="2646363"/>
            <a:ext cx="180975" cy="163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26" name="Oval 110"/>
          <p:cNvSpPr>
            <a:spLocks noChangeArrowheads="1"/>
          </p:cNvSpPr>
          <p:nvPr/>
        </p:nvSpPr>
        <p:spPr bwMode="auto">
          <a:xfrm>
            <a:off x="3838575" y="3489325"/>
            <a:ext cx="74613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27" name="Freeform 111"/>
          <p:cNvSpPr>
            <a:spLocks/>
          </p:cNvSpPr>
          <p:nvPr/>
        </p:nvSpPr>
        <p:spPr bwMode="auto">
          <a:xfrm>
            <a:off x="5011738" y="2397125"/>
            <a:ext cx="136525" cy="4445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54" y="0"/>
              </a:cxn>
              <a:cxn ang="0">
                <a:pos x="54" y="20"/>
              </a:cxn>
              <a:cxn ang="0">
                <a:pos x="12" y="16"/>
              </a:cxn>
              <a:cxn ang="0">
                <a:pos x="0" y="16"/>
              </a:cxn>
            </a:cxnLst>
            <a:rect l="0" t="0" r="r" b="b"/>
            <a:pathLst>
              <a:path w="54" h="20">
                <a:moveTo>
                  <a:pt x="0" y="16"/>
                </a:moveTo>
                <a:lnTo>
                  <a:pt x="54" y="0"/>
                </a:lnTo>
                <a:lnTo>
                  <a:pt x="54" y="20"/>
                </a:lnTo>
                <a:lnTo>
                  <a:pt x="12" y="16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28" name="Line 112"/>
          <p:cNvSpPr>
            <a:spLocks noChangeShapeType="1"/>
          </p:cNvSpPr>
          <p:nvPr/>
        </p:nvSpPr>
        <p:spPr bwMode="auto">
          <a:xfrm flipV="1">
            <a:off x="5011738" y="2397125"/>
            <a:ext cx="136525" cy="36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29" name="Line 113"/>
          <p:cNvSpPr>
            <a:spLocks noChangeShapeType="1"/>
          </p:cNvSpPr>
          <p:nvPr/>
        </p:nvSpPr>
        <p:spPr bwMode="auto">
          <a:xfrm>
            <a:off x="5148263" y="2397125"/>
            <a:ext cx="31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30" name="Line 114"/>
          <p:cNvSpPr>
            <a:spLocks noChangeShapeType="1"/>
          </p:cNvSpPr>
          <p:nvPr/>
        </p:nvSpPr>
        <p:spPr bwMode="auto">
          <a:xfrm>
            <a:off x="5148263" y="2397125"/>
            <a:ext cx="3175" cy="44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31" name="Line 115"/>
          <p:cNvSpPr>
            <a:spLocks noChangeShapeType="1"/>
          </p:cNvSpPr>
          <p:nvPr/>
        </p:nvSpPr>
        <p:spPr bwMode="auto">
          <a:xfrm>
            <a:off x="5148263" y="2441575"/>
            <a:ext cx="317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32" name="Line 116"/>
          <p:cNvSpPr>
            <a:spLocks noChangeShapeType="1"/>
          </p:cNvSpPr>
          <p:nvPr/>
        </p:nvSpPr>
        <p:spPr bwMode="auto">
          <a:xfrm flipH="1" flipV="1">
            <a:off x="5041900" y="2433638"/>
            <a:ext cx="106363" cy="7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33" name="Line 117"/>
          <p:cNvSpPr>
            <a:spLocks noChangeShapeType="1"/>
          </p:cNvSpPr>
          <p:nvPr/>
        </p:nvSpPr>
        <p:spPr bwMode="auto">
          <a:xfrm>
            <a:off x="5041900" y="2433638"/>
            <a:ext cx="317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34" name="Line 118"/>
          <p:cNvSpPr>
            <a:spLocks noChangeShapeType="1"/>
          </p:cNvSpPr>
          <p:nvPr/>
        </p:nvSpPr>
        <p:spPr bwMode="auto">
          <a:xfrm flipV="1">
            <a:off x="5011738" y="2397125"/>
            <a:ext cx="136525" cy="36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35" name="Line 119"/>
          <p:cNvSpPr>
            <a:spLocks noChangeShapeType="1"/>
          </p:cNvSpPr>
          <p:nvPr/>
        </p:nvSpPr>
        <p:spPr bwMode="auto">
          <a:xfrm>
            <a:off x="5148263" y="2397125"/>
            <a:ext cx="3175" cy="44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36" name="Line 120"/>
          <p:cNvSpPr>
            <a:spLocks noChangeShapeType="1"/>
          </p:cNvSpPr>
          <p:nvPr/>
        </p:nvSpPr>
        <p:spPr bwMode="auto">
          <a:xfrm flipH="1" flipV="1">
            <a:off x="5041900" y="2433638"/>
            <a:ext cx="106363" cy="7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37" name="Arc 121"/>
          <p:cNvSpPr>
            <a:spLocks/>
          </p:cNvSpPr>
          <p:nvPr/>
        </p:nvSpPr>
        <p:spPr bwMode="auto">
          <a:xfrm>
            <a:off x="5129213" y="2903538"/>
            <a:ext cx="506412" cy="434975"/>
          </a:xfrm>
          <a:custGeom>
            <a:avLst/>
            <a:gdLst>
              <a:gd name="G0" fmla="+- 219 0 0"/>
              <a:gd name="G1" fmla="+- 350 0 0"/>
              <a:gd name="G2" fmla="+- 21600 0 0"/>
              <a:gd name="T0" fmla="*/ 21816 w 21819"/>
              <a:gd name="T1" fmla="*/ 0 h 21950"/>
              <a:gd name="T2" fmla="*/ 0 w 21819"/>
              <a:gd name="T3" fmla="*/ 21949 h 21950"/>
              <a:gd name="T4" fmla="*/ 219 w 21819"/>
              <a:gd name="T5" fmla="*/ 350 h 2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19" h="21950" fill="none" extrusionOk="0">
                <a:moveTo>
                  <a:pt x="21816" y="-1"/>
                </a:moveTo>
                <a:cubicBezTo>
                  <a:pt x="21818" y="116"/>
                  <a:pt x="21819" y="233"/>
                  <a:pt x="21819" y="350"/>
                </a:cubicBezTo>
                <a:cubicBezTo>
                  <a:pt x="21819" y="12279"/>
                  <a:pt x="12148" y="21950"/>
                  <a:pt x="219" y="21950"/>
                </a:cubicBezTo>
                <a:cubicBezTo>
                  <a:pt x="145" y="21950"/>
                  <a:pt x="72" y="21949"/>
                  <a:pt x="0" y="21948"/>
                </a:cubicBezTo>
              </a:path>
              <a:path w="21819" h="21950" stroke="0" extrusionOk="0">
                <a:moveTo>
                  <a:pt x="21816" y="-1"/>
                </a:moveTo>
                <a:cubicBezTo>
                  <a:pt x="21818" y="116"/>
                  <a:pt x="21819" y="233"/>
                  <a:pt x="21819" y="350"/>
                </a:cubicBezTo>
                <a:cubicBezTo>
                  <a:pt x="21819" y="12279"/>
                  <a:pt x="12148" y="21950"/>
                  <a:pt x="219" y="21950"/>
                </a:cubicBezTo>
                <a:cubicBezTo>
                  <a:pt x="145" y="21950"/>
                  <a:pt x="72" y="21949"/>
                  <a:pt x="0" y="21948"/>
                </a:cubicBezTo>
                <a:lnTo>
                  <a:pt x="219" y="35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38" name="Line 122"/>
          <p:cNvSpPr>
            <a:spLocks noChangeShapeType="1"/>
          </p:cNvSpPr>
          <p:nvPr/>
        </p:nvSpPr>
        <p:spPr bwMode="auto">
          <a:xfrm flipH="1">
            <a:off x="5129213" y="3230563"/>
            <a:ext cx="73025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39" name="Line 123"/>
          <p:cNvSpPr>
            <a:spLocks noChangeShapeType="1"/>
          </p:cNvSpPr>
          <p:nvPr/>
        </p:nvSpPr>
        <p:spPr bwMode="auto">
          <a:xfrm flipH="1">
            <a:off x="5011738" y="3325813"/>
            <a:ext cx="93662" cy="77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40" name="Line 124"/>
          <p:cNvSpPr>
            <a:spLocks noChangeShapeType="1"/>
          </p:cNvSpPr>
          <p:nvPr/>
        </p:nvSpPr>
        <p:spPr bwMode="auto">
          <a:xfrm flipH="1">
            <a:off x="4567238" y="3413125"/>
            <a:ext cx="434975" cy="393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41" name="Line 125"/>
          <p:cNvSpPr>
            <a:spLocks noChangeShapeType="1"/>
          </p:cNvSpPr>
          <p:nvPr/>
        </p:nvSpPr>
        <p:spPr bwMode="auto">
          <a:xfrm flipH="1">
            <a:off x="5232400" y="3036888"/>
            <a:ext cx="190500" cy="173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42" name="Line 126"/>
          <p:cNvSpPr>
            <a:spLocks noChangeShapeType="1"/>
          </p:cNvSpPr>
          <p:nvPr/>
        </p:nvSpPr>
        <p:spPr bwMode="auto">
          <a:xfrm>
            <a:off x="5002213" y="3036888"/>
            <a:ext cx="209550" cy="173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43" name="Line 127"/>
          <p:cNvSpPr>
            <a:spLocks noChangeShapeType="1"/>
          </p:cNvSpPr>
          <p:nvPr/>
        </p:nvSpPr>
        <p:spPr bwMode="auto">
          <a:xfrm flipH="1">
            <a:off x="4894263" y="2827338"/>
            <a:ext cx="96837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44" name="Line 128"/>
          <p:cNvSpPr>
            <a:spLocks noChangeShapeType="1"/>
          </p:cNvSpPr>
          <p:nvPr/>
        </p:nvSpPr>
        <p:spPr bwMode="auto">
          <a:xfrm>
            <a:off x="4894263" y="2933700"/>
            <a:ext cx="96837" cy="85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45" name="Line 129"/>
          <p:cNvSpPr>
            <a:spLocks noChangeShapeType="1"/>
          </p:cNvSpPr>
          <p:nvPr/>
        </p:nvSpPr>
        <p:spPr bwMode="auto">
          <a:xfrm>
            <a:off x="5002213" y="2827338"/>
            <a:ext cx="103187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46" name="Line 130"/>
          <p:cNvSpPr>
            <a:spLocks noChangeShapeType="1"/>
          </p:cNvSpPr>
          <p:nvPr/>
        </p:nvSpPr>
        <p:spPr bwMode="auto">
          <a:xfrm flipH="1">
            <a:off x="5002213" y="2933700"/>
            <a:ext cx="103187" cy="85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47" name="Line 131"/>
          <p:cNvSpPr>
            <a:spLocks noChangeShapeType="1"/>
          </p:cNvSpPr>
          <p:nvPr/>
        </p:nvSpPr>
        <p:spPr bwMode="auto">
          <a:xfrm flipH="1">
            <a:off x="5329238" y="2827338"/>
            <a:ext cx="93662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48" name="Line 132"/>
          <p:cNvSpPr>
            <a:spLocks noChangeShapeType="1"/>
          </p:cNvSpPr>
          <p:nvPr/>
        </p:nvSpPr>
        <p:spPr bwMode="auto">
          <a:xfrm>
            <a:off x="5329238" y="2933700"/>
            <a:ext cx="93662" cy="85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49" name="Line 133"/>
          <p:cNvSpPr>
            <a:spLocks noChangeShapeType="1"/>
          </p:cNvSpPr>
          <p:nvPr/>
        </p:nvSpPr>
        <p:spPr bwMode="auto">
          <a:xfrm>
            <a:off x="5445125" y="2827338"/>
            <a:ext cx="85725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50" name="Line 134"/>
          <p:cNvSpPr>
            <a:spLocks noChangeShapeType="1"/>
          </p:cNvSpPr>
          <p:nvPr/>
        </p:nvSpPr>
        <p:spPr bwMode="auto">
          <a:xfrm flipH="1">
            <a:off x="5445125" y="2933700"/>
            <a:ext cx="85725" cy="85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51" name="Line 135"/>
          <p:cNvSpPr>
            <a:spLocks noChangeShapeType="1"/>
          </p:cNvSpPr>
          <p:nvPr/>
        </p:nvSpPr>
        <p:spPr bwMode="auto">
          <a:xfrm flipV="1">
            <a:off x="5011738" y="2654300"/>
            <a:ext cx="19050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52" name="Line 136"/>
          <p:cNvSpPr>
            <a:spLocks noChangeShapeType="1"/>
          </p:cNvSpPr>
          <p:nvPr/>
        </p:nvSpPr>
        <p:spPr bwMode="auto">
          <a:xfrm>
            <a:off x="5232400" y="2646363"/>
            <a:ext cx="180975" cy="163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53" name="Line 137"/>
          <p:cNvSpPr>
            <a:spLocks noChangeShapeType="1"/>
          </p:cNvSpPr>
          <p:nvPr/>
        </p:nvSpPr>
        <p:spPr bwMode="auto">
          <a:xfrm flipH="1" flipV="1">
            <a:off x="5011738" y="2463800"/>
            <a:ext cx="19050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54" name="Line 138"/>
          <p:cNvSpPr>
            <a:spLocks noChangeShapeType="1"/>
          </p:cNvSpPr>
          <p:nvPr/>
        </p:nvSpPr>
        <p:spPr bwMode="auto">
          <a:xfrm flipH="1" flipV="1">
            <a:off x="4421188" y="1914525"/>
            <a:ext cx="557212" cy="509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55" name="Line 139"/>
          <p:cNvSpPr>
            <a:spLocks noChangeShapeType="1"/>
          </p:cNvSpPr>
          <p:nvPr/>
        </p:nvSpPr>
        <p:spPr bwMode="auto">
          <a:xfrm flipH="1">
            <a:off x="3668713" y="1925638"/>
            <a:ext cx="719137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56" name="Line 140"/>
          <p:cNvSpPr>
            <a:spLocks noChangeShapeType="1"/>
          </p:cNvSpPr>
          <p:nvPr/>
        </p:nvSpPr>
        <p:spPr bwMode="auto">
          <a:xfrm flipH="1" flipV="1">
            <a:off x="3668713" y="2454275"/>
            <a:ext cx="180975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57" name="Line 141"/>
          <p:cNvSpPr>
            <a:spLocks noChangeShapeType="1"/>
          </p:cNvSpPr>
          <p:nvPr/>
        </p:nvSpPr>
        <p:spPr bwMode="auto">
          <a:xfrm flipH="1">
            <a:off x="3511550" y="2454275"/>
            <a:ext cx="127000" cy="112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58" name="Freeform 142"/>
          <p:cNvSpPr>
            <a:spLocks/>
          </p:cNvSpPr>
          <p:nvPr/>
        </p:nvSpPr>
        <p:spPr bwMode="auto">
          <a:xfrm>
            <a:off x="3752850" y="2243138"/>
            <a:ext cx="127000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" y="12"/>
              </a:cxn>
              <a:cxn ang="0">
                <a:pos x="5" y="25"/>
              </a:cxn>
              <a:cxn ang="0">
                <a:pos x="5" y="0"/>
              </a:cxn>
              <a:cxn ang="0">
                <a:pos x="0" y="0"/>
              </a:cxn>
            </a:cxnLst>
            <a:rect l="0" t="0" r="r" b="b"/>
            <a:pathLst>
              <a:path w="50" h="25">
                <a:moveTo>
                  <a:pt x="0" y="0"/>
                </a:moveTo>
                <a:lnTo>
                  <a:pt x="50" y="12"/>
                </a:lnTo>
                <a:lnTo>
                  <a:pt x="5" y="25"/>
                </a:lnTo>
                <a:lnTo>
                  <a:pt x="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59" name="Line 143"/>
          <p:cNvSpPr>
            <a:spLocks noChangeShapeType="1"/>
          </p:cNvSpPr>
          <p:nvPr/>
        </p:nvSpPr>
        <p:spPr bwMode="auto">
          <a:xfrm>
            <a:off x="3752850" y="2243138"/>
            <a:ext cx="127000" cy="26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60" name="Line 144"/>
          <p:cNvSpPr>
            <a:spLocks noChangeShapeType="1"/>
          </p:cNvSpPr>
          <p:nvPr/>
        </p:nvSpPr>
        <p:spPr bwMode="auto">
          <a:xfrm>
            <a:off x="3879850" y="2270125"/>
            <a:ext cx="317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61" name="Line 145"/>
          <p:cNvSpPr>
            <a:spLocks noChangeShapeType="1"/>
          </p:cNvSpPr>
          <p:nvPr/>
        </p:nvSpPr>
        <p:spPr bwMode="auto">
          <a:xfrm flipH="1">
            <a:off x="3765550" y="2270125"/>
            <a:ext cx="114300" cy="30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62" name="Line 146"/>
          <p:cNvSpPr>
            <a:spLocks noChangeShapeType="1"/>
          </p:cNvSpPr>
          <p:nvPr/>
        </p:nvSpPr>
        <p:spPr bwMode="auto">
          <a:xfrm>
            <a:off x="3765550" y="2300288"/>
            <a:ext cx="317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63" name="Line 147"/>
          <p:cNvSpPr>
            <a:spLocks noChangeShapeType="1"/>
          </p:cNvSpPr>
          <p:nvPr/>
        </p:nvSpPr>
        <p:spPr bwMode="auto">
          <a:xfrm flipV="1">
            <a:off x="3765550" y="2243138"/>
            <a:ext cx="3175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64" name="Line 148"/>
          <p:cNvSpPr>
            <a:spLocks noChangeShapeType="1"/>
          </p:cNvSpPr>
          <p:nvPr/>
        </p:nvSpPr>
        <p:spPr bwMode="auto">
          <a:xfrm>
            <a:off x="3765550" y="2243138"/>
            <a:ext cx="31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65" name="Line 149"/>
          <p:cNvSpPr>
            <a:spLocks noChangeShapeType="1"/>
          </p:cNvSpPr>
          <p:nvPr/>
        </p:nvSpPr>
        <p:spPr bwMode="auto">
          <a:xfrm>
            <a:off x="3752850" y="2243138"/>
            <a:ext cx="127000" cy="26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66" name="Line 150"/>
          <p:cNvSpPr>
            <a:spLocks noChangeShapeType="1"/>
          </p:cNvSpPr>
          <p:nvPr/>
        </p:nvSpPr>
        <p:spPr bwMode="auto">
          <a:xfrm flipH="1">
            <a:off x="3765550" y="2270125"/>
            <a:ext cx="114300" cy="30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67" name="Line 151"/>
          <p:cNvSpPr>
            <a:spLocks noChangeShapeType="1"/>
          </p:cNvSpPr>
          <p:nvPr/>
        </p:nvSpPr>
        <p:spPr bwMode="auto">
          <a:xfrm flipV="1">
            <a:off x="3765550" y="2243138"/>
            <a:ext cx="3175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68" name="Oval 152"/>
          <p:cNvSpPr>
            <a:spLocks noChangeArrowheads="1"/>
          </p:cNvSpPr>
          <p:nvPr/>
        </p:nvSpPr>
        <p:spPr bwMode="auto">
          <a:xfrm>
            <a:off x="3956050" y="2903538"/>
            <a:ext cx="63500" cy="66675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69" name="Oval 153"/>
          <p:cNvSpPr>
            <a:spLocks noChangeArrowheads="1"/>
          </p:cNvSpPr>
          <p:nvPr/>
        </p:nvSpPr>
        <p:spPr bwMode="auto">
          <a:xfrm>
            <a:off x="4059238" y="2809875"/>
            <a:ext cx="63500" cy="57150"/>
          </a:xfrm>
          <a:prstGeom prst="ellipse">
            <a:avLst/>
          </a:prstGeom>
          <a:solidFill>
            <a:srgbClr val="FFF9F3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70" name="Oval 154"/>
          <p:cNvSpPr>
            <a:spLocks noChangeArrowheads="1"/>
          </p:cNvSpPr>
          <p:nvPr/>
        </p:nvSpPr>
        <p:spPr bwMode="auto">
          <a:xfrm>
            <a:off x="4167188" y="2903538"/>
            <a:ext cx="63500" cy="66675"/>
          </a:xfrm>
          <a:prstGeom prst="ellipse">
            <a:avLst/>
          </a:prstGeom>
          <a:solidFill>
            <a:srgbClr val="FFF9F3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71" name="Oval 155"/>
          <p:cNvSpPr>
            <a:spLocks noChangeArrowheads="1"/>
          </p:cNvSpPr>
          <p:nvPr/>
        </p:nvSpPr>
        <p:spPr bwMode="auto">
          <a:xfrm>
            <a:off x="4059238" y="3009900"/>
            <a:ext cx="63500" cy="57150"/>
          </a:xfrm>
          <a:prstGeom prst="ellipse">
            <a:avLst/>
          </a:prstGeom>
          <a:solidFill>
            <a:srgbClr val="FFF9F3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72" name="Oval 156"/>
          <p:cNvSpPr>
            <a:spLocks noChangeArrowheads="1"/>
          </p:cNvSpPr>
          <p:nvPr/>
        </p:nvSpPr>
        <p:spPr bwMode="auto">
          <a:xfrm>
            <a:off x="4864100" y="2895600"/>
            <a:ext cx="635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73" name="Oval 157"/>
          <p:cNvSpPr>
            <a:spLocks noChangeArrowheads="1"/>
          </p:cNvSpPr>
          <p:nvPr/>
        </p:nvSpPr>
        <p:spPr bwMode="auto">
          <a:xfrm>
            <a:off x="4968875" y="2797175"/>
            <a:ext cx="65088" cy="47625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74" name="Oval 158"/>
          <p:cNvSpPr>
            <a:spLocks noChangeArrowheads="1"/>
          </p:cNvSpPr>
          <p:nvPr/>
        </p:nvSpPr>
        <p:spPr bwMode="auto">
          <a:xfrm>
            <a:off x="5084763" y="2895600"/>
            <a:ext cx="74612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75" name="Oval 159"/>
          <p:cNvSpPr>
            <a:spLocks noChangeArrowheads="1"/>
          </p:cNvSpPr>
          <p:nvPr/>
        </p:nvSpPr>
        <p:spPr bwMode="auto">
          <a:xfrm>
            <a:off x="4968875" y="3000375"/>
            <a:ext cx="65088" cy="58738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76" name="Oval 160"/>
          <p:cNvSpPr>
            <a:spLocks noChangeArrowheads="1"/>
          </p:cNvSpPr>
          <p:nvPr/>
        </p:nvSpPr>
        <p:spPr bwMode="auto">
          <a:xfrm>
            <a:off x="5295900" y="2895600"/>
            <a:ext cx="635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77" name="Oval 161"/>
          <p:cNvSpPr>
            <a:spLocks noChangeArrowheads="1"/>
          </p:cNvSpPr>
          <p:nvPr/>
        </p:nvSpPr>
        <p:spPr bwMode="auto">
          <a:xfrm>
            <a:off x="5402263" y="2797175"/>
            <a:ext cx="63500" cy="47625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78" name="Oval 162"/>
          <p:cNvSpPr>
            <a:spLocks noChangeArrowheads="1"/>
          </p:cNvSpPr>
          <p:nvPr/>
        </p:nvSpPr>
        <p:spPr bwMode="auto">
          <a:xfrm>
            <a:off x="5507038" y="2895600"/>
            <a:ext cx="762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79" name="Oval 163"/>
          <p:cNvSpPr>
            <a:spLocks noChangeArrowheads="1"/>
          </p:cNvSpPr>
          <p:nvPr/>
        </p:nvSpPr>
        <p:spPr bwMode="auto">
          <a:xfrm>
            <a:off x="5402263" y="3000375"/>
            <a:ext cx="63500" cy="58738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80" name="Oval 164"/>
          <p:cNvSpPr>
            <a:spLocks noChangeArrowheads="1"/>
          </p:cNvSpPr>
          <p:nvPr/>
        </p:nvSpPr>
        <p:spPr bwMode="auto">
          <a:xfrm>
            <a:off x="5191125" y="2616200"/>
            <a:ext cx="635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81" name="Oval 165"/>
          <p:cNvSpPr>
            <a:spLocks noChangeArrowheads="1"/>
          </p:cNvSpPr>
          <p:nvPr/>
        </p:nvSpPr>
        <p:spPr bwMode="auto">
          <a:xfrm>
            <a:off x="5191125" y="3200400"/>
            <a:ext cx="63500" cy="58738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82" name="Oval 166"/>
          <p:cNvSpPr>
            <a:spLocks noChangeArrowheads="1"/>
          </p:cNvSpPr>
          <p:nvPr/>
        </p:nvSpPr>
        <p:spPr bwMode="auto">
          <a:xfrm>
            <a:off x="3629025" y="2424113"/>
            <a:ext cx="65088" cy="58737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83" name="Oval 167"/>
          <p:cNvSpPr>
            <a:spLocks noChangeArrowheads="1"/>
          </p:cNvSpPr>
          <p:nvPr/>
        </p:nvSpPr>
        <p:spPr bwMode="auto">
          <a:xfrm>
            <a:off x="4376738" y="1887538"/>
            <a:ext cx="635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84" name="Oval 168"/>
          <p:cNvSpPr>
            <a:spLocks noChangeArrowheads="1"/>
          </p:cNvSpPr>
          <p:nvPr/>
        </p:nvSpPr>
        <p:spPr bwMode="auto">
          <a:xfrm>
            <a:off x="3629025" y="3394075"/>
            <a:ext cx="65088" cy="55563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85" name="Oval 169"/>
          <p:cNvSpPr>
            <a:spLocks noChangeArrowheads="1"/>
          </p:cNvSpPr>
          <p:nvPr/>
        </p:nvSpPr>
        <p:spPr bwMode="auto">
          <a:xfrm>
            <a:off x="4968875" y="2424113"/>
            <a:ext cx="65088" cy="58737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86" name="Oval 170"/>
          <p:cNvSpPr>
            <a:spLocks noChangeArrowheads="1"/>
          </p:cNvSpPr>
          <p:nvPr/>
        </p:nvSpPr>
        <p:spPr bwMode="auto">
          <a:xfrm>
            <a:off x="3468688" y="2566988"/>
            <a:ext cx="63500" cy="58737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87" name="Oval 171"/>
          <p:cNvSpPr>
            <a:spLocks noChangeArrowheads="1"/>
          </p:cNvSpPr>
          <p:nvPr/>
        </p:nvSpPr>
        <p:spPr bwMode="auto">
          <a:xfrm>
            <a:off x="3732213" y="3298825"/>
            <a:ext cx="635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88" name="Oval 172"/>
          <p:cNvSpPr>
            <a:spLocks noChangeArrowheads="1"/>
          </p:cNvSpPr>
          <p:nvPr/>
        </p:nvSpPr>
        <p:spPr bwMode="auto">
          <a:xfrm>
            <a:off x="3679825" y="2762250"/>
            <a:ext cx="63500" cy="55563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89" name="Oval 173"/>
          <p:cNvSpPr>
            <a:spLocks noChangeArrowheads="1"/>
          </p:cNvSpPr>
          <p:nvPr/>
        </p:nvSpPr>
        <p:spPr bwMode="auto">
          <a:xfrm>
            <a:off x="3902075" y="3152775"/>
            <a:ext cx="635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90" name="Oval 174"/>
          <p:cNvSpPr>
            <a:spLocks noChangeArrowheads="1"/>
          </p:cNvSpPr>
          <p:nvPr/>
        </p:nvSpPr>
        <p:spPr bwMode="auto">
          <a:xfrm>
            <a:off x="5084763" y="3298825"/>
            <a:ext cx="63500" cy="57150"/>
          </a:xfrm>
          <a:prstGeom prst="ellipse">
            <a:avLst/>
          </a:prstGeom>
          <a:solidFill>
            <a:srgbClr val="FFF9F3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91" name="Oval 175"/>
          <p:cNvSpPr>
            <a:spLocks noChangeArrowheads="1"/>
          </p:cNvSpPr>
          <p:nvPr/>
        </p:nvSpPr>
        <p:spPr bwMode="auto">
          <a:xfrm>
            <a:off x="4546600" y="3787775"/>
            <a:ext cx="63500" cy="55563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92" name="Oval 176"/>
          <p:cNvSpPr>
            <a:spLocks noChangeArrowheads="1"/>
          </p:cNvSpPr>
          <p:nvPr/>
        </p:nvSpPr>
        <p:spPr bwMode="auto">
          <a:xfrm>
            <a:off x="4968875" y="3394075"/>
            <a:ext cx="65088" cy="55563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93" name="Line 177"/>
          <p:cNvSpPr>
            <a:spLocks noChangeShapeType="1"/>
          </p:cNvSpPr>
          <p:nvPr/>
        </p:nvSpPr>
        <p:spPr bwMode="auto">
          <a:xfrm flipH="1">
            <a:off x="3679825" y="3346450"/>
            <a:ext cx="52388" cy="4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94" name="Arc 178"/>
          <p:cNvSpPr>
            <a:spLocks/>
          </p:cNvSpPr>
          <p:nvPr/>
        </p:nvSpPr>
        <p:spPr bwMode="auto">
          <a:xfrm>
            <a:off x="5105400" y="2424113"/>
            <a:ext cx="528638" cy="492125"/>
          </a:xfrm>
          <a:custGeom>
            <a:avLst/>
            <a:gdLst>
              <a:gd name="G0" fmla="+- 209 0 0"/>
              <a:gd name="G1" fmla="+- 21600 0 0"/>
              <a:gd name="G2" fmla="+- 21600 0 0"/>
              <a:gd name="T0" fmla="*/ 0 w 21803"/>
              <a:gd name="T1" fmla="*/ 1 h 21600"/>
              <a:gd name="T2" fmla="*/ 21803 w 21803"/>
              <a:gd name="T3" fmla="*/ 21092 h 21600"/>
              <a:gd name="T4" fmla="*/ 209 w 218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03" h="21600" fill="none" extrusionOk="0">
                <a:moveTo>
                  <a:pt x="0" y="1"/>
                </a:moveTo>
                <a:cubicBezTo>
                  <a:pt x="69" y="0"/>
                  <a:pt x="139" y="-1"/>
                  <a:pt x="209" y="0"/>
                </a:cubicBezTo>
                <a:cubicBezTo>
                  <a:pt x="11940" y="0"/>
                  <a:pt x="21527" y="9363"/>
                  <a:pt x="21803" y="21091"/>
                </a:cubicBezTo>
              </a:path>
              <a:path w="21803" h="21600" stroke="0" extrusionOk="0">
                <a:moveTo>
                  <a:pt x="0" y="1"/>
                </a:moveTo>
                <a:cubicBezTo>
                  <a:pt x="69" y="0"/>
                  <a:pt x="139" y="-1"/>
                  <a:pt x="209" y="0"/>
                </a:cubicBezTo>
                <a:cubicBezTo>
                  <a:pt x="11940" y="0"/>
                  <a:pt x="21527" y="9363"/>
                  <a:pt x="21803" y="21091"/>
                </a:cubicBezTo>
                <a:lnTo>
                  <a:pt x="209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95" name="Arc 179"/>
          <p:cNvSpPr>
            <a:spLocks/>
          </p:cNvSpPr>
          <p:nvPr/>
        </p:nvSpPr>
        <p:spPr bwMode="auto">
          <a:xfrm>
            <a:off x="3298825" y="2281238"/>
            <a:ext cx="496888" cy="5857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600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59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59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96" name="Oval 180"/>
          <p:cNvSpPr>
            <a:spLocks noChangeArrowheads="1"/>
          </p:cNvSpPr>
          <p:nvPr/>
        </p:nvSpPr>
        <p:spPr bwMode="auto">
          <a:xfrm>
            <a:off x="3870325" y="2251075"/>
            <a:ext cx="635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97" name="Oval 181"/>
          <p:cNvSpPr>
            <a:spLocks noChangeArrowheads="1"/>
          </p:cNvSpPr>
          <p:nvPr/>
        </p:nvSpPr>
        <p:spPr bwMode="auto">
          <a:xfrm>
            <a:off x="3840163" y="2616200"/>
            <a:ext cx="63500" cy="5715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998" name="AutoShape 182"/>
          <p:cNvSpPr>
            <a:spLocks noChangeArrowheads="1"/>
          </p:cNvSpPr>
          <p:nvPr/>
        </p:nvSpPr>
        <p:spPr bwMode="auto">
          <a:xfrm>
            <a:off x="6043613" y="3302000"/>
            <a:ext cx="703262" cy="1619250"/>
          </a:xfrm>
          <a:prstGeom prst="curvedLeftArrow">
            <a:avLst>
              <a:gd name="adj1" fmla="val 46050"/>
              <a:gd name="adj2" fmla="val 92099"/>
              <a:gd name="adj3" fmla="val 33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77" name="Rectangle 45"/>
          <p:cNvSpPr>
            <a:spLocks noChangeArrowheads="1"/>
          </p:cNvSpPr>
          <p:nvPr/>
        </p:nvSpPr>
        <p:spPr bwMode="auto">
          <a:xfrm>
            <a:off x="461963" y="4010025"/>
            <a:ext cx="1601787" cy="1663700"/>
          </a:xfrm>
          <a:prstGeom prst="rect">
            <a:avLst/>
          </a:prstGeom>
          <a:solidFill>
            <a:srgbClr val="FFE1C3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172076" name="Rectangle 44"/>
          <p:cNvSpPr>
            <a:spLocks noChangeArrowheads="1"/>
          </p:cNvSpPr>
          <p:nvPr/>
        </p:nvSpPr>
        <p:spPr bwMode="auto">
          <a:xfrm>
            <a:off x="2617788" y="4010025"/>
            <a:ext cx="1601787" cy="1663700"/>
          </a:xfrm>
          <a:prstGeom prst="rect">
            <a:avLst/>
          </a:prstGeom>
          <a:solidFill>
            <a:srgbClr val="FFE1C3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172075" name="Rectangle 43"/>
          <p:cNvSpPr>
            <a:spLocks noChangeArrowheads="1"/>
          </p:cNvSpPr>
          <p:nvPr/>
        </p:nvSpPr>
        <p:spPr bwMode="auto">
          <a:xfrm>
            <a:off x="4821238" y="4011613"/>
            <a:ext cx="1601787" cy="1663700"/>
          </a:xfrm>
          <a:prstGeom prst="rect">
            <a:avLst/>
          </a:prstGeom>
          <a:solidFill>
            <a:srgbClr val="FFE1C3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/>
              <a:t>COMPLEXITÉ ESSENTIELLE EV(G)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28750"/>
            <a:ext cx="7772400" cy="4391025"/>
          </a:xfrm>
        </p:spPr>
        <p:txBody>
          <a:bodyPr/>
          <a:lstStyle/>
          <a:p>
            <a:r>
              <a:rPr lang="fr-FR" sz="2400"/>
              <a:t>Mesure la quantité de logique non structurée</a:t>
            </a:r>
          </a:p>
          <a:p>
            <a:r>
              <a:rPr lang="fr-FR" sz="2400"/>
              <a:t>Retire toute la logique structurée et prend le v(g) de ce qui reste.</a:t>
            </a:r>
          </a:p>
          <a:p>
            <a:r>
              <a:rPr lang="fr-FR" sz="2400"/>
              <a:t>Varie de 1 à v(g)</a:t>
            </a:r>
          </a:p>
          <a:p>
            <a:r>
              <a:rPr lang="fr-FR" sz="2400"/>
              <a:t>Identifie le code non maintenable</a:t>
            </a:r>
          </a:p>
          <a:p>
            <a:endParaRPr lang="fr-FR" sz="2400"/>
          </a:p>
        </p:txBody>
      </p:sp>
      <p:sp>
        <p:nvSpPr>
          <p:cNvPr id="172041" name="Line 9"/>
          <p:cNvSpPr>
            <a:spLocks noChangeShapeType="1"/>
          </p:cNvSpPr>
          <p:nvPr/>
        </p:nvSpPr>
        <p:spPr bwMode="auto">
          <a:xfrm>
            <a:off x="1216025" y="417353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1216025" y="447833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1216025" y="478313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1216025" y="508793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45" name="Arc 13"/>
          <p:cNvSpPr>
            <a:spLocks/>
          </p:cNvSpPr>
          <p:nvPr/>
        </p:nvSpPr>
        <p:spPr bwMode="auto">
          <a:xfrm>
            <a:off x="1201738" y="4479925"/>
            <a:ext cx="404812" cy="609600"/>
          </a:xfrm>
          <a:custGeom>
            <a:avLst/>
            <a:gdLst>
              <a:gd name="G0" fmla="+- 317 0 0"/>
              <a:gd name="G1" fmla="+- 21600 0 0"/>
              <a:gd name="G2" fmla="+- 21600 0 0"/>
              <a:gd name="T0" fmla="*/ 0 w 21917"/>
              <a:gd name="T1" fmla="*/ 2 h 43200"/>
              <a:gd name="T2" fmla="*/ 238 w 21917"/>
              <a:gd name="T3" fmla="*/ 43200 h 43200"/>
              <a:gd name="T4" fmla="*/ 317 w 219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17" h="43200" fill="none" extrusionOk="0">
                <a:moveTo>
                  <a:pt x="0" y="2"/>
                </a:moveTo>
                <a:cubicBezTo>
                  <a:pt x="105" y="0"/>
                  <a:pt x="211" y="-1"/>
                  <a:pt x="317" y="0"/>
                </a:cubicBezTo>
                <a:cubicBezTo>
                  <a:pt x="12246" y="0"/>
                  <a:pt x="21917" y="9670"/>
                  <a:pt x="21917" y="21600"/>
                </a:cubicBezTo>
                <a:cubicBezTo>
                  <a:pt x="21917" y="33529"/>
                  <a:pt x="12246" y="43200"/>
                  <a:pt x="317" y="43200"/>
                </a:cubicBezTo>
                <a:cubicBezTo>
                  <a:pt x="290" y="43200"/>
                  <a:pt x="264" y="43199"/>
                  <a:pt x="238" y="43199"/>
                </a:cubicBezTo>
              </a:path>
              <a:path w="21917" h="43200" stroke="0" extrusionOk="0">
                <a:moveTo>
                  <a:pt x="0" y="2"/>
                </a:moveTo>
                <a:cubicBezTo>
                  <a:pt x="105" y="0"/>
                  <a:pt x="211" y="-1"/>
                  <a:pt x="317" y="0"/>
                </a:cubicBezTo>
                <a:cubicBezTo>
                  <a:pt x="12246" y="0"/>
                  <a:pt x="21917" y="9670"/>
                  <a:pt x="21917" y="21600"/>
                </a:cubicBezTo>
                <a:cubicBezTo>
                  <a:pt x="21917" y="33529"/>
                  <a:pt x="12246" y="43200"/>
                  <a:pt x="317" y="43200"/>
                </a:cubicBezTo>
                <a:cubicBezTo>
                  <a:pt x="290" y="43200"/>
                  <a:pt x="264" y="43199"/>
                  <a:pt x="238" y="43199"/>
                </a:cubicBezTo>
                <a:lnTo>
                  <a:pt x="317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stealth" w="med" len="lg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 flipH="1">
            <a:off x="825500" y="4783138"/>
            <a:ext cx="390525" cy="669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72047" name="Group 15"/>
          <p:cNvGrpSpPr>
            <a:grpSpLocks/>
          </p:cNvGrpSpPr>
          <p:nvPr/>
        </p:nvGrpSpPr>
        <p:grpSpPr bwMode="auto">
          <a:xfrm>
            <a:off x="3322638" y="4179888"/>
            <a:ext cx="404812" cy="1219200"/>
            <a:chOff x="3220" y="1104"/>
            <a:chExt cx="276" cy="768"/>
          </a:xfrm>
        </p:grpSpPr>
        <p:sp>
          <p:nvSpPr>
            <p:cNvPr id="172048" name="Line 16"/>
            <p:cNvSpPr>
              <a:spLocks noChangeShapeType="1"/>
            </p:cNvSpPr>
            <p:nvPr/>
          </p:nvSpPr>
          <p:spPr bwMode="auto">
            <a:xfrm>
              <a:off x="3229" y="11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>
              <a:off x="3229" y="12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2050" name="Line 18"/>
            <p:cNvSpPr>
              <a:spLocks noChangeShapeType="1"/>
            </p:cNvSpPr>
            <p:nvPr/>
          </p:nvSpPr>
          <p:spPr bwMode="auto">
            <a:xfrm>
              <a:off x="3229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2051" name="Line 19"/>
            <p:cNvSpPr>
              <a:spLocks noChangeShapeType="1"/>
            </p:cNvSpPr>
            <p:nvPr/>
          </p:nvSpPr>
          <p:spPr bwMode="auto">
            <a:xfrm>
              <a:off x="3229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2052" name="Arc 20"/>
            <p:cNvSpPr>
              <a:spLocks/>
            </p:cNvSpPr>
            <p:nvPr/>
          </p:nvSpPr>
          <p:spPr bwMode="auto">
            <a:xfrm>
              <a:off x="3220" y="1297"/>
              <a:ext cx="276" cy="384"/>
            </a:xfrm>
            <a:custGeom>
              <a:avLst/>
              <a:gdLst>
                <a:gd name="G0" fmla="+- 237 0 0"/>
                <a:gd name="G1" fmla="+- 21600 0 0"/>
                <a:gd name="G2" fmla="+- 21600 0 0"/>
                <a:gd name="T0" fmla="*/ 0 w 21837"/>
                <a:gd name="T1" fmla="*/ 1 h 43200"/>
                <a:gd name="T2" fmla="*/ 237 w 21837"/>
                <a:gd name="T3" fmla="*/ 43200 h 43200"/>
                <a:gd name="T4" fmla="*/ 237 w 2183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37" h="43200" fill="none" extrusionOk="0">
                  <a:moveTo>
                    <a:pt x="0" y="1"/>
                  </a:moveTo>
                  <a:cubicBezTo>
                    <a:pt x="78" y="0"/>
                    <a:pt x="157" y="-1"/>
                    <a:pt x="237" y="0"/>
                  </a:cubicBezTo>
                  <a:cubicBezTo>
                    <a:pt x="12166" y="0"/>
                    <a:pt x="21837" y="9670"/>
                    <a:pt x="21837" y="21600"/>
                  </a:cubicBezTo>
                  <a:cubicBezTo>
                    <a:pt x="21837" y="33529"/>
                    <a:pt x="12166" y="43199"/>
                    <a:pt x="237" y="43200"/>
                  </a:cubicBezTo>
                </a:path>
                <a:path w="21837" h="43200" stroke="0" extrusionOk="0">
                  <a:moveTo>
                    <a:pt x="0" y="1"/>
                  </a:moveTo>
                  <a:cubicBezTo>
                    <a:pt x="78" y="0"/>
                    <a:pt x="157" y="-1"/>
                    <a:pt x="237" y="0"/>
                  </a:cubicBezTo>
                  <a:cubicBezTo>
                    <a:pt x="12166" y="0"/>
                    <a:pt x="21837" y="9670"/>
                    <a:pt x="21837" y="21600"/>
                  </a:cubicBezTo>
                  <a:cubicBezTo>
                    <a:pt x="21837" y="33529"/>
                    <a:pt x="12166" y="43199"/>
                    <a:pt x="237" y="43200"/>
                  </a:cubicBezTo>
                  <a:lnTo>
                    <a:pt x="237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stealth" w="med" len="lg"/>
              <a:tailEnd type="oval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72053" name="Line 21"/>
          <p:cNvSpPr>
            <a:spLocks noChangeShapeType="1"/>
          </p:cNvSpPr>
          <p:nvPr/>
        </p:nvSpPr>
        <p:spPr bwMode="auto">
          <a:xfrm flipH="1" flipV="1">
            <a:off x="2946400" y="4179888"/>
            <a:ext cx="390525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med" len="lg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5748338" y="421163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H="1">
            <a:off x="5359400" y="4516438"/>
            <a:ext cx="388938" cy="303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5359400" y="4822825"/>
            <a:ext cx="388938" cy="303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5748338" y="512603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58" name="Line 26"/>
          <p:cNvSpPr>
            <a:spLocks noChangeShapeType="1"/>
          </p:cNvSpPr>
          <p:nvPr/>
        </p:nvSpPr>
        <p:spPr bwMode="auto">
          <a:xfrm flipH="1" flipV="1">
            <a:off x="5164138" y="4211638"/>
            <a:ext cx="19685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med" len="lg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5748338" y="4516438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7024688" y="4011613"/>
            <a:ext cx="1601787" cy="1663700"/>
          </a:xfrm>
          <a:prstGeom prst="rect">
            <a:avLst/>
          </a:prstGeom>
          <a:solidFill>
            <a:srgbClr val="FFE1C3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>
            <a:off x="7961313" y="417353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 flipH="1">
            <a:off x="7570788" y="4478338"/>
            <a:ext cx="390525" cy="303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>
            <a:off x="7570788" y="4784725"/>
            <a:ext cx="390525" cy="303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63" name="Line 31"/>
          <p:cNvSpPr>
            <a:spLocks noChangeShapeType="1"/>
          </p:cNvSpPr>
          <p:nvPr/>
        </p:nvSpPr>
        <p:spPr bwMode="auto">
          <a:xfrm>
            <a:off x="7961313" y="508793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64" name="Line 32"/>
          <p:cNvSpPr>
            <a:spLocks noChangeShapeType="1"/>
          </p:cNvSpPr>
          <p:nvPr/>
        </p:nvSpPr>
        <p:spPr bwMode="auto">
          <a:xfrm flipH="1">
            <a:off x="7377113" y="4783138"/>
            <a:ext cx="195262" cy="669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65" name="Line 33"/>
          <p:cNvSpPr>
            <a:spLocks noChangeShapeType="1"/>
          </p:cNvSpPr>
          <p:nvPr/>
        </p:nvSpPr>
        <p:spPr bwMode="auto">
          <a:xfrm>
            <a:off x="7961313" y="4478338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2066" name="Rectangle 34"/>
          <p:cNvSpPr>
            <a:spLocks noChangeArrowheads="1"/>
          </p:cNvSpPr>
          <p:nvPr/>
        </p:nvSpPr>
        <p:spPr bwMode="auto">
          <a:xfrm>
            <a:off x="0" y="5816600"/>
            <a:ext cx="2482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kumimoji="0" lang="en-US" sz="1400" b="1">
                <a:latin typeface="Arial" charset="0"/>
              </a:rPr>
              <a:t>Branching out of a loop</a:t>
            </a:r>
          </a:p>
        </p:txBody>
      </p:sp>
      <p:sp>
        <p:nvSpPr>
          <p:cNvPr id="172067" name="Rectangle 35"/>
          <p:cNvSpPr>
            <a:spLocks noChangeArrowheads="1"/>
          </p:cNvSpPr>
          <p:nvPr/>
        </p:nvSpPr>
        <p:spPr bwMode="auto">
          <a:xfrm>
            <a:off x="2193925" y="5816600"/>
            <a:ext cx="2736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kumimoji="0" lang="en-US" sz="1400" b="1">
                <a:latin typeface="Arial" charset="0"/>
              </a:rPr>
              <a:t>Branching in to a loop</a:t>
            </a:r>
          </a:p>
        </p:txBody>
      </p:sp>
      <p:sp>
        <p:nvSpPr>
          <p:cNvPr id="172068" name="Rectangle 36"/>
          <p:cNvSpPr>
            <a:spLocks noChangeArrowheads="1"/>
          </p:cNvSpPr>
          <p:nvPr/>
        </p:nvSpPr>
        <p:spPr bwMode="auto">
          <a:xfrm>
            <a:off x="4527550" y="5708650"/>
            <a:ext cx="221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kumimoji="0" lang="en-US" sz="1400" b="1">
                <a:latin typeface="Arial" charset="0"/>
              </a:rPr>
              <a:t>Branching into a decision</a:t>
            </a:r>
          </a:p>
        </p:txBody>
      </p:sp>
      <p:sp>
        <p:nvSpPr>
          <p:cNvPr id="172069" name="Rectangle 37"/>
          <p:cNvSpPr>
            <a:spLocks noChangeArrowheads="1"/>
          </p:cNvSpPr>
          <p:nvPr/>
        </p:nvSpPr>
        <p:spPr bwMode="auto">
          <a:xfrm>
            <a:off x="6638925" y="5710238"/>
            <a:ext cx="23749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kumimoji="0" lang="en-US" sz="1400" b="1">
                <a:latin typeface="Arial" charset="0"/>
              </a:rPr>
              <a:t>Branching out of a decision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3" name="Rectangle 7"/>
          <p:cNvSpPr>
            <a:spLocks noGrp="1" noChangeArrowheads="1"/>
          </p:cNvSpPr>
          <p:nvPr>
            <p:ph type="title"/>
          </p:nvPr>
        </p:nvSpPr>
        <p:spPr>
          <a:xfrm>
            <a:off x="488950" y="527050"/>
            <a:ext cx="8350250" cy="536575"/>
          </a:xfrm>
        </p:spPr>
        <p:txBody>
          <a:bodyPr/>
          <a:lstStyle/>
          <a:p>
            <a:r>
              <a:rPr lang="fr-FR" sz="2800"/>
              <a:t>MÉTRIQUES DU GRAPHE DE CONTRÔLE</a:t>
            </a:r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74675" y="1247775"/>
            <a:ext cx="8264525" cy="4865688"/>
          </a:xfrm>
        </p:spPr>
        <p:txBody>
          <a:bodyPr/>
          <a:lstStyle/>
          <a:p>
            <a:r>
              <a:rPr lang="fr-FR" sz="2400"/>
              <a:t>Le nombre de chemins</a:t>
            </a:r>
          </a:p>
          <a:p>
            <a:pPr lvl="1"/>
            <a:r>
              <a:rPr lang="fr-FR" sz="2000"/>
              <a:t>NPATH nombre de chemins d’exécution non cycliques dans un module.</a:t>
            </a:r>
          </a:p>
          <a:p>
            <a:r>
              <a:rPr lang="fr-FR" sz="2400"/>
              <a:t>La densité de contrôle </a:t>
            </a:r>
          </a:p>
          <a:p>
            <a:pPr lvl="1"/>
            <a:r>
              <a:rPr lang="fr-FR" sz="2000"/>
              <a:t>nombre moyen de décisions par nœud V(g)/n. </a:t>
            </a:r>
          </a:p>
          <a:p>
            <a:r>
              <a:rPr lang="fr-FR" sz="2400"/>
              <a:t>Le nombre d’arcs pendants </a:t>
            </a:r>
          </a:p>
          <a:p>
            <a:pPr lvl="1"/>
            <a:r>
              <a:rPr lang="fr-FR" sz="2000"/>
              <a:t>nombre de sorties anormales du module.</a:t>
            </a:r>
          </a:p>
          <a:p>
            <a:r>
              <a:rPr lang="fr-FR" sz="2400"/>
              <a:t>Le nombre maximum de degrés </a:t>
            </a:r>
          </a:p>
          <a:p>
            <a:pPr lvl="1"/>
            <a:r>
              <a:rPr lang="fr-FR" sz="2000"/>
              <a:t>nombre maximum  d’arcs connectés à un seul nœud.</a:t>
            </a:r>
          </a:p>
          <a:p>
            <a:r>
              <a:rPr lang="fr-FR" sz="2400"/>
              <a:t>Le nombre maximum de niveau  </a:t>
            </a:r>
          </a:p>
          <a:p>
            <a:pPr lvl="1"/>
            <a:r>
              <a:rPr lang="fr-FR" sz="2000"/>
              <a:t>Profondeur d’imbrication de structures.</a:t>
            </a:r>
          </a:p>
          <a:p>
            <a:pPr lvl="1"/>
            <a:r>
              <a:rPr lang="fr-FR" sz="2000"/>
              <a:t>La probabilité de défaut croit exponentiellement avec la profondeur.</a:t>
            </a:r>
          </a:p>
          <a:p>
            <a:pPr algn="r">
              <a:buFont typeface="Wingdings" pitchFamily="2" charset="2"/>
              <a:buNone/>
            </a:pPr>
            <a:r>
              <a:rPr lang="fr-FR" sz="2000"/>
              <a:t>Il y en a beaucoup  d’autres…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3" descr="gra ap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900" y="1312863"/>
            <a:ext cx="6540500" cy="4654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27000"/>
            <a:ext cx="7772400" cy="1143000"/>
          </a:xfrm>
        </p:spPr>
        <p:txBody>
          <a:bodyPr/>
          <a:lstStyle/>
          <a:p>
            <a:r>
              <a:rPr lang="fr-FR" sz="2400"/>
              <a:t>GRAPHE D'APPEL :</a:t>
            </a:r>
            <a:br>
              <a:rPr lang="fr-FR" sz="2400"/>
            </a:br>
            <a:r>
              <a:rPr lang="fr-FR" sz="2400"/>
              <a:t>ARCHITECTURE GÉNÉRALE*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1243013" y="6097588"/>
            <a:ext cx="7096125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kumimoji="0" lang="fr-FR" b="1">
                <a:latin typeface="Univers" pitchFamily="34" charset="0"/>
              </a:rPr>
              <a:t>OO : Diagrammes de composants (dépendances)</a:t>
            </a:r>
          </a:p>
        </p:txBody>
      </p:sp>
      <p:sp>
        <p:nvSpPr>
          <p:cNvPr id="89096" name="AutoShape 8"/>
          <p:cNvSpPr>
            <a:spLocks noChangeArrowheads="1"/>
          </p:cNvSpPr>
          <p:nvPr/>
        </p:nvSpPr>
        <p:spPr bwMode="auto">
          <a:xfrm>
            <a:off x="495300" y="6070600"/>
            <a:ext cx="635000" cy="5715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49A08"/>
          </a:solidFill>
          <a:ln w="19050">
            <a:solidFill>
              <a:srgbClr val="F49A08"/>
            </a:solidFill>
            <a:miter lim="800000"/>
            <a:headEnd type="none" w="sm" len="sm"/>
            <a:tailEnd type="none" w="lg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3" name="Rectangle 63"/>
          <p:cNvSpPr>
            <a:spLocks noChangeArrowheads="1"/>
          </p:cNvSpPr>
          <p:nvPr/>
        </p:nvSpPr>
        <p:spPr bwMode="auto">
          <a:xfrm>
            <a:off x="2990850" y="1873250"/>
            <a:ext cx="4432300" cy="881063"/>
          </a:xfrm>
          <a:prstGeom prst="rect">
            <a:avLst/>
          </a:prstGeom>
          <a:solidFill>
            <a:srgbClr val="FBFFFB"/>
          </a:solidFill>
          <a:ln w="28575">
            <a:solidFill>
              <a:srgbClr val="F49A08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3298825" y="1830388"/>
            <a:ext cx="160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3800">
                <a:latin typeface="Symbol" pitchFamily="18" charset="2"/>
              </a:rPr>
              <a:t>(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198" name="Rectangle 38"/>
          <p:cNvSpPr>
            <a:spLocks noChangeArrowheads="1"/>
          </p:cNvSpPr>
          <p:nvPr/>
        </p:nvSpPr>
        <p:spPr bwMode="auto">
          <a:xfrm>
            <a:off x="3779838" y="1830388"/>
            <a:ext cx="160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3800">
                <a:latin typeface="Symbol" pitchFamily="18" charset="2"/>
              </a:rPr>
              <a:t>)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06" name="Rectangle 46"/>
          <p:cNvSpPr>
            <a:spLocks noChangeArrowheads="1"/>
          </p:cNvSpPr>
          <p:nvPr/>
        </p:nvSpPr>
        <p:spPr bwMode="auto">
          <a:xfrm>
            <a:off x="4684713" y="1851025"/>
            <a:ext cx="388937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4300">
                <a:latin typeface="Symbol" pitchFamily="18" charset="2"/>
              </a:rPr>
              <a:t>å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08" name="Rectangle 48"/>
          <p:cNvSpPr>
            <a:spLocks noChangeArrowheads="1"/>
          </p:cNvSpPr>
          <p:nvPr/>
        </p:nvSpPr>
        <p:spPr bwMode="auto">
          <a:xfrm>
            <a:off x="4168775" y="1949450"/>
            <a:ext cx="20161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900">
                <a:latin typeface="Symbol" pitchFamily="18" charset="2"/>
              </a:rPr>
              <a:t>=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11" name="Rectangle 51"/>
          <p:cNvSpPr>
            <a:spLocks noChangeArrowheads="1"/>
          </p:cNvSpPr>
          <p:nvPr/>
        </p:nvSpPr>
        <p:spPr bwMode="auto">
          <a:xfrm>
            <a:off x="5256213" y="2473325"/>
            <a:ext cx="53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700"/>
              <a:t> 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13" name="Rectangle 53"/>
          <p:cNvSpPr>
            <a:spLocks noChangeArrowheads="1"/>
          </p:cNvSpPr>
          <p:nvPr/>
        </p:nvSpPr>
        <p:spPr bwMode="auto">
          <a:xfrm>
            <a:off x="4324350" y="2582863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200" b="1" i="1"/>
              <a:t>i</a:t>
            </a:r>
            <a:endParaRPr kumimoji="0" lang="fr-FR" b="1">
              <a:latin typeface="Impact" pitchFamily="34" charset="0"/>
            </a:endParaRPr>
          </a:p>
        </p:txBody>
      </p:sp>
      <p:sp>
        <p:nvSpPr>
          <p:cNvPr id="92204" name="Rectangle 44"/>
          <p:cNvSpPr>
            <a:spLocks noChangeArrowheads="1"/>
          </p:cNvSpPr>
          <p:nvPr/>
        </p:nvSpPr>
        <p:spPr bwMode="auto">
          <a:xfrm>
            <a:off x="6334125" y="2379663"/>
            <a:ext cx="1333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200">
                <a:latin typeface="Symbol" pitchFamily="18" charset="2"/>
              </a:rPr>
              <a:t>}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09" name="Rectangle 49"/>
          <p:cNvSpPr>
            <a:spLocks noChangeArrowheads="1"/>
          </p:cNvSpPr>
          <p:nvPr/>
        </p:nvSpPr>
        <p:spPr bwMode="auto">
          <a:xfrm>
            <a:off x="6145213" y="2417763"/>
            <a:ext cx="1920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700"/>
              <a:t>M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10" name="Rectangle 50"/>
          <p:cNvSpPr>
            <a:spLocks noChangeArrowheads="1"/>
          </p:cNvSpPr>
          <p:nvPr/>
        </p:nvSpPr>
        <p:spPr bwMode="auto">
          <a:xfrm>
            <a:off x="5370513" y="2417763"/>
            <a:ext cx="7842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kumimoji="0" lang="fr-FR" sz="1700"/>
              <a:t>appelant 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05" name="Rectangle 45"/>
          <p:cNvSpPr>
            <a:spLocks noChangeArrowheads="1"/>
          </p:cNvSpPr>
          <p:nvPr/>
        </p:nvSpPr>
        <p:spPr bwMode="auto">
          <a:xfrm>
            <a:off x="4497388" y="2381250"/>
            <a:ext cx="1333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200">
                <a:latin typeface="Symbol" pitchFamily="18" charset="2"/>
              </a:rPr>
              <a:t>{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07" name="Rectangle 47"/>
          <p:cNvSpPr>
            <a:spLocks noChangeArrowheads="1"/>
          </p:cNvSpPr>
          <p:nvPr/>
        </p:nvSpPr>
        <p:spPr bwMode="auto">
          <a:xfrm>
            <a:off x="4378325" y="2420938"/>
            <a:ext cx="1539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700">
                <a:latin typeface="Symbol" pitchFamily="18" charset="2"/>
              </a:rPr>
              <a:t>Î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12" name="Rectangle 52"/>
          <p:cNvSpPr>
            <a:spLocks noChangeArrowheads="1"/>
          </p:cNvSpPr>
          <p:nvPr/>
        </p:nvSpPr>
        <p:spPr bwMode="auto">
          <a:xfrm>
            <a:off x="4610100" y="2420938"/>
            <a:ext cx="7318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700"/>
              <a:t>modules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14" name="Rectangle 54"/>
          <p:cNvSpPr>
            <a:spLocks noChangeArrowheads="1"/>
          </p:cNvSpPr>
          <p:nvPr/>
        </p:nvSpPr>
        <p:spPr bwMode="auto">
          <a:xfrm>
            <a:off x="4141788" y="2420938"/>
            <a:ext cx="1793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700" i="1"/>
              <a:t>M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199" name="Rectangle 39"/>
          <p:cNvSpPr>
            <a:spLocks noChangeArrowheads="1"/>
          </p:cNvSpPr>
          <p:nvPr/>
        </p:nvSpPr>
        <p:spPr bwMode="auto">
          <a:xfrm>
            <a:off x="5476875" y="1878013"/>
            <a:ext cx="160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3800">
                <a:latin typeface="Symbol" pitchFamily="18" charset="2"/>
              </a:rPr>
              <a:t>(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00" name="Rectangle 40"/>
          <p:cNvSpPr>
            <a:spLocks noChangeArrowheads="1"/>
          </p:cNvSpPr>
          <p:nvPr/>
        </p:nvSpPr>
        <p:spPr bwMode="auto">
          <a:xfrm>
            <a:off x="5994400" y="1878013"/>
            <a:ext cx="293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3800">
                <a:latin typeface="Symbol" pitchFamily="18" charset="2"/>
              </a:rPr>
              <a:t>)/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01" name="Rectangle 41"/>
          <p:cNvSpPr>
            <a:spLocks noChangeArrowheads="1"/>
          </p:cNvSpPr>
          <p:nvPr/>
        </p:nvSpPr>
        <p:spPr bwMode="auto">
          <a:xfrm>
            <a:off x="6502400" y="1878013"/>
            <a:ext cx="160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3800">
                <a:latin typeface="Symbol" pitchFamily="18" charset="2"/>
              </a:rPr>
              <a:t>(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02" name="Rectangle 42"/>
          <p:cNvSpPr>
            <a:spLocks noChangeArrowheads="1"/>
          </p:cNvSpPr>
          <p:nvPr/>
        </p:nvSpPr>
        <p:spPr bwMode="auto">
          <a:xfrm>
            <a:off x="7018338" y="1878013"/>
            <a:ext cx="160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3800">
                <a:latin typeface="Symbol" pitchFamily="18" charset="2"/>
              </a:rPr>
              <a:t>)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03" name="Line 43"/>
          <p:cNvSpPr>
            <a:spLocks noChangeShapeType="1"/>
          </p:cNvSpPr>
          <p:nvPr/>
        </p:nvSpPr>
        <p:spPr bwMode="auto">
          <a:xfrm flipH="1">
            <a:off x="6149975" y="1982788"/>
            <a:ext cx="112713" cy="373062"/>
          </a:xfrm>
          <a:prstGeom prst="line">
            <a:avLst/>
          </a:prstGeom>
          <a:noFill/>
          <a:ln w="14288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2215" name="Rectangle 55"/>
          <p:cNvSpPr>
            <a:spLocks noChangeArrowheads="1"/>
          </p:cNvSpPr>
          <p:nvPr/>
        </p:nvSpPr>
        <p:spPr bwMode="auto">
          <a:xfrm>
            <a:off x="6962775" y="2166938"/>
            <a:ext cx="603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700" i="1"/>
              <a:t>i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16" name="Rectangle 56"/>
          <p:cNvSpPr>
            <a:spLocks noChangeArrowheads="1"/>
          </p:cNvSpPr>
          <p:nvPr/>
        </p:nvSpPr>
        <p:spPr bwMode="auto">
          <a:xfrm>
            <a:off x="5937250" y="2166938"/>
            <a:ext cx="603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700" i="1"/>
              <a:t>i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17" name="Rectangle 57"/>
          <p:cNvSpPr>
            <a:spLocks noChangeArrowheads="1"/>
          </p:cNvSpPr>
          <p:nvPr/>
        </p:nvSpPr>
        <p:spPr bwMode="auto">
          <a:xfrm>
            <a:off x="6659563" y="1947863"/>
            <a:ext cx="3063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900" i="1"/>
              <a:t>M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18" name="Rectangle 58"/>
          <p:cNvSpPr>
            <a:spLocks noChangeArrowheads="1"/>
          </p:cNvSpPr>
          <p:nvPr/>
        </p:nvSpPr>
        <p:spPr bwMode="auto">
          <a:xfrm>
            <a:off x="6259513" y="1947863"/>
            <a:ext cx="2460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900" i="1"/>
              <a:t>C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19" name="Rectangle 59"/>
          <p:cNvSpPr>
            <a:spLocks noChangeArrowheads="1"/>
          </p:cNvSpPr>
          <p:nvPr/>
        </p:nvSpPr>
        <p:spPr bwMode="auto">
          <a:xfrm>
            <a:off x="5634038" y="1947863"/>
            <a:ext cx="3063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900" i="1"/>
              <a:t>M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20" name="Rectangle 60"/>
          <p:cNvSpPr>
            <a:spLocks noChangeArrowheads="1"/>
          </p:cNvSpPr>
          <p:nvPr/>
        </p:nvSpPr>
        <p:spPr bwMode="auto">
          <a:xfrm>
            <a:off x="5254625" y="1947863"/>
            <a:ext cx="2254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900" i="1"/>
              <a:t>A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21" name="Rectangle 61"/>
          <p:cNvSpPr>
            <a:spLocks noChangeArrowheads="1"/>
          </p:cNvSpPr>
          <p:nvPr/>
        </p:nvSpPr>
        <p:spPr bwMode="auto">
          <a:xfrm>
            <a:off x="3465513" y="1990725"/>
            <a:ext cx="3063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900" i="1"/>
              <a:t>M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222" name="Rectangle 62"/>
          <p:cNvSpPr>
            <a:spLocks noChangeArrowheads="1"/>
          </p:cNvSpPr>
          <p:nvPr/>
        </p:nvSpPr>
        <p:spPr bwMode="auto">
          <a:xfrm>
            <a:off x="3067050" y="1990725"/>
            <a:ext cx="2254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900" i="1"/>
              <a:t>A</a:t>
            </a:r>
            <a:endParaRPr kumimoji="0" lang="fr-FR">
              <a:latin typeface="Impact" pitchFamily="34" charset="0"/>
            </a:endParaRPr>
          </a:p>
        </p:txBody>
      </p:sp>
      <p:sp>
        <p:nvSpPr>
          <p:cNvPr id="92190" name="Text Box 30"/>
          <p:cNvSpPr txBox="1">
            <a:spLocks noChangeArrowheads="1"/>
          </p:cNvSpPr>
          <p:nvPr/>
        </p:nvSpPr>
        <p:spPr bwMode="auto">
          <a:xfrm>
            <a:off x="1404938" y="2651125"/>
            <a:ext cx="7202487" cy="18145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tabLst>
                <a:tab pos="385763" algn="l"/>
              </a:tabLst>
            </a:pPr>
            <a:r>
              <a:rPr kumimoji="0" lang="fr-FR" sz="1800" b="1">
                <a:latin typeface="Tahoma" pitchFamily="34" charset="0"/>
              </a:rPr>
              <a:t>Où </a:t>
            </a:r>
          </a:p>
          <a:p>
            <a:pPr eaLnBrk="0" hangingPunct="0">
              <a:tabLst>
                <a:tab pos="385763" algn="l"/>
              </a:tabLst>
            </a:pPr>
            <a:r>
              <a:rPr kumimoji="0" lang="fr-FR" sz="1800" b="1">
                <a:latin typeface="Tahoma" pitchFamily="34" charset="0"/>
              </a:rPr>
              <a:t>	</a:t>
            </a:r>
            <a:r>
              <a:rPr kumimoji="0" lang="fr-FR" sz="2000" b="1">
                <a:latin typeface="Tahoma" pitchFamily="34" charset="0"/>
              </a:rPr>
              <a:t>A (M</a:t>
            </a:r>
            <a:r>
              <a:rPr kumimoji="0" lang="fr-FR" sz="2000" b="1" baseline="-25000">
                <a:latin typeface="Tahoma" pitchFamily="34" charset="0"/>
              </a:rPr>
              <a:t>i</a:t>
            </a:r>
            <a:r>
              <a:rPr kumimoji="0" lang="fr-FR" sz="2000" b="1">
                <a:latin typeface="Tahoma" pitchFamily="34" charset="0"/>
              </a:rPr>
              <a:t>) est l’accessibilité du i</a:t>
            </a:r>
            <a:r>
              <a:rPr kumimoji="0" lang="fr-FR" sz="2000" b="1" baseline="30000">
                <a:latin typeface="Tahoma" pitchFamily="34" charset="0"/>
              </a:rPr>
              <a:t>ème </a:t>
            </a:r>
            <a:r>
              <a:rPr kumimoji="0" lang="fr-FR" sz="2000" b="1">
                <a:latin typeface="Tahoma" pitchFamily="34" charset="0"/>
              </a:rPr>
              <a:t>module appelant M.</a:t>
            </a:r>
          </a:p>
          <a:p>
            <a:pPr eaLnBrk="0" hangingPunct="0">
              <a:spcBef>
                <a:spcPts val="600"/>
              </a:spcBef>
              <a:tabLst>
                <a:tab pos="385763" algn="l"/>
              </a:tabLst>
            </a:pPr>
            <a:r>
              <a:rPr kumimoji="0" lang="fr-FR" sz="2000" b="1">
                <a:latin typeface="Tahoma" pitchFamily="34" charset="0"/>
              </a:rPr>
              <a:t>	C (M</a:t>
            </a:r>
            <a:r>
              <a:rPr kumimoji="0" lang="fr-FR" sz="2000" b="1" baseline="-25000">
                <a:latin typeface="Tahoma" pitchFamily="34" charset="0"/>
              </a:rPr>
              <a:t>i</a:t>
            </a:r>
            <a:r>
              <a:rPr kumimoji="0" lang="fr-FR" sz="2000" b="1">
                <a:latin typeface="Tahoma" pitchFamily="34" charset="0"/>
              </a:rPr>
              <a:t>) est le nombre de modules appelés par </a:t>
            </a:r>
            <a:r>
              <a:rPr kumimoji="0" lang="fr-FR" sz="2000" b="1" u="sng">
                <a:latin typeface="Tahoma" pitchFamily="34" charset="0"/>
              </a:rPr>
              <a:t>M</a:t>
            </a:r>
            <a:r>
              <a:rPr kumimoji="0" lang="fr-FR" sz="2000" b="1" u="sng" baseline="-25000">
                <a:latin typeface="Tahoma" pitchFamily="34" charset="0"/>
              </a:rPr>
              <a:t>i</a:t>
            </a:r>
            <a:r>
              <a:rPr kumimoji="0" lang="fr-FR" sz="2000" b="1">
                <a:latin typeface="Tahoma" pitchFamily="34" charset="0"/>
              </a:rPr>
              <a:t>.</a:t>
            </a:r>
          </a:p>
          <a:p>
            <a:pPr eaLnBrk="0" hangingPunct="0">
              <a:spcBef>
                <a:spcPts val="600"/>
              </a:spcBef>
              <a:tabLst>
                <a:tab pos="385763" algn="l"/>
              </a:tabLst>
            </a:pPr>
            <a:r>
              <a:rPr kumimoji="0" lang="fr-FR" sz="2000" b="1">
                <a:latin typeface="Tahoma" pitchFamily="34" charset="0"/>
              </a:rPr>
              <a:t>-&gt;proba d’activer un module à partir du point d’entrée.</a:t>
            </a:r>
          </a:p>
          <a:p>
            <a:pPr eaLnBrk="0" hangingPunct="0">
              <a:spcBef>
                <a:spcPts val="600"/>
              </a:spcBef>
              <a:tabLst>
                <a:tab pos="385763" algn="l"/>
              </a:tabLst>
            </a:pPr>
            <a:endParaRPr kumimoji="0" lang="fr-FR" sz="2000" b="1">
              <a:latin typeface="Tahoma" pitchFamily="34" charset="0"/>
            </a:endParaRP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830263" y="4102100"/>
            <a:ext cx="2889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fr-FR" sz="2800" b="1">
                <a:latin typeface="Tahoma" pitchFamily="34" charset="0"/>
              </a:rPr>
              <a:t> </a:t>
            </a:r>
          </a:p>
        </p:txBody>
      </p:sp>
      <p:sp>
        <p:nvSpPr>
          <p:cNvPr id="92193" name="Text Box 33"/>
          <p:cNvSpPr txBox="1">
            <a:spLocks noChangeArrowheads="1"/>
          </p:cNvSpPr>
          <p:nvPr/>
        </p:nvSpPr>
        <p:spPr bwMode="auto">
          <a:xfrm>
            <a:off x="2870200" y="4703763"/>
            <a:ext cx="4503738" cy="485775"/>
          </a:xfrm>
          <a:prstGeom prst="rect">
            <a:avLst/>
          </a:prstGeom>
          <a:solidFill>
            <a:srgbClr val="FBFFFB"/>
          </a:solidFill>
          <a:ln w="28575">
            <a:solidFill>
              <a:srgbClr val="F49A08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kumimoji="0" lang="fr-FR" b="1" i="1"/>
              <a:t>nombre modules/nombre niveaux</a:t>
            </a:r>
            <a:r>
              <a:rPr kumimoji="0" lang="fr-FR" b="1"/>
              <a:t>.</a:t>
            </a:r>
          </a:p>
        </p:txBody>
      </p:sp>
      <p:sp>
        <p:nvSpPr>
          <p:cNvPr id="92195" name="Text Box 35"/>
          <p:cNvSpPr txBox="1">
            <a:spLocks noChangeArrowheads="1"/>
          </p:cNvSpPr>
          <p:nvPr/>
        </p:nvSpPr>
        <p:spPr bwMode="auto">
          <a:xfrm>
            <a:off x="2965450" y="5845175"/>
            <a:ext cx="5189538" cy="485775"/>
          </a:xfrm>
          <a:prstGeom prst="rect">
            <a:avLst/>
          </a:prstGeom>
          <a:solidFill>
            <a:srgbClr val="FBFFFB"/>
          </a:solidFill>
          <a:ln w="28575">
            <a:solidFill>
              <a:srgbClr val="F49A08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fr-FR" b="1" i="1"/>
              <a:t>nb d’appels entre modules / nb modules</a:t>
            </a:r>
            <a:endParaRPr kumimoji="0" lang="fr-FR" b="1"/>
          </a:p>
        </p:txBody>
      </p:sp>
      <p:sp>
        <p:nvSpPr>
          <p:cNvPr id="92229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/>
              <a:t>MÉTRIQUES DU GRAPHE D’APPEL </a:t>
            </a:r>
          </a:p>
        </p:txBody>
      </p:sp>
      <p:sp>
        <p:nvSpPr>
          <p:cNvPr id="92230" name="Rectangle 70"/>
          <p:cNvSpPr>
            <a:spLocks noGrp="1" noChangeArrowheads="1"/>
          </p:cNvSpPr>
          <p:nvPr>
            <p:ph type="body" idx="1"/>
          </p:nvPr>
        </p:nvSpPr>
        <p:spPr>
          <a:xfrm>
            <a:off x="938213" y="1289050"/>
            <a:ext cx="7772400" cy="4718050"/>
          </a:xfrm>
        </p:spPr>
        <p:txBody>
          <a:bodyPr/>
          <a:lstStyle/>
          <a:p>
            <a:r>
              <a:rPr lang="fr-FR" sz="2400"/>
              <a:t>Accessibilité d’un module</a:t>
            </a:r>
          </a:p>
          <a:p>
            <a:endParaRPr lang="fr-FR" sz="2400"/>
          </a:p>
          <a:p>
            <a:endParaRPr lang="fr-FR" sz="2400"/>
          </a:p>
          <a:p>
            <a:endParaRPr lang="fr-FR" sz="2800"/>
          </a:p>
          <a:p>
            <a:endParaRPr lang="fr-FR" sz="2800"/>
          </a:p>
          <a:p>
            <a:endParaRPr lang="fr-FR" sz="2800"/>
          </a:p>
          <a:p>
            <a:r>
              <a:rPr lang="fr-FR" sz="2400"/>
              <a:t>Complexité hiérarchique</a:t>
            </a:r>
            <a:r>
              <a:rPr lang="fr-FR" sz="2800"/>
              <a:t> </a:t>
            </a:r>
          </a:p>
          <a:p>
            <a:endParaRPr lang="fr-FR" sz="2800"/>
          </a:p>
          <a:p>
            <a:pPr>
              <a:lnSpc>
                <a:spcPct val="130000"/>
              </a:lnSpc>
            </a:pPr>
            <a:r>
              <a:rPr lang="fr-FR" sz="2400"/>
              <a:t>Complexité structurelle </a:t>
            </a:r>
          </a:p>
          <a:p>
            <a:endParaRPr lang="fr-FR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5719763" y="1617663"/>
          <a:ext cx="2682875" cy="984250"/>
        </p:xfrm>
        <a:graphic>
          <a:graphicData uri="http://schemas.openxmlformats.org/presentationml/2006/ole">
            <p:oleObj spid="_x0000_s93187" name="Équation" r:id="rId3" imgW="1384200" imgH="507960" progId="Equation.3">
              <p:embed/>
            </p:oleObj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5729288" y="3090863"/>
          <a:ext cx="2668587" cy="927100"/>
        </p:xfrm>
        <a:graphic>
          <a:graphicData uri="http://schemas.openxmlformats.org/presentationml/2006/ole">
            <p:oleObj spid="_x0000_s93188" name="Équation" r:id="rId4" imgW="1422360" imgH="495000" progId="Equation.3">
              <p:embed/>
            </p:oleObj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5684838" y="4513263"/>
          <a:ext cx="2922587" cy="973137"/>
        </p:xfrm>
        <a:graphic>
          <a:graphicData uri="http://schemas.openxmlformats.org/presentationml/2006/ole">
            <p:oleObj spid="_x0000_s93189" name="Équation" r:id="rId5" imgW="1638000" imgH="482400" progId="Equation.3">
              <p:embed/>
            </p:oleObj>
          </a:graphicData>
        </a:graphic>
      </p:graphicFrame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82600" y="1350963"/>
            <a:ext cx="37195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fr-FR" b="1">
                <a:latin typeface="Tahoma" pitchFamily="34" charset="0"/>
              </a:rPr>
              <a:t>Testabilité du système 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763588" y="1890713"/>
            <a:ext cx="4659312" cy="19192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</a:pPr>
            <a:r>
              <a:rPr kumimoji="0" lang="fr-FR" sz="2000" b="1">
                <a:latin typeface="Tahoma" pitchFamily="34" charset="0"/>
              </a:rPr>
              <a:t>N</a:t>
            </a:r>
            <a:r>
              <a:rPr kumimoji="0" lang="fr-FR" sz="2000" b="1" baseline="-25000">
                <a:latin typeface="Tahoma" pitchFamily="34" charset="0"/>
              </a:rPr>
              <a:t>p</a:t>
            </a:r>
            <a:r>
              <a:rPr kumimoji="0" lang="fr-FR" sz="2000" b="1">
                <a:latin typeface="Tahoma" pitchFamily="34" charset="0"/>
              </a:rPr>
              <a:t>= nombre de chemins dans le système,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</a:pPr>
            <a:r>
              <a:rPr kumimoji="0" lang="fr-FR" sz="2000" b="1">
                <a:latin typeface="Tahoma" pitchFamily="34" charset="0"/>
              </a:rPr>
              <a:t>T(P</a:t>
            </a:r>
            <a:r>
              <a:rPr kumimoji="0" lang="fr-FR" sz="2000" b="1" baseline="-25000">
                <a:latin typeface="Tahoma" pitchFamily="34" charset="0"/>
              </a:rPr>
              <a:t>i</a:t>
            </a:r>
            <a:r>
              <a:rPr kumimoji="0" lang="fr-FR" sz="2000" b="1">
                <a:latin typeface="Tahoma" pitchFamily="34" charset="0"/>
              </a:rPr>
              <a:t>) = testabilité du i</a:t>
            </a:r>
            <a:r>
              <a:rPr kumimoji="0" lang="fr-FR" sz="2000" b="1" baseline="30000">
                <a:latin typeface="Tahoma" pitchFamily="34" charset="0"/>
              </a:rPr>
              <a:t>ème</a:t>
            </a:r>
            <a:r>
              <a:rPr kumimoji="0" lang="fr-FR" sz="2000" b="1">
                <a:latin typeface="Tahoma" pitchFamily="34" charset="0"/>
              </a:rPr>
              <a:t> chemin,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</a:pPr>
            <a:r>
              <a:rPr kumimoji="0" lang="fr-FR" sz="2000" b="1">
                <a:latin typeface="Tahoma" pitchFamily="34" charset="0"/>
              </a:rPr>
              <a:t>P</a:t>
            </a:r>
            <a:r>
              <a:rPr kumimoji="0" lang="fr-FR" sz="2000" b="1" baseline="-25000">
                <a:latin typeface="Tahoma" pitchFamily="34" charset="0"/>
              </a:rPr>
              <a:t>i</a:t>
            </a:r>
            <a:r>
              <a:rPr kumimoji="0" lang="fr-FR" sz="2000" b="1">
                <a:latin typeface="Tahoma" pitchFamily="34" charset="0"/>
              </a:rPr>
              <a:t> = i</a:t>
            </a:r>
            <a:r>
              <a:rPr kumimoji="0" lang="fr-FR" sz="2000" b="1" baseline="30000">
                <a:latin typeface="Tahoma" pitchFamily="34" charset="0"/>
              </a:rPr>
              <a:t>ème</a:t>
            </a:r>
            <a:r>
              <a:rPr kumimoji="0" lang="fr-FR" sz="2000" b="1">
                <a:latin typeface="Tahoma" pitchFamily="34" charset="0"/>
              </a:rPr>
              <a:t> chemin,</a:t>
            </a:r>
          </a:p>
          <a:p>
            <a:pPr eaLnBrk="0" hangingPunct="0">
              <a:lnSpc>
                <a:spcPct val="110000"/>
              </a:lnSpc>
            </a:pPr>
            <a:r>
              <a:rPr kumimoji="0" lang="fr-FR" sz="2000" b="1">
                <a:latin typeface="Tahoma" pitchFamily="34" charset="0"/>
              </a:rPr>
              <a:t>A(M</a:t>
            </a:r>
            <a:r>
              <a:rPr kumimoji="0" lang="fr-FR" sz="2000" b="1" baseline="-25000">
                <a:latin typeface="Tahoma" pitchFamily="34" charset="0"/>
              </a:rPr>
              <a:t>i</a:t>
            </a:r>
            <a:r>
              <a:rPr kumimoji="0" lang="fr-FR" sz="2000" b="1">
                <a:latin typeface="Tahoma" pitchFamily="34" charset="0"/>
              </a:rPr>
              <a:t>) est l’accessibilité de M</a:t>
            </a:r>
            <a:r>
              <a:rPr kumimoji="0" lang="fr-FR" sz="2000" b="1" baseline="-25000">
                <a:latin typeface="Tahoma" pitchFamily="34" charset="0"/>
              </a:rPr>
              <a:t>i 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47688" y="4549775"/>
            <a:ext cx="44132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fr-FR" b="1">
                <a:latin typeface="Tahoma" pitchFamily="34" charset="0"/>
              </a:rPr>
              <a:t>Entropie du graphe d’appel </a:t>
            </a:r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957263" y="6011863"/>
            <a:ext cx="329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2000" b="1">
                <a:latin typeface="Tahoma" pitchFamily="34" charset="0"/>
              </a:rPr>
              <a:t>Np = nombre de chemins.</a:t>
            </a:r>
          </a:p>
        </p:txBody>
      </p:sp>
      <p:graphicFrame>
        <p:nvGraphicFramePr>
          <p:cNvPr id="93221" name="Object 37"/>
          <p:cNvGraphicFramePr>
            <a:graphicFrameLocks noChangeAspect="1"/>
          </p:cNvGraphicFramePr>
          <p:nvPr/>
        </p:nvGraphicFramePr>
        <p:xfrm>
          <a:off x="6326188" y="5697538"/>
          <a:ext cx="1341437" cy="928687"/>
        </p:xfrm>
        <a:graphic>
          <a:graphicData uri="http://schemas.openxmlformats.org/presentationml/2006/ole">
            <p:oleObj spid="_x0000_s93221" name="Équation" r:id="rId6" imgW="660240" imgH="457200" progId="Equation.3">
              <p:embed/>
            </p:oleObj>
          </a:graphicData>
        </a:graphic>
      </p:graphicFrame>
      <p:sp>
        <p:nvSpPr>
          <p:cNvPr id="93222" name="Text Box 38"/>
          <p:cNvSpPr txBox="1">
            <a:spLocks noChangeArrowheads="1"/>
          </p:cNvSpPr>
          <p:nvPr/>
        </p:nvSpPr>
        <p:spPr bwMode="auto">
          <a:xfrm>
            <a:off x="804863" y="5203825"/>
            <a:ext cx="3713162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fr-FR" sz="2000" b="1">
                <a:latin typeface="Tahoma" pitchFamily="34" charset="0"/>
              </a:rPr>
              <a:t>| x</a:t>
            </a:r>
            <a:r>
              <a:rPr kumimoji="0" lang="fr-FR" sz="2000" b="1" baseline="-25000">
                <a:latin typeface="Tahoma" pitchFamily="34" charset="0"/>
              </a:rPr>
              <a:t>i </a:t>
            </a:r>
            <a:r>
              <a:rPr kumimoji="0" lang="fr-FR" sz="2000" b="1">
                <a:latin typeface="Tahoma" pitchFamily="34" charset="0"/>
              </a:rPr>
              <a:t>| = nombre de modules</a:t>
            </a:r>
          </a:p>
          <a:p>
            <a:pPr eaLnBrk="0" hangingPunct="0"/>
            <a:r>
              <a:rPr kumimoji="0" lang="fr-FR" sz="2000" b="1">
                <a:latin typeface="Tahoma" pitchFamily="34" charset="0"/>
              </a:rPr>
              <a:t>	 du i</a:t>
            </a:r>
            <a:r>
              <a:rPr kumimoji="0" lang="fr-FR" sz="2000" b="1" baseline="30000">
                <a:latin typeface="Tahoma" pitchFamily="34" charset="0"/>
              </a:rPr>
              <a:t>ème</a:t>
            </a:r>
            <a:r>
              <a:rPr kumimoji="0" lang="fr-FR" sz="2000" b="1">
                <a:latin typeface="Tahoma" pitchFamily="34" charset="0"/>
              </a:rPr>
              <a:t> chemin</a:t>
            </a:r>
          </a:p>
        </p:txBody>
      </p:sp>
      <p:sp>
        <p:nvSpPr>
          <p:cNvPr id="93223" name="Rectangle 39"/>
          <p:cNvSpPr>
            <a:spLocks noGrp="1" noChangeArrowheads="1"/>
          </p:cNvSpPr>
          <p:nvPr>
            <p:ph type="title"/>
          </p:nvPr>
        </p:nvSpPr>
        <p:spPr>
          <a:xfrm>
            <a:off x="0" y="63500"/>
            <a:ext cx="9144000" cy="1143000"/>
          </a:xfrm>
        </p:spPr>
        <p:txBody>
          <a:bodyPr/>
          <a:lstStyle/>
          <a:p>
            <a:r>
              <a:rPr lang="fr-FR" sz="2800"/>
              <a:t>MÉTRIQUES DU GRAPHE D’APPEL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7550" y="0"/>
            <a:ext cx="7772400" cy="1143000"/>
          </a:xfrm>
        </p:spPr>
        <p:txBody>
          <a:bodyPr/>
          <a:lstStyle/>
          <a:p>
            <a:r>
              <a:rPr lang="fr-FR" sz="2400"/>
              <a:t>I – QU’EST-CE QUE LE CONTRÔLE QUALITÉ ?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60400" y="1438275"/>
            <a:ext cx="8029575" cy="4724400"/>
          </a:xfrm>
        </p:spPr>
        <p:txBody>
          <a:bodyPr/>
          <a:lstStyle/>
          <a:p>
            <a:pPr marL="381000" indent="-381000">
              <a:lnSpc>
                <a:spcPct val="130000"/>
              </a:lnSpc>
              <a:spcBef>
                <a:spcPts val="300"/>
              </a:spcBef>
            </a:pPr>
            <a:r>
              <a:rPr lang="fr-FR" sz="2400"/>
              <a:t>Vérification : le logiciel résulte de ses spécifications fonctionnelles,</a:t>
            </a:r>
          </a:p>
          <a:p>
            <a:pPr marL="381000" indent="-381000">
              <a:lnSpc>
                <a:spcPct val="130000"/>
              </a:lnSpc>
              <a:spcBef>
                <a:spcPts val="300"/>
              </a:spcBef>
            </a:pPr>
            <a:r>
              <a:rPr lang="fr-FR" sz="2400"/>
              <a:t> Validation : le logiciel répond aux besoins réels des utilisateurs,</a:t>
            </a:r>
          </a:p>
          <a:p>
            <a:pPr marL="381000" indent="-381000">
              <a:lnSpc>
                <a:spcPct val="130000"/>
              </a:lnSpc>
              <a:spcBef>
                <a:spcPts val="300"/>
              </a:spcBef>
            </a:pPr>
            <a:r>
              <a:rPr lang="fr-FR" sz="2400"/>
              <a:t>Certification : le logiciel est conforme aux critères d’assurance qualité.</a:t>
            </a:r>
          </a:p>
          <a:p>
            <a:pPr marL="381000" indent="-381000">
              <a:lnSpc>
                <a:spcPct val="130000"/>
              </a:lnSpc>
              <a:buFont typeface="Wingdings" pitchFamily="2" charset="2"/>
              <a:buNone/>
            </a:pPr>
            <a:r>
              <a:rPr lang="fr-FR" sz="2400">
                <a:solidFill>
                  <a:schemeClr val="tx2"/>
                </a:solidFill>
              </a:rPr>
              <a:t>        meilleure connaissance interne du logiciel :</a:t>
            </a:r>
          </a:p>
          <a:p>
            <a:pPr marL="952500" lvl="1" indent="-381000"/>
            <a:r>
              <a:rPr lang="fr-FR" sz="1800"/>
              <a:t>Informer sur la qualité du logiciel</a:t>
            </a:r>
          </a:p>
          <a:p>
            <a:pPr marL="952500" lvl="1" indent="-381000"/>
            <a:r>
              <a:rPr lang="fr-FR" sz="1800"/>
              <a:t>Repérer les points critiques (fiabilité)</a:t>
            </a:r>
          </a:p>
          <a:p>
            <a:pPr marL="952500" lvl="1" indent="-381000"/>
            <a:r>
              <a:rPr lang="fr-FR" sz="1800"/>
              <a:t>Baisser les coûts de maintenance</a:t>
            </a:r>
          </a:p>
          <a:p>
            <a:pPr marL="381000" indent="-381000">
              <a:lnSpc>
                <a:spcPct val="130000"/>
              </a:lnSpc>
              <a:buFont typeface="Wingdings" pitchFamily="2" charset="2"/>
              <a:buNone/>
            </a:pPr>
            <a:endParaRPr lang="fr-FR" sz="2800">
              <a:solidFill>
                <a:schemeClr val="tx2"/>
              </a:solidFill>
            </a:endParaRPr>
          </a:p>
        </p:txBody>
      </p:sp>
      <p:sp>
        <p:nvSpPr>
          <p:cNvPr id="143364" name="AutoShape 1028"/>
          <p:cNvSpPr>
            <a:spLocks noChangeArrowheads="1"/>
          </p:cNvSpPr>
          <p:nvPr/>
        </p:nvSpPr>
        <p:spPr bwMode="auto">
          <a:xfrm>
            <a:off x="171450" y="4548188"/>
            <a:ext cx="777875" cy="509587"/>
          </a:xfrm>
          <a:prstGeom prst="rightArrow">
            <a:avLst>
              <a:gd name="adj1" fmla="val 50000"/>
              <a:gd name="adj2" fmla="val 38162"/>
            </a:avLst>
          </a:prstGeom>
          <a:solidFill>
            <a:srgbClr val="F49A08"/>
          </a:solidFill>
          <a:ln w="9525">
            <a:solidFill>
              <a:srgbClr val="F49A0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Box 1027"/>
          <p:cNvSpPr txBox="1">
            <a:spLocks noChangeArrowheads="1"/>
          </p:cNvSpPr>
          <p:nvPr/>
        </p:nvSpPr>
        <p:spPr bwMode="auto">
          <a:xfrm>
            <a:off x="981075" y="1603375"/>
            <a:ext cx="7200900" cy="1581150"/>
          </a:xfrm>
          <a:prstGeom prst="rect">
            <a:avLst/>
          </a:prstGeom>
          <a:solidFill>
            <a:srgbClr val="FFF9F3"/>
          </a:solidFill>
          <a:ln w="28575">
            <a:solidFill>
              <a:srgbClr val="F49A08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fr-FR" i="1">
                <a:latin typeface="Impact" pitchFamily="34" charset="0"/>
              </a:rPr>
              <a:t>Flot global d'information</a:t>
            </a:r>
            <a:r>
              <a:rPr kumimoji="0" lang="fr-FR">
                <a:latin typeface="Impact" pitchFamily="34" charset="0"/>
              </a:rPr>
              <a:t>  : du module A vers le module B, à travers une structure globale de données D, </a:t>
            </a:r>
          </a:p>
          <a:p>
            <a:pPr eaLnBrk="0" hangingPunct="0"/>
            <a:r>
              <a:rPr kumimoji="0" lang="fr-FR">
                <a:latin typeface="Impact" pitchFamily="34" charset="0"/>
              </a:rPr>
              <a:t>si A dépose de l'information dans D et B recherche de l'information sur D.</a:t>
            </a:r>
          </a:p>
        </p:txBody>
      </p:sp>
      <p:sp>
        <p:nvSpPr>
          <p:cNvPr id="94212" name="Text Box 1028"/>
          <p:cNvSpPr txBox="1">
            <a:spLocks noChangeArrowheads="1"/>
          </p:cNvSpPr>
          <p:nvPr/>
        </p:nvSpPr>
        <p:spPr bwMode="auto">
          <a:xfrm>
            <a:off x="1136650" y="3341688"/>
            <a:ext cx="6908800" cy="3041650"/>
          </a:xfrm>
          <a:prstGeom prst="rect">
            <a:avLst/>
          </a:prstGeom>
          <a:solidFill>
            <a:srgbClr val="FFF9F3"/>
          </a:solidFill>
          <a:ln w="28575">
            <a:solidFill>
              <a:srgbClr val="F49A08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fr-FR" i="1">
                <a:latin typeface="Impact" pitchFamily="34" charset="0"/>
              </a:rPr>
              <a:t>Flot local d'information</a:t>
            </a:r>
            <a:r>
              <a:rPr kumimoji="0" lang="fr-FR">
                <a:latin typeface="Impact" pitchFamily="34" charset="0"/>
              </a:rPr>
              <a:t> : du module A vers le module B</a:t>
            </a:r>
          </a:p>
          <a:p>
            <a:pPr algn="just" eaLnBrk="0" hangingPunct="0"/>
            <a:r>
              <a:rPr kumimoji="0" lang="fr-FR" u="sng">
                <a:latin typeface="Impact" pitchFamily="34" charset="0"/>
              </a:rPr>
              <a:t>Flot local direct</a:t>
            </a:r>
            <a:r>
              <a:rPr kumimoji="0" lang="fr-FR">
                <a:latin typeface="Impact" pitchFamily="34" charset="0"/>
              </a:rPr>
              <a:t> :</a:t>
            </a:r>
          </a:p>
          <a:p>
            <a:pPr lvl="2" indent="423863" algn="just" eaLnBrk="0" hangingPunct="0">
              <a:buClr>
                <a:srgbClr val="F49A08"/>
              </a:buClr>
              <a:buSzPct val="170000"/>
              <a:buFont typeface="Wingdings" pitchFamily="2" charset="2"/>
              <a:buChar char="§"/>
            </a:pPr>
            <a:r>
              <a:rPr kumimoji="0" lang="fr-FR">
                <a:latin typeface="Impact" pitchFamily="34" charset="0"/>
              </a:rPr>
              <a:t>A appelle B </a:t>
            </a:r>
          </a:p>
          <a:p>
            <a:pPr algn="just" eaLnBrk="0" hangingPunct="0"/>
            <a:r>
              <a:rPr kumimoji="0" lang="fr-FR" u="sng">
                <a:latin typeface="Impact" pitchFamily="34" charset="0"/>
              </a:rPr>
              <a:t>Flot local indirect</a:t>
            </a:r>
            <a:r>
              <a:rPr kumimoji="0" lang="fr-FR">
                <a:latin typeface="Impact" pitchFamily="34" charset="0"/>
              </a:rPr>
              <a:t> : </a:t>
            </a:r>
          </a:p>
          <a:p>
            <a:pPr lvl="2" indent="423863" algn="just" eaLnBrk="0" hangingPunct="0">
              <a:buClr>
                <a:srgbClr val="F49A08"/>
              </a:buClr>
              <a:buSzPct val="170000"/>
              <a:buFont typeface="Wingdings" pitchFamily="2" charset="2"/>
              <a:buChar char="§"/>
            </a:pPr>
            <a:r>
              <a:rPr kumimoji="0" lang="fr-FR">
                <a:latin typeface="Impact" pitchFamily="34" charset="0"/>
              </a:rPr>
              <a:t>B appelle A et A retourne une valeur à B, qui l'utilise ensuite,</a:t>
            </a:r>
          </a:p>
          <a:p>
            <a:pPr lvl="2" indent="423863" algn="just" eaLnBrk="0" hangingPunct="0">
              <a:buClr>
                <a:srgbClr val="F49A08"/>
              </a:buClr>
              <a:buSzPct val="170000"/>
              <a:buFont typeface="Wingdings" pitchFamily="2" charset="2"/>
              <a:buChar char="§"/>
            </a:pPr>
            <a:r>
              <a:rPr kumimoji="0" lang="fr-FR">
                <a:latin typeface="Impact" pitchFamily="34" charset="0"/>
              </a:rPr>
              <a:t>C appelle à la fois A et B en passant une valeur de sortie de A à B.</a:t>
            </a:r>
          </a:p>
        </p:txBody>
      </p:sp>
      <p:sp>
        <p:nvSpPr>
          <p:cNvPr id="94213" name="Rectangle 1029"/>
          <p:cNvSpPr>
            <a:spLocks noGrp="1" noChangeArrowheads="1"/>
          </p:cNvSpPr>
          <p:nvPr>
            <p:ph type="title"/>
          </p:nvPr>
        </p:nvSpPr>
        <p:spPr>
          <a:xfrm>
            <a:off x="684213" y="276225"/>
            <a:ext cx="7772400" cy="1193800"/>
          </a:xfrm>
        </p:spPr>
        <p:txBody>
          <a:bodyPr/>
          <a:lstStyle/>
          <a:p>
            <a:r>
              <a:rPr lang="fr-FR" sz="2800"/>
              <a:t>MESURES DE CONCEPTION </a:t>
            </a:r>
            <a:br>
              <a:rPr lang="fr-FR" sz="2800"/>
            </a:br>
            <a:r>
              <a:rPr lang="fr-FR" sz="2000"/>
              <a:t>Henry et Kafura (81)</a:t>
            </a:r>
            <a:endParaRPr lang="fr-FR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835025" y="1682750"/>
            <a:ext cx="7472363" cy="1946275"/>
          </a:xfrm>
          <a:prstGeom prst="rect">
            <a:avLst/>
          </a:prstGeom>
          <a:solidFill>
            <a:srgbClr val="FFF9F3"/>
          </a:solidFill>
          <a:ln w="28575">
            <a:solidFill>
              <a:srgbClr val="F49A08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fr-FR" i="1">
                <a:latin typeface="Impact" pitchFamily="34" charset="0"/>
              </a:rPr>
              <a:t>Fan-in</a:t>
            </a:r>
            <a:r>
              <a:rPr kumimoji="0" lang="fr-FR">
                <a:latin typeface="Impact" pitchFamily="34" charset="0"/>
              </a:rPr>
              <a:t>  (concentration) : </a:t>
            </a:r>
          </a:p>
          <a:p>
            <a:pPr lvl="1" indent="404813" eaLnBrk="0" hangingPunct="0">
              <a:buFont typeface="Wingdings" pitchFamily="2" charset="2"/>
              <a:buBlip>
                <a:blip r:embed="rId2"/>
              </a:buBlip>
            </a:pPr>
            <a:r>
              <a:rPr kumimoji="0" lang="fr-FR">
                <a:latin typeface="Impact" pitchFamily="34" charset="0"/>
              </a:rPr>
              <a:t>Le fan-in d'un module M est le nombre de flots locaux qui arrivent à M, plus le nombre de structures de données dans lesquelles M recherche de l'information .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833438" y="3856038"/>
            <a:ext cx="7500937" cy="1581150"/>
          </a:xfrm>
          <a:prstGeom prst="rect">
            <a:avLst/>
          </a:prstGeom>
          <a:solidFill>
            <a:srgbClr val="FFF9F3"/>
          </a:solidFill>
          <a:ln w="28575">
            <a:solidFill>
              <a:srgbClr val="F49A08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fr-FR" i="1">
                <a:latin typeface="Impact" pitchFamily="34" charset="0"/>
              </a:rPr>
              <a:t>Fan-out</a:t>
            </a:r>
            <a:r>
              <a:rPr kumimoji="0" lang="fr-FR">
                <a:latin typeface="Impact" pitchFamily="34" charset="0"/>
              </a:rPr>
              <a:t>  (déploiement) : </a:t>
            </a:r>
          </a:p>
          <a:p>
            <a:pPr lvl="1" indent="404813" eaLnBrk="0" hangingPunct="0">
              <a:buFont typeface="Wingdings" pitchFamily="2" charset="2"/>
              <a:buBlip>
                <a:blip r:embed="rId2"/>
              </a:buBlip>
            </a:pPr>
            <a:r>
              <a:rPr kumimoji="0" lang="fr-FR">
                <a:latin typeface="Impact" pitchFamily="34" charset="0"/>
              </a:rPr>
              <a:t>Le fan-out d'un module M est le nombre de flots locaux qui viennent de M, plus le nombre de structures de données qui sont modifiées par M.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827088" y="5702300"/>
            <a:ext cx="7481887" cy="485775"/>
          </a:xfrm>
          <a:prstGeom prst="rect">
            <a:avLst/>
          </a:prstGeom>
          <a:solidFill>
            <a:srgbClr val="FFF9F3"/>
          </a:solidFill>
          <a:ln w="28575">
            <a:solidFill>
              <a:srgbClr val="F49A08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fr-FR" i="1">
                <a:latin typeface="Impact" pitchFamily="34" charset="0"/>
              </a:rPr>
              <a:t>Complexité d'un module  </a:t>
            </a:r>
            <a:r>
              <a:rPr kumimoji="0" lang="fr-FR">
                <a:latin typeface="Impact" pitchFamily="34" charset="0"/>
              </a:rPr>
              <a:t>:  longueur  x ( fan-in x fan-out ) </a:t>
            </a:r>
            <a:r>
              <a:rPr kumimoji="0" lang="fr-FR" baseline="30000">
                <a:latin typeface="Impact" pitchFamily="34" charset="0"/>
              </a:rPr>
              <a:t>2</a:t>
            </a:r>
          </a:p>
        </p:txBody>
      </p:sp>
      <p:sp>
        <p:nvSpPr>
          <p:cNvPr id="95240" name="Rectangle 8"/>
          <p:cNvSpPr>
            <a:spLocks noGrp="1" noChangeArrowheads="1"/>
          </p:cNvSpPr>
          <p:nvPr>
            <p:ph type="title"/>
          </p:nvPr>
        </p:nvSpPr>
        <p:spPr>
          <a:xfrm>
            <a:off x="801688" y="371475"/>
            <a:ext cx="7772400" cy="1143000"/>
          </a:xfrm>
        </p:spPr>
        <p:txBody>
          <a:bodyPr/>
          <a:lstStyle/>
          <a:p>
            <a:r>
              <a:rPr lang="fr-FR" sz="2800"/>
              <a:t>MESURES DE CONCEPTION </a:t>
            </a:r>
            <a:br>
              <a:rPr lang="fr-FR" sz="2800"/>
            </a:br>
            <a:r>
              <a:rPr lang="fr-FR" sz="2800"/>
              <a:t> </a:t>
            </a:r>
            <a:r>
              <a:rPr lang="fr-FR" sz="2000"/>
              <a:t>Fenton [91]</a:t>
            </a:r>
            <a:endParaRPr lang="fr-FR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0" name="Object 0"/>
          <p:cNvGraphicFramePr>
            <a:graphicFrameLocks noChangeAspect="1"/>
          </p:cNvGraphicFramePr>
          <p:nvPr/>
        </p:nvGraphicFramePr>
        <p:xfrm>
          <a:off x="6724650" y="1547813"/>
          <a:ext cx="1403350" cy="904875"/>
        </p:xfrm>
        <a:graphic>
          <a:graphicData uri="http://schemas.openxmlformats.org/presentationml/2006/ole">
            <p:oleObj spid="_x0000_s184320" name="Equation" r:id="rId3" imgW="647640" imgH="419040" progId="Equation.3">
              <p:embed/>
            </p:oleObj>
          </a:graphicData>
        </a:graphic>
      </p:graphicFrame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11188" y="1389063"/>
            <a:ext cx="4697412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kumimoji="0" lang="fr-FR" sz="2000" b="1">
                <a:latin typeface="Tahoma" pitchFamily="34" charset="0"/>
              </a:rPr>
              <a:t>Taille et Complexité</a:t>
            </a:r>
            <a:r>
              <a:rPr kumimoji="0" lang="fr-FR" sz="1800" b="1">
                <a:latin typeface="Tahoma" pitchFamily="34" charset="0"/>
              </a:rPr>
              <a:t> : </a:t>
            </a:r>
          </a:p>
          <a:p>
            <a:pPr lvl="1" eaLnBrk="0" hangingPunct="0"/>
            <a:r>
              <a:rPr kumimoji="0" lang="fr-FR" sz="2000" b="1">
                <a:latin typeface="Tahoma" pitchFamily="34" charset="0"/>
              </a:rPr>
              <a:t>complexité statique de la classe</a:t>
            </a:r>
          </a:p>
        </p:txBody>
      </p:sp>
      <p:graphicFrame>
        <p:nvGraphicFramePr>
          <p:cNvPr id="184321" name="Object 1"/>
          <p:cNvGraphicFramePr>
            <a:graphicFrameLocks noChangeAspect="1"/>
          </p:cNvGraphicFramePr>
          <p:nvPr/>
        </p:nvGraphicFramePr>
        <p:xfrm>
          <a:off x="4995863" y="4384675"/>
          <a:ext cx="3408362" cy="793750"/>
        </p:xfrm>
        <a:graphic>
          <a:graphicData uri="http://schemas.openxmlformats.org/presentationml/2006/ole">
            <p:oleObj spid="_x0000_s184321" name="Image" r:id="rId4" imgW="2086560" imgH="486360" progId="Word.Picture.8">
              <p:embed/>
            </p:oleObj>
          </a:graphicData>
        </a:graphic>
      </p:graphicFrame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4957763" y="5603875"/>
          <a:ext cx="3424237" cy="846138"/>
        </p:xfrm>
        <a:graphic>
          <a:graphicData uri="http://schemas.openxmlformats.org/presentationml/2006/ole">
            <p:oleObj spid="_x0000_s184322" name="Image" r:id="rId5" imgW="2039040" imgH="524520" progId="Word.Picture.8">
              <p:embed/>
            </p:oleObj>
          </a:graphicData>
        </a:graphic>
      </p:graphicFrame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708025" y="4152900"/>
            <a:ext cx="3589338" cy="23479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fr-FR" sz="2000" b="1">
                <a:latin typeface="Tahoma" pitchFamily="34" charset="0"/>
              </a:rPr>
              <a:t>Réutilisation :</a:t>
            </a:r>
          </a:p>
          <a:p>
            <a:pPr marL="279400" lvl="1" eaLnBrk="0" hangingPunct="0"/>
            <a:r>
              <a:rPr kumimoji="0" lang="fr-FR" sz="2000" b="1">
                <a:latin typeface="Tahoma" pitchFamily="34" charset="0"/>
              </a:rPr>
              <a:t>taux de réutilisation dans les hiérarchies </a:t>
            </a:r>
          </a:p>
          <a:p>
            <a:pPr marL="279400" lvl="1" eaLnBrk="0" hangingPunct="0"/>
            <a:endParaRPr kumimoji="0" lang="fr-FR" sz="2000" b="1">
              <a:latin typeface="Tahoma" pitchFamily="34" charset="0"/>
            </a:endParaRPr>
          </a:p>
          <a:p>
            <a:pPr marL="279400" lvl="1" eaLnBrk="0" hangingPunct="0"/>
            <a:endParaRPr kumimoji="0" lang="fr-FR" sz="2000" b="1">
              <a:latin typeface="Tahoma" pitchFamily="34" charset="0"/>
            </a:endParaRPr>
          </a:p>
          <a:p>
            <a:pPr marL="279400" lvl="1" eaLnBrk="0" hangingPunct="0">
              <a:lnSpc>
                <a:spcPct val="50000"/>
              </a:lnSpc>
            </a:pPr>
            <a:endParaRPr kumimoji="0" lang="fr-FR" sz="1600" b="1">
              <a:latin typeface="Tahoma" pitchFamily="34" charset="0"/>
            </a:endParaRPr>
          </a:p>
          <a:p>
            <a:pPr eaLnBrk="0" hangingPunct="0"/>
            <a:r>
              <a:rPr kumimoji="0" lang="fr-FR" sz="2000" b="1">
                <a:latin typeface="Tahoma" pitchFamily="34" charset="0"/>
              </a:rPr>
              <a:t>niveau de spécialisation</a:t>
            </a:r>
          </a:p>
          <a:p>
            <a:pPr marL="279400" lvl="1" eaLnBrk="0" hangingPunct="0"/>
            <a:r>
              <a:rPr kumimoji="0" lang="fr-FR" sz="2000" b="1">
                <a:latin typeface="Tahoma" pitchFamily="34" charset="0"/>
              </a:rPr>
              <a:t>  </a:t>
            </a:r>
          </a:p>
        </p:txBody>
      </p:sp>
      <p:sp>
        <p:nvSpPr>
          <p:cNvPr id="97291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FR" sz="2400"/>
              <a:t>MÉTRIQUES DE CONCEPTION OBJET</a:t>
            </a:r>
            <a:r>
              <a:rPr lang="fr-FR" sz="2000"/>
              <a:t> </a:t>
            </a:r>
            <a:br>
              <a:rPr lang="fr-FR" sz="2000"/>
            </a:br>
            <a:r>
              <a:rPr lang="fr-FR" sz="1600"/>
              <a:t>(Chidamber 91, Wei Li 93, Henderson-Sellers 96)</a:t>
            </a:r>
            <a:endParaRPr lang="fr-FR" sz="2000"/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6350000" y="2862263"/>
          <a:ext cx="2228850" cy="876300"/>
        </p:xfrm>
        <a:graphic>
          <a:graphicData uri="http://schemas.openxmlformats.org/presentationml/2006/ole">
            <p:oleObj spid="_x0000_s184323" name="Equation" r:id="rId6" imgW="1028520" imgH="406080" progId="Equation.3">
              <p:embed/>
            </p:oleObj>
          </a:graphicData>
        </a:graphic>
      </p:graphicFrame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611188" y="2601913"/>
            <a:ext cx="4973637" cy="11303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kumimoji="0" lang="fr-FR" sz="2000" b="1">
                <a:latin typeface="Tahoma" pitchFamily="34" charset="0"/>
              </a:rPr>
              <a:t>Méthodes pondérées par classe</a:t>
            </a:r>
          </a:p>
          <a:p>
            <a:pPr lvl="1" eaLnBrk="0" hangingPunct="0"/>
            <a:r>
              <a:rPr kumimoji="0" lang="fr-FR" sz="1600" b="1">
                <a:latin typeface="Tahoma" pitchFamily="34" charset="0"/>
              </a:rPr>
              <a:t>C : nombre de classes,</a:t>
            </a:r>
          </a:p>
          <a:p>
            <a:pPr lvl="1" eaLnBrk="0" hangingPunct="0"/>
            <a:r>
              <a:rPr kumimoji="0" lang="fr-FR" sz="1600" b="1">
                <a:latin typeface="Tahoma" pitchFamily="34" charset="0"/>
              </a:rPr>
              <a:t>P</a:t>
            </a:r>
            <a:r>
              <a:rPr kumimoji="0" lang="fr-FR" sz="1600" b="1" baseline="-25000">
                <a:latin typeface="Tahoma" pitchFamily="34" charset="0"/>
              </a:rPr>
              <a:t>i</a:t>
            </a:r>
            <a:r>
              <a:rPr kumimoji="0" lang="fr-FR" sz="1600" b="1">
                <a:latin typeface="Tahoma" pitchFamily="34" charset="0"/>
              </a:rPr>
              <a:t> : petit poids pour les accesseurs,</a:t>
            </a:r>
          </a:p>
          <a:p>
            <a:pPr lvl="1" eaLnBrk="0" hangingPunct="0"/>
            <a:r>
              <a:rPr kumimoji="0" lang="fr-FR" sz="1600" b="1">
                <a:latin typeface="Tahoma" pitchFamily="34" charset="0"/>
              </a:rPr>
              <a:t>M</a:t>
            </a:r>
            <a:r>
              <a:rPr kumimoji="0" lang="fr-FR" sz="1600" b="1" baseline="-25000">
                <a:latin typeface="Tahoma" pitchFamily="34" charset="0"/>
              </a:rPr>
              <a:t>i</a:t>
            </a:r>
            <a:r>
              <a:rPr kumimoji="0" lang="fr-FR" sz="1600" b="1">
                <a:latin typeface="Tahoma" pitchFamily="34" charset="0"/>
              </a:rPr>
              <a:t> : nombre de méthode de chaque classe.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2122488" y="4186238"/>
            <a:ext cx="862012" cy="6048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04483" name="Line 35"/>
          <p:cNvSpPr>
            <a:spLocks noChangeShapeType="1"/>
          </p:cNvSpPr>
          <p:nvPr/>
        </p:nvSpPr>
        <p:spPr bwMode="auto">
          <a:xfrm>
            <a:off x="7729538" y="3625850"/>
            <a:ext cx="0" cy="4841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041900" y="4135438"/>
            <a:ext cx="1258888" cy="51752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5114925" y="4130675"/>
            <a:ext cx="1111250" cy="200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 eaLnBrk="0" hangingPunct="0"/>
            <a:r>
              <a:rPr kumimoji="0" lang="fr-FR" sz="1600" b="1">
                <a:solidFill>
                  <a:schemeClr val="tx2"/>
                </a:solidFill>
                <a:latin typeface="Univers" pitchFamily="34" charset="0"/>
              </a:rPr>
              <a:t>Super2</a:t>
            </a:r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5640388" y="4848225"/>
            <a:ext cx="0" cy="2571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463" name="AutoShape 15"/>
          <p:cNvSpPr>
            <a:spLocks noChangeArrowheads="1"/>
          </p:cNvSpPr>
          <p:nvPr/>
        </p:nvSpPr>
        <p:spPr bwMode="auto">
          <a:xfrm>
            <a:off x="5521325" y="4673600"/>
            <a:ext cx="239713" cy="182563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5040313" y="4367213"/>
            <a:ext cx="12604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5040313" y="4524375"/>
            <a:ext cx="12604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5000625" y="5284788"/>
            <a:ext cx="1258888" cy="515937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5329238" y="5297488"/>
            <a:ext cx="633412" cy="269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12700" tIns="12700" rIns="12700" bIns="12700">
            <a:spAutoFit/>
          </a:bodyPr>
          <a:lstStyle/>
          <a:p>
            <a:pPr algn="ctr" eaLnBrk="0" hangingPunct="0"/>
            <a:r>
              <a:rPr kumimoji="0" lang="fr-FR" sz="1600" b="1">
                <a:solidFill>
                  <a:schemeClr val="tx2"/>
                </a:solidFill>
                <a:latin typeface="Univers" pitchFamily="34" charset="0"/>
              </a:rPr>
              <a:t>Sous1</a:t>
            </a:r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>
            <a:off x="5643563" y="5105400"/>
            <a:ext cx="0" cy="1682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>
            <a:off x="5013325" y="5530850"/>
            <a:ext cx="12604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5013325" y="5675313"/>
            <a:ext cx="12604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7077075" y="5332413"/>
            <a:ext cx="1258888" cy="515937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7391400" y="5318125"/>
            <a:ext cx="633413" cy="269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12700" tIns="12700" rIns="12700" bIns="12700">
            <a:spAutoFit/>
          </a:bodyPr>
          <a:lstStyle/>
          <a:p>
            <a:pPr algn="ctr" eaLnBrk="0" hangingPunct="0"/>
            <a:r>
              <a:rPr kumimoji="0" lang="fr-FR" sz="1600" b="1">
                <a:solidFill>
                  <a:schemeClr val="tx2"/>
                </a:solidFill>
                <a:latin typeface="Univers" pitchFamily="34" charset="0"/>
              </a:rPr>
              <a:t>Sous2</a:t>
            </a:r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7078663" y="5565775"/>
            <a:ext cx="12604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7078663" y="5708650"/>
            <a:ext cx="12604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04472" name="Rectangle 24"/>
          <p:cNvSpPr>
            <a:spLocks noChangeArrowheads="1"/>
          </p:cNvSpPr>
          <p:nvPr/>
        </p:nvSpPr>
        <p:spPr bwMode="auto">
          <a:xfrm>
            <a:off x="7075488" y="4105275"/>
            <a:ext cx="1258887" cy="5159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4473" name="Rectangle 25"/>
          <p:cNvSpPr>
            <a:spLocks noChangeArrowheads="1"/>
          </p:cNvSpPr>
          <p:nvPr/>
        </p:nvSpPr>
        <p:spPr bwMode="auto">
          <a:xfrm>
            <a:off x="7319963" y="4103688"/>
            <a:ext cx="769937" cy="269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12700" tIns="12700" rIns="12700" bIns="12700">
            <a:spAutoFit/>
          </a:bodyPr>
          <a:lstStyle/>
          <a:p>
            <a:pPr algn="ctr" eaLnBrk="0" hangingPunct="0"/>
            <a:r>
              <a:rPr kumimoji="0" lang="fr-FR" sz="1600" b="1">
                <a:solidFill>
                  <a:schemeClr val="tx2"/>
                </a:solidFill>
                <a:latin typeface="Univers" pitchFamily="34" charset="0"/>
              </a:rPr>
              <a:t>Super 3</a:t>
            </a:r>
          </a:p>
        </p:txBody>
      </p:sp>
      <p:sp>
        <p:nvSpPr>
          <p:cNvPr id="104474" name="Line 26"/>
          <p:cNvSpPr>
            <a:spLocks noChangeShapeType="1"/>
          </p:cNvSpPr>
          <p:nvPr/>
        </p:nvSpPr>
        <p:spPr bwMode="auto">
          <a:xfrm>
            <a:off x="7077075" y="4338638"/>
            <a:ext cx="12604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>
            <a:off x="7077075" y="4481513"/>
            <a:ext cx="12604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04477" name="Rectangle 29"/>
          <p:cNvSpPr>
            <a:spLocks noChangeArrowheads="1"/>
          </p:cNvSpPr>
          <p:nvPr/>
        </p:nvSpPr>
        <p:spPr bwMode="auto">
          <a:xfrm>
            <a:off x="7075488" y="2913063"/>
            <a:ext cx="1258887" cy="515937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7319963" y="2913063"/>
            <a:ext cx="769937" cy="269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12700" tIns="12700" rIns="12700" bIns="12700">
            <a:spAutoFit/>
          </a:bodyPr>
          <a:lstStyle/>
          <a:p>
            <a:pPr algn="ctr" eaLnBrk="0" hangingPunct="0"/>
            <a:r>
              <a:rPr kumimoji="0" lang="fr-FR" sz="1600" b="1">
                <a:solidFill>
                  <a:schemeClr val="tx2"/>
                </a:solidFill>
                <a:latin typeface="Univers" pitchFamily="34" charset="0"/>
              </a:rPr>
              <a:t>Super 1</a:t>
            </a:r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>
            <a:off x="7077075" y="3146425"/>
            <a:ext cx="12604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>
            <a:off x="7077075" y="3290888"/>
            <a:ext cx="12604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04481" name="AutoShape 33"/>
          <p:cNvSpPr>
            <a:spLocks noChangeArrowheads="1"/>
          </p:cNvSpPr>
          <p:nvPr/>
        </p:nvSpPr>
        <p:spPr bwMode="auto">
          <a:xfrm>
            <a:off x="7604125" y="3446463"/>
            <a:ext cx="239713" cy="182562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482" name="AutoShape 34"/>
          <p:cNvSpPr>
            <a:spLocks noChangeArrowheads="1"/>
          </p:cNvSpPr>
          <p:nvPr/>
        </p:nvSpPr>
        <p:spPr bwMode="auto">
          <a:xfrm>
            <a:off x="7588250" y="4632325"/>
            <a:ext cx="239713" cy="182563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04484" name="AutoShape 36"/>
          <p:cNvCxnSpPr>
            <a:cxnSpLocks noChangeShapeType="1"/>
            <a:stCxn id="104455" idx="0"/>
            <a:endCxn id="104482" idx="3"/>
          </p:cNvCxnSpPr>
          <p:nvPr/>
        </p:nvCxnSpPr>
        <p:spPr bwMode="auto">
          <a:xfrm rot="16200000">
            <a:off x="7449344" y="5072857"/>
            <a:ext cx="517525" cy="1587"/>
          </a:xfrm>
          <a:prstGeom prst="bentConnector3">
            <a:avLst>
              <a:gd name="adj1" fmla="val 49856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</p:cxnSp>
      <p:grpSp>
        <p:nvGrpSpPr>
          <p:cNvPr id="104496" name="Group 48"/>
          <p:cNvGrpSpPr>
            <a:grpSpLocks/>
          </p:cNvGrpSpPr>
          <p:nvPr/>
        </p:nvGrpSpPr>
        <p:grpSpPr bwMode="auto">
          <a:xfrm flipH="1">
            <a:off x="5837238" y="4621213"/>
            <a:ext cx="1603375" cy="715962"/>
            <a:chOff x="3389" y="2416"/>
            <a:chExt cx="1010" cy="478"/>
          </a:xfrm>
        </p:grpSpPr>
        <p:sp>
          <p:nvSpPr>
            <p:cNvPr id="104487" name="Line 39"/>
            <p:cNvSpPr>
              <a:spLocks noChangeShapeType="1"/>
            </p:cNvSpPr>
            <p:nvPr/>
          </p:nvSpPr>
          <p:spPr bwMode="auto">
            <a:xfrm flipV="1">
              <a:off x="3389" y="2529"/>
              <a:ext cx="892" cy="36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fr-FR"/>
            </a:p>
          </p:txBody>
        </p:sp>
        <p:sp>
          <p:nvSpPr>
            <p:cNvPr id="104488" name="AutoShape 40"/>
            <p:cNvSpPr>
              <a:spLocks noChangeArrowheads="1"/>
            </p:cNvSpPr>
            <p:nvPr/>
          </p:nvSpPr>
          <p:spPr bwMode="auto">
            <a:xfrm rot="3761359">
              <a:off x="4262" y="2431"/>
              <a:ext cx="151" cy="12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4490" name="Rectangle 42"/>
          <p:cNvSpPr>
            <a:spLocks noGrp="1" noChangeArrowheads="1"/>
          </p:cNvSpPr>
          <p:nvPr>
            <p:ph type="title"/>
          </p:nvPr>
        </p:nvSpPr>
        <p:spPr>
          <a:xfrm>
            <a:off x="673100" y="0"/>
            <a:ext cx="7772400" cy="1143000"/>
          </a:xfrm>
        </p:spPr>
        <p:txBody>
          <a:bodyPr/>
          <a:lstStyle/>
          <a:p>
            <a:r>
              <a:rPr lang="fr-FR" sz="2400"/>
              <a:t>MÉTRIQUES DE CONCEPTION OBJET</a:t>
            </a:r>
            <a:r>
              <a:rPr lang="fr-FR" sz="2000"/>
              <a:t> </a:t>
            </a:r>
          </a:p>
        </p:txBody>
      </p:sp>
      <p:sp>
        <p:nvSpPr>
          <p:cNvPr id="104492" name="Text Box 44"/>
          <p:cNvSpPr txBox="1">
            <a:spLocks noChangeArrowheads="1"/>
          </p:cNvSpPr>
          <p:nvPr/>
        </p:nvSpPr>
        <p:spPr bwMode="auto">
          <a:xfrm>
            <a:off x="1697038" y="3271838"/>
            <a:ext cx="1809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endParaRPr kumimoji="0" lang="fr-FR">
              <a:latin typeface="Impact" pitchFamily="34" charset="0"/>
            </a:endParaRPr>
          </a:p>
        </p:txBody>
      </p:sp>
      <p:sp>
        <p:nvSpPr>
          <p:cNvPr id="104494" name="Text Box 46"/>
          <p:cNvSpPr txBox="1">
            <a:spLocks noChangeArrowheads="1"/>
          </p:cNvSpPr>
          <p:nvPr/>
        </p:nvSpPr>
        <p:spPr bwMode="auto">
          <a:xfrm>
            <a:off x="1246188" y="3128963"/>
            <a:ext cx="3278187" cy="2346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kumimoji="0" lang="fr-FR" sz="2000" b="1">
                <a:latin typeface="Tahoma" pitchFamily="34" charset="0"/>
              </a:rPr>
              <a:t>Profondeur moyenne =</a:t>
            </a:r>
          </a:p>
          <a:p>
            <a:pPr eaLnBrk="0" hangingPunct="0"/>
            <a:r>
              <a:rPr kumimoji="0" lang="fr-FR" b="1">
                <a:latin typeface="Tahoma" pitchFamily="34" charset="0"/>
              </a:rPr>
              <a:t>[</a:t>
            </a:r>
            <a:r>
              <a:rPr kumimoji="0" lang="fr-FR" sz="2000" b="1">
                <a:latin typeface="Tahoma" pitchFamily="34" charset="0"/>
              </a:rPr>
              <a:t>  0 (super 1) </a:t>
            </a:r>
          </a:p>
          <a:p>
            <a:pPr eaLnBrk="0" hangingPunct="0"/>
            <a:r>
              <a:rPr kumimoji="0" lang="fr-FR" sz="2000" b="1">
                <a:latin typeface="Tahoma" pitchFamily="34" charset="0"/>
              </a:rPr>
              <a:t>+ 0 (super 2) </a:t>
            </a:r>
          </a:p>
          <a:p>
            <a:pPr eaLnBrk="0" hangingPunct="0"/>
            <a:r>
              <a:rPr kumimoji="0" lang="fr-FR" sz="2000" b="1">
                <a:latin typeface="Tahoma" pitchFamily="34" charset="0"/>
              </a:rPr>
              <a:t>+ 1 (super 3) </a:t>
            </a:r>
          </a:p>
          <a:p>
            <a:pPr eaLnBrk="0" hangingPunct="0"/>
            <a:r>
              <a:rPr kumimoji="0" lang="fr-FR" sz="2000" b="1">
                <a:latin typeface="Tahoma" pitchFamily="34" charset="0"/>
              </a:rPr>
              <a:t>+ 1 (sous1) </a:t>
            </a:r>
          </a:p>
          <a:p>
            <a:pPr eaLnBrk="0" hangingPunct="0"/>
            <a:r>
              <a:rPr kumimoji="0" lang="fr-FR" sz="2000" b="1">
                <a:latin typeface="Tahoma" pitchFamily="34" charset="0"/>
              </a:rPr>
              <a:t>+ 1,5 (sous 2) </a:t>
            </a:r>
            <a:r>
              <a:rPr kumimoji="0" lang="fr-FR" b="1">
                <a:latin typeface="Tahoma" pitchFamily="34" charset="0"/>
              </a:rPr>
              <a:t>]</a:t>
            </a:r>
            <a:r>
              <a:rPr kumimoji="0" lang="fr-FR" sz="2000" b="1">
                <a:latin typeface="Tahoma" pitchFamily="34" charset="0"/>
              </a:rPr>
              <a:t> / 5 </a:t>
            </a:r>
          </a:p>
          <a:p>
            <a:pPr eaLnBrk="0" hangingPunct="0"/>
            <a:r>
              <a:rPr kumimoji="0" lang="fr-FR" sz="2000" b="1">
                <a:latin typeface="Tahoma" pitchFamily="34" charset="0"/>
              </a:rPr>
              <a:t>= 0,7</a:t>
            </a:r>
          </a:p>
        </p:txBody>
      </p:sp>
      <p:sp>
        <p:nvSpPr>
          <p:cNvPr id="104498" name="Text Box 50"/>
          <p:cNvSpPr txBox="1">
            <a:spLocks noChangeArrowheads="1"/>
          </p:cNvSpPr>
          <p:nvPr/>
        </p:nvSpPr>
        <p:spPr bwMode="auto">
          <a:xfrm>
            <a:off x="1044575" y="5995988"/>
            <a:ext cx="7191375" cy="660400"/>
          </a:xfrm>
          <a:prstGeom prst="rect">
            <a:avLst/>
          </a:prstGeom>
          <a:noFill/>
          <a:ln w="19050">
            <a:solidFill>
              <a:srgbClr val="F49A08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fr-FR" sz="1800" b="1">
                <a:latin typeface="Tahoma" pitchFamily="34" charset="0"/>
              </a:rPr>
              <a:t>niveau général de modélisation ou d’abstraction utilisé dans la hiérarchie</a:t>
            </a:r>
          </a:p>
        </p:txBody>
      </p:sp>
      <p:graphicFrame>
        <p:nvGraphicFramePr>
          <p:cNvPr id="185344" name="Object 0"/>
          <p:cNvGraphicFramePr>
            <a:graphicFrameLocks noChangeAspect="1"/>
          </p:cNvGraphicFramePr>
          <p:nvPr/>
        </p:nvGraphicFramePr>
        <p:xfrm>
          <a:off x="4962525" y="1393825"/>
          <a:ext cx="3395663" cy="1212850"/>
        </p:xfrm>
        <a:graphic>
          <a:graphicData uri="http://schemas.openxmlformats.org/presentationml/2006/ole">
            <p:oleObj spid="_x0000_s185344" name="Image" r:id="rId3" imgW="2238840" imgH="800640" progId="Word.Picture.8">
              <p:embed/>
            </p:oleObj>
          </a:graphicData>
        </a:graphic>
      </p:graphicFrame>
      <p:sp>
        <p:nvSpPr>
          <p:cNvPr id="104500" name="Text Box 52"/>
          <p:cNvSpPr txBox="1">
            <a:spLocks noChangeArrowheads="1"/>
          </p:cNvSpPr>
          <p:nvPr/>
        </p:nvSpPr>
        <p:spPr bwMode="auto">
          <a:xfrm>
            <a:off x="763588" y="1238250"/>
            <a:ext cx="3502025" cy="1066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kumimoji="0" lang="fr-FR" sz="2000" b="1">
                <a:latin typeface="Tahoma" pitchFamily="34" charset="0"/>
              </a:rPr>
              <a:t>Héritage :  </a:t>
            </a:r>
          </a:p>
          <a:p>
            <a:pPr lvl="1" eaLnBrk="0" hangingPunct="0"/>
            <a:r>
              <a:rPr kumimoji="0" lang="fr-FR" sz="2000" b="1">
                <a:latin typeface="Tahoma" pitchFamily="34" charset="0"/>
              </a:rPr>
              <a:t>profondeur moyenne</a:t>
            </a:r>
          </a:p>
          <a:p>
            <a:pPr lvl="1" eaLnBrk="0" hangingPunct="0"/>
            <a:r>
              <a:rPr kumimoji="0" lang="fr-FR" sz="2000" b="1">
                <a:latin typeface="Tahoma" pitchFamily="34" charset="0"/>
              </a:rPr>
              <a:t>du graphe d’héritage</a:t>
            </a:r>
            <a:r>
              <a:rPr kumimoji="0" lang="fr-FR" b="1">
                <a:latin typeface="Tahoma" pitchFamily="34" charset="0"/>
              </a:rPr>
              <a:t> :</a:t>
            </a:r>
          </a:p>
        </p:txBody>
      </p:sp>
      <p:sp>
        <p:nvSpPr>
          <p:cNvPr id="104502" name="Text Box 54"/>
          <p:cNvSpPr txBox="1">
            <a:spLocks noChangeArrowheads="1"/>
          </p:cNvSpPr>
          <p:nvPr/>
        </p:nvSpPr>
        <p:spPr bwMode="auto">
          <a:xfrm>
            <a:off x="763588" y="2762250"/>
            <a:ext cx="152876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kumimoji="0" lang="fr-FR" sz="2000" b="1">
                <a:latin typeface="Tahoma" pitchFamily="34" charset="0"/>
              </a:rPr>
              <a:t>EXEMPLE 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814388" y="263525"/>
            <a:ext cx="8324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kumimoji="0" lang="fr-FR" sz="3200">
              <a:solidFill>
                <a:schemeClr val="folHlink"/>
              </a:solidFill>
            </a:endParaRPr>
          </a:p>
        </p:txBody>
      </p:sp>
      <p:graphicFrame>
        <p:nvGraphicFramePr>
          <p:cNvPr id="186368" name="Object 0"/>
          <p:cNvGraphicFramePr>
            <a:graphicFrameLocks noChangeAspect="1"/>
          </p:cNvGraphicFramePr>
          <p:nvPr/>
        </p:nvGraphicFramePr>
        <p:xfrm>
          <a:off x="2960688" y="2386013"/>
          <a:ext cx="2949575" cy="1289050"/>
        </p:xfrm>
        <a:graphic>
          <a:graphicData uri="http://schemas.openxmlformats.org/presentationml/2006/ole">
            <p:oleObj spid="_x0000_s186368" name="Équation" r:id="rId3" imgW="1536480" imgH="672840" progId="Equation.3">
              <p:embed/>
            </p:oleObj>
          </a:graphicData>
        </a:graphic>
      </p:graphicFrame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38163" y="1471613"/>
            <a:ext cx="690721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0" lang="fr-FR" b="1">
                <a:latin typeface="Tahoma" pitchFamily="34" charset="0"/>
              </a:rPr>
              <a:t>Manque de cohésion des méthodes 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50850" y="3429000"/>
            <a:ext cx="8416925" cy="29035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110000"/>
              </a:lnSpc>
              <a:tabLst>
                <a:tab pos="952500" algn="l"/>
                <a:tab pos="1333500" algn="l"/>
              </a:tabLst>
            </a:pPr>
            <a:r>
              <a:rPr kumimoji="0" lang="fr-FR" b="1">
                <a:latin typeface="Tahoma" pitchFamily="34" charset="0"/>
              </a:rPr>
              <a:t>où : </a:t>
            </a:r>
          </a:p>
          <a:p>
            <a:pPr marL="190500" lvl="1" indent="292100" eaLnBrk="0" hangingPunct="0">
              <a:lnSpc>
                <a:spcPct val="110000"/>
              </a:lnSpc>
              <a:buClr>
                <a:srgbClr val="F49A08"/>
              </a:buClr>
              <a:buFont typeface="Wingdings" pitchFamily="2" charset="2"/>
              <a:buChar char="q"/>
              <a:tabLst>
                <a:tab pos="952500" algn="l"/>
                <a:tab pos="1333500" algn="l"/>
              </a:tabLst>
            </a:pPr>
            <a:r>
              <a:rPr kumimoji="0" lang="fr-FR" b="1">
                <a:latin typeface="Tahoma" pitchFamily="34" charset="0"/>
              </a:rPr>
              <a:t> m	= nombre de méthodes d’une classe </a:t>
            </a:r>
          </a:p>
          <a:p>
            <a:pPr marL="190500" lvl="1" indent="292100" eaLnBrk="0" hangingPunct="0">
              <a:lnSpc>
                <a:spcPct val="110000"/>
              </a:lnSpc>
              <a:buClr>
                <a:srgbClr val="F49A08"/>
              </a:buClr>
              <a:buFont typeface="Wingdings" pitchFamily="2" charset="2"/>
              <a:buChar char="q"/>
              <a:tabLst>
                <a:tab pos="952500" algn="l"/>
                <a:tab pos="1333500" algn="l"/>
              </a:tabLst>
            </a:pPr>
            <a:r>
              <a:rPr kumimoji="0" lang="fr-FR" b="1">
                <a:latin typeface="Tahoma" pitchFamily="34" charset="0"/>
              </a:rPr>
              <a:t> a	= nombre total d'attributs</a:t>
            </a:r>
          </a:p>
          <a:p>
            <a:pPr marL="190500" lvl="1" indent="292100" eaLnBrk="0" hangingPunct="0">
              <a:lnSpc>
                <a:spcPct val="110000"/>
              </a:lnSpc>
              <a:buClr>
                <a:srgbClr val="F49A08"/>
              </a:buClr>
              <a:buFont typeface="Wingdings" pitchFamily="2" charset="2"/>
              <a:buChar char="q"/>
              <a:tabLst>
                <a:tab pos="952500" algn="l"/>
                <a:tab pos="1333500" algn="l"/>
              </a:tabLst>
            </a:pPr>
            <a:r>
              <a:rPr kumimoji="0" lang="fr-FR" b="1">
                <a:latin typeface="Symbol" pitchFamily="18" charset="2"/>
              </a:rPr>
              <a:t> m</a:t>
            </a:r>
            <a:r>
              <a:rPr kumimoji="0" lang="fr-FR" b="1" baseline="-25000">
                <a:latin typeface="Tahoma" pitchFamily="34" charset="0"/>
              </a:rPr>
              <a:t>a</a:t>
            </a:r>
            <a:r>
              <a:rPr kumimoji="0" lang="fr-FR" b="1">
                <a:latin typeface="Tahoma" pitchFamily="34" charset="0"/>
              </a:rPr>
              <a:t>	= nombre de méthodes qui accèdent chaque 			attribut</a:t>
            </a:r>
          </a:p>
          <a:p>
            <a:pPr marL="190500" lvl="1" indent="292100" algn="just" eaLnBrk="0" hangingPunct="0">
              <a:lnSpc>
                <a:spcPct val="110000"/>
              </a:lnSpc>
              <a:buClr>
                <a:srgbClr val="F49A08"/>
              </a:buClr>
              <a:buFont typeface="Wingdings" pitchFamily="2" charset="2"/>
              <a:buChar char="q"/>
              <a:tabLst>
                <a:tab pos="952500" algn="l"/>
                <a:tab pos="1333500" algn="l"/>
              </a:tabLst>
            </a:pPr>
            <a:r>
              <a:rPr kumimoji="0" lang="fr-FR" b="1">
                <a:latin typeface="Tahoma" pitchFamily="34" charset="0"/>
                <a:cs typeface="Times New Roman" pitchFamily="18" charset="0"/>
              </a:rPr>
              <a:t> si chaque méthode accède à 1 attribut, LCOM = 1</a:t>
            </a:r>
          </a:p>
          <a:p>
            <a:pPr marL="190500" lvl="1" indent="292100" eaLnBrk="0" hangingPunct="0">
              <a:lnSpc>
                <a:spcPct val="110000"/>
              </a:lnSpc>
              <a:buClr>
                <a:srgbClr val="FF3300"/>
              </a:buClr>
              <a:buFont typeface="Monotype Sorts" charset="2"/>
              <a:buChar char="u"/>
              <a:tabLst>
                <a:tab pos="952500" algn="l"/>
                <a:tab pos="1333500" algn="l"/>
              </a:tabLst>
            </a:pPr>
            <a:endParaRPr kumimoji="0" lang="fr-FR" b="1">
              <a:latin typeface="Tahoma" pitchFamily="34" charset="0"/>
            </a:endParaRP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177800"/>
            <a:ext cx="9144000" cy="1143000"/>
          </a:xfrm>
        </p:spPr>
        <p:txBody>
          <a:bodyPr/>
          <a:lstStyle/>
          <a:p>
            <a:r>
              <a:rPr lang="fr-FR" sz="2400"/>
              <a:t>MÉTRIQUES DE CONCEPTION OBJET</a:t>
            </a:r>
            <a:r>
              <a:rPr lang="fr-FR" sz="1800"/>
              <a:t> </a:t>
            </a:r>
            <a:br>
              <a:rPr lang="fr-FR" sz="1800"/>
            </a:br>
            <a:endParaRPr lang="fr-FR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MÉTRIQUES DE CONCEPTION OBJET </a:t>
            </a:r>
          </a:p>
        </p:txBody>
      </p:sp>
      <p:sp>
        <p:nvSpPr>
          <p:cNvPr id="14439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066800" y="1479550"/>
            <a:ext cx="7772400" cy="4737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/>
              <a:t>Couplage entre objets (CBO)</a:t>
            </a:r>
          </a:p>
          <a:p>
            <a:pPr>
              <a:lnSpc>
                <a:spcPct val="120000"/>
              </a:lnSpc>
            </a:pPr>
            <a:r>
              <a:rPr lang="fr-FR" sz="2400"/>
              <a:t>Couplage par envoi de messages MPC :</a:t>
            </a:r>
          </a:p>
          <a:p>
            <a:pPr lvl="1">
              <a:lnSpc>
                <a:spcPct val="120000"/>
              </a:lnSpc>
            </a:pPr>
            <a:r>
              <a:rPr lang="fr-FR" sz="2000"/>
              <a:t>nombre de messages émis par une classe pour solliciter les services d’autres classes.</a:t>
            </a:r>
          </a:p>
          <a:p>
            <a:pPr>
              <a:lnSpc>
                <a:spcPct val="120000"/>
              </a:lnSpc>
            </a:pPr>
            <a:r>
              <a:rPr lang="fr-FR" sz="2400"/>
              <a:t>Couplage par abstraction de données DAC :</a:t>
            </a:r>
          </a:p>
          <a:p>
            <a:pPr lvl="1">
              <a:lnSpc>
                <a:spcPct val="120000"/>
              </a:lnSpc>
            </a:pPr>
            <a:r>
              <a:rPr lang="fr-FR" sz="2000"/>
              <a:t>nombre d’instanciations d’autres classes à l’intérieur d’une classe donnée.</a:t>
            </a:r>
          </a:p>
          <a:p>
            <a:pPr>
              <a:lnSpc>
                <a:spcPct val="120000"/>
              </a:lnSpc>
            </a:pPr>
            <a:r>
              <a:rPr lang="fr-FR" sz="2400"/>
              <a:t>Réponse pour une classe : </a:t>
            </a:r>
          </a:p>
          <a:p>
            <a:pPr lvl="1">
              <a:lnSpc>
                <a:spcPct val="120000"/>
              </a:lnSpc>
            </a:pPr>
            <a:r>
              <a:rPr lang="fr-FR" sz="2000"/>
              <a:t>ensemble des méthodes exécutées en réponse à un message reçu = les méthodes de la classe + toutes les méthodes appelées par celles-ci.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0"/>
            <a:ext cx="7772400" cy="1143000"/>
          </a:xfrm>
        </p:spPr>
        <p:txBody>
          <a:bodyPr/>
          <a:lstStyle/>
          <a:p>
            <a:r>
              <a:rPr lang="fr-FR" sz="2800"/>
              <a:t>LES MÉTRIQUES MOOD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7525" y="1236663"/>
            <a:ext cx="8426450" cy="4994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000"/>
              <a:t>Encapsulation, facteurs de masquage des méthodes et des attributs :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MethodHidingFactor=1-proportion de méthodes publiques par classe.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un MHF bas indique un manque d’abstraction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acceptable : entre 0.8 et 0.25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AttributeHidingFactor = idem attributs (1)</a:t>
            </a:r>
          </a:p>
          <a:p>
            <a:pPr>
              <a:lnSpc>
                <a:spcPct val="110000"/>
              </a:lnSpc>
            </a:pPr>
            <a:r>
              <a:rPr lang="fr-FR" sz="2000"/>
              <a:t>Facteur d’héritage des méthodes et des attributs :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MIF = Nb de méthodes héritées /Nb total 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AIF = Nb d’attributs hérités /Nb total </a:t>
            </a:r>
          </a:p>
          <a:p>
            <a:pPr>
              <a:lnSpc>
                <a:spcPct val="110000"/>
              </a:lnSpc>
            </a:pPr>
            <a:r>
              <a:rPr lang="fr-FR" sz="2400"/>
              <a:t> </a:t>
            </a:r>
            <a:r>
              <a:rPr lang="fr-FR" sz="2000"/>
              <a:t>Facteur de Couplage (idem CBO)</a:t>
            </a:r>
          </a:p>
          <a:p>
            <a:pPr>
              <a:lnSpc>
                <a:spcPct val="110000"/>
              </a:lnSpc>
            </a:pPr>
            <a:r>
              <a:rPr lang="fr-FR" sz="2400"/>
              <a:t> </a:t>
            </a:r>
            <a:r>
              <a:rPr lang="fr-FR" sz="2000"/>
              <a:t>Facteur de polymorphisme :</a:t>
            </a:r>
          </a:p>
          <a:p>
            <a:pPr lvl="1">
              <a:lnSpc>
                <a:spcPct val="110000"/>
              </a:lnSpc>
            </a:pPr>
            <a:r>
              <a:rPr lang="fr-FR" sz="1800"/>
              <a:t>POF = Nb méthodes redéfinies / Nb total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fr-FR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9338" y="571500"/>
            <a:ext cx="7772400" cy="536575"/>
          </a:xfrm>
        </p:spPr>
        <p:txBody>
          <a:bodyPr/>
          <a:lstStyle/>
          <a:p>
            <a:r>
              <a:rPr lang="fr-FR"/>
              <a:t>OUTILS</a:t>
            </a:r>
          </a:p>
        </p:txBody>
      </p:sp>
      <p:pic>
        <p:nvPicPr>
          <p:cNvPr id="174083" name="Picture 3" descr="metricsdia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425" y="1135063"/>
            <a:ext cx="7764463" cy="5214937"/>
          </a:xfrm>
          <a:prstGeom prst="rect">
            <a:avLst/>
          </a:prstGeom>
          <a:noFill/>
        </p:spPr>
      </p:pic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3944938" y="6326188"/>
            <a:ext cx="2187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800">
                <a:latin typeface="Tahoma" pitchFamily="34" charset="0"/>
              </a:rPr>
              <a:t>(exemple Together)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996950" y="728663"/>
            <a:ext cx="7772400" cy="536575"/>
          </a:xfrm>
        </p:spPr>
        <p:txBody>
          <a:bodyPr/>
          <a:lstStyle/>
          <a:p>
            <a:r>
              <a:rPr lang="fr-FR" sz="2800"/>
              <a:t>RÉSULTATS : GRAPHES DE KIVIAT </a:t>
            </a:r>
            <a:r>
              <a:rPr lang="fr-FR" sz="1800"/>
              <a:t>(Logiscope)</a:t>
            </a:r>
          </a:p>
        </p:txBody>
      </p:sp>
      <p:sp>
        <p:nvSpPr>
          <p:cNvPr id="993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81075" y="1409700"/>
            <a:ext cx="7772400" cy="4322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200"/>
              <a:t>Axes = métriques</a:t>
            </a:r>
          </a:p>
          <a:p>
            <a:pPr>
              <a:lnSpc>
                <a:spcPct val="80000"/>
              </a:lnSpc>
            </a:pPr>
            <a:r>
              <a:rPr lang="fr-FR" sz="2200"/>
              <a:t>cercles = bornes</a:t>
            </a:r>
          </a:p>
          <a:p>
            <a:pPr>
              <a:lnSpc>
                <a:spcPct val="80000"/>
              </a:lnSpc>
            </a:pPr>
            <a:r>
              <a:rPr lang="fr-FR" sz="2200"/>
              <a:t>Polygone = valeurs pour l'objet analysé</a:t>
            </a:r>
          </a:p>
          <a:p>
            <a:pPr>
              <a:lnSpc>
                <a:spcPct val="80000"/>
              </a:lnSpc>
            </a:pPr>
            <a:endParaRPr lang="fr-FR" sz="2200"/>
          </a:p>
        </p:txBody>
      </p:sp>
      <p:pic>
        <p:nvPicPr>
          <p:cNvPr id="99339" name="Picture 11" descr="metrics-kiviat-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825" y="2581275"/>
            <a:ext cx="4972050" cy="3954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677863"/>
            <a:ext cx="7772400" cy="422275"/>
          </a:xfrm>
        </p:spPr>
        <p:txBody>
          <a:bodyPr/>
          <a:lstStyle/>
          <a:p>
            <a:r>
              <a:rPr lang="fr-FR" sz="2800"/>
              <a:t>RÉSULTATS : EXEMPLES</a:t>
            </a:r>
          </a:p>
        </p:txBody>
      </p:sp>
      <p:pic>
        <p:nvPicPr>
          <p:cNvPr id="102403" name="Picture 3" descr="kivia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013" y="1223963"/>
            <a:ext cx="5662612" cy="2632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404" name="Picture 4" descr="kivia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250" y="3963988"/>
            <a:ext cx="5726113" cy="26241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2406" name="AutoShape 6"/>
          <p:cNvSpPr>
            <a:spLocks noChangeArrowheads="1"/>
          </p:cNvSpPr>
          <p:nvPr/>
        </p:nvSpPr>
        <p:spPr bwMode="auto">
          <a:xfrm>
            <a:off x="6784975" y="4735513"/>
            <a:ext cx="1808163" cy="638175"/>
          </a:xfrm>
          <a:prstGeom prst="wedgeEllipseCallout">
            <a:avLst>
              <a:gd name="adj1" fmla="val -56583"/>
              <a:gd name="adj2" fmla="val 71889"/>
            </a:avLst>
          </a:prstGeom>
          <a:solidFill>
            <a:srgbClr val="FFF9F3"/>
          </a:solidFill>
          <a:ln w="28575">
            <a:solidFill>
              <a:srgbClr val="F49A08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Pas Bon</a:t>
            </a:r>
          </a:p>
        </p:txBody>
      </p:sp>
      <p:sp>
        <p:nvSpPr>
          <p:cNvPr id="102407" name="AutoShape 7"/>
          <p:cNvSpPr>
            <a:spLocks noChangeArrowheads="1"/>
          </p:cNvSpPr>
          <p:nvPr/>
        </p:nvSpPr>
        <p:spPr bwMode="auto">
          <a:xfrm>
            <a:off x="6875463" y="1477963"/>
            <a:ext cx="1022350" cy="638175"/>
          </a:xfrm>
          <a:prstGeom prst="wedgeEllipseCallout">
            <a:avLst>
              <a:gd name="adj1" fmla="val -74843"/>
              <a:gd name="adj2" fmla="val 112528"/>
            </a:avLst>
          </a:prstGeom>
          <a:solidFill>
            <a:srgbClr val="FFF9F3"/>
          </a:solidFill>
          <a:ln w="28575">
            <a:solidFill>
              <a:srgbClr val="F49A08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0" hangingPunct="0"/>
            <a:r>
              <a:rPr kumimoji="0" lang="fr-FR">
                <a:solidFill>
                  <a:schemeClr val="tx2"/>
                </a:solidFill>
                <a:latin typeface="Impact" pitchFamily="34" charset="0"/>
              </a:rPr>
              <a:t>Bon</a:t>
            </a:r>
          </a:p>
        </p:txBody>
      </p:sp>
      <p:pic>
        <p:nvPicPr>
          <p:cNvPr id="102408" name="Picture 8" descr="p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0" y="227965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2450"/>
            <a:ext cx="7772400" cy="590550"/>
          </a:xfrm>
        </p:spPr>
        <p:txBody>
          <a:bodyPr/>
          <a:lstStyle/>
          <a:p>
            <a:r>
              <a:rPr lang="fr-FR" sz="2400"/>
              <a:t>LA MESURE EN GÉNIE LOGICIEL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3" y="1511300"/>
            <a:ext cx="8118475" cy="47736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200"/>
              <a:t>Collecter des données pour tenter d’évaluer les caractéristiques du logiciel, </a:t>
            </a:r>
          </a:p>
          <a:p>
            <a:pPr>
              <a:lnSpc>
                <a:spcPct val="110000"/>
              </a:lnSpc>
            </a:pPr>
            <a:r>
              <a:rPr lang="fr-FR" sz="2200"/>
              <a:t>Démontrer quantitativement la qualité logicielle,</a:t>
            </a:r>
          </a:p>
          <a:p>
            <a:pPr>
              <a:lnSpc>
                <a:spcPct val="110000"/>
              </a:lnSpc>
            </a:pPr>
            <a:r>
              <a:rPr lang="fr-FR" sz="2200"/>
              <a:t>Comprendre, maîtriser, anticiper.</a:t>
            </a:r>
          </a:p>
          <a:p>
            <a:pPr>
              <a:lnSpc>
                <a:spcPct val="110000"/>
              </a:lnSpc>
            </a:pPr>
            <a:r>
              <a:rPr lang="fr-FR" sz="2200"/>
              <a:t>Problèmes :</a:t>
            </a:r>
          </a:p>
          <a:p>
            <a:pPr lvl="1">
              <a:lnSpc>
                <a:spcPct val="110000"/>
              </a:lnSpc>
            </a:pPr>
            <a:r>
              <a:rPr lang="fr-FR" sz="2200"/>
              <a:t>La mesure est souvent indirecte (exemple complexité),</a:t>
            </a:r>
          </a:p>
          <a:p>
            <a:pPr lvl="1">
              <a:lnSpc>
                <a:spcPct val="110000"/>
              </a:lnSpc>
            </a:pPr>
            <a:r>
              <a:rPr lang="fr-FR" sz="2200"/>
              <a:t>Plusieurs mesures sont souvent nécessaires pour évaluer un critère de qualité (exemple lisibilité).</a:t>
            </a:r>
          </a:p>
          <a:p>
            <a:pPr>
              <a:lnSpc>
                <a:spcPct val="110000"/>
              </a:lnSpc>
            </a:pPr>
            <a:r>
              <a:rPr lang="fr-FR" sz="2200"/>
              <a:t>La mesure se fait tout au long du processus de développement.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50800"/>
            <a:ext cx="7772400" cy="1025525"/>
          </a:xfrm>
        </p:spPr>
        <p:txBody>
          <a:bodyPr/>
          <a:lstStyle/>
          <a:p>
            <a:r>
              <a:rPr lang="fr-FR" sz="2800"/>
              <a:t>GRAPHES DES CRITÈRES </a:t>
            </a:r>
            <a:r>
              <a:rPr lang="fr-FR" sz="1600"/>
              <a:t>(Logiscope)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74688" y="6159500"/>
            <a:ext cx="79168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kumimoji="0" lang="fr-FR">
                <a:latin typeface="Impact" pitchFamily="34" charset="0"/>
              </a:rPr>
              <a:t>Un critère est défini par un ensemble de métriques pondérées</a:t>
            </a:r>
          </a:p>
        </p:txBody>
      </p:sp>
      <p:pic>
        <p:nvPicPr>
          <p:cNvPr id="101381" name="Picture 5" descr="kiwi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675" y="1130300"/>
            <a:ext cx="6000750" cy="5022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165100"/>
            <a:ext cx="7772400" cy="1143000"/>
          </a:xfrm>
        </p:spPr>
        <p:txBody>
          <a:bodyPr/>
          <a:lstStyle/>
          <a:p>
            <a:r>
              <a:rPr lang="fr-FR" sz="2400"/>
              <a:t>RAPPORTS DE QUALITÉ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949575" y="5641975"/>
            <a:ext cx="37861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kumimoji="0" lang="fr-FR">
                <a:latin typeface="Impact" pitchFamily="34" charset="0"/>
              </a:rPr>
              <a:t>Distribution des composants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588" y="731838"/>
            <a:ext cx="9144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kumimoji="0" lang="en-GB" sz="1400">
                <a:latin typeface="Book Antiqua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kumimoji="0" lang="en-GB"/>
          </a:p>
        </p:txBody>
      </p:sp>
      <p:grpSp>
        <p:nvGrpSpPr>
          <p:cNvPr id="103469" name="Group 45"/>
          <p:cNvGrpSpPr>
            <a:grpSpLocks/>
          </p:cNvGrpSpPr>
          <p:nvPr/>
        </p:nvGrpSpPr>
        <p:grpSpPr bwMode="auto">
          <a:xfrm>
            <a:off x="601663" y="2185988"/>
            <a:ext cx="3609975" cy="2555875"/>
            <a:chOff x="-2" y="420"/>
            <a:chExt cx="2670" cy="2556"/>
          </a:xfrm>
        </p:grpSpPr>
        <p:grpSp>
          <p:nvGrpSpPr>
            <p:cNvPr id="103467" name="Group 43"/>
            <p:cNvGrpSpPr>
              <a:grpSpLocks/>
            </p:cNvGrpSpPr>
            <p:nvPr/>
          </p:nvGrpSpPr>
          <p:grpSpPr bwMode="auto">
            <a:xfrm>
              <a:off x="0" y="422"/>
              <a:ext cx="2666" cy="2552"/>
              <a:chOff x="0" y="422"/>
              <a:chExt cx="2666" cy="2552"/>
            </a:xfrm>
          </p:grpSpPr>
          <p:grpSp>
            <p:nvGrpSpPr>
              <p:cNvPr id="103444" name="Group 20"/>
              <p:cNvGrpSpPr>
                <a:grpSpLocks/>
              </p:cNvGrpSpPr>
              <p:nvPr/>
            </p:nvGrpSpPr>
            <p:grpSpPr bwMode="auto">
              <a:xfrm>
                <a:off x="0" y="422"/>
                <a:ext cx="1390" cy="442"/>
                <a:chOff x="0" y="422"/>
                <a:chExt cx="1390" cy="442"/>
              </a:xfrm>
            </p:grpSpPr>
            <p:sp>
              <p:nvSpPr>
                <p:cNvPr id="10343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304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kumimoji="0" lang="en-GB" sz="1600" b="1">
                      <a:latin typeface="Arial" charset="0"/>
                      <a:cs typeface="Arial" charset="0"/>
                    </a:rPr>
                    <a:t>CATEGORY</a:t>
                  </a:r>
                  <a:endParaRPr kumimoji="0" lang="en-GB" sz="1400">
                    <a:latin typeface="Book Antiqua" pitchFamily="18" charset="0"/>
                    <a:cs typeface="Times New Roman" pitchFamily="18" charset="0"/>
                  </a:endParaRPr>
                </a:p>
                <a:p>
                  <a:pPr eaLnBrk="0" hangingPunct="0"/>
                  <a:endParaRPr kumimoji="0" lang="en-GB"/>
                </a:p>
              </p:txBody>
            </p:sp>
            <p:sp>
              <p:nvSpPr>
                <p:cNvPr id="103443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39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  <p:grpSp>
            <p:nvGrpSpPr>
              <p:cNvPr id="103446" name="Group 22"/>
              <p:cNvGrpSpPr>
                <a:grpSpLocks/>
              </p:cNvGrpSpPr>
              <p:nvPr/>
            </p:nvGrpSpPr>
            <p:grpSpPr bwMode="auto">
              <a:xfrm>
                <a:off x="1390" y="422"/>
                <a:ext cx="1276" cy="442"/>
                <a:chOff x="1390" y="422"/>
                <a:chExt cx="1276" cy="442"/>
              </a:xfrm>
            </p:grpSpPr>
            <p:sp>
              <p:nvSpPr>
                <p:cNvPr id="103432" name="Rectangle 8"/>
                <p:cNvSpPr>
                  <a:spLocks noChangeArrowheads="1"/>
                </p:cNvSpPr>
                <p:nvPr/>
              </p:nvSpPr>
              <p:spPr bwMode="auto">
                <a:xfrm>
                  <a:off x="1433" y="422"/>
                  <a:ext cx="1190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kumimoji="0" lang="en-GB" sz="1600" b="1">
                      <a:latin typeface="Arial" charset="0"/>
                      <a:cs typeface="Arial" charset="0"/>
                    </a:rPr>
                    <a:t>PERCENTAGE</a:t>
                  </a:r>
                  <a:endParaRPr kumimoji="0" lang="en-GB" sz="1400">
                    <a:latin typeface="Book Antiqua" pitchFamily="18" charset="0"/>
                    <a:cs typeface="Times New Roman" pitchFamily="18" charset="0"/>
                  </a:endParaRPr>
                </a:p>
                <a:p>
                  <a:pPr algn="ctr" eaLnBrk="0" hangingPunct="0"/>
                  <a:endParaRPr kumimoji="0" lang="en-GB"/>
                </a:p>
              </p:txBody>
            </p:sp>
            <p:sp>
              <p:nvSpPr>
                <p:cNvPr id="103445" name="Rectangle 21"/>
                <p:cNvSpPr>
                  <a:spLocks noChangeArrowheads="1"/>
                </p:cNvSpPr>
                <p:nvPr/>
              </p:nvSpPr>
              <p:spPr bwMode="auto">
                <a:xfrm>
                  <a:off x="1390" y="422"/>
                  <a:ext cx="127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  <p:grpSp>
            <p:nvGrpSpPr>
              <p:cNvPr id="103448" name="Group 24"/>
              <p:cNvGrpSpPr>
                <a:grpSpLocks/>
              </p:cNvGrpSpPr>
              <p:nvPr/>
            </p:nvGrpSpPr>
            <p:grpSpPr bwMode="auto">
              <a:xfrm>
                <a:off x="0" y="864"/>
                <a:ext cx="1390" cy="422"/>
                <a:chOff x="0" y="864"/>
                <a:chExt cx="1390" cy="422"/>
              </a:xfrm>
            </p:grpSpPr>
            <p:sp>
              <p:nvSpPr>
                <p:cNvPr id="10343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1304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/>
                  <a:r>
                    <a:rPr kumimoji="0" lang="en-GB" sz="1400">
                      <a:latin typeface="Arial" charset="0"/>
                      <a:cs typeface="Arial" charset="0"/>
                    </a:rPr>
                    <a:t>Accepted</a:t>
                  </a:r>
                  <a:endParaRPr kumimoji="0" lang="en-GB" sz="1400">
                    <a:latin typeface="Book Antiqua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0" lang="en-GB"/>
                </a:p>
              </p:txBody>
            </p:sp>
            <p:sp>
              <p:nvSpPr>
                <p:cNvPr id="103447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13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  <p:grpSp>
            <p:nvGrpSpPr>
              <p:cNvPr id="103450" name="Group 26"/>
              <p:cNvGrpSpPr>
                <a:grpSpLocks/>
              </p:cNvGrpSpPr>
              <p:nvPr/>
            </p:nvGrpSpPr>
            <p:grpSpPr bwMode="auto">
              <a:xfrm>
                <a:off x="1390" y="864"/>
                <a:ext cx="1276" cy="422"/>
                <a:chOff x="1390" y="864"/>
                <a:chExt cx="1276" cy="422"/>
              </a:xfrm>
            </p:grpSpPr>
            <p:sp>
              <p:nvSpPr>
                <p:cNvPr id="103434" name="Rectangle 10"/>
                <p:cNvSpPr>
                  <a:spLocks noChangeArrowheads="1"/>
                </p:cNvSpPr>
                <p:nvPr/>
              </p:nvSpPr>
              <p:spPr bwMode="auto">
                <a:xfrm>
                  <a:off x="1433" y="864"/>
                  <a:ext cx="119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/>
                  <a:r>
                    <a:rPr kumimoji="0" lang="en-GB" sz="1400">
                      <a:latin typeface="Arial" charset="0"/>
                      <a:cs typeface="Arial" charset="0"/>
                    </a:rPr>
                    <a:t>69%</a:t>
                  </a:r>
                  <a:endParaRPr kumimoji="0" lang="en-GB" sz="1400">
                    <a:latin typeface="Book Antiqua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0" lang="en-GB"/>
                </a:p>
              </p:txBody>
            </p:sp>
            <p:sp>
              <p:nvSpPr>
                <p:cNvPr id="103449" name="Rectangle 25"/>
                <p:cNvSpPr>
                  <a:spLocks noChangeArrowheads="1"/>
                </p:cNvSpPr>
                <p:nvPr/>
              </p:nvSpPr>
              <p:spPr bwMode="auto">
                <a:xfrm>
                  <a:off x="1390" y="864"/>
                  <a:ext cx="1276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  <p:grpSp>
            <p:nvGrpSpPr>
              <p:cNvPr id="103452" name="Group 28"/>
              <p:cNvGrpSpPr>
                <a:grpSpLocks/>
              </p:cNvGrpSpPr>
              <p:nvPr/>
            </p:nvGrpSpPr>
            <p:grpSpPr bwMode="auto">
              <a:xfrm>
                <a:off x="0" y="1286"/>
                <a:ext cx="1390" cy="422"/>
                <a:chOff x="0" y="1286"/>
                <a:chExt cx="1390" cy="422"/>
              </a:xfrm>
            </p:grpSpPr>
            <p:sp>
              <p:nvSpPr>
                <p:cNvPr id="103435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1304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/>
                  <a:r>
                    <a:rPr kumimoji="0" lang="en-GB" sz="1400">
                      <a:latin typeface="Arial" charset="0"/>
                      <a:cs typeface="Arial" charset="0"/>
                    </a:rPr>
                    <a:t>To_document</a:t>
                  </a:r>
                  <a:endParaRPr kumimoji="0" lang="en-GB" sz="1400">
                    <a:latin typeface="Book Antiqua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0" lang="en-GB"/>
                </a:p>
              </p:txBody>
            </p:sp>
            <p:sp>
              <p:nvSpPr>
                <p:cNvPr id="103451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13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  <p:grpSp>
            <p:nvGrpSpPr>
              <p:cNvPr id="103454" name="Group 30"/>
              <p:cNvGrpSpPr>
                <a:grpSpLocks/>
              </p:cNvGrpSpPr>
              <p:nvPr/>
            </p:nvGrpSpPr>
            <p:grpSpPr bwMode="auto">
              <a:xfrm>
                <a:off x="1390" y="1286"/>
                <a:ext cx="1276" cy="422"/>
                <a:chOff x="1390" y="1286"/>
                <a:chExt cx="1276" cy="422"/>
              </a:xfrm>
            </p:grpSpPr>
            <p:sp>
              <p:nvSpPr>
                <p:cNvPr id="103436" name="Rectangle 12"/>
                <p:cNvSpPr>
                  <a:spLocks noChangeArrowheads="1"/>
                </p:cNvSpPr>
                <p:nvPr/>
              </p:nvSpPr>
              <p:spPr bwMode="auto">
                <a:xfrm>
                  <a:off x="1433" y="1286"/>
                  <a:ext cx="119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/>
                  <a:r>
                    <a:rPr kumimoji="0" lang="en-GB" sz="1400">
                      <a:latin typeface="Arial" charset="0"/>
                      <a:cs typeface="Arial" charset="0"/>
                    </a:rPr>
                    <a:t>10%</a:t>
                  </a:r>
                  <a:endParaRPr kumimoji="0" lang="en-GB" sz="1400">
                    <a:latin typeface="Book Antiqua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0" lang="en-GB"/>
                </a:p>
              </p:txBody>
            </p:sp>
            <p:sp>
              <p:nvSpPr>
                <p:cNvPr id="103453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0" y="1286"/>
                  <a:ext cx="1276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  <p:grpSp>
            <p:nvGrpSpPr>
              <p:cNvPr id="103456" name="Group 32"/>
              <p:cNvGrpSpPr>
                <a:grpSpLocks/>
              </p:cNvGrpSpPr>
              <p:nvPr/>
            </p:nvGrpSpPr>
            <p:grpSpPr bwMode="auto">
              <a:xfrm>
                <a:off x="0" y="1708"/>
                <a:ext cx="1390" cy="422"/>
                <a:chOff x="0" y="1708"/>
                <a:chExt cx="1390" cy="422"/>
              </a:xfrm>
            </p:grpSpPr>
            <p:sp>
              <p:nvSpPr>
                <p:cNvPr id="103437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1708"/>
                  <a:ext cx="1304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/>
                  <a:r>
                    <a:rPr kumimoji="0" lang="en-GB" sz="1400">
                      <a:latin typeface="Arial" charset="0"/>
                      <a:cs typeface="Arial" charset="0"/>
                    </a:rPr>
                    <a:t>To_inspect</a:t>
                  </a:r>
                  <a:endParaRPr kumimoji="0" lang="en-GB" sz="1400">
                    <a:latin typeface="Book Antiqua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0" lang="en-GB"/>
                </a:p>
              </p:txBody>
            </p:sp>
            <p:sp>
              <p:nvSpPr>
                <p:cNvPr id="103455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708"/>
                  <a:ext cx="13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  <p:grpSp>
            <p:nvGrpSpPr>
              <p:cNvPr id="103458" name="Group 34"/>
              <p:cNvGrpSpPr>
                <a:grpSpLocks/>
              </p:cNvGrpSpPr>
              <p:nvPr/>
            </p:nvGrpSpPr>
            <p:grpSpPr bwMode="auto">
              <a:xfrm>
                <a:off x="1390" y="1708"/>
                <a:ext cx="1276" cy="422"/>
                <a:chOff x="1390" y="1708"/>
                <a:chExt cx="1276" cy="422"/>
              </a:xfrm>
            </p:grpSpPr>
            <p:sp>
              <p:nvSpPr>
                <p:cNvPr id="103438" name="Rectangle 14"/>
                <p:cNvSpPr>
                  <a:spLocks noChangeArrowheads="1"/>
                </p:cNvSpPr>
                <p:nvPr/>
              </p:nvSpPr>
              <p:spPr bwMode="auto">
                <a:xfrm>
                  <a:off x="1433" y="1708"/>
                  <a:ext cx="119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/>
                  <a:r>
                    <a:rPr kumimoji="0" lang="en-GB" sz="1400">
                      <a:latin typeface="Arial" charset="0"/>
                      <a:cs typeface="Arial" charset="0"/>
                    </a:rPr>
                    <a:t>10%</a:t>
                  </a:r>
                  <a:endParaRPr kumimoji="0" lang="en-GB" sz="1400">
                    <a:latin typeface="Book Antiqua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0" lang="en-GB"/>
                </a:p>
              </p:txBody>
            </p:sp>
            <p:sp>
              <p:nvSpPr>
                <p:cNvPr id="103457" name="Rectangle 33"/>
                <p:cNvSpPr>
                  <a:spLocks noChangeArrowheads="1"/>
                </p:cNvSpPr>
                <p:nvPr/>
              </p:nvSpPr>
              <p:spPr bwMode="auto">
                <a:xfrm>
                  <a:off x="1390" y="1708"/>
                  <a:ext cx="1276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  <p:grpSp>
            <p:nvGrpSpPr>
              <p:cNvPr id="103460" name="Group 36"/>
              <p:cNvGrpSpPr>
                <a:grpSpLocks/>
              </p:cNvGrpSpPr>
              <p:nvPr/>
            </p:nvGrpSpPr>
            <p:grpSpPr bwMode="auto">
              <a:xfrm>
                <a:off x="0" y="2130"/>
                <a:ext cx="1390" cy="422"/>
                <a:chOff x="0" y="2130"/>
                <a:chExt cx="1390" cy="422"/>
              </a:xfrm>
            </p:grpSpPr>
            <p:sp>
              <p:nvSpPr>
                <p:cNvPr id="10343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2130"/>
                  <a:ext cx="1304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/>
                  <a:r>
                    <a:rPr kumimoji="0" lang="en-GB" sz="1400">
                      <a:latin typeface="Arial" charset="0"/>
                      <a:cs typeface="Arial" charset="0"/>
                    </a:rPr>
                    <a:t>To_test</a:t>
                  </a:r>
                  <a:endParaRPr kumimoji="0" lang="en-GB" sz="1400">
                    <a:latin typeface="Book Antiqua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0" lang="en-GB"/>
                </a:p>
              </p:txBody>
            </p:sp>
            <p:sp>
              <p:nvSpPr>
                <p:cNvPr id="103459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2130"/>
                  <a:ext cx="13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  <p:grpSp>
            <p:nvGrpSpPr>
              <p:cNvPr id="103462" name="Group 38"/>
              <p:cNvGrpSpPr>
                <a:grpSpLocks/>
              </p:cNvGrpSpPr>
              <p:nvPr/>
            </p:nvGrpSpPr>
            <p:grpSpPr bwMode="auto">
              <a:xfrm>
                <a:off x="1390" y="2130"/>
                <a:ext cx="1276" cy="422"/>
                <a:chOff x="1390" y="2130"/>
                <a:chExt cx="1276" cy="422"/>
              </a:xfrm>
            </p:grpSpPr>
            <p:sp>
              <p:nvSpPr>
                <p:cNvPr id="103440" name="Rectangle 16"/>
                <p:cNvSpPr>
                  <a:spLocks noChangeArrowheads="1"/>
                </p:cNvSpPr>
                <p:nvPr/>
              </p:nvSpPr>
              <p:spPr bwMode="auto">
                <a:xfrm>
                  <a:off x="1433" y="2130"/>
                  <a:ext cx="119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/>
                  <a:r>
                    <a:rPr kumimoji="0" lang="en-GB" sz="1400">
                      <a:latin typeface="Arial" charset="0"/>
                      <a:cs typeface="Arial" charset="0"/>
                    </a:rPr>
                    <a:t>8%</a:t>
                  </a:r>
                  <a:endParaRPr kumimoji="0" lang="en-GB" sz="1400">
                    <a:latin typeface="Book Antiqua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0" lang="en-GB"/>
                </a:p>
              </p:txBody>
            </p:sp>
            <p:sp>
              <p:nvSpPr>
                <p:cNvPr id="103461" name="Rectangle 37"/>
                <p:cNvSpPr>
                  <a:spLocks noChangeArrowheads="1"/>
                </p:cNvSpPr>
                <p:nvPr/>
              </p:nvSpPr>
              <p:spPr bwMode="auto">
                <a:xfrm>
                  <a:off x="1390" y="2130"/>
                  <a:ext cx="1276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  <p:grpSp>
            <p:nvGrpSpPr>
              <p:cNvPr id="103464" name="Group 40"/>
              <p:cNvGrpSpPr>
                <a:grpSpLocks/>
              </p:cNvGrpSpPr>
              <p:nvPr/>
            </p:nvGrpSpPr>
            <p:grpSpPr bwMode="auto">
              <a:xfrm>
                <a:off x="0" y="2552"/>
                <a:ext cx="1390" cy="422"/>
                <a:chOff x="0" y="2552"/>
                <a:chExt cx="1390" cy="422"/>
              </a:xfrm>
            </p:grpSpPr>
            <p:sp>
              <p:nvSpPr>
                <p:cNvPr id="103441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2552"/>
                  <a:ext cx="1304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/>
                  <a:r>
                    <a:rPr kumimoji="0" lang="en-GB" sz="1400">
                      <a:latin typeface="Arial" charset="0"/>
                      <a:cs typeface="Arial" charset="0"/>
                    </a:rPr>
                    <a:t>To_rewrite </a:t>
                  </a:r>
                  <a:endParaRPr kumimoji="0" lang="en-GB" sz="1400">
                    <a:latin typeface="Book Antiqua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0" lang="en-GB"/>
                </a:p>
              </p:txBody>
            </p:sp>
            <p:sp>
              <p:nvSpPr>
                <p:cNvPr id="103463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2552"/>
                  <a:ext cx="13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  <p:grpSp>
            <p:nvGrpSpPr>
              <p:cNvPr id="103466" name="Group 42"/>
              <p:cNvGrpSpPr>
                <a:grpSpLocks/>
              </p:cNvGrpSpPr>
              <p:nvPr/>
            </p:nvGrpSpPr>
            <p:grpSpPr bwMode="auto">
              <a:xfrm>
                <a:off x="1390" y="2552"/>
                <a:ext cx="1276" cy="422"/>
                <a:chOff x="1390" y="2552"/>
                <a:chExt cx="1276" cy="422"/>
              </a:xfrm>
            </p:grpSpPr>
            <p:sp>
              <p:nvSpPr>
                <p:cNvPr id="103442" name="Rectangle 18"/>
                <p:cNvSpPr>
                  <a:spLocks noChangeArrowheads="1"/>
                </p:cNvSpPr>
                <p:nvPr/>
              </p:nvSpPr>
              <p:spPr bwMode="auto">
                <a:xfrm>
                  <a:off x="1433" y="2552"/>
                  <a:ext cx="119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/>
                  <a:r>
                    <a:rPr kumimoji="0" lang="en-GB" sz="1400">
                      <a:latin typeface="Arial" charset="0"/>
                      <a:cs typeface="Arial" charset="0"/>
                    </a:rPr>
                    <a:t>3%</a:t>
                  </a:r>
                  <a:endParaRPr kumimoji="0" lang="en-GB" sz="1400">
                    <a:latin typeface="Book Antiqua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kumimoji="0" lang="en-GB"/>
                </a:p>
              </p:txBody>
            </p:sp>
            <p:sp>
              <p:nvSpPr>
                <p:cNvPr id="103465" name="Rectangle 41"/>
                <p:cNvSpPr>
                  <a:spLocks noChangeArrowheads="1"/>
                </p:cNvSpPr>
                <p:nvPr/>
              </p:nvSpPr>
              <p:spPr bwMode="auto">
                <a:xfrm>
                  <a:off x="1390" y="2552"/>
                  <a:ext cx="1276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</p:grpSp>
        <p:sp>
          <p:nvSpPr>
            <p:cNvPr id="103468" name="Rectangle 44"/>
            <p:cNvSpPr>
              <a:spLocks noChangeArrowheads="1"/>
            </p:cNvSpPr>
            <p:nvPr/>
          </p:nvSpPr>
          <p:spPr bwMode="auto">
            <a:xfrm>
              <a:off x="-2" y="420"/>
              <a:ext cx="2670" cy="255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103470" name="Rectangle 46"/>
          <p:cNvSpPr>
            <a:spLocks noChangeArrowheads="1"/>
          </p:cNvSpPr>
          <p:nvPr/>
        </p:nvSpPr>
        <p:spPr bwMode="auto">
          <a:xfrm>
            <a:off x="1588" y="5456238"/>
            <a:ext cx="9144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kumimoji="0" lang="en-GB" sz="1400">
                <a:latin typeface="Book Antiqua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kumimoji="0" lang="en-GB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3584575" y="1758950"/>
          <a:ext cx="5724525" cy="3429000"/>
        </p:xfrm>
        <a:graphic>
          <a:graphicData uri="http://schemas.openxmlformats.org/presentationml/2006/ole">
            <p:oleObj spid="_x0000_s103429" r:id="rId3" imgW="5724525" imgH="3429000" progId="MSGraph.Chart.5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/>
              <a:t>RAPPORTS DE QUALITÉ</a:t>
            </a:r>
          </a:p>
        </p:txBody>
      </p:sp>
      <p:pic>
        <p:nvPicPr>
          <p:cNvPr id="175108" name="Picture 4" descr="MetriqueLogiciel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088" y="1585913"/>
            <a:ext cx="6875462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-88900"/>
            <a:ext cx="8280400" cy="1143000"/>
          </a:xfrm>
        </p:spPr>
        <p:txBody>
          <a:bodyPr/>
          <a:lstStyle/>
          <a:p>
            <a:r>
              <a:rPr lang="fr-FR" sz="2800"/>
              <a:t>REMARQUES : LES MÉTRIQUES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8838" y="1341438"/>
            <a:ext cx="7772400" cy="4597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200"/>
              <a:t>L’utilisation d’outils et de métriques demande une préparation et un calibrage,</a:t>
            </a:r>
          </a:p>
          <a:p>
            <a:pPr>
              <a:lnSpc>
                <a:spcPct val="110000"/>
              </a:lnSpc>
            </a:pPr>
            <a:r>
              <a:rPr lang="fr-FR" sz="2200"/>
              <a:t>Le choix des mesures est fonction du type de logiciel,</a:t>
            </a:r>
          </a:p>
          <a:p>
            <a:pPr>
              <a:lnSpc>
                <a:spcPct val="110000"/>
              </a:lnSpc>
            </a:pPr>
            <a:r>
              <a:rPr lang="fr-FR" sz="2200"/>
              <a:t>Les métriques doivent être fondées sur l'étude statistique des logiciels existants,</a:t>
            </a:r>
          </a:p>
          <a:p>
            <a:pPr>
              <a:lnSpc>
                <a:spcPct val="110000"/>
              </a:lnSpc>
            </a:pPr>
            <a:r>
              <a:rPr lang="fr-FR" sz="2200"/>
              <a:t>Le choix des métriques constituant des critères est affaire de spécialiste,</a:t>
            </a:r>
          </a:p>
          <a:p>
            <a:pPr>
              <a:lnSpc>
                <a:spcPct val="110000"/>
              </a:lnSpc>
            </a:pPr>
            <a:r>
              <a:rPr lang="fr-FR" sz="2200"/>
              <a:t> On peut réaliser un programme valide mais de mauvaise qualité (et réciproquement </a:t>
            </a:r>
            <a:r>
              <a:rPr lang="fr-FR" sz="2200">
                <a:sym typeface="Wingdings" pitchFamily="2" charset="2"/>
              </a:rPr>
              <a:t> ).</a:t>
            </a:r>
          </a:p>
          <a:p>
            <a:pPr>
              <a:lnSpc>
                <a:spcPct val="110000"/>
              </a:lnSpc>
            </a:pPr>
            <a:r>
              <a:rPr lang="fr-FR" sz="2200">
                <a:sym typeface="Wingdings" pitchFamily="2" charset="2"/>
              </a:rPr>
              <a:t>Les outils récents mesurent la complexité au niveau des modèles UML (MOT, Design Metrics, </a:t>
            </a:r>
            <a:r>
              <a:rPr lang="fr-FR" sz="2200">
                <a:solidFill>
                  <a:srgbClr val="F49A08"/>
                </a:solidFill>
                <a:sym typeface="Wingdings" pitchFamily="2" charset="2"/>
              </a:rPr>
              <a:t>UML Quality</a:t>
            </a:r>
            <a:r>
              <a:rPr lang="fr-FR" sz="2200">
                <a:sym typeface="Wingdings" pitchFamily="2" charset="2"/>
              </a:rPr>
              <a:t>)</a:t>
            </a:r>
            <a:endParaRPr lang="fr-FR"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>
          <a:xfrm>
            <a:off x="647700" y="25400"/>
            <a:ext cx="7772400" cy="1143000"/>
          </a:xfrm>
        </p:spPr>
        <p:txBody>
          <a:bodyPr/>
          <a:lstStyle/>
          <a:p>
            <a:r>
              <a:rPr lang="fr-FR" sz="2800"/>
              <a:t>REMARQUES : LES OUTILS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3238" y="1371600"/>
            <a:ext cx="8462962" cy="48133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Les outils ne donnent pas de jugement, mais des indications,</a:t>
            </a:r>
          </a:p>
          <a:p>
            <a:pPr>
              <a:lnSpc>
                <a:spcPct val="110000"/>
              </a:lnSpc>
            </a:pPr>
            <a:r>
              <a:rPr lang="fr-FR" sz="2400"/>
              <a:t>Les outils informent sur la répartition de la complexité mais ne permettent pas de la réduire, </a:t>
            </a:r>
          </a:p>
          <a:p>
            <a:pPr>
              <a:lnSpc>
                <a:spcPct val="110000"/>
              </a:lnSpc>
            </a:pPr>
            <a:r>
              <a:rPr lang="fr-FR" sz="2400"/>
              <a:t>Les outils ne permettent pas de décider de la pertinence d'une architecture,</a:t>
            </a:r>
            <a:endParaRPr lang="fr-FR" sz="2400"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fr-FR" sz="2400"/>
              <a:t>L’analyse statique nécessite une certaine puissance de calcul (nombre de chemins),</a:t>
            </a:r>
          </a:p>
          <a:p>
            <a:pPr>
              <a:lnSpc>
                <a:spcPct val="110000"/>
              </a:lnSpc>
            </a:pPr>
            <a:r>
              <a:rPr lang="fr-FR" sz="2400"/>
              <a:t>Elle ne distingue pas les chemins exécutables,</a:t>
            </a:r>
          </a:p>
          <a:p>
            <a:pPr>
              <a:lnSpc>
                <a:spcPct val="110000"/>
              </a:lnSpc>
            </a:pPr>
            <a:r>
              <a:rPr lang="fr-FR" sz="2400"/>
              <a:t>Les outils peuvent évaluer la testabilité et la maintenabilité.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823913" y="319088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800"/>
              <a:t> III - ANALYSE DYNAMIQUE : </a:t>
            </a:r>
            <a:br>
              <a:rPr lang="fr-FR" sz="2800"/>
            </a:br>
            <a:r>
              <a:rPr lang="fr-FR" sz="2800"/>
              <a:t>LE PROCESSUS DE TEST (RAPPEL)</a:t>
            </a: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98488" y="1482725"/>
            <a:ext cx="8369300" cy="4927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/>
              <a:t>Test unitaire  :  test individuel de  chaque méthode,</a:t>
            </a:r>
          </a:p>
          <a:p>
            <a:pPr>
              <a:lnSpc>
                <a:spcPct val="120000"/>
              </a:lnSpc>
            </a:pPr>
            <a:r>
              <a:rPr lang="fr-FR" sz="2400"/>
              <a:t>Test d'intégration :  cohésion des membres d’un module,</a:t>
            </a:r>
          </a:p>
          <a:p>
            <a:pPr>
              <a:lnSpc>
                <a:spcPct val="120000"/>
              </a:lnSpc>
            </a:pPr>
            <a:r>
              <a:rPr lang="fr-FR" sz="2400"/>
              <a:t>Test de sous-système :  recherche des erreurs d’interface,</a:t>
            </a:r>
          </a:p>
          <a:p>
            <a:pPr>
              <a:lnSpc>
                <a:spcPct val="120000"/>
              </a:lnSpc>
            </a:pPr>
            <a:r>
              <a:rPr lang="fr-FR" sz="2400"/>
              <a:t>Test du système :  vérification de l’adéquation aux besoins fonctionnels, </a:t>
            </a:r>
          </a:p>
          <a:p>
            <a:pPr>
              <a:lnSpc>
                <a:spcPct val="120000"/>
              </a:lnSpc>
            </a:pPr>
            <a:r>
              <a:rPr lang="fr-FR" sz="2400"/>
              <a:t>Test d’acceptation (“test </a:t>
            </a:r>
            <a:r>
              <a:rPr lang="fr-FR" sz="2400">
                <a:latin typeface="Symbol" pitchFamily="18" charset="2"/>
              </a:rPr>
              <a:t>a</a:t>
            </a:r>
            <a:r>
              <a:rPr lang="fr-FR" sz="2400"/>
              <a:t>”) : erreurs ou omissions dans la définition des besoins.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>
          <a:xfrm>
            <a:off x="798513" y="233363"/>
            <a:ext cx="7772400" cy="1143000"/>
          </a:xfrm>
        </p:spPr>
        <p:txBody>
          <a:bodyPr/>
          <a:lstStyle/>
          <a:p>
            <a:r>
              <a:rPr lang="fr-FR"/>
              <a:t>TYPES DE TESTS</a:t>
            </a:r>
            <a:br>
              <a:rPr lang="fr-FR"/>
            </a:br>
            <a:r>
              <a:rPr lang="fr-FR" sz="1800"/>
              <a:t>voir cours 2</a:t>
            </a:r>
            <a:r>
              <a:rPr lang="fr-FR" sz="1800" baseline="30000"/>
              <a:t>ème</a:t>
            </a:r>
            <a:r>
              <a:rPr lang="fr-FR" sz="1800"/>
              <a:t> année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536700"/>
            <a:ext cx="8420100" cy="46355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2400"/>
              <a:t>Tests “boîte noire” ou </a:t>
            </a:r>
            <a:r>
              <a:rPr lang="fr-FR" sz="2400">
                <a:solidFill>
                  <a:srgbClr val="F49A08"/>
                </a:solidFill>
              </a:rPr>
              <a:t>fonctionnels</a:t>
            </a:r>
            <a:r>
              <a:rPr lang="fr-FR" sz="2400"/>
              <a:t> : scénarios déduits des spécifications fonctionnelles.</a:t>
            </a:r>
          </a:p>
          <a:p>
            <a:pPr>
              <a:lnSpc>
                <a:spcPct val="110000"/>
              </a:lnSpc>
            </a:pPr>
            <a:r>
              <a:rPr lang="fr-FR" sz="2400"/>
              <a:t>Tests “boîte blanche” ou </a:t>
            </a:r>
            <a:r>
              <a:rPr lang="fr-FR" sz="2400">
                <a:solidFill>
                  <a:srgbClr val="F49A08"/>
                </a:solidFill>
              </a:rPr>
              <a:t>structurels</a:t>
            </a:r>
            <a:r>
              <a:rPr lang="fr-FR" sz="2400"/>
              <a:t> : exploitation systématique des chemins du logiciel. </a:t>
            </a:r>
          </a:p>
          <a:p>
            <a:pPr>
              <a:lnSpc>
                <a:spcPct val="110000"/>
              </a:lnSpc>
            </a:pPr>
            <a:r>
              <a:rPr lang="fr-FR" sz="2400"/>
              <a:t>Tests </a:t>
            </a:r>
            <a:r>
              <a:rPr lang="fr-FR" sz="2400">
                <a:solidFill>
                  <a:srgbClr val="F49A08"/>
                </a:solidFill>
              </a:rPr>
              <a:t>statistiques</a:t>
            </a:r>
            <a:r>
              <a:rPr lang="fr-FR" sz="2400"/>
              <a:t> : données tirées aléatoirement dans le domaine des entrées en supposant une répartition statistique.</a:t>
            </a:r>
          </a:p>
          <a:p>
            <a:pPr>
              <a:lnSpc>
                <a:spcPct val="110000"/>
              </a:lnSpc>
            </a:pPr>
            <a:r>
              <a:rPr lang="fr-FR" sz="2400"/>
              <a:t>Tests de </a:t>
            </a:r>
            <a:r>
              <a:rPr lang="fr-FR" sz="2400">
                <a:solidFill>
                  <a:srgbClr val="F49A08"/>
                </a:solidFill>
              </a:rPr>
              <a:t>surcharge (stress) </a:t>
            </a:r>
            <a:r>
              <a:rPr lang="fr-FR" sz="2400"/>
              <a:t>:  aller au delà de la charge maximale du système jusqu’à la panne.</a:t>
            </a:r>
          </a:p>
          <a:p>
            <a:pPr>
              <a:lnSpc>
                <a:spcPct val="110000"/>
              </a:lnSpc>
            </a:pPr>
            <a:r>
              <a:rPr lang="fr-FR" sz="2400"/>
              <a:t>Tests aux </a:t>
            </a:r>
            <a:r>
              <a:rPr lang="fr-FR" sz="2400">
                <a:solidFill>
                  <a:srgbClr val="F49A08"/>
                </a:solidFill>
              </a:rPr>
              <a:t>limites</a:t>
            </a:r>
            <a:r>
              <a:rPr lang="fr-FR" sz="2400"/>
              <a:t>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538" y="1074738"/>
            <a:ext cx="6419850" cy="5607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587375"/>
            <a:ext cx="7772400" cy="536575"/>
          </a:xfrm>
        </p:spPr>
        <p:txBody>
          <a:bodyPr/>
          <a:lstStyle/>
          <a:p>
            <a:r>
              <a:rPr lang="fr-FR"/>
              <a:t>TESTS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 D’INTÉGRATION</a:t>
            </a:r>
          </a:p>
        </p:txBody>
      </p:sp>
      <p:sp>
        <p:nvSpPr>
          <p:cNvPr id="1587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66800" y="1946275"/>
            <a:ext cx="7772400" cy="4270375"/>
          </a:xfrm>
        </p:spPr>
        <p:txBody>
          <a:bodyPr/>
          <a:lstStyle/>
          <a:p>
            <a:r>
              <a:rPr lang="fr-FR" sz="2400"/>
              <a:t>TESTS DE CLASSES : graphe d’héritage </a:t>
            </a:r>
          </a:p>
          <a:p>
            <a:pPr lvl="1"/>
            <a:r>
              <a:rPr lang="fr-FR" sz="2000"/>
              <a:t>tester une classe générale, puis les classes qui la spécialisent, jusqu’aux classes feuilles.</a:t>
            </a:r>
          </a:p>
          <a:p>
            <a:pPr lvl="1"/>
            <a:r>
              <a:rPr lang="fr-FR" sz="2000"/>
              <a:t>Test des paires de fonctions : tous les enchaînements possibles de 2 méthodes</a:t>
            </a:r>
          </a:p>
          <a:p>
            <a:r>
              <a:rPr lang="fr-FR" sz="2400"/>
              <a:t>INTEGRATION DES CLASSES : </a:t>
            </a:r>
          </a:p>
          <a:p>
            <a:pPr lvl="1"/>
            <a:r>
              <a:rPr lang="fr-FR" sz="2000"/>
              <a:t>explorer les diagrammes de dépendances et les diagrammes d’état des objets,</a:t>
            </a:r>
          </a:p>
          <a:p>
            <a:pPr lvl="1"/>
            <a:r>
              <a:rPr lang="fr-FR" sz="2000"/>
              <a:t>tester chaque transition d’état,</a:t>
            </a:r>
          </a:p>
          <a:p>
            <a:pPr lvl="1"/>
            <a:r>
              <a:rPr lang="fr-FR" sz="2000"/>
              <a:t>tester chaque méthode de la classe dans chacun des états de l’objet où elle est sollicitée. </a:t>
            </a:r>
          </a:p>
          <a:p>
            <a:endParaRPr lang="fr-FR" sz="2400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769938" y="1228725"/>
            <a:ext cx="1028700" cy="547688"/>
          </a:xfrm>
          <a:prstGeom prst="rect">
            <a:avLst/>
          </a:prstGeom>
          <a:noFill/>
          <a:ln w="28575">
            <a:solidFill>
              <a:srgbClr val="F49A08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kumimoji="0" lang="fr-FR" sz="2800">
                <a:solidFill>
                  <a:schemeClr val="tx2"/>
                </a:solidFill>
                <a:latin typeface="Impact" pitchFamily="34" charset="0"/>
              </a:rPr>
              <a:t>OBJET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330200" y="1943100"/>
            <a:ext cx="8496300" cy="46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 typeface="Monotype Sorts" charset="2"/>
              <a:buChar char="u"/>
            </a:pPr>
            <a:endParaRPr kumimoji="0" lang="fr-FR" sz="2200" b="1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114300"/>
            <a:ext cx="7772400" cy="1143000"/>
          </a:xfrm>
        </p:spPr>
        <p:txBody>
          <a:bodyPr/>
          <a:lstStyle/>
          <a:p>
            <a:r>
              <a:rPr lang="fr-FR" sz="2800"/>
              <a:t>IV - LA FIABILITÉ DU LOGICIEL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7772400" cy="4610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/>
              <a:t>La </a:t>
            </a:r>
            <a:r>
              <a:rPr lang="fr-FR" sz="2400">
                <a:solidFill>
                  <a:schemeClr val="tx2"/>
                </a:solidFill>
              </a:rPr>
              <a:t>quantification de la fiabilité</a:t>
            </a:r>
            <a:r>
              <a:rPr lang="fr-FR" sz="2400"/>
              <a:t> permet d'avoir une idée précise du risque que l'on prend en mettant un logiciel en opération.</a:t>
            </a:r>
          </a:p>
          <a:p>
            <a:pPr>
              <a:lnSpc>
                <a:spcPct val="120000"/>
              </a:lnSpc>
            </a:pPr>
            <a:r>
              <a:rPr lang="fr-FR" sz="2400"/>
              <a:t>La fiabilité d'un logiciel ou d'un système désigne son aptitude à assurer sa mission dans des conditions d'environnement données et pendant une durée donnée. </a:t>
            </a:r>
          </a:p>
          <a:p>
            <a:pPr>
              <a:lnSpc>
                <a:spcPct val="120000"/>
              </a:lnSpc>
            </a:pPr>
            <a:r>
              <a:rPr lang="fr-FR" sz="2400"/>
              <a:t>La fiabilité caractérise la confiance que l'utilisateur peut placer dans le service rendu par un système.</a:t>
            </a:r>
          </a:p>
          <a:p>
            <a:pPr>
              <a:lnSpc>
                <a:spcPct val="120000"/>
              </a:lnSpc>
            </a:pPr>
            <a:endParaRPr lang="fr-FR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44513"/>
            <a:ext cx="7772400" cy="536575"/>
          </a:xfrm>
        </p:spPr>
        <p:txBody>
          <a:bodyPr/>
          <a:lstStyle/>
          <a:p>
            <a:r>
              <a:rPr lang="fr-FR" sz="2800"/>
              <a:t>SQuaRE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231900"/>
            <a:ext cx="8143875" cy="5062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800"/>
              <a:t>Fonctionnalité :</a:t>
            </a:r>
          </a:p>
          <a:p>
            <a:pPr lvl="1">
              <a:lnSpc>
                <a:spcPct val="90000"/>
              </a:lnSpc>
            </a:pPr>
            <a:r>
              <a:rPr lang="fr-FR" sz="2400"/>
              <a:t>Fréquence d'emploi des fonctions,  utilité.</a:t>
            </a:r>
          </a:p>
          <a:p>
            <a:pPr lvl="1">
              <a:lnSpc>
                <a:spcPct val="90000"/>
              </a:lnSpc>
            </a:pPr>
            <a:r>
              <a:rPr lang="fr-FR" sz="2400"/>
              <a:t>Exactitude des résultats.</a:t>
            </a:r>
          </a:p>
          <a:p>
            <a:pPr>
              <a:lnSpc>
                <a:spcPct val="90000"/>
              </a:lnSpc>
            </a:pPr>
            <a:r>
              <a:rPr lang="fr-FR" sz="2800"/>
              <a:t>Facilité d'emploi</a:t>
            </a:r>
          </a:p>
          <a:p>
            <a:pPr lvl="1">
              <a:lnSpc>
                <a:spcPct val="90000"/>
              </a:lnSpc>
            </a:pPr>
            <a:r>
              <a:rPr lang="fr-FR" sz="2400"/>
              <a:t>Durée des interactions avec le système</a:t>
            </a:r>
          </a:p>
          <a:p>
            <a:pPr>
              <a:lnSpc>
                <a:spcPct val="90000"/>
              </a:lnSpc>
            </a:pPr>
            <a:r>
              <a:rPr lang="fr-FR" sz="2800"/>
              <a:t>Fiabilité</a:t>
            </a:r>
          </a:p>
          <a:p>
            <a:pPr lvl="1">
              <a:lnSpc>
                <a:spcPct val="90000"/>
              </a:lnSpc>
            </a:pPr>
            <a:r>
              <a:rPr lang="fr-FR" sz="2400"/>
              <a:t>Mesure de disponibilité</a:t>
            </a:r>
          </a:p>
          <a:p>
            <a:pPr lvl="1">
              <a:lnSpc>
                <a:spcPct val="90000"/>
              </a:lnSpc>
            </a:pPr>
            <a:r>
              <a:rPr lang="fr-FR" sz="2400"/>
              <a:t>Taux d'erreurs détectées</a:t>
            </a:r>
          </a:p>
          <a:p>
            <a:pPr lvl="1">
              <a:lnSpc>
                <a:spcPct val="90000"/>
              </a:lnSpc>
            </a:pPr>
            <a:r>
              <a:rPr lang="fr-FR" sz="2400"/>
              <a:t>Taux d'erreurs résiduelles :</a:t>
            </a:r>
          </a:p>
          <a:p>
            <a:pPr lvl="2">
              <a:lnSpc>
                <a:spcPct val="90000"/>
              </a:lnSpc>
            </a:pPr>
            <a:r>
              <a:rPr lang="fr-FR" sz="2000"/>
              <a:t>Nombre d'erreurs découvertes en exploitation / KLS,</a:t>
            </a:r>
          </a:p>
          <a:p>
            <a:pPr lvl="2">
              <a:lnSpc>
                <a:spcPct val="90000"/>
              </a:lnSpc>
            </a:pPr>
            <a:r>
              <a:rPr lang="fr-FR" sz="2000"/>
              <a:t>Nombre d'erreurs découvertes en développement / KLS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8229600" cy="1143000"/>
          </a:xfrm>
        </p:spPr>
        <p:txBody>
          <a:bodyPr/>
          <a:lstStyle/>
          <a:p>
            <a:r>
              <a:rPr lang="fr-FR" sz="2800"/>
              <a:t>LES MODÈLES DE FIABILITÉ DU LOGICIEL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409700"/>
            <a:ext cx="8207375" cy="4762500"/>
          </a:xfrm>
        </p:spPr>
        <p:txBody>
          <a:bodyPr/>
          <a:lstStyle/>
          <a:p>
            <a:pPr>
              <a:lnSpc>
                <a:spcPct val="130000"/>
              </a:lnSpc>
              <a:tabLst>
                <a:tab pos="857250" algn="l"/>
              </a:tabLst>
            </a:pPr>
            <a:r>
              <a:rPr lang="fr-FR" sz="2400"/>
              <a:t>Calcul prévisionnel </a:t>
            </a:r>
            <a:r>
              <a:rPr lang="fr-FR" sz="2000"/>
              <a:t>du nombre moyen de défaillances ou de la probabilité d'apparition de problèmes en fonctionnement opérationnel. </a:t>
            </a:r>
          </a:p>
          <a:p>
            <a:pPr>
              <a:lnSpc>
                <a:spcPct val="130000"/>
              </a:lnSpc>
              <a:tabLst>
                <a:tab pos="857250" algn="l"/>
              </a:tabLst>
            </a:pPr>
            <a:r>
              <a:rPr lang="fr-FR" sz="2400"/>
              <a:t>Intérêt de la prévision </a:t>
            </a:r>
            <a:r>
              <a:rPr lang="fr-FR" sz="2000"/>
              <a:t>:</a:t>
            </a:r>
          </a:p>
          <a:p>
            <a:pPr marL="933450" lvl="1" indent="-361950">
              <a:lnSpc>
                <a:spcPct val="130000"/>
              </a:lnSpc>
              <a:tabLst>
                <a:tab pos="857250" algn="l"/>
              </a:tabLst>
            </a:pPr>
            <a:r>
              <a:rPr lang="fr-FR" sz="2000"/>
              <a:t>En cours de test : dimensionner l'équipe de correction. </a:t>
            </a:r>
          </a:p>
          <a:p>
            <a:pPr marL="933450" lvl="1" indent="-361950">
              <a:lnSpc>
                <a:spcPct val="130000"/>
              </a:lnSpc>
              <a:tabLst>
                <a:tab pos="857250" algn="l"/>
              </a:tabLst>
            </a:pPr>
            <a:r>
              <a:rPr lang="fr-FR" sz="2000"/>
              <a:t>En fin de test : savoir si les objectifs de fiabilité sont atteints et réviser la politique de test.</a:t>
            </a:r>
          </a:p>
          <a:p>
            <a:pPr marL="933450" lvl="1" indent="-361950">
              <a:lnSpc>
                <a:spcPct val="130000"/>
              </a:lnSpc>
              <a:tabLst>
                <a:tab pos="857250" algn="l"/>
              </a:tabLst>
            </a:pPr>
            <a:r>
              <a:rPr lang="fr-FR" sz="2000"/>
              <a:t>Au moment de la mise en service du logiciel : annoncer au client le comportement le plus probable du logiciel pendant ses premiers mois de fonctionnement.</a:t>
            </a:r>
          </a:p>
          <a:p>
            <a:pPr>
              <a:lnSpc>
                <a:spcPct val="130000"/>
              </a:lnSpc>
              <a:tabLst>
                <a:tab pos="857250" algn="l"/>
              </a:tabLst>
            </a:pPr>
            <a:endParaRPr lang="fr-FR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125413"/>
            <a:ext cx="7772400" cy="1143000"/>
          </a:xfrm>
        </p:spPr>
        <p:txBody>
          <a:bodyPr/>
          <a:lstStyle/>
          <a:p>
            <a:r>
              <a:rPr lang="fr-FR" sz="2800"/>
              <a:t>FIABILITÉ D’UN LOGICIEL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550988"/>
            <a:ext cx="7772400" cy="4737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/>
              <a:t> Fiabilité = Probabilité qu’un logiciel ne connaisse pas de panne pendant une période donnée : F (t).</a:t>
            </a:r>
          </a:p>
          <a:p>
            <a:pPr>
              <a:lnSpc>
                <a:spcPct val="120000"/>
              </a:lnSpc>
            </a:pPr>
            <a:r>
              <a:rPr lang="fr-FR" sz="2400"/>
              <a:t>Taux de défaillances : inverse du temps qui sépare 2 pannes </a:t>
            </a:r>
            <a:r>
              <a:rPr lang="fr-FR" sz="1800"/>
              <a:t>(Mean Time To Failure),</a:t>
            </a:r>
          </a:p>
          <a:p>
            <a:pPr lvl="1">
              <a:lnSpc>
                <a:spcPct val="120000"/>
              </a:lnSpc>
            </a:pPr>
            <a:r>
              <a:rPr lang="fr-FR" sz="2000"/>
              <a:t>Exemple : une erreur se produit tous les 3 jours =&gt; taux de panne T = 0,33 / jour .</a:t>
            </a:r>
          </a:p>
          <a:p>
            <a:pPr lvl="1">
              <a:lnSpc>
                <a:spcPct val="120000"/>
              </a:lnSpc>
            </a:pPr>
            <a:r>
              <a:rPr lang="fr-FR" sz="2000"/>
              <a:t> F (1 jour) = 1-T = 0,67</a:t>
            </a:r>
          </a:p>
          <a:p>
            <a:pPr>
              <a:lnSpc>
                <a:spcPct val="120000"/>
              </a:lnSpc>
            </a:pPr>
            <a:r>
              <a:rPr lang="fr-FR" sz="2400"/>
              <a:t>Disponibilité : % temps pendant le quel le logiciel est opérationnel.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11150"/>
            <a:ext cx="7772400" cy="1143000"/>
          </a:xfrm>
        </p:spPr>
        <p:txBody>
          <a:bodyPr/>
          <a:lstStyle/>
          <a:p>
            <a:r>
              <a:rPr lang="fr-FR" sz="2400"/>
              <a:t>OUTILS D’ANALYSE DYNAMIQUE</a:t>
            </a:r>
            <a:br>
              <a:rPr lang="fr-FR" sz="2400"/>
            </a:br>
            <a:r>
              <a:rPr lang="fr-FR" sz="2000"/>
              <a:t>TESTS UNITAIRES STRUCTURELS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525" y="1609725"/>
            <a:ext cx="8051800" cy="4622800"/>
          </a:xfrm>
        </p:spPr>
        <p:txBody>
          <a:bodyPr/>
          <a:lstStyle/>
          <a:p>
            <a:pPr algn="just">
              <a:lnSpc>
                <a:spcPct val="120000"/>
              </a:lnSpc>
              <a:tabLst>
                <a:tab pos="4483100" algn="l"/>
              </a:tabLst>
            </a:pPr>
            <a:r>
              <a:rPr lang="fr-FR" sz="2400">
                <a:cs typeface="Times New Roman" pitchFamily="18" charset="0"/>
              </a:rPr>
              <a:t>Analyseurs dynamiques :</a:t>
            </a:r>
          </a:p>
          <a:p>
            <a:pPr lvl="1" algn="just">
              <a:lnSpc>
                <a:spcPct val="120000"/>
              </a:lnSpc>
              <a:tabLst>
                <a:tab pos="4483100" algn="l"/>
              </a:tabLst>
            </a:pPr>
            <a:r>
              <a:rPr lang="fr-FR" sz="2000">
                <a:cs typeface="Times New Roman" pitchFamily="18" charset="0"/>
              </a:rPr>
              <a:t>Taux de couvertures sur les dépendances,</a:t>
            </a:r>
          </a:p>
          <a:p>
            <a:pPr lvl="1" algn="just">
              <a:lnSpc>
                <a:spcPct val="120000"/>
              </a:lnSpc>
              <a:tabLst>
                <a:tab pos="4483100" algn="l"/>
              </a:tabLst>
            </a:pPr>
            <a:r>
              <a:rPr lang="fr-FR" sz="2000">
                <a:cs typeface="Times New Roman" pitchFamily="18" charset="0"/>
              </a:rPr>
              <a:t>Automatisation des tests de non régression,</a:t>
            </a:r>
          </a:p>
          <a:p>
            <a:pPr lvl="1" algn="just">
              <a:lnSpc>
                <a:spcPct val="120000"/>
              </a:lnSpc>
              <a:tabLst>
                <a:tab pos="4483100" algn="l"/>
              </a:tabLst>
            </a:pPr>
            <a:r>
              <a:rPr lang="fr-FR" sz="2000">
                <a:cs typeface="Times New Roman" pitchFamily="18" charset="0"/>
              </a:rPr>
              <a:t>Comptes-rendus et cumul des taux de couverture sur un ensemble de tests,</a:t>
            </a:r>
          </a:p>
          <a:p>
            <a:pPr lvl="1" algn="just">
              <a:lnSpc>
                <a:spcPct val="120000"/>
              </a:lnSpc>
              <a:tabLst>
                <a:tab pos="4483100" algn="l"/>
              </a:tabLst>
            </a:pPr>
            <a:r>
              <a:rPr lang="fr-FR" sz="2000">
                <a:cs typeface="Times New Roman" pitchFamily="18" charset="0"/>
              </a:rPr>
              <a:t>Aide à la génération de données.</a:t>
            </a:r>
          </a:p>
          <a:p>
            <a:pPr lvl="1" algn="just">
              <a:lnSpc>
                <a:spcPct val="120000"/>
              </a:lnSpc>
              <a:tabLst>
                <a:tab pos="4483100" algn="l"/>
              </a:tabLst>
            </a:pPr>
            <a:r>
              <a:rPr lang="fr-FR" sz="2000">
                <a:cs typeface="Times New Roman" pitchFamily="18" charset="0"/>
              </a:rPr>
              <a:t>Aide à l'automatisation de l'interprétation du résultat (OK ou KO)</a:t>
            </a:r>
          </a:p>
          <a:p>
            <a:pPr algn="just">
              <a:lnSpc>
                <a:spcPct val="120000"/>
              </a:lnSpc>
              <a:tabLst>
                <a:tab pos="4483100" algn="l"/>
              </a:tabLst>
            </a:pPr>
            <a:r>
              <a:rPr lang="fr-FR" sz="2800">
                <a:solidFill>
                  <a:schemeClr val="tx2"/>
                </a:solidFill>
                <a:latin typeface="Arial" charset="0"/>
                <a:cs typeface="Times New Roman" pitchFamily="18" charset="0"/>
              </a:rPr>
              <a:t>Profilage</a:t>
            </a:r>
            <a:r>
              <a:rPr lang="fr-FR" sz="2400">
                <a:cs typeface="Times New Roman" pitchFamily="18" charset="0"/>
              </a:rPr>
              <a:t> : </a:t>
            </a:r>
            <a:r>
              <a:rPr lang="fr-FR" sz="2000">
                <a:cs typeface="Times New Roman" pitchFamily="18" charset="0"/>
              </a:rPr>
              <a:t>performances du code, statistiques sur les parties du code consommatrices du temps CPU : composants les plus actifs…</a:t>
            </a:r>
            <a:endParaRPr lang="fr-FR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847850" y="538163"/>
            <a:ext cx="6026150" cy="8842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kumimoji="0" lang="fr-FR" sz="2800" b="1">
                <a:solidFill>
                  <a:schemeClr val="tx2"/>
                </a:solidFill>
                <a:latin typeface="Tahoma" pitchFamily="34" charset="0"/>
              </a:rPr>
              <a:t>OUTILS D’ANALYSE DYNAMIQUE</a:t>
            </a:r>
            <a:br>
              <a:rPr kumimoji="0" lang="fr-FR" sz="2800" b="1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fr-FR" b="1">
                <a:solidFill>
                  <a:schemeClr val="tx2"/>
                </a:solidFill>
                <a:latin typeface="Tahoma" pitchFamily="34" charset="0"/>
              </a:rPr>
              <a:t>VALIDATION FONCTIONNELLE</a:t>
            </a:r>
            <a:r>
              <a:rPr kumimoji="0" lang="fr-FR" sz="1800" b="1">
                <a:solidFill>
                  <a:schemeClr val="tx2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389188" y="5830888"/>
            <a:ext cx="5429250" cy="669925"/>
          </a:xfrm>
          <a:prstGeom prst="rect">
            <a:avLst/>
          </a:prstGeom>
          <a:noFill/>
          <a:ln w="28575">
            <a:solidFill>
              <a:srgbClr val="F49A08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kumimoji="0" lang="fr-FR" sz="3600">
                <a:solidFill>
                  <a:schemeClr val="tx2"/>
                </a:solidFill>
                <a:latin typeface="Impact" pitchFamily="34" charset="0"/>
              </a:rPr>
              <a:t>PLANIFICATION et ARCHIVAGE</a:t>
            </a:r>
            <a:endParaRPr kumimoji="0" lang="fr-FR" sz="32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1373188" y="5976938"/>
            <a:ext cx="823912" cy="476250"/>
          </a:xfrm>
          <a:prstGeom prst="rightArrow">
            <a:avLst>
              <a:gd name="adj1" fmla="val 50000"/>
              <a:gd name="adj2" fmla="val 43250"/>
            </a:avLst>
          </a:prstGeom>
          <a:solidFill>
            <a:srgbClr val="F49A08"/>
          </a:solidFill>
          <a:ln w="28575">
            <a:solidFill>
              <a:srgbClr val="F49A08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126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477963"/>
            <a:ext cx="7772400" cy="5151437"/>
          </a:xfrm>
        </p:spPr>
        <p:txBody>
          <a:bodyPr/>
          <a:lstStyle/>
          <a:p>
            <a:r>
              <a:rPr lang="fr-FR" sz="2800"/>
              <a:t>Outils de capture et rejeu (play back):</a:t>
            </a:r>
          </a:p>
          <a:p>
            <a:pPr lvl="1"/>
            <a:r>
              <a:rPr lang="fr-FR" sz="2400"/>
              <a:t>capturer et ré exécuter les scripts réalisés sur une IHO.</a:t>
            </a:r>
          </a:p>
          <a:p>
            <a:r>
              <a:rPr lang="fr-FR" sz="2800"/>
              <a:t>Simulateurs de charge : </a:t>
            </a:r>
          </a:p>
          <a:p>
            <a:pPr lvl="1"/>
            <a:r>
              <a:rPr lang="fr-FR" sz="2400"/>
              <a:t>tester le comportement d'une application face à un grand nombre d'utilisateurs.</a:t>
            </a:r>
          </a:p>
          <a:p>
            <a:r>
              <a:rPr lang="fr-FR" sz="2800"/>
              <a:t>Générateurs de jeu d'essai : </a:t>
            </a:r>
          </a:p>
          <a:p>
            <a:pPr lvl="1"/>
            <a:r>
              <a:rPr lang="fr-FR" sz="2400"/>
              <a:t>spécifications en langage formel.</a:t>
            </a:r>
          </a:p>
          <a:p>
            <a:r>
              <a:rPr lang="fr-FR" sz="2800"/>
              <a:t>Simulateurs de valeurs d'entrée (TR)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/>
              <a:t>SQuaRE (suite)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84325"/>
            <a:ext cx="7772400" cy="4632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800"/>
              <a:t>Performance</a:t>
            </a:r>
          </a:p>
          <a:p>
            <a:pPr lvl="1">
              <a:lnSpc>
                <a:spcPct val="80000"/>
              </a:lnSpc>
            </a:pPr>
            <a:r>
              <a:rPr lang="fr-FR" sz="2400"/>
              <a:t>Inventaire des ressources consommées</a:t>
            </a:r>
          </a:p>
          <a:p>
            <a:pPr lvl="1">
              <a:lnSpc>
                <a:spcPct val="80000"/>
              </a:lnSpc>
            </a:pPr>
            <a:r>
              <a:rPr lang="fr-FR" sz="2400"/>
              <a:t>Mesure du débit (profilage)</a:t>
            </a:r>
          </a:p>
          <a:p>
            <a:pPr lvl="1">
              <a:lnSpc>
                <a:spcPct val="80000"/>
              </a:lnSpc>
            </a:pPr>
            <a:r>
              <a:rPr lang="fr-FR" sz="2400"/>
              <a:t>Complexité algorithmique</a:t>
            </a:r>
          </a:p>
          <a:p>
            <a:pPr>
              <a:lnSpc>
                <a:spcPct val="80000"/>
              </a:lnSpc>
            </a:pPr>
            <a:r>
              <a:rPr lang="fr-FR" sz="2800"/>
              <a:t>Maintenabilité</a:t>
            </a:r>
          </a:p>
          <a:p>
            <a:pPr lvl="1">
              <a:lnSpc>
                <a:spcPct val="80000"/>
              </a:lnSpc>
            </a:pPr>
            <a:r>
              <a:rPr lang="fr-FR" sz="2400"/>
              <a:t>Taille, Complexité</a:t>
            </a:r>
          </a:p>
          <a:p>
            <a:pPr lvl="1">
              <a:lnSpc>
                <a:spcPct val="80000"/>
              </a:lnSpc>
            </a:pPr>
            <a:r>
              <a:rPr lang="fr-FR" sz="2400"/>
              <a:t>Nombre de diagnostics / KLS</a:t>
            </a:r>
          </a:p>
          <a:p>
            <a:pPr lvl="1">
              <a:lnSpc>
                <a:spcPct val="80000"/>
              </a:lnSpc>
            </a:pPr>
            <a:r>
              <a:rPr lang="fr-FR" sz="2400"/>
              <a:t>Localisation des défauts</a:t>
            </a:r>
          </a:p>
          <a:p>
            <a:pPr lvl="1">
              <a:lnSpc>
                <a:spcPct val="80000"/>
              </a:lnSpc>
            </a:pPr>
            <a:r>
              <a:rPr lang="fr-FR" sz="2400"/>
              <a:t>Temps de correction —&gt; diagnostic + développement (correction)</a:t>
            </a:r>
          </a:p>
          <a:p>
            <a:pPr>
              <a:lnSpc>
                <a:spcPct val="80000"/>
              </a:lnSpc>
            </a:pPr>
            <a:r>
              <a:rPr lang="fr-FR" sz="2800"/>
              <a:t>Portabilité</a:t>
            </a:r>
          </a:p>
          <a:p>
            <a:pPr lvl="1">
              <a:lnSpc>
                <a:spcPct val="80000"/>
              </a:lnSpc>
            </a:pPr>
            <a:r>
              <a:rPr lang="fr-FR" sz="2400"/>
              <a:t>Coût de la migration éventuelle.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PANORAMA DES MÉTRIQUES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358900"/>
            <a:ext cx="8401050" cy="4857750"/>
          </a:xfrm>
        </p:spPr>
        <p:txBody>
          <a:bodyPr/>
          <a:lstStyle/>
          <a:p>
            <a:r>
              <a:rPr lang="fr-FR" sz="2400"/>
              <a:t>Mesures quantitatives :</a:t>
            </a:r>
          </a:p>
          <a:p>
            <a:pPr lvl="1"/>
            <a:r>
              <a:rPr lang="fr-FR" sz="2000"/>
              <a:t>Opérationnelles : coût, taux de pannes, effort de changement…</a:t>
            </a:r>
          </a:p>
          <a:p>
            <a:pPr lvl="1"/>
            <a:r>
              <a:rPr lang="fr-FR" sz="2000"/>
              <a:t>Intrinsèques : taille, complexité…</a:t>
            </a:r>
          </a:p>
          <a:p>
            <a:r>
              <a:rPr lang="fr-FR" sz="2400"/>
              <a:t>Les métriques opérationnelles sont connues tard :</a:t>
            </a:r>
          </a:p>
          <a:p>
            <a:pPr lvl="1"/>
            <a:r>
              <a:rPr lang="fr-FR" sz="2000"/>
              <a:t>inutilisables pour la gestion des risques.</a:t>
            </a:r>
          </a:p>
          <a:p>
            <a:r>
              <a:rPr lang="fr-FR" sz="2400"/>
              <a:t>Les mesures de complexité sont connues immédiatement :</a:t>
            </a:r>
          </a:p>
          <a:p>
            <a:pPr lvl="1"/>
            <a:r>
              <a:rPr lang="fr-FR" sz="2000"/>
              <a:t>la Complexité est calculée à partir du code source.</a:t>
            </a:r>
          </a:p>
          <a:p>
            <a:r>
              <a:rPr lang="fr-FR" sz="2400"/>
              <a:t>La complexité prédit les métriques opérationnelles :</a:t>
            </a:r>
          </a:p>
          <a:p>
            <a:pPr lvl="1"/>
            <a:r>
              <a:rPr lang="fr-FR" sz="2000"/>
              <a:t>la Complexité est liée aux défauts, aux coûts de maintenance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92125"/>
            <a:ext cx="9144000" cy="86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500"/>
              <a:t>II - ANALYSE STATIQUE </a:t>
            </a:r>
            <a:br>
              <a:rPr lang="fr-FR" sz="2500"/>
            </a:br>
            <a:r>
              <a:rPr lang="fr-FR" sz="1900"/>
              <a:t>TECHNIQUES DE BASE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638" y="1392238"/>
            <a:ext cx="8539162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400"/>
              <a:t>Le contrôle technique :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Cycle auteur/lecteur,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Liste de contrôle…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Rule Checking ou ASI (Automated Software Inspection)</a:t>
            </a:r>
          </a:p>
          <a:p>
            <a:pPr>
              <a:lnSpc>
                <a:spcPct val="90000"/>
              </a:lnSpc>
            </a:pPr>
            <a:r>
              <a:rPr lang="fr-FR" sz="2400"/>
              <a:t>L’analyse du flux de données :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Variables non initialisées,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Variables affectées non utilisées,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Variables utilisées sans modification…</a:t>
            </a:r>
          </a:p>
          <a:p>
            <a:pPr>
              <a:lnSpc>
                <a:spcPct val="90000"/>
              </a:lnSpc>
            </a:pPr>
            <a:r>
              <a:rPr lang="fr-FR" sz="2400"/>
              <a:t>L'analyse des interfaces : </a:t>
            </a:r>
            <a:r>
              <a:rPr lang="fr-FR" sz="2000"/>
              <a:t>consistance entre déclaration et appels.</a:t>
            </a:r>
          </a:p>
          <a:p>
            <a:pPr>
              <a:lnSpc>
                <a:spcPct val="90000"/>
              </a:lnSpc>
            </a:pPr>
            <a:r>
              <a:rPr lang="fr-FR" sz="2400"/>
              <a:t>La vérification formelle,</a:t>
            </a:r>
          </a:p>
          <a:p>
            <a:pPr>
              <a:lnSpc>
                <a:spcPct val="90000"/>
              </a:lnSpc>
            </a:pPr>
            <a:r>
              <a:rPr lang="fr-FR" sz="2400"/>
              <a:t>L’analyse des structures de contrôle.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/>
              <a:t>LA THEORIE DE HASTEAD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617663"/>
            <a:ext cx="7980362" cy="4935537"/>
          </a:xfrm>
        </p:spPr>
        <p:txBody>
          <a:bodyPr/>
          <a:lstStyle/>
          <a:p>
            <a:r>
              <a:rPr lang="fr-FR" sz="2200"/>
              <a:t>4 grandeurs liées au code :</a:t>
            </a:r>
          </a:p>
          <a:p>
            <a:pPr lvl="1"/>
            <a:r>
              <a:rPr lang="fr-FR" sz="1800"/>
              <a:t>le nombre total d’opérateurs distincts : n1,</a:t>
            </a:r>
          </a:p>
          <a:p>
            <a:pPr lvl="1"/>
            <a:r>
              <a:rPr lang="fr-FR" sz="1800"/>
              <a:t>le nombre total d’occurrences d’opérateurs : N1,</a:t>
            </a:r>
          </a:p>
          <a:p>
            <a:pPr lvl="1"/>
            <a:r>
              <a:rPr lang="fr-FR" sz="1800"/>
              <a:t>le nombre total d’opérandes distinctes : n2,</a:t>
            </a:r>
          </a:p>
          <a:p>
            <a:pPr lvl="1"/>
            <a:r>
              <a:rPr lang="fr-FR" sz="1800"/>
              <a:t>le nombre total d’occurrences d’opérandes : N2.</a:t>
            </a:r>
          </a:p>
          <a:p>
            <a:r>
              <a:rPr lang="fr-FR" sz="2200"/>
              <a:t>Fréquence du vocabulaire</a:t>
            </a:r>
            <a:r>
              <a:rPr lang="fr-FR" sz="2000"/>
              <a:t> : VOCF = (N1+N2)/(n1+n2)</a:t>
            </a:r>
          </a:p>
          <a:p>
            <a:r>
              <a:rPr lang="fr-FR" sz="2200"/>
              <a:t>Niveau d’un module</a:t>
            </a:r>
            <a:r>
              <a:rPr lang="fr-FR" sz="2000"/>
              <a:t> (inverse de la difficulté) :</a:t>
            </a:r>
          </a:p>
          <a:p>
            <a:pPr lvl="1"/>
            <a:r>
              <a:rPr lang="fr-FR" sz="1800"/>
              <a:t> L=(2/ n1)(n2/N2)</a:t>
            </a:r>
          </a:p>
          <a:p>
            <a:r>
              <a:rPr lang="fr-FR" sz="2200"/>
              <a:t>L’effort mental</a:t>
            </a:r>
            <a:r>
              <a:rPr lang="fr-FR" sz="2000"/>
              <a:t> (pour développer ou comprendre un module) : E=V/L 	(V : volume du module)</a:t>
            </a:r>
          </a:p>
          <a:p>
            <a:r>
              <a:rPr lang="fr-FR" sz="2000"/>
              <a:t>Halstead a mis en évidence un coefficient de corrélation très grand entre E et le nombre de défauts dans un module. Il propose d’estimer B=E</a:t>
            </a:r>
            <a:r>
              <a:rPr lang="fr-FR" sz="2000" baseline="30000"/>
              <a:t>2/3</a:t>
            </a:r>
            <a:r>
              <a:rPr lang="fr-FR" sz="2000"/>
              <a:t>/3200.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71500" y="1304925"/>
            <a:ext cx="8299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kumimoji="0" lang="fr-FR" sz="3200" b="1">
              <a:latin typeface="Tahoma" pitchFamily="34" charset="0"/>
            </a:endParaRPr>
          </a:p>
        </p:txBody>
      </p:sp>
      <p:sp>
        <p:nvSpPr>
          <p:cNvPr id="860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2800"/>
              <a:t>GRAPHE DE CONTRÔLE</a:t>
            </a:r>
          </a:p>
        </p:txBody>
      </p:sp>
      <p:sp>
        <p:nvSpPr>
          <p:cNvPr id="860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93725" y="1282700"/>
            <a:ext cx="4418013" cy="4114800"/>
          </a:xfrm>
        </p:spPr>
        <p:txBody>
          <a:bodyPr/>
          <a:lstStyle/>
          <a:p>
            <a:pPr marL="381000" indent="-381000">
              <a:lnSpc>
                <a:spcPct val="120000"/>
              </a:lnSpc>
            </a:pPr>
            <a:r>
              <a:rPr lang="fr-FR" sz="2800"/>
              <a:t>Représentation de la structure logique d'un composant :</a:t>
            </a:r>
          </a:p>
          <a:p>
            <a:pPr marL="1217613" lvl="1">
              <a:lnSpc>
                <a:spcPct val="120000"/>
              </a:lnSpc>
            </a:pPr>
            <a:r>
              <a:rPr lang="fr-FR" sz="2400"/>
              <a:t>Nœuds : déclarations et instructions</a:t>
            </a:r>
          </a:p>
          <a:p>
            <a:pPr marL="1217613" lvl="1">
              <a:lnSpc>
                <a:spcPct val="120000"/>
              </a:lnSpc>
            </a:pPr>
            <a:r>
              <a:rPr lang="fr-FR" sz="2400"/>
              <a:t>Arêtes : transferts de contrôles entre les nœuds </a:t>
            </a:r>
          </a:p>
          <a:p>
            <a:pPr marL="381000" indent="-381000">
              <a:lnSpc>
                <a:spcPct val="120000"/>
              </a:lnSpc>
            </a:pPr>
            <a:endParaRPr lang="fr-FR" sz="2800"/>
          </a:p>
          <a:p>
            <a:pPr marL="381000" indent="-381000">
              <a:lnSpc>
                <a:spcPct val="120000"/>
              </a:lnSpc>
            </a:pPr>
            <a:endParaRPr lang="fr-FR" sz="2800"/>
          </a:p>
        </p:txBody>
      </p:sp>
      <p:pic>
        <p:nvPicPr>
          <p:cNvPr id="86027" name="Picture 1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5863" y="1447800"/>
            <a:ext cx="3802062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6162675" y="5892800"/>
            <a:ext cx="177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>
                <a:latin typeface="Tahoma" pitchFamily="34" charset="0"/>
              </a:rPr>
              <a:t>(fourni par MCCabe)</a:t>
            </a:r>
          </a:p>
        </p:txBody>
      </p:sp>
      <p:pic>
        <p:nvPicPr>
          <p:cNvPr id="86029" name="Picture 1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1100" y="1470025"/>
            <a:ext cx="3811588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genierie">
  <a:themeElements>
    <a:clrScheme name="ingenieri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ingenieri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genieri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genieri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genieri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genieri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genieri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Settings\christinef\Application Data\Microsoft\Modèles\ingenierie.pot</Template>
  <TotalTime>8569</TotalTime>
  <Words>2139</Words>
  <Application>Microsoft Office PowerPoint</Application>
  <PresentationFormat>Affichage à l'écran (4:3)</PresentationFormat>
  <Paragraphs>373</Paragraphs>
  <Slides>43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43</vt:i4>
      </vt:variant>
    </vt:vector>
  </HeadingPairs>
  <TitlesOfParts>
    <vt:vector size="56" baseType="lpstr">
      <vt:lpstr>Times New Roman</vt:lpstr>
      <vt:lpstr>Tahoma</vt:lpstr>
      <vt:lpstr>Wingdings</vt:lpstr>
      <vt:lpstr>Impact</vt:lpstr>
      <vt:lpstr>Arial</vt:lpstr>
      <vt:lpstr>Univers</vt:lpstr>
      <vt:lpstr>Symbol</vt:lpstr>
      <vt:lpstr>Monotype Sorts</vt:lpstr>
      <vt:lpstr>Book Antiqua</vt:lpstr>
      <vt:lpstr>ingenierie</vt:lpstr>
      <vt:lpstr>Microsoft Equation 3.0</vt:lpstr>
      <vt:lpstr>Image Microsoft Word</vt:lpstr>
      <vt:lpstr>Microsoft Graph 5.0</vt:lpstr>
      <vt:lpstr>Diapositive 1</vt:lpstr>
      <vt:lpstr>I – QU’EST-CE QUE LE CONTRÔLE QUALITÉ ?</vt:lpstr>
      <vt:lpstr>LA MESURE EN GÉNIE LOGICIEL</vt:lpstr>
      <vt:lpstr>SQuaRE</vt:lpstr>
      <vt:lpstr>SQuaRE (suite)</vt:lpstr>
      <vt:lpstr>PANORAMA DES MÉTRIQUES</vt:lpstr>
      <vt:lpstr>II - ANALYSE STATIQUE  TECHNIQUES DE BASE</vt:lpstr>
      <vt:lpstr>LA THEORIE DE HASTEAD</vt:lpstr>
      <vt:lpstr>GRAPHE DE CONTRÔLE</vt:lpstr>
      <vt:lpstr>GRAPHE DE CONTRÔLE </vt:lpstr>
      <vt:lpstr>NOMBRE CYCLOMATIQUE DE McCABE</vt:lpstr>
      <vt:lpstr>NOMBRE CYCLOMATIQUE DE McCABE</vt:lpstr>
      <vt:lpstr>DENSITE DE COMPLEXITE</vt:lpstr>
      <vt:lpstr>COMPLEXITÉ ESSENTIELLE EV(G)</vt:lpstr>
      <vt:lpstr>COMPLEXITÉ ESSENTIELLE EV(G)</vt:lpstr>
      <vt:lpstr>MÉTRIQUES DU GRAPHE DE CONTRÔLE</vt:lpstr>
      <vt:lpstr>GRAPHE D'APPEL : ARCHITECTURE GÉNÉRALE*</vt:lpstr>
      <vt:lpstr>MÉTRIQUES DU GRAPHE D’APPEL </vt:lpstr>
      <vt:lpstr>MÉTRIQUES DU GRAPHE D’APPEL</vt:lpstr>
      <vt:lpstr>MESURES DE CONCEPTION  Henry et Kafura (81)</vt:lpstr>
      <vt:lpstr>MESURES DE CONCEPTION   Fenton [91]</vt:lpstr>
      <vt:lpstr>MÉTRIQUES DE CONCEPTION OBJET  (Chidamber 91, Wei Li 93, Henderson-Sellers 96)</vt:lpstr>
      <vt:lpstr>MÉTRIQUES DE CONCEPTION OBJET </vt:lpstr>
      <vt:lpstr>MÉTRIQUES DE CONCEPTION OBJET  </vt:lpstr>
      <vt:lpstr>MÉTRIQUES DE CONCEPTION OBJET </vt:lpstr>
      <vt:lpstr>LES MÉTRIQUES MOOD</vt:lpstr>
      <vt:lpstr>OUTILS</vt:lpstr>
      <vt:lpstr>RÉSULTATS : GRAPHES DE KIVIAT (Logiscope)</vt:lpstr>
      <vt:lpstr>RÉSULTATS : EXEMPLES</vt:lpstr>
      <vt:lpstr>GRAPHES DES CRITÈRES (Logiscope)</vt:lpstr>
      <vt:lpstr>RAPPORTS DE QUALITÉ</vt:lpstr>
      <vt:lpstr>RAPPORTS DE QUALITÉ</vt:lpstr>
      <vt:lpstr>REMARQUES : LES MÉTRIQUES</vt:lpstr>
      <vt:lpstr>REMARQUES : LES OUTILS</vt:lpstr>
      <vt:lpstr> III - ANALYSE DYNAMIQUE :  LE PROCESSUS DE TEST (RAPPEL)</vt:lpstr>
      <vt:lpstr>TYPES DE TESTS voir cours 2ème année</vt:lpstr>
      <vt:lpstr>TESTS</vt:lpstr>
      <vt:lpstr>TESTS D’INTÉGRATION</vt:lpstr>
      <vt:lpstr>IV - LA FIABILITÉ DU LOGICIEL</vt:lpstr>
      <vt:lpstr>LES MODÈLES DE FIABILITÉ DU LOGICIEL</vt:lpstr>
      <vt:lpstr>FIABILITÉ D’UN LOGICIEL</vt:lpstr>
      <vt:lpstr>OUTILS D’ANALYSE DYNAMIQUE TESTS UNITAIRES STRUCTURELS</vt:lpstr>
      <vt:lpstr>Diapositive 43</vt:lpstr>
    </vt:vector>
  </TitlesOfParts>
  <Company>ISIMA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VI</dc:title>
  <dc:creator>ISIMA</dc:creator>
  <cp:lastModifiedBy>Cédric</cp:lastModifiedBy>
  <cp:revision>152</cp:revision>
  <cp:lastPrinted>2001-02-01T15:11:49Z</cp:lastPrinted>
  <dcterms:created xsi:type="dcterms:W3CDTF">2001-03-05T10:49:19Z</dcterms:created>
  <dcterms:modified xsi:type="dcterms:W3CDTF">2010-02-14T21:25:35Z</dcterms:modified>
</cp:coreProperties>
</file>