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7" r:id="rId4"/>
    <p:sldId id="262" r:id="rId5"/>
    <p:sldId id="264" r:id="rId6"/>
    <p:sldId id="270" r:id="rId7"/>
    <p:sldId id="266" r:id="rId8"/>
    <p:sldId id="267" r:id="rId9"/>
    <p:sldId id="268" r:id="rId10"/>
    <p:sldId id="26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25" autoAdjust="0"/>
    <p:restoredTop sz="94628"/>
  </p:normalViewPr>
  <p:slideViewPr>
    <p:cSldViewPr snapToGrid="0">
      <p:cViewPr varScale="1">
        <p:scale>
          <a:sx n="92" d="100"/>
          <a:sy n="92" d="100"/>
        </p:scale>
        <p:origin x="176" y="6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E06EA39-89DB-44F5-9BDA-0F0CEE577D09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3CB0FF5-E533-40C5-BF6D-E2E8C2D774F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January Email &amp; Website metrics</a:t>
          </a:r>
        </a:p>
      </dgm:t>
    </dgm:pt>
    <dgm:pt modelId="{DD864D83-5195-4AC7-80E7-2DC1FFA93E7A}" type="parTrans" cxnId="{30D8EE4F-B584-48BE-97F2-72A55CB6D4B1}">
      <dgm:prSet/>
      <dgm:spPr/>
      <dgm:t>
        <a:bodyPr/>
        <a:lstStyle/>
        <a:p>
          <a:endParaRPr lang="en-US"/>
        </a:p>
      </dgm:t>
    </dgm:pt>
    <dgm:pt modelId="{2AA1A990-0968-41D3-8724-831232351FE9}" type="sibTrans" cxnId="{30D8EE4F-B584-48BE-97F2-72A55CB6D4B1}">
      <dgm:prSet/>
      <dgm:spPr/>
      <dgm:t>
        <a:bodyPr/>
        <a:lstStyle/>
        <a:p>
          <a:endParaRPr lang="en-US"/>
        </a:p>
      </dgm:t>
    </dgm:pt>
    <dgm:pt modelId="{335B9017-1410-4DC7-9026-79EBDAE98D7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2024 NNA/AUM graph</a:t>
          </a:r>
        </a:p>
      </dgm:t>
    </dgm:pt>
    <dgm:pt modelId="{BAC199A5-E352-49BC-932E-A2EB99598F17}" type="parTrans" cxnId="{A212C44D-60F6-4939-A713-6C4CFA4F1DC1}">
      <dgm:prSet/>
      <dgm:spPr/>
      <dgm:t>
        <a:bodyPr/>
        <a:lstStyle/>
        <a:p>
          <a:endParaRPr lang="en-US"/>
        </a:p>
      </dgm:t>
    </dgm:pt>
    <dgm:pt modelId="{0446B154-D7F9-4DE9-9BD2-6AD634B24CA5}" type="sibTrans" cxnId="{A212C44D-60F6-4939-A713-6C4CFA4F1DC1}">
      <dgm:prSet/>
      <dgm:spPr/>
      <dgm:t>
        <a:bodyPr/>
        <a:lstStyle/>
        <a:p>
          <a:endParaRPr lang="en-US"/>
        </a:p>
      </dgm:t>
    </dgm:pt>
    <dgm:pt modelId="{37388015-2832-4730-9308-311D53C5098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Initiatives</a:t>
          </a:r>
        </a:p>
      </dgm:t>
    </dgm:pt>
    <dgm:pt modelId="{6383F909-9078-4004-A28D-B7FA6C434EF4}" type="parTrans" cxnId="{30233CA4-83F5-468F-900E-A5E69A4528AB}">
      <dgm:prSet/>
      <dgm:spPr/>
      <dgm:t>
        <a:bodyPr/>
        <a:lstStyle/>
        <a:p>
          <a:endParaRPr lang="en-US"/>
        </a:p>
      </dgm:t>
    </dgm:pt>
    <dgm:pt modelId="{EA353055-4410-4ECF-B4DA-A4F5B39B8FF7}" type="sibTrans" cxnId="{30233CA4-83F5-468F-900E-A5E69A4528AB}">
      <dgm:prSet/>
      <dgm:spPr/>
      <dgm:t>
        <a:bodyPr/>
        <a:lstStyle/>
        <a:p>
          <a:endParaRPr lang="en-US"/>
        </a:p>
      </dgm:t>
    </dgm:pt>
    <dgm:pt modelId="{41FEF835-4171-49B1-9BBA-B667B566179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Client &amp; Prospect letter</a:t>
          </a:r>
        </a:p>
      </dgm:t>
    </dgm:pt>
    <dgm:pt modelId="{990D1FE9-DC72-4841-A137-917CC6C113EA}" type="parTrans" cxnId="{CD796DDB-ABC9-4FD5-B986-78735A922C5A}">
      <dgm:prSet/>
      <dgm:spPr/>
      <dgm:t>
        <a:bodyPr/>
        <a:lstStyle/>
        <a:p>
          <a:endParaRPr lang="en-US"/>
        </a:p>
      </dgm:t>
    </dgm:pt>
    <dgm:pt modelId="{B521179D-2809-4940-9E7D-D35924E0D045}" type="sibTrans" cxnId="{CD796DDB-ABC9-4FD5-B986-78735A922C5A}">
      <dgm:prSet/>
      <dgm:spPr/>
      <dgm:t>
        <a:bodyPr/>
        <a:lstStyle/>
        <a:p>
          <a:endParaRPr lang="en-US"/>
        </a:p>
      </dgm:t>
    </dgm:pt>
    <dgm:pt modelId="{DA35033B-F6CB-4E98-8D96-36C246BF8D5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Budget</a:t>
          </a:r>
        </a:p>
      </dgm:t>
    </dgm:pt>
    <dgm:pt modelId="{AE67282B-F2E1-472B-BB70-FD802671B891}" type="parTrans" cxnId="{875DDECF-BA62-48D1-AEF7-CA588F732BBB}">
      <dgm:prSet/>
      <dgm:spPr/>
      <dgm:t>
        <a:bodyPr/>
        <a:lstStyle/>
        <a:p>
          <a:endParaRPr lang="en-US"/>
        </a:p>
      </dgm:t>
    </dgm:pt>
    <dgm:pt modelId="{4EB4E3D1-7891-4403-B05A-BF10C00818B7}" type="sibTrans" cxnId="{875DDECF-BA62-48D1-AEF7-CA588F732BBB}">
      <dgm:prSet/>
      <dgm:spPr/>
      <dgm:t>
        <a:bodyPr/>
        <a:lstStyle/>
        <a:p>
          <a:endParaRPr lang="en-US"/>
        </a:p>
      </dgm:t>
    </dgm:pt>
    <dgm:pt modelId="{732D8E74-67A1-4BAB-9437-738D50DC910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Ongoing projects</a:t>
          </a:r>
        </a:p>
      </dgm:t>
    </dgm:pt>
    <dgm:pt modelId="{876CFEC0-23AD-42B8-8CD5-CCE2B7C5DF3D}" type="parTrans" cxnId="{16386B46-1E1E-4578-AC20-7438A4C18F91}">
      <dgm:prSet/>
      <dgm:spPr/>
      <dgm:t>
        <a:bodyPr/>
        <a:lstStyle/>
        <a:p>
          <a:endParaRPr lang="en-US"/>
        </a:p>
      </dgm:t>
    </dgm:pt>
    <dgm:pt modelId="{07CE5B32-B36F-41D4-A088-41D671984EBD}" type="sibTrans" cxnId="{16386B46-1E1E-4578-AC20-7438A4C18F91}">
      <dgm:prSet/>
      <dgm:spPr/>
      <dgm:t>
        <a:bodyPr/>
        <a:lstStyle/>
        <a:p>
          <a:endParaRPr lang="en-US"/>
        </a:p>
      </dgm:t>
    </dgm:pt>
    <dgm:pt modelId="{C0927EDF-1B4F-4DC1-91FD-5E2AFEE73FBF}" type="pres">
      <dgm:prSet presAssocID="{4E06EA39-89DB-44F5-9BDA-0F0CEE577D09}" presName="root" presStyleCnt="0">
        <dgm:presLayoutVars>
          <dgm:dir/>
          <dgm:resizeHandles val="exact"/>
        </dgm:presLayoutVars>
      </dgm:prSet>
      <dgm:spPr/>
    </dgm:pt>
    <dgm:pt modelId="{AB302C67-8225-43DE-BC94-32586697E9B0}" type="pres">
      <dgm:prSet presAssocID="{33CB0FF5-E533-40C5-BF6D-E2E8C2D774FD}" presName="compNode" presStyleCnt="0"/>
      <dgm:spPr/>
    </dgm:pt>
    <dgm:pt modelId="{D175CD9B-EAD4-4F5B-B7DF-E16B8E39A87D}" type="pres">
      <dgm:prSet presAssocID="{33CB0FF5-E533-40C5-BF6D-E2E8C2D774FD}" presName="bgRect" presStyleLbl="bgShp" presStyleIdx="0" presStyleCnt="3"/>
      <dgm:spPr/>
    </dgm:pt>
    <dgm:pt modelId="{0FF06E89-1A4B-44BF-BE32-561444A8D36C}" type="pres">
      <dgm:prSet presAssocID="{33CB0FF5-E533-40C5-BF6D-E2E8C2D774F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mail"/>
        </a:ext>
      </dgm:extLst>
    </dgm:pt>
    <dgm:pt modelId="{DED286E5-33B3-4057-A109-233A8F9BC9B7}" type="pres">
      <dgm:prSet presAssocID="{33CB0FF5-E533-40C5-BF6D-E2E8C2D774FD}" presName="spaceRect" presStyleCnt="0"/>
      <dgm:spPr/>
    </dgm:pt>
    <dgm:pt modelId="{3CF2979C-146F-4592-9DF5-D69B1796D5C0}" type="pres">
      <dgm:prSet presAssocID="{33CB0FF5-E533-40C5-BF6D-E2E8C2D774FD}" presName="parTx" presStyleLbl="revTx" presStyleIdx="0" presStyleCnt="4">
        <dgm:presLayoutVars>
          <dgm:chMax val="0"/>
          <dgm:chPref val="0"/>
        </dgm:presLayoutVars>
      </dgm:prSet>
      <dgm:spPr/>
    </dgm:pt>
    <dgm:pt modelId="{286C3C54-9676-409C-BC3E-9F907FE507DD}" type="pres">
      <dgm:prSet presAssocID="{2AA1A990-0968-41D3-8724-831232351FE9}" presName="sibTrans" presStyleCnt="0"/>
      <dgm:spPr/>
    </dgm:pt>
    <dgm:pt modelId="{5208164F-B34C-4B06-89CF-776A9D53967D}" type="pres">
      <dgm:prSet presAssocID="{335B9017-1410-4DC7-9026-79EBDAE98D7E}" presName="compNode" presStyleCnt="0"/>
      <dgm:spPr/>
    </dgm:pt>
    <dgm:pt modelId="{2BE2A192-4FB9-49C0-8670-8F96DBCCD4BD}" type="pres">
      <dgm:prSet presAssocID="{335B9017-1410-4DC7-9026-79EBDAE98D7E}" presName="bgRect" presStyleLbl="bgShp" presStyleIdx="1" presStyleCnt="3"/>
      <dgm:spPr/>
    </dgm:pt>
    <dgm:pt modelId="{5C0068A0-CB51-4D46-8B62-0B1E76F7A632}" type="pres">
      <dgm:prSet presAssocID="{335B9017-1410-4DC7-9026-79EBDAE98D7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31E341BC-67F5-4D5F-A616-7A4BBBFEBF78}" type="pres">
      <dgm:prSet presAssocID="{335B9017-1410-4DC7-9026-79EBDAE98D7E}" presName="spaceRect" presStyleCnt="0"/>
      <dgm:spPr/>
    </dgm:pt>
    <dgm:pt modelId="{DB817F26-432D-4D98-8F65-852CEEBDF263}" type="pres">
      <dgm:prSet presAssocID="{335B9017-1410-4DC7-9026-79EBDAE98D7E}" presName="parTx" presStyleLbl="revTx" presStyleIdx="1" presStyleCnt="4">
        <dgm:presLayoutVars>
          <dgm:chMax val="0"/>
          <dgm:chPref val="0"/>
        </dgm:presLayoutVars>
      </dgm:prSet>
      <dgm:spPr/>
    </dgm:pt>
    <dgm:pt modelId="{DEB2C80A-9FAB-42B5-9EE5-5E2F9C459B64}" type="pres">
      <dgm:prSet presAssocID="{0446B154-D7F9-4DE9-9BD2-6AD634B24CA5}" presName="sibTrans" presStyleCnt="0"/>
      <dgm:spPr/>
    </dgm:pt>
    <dgm:pt modelId="{AE96F1F9-66CF-4251-B3DD-66A8F088B5A5}" type="pres">
      <dgm:prSet presAssocID="{37388015-2832-4730-9308-311D53C5098D}" presName="compNode" presStyleCnt="0"/>
      <dgm:spPr/>
    </dgm:pt>
    <dgm:pt modelId="{37697F57-8718-4CA8-8658-96585385D15B}" type="pres">
      <dgm:prSet presAssocID="{37388015-2832-4730-9308-311D53C5098D}" presName="bgRect" presStyleLbl="bgShp" presStyleIdx="2" presStyleCnt="3"/>
      <dgm:spPr/>
    </dgm:pt>
    <dgm:pt modelId="{BFBE84FB-2101-42AD-90E6-4D1B0C3C05AB}" type="pres">
      <dgm:prSet presAssocID="{37388015-2832-4730-9308-311D53C5098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468903B4-E3FB-4D61-9EA9-001E2EB20BA7}" type="pres">
      <dgm:prSet presAssocID="{37388015-2832-4730-9308-311D53C5098D}" presName="spaceRect" presStyleCnt="0"/>
      <dgm:spPr/>
    </dgm:pt>
    <dgm:pt modelId="{E46E220F-F345-4D37-BE27-90AA7BE3E5DC}" type="pres">
      <dgm:prSet presAssocID="{37388015-2832-4730-9308-311D53C5098D}" presName="parTx" presStyleLbl="revTx" presStyleIdx="2" presStyleCnt="4">
        <dgm:presLayoutVars>
          <dgm:chMax val="0"/>
          <dgm:chPref val="0"/>
        </dgm:presLayoutVars>
      </dgm:prSet>
      <dgm:spPr/>
    </dgm:pt>
    <dgm:pt modelId="{55EEE507-DDE4-45D6-8FCC-39C5E752DAE0}" type="pres">
      <dgm:prSet presAssocID="{37388015-2832-4730-9308-311D53C5098D}" presName="desTx" presStyleLbl="revTx" presStyleIdx="3" presStyleCnt="4">
        <dgm:presLayoutVars/>
      </dgm:prSet>
      <dgm:spPr/>
    </dgm:pt>
  </dgm:ptLst>
  <dgm:cxnLst>
    <dgm:cxn modelId="{7C854E1F-8F14-4622-B9DE-AEE585649B48}" type="presOf" srcId="{33CB0FF5-E533-40C5-BF6D-E2E8C2D774FD}" destId="{3CF2979C-146F-4592-9DF5-D69B1796D5C0}" srcOrd="0" destOrd="0" presId="urn:microsoft.com/office/officeart/2018/2/layout/IconVerticalSolidList"/>
    <dgm:cxn modelId="{D175E22A-CF29-4637-975F-2B8106817494}" type="presOf" srcId="{4E06EA39-89DB-44F5-9BDA-0F0CEE577D09}" destId="{C0927EDF-1B4F-4DC1-91FD-5E2AFEE73FBF}" srcOrd="0" destOrd="0" presId="urn:microsoft.com/office/officeart/2018/2/layout/IconVerticalSolidList"/>
    <dgm:cxn modelId="{EB30FF36-2315-472E-A010-074DC26BE8BD}" type="presOf" srcId="{732D8E74-67A1-4BAB-9437-738D50DC910D}" destId="{55EEE507-DDE4-45D6-8FCC-39C5E752DAE0}" srcOrd="0" destOrd="2" presId="urn:microsoft.com/office/officeart/2018/2/layout/IconVerticalSolidList"/>
    <dgm:cxn modelId="{16386B46-1E1E-4578-AC20-7438A4C18F91}" srcId="{37388015-2832-4730-9308-311D53C5098D}" destId="{732D8E74-67A1-4BAB-9437-738D50DC910D}" srcOrd="2" destOrd="0" parTransId="{876CFEC0-23AD-42B8-8CD5-CCE2B7C5DF3D}" sibTransId="{07CE5B32-B36F-41D4-A088-41D671984EBD}"/>
    <dgm:cxn modelId="{A212C44D-60F6-4939-A713-6C4CFA4F1DC1}" srcId="{4E06EA39-89DB-44F5-9BDA-0F0CEE577D09}" destId="{335B9017-1410-4DC7-9026-79EBDAE98D7E}" srcOrd="1" destOrd="0" parTransId="{BAC199A5-E352-49BC-932E-A2EB99598F17}" sibTransId="{0446B154-D7F9-4DE9-9BD2-6AD634B24CA5}"/>
    <dgm:cxn modelId="{30D8EE4F-B584-48BE-97F2-72A55CB6D4B1}" srcId="{4E06EA39-89DB-44F5-9BDA-0F0CEE577D09}" destId="{33CB0FF5-E533-40C5-BF6D-E2E8C2D774FD}" srcOrd="0" destOrd="0" parTransId="{DD864D83-5195-4AC7-80E7-2DC1FFA93E7A}" sibTransId="{2AA1A990-0968-41D3-8724-831232351FE9}"/>
    <dgm:cxn modelId="{13D4AC52-F2AF-49D0-8EB2-36E4CB6508AB}" type="presOf" srcId="{41FEF835-4171-49B1-9BBA-B667B5661797}" destId="{55EEE507-DDE4-45D6-8FCC-39C5E752DAE0}" srcOrd="0" destOrd="0" presId="urn:microsoft.com/office/officeart/2018/2/layout/IconVerticalSolidList"/>
    <dgm:cxn modelId="{DC4FE75B-9AAD-4B7D-A9C0-A32D288F4EF9}" type="presOf" srcId="{335B9017-1410-4DC7-9026-79EBDAE98D7E}" destId="{DB817F26-432D-4D98-8F65-852CEEBDF263}" srcOrd="0" destOrd="0" presId="urn:microsoft.com/office/officeart/2018/2/layout/IconVerticalSolidList"/>
    <dgm:cxn modelId="{30233CA4-83F5-468F-900E-A5E69A4528AB}" srcId="{4E06EA39-89DB-44F5-9BDA-0F0CEE577D09}" destId="{37388015-2832-4730-9308-311D53C5098D}" srcOrd="2" destOrd="0" parTransId="{6383F909-9078-4004-A28D-B7FA6C434EF4}" sibTransId="{EA353055-4410-4ECF-B4DA-A4F5B39B8FF7}"/>
    <dgm:cxn modelId="{29E02EBA-B60C-46BF-B12D-F0D7F51C0CD0}" type="presOf" srcId="{37388015-2832-4730-9308-311D53C5098D}" destId="{E46E220F-F345-4D37-BE27-90AA7BE3E5DC}" srcOrd="0" destOrd="0" presId="urn:microsoft.com/office/officeart/2018/2/layout/IconVerticalSolidList"/>
    <dgm:cxn modelId="{875DDECF-BA62-48D1-AEF7-CA588F732BBB}" srcId="{37388015-2832-4730-9308-311D53C5098D}" destId="{DA35033B-F6CB-4E98-8D96-36C246BF8D5D}" srcOrd="1" destOrd="0" parTransId="{AE67282B-F2E1-472B-BB70-FD802671B891}" sibTransId="{4EB4E3D1-7891-4403-B05A-BF10C00818B7}"/>
    <dgm:cxn modelId="{CD796DDB-ABC9-4FD5-B986-78735A922C5A}" srcId="{37388015-2832-4730-9308-311D53C5098D}" destId="{41FEF835-4171-49B1-9BBA-B667B5661797}" srcOrd="0" destOrd="0" parTransId="{990D1FE9-DC72-4841-A137-917CC6C113EA}" sibTransId="{B521179D-2809-4940-9E7D-D35924E0D045}"/>
    <dgm:cxn modelId="{E5B13CE7-5797-4B4E-9A30-831F1810BD3C}" type="presOf" srcId="{DA35033B-F6CB-4E98-8D96-36C246BF8D5D}" destId="{55EEE507-DDE4-45D6-8FCC-39C5E752DAE0}" srcOrd="0" destOrd="1" presId="urn:microsoft.com/office/officeart/2018/2/layout/IconVerticalSolidList"/>
    <dgm:cxn modelId="{785B6594-D859-45F4-BC07-C37F61D7DDB6}" type="presParOf" srcId="{C0927EDF-1B4F-4DC1-91FD-5E2AFEE73FBF}" destId="{AB302C67-8225-43DE-BC94-32586697E9B0}" srcOrd="0" destOrd="0" presId="urn:microsoft.com/office/officeart/2018/2/layout/IconVerticalSolidList"/>
    <dgm:cxn modelId="{8CFFCAE1-2197-433D-8B2F-2D8B730F974F}" type="presParOf" srcId="{AB302C67-8225-43DE-BC94-32586697E9B0}" destId="{D175CD9B-EAD4-4F5B-B7DF-E16B8E39A87D}" srcOrd="0" destOrd="0" presId="urn:microsoft.com/office/officeart/2018/2/layout/IconVerticalSolidList"/>
    <dgm:cxn modelId="{AB4B843C-7B87-488B-8F76-9B6B1C39A476}" type="presParOf" srcId="{AB302C67-8225-43DE-BC94-32586697E9B0}" destId="{0FF06E89-1A4B-44BF-BE32-561444A8D36C}" srcOrd="1" destOrd="0" presId="urn:microsoft.com/office/officeart/2018/2/layout/IconVerticalSolidList"/>
    <dgm:cxn modelId="{1CC3CC67-0F3A-456B-ADC4-AD8BCF25FEAA}" type="presParOf" srcId="{AB302C67-8225-43DE-BC94-32586697E9B0}" destId="{DED286E5-33B3-4057-A109-233A8F9BC9B7}" srcOrd="2" destOrd="0" presId="urn:microsoft.com/office/officeart/2018/2/layout/IconVerticalSolidList"/>
    <dgm:cxn modelId="{B49286A6-A515-4309-98EE-73A7A6BF6A6A}" type="presParOf" srcId="{AB302C67-8225-43DE-BC94-32586697E9B0}" destId="{3CF2979C-146F-4592-9DF5-D69B1796D5C0}" srcOrd="3" destOrd="0" presId="urn:microsoft.com/office/officeart/2018/2/layout/IconVerticalSolidList"/>
    <dgm:cxn modelId="{B293F537-6B7B-43F8-919A-526606A688FD}" type="presParOf" srcId="{C0927EDF-1B4F-4DC1-91FD-5E2AFEE73FBF}" destId="{286C3C54-9676-409C-BC3E-9F907FE507DD}" srcOrd="1" destOrd="0" presId="urn:microsoft.com/office/officeart/2018/2/layout/IconVerticalSolidList"/>
    <dgm:cxn modelId="{320EE26D-D532-423E-8A34-DCEF9E942786}" type="presParOf" srcId="{C0927EDF-1B4F-4DC1-91FD-5E2AFEE73FBF}" destId="{5208164F-B34C-4B06-89CF-776A9D53967D}" srcOrd="2" destOrd="0" presId="urn:microsoft.com/office/officeart/2018/2/layout/IconVerticalSolidList"/>
    <dgm:cxn modelId="{F6970953-AE74-4AE4-AF90-E87B490BAF34}" type="presParOf" srcId="{5208164F-B34C-4B06-89CF-776A9D53967D}" destId="{2BE2A192-4FB9-49C0-8670-8F96DBCCD4BD}" srcOrd="0" destOrd="0" presId="urn:microsoft.com/office/officeart/2018/2/layout/IconVerticalSolidList"/>
    <dgm:cxn modelId="{4F9FC72B-7FF3-4E89-8A7A-0AB8CCDF4D09}" type="presParOf" srcId="{5208164F-B34C-4B06-89CF-776A9D53967D}" destId="{5C0068A0-CB51-4D46-8B62-0B1E76F7A632}" srcOrd="1" destOrd="0" presId="urn:microsoft.com/office/officeart/2018/2/layout/IconVerticalSolidList"/>
    <dgm:cxn modelId="{6AE3EE0C-E2F6-4A20-9F2E-28A72B5566F2}" type="presParOf" srcId="{5208164F-B34C-4B06-89CF-776A9D53967D}" destId="{31E341BC-67F5-4D5F-A616-7A4BBBFEBF78}" srcOrd="2" destOrd="0" presId="urn:microsoft.com/office/officeart/2018/2/layout/IconVerticalSolidList"/>
    <dgm:cxn modelId="{31A981C1-007D-436D-BD64-3D5EBC052CEB}" type="presParOf" srcId="{5208164F-B34C-4B06-89CF-776A9D53967D}" destId="{DB817F26-432D-4D98-8F65-852CEEBDF263}" srcOrd="3" destOrd="0" presId="urn:microsoft.com/office/officeart/2018/2/layout/IconVerticalSolidList"/>
    <dgm:cxn modelId="{B444ED87-A4BA-471C-92F7-8F781793CFFF}" type="presParOf" srcId="{C0927EDF-1B4F-4DC1-91FD-5E2AFEE73FBF}" destId="{DEB2C80A-9FAB-42B5-9EE5-5E2F9C459B64}" srcOrd="3" destOrd="0" presId="urn:microsoft.com/office/officeart/2018/2/layout/IconVerticalSolidList"/>
    <dgm:cxn modelId="{15D6FC51-522B-4CE9-A3AD-6E82A99D127D}" type="presParOf" srcId="{C0927EDF-1B4F-4DC1-91FD-5E2AFEE73FBF}" destId="{AE96F1F9-66CF-4251-B3DD-66A8F088B5A5}" srcOrd="4" destOrd="0" presId="urn:microsoft.com/office/officeart/2018/2/layout/IconVerticalSolidList"/>
    <dgm:cxn modelId="{3FE8981D-BA52-446D-9960-40D7F522753B}" type="presParOf" srcId="{AE96F1F9-66CF-4251-B3DD-66A8F088B5A5}" destId="{37697F57-8718-4CA8-8658-96585385D15B}" srcOrd="0" destOrd="0" presId="urn:microsoft.com/office/officeart/2018/2/layout/IconVerticalSolidList"/>
    <dgm:cxn modelId="{93C3BC79-B207-4B09-999B-39F77AD628DF}" type="presParOf" srcId="{AE96F1F9-66CF-4251-B3DD-66A8F088B5A5}" destId="{BFBE84FB-2101-42AD-90E6-4D1B0C3C05AB}" srcOrd="1" destOrd="0" presId="urn:microsoft.com/office/officeart/2018/2/layout/IconVerticalSolidList"/>
    <dgm:cxn modelId="{0D0B71B4-0996-4F26-B813-43A0A1F8E0BF}" type="presParOf" srcId="{AE96F1F9-66CF-4251-B3DD-66A8F088B5A5}" destId="{468903B4-E3FB-4D61-9EA9-001E2EB20BA7}" srcOrd="2" destOrd="0" presId="urn:microsoft.com/office/officeart/2018/2/layout/IconVerticalSolidList"/>
    <dgm:cxn modelId="{564AFAE4-64F4-4F64-A5AB-CF000F2391A9}" type="presParOf" srcId="{AE96F1F9-66CF-4251-B3DD-66A8F088B5A5}" destId="{E46E220F-F345-4D37-BE27-90AA7BE3E5DC}" srcOrd="3" destOrd="0" presId="urn:microsoft.com/office/officeart/2018/2/layout/IconVerticalSolidList"/>
    <dgm:cxn modelId="{B2AF02BA-17D9-4695-AB57-2919450A9562}" type="presParOf" srcId="{AE96F1F9-66CF-4251-B3DD-66A8F088B5A5}" destId="{55EEE507-DDE4-45D6-8FCC-39C5E752DAE0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75CD9B-EAD4-4F5B-B7DF-E16B8E39A87D}">
      <dsp:nvSpPr>
        <dsp:cNvPr id="0" name=""/>
        <dsp:cNvSpPr/>
      </dsp:nvSpPr>
      <dsp:spPr>
        <a:xfrm>
          <a:off x="0" y="449"/>
          <a:ext cx="5157787" cy="105248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F06E89-1A4B-44BF-BE32-561444A8D36C}">
      <dsp:nvSpPr>
        <dsp:cNvPr id="0" name=""/>
        <dsp:cNvSpPr/>
      </dsp:nvSpPr>
      <dsp:spPr>
        <a:xfrm>
          <a:off x="318375" y="237258"/>
          <a:ext cx="578865" cy="57886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F2979C-146F-4592-9DF5-D69B1796D5C0}">
      <dsp:nvSpPr>
        <dsp:cNvPr id="0" name=""/>
        <dsp:cNvSpPr/>
      </dsp:nvSpPr>
      <dsp:spPr>
        <a:xfrm>
          <a:off x="1215617" y="449"/>
          <a:ext cx="3942169" cy="10524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388" tIns="111388" rIns="111388" bIns="111388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January Email &amp; Website metrics</a:t>
          </a:r>
        </a:p>
      </dsp:txBody>
      <dsp:txXfrm>
        <a:off x="1215617" y="449"/>
        <a:ext cx="3942169" cy="1052482"/>
      </dsp:txXfrm>
    </dsp:sp>
    <dsp:sp modelId="{2BE2A192-4FB9-49C0-8670-8F96DBCCD4BD}">
      <dsp:nvSpPr>
        <dsp:cNvPr id="0" name=""/>
        <dsp:cNvSpPr/>
      </dsp:nvSpPr>
      <dsp:spPr>
        <a:xfrm>
          <a:off x="0" y="1316052"/>
          <a:ext cx="5157787" cy="105248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0068A0-CB51-4D46-8B62-0B1E76F7A632}">
      <dsp:nvSpPr>
        <dsp:cNvPr id="0" name=""/>
        <dsp:cNvSpPr/>
      </dsp:nvSpPr>
      <dsp:spPr>
        <a:xfrm>
          <a:off x="318375" y="1552861"/>
          <a:ext cx="578865" cy="57886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817F26-432D-4D98-8F65-852CEEBDF263}">
      <dsp:nvSpPr>
        <dsp:cNvPr id="0" name=""/>
        <dsp:cNvSpPr/>
      </dsp:nvSpPr>
      <dsp:spPr>
        <a:xfrm>
          <a:off x="1215617" y="1316052"/>
          <a:ext cx="3942169" cy="10524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388" tIns="111388" rIns="111388" bIns="111388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2024 NNA/AUM graph</a:t>
          </a:r>
        </a:p>
      </dsp:txBody>
      <dsp:txXfrm>
        <a:off x="1215617" y="1316052"/>
        <a:ext cx="3942169" cy="1052482"/>
      </dsp:txXfrm>
    </dsp:sp>
    <dsp:sp modelId="{37697F57-8718-4CA8-8658-96585385D15B}">
      <dsp:nvSpPr>
        <dsp:cNvPr id="0" name=""/>
        <dsp:cNvSpPr/>
      </dsp:nvSpPr>
      <dsp:spPr>
        <a:xfrm>
          <a:off x="0" y="2631655"/>
          <a:ext cx="5157787" cy="105248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BE84FB-2101-42AD-90E6-4D1B0C3C05AB}">
      <dsp:nvSpPr>
        <dsp:cNvPr id="0" name=""/>
        <dsp:cNvSpPr/>
      </dsp:nvSpPr>
      <dsp:spPr>
        <a:xfrm>
          <a:off x="318375" y="2868464"/>
          <a:ext cx="578865" cy="57886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6E220F-F345-4D37-BE27-90AA7BE3E5DC}">
      <dsp:nvSpPr>
        <dsp:cNvPr id="0" name=""/>
        <dsp:cNvSpPr/>
      </dsp:nvSpPr>
      <dsp:spPr>
        <a:xfrm>
          <a:off x="1215617" y="2631655"/>
          <a:ext cx="2321004" cy="10524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388" tIns="111388" rIns="111388" bIns="111388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Initiatives</a:t>
          </a:r>
        </a:p>
      </dsp:txBody>
      <dsp:txXfrm>
        <a:off x="1215617" y="2631655"/>
        <a:ext cx="2321004" cy="1052482"/>
      </dsp:txXfrm>
    </dsp:sp>
    <dsp:sp modelId="{55EEE507-DDE4-45D6-8FCC-39C5E752DAE0}">
      <dsp:nvSpPr>
        <dsp:cNvPr id="0" name=""/>
        <dsp:cNvSpPr/>
      </dsp:nvSpPr>
      <dsp:spPr>
        <a:xfrm>
          <a:off x="3536621" y="2631655"/>
          <a:ext cx="1621165" cy="10524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388" tIns="111388" rIns="111388" bIns="111388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Client &amp; Prospect letter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Budget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Ongoing projects</a:t>
          </a:r>
        </a:p>
      </dsp:txBody>
      <dsp:txXfrm>
        <a:off x="3536621" y="2631655"/>
        <a:ext cx="1621165" cy="10524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92908-DCB0-9528-3EBD-A1357091A7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CF5180-8A8A-BDF4-5662-2592B5CD76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2EC0-BBCC-6806-9557-00DC8F852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F22D1-7D08-4822-9F7A-6EF95E869BE5}" type="datetimeFigureOut">
              <a:rPr lang="en-US" smtClean="0"/>
              <a:t>2/20/25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2A9CA9-215F-C37C-CE7A-77945180B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E51917-47FD-96EC-1A2B-CBB68CCC5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64C79-BF24-478D-9CE2-A99D53052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830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762E3-2DA7-DDBC-0708-B14B7611D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2E1441-C6BD-8A27-F3E8-4E3268585C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554865-376A-9C19-6558-33D42B039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F22D1-7D08-4822-9F7A-6EF95E869BE5}" type="datetimeFigureOut">
              <a:rPr lang="en-US" smtClean="0"/>
              <a:t>2/20/25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184F12-3981-890F-6F59-1C24310E3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4B5C66-ACFF-B44A-4E2B-BCD56304F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64C79-BF24-478D-9CE2-A99D53052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022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E7444F-249A-72EE-9531-1023D2C335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3E66F6-3E4B-059D-50C0-AFA6708272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3CB04A-94A5-63D4-FB9F-C642D05AD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F22D1-7D08-4822-9F7A-6EF95E869BE5}" type="datetimeFigureOut">
              <a:rPr lang="en-US" smtClean="0"/>
              <a:t>2/20/25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795DA-2A55-E01E-0FA0-8C9A0ACD8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A88796-FAB4-F4AE-8058-C721220D8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64C79-BF24-478D-9CE2-A99D53052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862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0590B-E12B-2AE2-1EF9-8A0DAAE26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88EC44-B740-2ADE-588B-334F097B01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F23C76-64DC-851B-5ED1-420139F13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F22D1-7D08-4822-9F7A-6EF95E869BE5}" type="datetimeFigureOut">
              <a:rPr lang="en-US" smtClean="0"/>
              <a:t>2/20/25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F28553-D7CB-DC03-28BC-89F79F25B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E64113-2AD9-3C7F-F1C8-79D355CBD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64C79-BF24-478D-9CE2-A99D53052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378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352D8-52C5-2D92-8A48-78EE38EE1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A87F27-2FA8-F073-F2A3-7CD0118990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B876D6-9302-7731-30E0-21C820204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F22D1-7D08-4822-9F7A-6EF95E869BE5}" type="datetimeFigureOut">
              <a:rPr lang="en-US" smtClean="0"/>
              <a:t>2/20/25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BCA8FD-817C-F148-C221-47C81FF4F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F555D1-D510-4840-4F6C-2A55CAC91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64C79-BF24-478D-9CE2-A99D53052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226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187D0-0BC0-AFD4-149D-AEDEA05B7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33618B-9EC8-B5F9-79CA-EA8FEAE424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F4D2C9-04CA-1C8D-FAD3-EA1DD77CE6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5ECEA6-2F6E-86CF-5926-F2D05EBB9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F22D1-7D08-4822-9F7A-6EF95E869BE5}" type="datetimeFigureOut">
              <a:rPr lang="en-US" smtClean="0"/>
              <a:t>2/20/25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76F4FC-E4A1-AF2B-E4B2-E6C37A27F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CD8BFC-3EBC-5D0D-6F19-B719FCCFE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64C79-BF24-478D-9CE2-A99D53052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700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B2590-93D7-68DB-B7E5-B984B7C38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A23C2C-8161-9B66-E1DC-69D205B62F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24DEB5-099C-050C-AC62-243B6AA1DA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C5DF8C-1901-5C76-7401-76C332DE1F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5A6B95-AEB9-FE8C-7AC7-5FE792FACD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FFB898-4599-5116-7F4A-7E07546A9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F22D1-7D08-4822-9F7A-6EF95E869BE5}" type="datetimeFigureOut">
              <a:rPr lang="en-US" smtClean="0"/>
              <a:t>2/20/25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ED3F87-07A3-B75C-650B-344C550EC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678020-903A-4F1B-FA6A-B50875275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64C79-BF24-478D-9CE2-A99D53052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465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C1160-27A8-03EC-4537-A8454E056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CAD024-A3A0-E320-85A5-EB8C2FC3A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F22D1-7D08-4822-9F7A-6EF95E869BE5}" type="datetimeFigureOut">
              <a:rPr lang="en-US" smtClean="0"/>
              <a:t>2/20/25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27D3DD-283A-9C1F-5CB5-711573183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705AD1-29F6-2E04-F4B1-8F013048F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64C79-BF24-478D-9CE2-A99D53052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815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28A62C-DE9A-0317-4C8B-B85A59038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F22D1-7D08-4822-9F7A-6EF95E869BE5}" type="datetimeFigureOut">
              <a:rPr lang="en-US" smtClean="0"/>
              <a:t>2/20/25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D8739D-6D33-6DA4-F079-FEA49F6D4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003555-05F0-0094-EF08-0E9637E41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64C79-BF24-478D-9CE2-A99D53052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978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0BAA6-263A-0551-5B5B-28DBEE880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152EFE-4FCE-553F-8AAE-A510605A6E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83B680-B689-D3E2-9E61-22A33EDC4C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D46F38-93FE-639C-409B-B83F9E749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F22D1-7D08-4822-9F7A-6EF95E869BE5}" type="datetimeFigureOut">
              <a:rPr lang="en-US" smtClean="0"/>
              <a:t>2/20/25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02FDB2-5A96-7E8F-9C21-FE6C719A5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0651D2-DEE0-6A84-F062-8E37AD217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64C79-BF24-478D-9CE2-A99D53052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235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E7C14-C2DC-52D6-C1AA-89D060428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15F973-7ED3-DEA5-D488-5451AB8BC1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104261-ECFC-BB2D-7426-177C0D615A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CB7DAF-E215-8A04-41BB-CC088E529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F22D1-7D08-4822-9F7A-6EF95E869BE5}" type="datetimeFigureOut">
              <a:rPr lang="en-US" smtClean="0"/>
              <a:t>2/20/25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3293C2-FFA6-1BE0-9767-FF92BA0FF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81DC43-731B-543C-9052-4D2048A17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64C79-BF24-478D-9CE2-A99D53052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33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8192D6-38C2-CC0F-85E8-1D3BA7E4F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FA2BA4-8542-69BD-2278-4FB89018B7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15EBDB-7294-D50A-0DDF-D34538BF55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ABF22D1-7D08-4822-9F7A-6EF95E869BE5}" type="datetimeFigureOut">
              <a:rPr lang="en-US" smtClean="0"/>
              <a:t>2/20/25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E17A40-B063-EFAC-96F6-0E9D5FF0A5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7C6BB0-564F-52CF-D0EC-10222BCE38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2464C79-BF24-478D-9CE2-A99D53052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321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29A75-CE90-602A-96C8-82C312C1EE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HMA Marketing Meeting	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34D53A-FB0C-C6F7-1B8E-14F6C1CAE1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February 19, 2025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6593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F3D6E-F10D-7820-64B8-6E5DBFF80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Meeting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59046-FE2D-2632-AD62-686D85E53F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March 12?</a:t>
            </a:r>
          </a:p>
          <a:p>
            <a:endParaRPr lang="en-US" dirty="0"/>
          </a:p>
          <a:p>
            <a:r>
              <a:rPr lang="en-US" dirty="0"/>
              <a:t>Tasks for next meeting:</a:t>
            </a:r>
          </a:p>
        </p:txBody>
      </p:sp>
    </p:spTree>
    <p:extLst>
      <p:ext uri="{BB962C8B-B14F-4D97-AF65-F5344CB8AC3E}">
        <p14:creationId xmlns:p14="http://schemas.microsoft.com/office/powerpoint/2010/main" val="1174486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464DD-F3DB-F8BA-0E5B-515CEA62C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014AC6-C350-7CDA-2DDD-88E0026E01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graphicFrame>
        <p:nvGraphicFramePr>
          <p:cNvPr id="10" name="Content Placeholder 3">
            <a:extLst>
              <a:ext uri="{FF2B5EF4-FFF2-40B4-BE49-F238E27FC236}">
                <a16:creationId xmlns:a16="http://schemas.microsoft.com/office/drawing/2014/main" id="{3E7659A0-F0D3-8B9A-DF9F-E2EFB4EB7B48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839788" y="2505075"/>
          <a:ext cx="5157787" cy="36845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31DA6D-5447-B80F-8F0F-BCFA75ED07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Identify Priorities &amp; Schedule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B071BC-8D7C-4FD6-91D1-019DD4B705D0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Review Call F/U?</a:t>
            </a:r>
          </a:p>
          <a:p>
            <a:endParaRPr lang="en-US" dirty="0"/>
          </a:p>
          <a:p>
            <a:r>
              <a:rPr lang="en-US" dirty="0"/>
              <a:t>Newsletter, Dusty Money, &amp; ADV Emails going out this week. </a:t>
            </a:r>
          </a:p>
          <a:p>
            <a:endParaRPr lang="en-US" dirty="0"/>
          </a:p>
          <a:p>
            <a:r>
              <a:rPr lang="en-US" dirty="0"/>
              <a:t>Events</a:t>
            </a:r>
          </a:p>
          <a:p>
            <a:pPr lvl="1"/>
            <a:r>
              <a:rPr lang="en-US" dirty="0"/>
              <a:t>March</a:t>
            </a:r>
          </a:p>
          <a:p>
            <a:pPr lvl="1"/>
            <a:r>
              <a:rPr lang="en-US" dirty="0"/>
              <a:t>April</a:t>
            </a:r>
          </a:p>
          <a:p>
            <a:pPr lvl="1"/>
            <a:r>
              <a:rPr lang="en-US" dirty="0"/>
              <a:t>May</a:t>
            </a:r>
          </a:p>
        </p:txBody>
      </p:sp>
    </p:spTree>
    <p:extLst>
      <p:ext uri="{BB962C8B-B14F-4D97-AF65-F5344CB8AC3E}">
        <p14:creationId xmlns:p14="http://schemas.microsoft.com/office/powerpoint/2010/main" val="1005458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BF9BC-5CF6-FDC8-7C6C-C9D24C7E2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Newsletter Analytics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289E7DA-1868-29ED-DD82-90426CEF40C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340835" y="1825625"/>
            <a:ext cx="4176329" cy="4351338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4783E93-594D-7E89-4782-A51F1A4B3BD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575505" y="1825625"/>
            <a:ext cx="4108290" cy="4351338"/>
          </a:xfrm>
        </p:spPr>
      </p:pic>
    </p:spTree>
    <p:extLst>
      <p:ext uri="{BB962C8B-B14F-4D97-AF65-F5344CB8AC3E}">
        <p14:creationId xmlns:p14="http://schemas.microsoft.com/office/powerpoint/2010/main" val="911278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09D0A-5D82-BF02-EF3C-BD4EF2F7B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NNA/AUM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1502981-5641-EB54-FA47-463D500843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8131" y="1690688"/>
            <a:ext cx="9394737" cy="4351338"/>
          </a:xfrm>
        </p:spPr>
      </p:pic>
    </p:spTree>
    <p:extLst>
      <p:ext uri="{BB962C8B-B14F-4D97-AF65-F5344CB8AC3E}">
        <p14:creationId xmlns:p14="http://schemas.microsoft.com/office/powerpoint/2010/main" val="3654000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FB881-6493-80A3-7B88-3E0845BD6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Website Metrics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43D3879-936F-1CC8-4551-97942FB6018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86668" y="1499477"/>
            <a:ext cx="3904357" cy="1815224"/>
          </a:xfr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6C1AF9EB-1260-861A-806B-C03C1EDA8C3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096000" y="1070461"/>
            <a:ext cx="3552825" cy="3057525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1E17AFE-73C9-E38D-5612-8E479EF9B9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9636" y="4086751"/>
            <a:ext cx="4691063" cy="223812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0469570-9ABA-A9EC-D3FD-908DA997F4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4258776"/>
            <a:ext cx="4300537" cy="223409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E22FB4F-9A90-7552-46D4-BE869DE8D72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91026" y="1499477"/>
            <a:ext cx="1541962" cy="275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1922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D71AB-D7C0-D0EE-55CA-6BCFDD397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Budget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958BCA0-E635-AF24-6F5D-1CA0BC0F0C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19199" y="1483743"/>
            <a:ext cx="6353602" cy="4693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6691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5C813E6-B8A2-1639-B695-A331A2E8D8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867" y="429345"/>
            <a:ext cx="10905066" cy="3789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6220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F7E17B0-9C5D-F152-5E49-6929F9461F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137" y="666749"/>
            <a:ext cx="8939213" cy="5735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176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172FA86-BB3F-F4ED-FE5B-E6CC8DAAAA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7914" y="270369"/>
            <a:ext cx="8042335" cy="6317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8302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</TotalTime>
  <Words>73</Words>
  <Application>Microsoft Macintosh PowerPoint</Application>
  <PresentationFormat>Widescreen</PresentationFormat>
  <Paragraphs>27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Aptos</vt:lpstr>
      <vt:lpstr>Aptos Display</vt:lpstr>
      <vt:lpstr>Arial</vt:lpstr>
      <vt:lpstr>Office Theme</vt:lpstr>
      <vt:lpstr>HMA Marketing Meeting </vt:lpstr>
      <vt:lpstr>Agenda</vt:lpstr>
      <vt:lpstr>Newsletter Analytics</vt:lpstr>
      <vt:lpstr>NNA/AUM</vt:lpstr>
      <vt:lpstr>Website Metrics</vt:lpstr>
      <vt:lpstr>Budget</vt:lpstr>
      <vt:lpstr>PowerPoint Presentation</vt:lpstr>
      <vt:lpstr>PowerPoint Presentation</vt:lpstr>
      <vt:lpstr>PowerPoint Presentation</vt:lpstr>
      <vt:lpstr>Next Meeting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Mower, Chapin H.</dc:creator>
  <cp:lastModifiedBy>Mower, Chapin H.</cp:lastModifiedBy>
  <cp:revision>5</cp:revision>
  <dcterms:created xsi:type="dcterms:W3CDTF">2025-02-19T15:58:04Z</dcterms:created>
  <dcterms:modified xsi:type="dcterms:W3CDTF">2025-02-20T22:46:35Z</dcterms:modified>
</cp:coreProperties>
</file>