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1" r:id="rId2"/>
    <p:sldId id="312" r:id="rId3"/>
    <p:sldId id="313" r:id="rId4"/>
    <p:sldId id="311" r:id="rId5"/>
    <p:sldId id="308" r:id="rId6"/>
    <p:sldId id="309" r:id="rId7"/>
    <p:sldId id="310" r:id="rId8"/>
    <p:sldId id="307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02"/>
    <p:restoredTop sz="91410"/>
  </p:normalViewPr>
  <p:slideViewPr>
    <p:cSldViewPr snapToGrid="0" snapToObjects="1">
      <p:cViewPr>
        <p:scale>
          <a:sx n="79" d="100"/>
          <a:sy n="7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361CD-6CC4-A34D-AE45-29B67002D1E6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0DAC1-562A-E942-9290-ED2D37D14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8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Group(</a:t>
            </a:r>
            <a:r>
              <a:rPr lang="en-US" dirty="0" err="1" smtClean="0"/>
              <a:t>BaseGroup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offer = </a:t>
            </a:r>
            <a:r>
              <a:rPr lang="en-US" dirty="0" err="1" smtClean="0"/>
              <a:t>models.FloatField</a:t>
            </a:r>
            <a:r>
              <a:rPr lang="en-US" dirty="0" smtClean="0"/>
              <a:t>(min=0,</a:t>
            </a:r>
          </a:p>
          <a:p>
            <a:r>
              <a:rPr lang="en-US" dirty="0" smtClean="0"/>
              <a:t>                              max=</a:t>
            </a:r>
            <a:r>
              <a:rPr lang="en-US" dirty="0" err="1" smtClean="0"/>
              <a:t>Constants.endowment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widget=\</a:t>
            </a:r>
          </a:p>
          <a:p>
            <a:r>
              <a:rPr lang="en-US" dirty="0" smtClean="0"/>
              <a:t>                              </a:t>
            </a:r>
            <a:r>
              <a:rPr lang="en-US" dirty="0" err="1" smtClean="0"/>
              <a:t>widgets.SliderInput</a:t>
            </a:r>
            <a:r>
              <a:rPr lang="en-US" dirty="0" smtClean="0"/>
              <a:t>(</a:t>
            </a:r>
            <a:r>
              <a:rPr lang="en-US" dirty="0" err="1" smtClean="0"/>
              <a:t>attrs</a:t>
            </a:r>
            <a:r>
              <a:rPr lang="en-US" dirty="0" smtClean="0"/>
              <a:t>={'step': '0.1'}),</a:t>
            </a:r>
          </a:p>
          <a:p>
            <a:r>
              <a:rPr lang="en-US" dirty="0" smtClean="0"/>
              <a:t>                              </a:t>
            </a:r>
            <a:r>
              <a:rPr lang="en-US" dirty="0" err="1" smtClean="0"/>
              <a:t>verbose_name</a:t>
            </a:r>
            <a:r>
              <a:rPr lang="en-US" dirty="0" smtClean="0"/>
              <a:t>="You are Proposer. Please, \</a:t>
            </a:r>
          </a:p>
          <a:p>
            <a:r>
              <a:rPr lang="en-US" dirty="0" smtClean="0"/>
              <a:t>                              make your offer")</a:t>
            </a:r>
          </a:p>
          <a:p>
            <a:r>
              <a:rPr lang="en-US" dirty="0" smtClean="0"/>
              <a:t>    accept = </a:t>
            </a:r>
            <a:r>
              <a:rPr lang="en-US" dirty="0" err="1" smtClean="0"/>
              <a:t>models.BooleanField</a:t>
            </a:r>
            <a:r>
              <a:rPr lang="en-US" dirty="0" smtClean="0"/>
              <a:t>(choices=[(</a:t>
            </a:r>
            <a:r>
              <a:rPr lang="en-US" dirty="0" err="1" smtClean="0"/>
              <a:t>False,'Reject</a:t>
            </a:r>
            <a:r>
              <a:rPr lang="en-US" dirty="0" smtClean="0"/>
              <a:t>'),(</a:t>
            </a:r>
            <a:r>
              <a:rPr lang="en-US" dirty="0" err="1" smtClean="0"/>
              <a:t>True,'Accept</a:t>
            </a:r>
            <a:r>
              <a:rPr lang="en-US" dirty="0" smtClean="0"/>
              <a:t>')],</a:t>
            </a:r>
          </a:p>
          <a:p>
            <a:r>
              <a:rPr lang="en-US" dirty="0" smtClean="0"/>
              <a:t>                                widget=</a:t>
            </a:r>
            <a:r>
              <a:rPr lang="en-US" dirty="0" err="1" smtClean="0"/>
              <a:t>widgets.RadioSelectHorizontal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set_payoffs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proposer = </a:t>
            </a:r>
            <a:r>
              <a:rPr lang="en-US" dirty="0" err="1" smtClean="0"/>
              <a:t>self.get_player_by_role</a:t>
            </a:r>
            <a:r>
              <a:rPr lang="en-US" dirty="0" smtClean="0"/>
              <a:t>('Proposer')</a:t>
            </a:r>
          </a:p>
          <a:p>
            <a:r>
              <a:rPr lang="en-US" dirty="0" smtClean="0"/>
              <a:t>        responder = </a:t>
            </a:r>
            <a:r>
              <a:rPr lang="en-US" dirty="0" err="1" smtClean="0"/>
              <a:t>self.get_player_by_role</a:t>
            </a:r>
            <a:r>
              <a:rPr lang="en-US" dirty="0" smtClean="0"/>
              <a:t>('Responder')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proposer.payoff</a:t>
            </a:r>
            <a:r>
              <a:rPr lang="en-US" dirty="0" smtClean="0"/>
              <a:t> = (</a:t>
            </a:r>
            <a:r>
              <a:rPr lang="en-US" dirty="0" err="1" smtClean="0"/>
              <a:t>Constants.endowment</a:t>
            </a:r>
            <a:r>
              <a:rPr lang="en-US" dirty="0" smtClean="0"/>
              <a:t> - </a:t>
            </a:r>
            <a:r>
              <a:rPr lang="en-US" dirty="0" err="1" smtClean="0"/>
              <a:t>self.offer</a:t>
            </a:r>
            <a:r>
              <a:rPr lang="en-US" dirty="0" smtClean="0"/>
              <a:t>) * </a:t>
            </a:r>
            <a:r>
              <a:rPr lang="en-US" dirty="0" err="1" smtClean="0"/>
              <a:t>self.accept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responder.payoff</a:t>
            </a:r>
            <a:r>
              <a:rPr lang="en-US" dirty="0" smtClean="0"/>
              <a:t> = </a:t>
            </a:r>
            <a:r>
              <a:rPr lang="en-US" dirty="0" err="1" smtClean="0"/>
              <a:t>self.offer</a:t>
            </a:r>
            <a:r>
              <a:rPr lang="en-US" dirty="0" smtClean="0"/>
              <a:t> * </a:t>
            </a:r>
            <a:r>
              <a:rPr lang="en-US" dirty="0" err="1" smtClean="0"/>
              <a:t>self.accept</a:t>
            </a:r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32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Group(</a:t>
            </a:r>
            <a:r>
              <a:rPr lang="en-US" dirty="0" err="1" smtClean="0"/>
              <a:t>BaseGroup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offer = </a:t>
            </a:r>
            <a:r>
              <a:rPr lang="en-US" dirty="0" err="1" smtClean="0"/>
              <a:t>models.FloatField</a:t>
            </a:r>
            <a:r>
              <a:rPr lang="en-US" dirty="0" smtClean="0"/>
              <a:t>(min=0,</a:t>
            </a:r>
          </a:p>
          <a:p>
            <a:r>
              <a:rPr lang="en-US" dirty="0" smtClean="0"/>
              <a:t>                              max=</a:t>
            </a:r>
            <a:r>
              <a:rPr lang="en-US" dirty="0" err="1" smtClean="0"/>
              <a:t>Constants.endowment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                          widget=\</a:t>
            </a:r>
          </a:p>
          <a:p>
            <a:r>
              <a:rPr lang="en-US" dirty="0" smtClean="0"/>
              <a:t>                              </a:t>
            </a:r>
            <a:r>
              <a:rPr lang="en-US" dirty="0" err="1" smtClean="0"/>
              <a:t>widgets.SliderInput</a:t>
            </a:r>
            <a:r>
              <a:rPr lang="en-US" dirty="0" smtClean="0"/>
              <a:t>(</a:t>
            </a:r>
            <a:r>
              <a:rPr lang="en-US" dirty="0" err="1" smtClean="0"/>
              <a:t>attrs</a:t>
            </a:r>
            <a:r>
              <a:rPr lang="en-US" dirty="0" smtClean="0"/>
              <a:t>={'step': '0.1'}),</a:t>
            </a:r>
          </a:p>
          <a:p>
            <a:r>
              <a:rPr lang="en-US" dirty="0" smtClean="0"/>
              <a:t>                              </a:t>
            </a:r>
            <a:r>
              <a:rPr lang="en-US" dirty="0" err="1" smtClean="0"/>
              <a:t>verbose_name</a:t>
            </a:r>
            <a:r>
              <a:rPr lang="en-US" dirty="0" smtClean="0"/>
              <a:t>="You are Proposer. Please, \</a:t>
            </a:r>
          </a:p>
          <a:p>
            <a:r>
              <a:rPr lang="en-US" dirty="0" smtClean="0"/>
              <a:t>                              make your offer")</a:t>
            </a:r>
          </a:p>
          <a:p>
            <a:r>
              <a:rPr lang="en-US" dirty="0" smtClean="0"/>
              <a:t>    accept = </a:t>
            </a:r>
            <a:r>
              <a:rPr lang="en-US" dirty="0" err="1" smtClean="0"/>
              <a:t>models.BooleanField</a:t>
            </a:r>
            <a:r>
              <a:rPr lang="en-US" dirty="0" smtClean="0"/>
              <a:t>(choices=[(</a:t>
            </a:r>
            <a:r>
              <a:rPr lang="en-US" dirty="0" err="1" smtClean="0"/>
              <a:t>False,'Reject</a:t>
            </a:r>
            <a:r>
              <a:rPr lang="en-US" dirty="0" smtClean="0"/>
              <a:t>'),(</a:t>
            </a:r>
            <a:r>
              <a:rPr lang="en-US" dirty="0" err="1" smtClean="0"/>
              <a:t>True,'Accept</a:t>
            </a:r>
            <a:r>
              <a:rPr lang="en-US" dirty="0" smtClean="0"/>
              <a:t>')],</a:t>
            </a:r>
          </a:p>
          <a:p>
            <a:r>
              <a:rPr lang="en-US" dirty="0" smtClean="0"/>
              <a:t>                                widget=</a:t>
            </a:r>
            <a:r>
              <a:rPr lang="en-US" dirty="0" err="1" smtClean="0"/>
              <a:t>widgets.RadioSelectHorizontal</a:t>
            </a:r>
            <a:r>
              <a:rPr lang="en-US" dirty="0" smtClean="0"/>
              <a:t>())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set_payoffs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proposer = </a:t>
            </a:r>
            <a:r>
              <a:rPr lang="en-US" dirty="0" err="1" smtClean="0"/>
              <a:t>self.get_player_by_role</a:t>
            </a:r>
            <a:r>
              <a:rPr lang="en-US" dirty="0" smtClean="0"/>
              <a:t>('Proposer')</a:t>
            </a:r>
          </a:p>
          <a:p>
            <a:r>
              <a:rPr lang="en-US" dirty="0" smtClean="0"/>
              <a:t>        responder = </a:t>
            </a:r>
            <a:r>
              <a:rPr lang="en-US" dirty="0" err="1" smtClean="0"/>
              <a:t>self.get_player_by_role</a:t>
            </a:r>
            <a:r>
              <a:rPr lang="en-US" dirty="0" smtClean="0"/>
              <a:t>('Responder')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proposer.payoff</a:t>
            </a:r>
            <a:r>
              <a:rPr lang="en-US" dirty="0" smtClean="0"/>
              <a:t> = (</a:t>
            </a:r>
            <a:r>
              <a:rPr lang="en-US" dirty="0" err="1" smtClean="0"/>
              <a:t>Constants.endowment</a:t>
            </a:r>
            <a:r>
              <a:rPr lang="en-US" dirty="0" smtClean="0"/>
              <a:t> - </a:t>
            </a:r>
            <a:r>
              <a:rPr lang="en-US" dirty="0" err="1" smtClean="0"/>
              <a:t>self.offer</a:t>
            </a:r>
            <a:r>
              <a:rPr lang="en-US" dirty="0" smtClean="0"/>
              <a:t>) * </a:t>
            </a:r>
            <a:r>
              <a:rPr lang="en-US" dirty="0" err="1" smtClean="0"/>
              <a:t>self.accept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responder.payoff</a:t>
            </a:r>
            <a:r>
              <a:rPr lang="en-US" dirty="0" smtClean="0"/>
              <a:t> = </a:t>
            </a:r>
            <a:r>
              <a:rPr lang="en-US" dirty="0" err="1" smtClean="0"/>
              <a:t>self.offer</a:t>
            </a:r>
            <a:r>
              <a:rPr lang="en-US" dirty="0" smtClean="0"/>
              <a:t> * </a:t>
            </a:r>
            <a:r>
              <a:rPr lang="en-US" dirty="0" err="1" smtClean="0"/>
              <a:t>self.accept</a:t>
            </a:r>
            <a:endParaRPr lang="en-US" dirty="0" smtClean="0"/>
          </a:p>
          <a:p>
            <a:endParaRPr lang="en-US" dirty="0" smtClean="0"/>
          </a:p>
          <a:p>
            <a:endParaRPr lang="en-US" dirty="0" err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2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otree.api</a:t>
            </a:r>
            <a:r>
              <a:rPr lang="en-US" dirty="0" smtClean="0"/>
              <a:t> import Currency as c, </a:t>
            </a:r>
            <a:r>
              <a:rPr lang="en-US" dirty="0" err="1" smtClean="0"/>
              <a:t>currency_range</a:t>
            </a:r>
            <a:endParaRPr lang="en-US" dirty="0" smtClean="0"/>
          </a:p>
          <a:p>
            <a:r>
              <a:rPr lang="en-US" dirty="0" smtClean="0"/>
              <a:t>from . import models</a:t>
            </a:r>
          </a:p>
          <a:p>
            <a:r>
              <a:rPr lang="en-US" dirty="0" smtClean="0"/>
              <a:t>from ._</a:t>
            </a:r>
            <a:r>
              <a:rPr lang="en-US" dirty="0" err="1" smtClean="0"/>
              <a:t>builtin</a:t>
            </a:r>
            <a:r>
              <a:rPr lang="en-US" dirty="0" smtClean="0"/>
              <a:t> import Page, </a:t>
            </a:r>
            <a:r>
              <a:rPr lang="en-US" dirty="0" err="1" smtClean="0"/>
              <a:t>WaitPage</a:t>
            </a:r>
            <a:endParaRPr lang="en-US" dirty="0" smtClean="0"/>
          </a:p>
          <a:p>
            <a:r>
              <a:rPr lang="en-US" dirty="0" smtClean="0"/>
              <a:t>from .models import Constants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Intro(Page):</a:t>
            </a:r>
          </a:p>
          <a:p>
            <a:r>
              <a:rPr lang="en-US" dirty="0" smtClean="0"/>
              <a:t>    pass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Offer(Page):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['offer']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'Proposer'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OfferWaitPage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Responder"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Proposer decides how many tokens he \</a:t>
            </a:r>
          </a:p>
          <a:p>
            <a:r>
              <a:rPr lang="en-US" dirty="0" smtClean="0"/>
              <a:t>    or she will offer to you..."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Accept(Page):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['accept']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'Responder'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</a:t>
            </a:r>
            <a:r>
              <a:rPr lang="en-US" dirty="0" err="1" smtClean="0"/>
              <a:t>offer_text</a:t>
            </a:r>
            <a:r>
              <a:rPr lang="en-US" dirty="0" smtClean="0"/>
              <a:t>': "The Proposer offers you {} points. Would you like \</a:t>
            </a:r>
          </a:p>
          <a:p>
            <a:r>
              <a:rPr lang="en-US" dirty="0" smtClean="0"/>
              <a:t>         to accept or reject this </a:t>
            </a:r>
            <a:r>
              <a:rPr lang="en-US" dirty="0" err="1" smtClean="0"/>
              <a:t>offer?".format</a:t>
            </a:r>
            <a:r>
              <a:rPr lang="en-US" dirty="0" smtClean="0"/>
              <a:t>(</a:t>
            </a:r>
            <a:r>
              <a:rPr lang="en-US" dirty="0" err="1" smtClean="0"/>
              <a:t>self.group.offer</a:t>
            </a:r>
            <a:r>
              <a:rPr lang="en-US" dirty="0" smtClean="0"/>
              <a:t>)}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ResultsWaitPage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Proposer"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Responder decides about accepting \</a:t>
            </a:r>
          </a:p>
          <a:p>
            <a:r>
              <a:rPr lang="en-US" dirty="0" smtClean="0"/>
              <a:t>    or rejecting your offer..."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after_all_players_arrive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self.group.set_payoffs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Results(Page):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{'accept': 'Accept' if </a:t>
            </a:r>
            <a:r>
              <a:rPr lang="en-US" dirty="0" err="1" smtClean="0"/>
              <a:t>self.group.accept</a:t>
            </a:r>
            <a:r>
              <a:rPr lang="en-US" dirty="0" smtClean="0"/>
              <a:t> else 'Reject'}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page_sequence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Intro,</a:t>
            </a:r>
          </a:p>
          <a:p>
            <a:r>
              <a:rPr lang="en-US" dirty="0" smtClean="0"/>
              <a:t>    Offer,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OfferWaitPage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Accept,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ResultsWaitPage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Results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5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otree.api</a:t>
            </a:r>
            <a:r>
              <a:rPr lang="en-US" dirty="0" smtClean="0"/>
              <a:t> import Currency as c, </a:t>
            </a:r>
            <a:r>
              <a:rPr lang="en-US" dirty="0" err="1" smtClean="0"/>
              <a:t>currency_range</a:t>
            </a:r>
            <a:endParaRPr lang="en-US" dirty="0" smtClean="0"/>
          </a:p>
          <a:p>
            <a:r>
              <a:rPr lang="en-US" dirty="0" smtClean="0"/>
              <a:t>from . import models</a:t>
            </a:r>
          </a:p>
          <a:p>
            <a:r>
              <a:rPr lang="en-US" dirty="0" smtClean="0"/>
              <a:t>from ._</a:t>
            </a:r>
            <a:r>
              <a:rPr lang="en-US" dirty="0" err="1" smtClean="0"/>
              <a:t>builtin</a:t>
            </a:r>
            <a:r>
              <a:rPr lang="en-US" dirty="0" smtClean="0"/>
              <a:t> import Page, </a:t>
            </a:r>
            <a:r>
              <a:rPr lang="en-US" dirty="0" err="1" smtClean="0"/>
              <a:t>WaitPage</a:t>
            </a:r>
            <a:endParaRPr lang="en-US" dirty="0" smtClean="0"/>
          </a:p>
          <a:p>
            <a:r>
              <a:rPr lang="en-US" dirty="0" smtClean="0"/>
              <a:t>from .models import Constants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Intro(Page):</a:t>
            </a:r>
          </a:p>
          <a:p>
            <a:r>
              <a:rPr lang="en-US" dirty="0" smtClean="0"/>
              <a:t>    pass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Offer(Page):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['offer']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'Proposer'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OfferWaitPage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Responder"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Proposer decides how many tokens he \</a:t>
            </a:r>
          </a:p>
          <a:p>
            <a:r>
              <a:rPr lang="en-US" dirty="0" smtClean="0"/>
              <a:t>    or she will offer to you..."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Accept(Page):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['accept']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'Responder'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</a:t>
            </a:r>
            <a:r>
              <a:rPr lang="en-US" dirty="0" err="1" smtClean="0"/>
              <a:t>offer_text</a:t>
            </a:r>
            <a:r>
              <a:rPr lang="en-US" dirty="0" smtClean="0"/>
              <a:t>': "The Proposer offers you {} points. Would you like \</a:t>
            </a:r>
          </a:p>
          <a:p>
            <a:r>
              <a:rPr lang="en-US" dirty="0" smtClean="0"/>
              <a:t>         to accept or reject this </a:t>
            </a:r>
            <a:r>
              <a:rPr lang="en-US" dirty="0" err="1" smtClean="0"/>
              <a:t>offer?".format</a:t>
            </a:r>
            <a:r>
              <a:rPr lang="en-US" dirty="0" smtClean="0"/>
              <a:t>(</a:t>
            </a:r>
            <a:r>
              <a:rPr lang="en-US" dirty="0" err="1" smtClean="0"/>
              <a:t>self.group.offer</a:t>
            </a:r>
            <a:r>
              <a:rPr lang="en-US" dirty="0" smtClean="0"/>
              <a:t>)}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ResultsWaitPage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Proposer"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Responder decides about accepting \</a:t>
            </a:r>
          </a:p>
          <a:p>
            <a:r>
              <a:rPr lang="en-US" dirty="0" smtClean="0"/>
              <a:t>    or rejecting your offer..."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after_all_players_arrive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self.group.set_payoffs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Results(Page):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{'accept': 'Accept' if </a:t>
            </a:r>
            <a:r>
              <a:rPr lang="en-US" dirty="0" err="1" smtClean="0"/>
              <a:t>self.group.accept</a:t>
            </a:r>
            <a:r>
              <a:rPr lang="en-US" dirty="0" smtClean="0"/>
              <a:t> else 'Reject'}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page_sequence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Intro,</a:t>
            </a:r>
          </a:p>
          <a:p>
            <a:r>
              <a:rPr lang="en-US" dirty="0" smtClean="0"/>
              <a:t>    Offer,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OfferWaitPage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Accept,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ResultsWaitPage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Results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27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otree.api</a:t>
            </a:r>
            <a:r>
              <a:rPr lang="en-US" dirty="0" smtClean="0"/>
              <a:t> import Currency as c, </a:t>
            </a:r>
            <a:r>
              <a:rPr lang="en-US" dirty="0" err="1" smtClean="0"/>
              <a:t>currency_range</a:t>
            </a:r>
            <a:endParaRPr lang="en-US" dirty="0" smtClean="0"/>
          </a:p>
          <a:p>
            <a:r>
              <a:rPr lang="en-US" dirty="0" smtClean="0"/>
              <a:t>from . import models</a:t>
            </a:r>
          </a:p>
          <a:p>
            <a:r>
              <a:rPr lang="en-US" dirty="0" smtClean="0"/>
              <a:t>from ._</a:t>
            </a:r>
            <a:r>
              <a:rPr lang="en-US" dirty="0" err="1" smtClean="0"/>
              <a:t>builtin</a:t>
            </a:r>
            <a:r>
              <a:rPr lang="en-US" dirty="0" smtClean="0"/>
              <a:t> import Page, </a:t>
            </a:r>
            <a:r>
              <a:rPr lang="en-US" dirty="0" err="1" smtClean="0"/>
              <a:t>WaitPage</a:t>
            </a:r>
            <a:endParaRPr lang="en-US" dirty="0" smtClean="0"/>
          </a:p>
          <a:p>
            <a:r>
              <a:rPr lang="en-US" dirty="0" smtClean="0"/>
              <a:t>from .models import Constants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Intro(Page):</a:t>
            </a:r>
          </a:p>
          <a:p>
            <a:r>
              <a:rPr lang="en-US" dirty="0" smtClean="0"/>
              <a:t>    pass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Offer(Page):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['offer']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'Proposer'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...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OfferWaitPage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Responder"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Proposer decides how many tokens he \</a:t>
            </a:r>
          </a:p>
          <a:p>
            <a:r>
              <a:rPr lang="en-US" dirty="0" smtClean="0"/>
              <a:t>    or she will offer to you..."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Accept(Page):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form_model</a:t>
            </a:r>
            <a:r>
              <a:rPr lang="en-US" dirty="0" smtClean="0"/>
              <a:t> = </a:t>
            </a:r>
            <a:r>
              <a:rPr lang="en-US" dirty="0" err="1" smtClean="0"/>
              <a:t>models.Group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form_fields</a:t>
            </a:r>
            <a:r>
              <a:rPr lang="en-US" dirty="0" smtClean="0"/>
              <a:t> = ['accept']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is_displayed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</a:t>
            </a:r>
            <a:r>
              <a:rPr lang="en-US" dirty="0" err="1" smtClean="0"/>
              <a:t>self.player.role</a:t>
            </a:r>
            <a:r>
              <a:rPr lang="en-US" dirty="0" smtClean="0"/>
              <a:t>() == 'Responder'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</a:t>
            </a:r>
            <a:r>
              <a:rPr lang="en-US" dirty="0" err="1" smtClean="0"/>
              <a:t>offer_text</a:t>
            </a:r>
            <a:r>
              <a:rPr lang="en-US" dirty="0" smtClean="0"/>
              <a:t>': "The Proposer offers you {} points. Would you like \</a:t>
            </a:r>
          </a:p>
          <a:p>
            <a:r>
              <a:rPr lang="en-US" dirty="0" smtClean="0"/>
              <a:t>         to accept or reject this </a:t>
            </a:r>
            <a:r>
              <a:rPr lang="en-US" dirty="0" err="1" smtClean="0"/>
              <a:t>offer?".format</a:t>
            </a:r>
            <a:r>
              <a:rPr lang="en-US" dirty="0" smtClean="0"/>
              <a:t>(</a:t>
            </a:r>
            <a:r>
              <a:rPr lang="en-US" dirty="0" err="1" smtClean="0"/>
              <a:t>self.group.offer</a:t>
            </a:r>
            <a:r>
              <a:rPr lang="en-US" dirty="0" smtClean="0"/>
              <a:t>)}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err="1" smtClean="0"/>
              <a:t>ResultsWaitPage</a:t>
            </a:r>
            <a:r>
              <a:rPr lang="en-US" dirty="0" smtClean="0"/>
              <a:t>(</a:t>
            </a:r>
            <a:r>
              <a:rPr lang="en-US" dirty="0" err="1" smtClean="0"/>
              <a:t>WaitPage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title_text</a:t>
            </a:r>
            <a:r>
              <a:rPr lang="en-US" dirty="0" smtClean="0"/>
              <a:t> = "You are Proposer"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body_text</a:t>
            </a:r>
            <a:r>
              <a:rPr lang="en-US" dirty="0" smtClean="0"/>
              <a:t> = "Please wait while the Responder decides about accepting \</a:t>
            </a:r>
          </a:p>
          <a:p>
            <a:r>
              <a:rPr lang="en-US" dirty="0" smtClean="0"/>
              <a:t>    or rejecting your offer..."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after_all_players_arrive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self.group.set_payoffs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Results(Page):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vars_for_template</a:t>
            </a:r>
            <a:r>
              <a:rPr lang="en-US" dirty="0" smtClean="0"/>
              <a:t>(self):</a:t>
            </a:r>
          </a:p>
          <a:p>
            <a:r>
              <a:rPr lang="en-US" dirty="0" smtClean="0"/>
              <a:t>        return {'accept': 'Accept' if </a:t>
            </a:r>
            <a:r>
              <a:rPr lang="en-US" dirty="0" err="1" smtClean="0"/>
              <a:t>self.group.accept</a:t>
            </a:r>
            <a:r>
              <a:rPr lang="en-US" dirty="0" smtClean="0"/>
              <a:t> else 'Reject'}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page_sequence</a:t>
            </a:r>
            <a:r>
              <a:rPr lang="en-US" dirty="0" smtClean="0"/>
              <a:t> = [</a:t>
            </a:r>
          </a:p>
          <a:p>
            <a:r>
              <a:rPr lang="en-US" dirty="0" smtClean="0"/>
              <a:t>    Intro,</a:t>
            </a:r>
          </a:p>
          <a:p>
            <a:r>
              <a:rPr lang="en-US" dirty="0" smtClean="0"/>
              <a:t>    Offer,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OfferWaitPage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Accept,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ResultsWaitPage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Results</a:t>
            </a:r>
          </a:p>
          <a:p>
            <a:r>
              <a:rPr lang="en-US" dirty="0" smtClean="0"/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{% extends "global/</a:t>
            </a:r>
            <a:r>
              <a:rPr lang="en-US" dirty="0" err="1" smtClean="0"/>
              <a:t>Page.html</a:t>
            </a:r>
            <a:r>
              <a:rPr lang="en-US" dirty="0" smtClean="0"/>
              <a:t>" %}</a:t>
            </a:r>
          </a:p>
          <a:p>
            <a:r>
              <a:rPr lang="en-US" dirty="0" smtClean="0"/>
              <a:t>{% load </a:t>
            </a:r>
            <a:r>
              <a:rPr lang="en-US" dirty="0" err="1" smtClean="0"/>
              <a:t>staticfiles</a:t>
            </a:r>
            <a:r>
              <a:rPr lang="en-US" dirty="0" smtClean="0"/>
              <a:t> </a:t>
            </a:r>
            <a:r>
              <a:rPr lang="en-US" dirty="0" err="1" smtClean="0"/>
              <a:t>otree_tags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block title %}</a:t>
            </a:r>
          </a:p>
          <a:p>
            <a:r>
              <a:rPr lang="en-US" dirty="0" smtClean="0"/>
              <a:t>    Results</a:t>
            </a:r>
          </a:p>
          <a:p>
            <a:r>
              <a:rPr lang="en-US" dirty="0" smtClean="0"/>
              <a:t>{% </a:t>
            </a:r>
            <a:r>
              <a:rPr lang="en-US" dirty="0" err="1" smtClean="0"/>
              <a:t>endblock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block content %}</a:t>
            </a:r>
          </a:p>
          <a:p>
            <a:r>
              <a:rPr lang="en-US" dirty="0" smtClean="0"/>
              <a:t>&lt;table class="table table-striped table-hover"&gt;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role was:&lt;/td&gt;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player.role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if </a:t>
            </a:r>
            <a:r>
              <a:rPr lang="en-US" dirty="0" err="1" smtClean="0"/>
              <a:t>player.role</a:t>
            </a:r>
            <a:r>
              <a:rPr lang="en-US" dirty="0" smtClean="0"/>
              <a:t> == "Proposer"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 offered:&lt;/td&gt;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group.offer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&lt;td&gt;Responder's decision:&lt;/td&gt;</a:t>
            </a:r>
          </a:p>
          <a:p>
            <a:r>
              <a:rPr lang="en-US" dirty="0" smtClean="0"/>
              <a:t>      &lt;td&gt;{{accept}}&lt;/td&gt;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else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&lt;td&gt;Proposer offered to you:&lt;/td&gt;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group.offer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decision:&lt;/td&gt;</a:t>
            </a:r>
          </a:p>
          <a:p>
            <a:r>
              <a:rPr lang="en-US" dirty="0" smtClean="0"/>
              <a:t>      &lt;td&gt;{{accept}}&lt;/td&gt;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</a:t>
            </a:r>
            <a:r>
              <a:rPr lang="en-US" dirty="0" err="1" smtClean="0"/>
              <a:t>endif</a:t>
            </a:r>
            <a:r>
              <a:rPr lang="en-US" dirty="0" smtClean="0"/>
              <a:t>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final payoff:&lt;/td&gt;</a:t>
            </a:r>
          </a:p>
          <a:p>
            <a:endParaRPr lang="en-US" dirty="0" smtClean="0"/>
          </a:p>
          <a:p>
            <a:r>
              <a:rPr lang="en-US" dirty="0" smtClean="0"/>
              <a:t>      &lt;td&gt;{{</a:t>
            </a:r>
            <a:r>
              <a:rPr lang="en-US" dirty="0" err="1" smtClean="0"/>
              <a:t>player.payoff</a:t>
            </a:r>
            <a:r>
              <a:rPr lang="en-US" dirty="0" smtClean="0"/>
              <a:t>}}&lt;/td&gt;</a:t>
            </a:r>
          </a:p>
          <a:p>
            <a:endParaRPr lang="en-US" dirty="0" smtClean="0"/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</a:p>
          <a:p>
            <a:r>
              <a:rPr lang="en-US" dirty="0" smtClean="0"/>
              <a:t>{% </a:t>
            </a:r>
            <a:r>
              <a:rPr lang="en-US" dirty="0" err="1" smtClean="0"/>
              <a:t>next_button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 err="1" smtClean="0"/>
              <a:t>endblock</a:t>
            </a:r>
            <a:r>
              <a:rPr lang="en-US" dirty="0" smtClean="0"/>
              <a:t> %}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{% extends "global/</a:t>
            </a:r>
            <a:r>
              <a:rPr lang="en-US" dirty="0" err="1" smtClean="0"/>
              <a:t>Page.html</a:t>
            </a:r>
            <a:r>
              <a:rPr lang="en-US" dirty="0" smtClean="0"/>
              <a:t>" %}</a:t>
            </a:r>
          </a:p>
          <a:p>
            <a:r>
              <a:rPr lang="en-US" dirty="0" smtClean="0"/>
              <a:t>{% load </a:t>
            </a:r>
            <a:r>
              <a:rPr lang="en-US" dirty="0" err="1" smtClean="0"/>
              <a:t>staticfiles</a:t>
            </a:r>
            <a:r>
              <a:rPr lang="en-US" dirty="0" smtClean="0"/>
              <a:t> </a:t>
            </a:r>
            <a:r>
              <a:rPr lang="en-US" dirty="0" err="1" smtClean="0"/>
              <a:t>otree_tags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block title %}</a:t>
            </a:r>
          </a:p>
          <a:p>
            <a:r>
              <a:rPr lang="en-US" dirty="0" smtClean="0"/>
              <a:t>    Results</a:t>
            </a:r>
          </a:p>
          <a:p>
            <a:r>
              <a:rPr lang="en-US" dirty="0" smtClean="0"/>
              <a:t>{% </a:t>
            </a:r>
            <a:r>
              <a:rPr lang="en-US" dirty="0" err="1" smtClean="0"/>
              <a:t>endblock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block content %}</a:t>
            </a:r>
          </a:p>
          <a:p>
            <a:r>
              <a:rPr lang="en-US" dirty="0" smtClean="0"/>
              <a:t>&lt;table class="table table-striped table-hover"&gt;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role was:&lt;/td&gt;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player.role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if </a:t>
            </a:r>
            <a:r>
              <a:rPr lang="en-US" dirty="0" err="1" smtClean="0"/>
              <a:t>player.role</a:t>
            </a:r>
            <a:r>
              <a:rPr lang="en-US" dirty="0" smtClean="0"/>
              <a:t> == "Proposer"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 offered:&lt;/td&gt;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group.offer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&lt;td&gt;Responder's decision:&lt;/td&gt;</a:t>
            </a:r>
          </a:p>
          <a:p>
            <a:r>
              <a:rPr lang="en-US" dirty="0" smtClean="0"/>
              <a:t>      &lt;td&gt;{{accept}}&lt;/td&gt;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else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&lt;td&gt;Proposer offered to you:&lt;/td&gt;</a:t>
            </a:r>
          </a:p>
          <a:p>
            <a:r>
              <a:rPr lang="en-US" dirty="0" smtClean="0"/>
              <a:t>      &lt;td&gt;{{</a:t>
            </a:r>
            <a:r>
              <a:rPr lang="en-US" dirty="0" err="1" smtClean="0"/>
              <a:t>group.offer</a:t>
            </a:r>
            <a:r>
              <a:rPr lang="en-US" dirty="0" smtClean="0"/>
              <a:t>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decision:&lt;/td&gt;</a:t>
            </a:r>
          </a:p>
          <a:p>
            <a:r>
              <a:rPr lang="en-US" dirty="0" smtClean="0"/>
              <a:t>      &lt;td&gt;{{accept}}&lt;/td&gt;</a:t>
            </a:r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{% </a:t>
            </a:r>
            <a:r>
              <a:rPr lang="en-US" dirty="0" err="1" smtClean="0"/>
              <a:t>endif</a:t>
            </a:r>
            <a:r>
              <a:rPr lang="en-US" dirty="0" smtClean="0"/>
              <a:t> %}</a:t>
            </a:r>
          </a:p>
          <a:p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&lt;td&gt;Your final payoff:&lt;/td&gt;</a:t>
            </a:r>
          </a:p>
          <a:p>
            <a:endParaRPr lang="en-US" dirty="0" smtClean="0"/>
          </a:p>
          <a:p>
            <a:r>
              <a:rPr lang="en-US" dirty="0" smtClean="0"/>
              <a:t>      &lt;td&gt;{{</a:t>
            </a:r>
            <a:r>
              <a:rPr lang="en-US" dirty="0" err="1" smtClean="0"/>
              <a:t>player.payoff</a:t>
            </a:r>
            <a:r>
              <a:rPr lang="en-US" dirty="0" smtClean="0"/>
              <a:t>}}&lt;/td&gt;</a:t>
            </a:r>
          </a:p>
          <a:p>
            <a:endParaRPr lang="en-US" dirty="0" smtClean="0"/>
          </a:p>
          <a:p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&lt;/table&gt;</a:t>
            </a:r>
          </a:p>
          <a:p>
            <a:r>
              <a:rPr lang="en-US" dirty="0" smtClean="0"/>
              <a:t>{% </a:t>
            </a:r>
            <a:r>
              <a:rPr lang="en-US" dirty="0" err="1" smtClean="0"/>
              <a:t>next_button</a:t>
            </a:r>
            <a:r>
              <a:rPr lang="en-US" dirty="0" smtClean="0"/>
              <a:t> %}</a:t>
            </a:r>
          </a:p>
          <a:p>
            <a:endParaRPr lang="en-US" dirty="0" smtClean="0"/>
          </a:p>
          <a:p>
            <a:r>
              <a:rPr lang="en-US" dirty="0" smtClean="0"/>
              <a:t>{% </a:t>
            </a:r>
            <a:r>
              <a:rPr lang="en-US" dirty="0" err="1" smtClean="0"/>
              <a:t>endblock</a:t>
            </a:r>
            <a:r>
              <a:rPr lang="en-US" dirty="0" smtClean="0"/>
              <a:t> %}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0A664-E849-174D-8654-985E02AE6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6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yth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5440" y="5440"/>
            <a:ext cx="12192000" cy="16906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marL="2973388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4400" b="0" i="0" kern="120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690688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none"/>
        </p:style>
        <p:txBody>
          <a:bodyPr/>
          <a:lstStyle>
            <a:lvl1pPr marL="2973388" indent="0" algn="ctr">
              <a:tabLst/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ythonâ¢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8" y="489859"/>
            <a:ext cx="27622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0" i="0">
                <a:solidFill>
                  <a:schemeClr val="bg1"/>
                </a:solidFill>
                <a:latin typeface="Helvetica Neue Medium" charset="0"/>
                <a:ea typeface="Helvetica Neue Medium" charset="0"/>
                <a:cs typeface="Helvetica Neue Medium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6163"/>
            <a:ext cx="10515600" cy="2590800"/>
          </a:xfrm>
        </p:spPr>
        <p:txBody>
          <a:bodyPr/>
          <a:lstStyle>
            <a:lvl2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>
              <a:defRPr b="0" i="0">
                <a:latin typeface="Helvetica Neue Light" charset="0"/>
                <a:ea typeface="Helvetica Neue Light" charset="0"/>
                <a:cs typeface="Helvetica Neue Light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1985963"/>
            <a:ext cx="1219200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0" smtClean="0">
                <a:solidFill>
                  <a:schemeClr val="bg1"/>
                </a:solidFill>
                <a:latin typeface="Futura Medium" charset="0"/>
                <a:ea typeface="Futura Medium" charset="0"/>
                <a:cs typeface="Futura Medium" charset="0"/>
              </a:rPr>
              <a:t>Group task:</a:t>
            </a:r>
            <a:endParaRPr lang="en-US" sz="5000">
              <a:solidFill>
                <a:schemeClr val="bg1"/>
              </a:solidFill>
              <a:latin typeface="Futura Medium" charset="0"/>
              <a:ea typeface="Futura Medium" charset="0"/>
              <a:cs typeface="Futura Medium" charset="0"/>
            </a:endParaRP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7D04-8BD5-C047-B9FF-9D6420E37D9D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11450-08D9-AD47-8209-26B4D4B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38B27D04-8BD5-C047-B9FF-9D6420E37D9D}" type="datetimeFigureOut">
              <a:rPr lang="en-US" smtClean="0"/>
              <a:pPr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DA11450-08D9-AD47-8209-26B4D4B318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Helvetica Neue Medium" charset="0"/>
          <a:ea typeface="Helvetica Neue Medium" charset="0"/>
          <a:cs typeface="Helvetica Neue Medium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screen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20" y="2124554"/>
            <a:ext cx="6540500" cy="44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8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Ultimatum. Screen 1. Intro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685760"/>
            <a:ext cx="7673521" cy="47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Ultimatum. Screen 2. Offer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26145"/>
          <a:stretch/>
        </p:blipFill>
        <p:spPr>
          <a:xfrm>
            <a:off x="495300" y="1825625"/>
            <a:ext cx="11696700" cy="46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9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Ultimatum. Screen 3. Accept/Reject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7636"/>
          <a:stretch/>
        </p:blipFill>
        <p:spPr>
          <a:xfrm>
            <a:off x="241300" y="1825625"/>
            <a:ext cx="11709400" cy="473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smtClean="0"/>
              <a:t>Ultimatum. Screen 4.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036535"/>
            <a:ext cx="11760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some preliminary prep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</a:pPr>
            <a:r>
              <a:rPr lang="en-US" dirty="0" smtClean="0"/>
              <a:t>Let’s run ‘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otree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startapp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ultimatum</a:t>
            </a:r>
            <a:r>
              <a:rPr lang="en-US" dirty="0" smtClean="0"/>
              <a:t>’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and copy from our guess app: </a:t>
            </a:r>
            <a:r>
              <a:rPr lang="en-US" i="1" dirty="0" smtClean="0"/>
              <a:t>intro, decision, instructions</a:t>
            </a:r>
          </a:p>
          <a:p>
            <a:pPr fontAlgn="base">
              <a:lnSpc>
                <a:spcPct val="150000"/>
              </a:lnSpc>
            </a:pPr>
            <a:r>
              <a:rPr lang="mr-IN" dirty="0" smtClean="0"/>
              <a:t>…</a:t>
            </a:r>
            <a:r>
              <a:rPr lang="en-US" dirty="0" smtClean="0"/>
              <a:t> rename in intro and decision the % include %:</a:t>
            </a: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b="1" dirty="0" smtClean="0"/>
              <a:t>TO</a:t>
            </a:r>
            <a:r>
              <a:rPr lang="en-US" dirty="0" smtClean="0"/>
              <a:t>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include 'ultimatum/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instructions.html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make a copy of </a:t>
            </a:r>
            <a:r>
              <a:rPr lang="en-US" i="1" dirty="0" err="1" smtClean="0"/>
              <a:t>decision.html</a:t>
            </a:r>
            <a:endParaRPr lang="en-US" i="1" dirty="0" smtClean="0"/>
          </a:p>
          <a:p>
            <a:pPr fontAlgn="base">
              <a:lnSpc>
                <a:spcPct val="150000"/>
              </a:lnSpc>
            </a:pPr>
            <a:r>
              <a:rPr lang="en-US" dirty="0" smtClean="0"/>
              <a:t>rename files to: </a:t>
            </a:r>
            <a:r>
              <a:rPr lang="en-US" i="1" dirty="0" err="1" smtClean="0"/>
              <a:t>Offer.html</a:t>
            </a:r>
            <a:r>
              <a:rPr lang="en-US" i="1" dirty="0" smtClean="0"/>
              <a:t>, </a:t>
            </a:r>
            <a:r>
              <a:rPr lang="en-US" i="1" dirty="0" err="1" smtClean="0"/>
              <a:t>Accept.html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4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multi-player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In </a:t>
            </a:r>
            <a:r>
              <a:rPr lang="en-US" dirty="0" err="1" smtClean="0"/>
              <a:t>models.py</a:t>
            </a:r>
            <a:r>
              <a:rPr lang="en-US" dirty="0" smtClean="0"/>
              <a:t>: Constants: </a:t>
            </a:r>
            <a:r>
              <a:rPr lang="en-US" b="1" dirty="0" err="1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players_per_group</a:t>
            </a:r>
            <a:r>
              <a:rPr lang="en-US" b="1" dirty="0" smtClean="0">
                <a:solidFill>
                  <a:srgbClr val="C00000"/>
                </a:solidFill>
                <a:latin typeface="Consolas" charset="0"/>
                <a:ea typeface="Consolas" charset="0"/>
                <a:cs typeface="Consolas" charset="0"/>
              </a:rPr>
              <a:t> = 2</a:t>
            </a:r>
          </a:p>
          <a:p>
            <a:pPr fontAlgn="base"/>
            <a:r>
              <a:rPr lang="en-US" sz="2200" b="1" dirty="0" smtClean="0"/>
              <a:t>NB: when there is only one player then</a:t>
            </a:r>
            <a:r>
              <a:rPr lang="en-US" sz="2200" b="1" dirty="0"/>
              <a:t> </a:t>
            </a:r>
            <a:r>
              <a:rPr lang="en-US" sz="2200" b="1" dirty="0" err="1"/>
              <a:t>players_per_group</a:t>
            </a:r>
            <a:r>
              <a:rPr lang="en-US" sz="2200" b="1" dirty="0"/>
              <a:t> </a:t>
            </a:r>
            <a:r>
              <a:rPr lang="en-US" sz="2200" b="1" dirty="0" smtClean="0"/>
              <a:t>= None, not 1!</a:t>
            </a:r>
          </a:p>
          <a:p>
            <a:pPr fontAlgn="base"/>
            <a:r>
              <a:rPr lang="en-US" sz="2400" dirty="0" smtClean="0"/>
              <a:t>In Player we define function that returns the role</a:t>
            </a:r>
          </a:p>
          <a:p>
            <a:pPr marL="0" indent="0" fontAlgn="base">
              <a:buNone/>
            </a:pPr>
            <a:r>
              <a:rPr lang="en-US" sz="2400" dirty="0">
                <a:solidFill>
                  <a:srgbClr val="99CF50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u="sng" dirty="0">
                <a:latin typeface="Consolas" charset="0"/>
                <a:ea typeface="Consolas" charset="0"/>
                <a:cs typeface="Consolas" charset="0"/>
              </a:rPr>
              <a:t>Player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i="1" dirty="0" err="1">
                <a:solidFill>
                  <a:srgbClr val="9B5C2E"/>
                </a:solidFill>
                <a:latin typeface="Consolas" charset="0"/>
                <a:ea typeface="Consolas" charset="0"/>
                <a:cs typeface="Consolas" charset="0"/>
              </a:rPr>
              <a:t>BasePlayer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):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976313" indent="0" fontAlgn="base">
              <a:buNone/>
            </a:pPr>
            <a:r>
              <a:rPr lang="en-US" sz="2400" dirty="0" err="1" smtClean="0">
                <a:solidFill>
                  <a:srgbClr val="99CF50"/>
                </a:solidFill>
                <a:latin typeface="Consolas" charset="0"/>
                <a:ea typeface="Consolas" charset="0"/>
                <a:cs typeface="Consolas" charset="0"/>
              </a:rPr>
              <a:t>def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89BDFF"/>
                </a:solidFill>
                <a:latin typeface="Consolas" charset="0"/>
                <a:ea typeface="Consolas" charset="0"/>
                <a:cs typeface="Consolas" charset="0"/>
              </a:rPr>
              <a:t>role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>
                <a:solidFill>
                  <a:srgbClr val="3E87E3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):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1725613" indent="0" fontAlgn="base">
              <a:buNone/>
            </a:pPr>
            <a:r>
              <a:rPr lang="en-US" sz="2400" dirty="0" smtClean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3E87E3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.id_in_group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3387CC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2295525" indent="0" fontAlgn="base">
              <a:buNone/>
            </a:pPr>
            <a:r>
              <a:rPr lang="en-US" sz="2400" dirty="0" smtClean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5B042"/>
                </a:solidFill>
                <a:latin typeface="Consolas" charset="0"/>
                <a:ea typeface="Consolas" charset="0"/>
                <a:cs typeface="Consolas" charset="0"/>
              </a:rPr>
              <a:t>'Proposer'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2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1725613" indent="0" fontAlgn="base">
              <a:buNone/>
            </a:pPr>
            <a:r>
              <a:rPr lang="en-US" sz="2400" dirty="0" smtClean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solidFill>
                  <a:srgbClr val="3E87E3"/>
                </a:solidFill>
                <a:latin typeface="Consolas" charset="0"/>
                <a:ea typeface="Consolas" charset="0"/>
                <a:cs typeface="Consolas" charset="0"/>
              </a:rPr>
              <a:t>self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.id_in_group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==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smtClean="0">
                <a:solidFill>
                  <a:srgbClr val="3387CC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2295525" indent="0" fontAlgn="base">
              <a:buNone/>
            </a:pPr>
            <a:r>
              <a:rPr lang="en-US" sz="2400" dirty="0" smtClean="0">
                <a:solidFill>
                  <a:srgbClr val="E28964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>
                <a:solidFill>
                  <a:srgbClr val="65B042"/>
                </a:solidFill>
                <a:latin typeface="Consolas" charset="0"/>
                <a:ea typeface="Consolas" charset="0"/>
                <a:cs typeface="Consolas" charset="0"/>
              </a:rPr>
              <a:t>'Responder'</a:t>
            </a: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endParaRPr lang="en-US" sz="2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planning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The workflow: </a:t>
            </a:r>
          </a:p>
          <a:p>
            <a:pPr fontAlgn="base"/>
            <a:r>
              <a:rPr lang="en-US" dirty="0" smtClean="0"/>
              <a:t>1. Introduction</a:t>
            </a:r>
          </a:p>
          <a:p>
            <a:pPr fontAlgn="base"/>
            <a:r>
              <a:rPr lang="en-US" dirty="0" smtClean="0"/>
              <a:t>2. Player 1 decides about an offer, Player 2 waits</a:t>
            </a:r>
          </a:p>
          <a:p>
            <a:pPr fontAlgn="base"/>
            <a:r>
              <a:rPr lang="en-US" dirty="0" smtClean="0"/>
              <a:t>3. Player 2 decides whether accepting or not. Player 1 waits.</a:t>
            </a:r>
          </a:p>
          <a:p>
            <a:pPr fontAlgn="base"/>
            <a:r>
              <a:rPr lang="en-US" dirty="0" smtClean="0"/>
              <a:t>4. Both see the results.</a:t>
            </a:r>
          </a:p>
          <a:p>
            <a:pPr marL="0" indent="0" fontAlgn="base">
              <a:buNone/>
            </a:pPr>
            <a:r>
              <a:rPr lang="en-US" dirty="0" smtClean="0"/>
              <a:t>We need 6 pages. For (2) and (3) </a:t>
            </a:r>
            <a:r>
              <a:rPr lang="en-US" dirty="0" smtClean="0"/>
              <a:t>a </a:t>
            </a:r>
            <a:r>
              <a:rPr lang="en-US" dirty="0" smtClean="0"/>
              <a:t>set of (</a:t>
            </a:r>
            <a:r>
              <a:rPr lang="en-US" i="1" dirty="0" smtClean="0"/>
              <a:t>Page, </a:t>
            </a:r>
            <a:r>
              <a:rPr lang="en-US" i="1" dirty="0" err="1" smtClean="0"/>
              <a:t>WaitPage</a:t>
            </a:r>
            <a:r>
              <a:rPr lang="en-US" dirty="0" smtClean="0"/>
              <a:t>)</a:t>
            </a:r>
          </a:p>
          <a:p>
            <a:pPr marL="0" indent="0" fontAlgn="base">
              <a:buNone/>
            </a:pPr>
            <a:r>
              <a:rPr lang="en-US" i="1" dirty="0" smtClean="0"/>
              <a:t>Page </a:t>
            </a:r>
            <a:r>
              <a:rPr lang="en-US" dirty="0" smtClean="0"/>
              <a:t>in (2) will be shown only to Proposer </a:t>
            </a:r>
          </a:p>
          <a:p>
            <a:pPr marL="0" indent="0" fontAlgn="base">
              <a:buNone/>
            </a:pPr>
            <a:r>
              <a:rPr lang="en-US" i="1" dirty="0"/>
              <a:t>Page </a:t>
            </a:r>
            <a:r>
              <a:rPr lang="en-US" dirty="0"/>
              <a:t>in </a:t>
            </a:r>
            <a:r>
              <a:rPr lang="en-US" dirty="0" smtClean="0"/>
              <a:t>(3) </a:t>
            </a:r>
            <a:r>
              <a:rPr lang="en-US" dirty="0"/>
              <a:t>will be shown only to </a:t>
            </a:r>
            <a:r>
              <a:rPr lang="en-US" dirty="0" smtClean="0"/>
              <a:t>Responder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7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</a:t>
            </a:r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Creating new fields in </a:t>
            </a:r>
            <a:r>
              <a:rPr lang="en-US" dirty="0" err="1" smtClean="0"/>
              <a:t>models.py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 smtClean="0"/>
              <a:t>We need fields in group, because these fields are the same for both players.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</a:t>
            </a:r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Defining the function that will be able to set the payoffs of the players depending on their role in a group: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842" y="3506107"/>
            <a:ext cx="10499105" cy="25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Static files: how insert an image?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3886" y="1825625"/>
            <a:ext cx="6389914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Create folder in an app: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mr-IN" sz="2200" dirty="0" smtClean="0"/>
              <a:t>…</a:t>
            </a:r>
            <a:r>
              <a:rPr lang="en-US" sz="2200" dirty="0" smtClean="0"/>
              <a:t>/static/ultimatum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Put your image there</a:t>
            </a:r>
            <a:endParaRPr lang="ru-RU" sz="2200" dirty="0" smtClean="0"/>
          </a:p>
          <a:p>
            <a:pPr>
              <a:lnSpc>
                <a:spcPct val="150000"/>
              </a:lnSpc>
            </a:pPr>
            <a:r>
              <a:rPr lang="en-US" sz="2200" dirty="0" smtClean="0"/>
              <a:t>insert in </a:t>
            </a:r>
            <a:r>
              <a:rPr lang="en-US" sz="2200" dirty="0"/>
              <a:t>in the </a:t>
            </a:r>
            <a:r>
              <a:rPr lang="en-US" sz="2200" dirty="0" smtClean="0"/>
              <a:t>beginning of your </a:t>
            </a:r>
            <a:r>
              <a:rPr lang="en-US" sz="2200" i="1" dirty="0" err="1" smtClean="0"/>
              <a:t>instructions.html</a:t>
            </a:r>
            <a:r>
              <a:rPr lang="en-US" sz="2200" i="1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{% load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staticfiles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and in the text: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img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="{% static "ultimatum/</a:t>
            </a:r>
            <a:r>
              <a:rPr lang="en-US" sz="2200" dirty="0" err="1">
                <a:latin typeface="Consolas" charset="0"/>
                <a:ea typeface="Consolas" charset="0"/>
                <a:cs typeface="Consolas" charset="0"/>
              </a:rPr>
              <a:t>ultimatum.png</a:t>
            </a:r>
            <a:r>
              <a:rPr lang="en-US" sz="2200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sz="2200" dirty="0" smtClean="0">
                <a:latin typeface="Consolas" charset="0"/>
                <a:ea typeface="Consolas" charset="0"/>
                <a:cs typeface="Consolas" charset="0"/>
              </a:rPr>
              <a:t>%}"/&gt;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6601"/>
          <a:stretch/>
        </p:blipFill>
        <p:spPr>
          <a:xfrm>
            <a:off x="523421" y="1690688"/>
            <a:ext cx="4097565" cy="477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81" y="1795758"/>
            <a:ext cx="5904559" cy="50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9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Ultimatum: </a:t>
            </a:r>
            <a:r>
              <a:rPr lang="en-US" dirty="0" err="1" smtClean="0"/>
              <a:t>pages</a:t>
            </a:r>
            <a:r>
              <a:rPr lang="en-US" dirty="0" err="1" smtClean="0"/>
              <a:t>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2464"/>
            <a:ext cx="4038600" cy="5118100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5470071" y="1690688"/>
            <a:ext cx="5045528" cy="1966912"/>
          </a:xfrm>
          <a:prstGeom prst="borderCallout1">
            <a:avLst>
              <a:gd name="adj1" fmla="val 54725"/>
              <a:gd name="adj2" fmla="val 519"/>
              <a:gd name="adj3" fmla="val 21870"/>
              <a:gd name="adj4" fmla="val -707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Offer(Page):</a:t>
            </a:r>
          </a:p>
          <a:p>
            <a:r>
              <a:rPr lang="en-US" dirty="0"/>
              <a:t>    </a:t>
            </a:r>
            <a:r>
              <a:rPr lang="en-US" dirty="0" err="1"/>
              <a:t>form_model</a:t>
            </a:r>
            <a:r>
              <a:rPr lang="en-US" dirty="0"/>
              <a:t> = </a:t>
            </a:r>
            <a:r>
              <a:rPr lang="en-US" dirty="0" err="1"/>
              <a:t>models.Group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form_fields</a:t>
            </a:r>
            <a:r>
              <a:rPr lang="en-US" dirty="0"/>
              <a:t> = ['offer']</a:t>
            </a:r>
          </a:p>
          <a:p>
            <a:r>
              <a:rPr lang="en-US" dirty="0"/>
              <a:t>    </a:t>
            </a:r>
          </a:p>
          <a:p>
            <a:r>
              <a:rPr lang="en-US" b="1" dirty="0">
                <a:solidFill>
                  <a:srgbClr val="FFFF00"/>
                </a:solidFill>
              </a:rPr>
              <a:t>    </a:t>
            </a:r>
            <a:r>
              <a:rPr lang="en-US" b="1" dirty="0" err="1">
                <a:solidFill>
                  <a:srgbClr val="FFFF00"/>
                </a:solidFill>
              </a:rPr>
              <a:t>def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is_displayed</a:t>
            </a:r>
            <a:r>
              <a:rPr lang="en-US" b="1" dirty="0">
                <a:solidFill>
                  <a:srgbClr val="FFFF00"/>
                </a:solidFill>
              </a:rPr>
              <a:t>(self):</a:t>
            </a:r>
          </a:p>
          <a:p>
            <a:r>
              <a:rPr lang="en-US" b="1" dirty="0">
                <a:solidFill>
                  <a:srgbClr val="FFFF00"/>
                </a:solidFill>
              </a:rPr>
              <a:t>        return </a:t>
            </a:r>
            <a:r>
              <a:rPr lang="en-US" b="1" dirty="0" err="1">
                <a:solidFill>
                  <a:srgbClr val="FFFF00"/>
                </a:solidFill>
              </a:rPr>
              <a:t>self.player.role</a:t>
            </a:r>
            <a:r>
              <a:rPr lang="en-US" b="1" dirty="0">
                <a:solidFill>
                  <a:srgbClr val="FFFF00"/>
                </a:solidFill>
              </a:rPr>
              <a:t>() == 'Proposer'</a:t>
            </a:r>
          </a:p>
          <a:p>
            <a:pPr algn="ctr"/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6096000" y="3999707"/>
            <a:ext cx="5627914" cy="2373384"/>
          </a:xfrm>
          <a:prstGeom prst="borderCallout1">
            <a:avLst>
              <a:gd name="adj1" fmla="val 54725"/>
              <a:gd name="adj2" fmla="val 519"/>
              <a:gd name="adj3" fmla="val -61367"/>
              <a:gd name="adj4" fmla="val -746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</a:t>
            </a:r>
            <a:r>
              <a:rPr lang="en-US" dirty="0" err="1"/>
              <a:t>OfferWaitPage</a:t>
            </a:r>
            <a:r>
              <a:rPr lang="en-US" dirty="0"/>
              <a:t>(</a:t>
            </a:r>
            <a:r>
              <a:rPr lang="en-US" dirty="0" err="1"/>
              <a:t>WaitPage</a:t>
            </a:r>
            <a:r>
              <a:rPr lang="en-US" dirty="0"/>
              <a:t>):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b="1" dirty="0" err="1">
                <a:solidFill>
                  <a:schemeClr val="tx1"/>
                </a:solidFill>
              </a:rPr>
              <a:t>title_text</a:t>
            </a:r>
            <a:r>
              <a:rPr lang="en-US" dirty="0"/>
              <a:t> = "You are Responder"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chemeClr val="tx1"/>
                </a:solidFill>
              </a:rPr>
              <a:t>body_text</a:t>
            </a:r>
            <a:r>
              <a:rPr lang="en-US" dirty="0"/>
              <a:t> = "Please wait while the Proposer decides </a:t>
            </a:r>
            <a:r>
              <a:rPr lang="en-US" dirty="0" smtClean="0"/>
              <a:t>how </a:t>
            </a:r>
            <a:r>
              <a:rPr lang="en-US" dirty="0"/>
              <a:t>many tokens he \</a:t>
            </a:r>
          </a:p>
          <a:p>
            <a:r>
              <a:rPr lang="en-US" dirty="0"/>
              <a:t>    or she will offer to you</a:t>
            </a:r>
            <a:r>
              <a:rPr lang="en-US" dirty="0" smtClean="0"/>
              <a:t>...”</a:t>
            </a:r>
          </a:p>
          <a:p>
            <a:pPr marL="523875"/>
            <a:r>
              <a:rPr lang="en-US" b="1" dirty="0" err="1">
                <a:solidFill>
                  <a:schemeClr val="tx1"/>
                </a:solidFill>
              </a:rPr>
              <a:t>def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is_displayed</a:t>
            </a:r>
            <a:r>
              <a:rPr lang="en-US" b="1" dirty="0">
                <a:solidFill>
                  <a:schemeClr val="tx1"/>
                </a:solidFill>
              </a:rPr>
              <a:t>(self):</a:t>
            </a:r>
          </a:p>
          <a:p>
            <a:pPr marL="523875"/>
            <a:r>
              <a:rPr lang="en-US" b="1" dirty="0">
                <a:solidFill>
                  <a:schemeClr val="tx1"/>
                </a:solidFill>
              </a:rPr>
              <a:t>        return </a:t>
            </a:r>
            <a:r>
              <a:rPr lang="en-US" b="1" dirty="0" err="1">
                <a:solidFill>
                  <a:schemeClr val="tx1"/>
                </a:solidFill>
              </a:rPr>
              <a:t>self.player.role</a:t>
            </a:r>
            <a:r>
              <a:rPr lang="en-US" b="1" dirty="0">
                <a:solidFill>
                  <a:schemeClr val="tx1"/>
                </a:solidFill>
              </a:rPr>
              <a:t>() == 'Responder'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Ultimatum: </a:t>
            </a:r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2464"/>
            <a:ext cx="4038600" cy="5118100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6917872" y="310243"/>
            <a:ext cx="5045528" cy="3641271"/>
          </a:xfrm>
          <a:prstGeom prst="borderCallout1">
            <a:avLst>
              <a:gd name="adj1" fmla="val 54725"/>
              <a:gd name="adj2" fmla="val 519"/>
              <a:gd name="adj3" fmla="val 76505"/>
              <a:gd name="adj4" fmla="val -973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Accept(Page):</a:t>
            </a:r>
          </a:p>
          <a:p>
            <a:r>
              <a:rPr lang="en-US" dirty="0"/>
              <a:t>    </a:t>
            </a:r>
            <a:r>
              <a:rPr lang="en-US" dirty="0" err="1"/>
              <a:t>form_model</a:t>
            </a:r>
            <a:r>
              <a:rPr lang="en-US" dirty="0"/>
              <a:t> = </a:t>
            </a:r>
            <a:r>
              <a:rPr lang="en-US" dirty="0" err="1"/>
              <a:t>models.Group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form_fields</a:t>
            </a:r>
            <a:r>
              <a:rPr lang="en-US" dirty="0"/>
              <a:t> = ['accept']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is_displayed</a:t>
            </a:r>
            <a:r>
              <a:rPr lang="en-US" dirty="0"/>
              <a:t>(self):</a:t>
            </a:r>
          </a:p>
          <a:p>
            <a:r>
              <a:rPr lang="en-US" dirty="0"/>
              <a:t>        return </a:t>
            </a:r>
            <a:r>
              <a:rPr lang="en-US" dirty="0" err="1"/>
              <a:t>self.player.role</a:t>
            </a:r>
            <a:r>
              <a:rPr lang="en-US" dirty="0"/>
              <a:t>() == 'Responder'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vars_for_template</a:t>
            </a:r>
            <a:r>
              <a:rPr lang="en-US" dirty="0"/>
              <a:t>(self):</a:t>
            </a:r>
          </a:p>
          <a:p>
            <a:r>
              <a:rPr lang="en-US" dirty="0"/>
              <a:t>        return {'</a:t>
            </a:r>
            <a:r>
              <a:rPr lang="en-US" dirty="0" err="1"/>
              <a:t>offer_text</a:t>
            </a:r>
            <a:r>
              <a:rPr lang="en-US" dirty="0"/>
              <a:t>': "The Proposer offers you {} points. Would you like \</a:t>
            </a:r>
          </a:p>
          <a:p>
            <a:r>
              <a:rPr lang="en-US" dirty="0"/>
              <a:t>         to accept or reject this </a:t>
            </a:r>
            <a:r>
              <a:rPr lang="en-US" dirty="0" err="1"/>
              <a:t>offer?".format</a:t>
            </a:r>
            <a:r>
              <a:rPr lang="en-US" dirty="0"/>
              <a:t>(</a:t>
            </a:r>
            <a:r>
              <a:rPr lang="en-US" dirty="0" err="1"/>
              <a:t>self.group.offer</a:t>
            </a:r>
            <a:r>
              <a:rPr lang="en-US" dirty="0"/>
              <a:t>)}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6096000" y="3999706"/>
            <a:ext cx="5627914" cy="2510857"/>
          </a:xfrm>
          <a:prstGeom prst="borderCallout1">
            <a:avLst>
              <a:gd name="adj1" fmla="val 54725"/>
              <a:gd name="adj2" fmla="val 519"/>
              <a:gd name="adj3" fmla="val -17148"/>
              <a:gd name="adj4" fmla="val -761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class </a:t>
            </a:r>
            <a:r>
              <a:rPr lang="en-US" dirty="0" err="1"/>
              <a:t>ResultsWaitPage</a:t>
            </a:r>
            <a:r>
              <a:rPr lang="en-US" dirty="0"/>
              <a:t>(</a:t>
            </a:r>
            <a:r>
              <a:rPr lang="en-US" dirty="0" err="1"/>
              <a:t>WaitPage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title_text</a:t>
            </a:r>
            <a:r>
              <a:rPr lang="en-US" dirty="0"/>
              <a:t> = "You are Proposer"</a:t>
            </a:r>
          </a:p>
          <a:p>
            <a:r>
              <a:rPr lang="en-US" dirty="0"/>
              <a:t>    </a:t>
            </a:r>
            <a:r>
              <a:rPr lang="en-US" dirty="0" err="1"/>
              <a:t>body_text</a:t>
            </a:r>
            <a:r>
              <a:rPr lang="en-US" dirty="0"/>
              <a:t> = "Please wait while the Responder decides about accepting \</a:t>
            </a:r>
          </a:p>
          <a:p>
            <a:r>
              <a:rPr lang="en-US" dirty="0"/>
              <a:t>    or rejecting your offer..."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after_all_players_arrive</a:t>
            </a:r>
            <a:r>
              <a:rPr lang="en-US" dirty="0"/>
              <a:t>(self):</a:t>
            </a:r>
          </a:p>
          <a:p>
            <a:r>
              <a:rPr lang="en-US" dirty="0"/>
              <a:t>        </a:t>
            </a:r>
            <a:r>
              <a:rPr lang="en-US" dirty="0" err="1"/>
              <a:t>self.group.set_payoffs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6546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Ultimatum: dynamic label in Accept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block content %}</a:t>
            </a:r>
          </a:p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formfield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group.accept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label=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offer_text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%}</a:t>
            </a:r>
          </a:p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{% include 'ultimatum/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instructions.html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' %}</a:t>
            </a:r>
          </a:p>
          <a:p>
            <a:pPr marL="0" indent="0" fontAlgn="base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next_button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%}</a:t>
            </a:r>
          </a:p>
          <a:p>
            <a:pPr marL="0" indent="0" fontAlgn="base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{%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endblock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%}</a:t>
            </a:r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/>
          <a:lstStyle/>
          <a:p>
            <a:r>
              <a:rPr lang="en-US" smtClean="0"/>
              <a:t>Ultimatum. </a:t>
            </a:r>
            <a:br>
              <a:rPr lang="en-US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71527"/>
            <a:ext cx="6096000" cy="6786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table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 </a:t>
            </a:r>
            <a:r>
              <a:rPr lang="en-US" sz="1500" i="1" dirty="0">
                <a:solidFill>
                  <a:srgbClr val="3366CC"/>
                </a:solidFill>
                <a:latin typeface="Consolas" charset="0"/>
                <a:ea typeface="Calibri" charset="0"/>
                <a:cs typeface="Courier New" charset="0"/>
              </a:rPr>
              <a:t>class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=</a:t>
            </a:r>
            <a:r>
              <a:rPr lang="en-US" sz="1500" dirty="0">
                <a:solidFill>
                  <a:srgbClr val="009933"/>
                </a:solidFill>
                <a:latin typeface="Consolas" charset="0"/>
                <a:ea typeface="Calibri" charset="0"/>
                <a:cs typeface="Courier New" charset="0"/>
              </a:rPr>
              <a:t>"table table-striped table-hover"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role was: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player.role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>
                <a:solidFill>
                  <a:srgbClr val="0000FF"/>
                </a:solidFill>
                <a:latin typeface="Consolas" charset="0"/>
                <a:ea typeface="Calibri" charset="0"/>
                <a:cs typeface="Courier New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player.role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== </a:t>
            </a:r>
            <a:r>
              <a:rPr lang="en-US" sz="1500" dirty="0">
                <a:solidFill>
                  <a:srgbClr val="009933"/>
                </a:solidFill>
                <a:latin typeface="Consolas" charset="0"/>
                <a:ea typeface="Calibri" charset="0"/>
                <a:cs typeface="Courier New" charset="0"/>
              </a:rPr>
              <a:t>"Proposer"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 offered: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group.offer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Responder's decision: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{{accept}}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>
                <a:solidFill>
                  <a:srgbClr val="0000FF"/>
                </a:solidFill>
                <a:latin typeface="Consolas" charset="0"/>
                <a:ea typeface="Calibri" charset="0"/>
                <a:cs typeface="Courier New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Proposer offered to you: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group.offer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decision: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{{accept}}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endif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final payoff: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player.payoff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table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 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34"/>
          <a:stretch/>
        </p:blipFill>
        <p:spPr>
          <a:xfrm>
            <a:off x="810985" y="4305119"/>
            <a:ext cx="3565053" cy="2576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50197"/>
          <a:stretch/>
        </p:blipFill>
        <p:spPr>
          <a:xfrm>
            <a:off x="838200" y="1690688"/>
            <a:ext cx="3554167" cy="258177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976257" y="1077686"/>
            <a:ext cx="5355771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55130" y="3158262"/>
            <a:ext cx="2901042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76257" y="5238838"/>
            <a:ext cx="2258788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76256" y="-38395"/>
            <a:ext cx="5355771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1325563"/>
          </a:xfrm>
        </p:spPr>
        <p:txBody>
          <a:bodyPr/>
          <a:lstStyle/>
          <a:p>
            <a:r>
              <a:rPr lang="en-US" smtClean="0"/>
              <a:t>Ultimatum. </a:t>
            </a:r>
            <a:br>
              <a:rPr lang="en-US" smtClean="0"/>
            </a:b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71527"/>
            <a:ext cx="6096000" cy="6786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table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 </a:t>
            </a:r>
            <a:r>
              <a:rPr lang="en-US" sz="1500" i="1" dirty="0">
                <a:solidFill>
                  <a:srgbClr val="3366CC"/>
                </a:solidFill>
                <a:latin typeface="Consolas" charset="0"/>
                <a:ea typeface="Calibri" charset="0"/>
                <a:cs typeface="Courier New" charset="0"/>
              </a:rPr>
              <a:t>class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=</a:t>
            </a:r>
            <a:r>
              <a:rPr lang="en-US" sz="1500" dirty="0">
                <a:solidFill>
                  <a:srgbClr val="009933"/>
                </a:solidFill>
                <a:latin typeface="Consolas" charset="0"/>
                <a:ea typeface="Calibri" charset="0"/>
                <a:cs typeface="Courier New" charset="0"/>
              </a:rPr>
              <a:t>"table table-striped table-hover"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role was: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player.role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>
                <a:solidFill>
                  <a:srgbClr val="0000FF"/>
                </a:solidFill>
                <a:latin typeface="Consolas" charset="0"/>
                <a:ea typeface="Calibri" charset="0"/>
                <a:cs typeface="Courier New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player.role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== </a:t>
            </a:r>
            <a:r>
              <a:rPr lang="en-US" sz="1500" dirty="0">
                <a:solidFill>
                  <a:srgbClr val="009933"/>
                </a:solidFill>
                <a:latin typeface="Consolas" charset="0"/>
                <a:ea typeface="Calibri" charset="0"/>
                <a:cs typeface="Courier New" charset="0"/>
              </a:rPr>
              <a:t>"Proposer"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 offered: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group.offer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Responder's decision: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{{accept}}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>
                <a:solidFill>
                  <a:srgbClr val="0000FF"/>
                </a:solidFill>
                <a:latin typeface="Consolas" charset="0"/>
                <a:ea typeface="Calibri" charset="0"/>
                <a:cs typeface="Courier New" charset="0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Proposer offered to you: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group.offer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decision: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{{accept}}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{% 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endif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%}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Your final payoff: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  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{{</a:t>
            </a:r>
            <a:r>
              <a:rPr lang="en-US" sz="1500" dirty="0" err="1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player.payoff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}}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td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  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 err="1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tr</a:t>
            </a: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  <a:p>
            <a:pPr>
              <a:lnSpc>
                <a:spcPts val="18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&lt;/</a:t>
            </a:r>
            <a:r>
              <a:rPr lang="en-US" sz="1500" b="1" dirty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table</a:t>
            </a:r>
            <a:r>
              <a:rPr lang="en-US" sz="1500" dirty="0" smtClean="0">
                <a:solidFill>
                  <a:srgbClr val="0033CC"/>
                </a:solidFill>
                <a:latin typeface="Consolas" charset="0"/>
                <a:ea typeface="Calibri" charset="0"/>
                <a:cs typeface="Courier New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nsolas" charset="0"/>
                <a:ea typeface="Calibri" charset="0"/>
                <a:cs typeface="Courier New" charset="0"/>
              </a:rPr>
              <a:t> </a:t>
            </a:r>
            <a:endParaRPr lang="en-US" sz="1500" dirty="0">
              <a:latin typeface="Calibri" charset="0"/>
              <a:ea typeface="Calibri" charset="0"/>
              <a:cs typeface="Times New Roman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9934"/>
          <a:stretch/>
        </p:blipFill>
        <p:spPr>
          <a:xfrm>
            <a:off x="810985" y="4305119"/>
            <a:ext cx="3565053" cy="257609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50197"/>
          <a:stretch/>
        </p:blipFill>
        <p:spPr>
          <a:xfrm>
            <a:off x="838200" y="1690688"/>
            <a:ext cx="3554167" cy="258177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977744" y="4699996"/>
            <a:ext cx="1643742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162801" y="5930082"/>
            <a:ext cx="2128156" cy="613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Callout 1 17"/>
          <p:cNvSpPr/>
          <p:nvPr/>
        </p:nvSpPr>
        <p:spPr>
          <a:xfrm>
            <a:off x="838199" y="1940312"/>
            <a:ext cx="4348843" cy="2066025"/>
          </a:xfrm>
          <a:prstGeom prst="borderCallout1">
            <a:avLst>
              <a:gd name="adj1" fmla="val 51663"/>
              <a:gd name="adj2" fmla="val 99532"/>
              <a:gd name="adj3" fmla="val 135250"/>
              <a:gd name="adj4" fmla="val 1484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class Results(Page):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vars_for_template</a:t>
            </a:r>
            <a:r>
              <a:rPr lang="en-US" sz="2200" dirty="0"/>
              <a:t>(self):</a:t>
            </a:r>
          </a:p>
          <a:p>
            <a:r>
              <a:rPr lang="en-US" sz="2200" dirty="0"/>
              <a:t>        return {'accept': 'Accept' if </a:t>
            </a:r>
            <a:r>
              <a:rPr lang="en-US" sz="2200" b="1" u="sng" dirty="0" err="1"/>
              <a:t>self.group.accept</a:t>
            </a:r>
            <a:r>
              <a:rPr lang="en-US" sz="2200" b="1" u="sng" dirty="0"/>
              <a:t> </a:t>
            </a:r>
            <a:r>
              <a:rPr lang="en-US" sz="2200" dirty="0"/>
              <a:t>else 'Reject'}</a:t>
            </a:r>
          </a:p>
        </p:txBody>
      </p:sp>
      <p:sp>
        <p:nvSpPr>
          <p:cNvPr id="19" name="Line Callout 1 18"/>
          <p:cNvSpPr/>
          <p:nvPr/>
        </p:nvSpPr>
        <p:spPr>
          <a:xfrm>
            <a:off x="1694985" y="5598024"/>
            <a:ext cx="3252572" cy="945060"/>
          </a:xfrm>
          <a:prstGeom prst="borderCallout1">
            <a:avLst>
              <a:gd name="adj1" fmla="val 57390"/>
              <a:gd name="adj2" fmla="val 99193"/>
              <a:gd name="adj3" fmla="val 70257"/>
              <a:gd name="adj4" fmla="val 16951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 </a:t>
            </a:r>
            <a:r>
              <a:rPr lang="en-US" dirty="0" err="1" smtClean="0"/>
              <a:t>settings.py</a:t>
            </a:r>
            <a:r>
              <a:rPr lang="en-US" dirty="0" smtClean="0"/>
              <a:t>:</a:t>
            </a:r>
          </a:p>
          <a:p>
            <a:r>
              <a:rPr lang="en-US" dirty="0"/>
              <a:t>POINTS_DECIMAL_PLACES = 2</a:t>
            </a:r>
          </a:p>
        </p:txBody>
      </p:sp>
    </p:spTree>
    <p:extLst>
      <p:ext uri="{BB962C8B-B14F-4D97-AF65-F5344CB8AC3E}">
        <p14:creationId xmlns:p14="http://schemas.microsoft.com/office/powerpoint/2010/main" val="18021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Dictator game </a:t>
            </a:r>
            <a:r>
              <a:rPr lang="mr-IN" dirty="0"/>
              <a:t>–</a:t>
            </a:r>
            <a:r>
              <a:rPr lang="en-US" dirty="0"/>
              <a:t> screen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1205"/>
            <a:ext cx="5928360" cy="315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960" y="2836884"/>
            <a:ext cx="5761990" cy="2763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22120" y="217932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DICTATOR: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60920" y="217932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RECEIVER: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79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- blueprint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2 players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Two roles (Dictator and Receiver</a:t>
            </a:r>
            <a:r>
              <a:rPr lang="en-US" dirty="0" smtClean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 necessity for Dictator to wait for the Receiver.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1 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Roles should be assigned before the game </a:t>
            </a:r>
            <a:r>
              <a:rPr lang="en-US" dirty="0" smtClean="0"/>
              <a:t>starts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Roles are assigned; Dictator makes the decision; </a:t>
            </a:r>
            <a:r>
              <a:rPr lang="en-US" dirty="0"/>
              <a:t>Receiver is </a:t>
            </a:r>
            <a:r>
              <a:rPr lang="en-US" dirty="0" smtClean="0"/>
              <a:t>informed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Payoffs: after Dictator makes the decision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Receiver needs </a:t>
            </a:r>
            <a:r>
              <a:rPr lang="en-US" dirty="0" smtClean="0"/>
              <a:t>Dictator’s decision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6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-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Player(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BasePlayer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role(self):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if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self.id_in_group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==1: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'dictator'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else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    return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'receiver'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role() </a:t>
            </a:r>
            <a:r>
              <a:rPr lang="en-US" dirty="0" smtClean="0"/>
              <a:t>is a method of a Player’s model</a:t>
            </a:r>
          </a:p>
          <a:p>
            <a:r>
              <a:rPr lang="en-US" dirty="0" smtClean="0"/>
              <a:t>we can use id of a player within a group to assign roles</a:t>
            </a:r>
          </a:p>
          <a:p>
            <a:r>
              <a:rPr lang="mr-IN" dirty="0" smtClean="0"/>
              <a:t>…</a:t>
            </a:r>
            <a:r>
              <a:rPr lang="en-US" dirty="0" smtClean="0"/>
              <a:t>. or any other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Dictator game </a:t>
            </a:r>
            <a:r>
              <a:rPr lang="mr-IN" dirty="0" smtClean="0"/>
              <a:t>–</a:t>
            </a:r>
            <a:r>
              <a:rPr lang="en-US" dirty="0" smtClean="0"/>
              <a:t> conditional view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class Decision(Page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form_model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=group'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form_fields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dg_decision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']</a:t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(self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):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dirty="0">
                <a:latin typeface="Courier" charset="0"/>
                <a:ea typeface="Courier" charset="0"/>
                <a:cs typeface="Courier" charset="0"/>
              </a:rPr>
            </a:b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self.player.role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() ==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'dictator'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/>
              <a:t>is a method built-in in a Page</a:t>
            </a:r>
          </a:p>
          <a:p>
            <a:r>
              <a:rPr lang="en-US" dirty="0" smtClean="0"/>
              <a:t>by default it is shown to all players</a:t>
            </a:r>
          </a:p>
          <a:p>
            <a:r>
              <a:rPr lang="en-US" dirty="0" smtClean="0"/>
              <a:t>if under certain condition it returns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 smtClean="0"/>
              <a:t>, it is skipped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Dictator game </a:t>
            </a:r>
            <a:r>
              <a:rPr lang="mr-IN" smtClean="0"/>
              <a:t>–</a:t>
            </a:r>
            <a:r>
              <a:rPr lang="en-US" smtClean="0"/>
              <a:t> waitpage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WaitPage</a:t>
            </a:r>
            <a:r>
              <a:rPr lang="en-US" dirty="0" smtClean="0"/>
              <a:t> is a special class of pages</a:t>
            </a:r>
          </a:p>
          <a:p>
            <a:r>
              <a:rPr lang="en-US" dirty="0" smtClean="0"/>
              <a:t>by default all members of a group wait until everyone reaches this stage</a:t>
            </a:r>
          </a:p>
          <a:p>
            <a:r>
              <a:rPr lang="en-US" dirty="0" smtClean="0"/>
              <a:t>after that they proceed further along </a:t>
            </a:r>
            <a:r>
              <a:rPr lang="en-US" dirty="0" err="1" smtClean="0"/>
              <a:t>page_sequence</a:t>
            </a:r>
            <a:endParaRPr lang="en-US" dirty="0" smtClean="0"/>
          </a:p>
          <a:p>
            <a:r>
              <a:rPr lang="en-US" dirty="0" smtClean="0"/>
              <a:t>when players reach the </a:t>
            </a:r>
            <a:r>
              <a:rPr lang="en-US" dirty="0" err="1" smtClean="0"/>
              <a:t>waitpage</a:t>
            </a:r>
            <a:r>
              <a:rPr lang="en-US" dirty="0" smtClean="0"/>
              <a:t>,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after_all_players_arrive</a:t>
            </a:r>
            <a:r>
              <a:rPr lang="en-US" dirty="0" smtClean="0"/>
              <a:t> is executed</a:t>
            </a:r>
          </a:p>
          <a:p>
            <a:r>
              <a:rPr lang="en-US" dirty="0" smtClean="0"/>
              <a:t>it can be skipped with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is_displayed</a:t>
            </a:r>
            <a:r>
              <a:rPr lang="en-US" dirty="0" smtClean="0"/>
              <a:t> method (as normal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Templates: loops,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conditions and loops in templates:</a:t>
            </a:r>
          </a:p>
          <a:p>
            <a:endParaRPr lang="en-US" dirty="0" smtClean="0"/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player.age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&lt; 30 %}</a:t>
            </a:r>
          </a:p>
          <a:p>
            <a:pPr marL="2857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hi, dude!</a:t>
            </a:r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pPr marL="28575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Dear Mr. Player,</a:t>
            </a:r>
          </a:p>
          <a:p>
            <a:pPr marL="2857500" indent="0">
              <a:buNone/>
            </a:pP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 smtClean="0"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24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7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players info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obtain information about other players, using their ids in group or roles:</a:t>
            </a:r>
          </a:p>
          <a:p>
            <a:endParaRPr lang="en-US" dirty="0" smtClean="0"/>
          </a:p>
          <a:p>
            <a:pPr marL="528638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self.group.get_player_by_role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('ROLE_NAME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528638" indent="0">
              <a:buNone/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self.group.get_player_by_id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('ID')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9050</TotalTime>
  <Words>2332</Words>
  <Application>Microsoft Macintosh PowerPoint</Application>
  <PresentationFormat>Widescreen</PresentationFormat>
  <Paragraphs>496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Calibri</vt:lpstr>
      <vt:lpstr>Consolas</vt:lpstr>
      <vt:lpstr>Courier</vt:lpstr>
      <vt:lpstr>Courier New</vt:lpstr>
      <vt:lpstr>Futura Medium</vt:lpstr>
      <vt:lpstr>Helvetica Neue</vt:lpstr>
      <vt:lpstr>Helvetica Neue Light</vt:lpstr>
      <vt:lpstr>Helvetica Neue Medium</vt:lpstr>
      <vt:lpstr>Times New Roman</vt:lpstr>
      <vt:lpstr>Arial</vt:lpstr>
      <vt:lpstr>Office Theme</vt:lpstr>
      <vt:lpstr>Dictator game – screen 1</vt:lpstr>
      <vt:lpstr>Dictator game – screen 2</vt:lpstr>
      <vt:lpstr>Dictator game – screen 3</vt:lpstr>
      <vt:lpstr>Dictator game - blueprint</vt:lpstr>
      <vt:lpstr>Dictator game - roles</vt:lpstr>
      <vt:lpstr>Dictator game – conditional view</vt:lpstr>
      <vt:lpstr>Dictator game – waitpage</vt:lpstr>
      <vt:lpstr>Templates: loops, conditions</vt:lpstr>
      <vt:lpstr>Other players info</vt:lpstr>
      <vt:lpstr>Ultimatum. Screen 1. Intro</vt:lpstr>
      <vt:lpstr>Ultimatum. Screen 2. Offer</vt:lpstr>
      <vt:lpstr>Ultimatum. Screen 3. Accept/Reject</vt:lpstr>
      <vt:lpstr>Ultimatum. Screen 4. Results</vt:lpstr>
      <vt:lpstr>Ultimatum: some preliminary prep</vt:lpstr>
      <vt:lpstr>Ultimatum: multi-player game</vt:lpstr>
      <vt:lpstr>Ultimatum: planning I</vt:lpstr>
      <vt:lpstr>Ultimatum: models.py</vt:lpstr>
      <vt:lpstr>Ultimatum: models.py</vt:lpstr>
      <vt:lpstr>Static files: how insert an image?</vt:lpstr>
      <vt:lpstr>Ultimatum: pages.py</vt:lpstr>
      <vt:lpstr>Ultimatum: views.py</vt:lpstr>
      <vt:lpstr>Ultimatum: dynamic label in Accept</vt:lpstr>
      <vt:lpstr>Ultimatum.  Results</vt:lpstr>
      <vt:lpstr>Ultimatum.  Results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 Chapkovski</dc:creator>
  <cp:lastModifiedBy>Philipp Chapkovski</cp:lastModifiedBy>
  <cp:revision>81</cp:revision>
  <dcterms:created xsi:type="dcterms:W3CDTF">2018-05-14T20:05:36Z</dcterms:created>
  <dcterms:modified xsi:type="dcterms:W3CDTF">2018-07-07T14:07:50Z</dcterms:modified>
</cp:coreProperties>
</file>