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324" r:id="rId2"/>
    <p:sldId id="267" r:id="rId3"/>
    <p:sldId id="323" r:id="rId4"/>
    <p:sldId id="268" r:id="rId5"/>
    <p:sldId id="273" r:id="rId6"/>
    <p:sldId id="283" r:id="rId7"/>
    <p:sldId id="284" r:id="rId8"/>
    <p:sldId id="276" r:id="rId9"/>
    <p:sldId id="277" r:id="rId10"/>
    <p:sldId id="286" r:id="rId11"/>
    <p:sldId id="287" r:id="rId12"/>
    <p:sldId id="288" r:id="rId13"/>
    <p:sldId id="289" r:id="rId14"/>
    <p:sldId id="290" r:id="rId15"/>
    <p:sldId id="325" r:id="rId16"/>
    <p:sldId id="291" r:id="rId17"/>
    <p:sldId id="292" r:id="rId18"/>
    <p:sldId id="293" r:id="rId19"/>
    <p:sldId id="294" r:id="rId20"/>
    <p:sldId id="306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33"/>
    <p:restoredTop sz="92571"/>
  </p:normalViewPr>
  <p:slideViewPr>
    <p:cSldViewPr snapToGrid="0" snapToObjects="1">
      <p:cViewPr>
        <p:scale>
          <a:sx n="79" d="100"/>
          <a:sy n="79" d="100"/>
        </p:scale>
        <p:origin x="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361CD-6CC4-A34D-AE45-29B67002D1E6}" type="datetimeFigureOut">
              <a:rPr lang="en-US" smtClean="0"/>
              <a:t>7/7/18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0DAC1-562A-E942-9290-ED2D37D1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8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0DAC1-562A-E942-9290-ED2D37D14E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yt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5440" y="5440"/>
            <a:ext cx="12192000" cy="16906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marL="2973388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/>
              <a:defRPr sz="4400" b="0" i="0" kern="120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690688"/>
          </a:xfr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/>
          <a:lstStyle>
            <a:lvl1pPr marL="2973388" indent="0" algn="ctr">
              <a:tabLst/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ythonâ¢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8" y="489859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86163"/>
            <a:ext cx="10515600" cy="2590800"/>
          </a:xfrm>
        </p:spPr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1985963"/>
            <a:ext cx="12192000" cy="8617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Group task:</a:t>
            </a:r>
            <a:endParaRPr lang="en-US" sz="500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38B27D04-8BD5-C047-B9FF-9D6420E37D9D}" type="datetimeFigureOut">
              <a:rPr lang="en-US" smtClean="0"/>
              <a:pPr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DA11450-08D9-AD47-8209-26B4D4B318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Helvetica Neue Medium" charset="0"/>
          <a:ea typeface="Helvetica Neue Medium" charset="0"/>
          <a:cs typeface="Helvetica Neue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hapkovski.github.io/teaching/" TargetMode="External"/><Relationship Id="rId4" Type="http://schemas.openxmlformats.org/officeDocument/2006/relationships/hyperlink" Target="mailto:chapkovski@gmail.com" TargetMode="External"/><Relationship Id="rId5" Type="http://schemas.openxmlformats.org/officeDocument/2006/relationships/hyperlink" Target="https://groups.google.com/forum/#!forum/otree" TargetMode="External"/><Relationship Id="rId6" Type="http://schemas.openxmlformats.org/officeDocument/2006/relationships/hyperlink" Target="http://otree.readthedocs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27.0.0.1:800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ogerdudler.github.io/git-guide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256" y="1926771"/>
            <a:ext cx="9851571" cy="33847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platform to run interactive online experiments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written on Python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open source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based on Django framework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responsive </a:t>
            </a:r>
            <a:r>
              <a:rPr lang="mr-IN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–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can be run in mobile browsers, tablets etc.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39143" cy="169490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804054"/>
              </p:ext>
            </p:extLst>
          </p:nvPr>
        </p:nvGraphicFramePr>
        <p:xfrm>
          <a:off x="0" y="4323896"/>
          <a:ext cx="12192000" cy="30088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84271"/>
                <a:gridCol w="7407729"/>
              </a:tblGrid>
              <a:tr h="623661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Materials and code for this workshop: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  <a:hlinkClick r:id="rId3"/>
                        </a:rPr>
                        <a:t>https://chapkovski.github.io/teaching/</a:t>
                      </a: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  <a:tr h="32539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My e-mail: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  <a:hlinkClick r:id="rId4"/>
                        </a:rPr>
                        <a:t>chapkovski@gmail.com</a:t>
                      </a: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  <a:tr h="636724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500" b="0" i="0" dirty="0" err="1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oTree</a:t>
                      </a: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support group: 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  <a:hlinkClick r:id="rId5"/>
                        </a:rPr>
                        <a:t>https://groups.google.com/forum/#!forum/otree</a:t>
                      </a:r>
                      <a:r>
                        <a:rPr lang="en-US" sz="2500" b="0" i="0" baseline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  <a:tr h="1046211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oTree</a:t>
                      </a:r>
                      <a:r>
                        <a:rPr lang="en-US" sz="2500" b="0" i="0" baseline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documentation: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  <a:hlinkClick r:id="rId6"/>
                        </a:rPr>
                        <a:t>http://otree.readthedocs.org/</a:t>
                      </a: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58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Guess game: description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player has an endowment. </a:t>
            </a:r>
          </a:p>
          <a:p>
            <a:r>
              <a:rPr lang="en-US" dirty="0" smtClean="0"/>
              <a:t>Random number is generated within certain limits</a:t>
            </a:r>
          </a:p>
          <a:p>
            <a:r>
              <a:rPr lang="en-US" dirty="0" smtClean="0"/>
              <a:t>A player has to guess. The closer is the guess to a real number the larger is the profit. </a:t>
            </a:r>
          </a:p>
          <a:p>
            <a:r>
              <a:rPr lang="en-US" dirty="0" smtClean="0"/>
              <a:t>Two fields: what is guessed, and a player’s decision</a:t>
            </a:r>
          </a:p>
          <a:p>
            <a:r>
              <a:rPr lang="en-US" dirty="0" smtClean="0"/>
              <a:t>Three screens:</a:t>
            </a:r>
          </a:p>
          <a:p>
            <a:pPr lvl="1"/>
            <a:r>
              <a:rPr lang="en-US" dirty="0" smtClean="0"/>
              <a:t>Intro: instructions</a:t>
            </a:r>
          </a:p>
          <a:p>
            <a:pPr lvl="1"/>
            <a:r>
              <a:rPr lang="en-US" dirty="0" smtClean="0"/>
              <a:t>Decision with instructions</a:t>
            </a:r>
          </a:p>
          <a:p>
            <a:pPr lvl="1"/>
            <a:r>
              <a:rPr lang="en-US" dirty="0" smtClean="0"/>
              <a:t>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</a:t>
            </a:r>
            <a:r>
              <a:rPr lang="en-US" dirty="0" smtClean="0"/>
              <a:t>game: screen 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5937"/>
          <a:stretch/>
        </p:blipFill>
        <p:spPr>
          <a:xfrm>
            <a:off x="3526971" y="1690688"/>
            <a:ext cx="5372100" cy="422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0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game: screen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1690688"/>
            <a:ext cx="71247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0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game: screen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2028372"/>
            <a:ext cx="58674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3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Guess game -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Creating new fields:</a:t>
            </a:r>
          </a:p>
          <a:p>
            <a:pPr marL="0" indent="0" fontAlgn="base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field_name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models.IntegerField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fontAlgn="base"/>
            <a:r>
              <a:rPr lang="en-US" dirty="0" smtClean="0"/>
              <a:t>Options:</a:t>
            </a:r>
          </a:p>
          <a:p>
            <a:pPr marL="0" indent="0" fontAlgn="base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field_name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models.IntegerField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endParaRPr lang="ru-RU" dirty="0" smtClean="0">
              <a:latin typeface="Consolas" charset="0"/>
              <a:ea typeface="Consolas" charset="0"/>
              <a:cs typeface="Consolas" charset="0"/>
            </a:endParaRPr>
          </a:p>
          <a:p>
            <a:pPr marL="6350000" indent="0" fontAlgn="base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max=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6350000" indent="0" fontAlgn="base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min=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6350000" indent="0" fontAlgn="base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label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03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TODO: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49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Guess game: Models. Result: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mr-IN" sz="1800" dirty="0" err="1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800" dirty="0" err="1">
                <a:latin typeface="Consolas" charset="0"/>
                <a:ea typeface="Consolas" charset="0"/>
                <a:cs typeface="Consolas" charset="0"/>
              </a:rPr>
              <a:t>Player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1800" dirty="0" err="1">
                <a:latin typeface="Consolas" charset="0"/>
                <a:ea typeface="Consolas" charset="0"/>
                <a:cs typeface="Consolas" charset="0"/>
              </a:rPr>
              <a:t>BasePlayer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pPr marL="0" indent="0" fontAlgn="base">
              <a:buNone/>
            </a:pP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800" dirty="0" err="1">
                <a:latin typeface="Consolas" charset="0"/>
                <a:ea typeface="Consolas" charset="0"/>
                <a:cs typeface="Consolas" charset="0"/>
              </a:rPr>
              <a:t>toguess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sz="1800" dirty="0" err="1">
                <a:latin typeface="Consolas" charset="0"/>
                <a:ea typeface="Consolas" charset="0"/>
                <a:cs typeface="Consolas" charset="0"/>
              </a:rPr>
              <a:t>models.IntegerField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1800" dirty="0" err="1">
                <a:latin typeface="Consolas" charset="0"/>
                <a:ea typeface="Consolas" charset="0"/>
                <a:cs typeface="Consolas" charset="0"/>
              </a:rPr>
              <a:t>min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mr-IN" sz="1800" dirty="0" err="1">
                <a:latin typeface="Consolas" charset="0"/>
                <a:ea typeface="Consolas" charset="0"/>
                <a:cs typeface="Consolas" charset="0"/>
              </a:rPr>
              <a:t>Constants.minguess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 fontAlgn="base">
              <a:buNone/>
            </a:pP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                                  </a:t>
            </a:r>
            <a:r>
              <a:rPr lang="mr-IN" sz="1800" dirty="0" err="1"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mr-IN" sz="1800" dirty="0" err="1">
                <a:latin typeface="Consolas" charset="0"/>
                <a:ea typeface="Consolas" charset="0"/>
                <a:cs typeface="Consolas" charset="0"/>
              </a:rPr>
              <a:t>Constants.maxguess</a:t>
            </a:r>
            <a:r>
              <a:rPr lang="mr-IN" sz="1800" dirty="0" smtClean="0">
                <a:latin typeface="Consolas" charset="0"/>
                <a:ea typeface="Consolas" charset="0"/>
                <a:cs typeface="Consolas" charset="0"/>
              </a:rPr>
              <a:t>,)</a:t>
            </a:r>
            <a:endParaRPr lang="mr-IN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base">
              <a:buNone/>
            </a:pP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sz="1800" dirty="0" err="1">
                <a:latin typeface="Consolas" charset="0"/>
                <a:ea typeface="Consolas" charset="0"/>
                <a:cs typeface="Consolas" charset="0"/>
              </a:rPr>
              <a:t>guess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sz="1800" dirty="0" err="1">
                <a:latin typeface="Consolas" charset="0"/>
                <a:ea typeface="Consolas" charset="0"/>
                <a:cs typeface="Consolas" charset="0"/>
              </a:rPr>
              <a:t>models.IntegerField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1800" dirty="0" err="1">
                <a:latin typeface="Consolas" charset="0"/>
                <a:ea typeface="Consolas" charset="0"/>
                <a:cs typeface="Consolas" charset="0"/>
              </a:rPr>
              <a:t>min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mr-IN" sz="1800" dirty="0" err="1">
                <a:latin typeface="Consolas" charset="0"/>
                <a:ea typeface="Consolas" charset="0"/>
                <a:cs typeface="Consolas" charset="0"/>
              </a:rPr>
              <a:t>Constants.minguess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 fontAlgn="base">
              <a:buNone/>
            </a:pP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                                </a:t>
            </a:r>
            <a:r>
              <a:rPr lang="mr-IN" sz="1800" dirty="0" err="1"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lang="mr-IN" sz="18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mr-IN" sz="1800" dirty="0" err="1">
                <a:latin typeface="Consolas" charset="0"/>
                <a:ea typeface="Consolas" charset="0"/>
                <a:cs typeface="Consolas" charset="0"/>
              </a:rPr>
              <a:t>Constants.maxguess</a:t>
            </a:r>
            <a:r>
              <a:rPr lang="mr-IN" sz="1800" dirty="0" smtClean="0">
                <a:latin typeface="Consolas" charset="0"/>
                <a:ea typeface="Consolas" charset="0"/>
                <a:cs typeface="Consolas" charset="0"/>
              </a:rPr>
              <a:t>,)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72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</a:t>
            </a:r>
            <a:r>
              <a:rPr lang="en-US" dirty="0" smtClean="0"/>
              <a:t>game: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Creating new page</a:t>
            </a:r>
          </a:p>
          <a:p>
            <a:pPr marL="0" indent="0" fontAlgn="base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NameOfThePage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(Page):</a:t>
            </a:r>
          </a:p>
          <a:p>
            <a:pPr marL="457200" lvl="1" indent="0" fontAlgn="base">
              <a:buNone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pass</a:t>
            </a:r>
          </a:p>
          <a:p>
            <a:pPr fontAlgn="base"/>
            <a:r>
              <a:rPr lang="en-US" dirty="0" err="1" smtClean="0"/>
              <a:t>page_sequence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page_sequence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 [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NameOfThePage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fontAlgn="base"/>
            <a:r>
              <a:rPr lang="en-US" dirty="0" smtClean="0"/>
              <a:t>By default name of the template </a:t>
            </a:r>
            <a:r>
              <a:rPr lang="en-US" dirty="0" smtClean="0"/>
              <a:t>corresponds </a:t>
            </a:r>
            <a:r>
              <a:rPr lang="en-US" dirty="0" smtClean="0"/>
              <a:t>to the page name!</a:t>
            </a:r>
            <a:endParaRPr lang="en-US" dirty="0"/>
          </a:p>
          <a:p>
            <a:pPr marL="0" indent="0" fontAlgn="base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50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</a:t>
            </a:r>
            <a:r>
              <a:rPr lang="en-US" dirty="0" smtClean="0"/>
              <a:t>game: Views. Built-in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Built-in functions of pages:</a:t>
            </a:r>
          </a:p>
          <a:p>
            <a:pPr fontAlgn="base"/>
            <a:r>
              <a:rPr lang="en-US" dirty="0" smtClean="0"/>
              <a:t>”Normal” page:</a:t>
            </a:r>
          </a:p>
          <a:p>
            <a:pPr marL="0" indent="0" fontAlgn="base">
              <a:buNone/>
            </a:pPr>
            <a:r>
              <a:rPr lang="en-US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s_displayed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pPr marL="0" indent="0" fontAlgn="base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return (True/False)</a:t>
            </a:r>
          </a:p>
          <a:p>
            <a:pPr marL="0" indent="0" fontAlgn="base">
              <a:buNone/>
            </a:pPr>
            <a:r>
              <a:rPr lang="en-US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vars_for_template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pPr marL="0" indent="0" fontAlgn="base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return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 fontAlgn="base">
              <a:buNone/>
            </a:pPr>
            <a:r>
              <a:rPr lang="en-US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before_next_page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pPr marL="0" indent="0" fontAlgn="base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34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game - </a:t>
            </a: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{% extends "global/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Page.html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%}</a:t>
            </a:r>
          </a:p>
          <a:p>
            <a:pPr marL="0" indent="0" fontAlgn="base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{%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load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static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otree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%}</a:t>
            </a:r>
          </a:p>
          <a:p>
            <a:pPr marL="0" indent="0" fontAlgn="base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{%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block title %}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YOUR TITLE HERE {%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endblock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%}</a:t>
            </a:r>
          </a:p>
          <a:p>
            <a:pPr marL="0" indent="0" fontAlgn="base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{%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block content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%}</a:t>
            </a:r>
          </a:p>
          <a:p>
            <a:pPr marL="0" indent="0" fontAlgn="base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YOUR CONTENT HERE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base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{%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endblock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%}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07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Let’s create our first oTree app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0" indent="-1143000">
              <a:buAutoNum type="arabicPeriod"/>
            </a:pPr>
            <a:r>
              <a:rPr lang="en-US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Create </a:t>
            </a:r>
            <a:r>
              <a:rPr lang="en-US" sz="3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virtualenv</a:t>
            </a:r>
            <a:r>
              <a:rPr lang="en-US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</a:p>
          <a:p>
            <a:pPr marL="1143000" indent="-1143000">
              <a:buAutoNum type="arabicPeriod"/>
            </a:pPr>
            <a:r>
              <a:rPr lang="en-US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INSTALL OTREE: pip install </a:t>
            </a:r>
            <a:r>
              <a:rPr lang="mr-IN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–</a:t>
            </a:r>
            <a:r>
              <a:rPr lang="en-US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U </a:t>
            </a:r>
            <a:r>
              <a:rPr lang="en-US" sz="3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otree</a:t>
            </a:r>
            <a:endParaRPr lang="en-US" sz="3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1143000" indent="-1143000">
              <a:buAutoNum type="arabicPeriod"/>
            </a:pPr>
            <a:r>
              <a:rPr lang="en-US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Check version: </a:t>
            </a:r>
            <a:r>
              <a:rPr lang="en-US" sz="3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otree</a:t>
            </a:r>
            <a:r>
              <a:rPr lang="en-US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 --version</a:t>
            </a:r>
          </a:p>
          <a:p>
            <a:pPr marL="1143000" indent="-1143000">
              <a:buAutoNum type="arabicPeriod"/>
            </a:pPr>
            <a:r>
              <a:rPr lang="en-US" sz="3000" dirty="0" err="1" smtClean="0">
                <a:latin typeface="Courier" charset="0"/>
                <a:ea typeface="Courier" charset="0"/>
                <a:cs typeface="Courier" charset="0"/>
              </a:rPr>
              <a:t>otree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000" dirty="0" err="1" smtClean="0">
                <a:latin typeface="Courier" charset="0"/>
                <a:ea typeface="Courier" charset="0"/>
                <a:cs typeface="Courier" charset="0"/>
              </a:rPr>
              <a:t>startproject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000" dirty="0" err="1" smtClean="0">
                <a:latin typeface="Courier" charset="0"/>
                <a:ea typeface="Courier" charset="0"/>
                <a:cs typeface="Courier" charset="0"/>
              </a:rPr>
              <a:t>my_first_project</a:t>
            </a:r>
            <a:endParaRPr lang="en-US" sz="3000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0" indent="-1143000">
              <a:buFont typeface="Arial"/>
              <a:buAutoNum type="arabicPeriod"/>
            </a:pPr>
            <a:r>
              <a:rPr lang="en-US" sz="3000" dirty="0" err="1">
                <a:latin typeface="Courier" charset="0"/>
                <a:ea typeface="Courier" charset="0"/>
                <a:cs typeface="Courier" charset="0"/>
              </a:rPr>
              <a:t>otree</a:t>
            </a: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000" dirty="0" err="1">
                <a:latin typeface="Courier" charset="0"/>
                <a:ea typeface="Courier" charset="0"/>
                <a:cs typeface="Courier" charset="0"/>
              </a:rPr>
              <a:t>startapp</a:t>
            </a: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000" dirty="0" err="1">
                <a:latin typeface="Courier" charset="0"/>
                <a:ea typeface="Courier" charset="0"/>
                <a:cs typeface="Courier" charset="0"/>
              </a:rPr>
              <a:t>my_first_app</a:t>
            </a:r>
            <a:endParaRPr lang="en-US" sz="3000" dirty="0">
              <a:latin typeface="Courier" charset="0"/>
              <a:ea typeface="Courier" charset="0"/>
              <a:cs typeface="Courier" charset="0"/>
            </a:endParaRPr>
          </a:p>
          <a:p>
            <a:pPr marL="1143000" indent="-1143000">
              <a:buAutoNum type="arabicPeriod"/>
            </a:pPr>
            <a:r>
              <a:rPr lang="en-US" sz="3000" dirty="0" smtClean="0">
                <a:latin typeface="Helvetica Neue Light" charset="0"/>
                <a:ea typeface="Helvetica Neue Light" charset="0"/>
                <a:cs typeface="Helvetica Neue Light" charset="0"/>
              </a:rPr>
              <a:t>add app to settings</a:t>
            </a:r>
          </a:p>
          <a:p>
            <a:pPr marL="1143000" indent="-1143000">
              <a:buFont typeface="Arial"/>
              <a:buAutoNum type="arabicPeriod"/>
            </a:pPr>
            <a:r>
              <a:rPr lang="en-US" sz="3000" dirty="0" err="1">
                <a:latin typeface="Courier" charset="0"/>
                <a:ea typeface="Courier" charset="0"/>
                <a:cs typeface="Courier" charset="0"/>
              </a:rPr>
              <a:t>otree</a:t>
            </a: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000" dirty="0" err="1" smtClean="0">
                <a:latin typeface="Courier" charset="0"/>
                <a:ea typeface="Courier" charset="0"/>
                <a:cs typeface="Courier" charset="0"/>
              </a:rPr>
              <a:t>devserver</a:t>
            </a: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80</a:t>
            </a:r>
            <a:endParaRPr lang="en-US" sz="3000" dirty="0">
              <a:latin typeface="Courier" charset="0"/>
              <a:ea typeface="Courier" charset="0"/>
              <a:cs typeface="Courier" charset="0"/>
            </a:endParaRPr>
          </a:p>
          <a:p>
            <a:pPr marL="1157288" indent="-1157288" fontAlgn="base">
              <a:buFont typeface="+mj-lt"/>
              <a:buAutoNum type="arabicPeriod"/>
            </a:pPr>
            <a:r>
              <a:rPr lang="en-US" sz="3000" dirty="0">
                <a:latin typeface="Helvetica Neue Light" charset="0"/>
                <a:ea typeface="Helvetica Neue Light" charset="0"/>
                <a:cs typeface="Helvetica Neue Light" charset="0"/>
              </a:rPr>
              <a:t>go to: </a:t>
            </a:r>
            <a:r>
              <a:rPr lang="en-US" sz="3000" dirty="0">
                <a:latin typeface="Helvetica Neue Light" charset="0"/>
                <a:ea typeface="Helvetica Neue Light" charset="0"/>
                <a:cs typeface="Helvetica Neue Light" charset="0"/>
                <a:hlinkClick r:id="rId3"/>
              </a:rPr>
              <a:t>http://</a:t>
            </a:r>
            <a:r>
              <a:rPr lang="en-US" sz="3000" dirty="0" smtClean="0">
                <a:latin typeface="Helvetica Neue Light" charset="0"/>
                <a:ea typeface="Helvetica Neue Light" charset="0"/>
                <a:cs typeface="Helvetica Neue Light" charset="0"/>
                <a:hlinkClick r:id="rId3"/>
              </a:rPr>
              <a:t>127.0.0.1</a:t>
            </a:r>
            <a:endParaRPr lang="en-US" sz="3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386" y="4422321"/>
            <a:ext cx="45339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5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using variables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template you can access variables defined in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vars_for_template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of the specific page: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 marL="0" indent="0">
              <a:buNone/>
            </a:pP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You can also use lists and dictionaries</a:t>
            </a:r>
          </a:p>
          <a:p>
            <a:r>
              <a:rPr lang="en-US" dirty="0" smtClean="0"/>
              <a:t>You can also access any variable in Constants, Player, Group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player.payoff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}}</a:t>
            </a:r>
          </a:p>
        </p:txBody>
      </p:sp>
    </p:spTree>
    <p:extLst>
      <p:ext uri="{BB962C8B-B14F-4D97-AF65-F5344CB8AC3E}">
        <p14:creationId xmlns:p14="http://schemas.microsoft.com/office/powerpoint/2010/main" val="52387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Guess game -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to include another file (for example instructions):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{% include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path_to_file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name_of_file.html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'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%}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to make ‘Next button’: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{%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next_button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%}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57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</a:t>
            </a:r>
            <a:r>
              <a:rPr lang="en-US" dirty="0" smtClean="0"/>
              <a:t>game: Views. Intro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5937"/>
          <a:stretch/>
        </p:blipFill>
        <p:spPr>
          <a:xfrm>
            <a:off x="3526971" y="1690688"/>
            <a:ext cx="5372100" cy="422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6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Intro: How to do it?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Models.py</a:t>
            </a:r>
            <a:r>
              <a:rPr lang="en-US" dirty="0" smtClean="0"/>
              <a:t>: Constants: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endowment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minguess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maxguess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/>
              <a:t>Intro.html</a:t>
            </a:r>
            <a:r>
              <a:rPr lang="en-US" dirty="0" smtClean="0"/>
              <a:t>:</a:t>
            </a:r>
          </a:p>
          <a:p>
            <a:r>
              <a:rPr lang="en-US" dirty="0" smtClean="0"/>
              <a:t>in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{% block content %}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to refer to the constant: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Constants.endowment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 lvl="1"/>
            <a:r>
              <a:rPr lang="en-US" dirty="0" smtClean="0"/>
              <a:t>Case sensitive!</a:t>
            </a:r>
          </a:p>
          <a:p>
            <a:pPr lvl="1"/>
            <a:r>
              <a:rPr lang="en-US" dirty="0" smtClean="0"/>
              <a:t>No calculations! It is not Python!</a:t>
            </a:r>
          </a:p>
        </p:txBody>
      </p:sp>
    </p:spTree>
    <p:extLst>
      <p:ext uri="{BB962C8B-B14F-4D97-AF65-F5344CB8AC3E}">
        <p14:creationId xmlns:p14="http://schemas.microsoft.com/office/powerpoint/2010/main" val="110544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Intro: Results: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88570" y="1849709"/>
            <a:ext cx="9443359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{% extends "global/</a:t>
            </a:r>
            <a:r>
              <a:rPr lang="en-US" sz="2500" dirty="0" err="1">
                <a:latin typeface="Consolas" charset="0"/>
                <a:ea typeface="Consolas" charset="0"/>
                <a:cs typeface="Consolas" charset="0"/>
              </a:rPr>
              <a:t>Page.html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" </a:t>
            </a: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%}</a:t>
            </a: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{% 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load </a:t>
            </a:r>
            <a:r>
              <a:rPr lang="en-US" sz="2500" dirty="0" err="1">
                <a:latin typeface="Consolas" charset="0"/>
                <a:ea typeface="Consolas" charset="0"/>
                <a:cs typeface="Consolas" charset="0"/>
              </a:rPr>
              <a:t>staticfiles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500" dirty="0" err="1">
                <a:latin typeface="Consolas" charset="0"/>
                <a:ea typeface="Consolas" charset="0"/>
                <a:cs typeface="Consolas" charset="0"/>
              </a:rPr>
              <a:t>otree_tags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%}</a:t>
            </a: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{% 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block title </a:t>
            </a: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%}Instructions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{% </a:t>
            </a:r>
            <a:r>
              <a:rPr lang="en-US" sz="2500" dirty="0" err="1">
                <a:latin typeface="Consolas" charset="0"/>
                <a:ea typeface="Consolas" charset="0"/>
                <a:cs typeface="Consolas" charset="0"/>
              </a:rPr>
              <a:t>endblock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%}</a:t>
            </a: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{% 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block content </a:t>
            </a: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%}</a:t>
            </a:r>
          </a:p>
          <a:p>
            <a:pPr marL="927100">
              <a:lnSpc>
                <a:spcPct val="150000"/>
              </a:lnSpc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{% 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include 'guess/</a:t>
            </a:r>
            <a:r>
              <a:rPr lang="en-US" sz="2500" dirty="0" err="1">
                <a:latin typeface="Consolas" charset="0"/>
                <a:ea typeface="Consolas" charset="0"/>
                <a:cs typeface="Consolas" charset="0"/>
              </a:rPr>
              <a:t>instructions.html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' </a:t>
            </a: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%}</a:t>
            </a:r>
          </a:p>
          <a:p>
            <a:pPr marL="927100">
              <a:lnSpc>
                <a:spcPct val="150000"/>
              </a:lnSpc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{% </a:t>
            </a:r>
            <a:r>
              <a:rPr lang="en-US" sz="2500" dirty="0" err="1">
                <a:latin typeface="Consolas" charset="0"/>
                <a:ea typeface="Consolas" charset="0"/>
                <a:cs typeface="Consolas" charset="0"/>
              </a:rPr>
              <a:t>next_button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%}</a:t>
            </a: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{% </a:t>
            </a:r>
            <a:r>
              <a:rPr lang="en-US" sz="2500" dirty="0" err="1">
                <a:latin typeface="Consolas" charset="0"/>
                <a:ea typeface="Consolas" charset="0"/>
                <a:cs typeface="Consolas" charset="0"/>
              </a:rPr>
              <a:t>endblock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%}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77786" y="4294414"/>
            <a:ext cx="7625443" cy="6041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503229" y="4242549"/>
            <a:ext cx="1975757" cy="78319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WHY?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0548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Pages.Decision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1690688"/>
            <a:ext cx="71247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0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Views.Decision</a:t>
            </a:r>
            <a:r>
              <a:rPr lang="en-US" dirty="0" smtClean="0"/>
              <a:t>. How to do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6818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dirty="0" smtClean="0"/>
              <a:t>Referring to models. field in </a:t>
            </a:r>
            <a:r>
              <a:rPr lang="en-US" dirty="0" err="1" smtClean="0"/>
              <a:t>pages.py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800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solidFill>
                  <a:srgbClr val="BB0066"/>
                </a:solidFill>
                <a:latin typeface="Consolas" charset="0"/>
                <a:ea typeface="Consolas" charset="0"/>
                <a:cs typeface="Consolas" charset="0"/>
              </a:rPr>
              <a:t>Decision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(Page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pPr marL="81280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form_model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'player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'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81280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form_fields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['guess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']</a:t>
            </a:r>
          </a:p>
          <a:p>
            <a:pPr marL="81280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fontAlgn="base"/>
            <a:r>
              <a:rPr lang="en-US" dirty="0" smtClean="0"/>
              <a:t>referring to a field in a template:</a:t>
            </a:r>
          </a:p>
          <a:p>
            <a:pPr marL="0" indent="0" fontAlgn="base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{%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formfield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player.guess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%} OR {{form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}}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or {%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formfields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%}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base">
              <a:buNone/>
            </a:pPr>
            <a:endParaRPr lang="en-US" dirty="0" smtClean="0"/>
          </a:p>
          <a:p>
            <a:pPr fontAlgn="base"/>
            <a:r>
              <a:rPr lang="en-US" dirty="0" smtClean="0"/>
              <a:t>Generating random number:</a:t>
            </a:r>
          </a:p>
          <a:p>
            <a:pPr marL="0" indent="0" fontAlgn="base">
              <a:buNone/>
            </a:pPr>
            <a:r>
              <a:rPr lang="en-US" b="1" dirty="0">
                <a:solidFill>
                  <a:srgbClr val="008800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solidFill>
                  <a:srgbClr val="BB0066"/>
                </a:solidFill>
                <a:latin typeface="Consolas" charset="0"/>
                <a:ea typeface="Consolas" charset="0"/>
                <a:cs typeface="Consolas" charset="0"/>
              </a:rPr>
              <a:t>Intro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(Page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pPr marL="976313" indent="0" fontAlgn="base">
              <a:buNone/>
            </a:pPr>
            <a:r>
              <a:rPr lang="en-US" b="1" dirty="0" err="1" smtClean="0">
                <a:solidFill>
                  <a:srgbClr val="008800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>
                <a:solidFill>
                  <a:srgbClr val="0066BB"/>
                </a:solidFill>
                <a:latin typeface="Consolas" charset="0"/>
                <a:ea typeface="Consolas" charset="0"/>
                <a:cs typeface="Consolas" charset="0"/>
              </a:rPr>
              <a:t>before_next_page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pPr marL="5257800" indent="-3532188" fontAlgn="base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toguess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random</a:t>
            </a:r>
            <a:r>
              <a:rPr lang="en-US" dirty="0" err="1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randint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Constants</a:t>
            </a:r>
            <a:r>
              <a:rPr lang="en-US" dirty="0" err="1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minguess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Constants</a:t>
            </a:r>
            <a:r>
              <a:rPr lang="en-US" dirty="0" err="1" smtClean="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maxguess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1725613" indent="0" fontAlgn="base">
              <a:buNone/>
            </a:pPr>
            <a:r>
              <a:rPr lang="en-US" dirty="0" err="1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dirty="0" err="1" smtClean="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player</a:t>
            </a:r>
            <a:r>
              <a:rPr lang="en-US" dirty="0" err="1" smtClean="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toguess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toguess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base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base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65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Views.Resuts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2028372"/>
            <a:ext cx="58674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2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Pages.Resuts</a:t>
            </a:r>
            <a:r>
              <a:rPr lang="en-US" dirty="0" smtClean="0"/>
              <a:t>. How to do it?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 smtClean="0">
                <a:latin typeface="Aleo" charset="0"/>
                <a:ea typeface="Aleo" charset="0"/>
                <a:cs typeface="Aleo" charset="0"/>
              </a:rPr>
              <a:t>in  </a:t>
            </a:r>
            <a:r>
              <a:rPr lang="en-US" dirty="0" err="1" smtClean="0">
                <a:latin typeface="Aleo" charset="0"/>
                <a:ea typeface="Aleo" charset="0"/>
                <a:cs typeface="Aleo" charset="0"/>
              </a:rPr>
              <a:t>pages.py</a:t>
            </a:r>
            <a:r>
              <a:rPr lang="en-US" dirty="0" smtClean="0">
                <a:latin typeface="Aleo" charset="0"/>
                <a:ea typeface="Aleo" charset="0"/>
                <a:cs typeface="Aleo" charset="0"/>
              </a:rPr>
              <a:t>: Decision page: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8800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>
                <a:solidFill>
                  <a:srgbClr val="BB0066"/>
                </a:solidFill>
                <a:latin typeface="Consolas" charset="0"/>
                <a:ea typeface="Consolas" charset="0"/>
                <a:cs typeface="Consolas" charset="0"/>
              </a:rPr>
              <a:t>Decision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(Page): </a:t>
            </a:r>
            <a:endParaRPr lang="en-US" sz="2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862013" indent="0">
              <a:buNone/>
            </a:pPr>
            <a:r>
              <a:rPr lang="en-US" sz="2200" dirty="0" smtClean="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862013" indent="0">
              <a:buNone/>
            </a:pPr>
            <a:r>
              <a:rPr lang="en-US" sz="2200" b="1" dirty="0" err="1" smtClean="0">
                <a:solidFill>
                  <a:srgbClr val="008800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err="1">
                <a:solidFill>
                  <a:srgbClr val="0066BB"/>
                </a:solidFill>
                <a:latin typeface="Consolas" charset="0"/>
                <a:ea typeface="Consolas" charset="0"/>
                <a:cs typeface="Consolas" charset="0"/>
              </a:rPr>
              <a:t>before_next_page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200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pPr marL="1611313" indent="0">
              <a:buNone/>
            </a:pPr>
            <a:r>
              <a:rPr lang="en-US" sz="2200" dirty="0" err="1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2200" dirty="0" err="1" smtClean="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player</a:t>
            </a:r>
            <a:r>
              <a:rPr lang="en-US" sz="2200" dirty="0" err="1" smtClean="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set_payoff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1611313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fontAlgn="base"/>
            <a:r>
              <a:rPr lang="en-US" dirty="0" smtClean="0">
                <a:latin typeface="Aleo" charset="0"/>
                <a:ea typeface="Aleo" charset="0"/>
                <a:cs typeface="Aleo" charset="0"/>
              </a:rPr>
              <a:t>in  </a:t>
            </a:r>
            <a:r>
              <a:rPr lang="en-US" dirty="0" err="1" smtClean="0">
                <a:latin typeface="Aleo" charset="0"/>
                <a:ea typeface="Aleo" charset="0"/>
                <a:cs typeface="Aleo" charset="0"/>
              </a:rPr>
              <a:t>models.py</a:t>
            </a:r>
            <a:r>
              <a:rPr lang="en-US" dirty="0" smtClean="0">
                <a:latin typeface="Aleo" charset="0"/>
                <a:ea typeface="Aleo" charset="0"/>
                <a:cs typeface="Aleo" charset="0"/>
              </a:rPr>
              <a:t> :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base">
              <a:buNone/>
            </a:pPr>
            <a:r>
              <a:rPr lang="mr-IN" sz="22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sz="22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200" dirty="0" err="1">
                <a:latin typeface="Consolas" charset="0"/>
                <a:ea typeface="Consolas" charset="0"/>
                <a:cs typeface="Consolas" charset="0"/>
              </a:rPr>
              <a:t>Player</a:t>
            </a:r>
            <a:r>
              <a:rPr lang="mr-IN" sz="22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22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BasePlayer</a:t>
            </a:r>
            <a:r>
              <a:rPr lang="mr-IN" sz="2200" dirty="0" smtClean="0">
                <a:latin typeface="Consolas" charset="0"/>
                <a:ea typeface="Consolas" charset="0"/>
                <a:cs typeface="Consolas" charset="0"/>
              </a:rPr>
              <a:t>):</a:t>
            </a:r>
            <a:endParaRPr lang="en-US" sz="2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base">
              <a:buNone/>
            </a:pP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mr-IN" sz="22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mr-IN" sz="2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base">
              <a:buNone/>
            </a:pP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mr-IN" sz="2200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mr-IN" sz="22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200" dirty="0" err="1">
                <a:latin typeface="Consolas" charset="0"/>
                <a:ea typeface="Consolas" charset="0"/>
                <a:cs typeface="Consolas" charset="0"/>
              </a:rPr>
              <a:t>set_payoff</a:t>
            </a:r>
            <a:r>
              <a:rPr lang="mr-IN" sz="22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22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mr-IN" sz="2200" dirty="0" smtClean="0">
                <a:latin typeface="Consolas" charset="0"/>
                <a:ea typeface="Consolas" charset="0"/>
                <a:cs typeface="Consolas" charset="0"/>
              </a:rPr>
              <a:t>):</a:t>
            </a:r>
            <a:endParaRPr lang="en-US" sz="2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1382713" fontAlgn="base">
              <a:buNone/>
            </a:pPr>
            <a:r>
              <a:rPr lang="mr-IN" sz="22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.diff 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abs(</a:t>
            </a:r>
            <a:r>
              <a:rPr lang="mr-IN" sz="22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.guess 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mr-IN" sz="22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toguess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)</a:t>
            </a:r>
            <a:endParaRPr lang="mr-IN" sz="2200" dirty="0">
              <a:latin typeface="Consolas" charset="0"/>
              <a:ea typeface="Consolas" charset="0"/>
              <a:cs typeface="Consolas" charset="0"/>
            </a:endParaRPr>
          </a:p>
          <a:p>
            <a:pPr marL="3435350" indent="-3435350" fontAlgn="base">
              <a:buNone/>
            </a:pPr>
            <a:r>
              <a:rPr lang="mr-IN" sz="22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22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mr-IN" sz="2200" dirty="0" err="1" smtClean="0">
                <a:latin typeface="Consolas" charset="0"/>
                <a:ea typeface="Consolas" charset="0"/>
                <a:cs typeface="Consolas" charset="0"/>
              </a:rPr>
              <a:t>.payoff</a:t>
            </a:r>
            <a:r>
              <a:rPr lang="mr-IN" sz="22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2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mr-IN" sz="2200" dirty="0" err="1">
                <a:latin typeface="Consolas" charset="0"/>
                <a:ea typeface="Consolas" charset="0"/>
                <a:cs typeface="Consolas" charset="0"/>
              </a:rPr>
              <a:t>Constants.endowment</a:t>
            </a:r>
            <a:r>
              <a:rPr lang="mr-IN" sz="2200" dirty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mr-IN" sz="22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.diff 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6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otree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devserver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go to: </a:t>
            </a:r>
            <a:r>
              <a:rPr lang="en-US" dirty="0" smtClean="0">
                <a:hlinkClick r:id="rId2"/>
              </a:rPr>
              <a:t>http://127.0.0.1:8000</a:t>
            </a:r>
            <a:r>
              <a:rPr lang="en-US" dirty="0" smtClean="0"/>
              <a:t> </a:t>
            </a: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36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6857999"/>
          </a:xfrm>
          <a:solidFill>
            <a:schemeClr val="tx1"/>
          </a:solidFill>
        </p:spPr>
        <p:txBody>
          <a:bodyPr/>
          <a:lstStyle/>
          <a:p>
            <a:pPr marL="15875"/>
            <a:r>
              <a:rPr lang="en-US" dirty="0" smtClean="0"/>
              <a:t>Very brief introduction</a:t>
            </a:r>
            <a:endParaRPr lang="en-US" dirty="0"/>
          </a:p>
        </p:txBody>
      </p:sp>
      <p:pic>
        <p:nvPicPr>
          <p:cNvPr id="4" name="Picture 2" descr="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587" y="2122716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94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 of oTree app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Pages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Page</a:t>
            </a:r>
            <a:r>
              <a:rPr lang="en-US" dirty="0" smtClean="0"/>
              <a:t> classes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page_sequence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Models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Constants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Player, Group,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Subsession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App definition in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settings.py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5972174" y="2243138"/>
            <a:ext cx="5786437" cy="714376"/>
          </a:xfrm>
          <a:prstGeom prst="wedgeRectCallout">
            <a:avLst>
              <a:gd name="adj1" fmla="val -82594"/>
              <a:gd name="adj2" fmla="val -671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smtClean="0">
                <a:latin typeface="Helvetica Neue Medium" charset="0"/>
                <a:ea typeface="Helvetica Neue Medium" charset="0"/>
                <a:cs typeface="Helvetica Neue Medium" charset="0"/>
              </a:rPr>
              <a:t>Displaying logic</a:t>
            </a:r>
            <a:endParaRPr lang="en-US" sz="2500"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6388009" y="3484110"/>
            <a:ext cx="5786437" cy="714376"/>
          </a:xfrm>
          <a:prstGeom prst="wedgeRectCallout">
            <a:avLst>
              <a:gd name="adj1" fmla="val -83158"/>
              <a:gd name="adj2" fmla="val -26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smtClean="0">
                <a:latin typeface="Helvetica Neue Medium" charset="0"/>
                <a:ea typeface="Helvetica Neue Medium" charset="0"/>
                <a:cs typeface="Helvetica Neue Medium" charset="0"/>
              </a:rPr>
              <a:t>Data processing</a:t>
            </a:r>
            <a:endParaRPr lang="en-US" sz="2500"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92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processing: first intro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Models: where the data is stored (Player, Group, </a:t>
            </a:r>
            <a:r>
              <a:rPr lang="en-US" err="1" smtClean="0"/>
              <a:t>Subsession</a:t>
            </a:r>
            <a:r>
              <a:rPr lang="en-US" smtClean="0"/>
              <a:t> models)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Field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doc, </a:t>
            </a:r>
            <a:r>
              <a:rPr lang="en-US" err="1" smtClean="0"/>
              <a:t>verbose_name</a:t>
            </a:r>
            <a:r>
              <a:rPr lang="en-US" smtClean="0"/>
              <a:t>, </a:t>
            </a:r>
            <a:r>
              <a:rPr lang="en-US" err="1" smtClean="0"/>
              <a:t>max_min</a:t>
            </a:r>
            <a:r>
              <a:rPr lang="en-US" smtClean="0"/>
              <a:t>, choices and other field properties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Anatomy of an oTree 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Page</a:t>
            </a:r>
            <a:endParaRPr lang="en-US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Page creation:</a:t>
            </a:r>
          </a:p>
          <a:p>
            <a:pPr lvl="1"/>
            <a:r>
              <a:rPr lang="en-US" dirty="0" smtClean="0"/>
              <a:t>class definition</a:t>
            </a:r>
          </a:p>
          <a:p>
            <a:pPr lvl="1"/>
            <a:r>
              <a:rPr lang="en-US" dirty="0" smtClean="0"/>
              <a:t>template</a:t>
            </a:r>
          </a:p>
          <a:p>
            <a:r>
              <a:rPr lang="en-US" dirty="0" smtClean="0"/>
              <a:t>When/if/for whom it is shown:</a:t>
            </a:r>
          </a:p>
          <a:p>
            <a:pPr lvl="1"/>
            <a:r>
              <a:rPr lang="en-US" dirty="0" smtClean="0"/>
              <a:t>position in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page_sequence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is_displayed</a:t>
            </a:r>
            <a:r>
              <a:rPr lang="en-US" dirty="0" smtClean="0"/>
              <a:t> method</a:t>
            </a:r>
            <a:endParaRPr lang="ru-RU" dirty="0" smtClean="0"/>
          </a:p>
          <a:p>
            <a:r>
              <a:rPr lang="en-US" dirty="0" smtClean="0"/>
              <a:t>What is shown: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vars_for_template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What to do next: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before_next_page</a:t>
            </a:r>
            <a:r>
              <a:rPr lang="en-US" dirty="0" smtClean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3855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Methods of an oTree 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Page</a:t>
            </a:r>
            <a:endParaRPr lang="en-US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BEFORE page is shown:</a:t>
            </a:r>
          </a:p>
          <a:p>
            <a:pPr lvl="1"/>
            <a:r>
              <a:rPr lang="en-US" err="1" smtClean="0"/>
              <a:t>is_displayed</a:t>
            </a:r>
            <a:r>
              <a:rPr lang="en-US" smtClean="0"/>
              <a:t> </a:t>
            </a:r>
            <a:r>
              <a:rPr lang="en-US" i="1" smtClean="0"/>
              <a:t>(should return 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i="1" smtClean="0"/>
              <a:t> if page is to be shown)</a:t>
            </a:r>
            <a:endParaRPr lang="en-US" smtClean="0"/>
          </a:p>
          <a:p>
            <a:pPr lvl="1"/>
            <a:r>
              <a:rPr lang="en-US" err="1" smtClean="0"/>
              <a:t>vars_for_template</a:t>
            </a:r>
            <a:endParaRPr lang="en-US" smtClean="0"/>
          </a:p>
          <a:p>
            <a:pPr lvl="0"/>
            <a:r>
              <a:rPr lang="en-US" smtClean="0"/>
              <a:t>AFTER page is shown:</a:t>
            </a:r>
          </a:p>
          <a:p>
            <a:pPr lvl="1"/>
            <a:r>
              <a:rPr lang="en-US" err="1" smtClean="0"/>
              <a:t>before_next_page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0188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commit </a:t>
            </a:r>
            <a:r>
              <a:rPr lang="mr-IN" dirty="0" smtClean="0"/>
              <a:t>–</a:t>
            </a:r>
            <a:r>
              <a:rPr lang="en-US" dirty="0" smtClean="0"/>
              <a:t>m ‘Commit message’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add remote origin &lt;LINK_TO_GIT&gt;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rolling back: </a:t>
            </a:r>
            <a:r>
              <a:rPr lang="en-US" dirty="0" err="1" smtClean="0"/>
              <a:t>git</a:t>
            </a:r>
            <a:r>
              <a:rPr lang="en-US" dirty="0" smtClean="0"/>
              <a:t> checkout &lt;COMMIT_ID&gt; 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stash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pull origin master</a:t>
            </a:r>
          </a:p>
          <a:p>
            <a:pPr marL="0" indent="0" algn="ctr">
              <a:buNone/>
            </a:pPr>
            <a:r>
              <a:rPr lang="en-US" dirty="0"/>
              <a:t>More info: </a:t>
            </a:r>
            <a:r>
              <a:rPr lang="en-US" dirty="0">
                <a:hlinkClick r:id="rId2"/>
              </a:rPr>
              <a:t>http://rogerdudler.github.io/git-guide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53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Heroku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smtClean="0"/>
              <a:t>create </a:t>
            </a:r>
            <a:r>
              <a:rPr lang="en-US" dirty="0" err="1" smtClean="0"/>
              <a:t>git</a:t>
            </a:r>
            <a:r>
              <a:rPr lang="en-US" dirty="0" smtClean="0"/>
              <a:t> first!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err="1" smtClean="0"/>
              <a:t>heroku</a:t>
            </a:r>
            <a:r>
              <a:rPr lang="en-US" dirty="0" smtClean="0"/>
              <a:t> create &lt;APP_NAME&gt;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err="1" smtClean="0"/>
              <a:t>heroku</a:t>
            </a:r>
            <a:r>
              <a:rPr lang="en-US" dirty="0" smtClean="0"/>
              <a:t> </a:t>
            </a:r>
            <a:r>
              <a:rPr lang="en-US" dirty="0" err="1" smtClean="0"/>
              <a:t>addons:create</a:t>
            </a:r>
            <a:r>
              <a:rPr lang="en-US" dirty="0" smtClean="0"/>
              <a:t> </a:t>
            </a:r>
            <a:r>
              <a:rPr lang="en-US" dirty="0" err="1" smtClean="0"/>
              <a:t>heroku-redis</a:t>
            </a:r>
            <a:endParaRPr lang="en-US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push </a:t>
            </a:r>
            <a:r>
              <a:rPr lang="en-US" dirty="0" err="1" smtClean="0"/>
              <a:t>heroku</a:t>
            </a:r>
            <a:r>
              <a:rPr lang="en-US" dirty="0" smtClean="0"/>
              <a:t> master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err="1" smtClean="0"/>
              <a:t>heroku</a:t>
            </a:r>
            <a:r>
              <a:rPr lang="en-US" dirty="0" smtClean="0"/>
              <a:t> run </a:t>
            </a:r>
            <a:r>
              <a:rPr lang="en-US" dirty="0" err="1" smtClean="0"/>
              <a:t>otree</a:t>
            </a:r>
            <a:r>
              <a:rPr lang="en-US" dirty="0" smtClean="0"/>
              <a:t> </a:t>
            </a:r>
            <a:r>
              <a:rPr lang="en-US" dirty="0" err="1" smtClean="0"/>
              <a:t>resetdb</a:t>
            </a:r>
            <a:r>
              <a:rPr lang="en-US" dirty="0" smtClean="0"/>
              <a:t>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err="1" smtClean="0"/>
              <a:t>heroku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9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7631</TotalTime>
  <Words>777</Words>
  <Application>Microsoft Macintosh PowerPoint</Application>
  <PresentationFormat>Widescreen</PresentationFormat>
  <Paragraphs>191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Aleo</vt:lpstr>
      <vt:lpstr>Calibri</vt:lpstr>
      <vt:lpstr>Consolas</vt:lpstr>
      <vt:lpstr>Courier</vt:lpstr>
      <vt:lpstr>Futura Medium</vt:lpstr>
      <vt:lpstr>Helvetica Neue</vt:lpstr>
      <vt:lpstr>Helvetica Neue Light</vt:lpstr>
      <vt:lpstr>Helvetica Neue Medium</vt:lpstr>
      <vt:lpstr>Arial</vt:lpstr>
      <vt:lpstr>Office Theme</vt:lpstr>
      <vt:lpstr>oTree</vt:lpstr>
      <vt:lpstr>Let’s create our first oTree app</vt:lpstr>
      <vt:lpstr>Very brief introduction</vt:lpstr>
      <vt:lpstr>Structure of oTree app</vt:lpstr>
      <vt:lpstr>Data processing: first intro</vt:lpstr>
      <vt:lpstr>Anatomy of an oTree Page</vt:lpstr>
      <vt:lpstr>Methods of an oTree Page</vt:lpstr>
      <vt:lpstr>GIT</vt:lpstr>
      <vt:lpstr>Heroku</vt:lpstr>
      <vt:lpstr>Guess game: description</vt:lpstr>
      <vt:lpstr>Guess game: screen 1</vt:lpstr>
      <vt:lpstr>Guess game: screen 2</vt:lpstr>
      <vt:lpstr>Guess game: screen 3</vt:lpstr>
      <vt:lpstr>Guess game - Models</vt:lpstr>
      <vt:lpstr>TODO: constants</vt:lpstr>
      <vt:lpstr>Guess game: Models. Result:</vt:lpstr>
      <vt:lpstr>Guess game: Views</vt:lpstr>
      <vt:lpstr>Guess game: Views. Built-in functions</vt:lpstr>
      <vt:lpstr>Guess game - Templates</vt:lpstr>
      <vt:lpstr>Templates: using variables</vt:lpstr>
      <vt:lpstr>Guess game - Templates</vt:lpstr>
      <vt:lpstr>Guess game: Views. Intro</vt:lpstr>
      <vt:lpstr>Intro: How to do it?</vt:lpstr>
      <vt:lpstr>Intro: Results:</vt:lpstr>
      <vt:lpstr>Pages.Decision</vt:lpstr>
      <vt:lpstr>Views.Decision. How to do it?</vt:lpstr>
      <vt:lpstr>Views.Resuts</vt:lpstr>
      <vt:lpstr>Pages.Resuts. How to do it?</vt:lpstr>
      <vt:lpstr>Running the app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Chapkovski</dc:creator>
  <cp:lastModifiedBy>Philipp Chapkovski</cp:lastModifiedBy>
  <cp:revision>80</cp:revision>
  <cp:lastPrinted>2018-05-22T07:03:01Z</cp:lastPrinted>
  <dcterms:created xsi:type="dcterms:W3CDTF">2018-05-14T20:05:36Z</dcterms:created>
  <dcterms:modified xsi:type="dcterms:W3CDTF">2018-07-07T14:18:42Z</dcterms:modified>
</cp:coreProperties>
</file>