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88" r:id="rId2"/>
    <p:sldId id="337" r:id="rId3"/>
    <p:sldId id="338" r:id="rId4"/>
    <p:sldId id="339" r:id="rId5"/>
    <p:sldId id="344" r:id="rId6"/>
    <p:sldId id="345" r:id="rId7"/>
    <p:sldId id="362" r:id="rId8"/>
    <p:sldId id="374" r:id="rId9"/>
    <p:sldId id="373" r:id="rId10"/>
    <p:sldId id="375" r:id="rId11"/>
    <p:sldId id="346" r:id="rId12"/>
    <p:sldId id="363" r:id="rId13"/>
    <p:sldId id="347" r:id="rId14"/>
    <p:sldId id="360" r:id="rId15"/>
    <p:sldId id="348" r:id="rId16"/>
    <p:sldId id="368" r:id="rId17"/>
    <p:sldId id="364" r:id="rId18"/>
    <p:sldId id="365" r:id="rId19"/>
    <p:sldId id="366" r:id="rId20"/>
    <p:sldId id="367" r:id="rId21"/>
    <p:sldId id="369" r:id="rId22"/>
    <p:sldId id="370" r:id="rId23"/>
    <p:sldId id="372" r:id="rId24"/>
    <p:sldId id="350" r:id="rId25"/>
    <p:sldId id="390" r:id="rId26"/>
    <p:sldId id="391" r:id="rId27"/>
    <p:sldId id="392" r:id="rId28"/>
    <p:sldId id="378" r:id="rId29"/>
    <p:sldId id="379" r:id="rId30"/>
    <p:sldId id="380" r:id="rId31"/>
    <p:sldId id="381" r:id="rId32"/>
    <p:sldId id="376" r:id="rId33"/>
    <p:sldId id="385" r:id="rId34"/>
    <p:sldId id="384" r:id="rId35"/>
    <p:sldId id="383" r:id="rId36"/>
    <p:sldId id="386" r:id="rId37"/>
    <p:sldId id="388" r:id="rId38"/>
    <p:sldId id="352" r:id="rId39"/>
    <p:sldId id="387" r:id="rId40"/>
    <p:sldId id="353" r:id="rId41"/>
    <p:sldId id="377" r:id="rId42"/>
    <p:sldId id="389" r:id="rId43"/>
    <p:sldId id="393" r:id="rId44"/>
    <p:sldId id="394" r:id="rId45"/>
    <p:sldId id="361" r:id="rId46"/>
    <p:sldId id="354" r:id="rId47"/>
    <p:sldId id="355" r:id="rId48"/>
    <p:sldId id="356" r:id="rId49"/>
    <p:sldId id="357" r:id="rId50"/>
    <p:sldId id="358" r:id="rId51"/>
    <p:sldId id="359" r:id="rId52"/>
    <p:sldId id="349" r:id="rId53"/>
    <p:sldId id="343" r:id="rId54"/>
    <p:sldId id="34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4"/>
    <p:restoredTop sz="73363"/>
  </p:normalViewPr>
  <p:slideViewPr>
    <p:cSldViewPr snapToGrid="0" snapToObjects="1">
      <p:cViewPr>
        <p:scale>
          <a:sx n="92" d="100"/>
          <a:sy n="92" d="100"/>
        </p:scale>
        <p:origin x="144" y="-16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63FB6-BFE8-6344-A3DA-7DBBBBD15F9C}" type="datetimeFigureOut">
              <a:rPr lang="en-US" smtClean="0"/>
              <a:t>4/2/17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0A664-E849-174D-8654-985E02AE69AD}" type="slidenum">
              <a:rPr lang="en-US" smtClean="0"/>
              <a:t>‹#›</a:t>
            </a:fld>
            <a:endParaRPr lang="en-US"/>
          </a:p>
        </p:txBody>
      </p:sp>
    </p:spTree>
    <p:extLst>
      <p:ext uri="{BB962C8B-B14F-4D97-AF65-F5344CB8AC3E}">
        <p14:creationId xmlns:p14="http://schemas.microsoft.com/office/powerpoint/2010/main" val="128051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Group(</a:t>
            </a:r>
            <a:r>
              <a:rPr lang="en-US" dirty="0" err="1" smtClean="0"/>
              <a:t>BaseGroup</a:t>
            </a:r>
            <a:r>
              <a:rPr lang="en-US" dirty="0" smtClean="0"/>
              <a:t>):</a:t>
            </a:r>
          </a:p>
          <a:p>
            <a:r>
              <a:rPr lang="en-US" dirty="0" smtClean="0"/>
              <a:t>    offer = </a:t>
            </a:r>
            <a:r>
              <a:rPr lang="en-US" dirty="0" err="1" smtClean="0"/>
              <a:t>models.FloatField</a:t>
            </a:r>
            <a:r>
              <a:rPr lang="en-US" dirty="0" smtClean="0"/>
              <a:t>(min=0,</a:t>
            </a:r>
          </a:p>
          <a:p>
            <a:r>
              <a:rPr lang="en-US" dirty="0" smtClean="0"/>
              <a:t>                              max=</a:t>
            </a:r>
            <a:r>
              <a:rPr lang="en-US" dirty="0" err="1" smtClean="0"/>
              <a:t>Constants.endowment</a:t>
            </a:r>
            <a:r>
              <a:rPr lang="en-US" dirty="0" smtClean="0"/>
              <a:t>,</a:t>
            </a:r>
          </a:p>
          <a:p>
            <a:r>
              <a:rPr lang="en-US" dirty="0" smtClean="0"/>
              <a:t>                              widget=\</a:t>
            </a:r>
          </a:p>
          <a:p>
            <a:r>
              <a:rPr lang="en-US" dirty="0" smtClean="0"/>
              <a:t>                              </a:t>
            </a:r>
            <a:r>
              <a:rPr lang="en-US" dirty="0" err="1" smtClean="0"/>
              <a:t>widgets.SliderInput</a:t>
            </a:r>
            <a:r>
              <a:rPr lang="en-US" dirty="0" smtClean="0"/>
              <a:t>(</a:t>
            </a:r>
            <a:r>
              <a:rPr lang="en-US" dirty="0" err="1" smtClean="0"/>
              <a:t>attrs</a:t>
            </a:r>
            <a:r>
              <a:rPr lang="en-US" dirty="0" smtClean="0"/>
              <a:t>={'step': '0.1'}),</a:t>
            </a:r>
          </a:p>
          <a:p>
            <a:r>
              <a:rPr lang="en-US" dirty="0" smtClean="0"/>
              <a:t>                              </a:t>
            </a:r>
            <a:r>
              <a:rPr lang="en-US" dirty="0" err="1" smtClean="0"/>
              <a:t>verbose_name</a:t>
            </a:r>
            <a:r>
              <a:rPr lang="en-US" dirty="0" smtClean="0"/>
              <a:t>="You are Proposer. Please, \</a:t>
            </a:r>
          </a:p>
          <a:p>
            <a:r>
              <a:rPr lang="en-US" dirty="0" smtClean="0"/>
              <a:t>                              make your offer")</a:t>
            </a:r>
          </a:p>
          <a:p>
            <a:r>
              <a:rPr lang="en-US" dirty="0" smtClean="0"/>
              <a:t>    accept = </a:t>
            </a:r>
            <a:r>
              <a:rPr lang="en-US" dirty="0" err="1" smtClean="0"/>
              <a:t>models.BooleanField</a:t>
            </a:r>
            <a:r>
              <a:rPr lang="en-US" dirty="0" smtClean="0"/>
              <a:t>(choices=[(</a:t>
            </a:r>
            <a:r>
              <a:rPr lang="en-US" dirty="0" err="1" smtClean="0"/>
              <a:t>False,'Reject</a:t>
            </a:r>
            <a:r>
              <a:rPr lang="en-US" dirty="0" smtClean="0"/>
              <a:t>'),(</a:t>
            </a:r>
            <a:r>
              <a:rPr lang="en-US" dirty="0" err="1" smtClean="0"/>
              <a:t>True,'Accept</a:t>
            </a:r>
            <a:r>
              <a:rPr lang="en-US" dirty="0" smtClean="0"/>
              <a:t>')],</a:t>
            </a:r>
          </a:p>
          <a:p>
            <a:r>
              <a:rPr lang="en-US" dirty="0" smtClean="0"/>
              <a:t>                                widget=</a:t>
            </a:r>
            <a:r>
              <a:rPr lang="en-US" dirty="0" err="1" smtClean="0"/>
              <a:t>widgets.RadioSelectHorizontal</a:t>
            </a:r>
            <a:r>
              <a:rPr lang="en-US" dirty="0" smtClean="0"/>
              <a:t>())</a:t>
            </a:r>
          </a:p>
          <a:p>
            <a:endParaRPr lang="en-US" dirty="0" smtClean="0"/>
          </a:p>
          <a:p>
            <a:r>
              <a:rPr lang="en-US" dirty="0" smtClean="0"/>
              <a:t>    </a:t>
            </a:r>
            <a:r>
              <a:rPr lang="en-US" dirty="0" err="1" smtClean="0"/>
              <a:t>def</a:t>
            </a:r>
            <a:r>
              <a:rPr lang="en-US" dirty="0" smtClean="0"/>
              <a:t> </a:t>
            </a:r>
            <a:r>
              <a:rPr lang="en-US" dirty="0" err="1" smtClean="0"/>
              <a:t>set_payoffs</a:t>
            </a:r>
            <a:r>
              <a:rPr lang="en-US" dirty="0" smtClean="0"/>
              <a:t>(self):</a:t>
            </a:r>
          </a:p>
          <a:p>
            <a:r>
              <a:rPr lang="en-US" dirty="0" smtClean="0"/>
              <a:t>        proposer = </a:t>
            </a:r>
            <a:r>
              <a:rPr lang="en-US" dirty="0" err="1" smtClean="0"/>
              <a:t>self.get_player_by_role</a:t>
            </a:r>
            <a:r>
              <a:rPr lang="en-US" dirty="0" smtClean="0"/>
              <a:t>('Proposer')</a:t>
            </a:r>
          </a:p>
          <a:p>
            <a:r>
              <a:rPr lang="en-US" dirty="0" smtClean="0"/>
              <a:t>        responder = </a:t>
            </a:r>
            <a:r>
              <a:rPr lang="en-US" dirty="0" err="1" smtClean="0"/>
              <a:t>self.get_player_by_role</a:t>
            </a:r>
            <a:r>
              <a:rPr lang="en-US" dirty="0" smtClean="0"/>
              <a:t>('Responder')</a:t>
            </a:r>
          </a:p>
          <a:p>
            <a:r>
              <a:rPr lang="en-US" dirty="0" smtClean="0"/>
              <a:t>        </a:t>
            </a:r>
            <a:r>
              <a:rPr lang="en-US" dirty="0" err="1" smtClean="0"/>
              <a:t>proposer.payoff</a:t>
            </a:r>
            <a:r>
              <a:rPr lang="en-US" dirty="0" smtClean="0"/>
              <a:t> = (</a:t>
            </a:r>
            <a:r>
              <a:rPr lang="en-US" dirty="0" err="1" smtClean="0"/>
              <a:t>Constants.endowment</a:t>
            </a:r>
            <a:r>
              <a:rPr lang="en-US" dirty="0" smtClean="0"/>
              <a:t> - </a:t>
            </a:r>
            <a:r>
              <a:rPr lang="en-US" dirty="0" err="1" smtClean="0"/>
              <a:t>self.offer</a:t>
            </a:r>
            <a:r>
              <a:rPr lang="en-US" dirty="0" smtClean="0"/>
              <a:t>) * </a:t>
            </a:r>
            <a:r>
              <a:rPr lang="en-US" dirty="0" err="1" smtClean="0"/>
              <a:t>self.accept</a:t>
            </a:r>
            <a:endParaRPr lang="en-US" dirty="0" smtClean="0"/>
          </a:p>
          <a:p>
            <a:r>
              <a:rPr lang="en-US" dirty="0" smtClean="0"/>
              <a:t>        </a:t>
            </a:r>
            <a:r>
              <a:rPr lang="en-US" dirty="0" err="1" smtClean="0"/>
              <a:t>responder.payoff</a:t>
            </a:r>
            <a:r>
              <a:rPr lang="en-US" dirty="0" smtClean="0"/>
              <a:t> = </a:t>
            </a:r>
            <a:r>
              <a:rPr lang="en-US" dirty="0" err="1" smtClean="0"/>
              <a:t>self.offer</a:t>
            </a:r>
            <a:r>
              <a:rPr lang="en-US" dirty="0" smtClean="0"/>
              <a:t> * </a:t>
            </a:r>
            <a:r>
              <a:rPr lang="en-US" dirty="0" err="1" smtClean="0"/>
              <a:t>self.accept</a:t>
            </a:r>
            <a:endParaRPr lang="en-US" dirty="0" smtClean="0"/>
          </a:p>
          <a:p>
            <a:endParaRPr lang="en-US" dirty="0" smtClean="0"/>
          </a:p>
          <a:p>
            <a:endParaRPr lang="en-US" dirty="0" err="1" smtClean="0"/>
          </a:p>
        </p:txBody>
      </p:sp>
      <p:sp>
        <p:nvSpPr>
          <p:cNvPr id="4" name="Slide Number Placeholder 3"/>
          <p:cNvSpPr>
            <a:spLocks noGrp="1"/>
          </p:cNvSpPr>
          <p:nvPr>
            <p:ph type="sldNum" sz="quarter" idx="10"/>
          </p:nvPr>
        </p:nvSpPr>
        <p:spPr/>
        <p:txBody>
          <a:bodyPr/>
          <a:lstStyle/>
          <a:p>
            <a:fld id="{1E80A664-E849-174D-8654-985E02AE69AD}" type="slidenum">
              <a:rPr lang="en-US" smtClean="0"/>
              <a:t>35</a:t>
            </a:fld>
            <a:endParaRPr lang="en-US"/>
          </a:p>
        </p:txBody>
      </p:sp>
    </p:spTree>
    <p:extLst>
      <p:ext uri="{BB962C8B-B14F-4D97-AF65-F5344CB8AC3E}">
        <p14:creationId xmlns:p14="http://schemas.microsoft.com/office/powerpoint/2010/main" val="563823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Group(</a:t>
            </a:r>
            <a:r>
              <a:rPr lang="en-US" dirty="0" err="1" smtClean="0"/>
              <a:t>BaseGroup</a:t>
            </a:r>
            <a:r>
              <a:rPr lang="en-US" dirty="0" smtClean="0"/>
              <a:t>):</a:t>
            </a:r>
          </a:p>
          <a:p>
            <a:r>
              <a:rPr lang="en-US" dirty="0" smtClean="0"/>
              <a:t>    offer = </a:t>
            </a:r>
            <a:r>
              <a:rPr lang="en-US" dirty="0" err="1" smtClean="0"/>
              <a:t>models.FloatField</a:t>
            </a:r>
            <a:r>
              <a:rPr lang="en-US" dirty="0" smtClean="0"/>
              <a:t>(min=0,</a:t>
            </a:r>
          </a:p>
          <a:p>
            <a:r>
              <a:rPr lang="en-US" dirty="0" smtClean="0"/>
              <a:t>                              max=</a:t>
            </a:r>
            <a:r>
              <a:rPr lang="en-US" dirty="0" err="1" smtClean="0"/>
              <a:t>Constants.endowment</a:t>
            </a:r>
            <a:r>
              <a:rPr lang="en-US" dirty="0" smtClean="0"/>
              <a:t>,</a:t>
            </a:r>
          </a:p>
          <a:p>
            <a:r>
              <a:rPr lang="en-US" dirty="0" smtClean="0"/>
              <a:t>                              widget=\</a:t>
            </a:r>
          </a:p>
          <a:p>
            <a:r>
              <a:rPr lang="en-US" dirty="0" smtClean="0"/>
              <a:t>                              </a:t>
            </a:r>
            <a:r>
              <a:rPr lang="en-US" dirty="0" err="1" smtClean="0"/>
              <a:t>widgets.SliderInput</a:t>
            </a:r>
            <a:r>
              <a:rPr lang="en-US" dirty="0" smtClean="0"/>
              <a:t>(</a:t>
            </a:r>
            <a:r>
              <a:rPr lang="en-US" dirty="0" err="1" smtClean="0"/>
              <a:t>attrs</a:t>
            </a:r>
            <a:r>
              <a:rPr lang="en-US" dirty="0" smtClean="0"/>
              <a:t>={'step': '0.1'}),</a:t>
            </a:r>
          </a:p>
          <a:p>
            <a:r>
              <a:rPr lang="en-US" dirty="0" smtClean="0"/>
              <a:t>                              </a:t>
            </a:r>
            <a:r>
              <a:rPr lang="en-US" dirty="0" err="1" smtClean="0"/>
              <a:t>verbose_name</a:t>
            </a:r>
            <a:r>
              <a:rPr lang="en-US" dirty="0" smtClean="0"/>
              <a:t>="You are Proposer. Please, \</a:t>
            </a:r>
          </a:p>
          <a:p>
            <a:r>
              <a:rPr lang="en-US" dirty="0" smtClean="0"/>
              <a:t>                              make your offer")</a:t>
            </a:r>
          </a:p>
          <a:p>
            <a:r>
              <a:rPr lang="en-US" dirty="0" smtClean="0"/>
              <a:t>    accept = </a:t>
            </a:r>
            <a:r>
              <a:rPr lang="en-US" dirty="0" err="1" smtClean="0"/>
              <a:t>models.BooleanField</a:t>
            </a:r>
            <a:r>
              <a:rPr lang="en-US" dirty="0" smtClean="0"/>
              <a:t>(choices=[(</a:t>
            </a:r>
            <a:r>
              <a:rPr lang="en-US" dirty="0" err="1" smtClean="0"/>
              <a:t>False,'Reject</a:t>
            </a:r>
            <a:r>
              <a:rPr lang="en-US" dirty="0" smtClean="0"/>
              <a:t>'),(</a:t>
            </a:r>
            <a:r>
              <a:rPr lang="en-US" dirty="0" err="1" smtClean="0"/>
              <a:t>True,'Accept</a:t>
            </a:r>
            <a:r>
              <a:rPr lang="en-US" dirty="0" smtClean="0"/>
              <a:t>')],</a:t>
            </a:r>
          </a:p>
          <a:p>
            <a:r>
              <a:rPr lang="en-US" dirty="0" smtClean="0"/>
              <a:t>                                widget=</a:t>
            </a:r>
            <a:r>
              <a:rPr lang="en-US" dirty="0" err="1" smtClean="0"/>
              <a:t>widgets.RadioSelectHorizontal</a:t>
            </a:r>
            <a:r>
              <a:rPr lang="en-US" dirty="0" smtClean="0"/>
              <a:t>())</a:t>
            </a:r>
          </a:p>
          <a:p>
            <a:endParaRPr lang="en-US" dirty="0" smtClean="0"/>
          </a:p>
          <a:p>
            <a:r>
              <a:rPr lang="en-US" dirty="0" smtClean="0"/>
              <a:t>    </a:t>
            </a:r>
            <a:r>
              <a:rPr lang="en-US" dirty="0" err="1" smtClean="0"/>
              <a:t>def</a:t>
            </a:r>
            <a:r>
              <a:rPr lang="en-US" dirty="0" smtClean="0"/>
              <a:t> </a:t>
            </a:r>
            <a:r>
              <a:rPr lang="en-US" dirty="0" err="1" smtClean="0"/>
              <a:t>set_payoffs</a:t>
            </a:r>
            <a:r>
              <a:rPr lang="en-US" dirty="0" smtClean="0"/>
              <a:t>(self):</a:t>
            </a:r>
          </a:p>
          <a:p>
            <a:r>
              <a:rPr lang="en-US" dirty="0" smtClean="0"/>
              <a:t>        proposer = </a:t>
            </a:r>
            <a:r>
              <a:rPr lang="en-US" dirty="0" err="1" smtClean="0"/>
              <a:t>self.get_player_by_role</a:t>
            </a:r>
            <a:r>
              <a:rPr lang="en-US" dirty="0" smtClean="0"/>
              <a:t>('Proposer')</a:t>
            </a:r>
          </a:p>
          <a:p>
            <a:r>
              <a:rPr lang="en-US" dirty="0" smtClean="0"/>
              <a:t>        responder = </a:t>
            </a:r>
            <a:r>
              <a:rPr lang="en-US" dirty="0" err="1" smtClean="0"/>
              <a:t>self.get_player_by_role</a:t>
            </a:r>
            <a:r>
              <a:rPr lang="en-US" dirty="0" smtClean="0"/>
              <a:t>('Responder')</a:t>
            </a:r>
          </a:p>
          <a:p>
            <a:r>
              <a:rPr lang="en-US" dirty="0" smtClean="0"/>
              <a:t>        </a:t>
            </a:r>
            <a:r>
              <a:rPr lang="en-US" dirty="0" err="1" smtClean="0"/>
              <a:t>proposer.payoff</a:t>
            </a:r>
            <a:r>
              <a:rPr lang="en-US" dirty="0" smtClean="0"/>
              <a:t> = (</a:t>
            </a:r>
            <a:r>
              <a:rPr lang="en-US" dirty="0" err="1" smtClean="0"/>
              <a:t>Constants.endowment</a:t>
            </a:r>
            <a:r>
              <a:rPr lang="en-US" dirty="0" smtClean="0"/>
              <a:t> - </a:t>
            </a:r>
            <a:r>
              <a:rPr lang="en-US" dirty="0" err="1" smtClean="0"/>
              <a:t>self.offer</a:t>
            </a:r>
            <a:r>
              <a:rPr lang="en-US" dirty="0" smtClean="0"/>
              <a:t>) * </a:t>
            </a:r>
            <a:r>
              <a:rPr lang="en-US" dirty="0" err="1" smtClean="0"/>
              <a:t>self.accept</a:t>
            </a:r>
            <a:endParaRPr lang="en-US" dirty="0" smtClean="0"/>
          </a:p>
          <a:p>
            <a:r>
              <a:rPr lang="en-US" dirty="0" smtClean="0"/>
              <a:t>        </a:t>
            </a:r>
            <a:r>
              <a:rPr lang="en-US" dirty="0" err="1" smtClean="0"/>
              <a:t>responder.payoff</a:t>
            </a:r>
            <a:r>
              <a:rPr lang="en-US" dirty="0" smtClean="0"/>
              <a:t> = </a:t>
            </a:r>
            <a:r>
              <a:rPr lang="en-US" dirty="0" err="1" smtClean="0"/>
              <a:t>self.offer</a:t>
            </a:r>
            <a:r>
              <a:rPr lang="en-US" dirty="0" smtClean="0"/>
              <a:t> * </a:t>
            </a:r>
            <a:r>
              <a:rPr lang="en-US" dirty="0" err="1" smtClean="0"/>
              <a:t>self.accept</a:t>
            </a:r>
            <a:endParaRPr lang="en-US" dirty="0" smtClean="0"/>
          </a:p>
          <a:p>
            <a:endParaRPr lang="en-US" dirty="0" smtClean="0"/>
          </a:p>
          <a:p>
            <a:endParaRPr lang="en-US" dirty="0" err="1" smtClean="0"/>
          </a:p>
        </p:txBody>
      </p:sp>
      <p:sp>
        <p:nvSpPr>
          <p:cNvPr id="4" name="Slide Number Placeholder 3"/>
          <p:cNvSpPr>
            <a:spLocks noGrp="1"/>
          </p:cNvSpPr>
          <p:nvPr>
            <p:ph type="sldNum" sz="quarter" idx="10"/>
          </p:nvPr>
        </p:nvSpPr>
        <p:spPr/>
        <p:txBody>
          <a:bodyPr/>
          <a:lstStyle/>
          <a:p>
            <a:fld id="{1E80A664-E849-174D-8654-985E02AE69AD}" type="slidenum">
              <a:rPr lang="en-US" smtClean="0"/>
              <a:t>36</a:t>
            </a:fld>
            <a:endParaRPr lang="en-US"/>
          </a:p>
        </p:txBody>
      </p:sp>
    </p:spTree>
    <p:extLst>
      <p:ext uri="{BB962C8B-B14F-4D97-AF65-F5344CB8AC3E}">
        <p14:creationId xmlns:p14="http://schemas.microsoft.com/office/powerpoint/2010/main" val="84586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err="1" smtClean="0"/>
              <a:t>otree.api</a:t>
            </a:r>
            <a:r>
              <a:rPr lang="en-US" dirty="0" smtClean="0"/>
              <a:t> import Currency as c, </a:t>
            </a:r>
            <a:r>
              <a:rPr lang="en-US" dirty="0" err="1" smtClean="0"/>
              <a:t>currency_range</a:t>
            </a:r>
            <a:endParaRPr lang="en-US" dirty="0" smtClean="0"/>
          </a:p>
          <a:p>
            <a:r>
              <a:rPr lang="en-US" dirty="0" smtClean="0"/>
              <a:t>from . import models</a:t>
            </a:r>
          </a:p>
          <a:p>
            <a:r>
              <a:rPr lang="en-US" dirty="0" smtClean="0"/>
              <a:t>from ._</a:t>
            </a:r>
            <a:r>
              <a:rPr lang="en-US" dirty="0" err="1" smtClean="0"/>
              <a:t>builtin</a:t>
            </a:r>
            <a:r>
              <a:rPr lang="en-US" dirty="0" smtClean="0"/>
              <a:t> import Page, </a:t>
            </a:r>
            <a:r>
              <a:rPr lang="en-US" dirty="0" err="1" smtClean="0"/>
              <a:t>WaitPage</a:t>
            </a:r>
            <a:endParaRPr lang="en-US" dirty="0" smtClean="0"/>
          </a:p>
          <a:p>
            <a:r>
              <a:rPr lang="en-US" dirty="0" smtClean="0"/>
              <a:t>from .models import Constants</a:t>
            </a:r>
          </a:p>
          <a:p>
            <a:endParaRPr lang="en-US" dirty="0" smtClean="0"/>
          </a:p>
          <a:p>
            <a:endParaRPr lang="en-US" dirty="0" smtClean="0"/>
          </a:p>
          <a:p>
            <a:r>
              <a:rPr lang="en-US" dirty="0" smtClean="0"/>
              <a:t>class Intro(Page):</a:t>
            </a:r>
          </a:p>
          <a:p>
            <a:r>
              <a:rPr lang="en-US" dirty="0" smtClean="0"/>
              <a:t>    pass</a:t>
            </a:r>
          </a:p>
          <a:p>
            <a:endParaRPr lang="en-US" dirty="0" smtClean="0"/>
          </a:p>
          <a:p>
            <a:endParaRPr lang="en-US" dirty="0" smtClean="0"/>
          </a:p>
          <a:p>
            <a:r>
              <a:rPr lang="en-US" dirty="0" smtClean="0"/>
              <a:t>class Offer(Page):</a:t>
            </a:r>
          </a:p>
          <a:p>
            <a:r>
              <a:rPr lang="en-US" dirty="0" smtClean="0"/>
              <a:t>    </a:t>
            </a:r>
            <a:r>
              <a:rPr lang="en-US" dirty="0" err="1" smtClean="0"/>
              <a:t>form_model</a:t>
            </a:r>
            <a:r>
              <a:rPr lang="en-US" dirty="0" smtClean="0"/>
              <a:t> = </a:t>
            </a:r>
            <a:r>
              <a:rPr lang="en-US" dirty="0" err="1" smtClean="0"/>
              <a:t>models.Group</a:t>
            </a:r>
            <a:endParaRPr lang="en-US" dirty="0" smtClean="0"/>
          </a:p>
          <a:p>
            <a:r>
              <a:rPr lang="en-US" dirty="0" smtClean="0"/>
              <a:t>    </a:t>
            </a:r>
            <a:r>
              <a:rPr lang="en-US" dirty="0" err="1" smtClean="0"/>
              <a:t>form_fields</a:t>
            </a:r>
            <a:r>
              <a:rPr lang="en-US" dirty="0" smtClean="0"/>
              <a:t> = ['offer']</a:t>
            </a:r>
          </a:p>
          <a:p>
            <a:r>
              <a:rPr lang="en-US" dirty="0" smtClean="0"/>
              <a:t>    </a:t>
            </a:r>
          </a:p>
          <a:p>
            <a:r>
              <a:rPr lang="en-US" dirty="0" smtClean="0"/>
              <a:t>    </a:t>
            </a:r>
            <a:r>
              <a:rPr lang="en-US" dirty="0" err="1" smtClean="0"/>
              <a:t>def</a:t>
            </a:r>
            <a:r>
              <a:rPr lang="en-US" dirty="0" smtClean="0"/>
              <a:t> </a:t>
            </a:r>
            <a:r>
              <a:rPr lang="en-US" dirty="0" err="1" smtClean="0"/>
              <a:t>is_displayed</a:t>
            </a:r>
            <a:r>
              <a:rPr lang="en-US" dirty="0" smtClean="0"/>
              <a:t>(self):</a:t>
            </a:r>
          </a:p>
          <a:p>
            <a:r>
              <a:rPr lang="en-US" dirty="0" smtClean="0"/>
              <a:t>        return </a:t>
            </a:r>
            <a:r>
              <a:rPr lang="en-US" dirty="0" err="1" smtClean="0"/>
              <a:t>self.player.role</a:t>
            </a:r>
            <a:r>
              <a:rPr lang="en-US" dirty="0" smtClean="0"/>
              <a:t>() == 'Proposer'</a:t>
            </a:r>
          </a:p>
          <a:p>
            <a:endParaRPr lang="en-US" dirty="0" smtClean="0"/>
          </a:p>
          <a:p>
            <a:r>
              <a:rPr lang="en-US" dirty="0" smtClean="0"/>
              <a:t>    </a:t>
            </a:r>
            <a:r>
              <a:rPr lang="en-US" dirty="0" err="1" smtClean="0"/>
              <a:t>def</a:t>
            </a:r>
            <a:r>
              <a:rPr lang="en-US" dirty="0" smtClean="0"/>
              <a:t> </a:t>
            </a:r>
            <a:r>
              <a:rPr lang="en-US" dirty="0" err="1" smtClean="0"/>
              <a:t>vars_for_template</a:t>
            </a:r>
            <a:r>
              <a:rPr lang="en-US" dirty="0" smtClean="0"/>
              <a:t>(self):</a:t>
            </a:r>
          </a:p>
          <a:p>
            <a:r>
              <a:rPr lang="en-US" dirty="0" smtClean="0"/>
              <a:t>        ...</a:t>
            </a:r>
          </a:p>
          <a:p>
            <a:endParaRPr lang="en-US" dirty="0" smtClean="0"/>
          </a:p>
          <a:p>
            <a:endParaRPr lang="en-US" dirty="0" smtClean="0"/>
          </a:p>
          <a:p>
            <a:r>
              <a:rPr lang="en-US" dirty="0" smtClean="0"/>
              <a:t>class </a:t>
            </a:r>
            <a:r>
              <a:rPr lang="en-US" dirty="0" err="1" smtClean="0"/>
              <a:t>OfferWaitPage</a:t>
            </a:r>
            <a:r>
              <a:rPr lang="en-US" dirty="0" smtClean="0"/>
              <a:t>(</a:t>
            </a:r>
            <a:r>
              <a:rPr lang="en-US" dirty="0" err="1" smtClean="0"/>
              <a:t>WaitPage</a:t>
            </a:r>
            <a:r>
              <a:rPr lang="en-US" dirty="0" smtClean="0"/>
              <a:t>):</a:t>
            </a:r>
          </a:p>
          <a:p>
            <a:r>
              <a:rPr lang="en-US" dirty="0" smtClean="0"/>
              <a:t>    </a:t>
            </a:r>
            <a:r>
              <a:rPr lang="en-US" dirty="0" err="1" smtClean="0"/>
              <a:t>title_text</a:t>
            </a:r>
            <a:r>
              <a:rPr lang="en-US" dirty="0" smtClean="0"/>
              <a:t> = "You are Responder"</a:t>
            </a:r>
          </a:p>
          <a:p>
            <a:r>
              <a:rPr lang="en-US" dirty="0" smtClean="0"/>
              <a:t>    </a:t>
            </a:r>
            <a:r>
              <a:rPr lang="en-US" dirty="0" err="1" smtClean="0"/>
              <a:t>body_text</a:t>
            </a:r>
            <a:r>
              <a:rPr lang="en-US" dirty="0" smtClean="0"/>
              <a:t> = "Please wait while the Proposer decides how many tokens he \</a:t>
            </a:r>
          </a:p>
          <a:p>
            <a:r>
              <a:rPr lang="en-US" dirty="0" smtClean="0"/>
              <a:t>    or she will offer to you..."</a:t>
            </a:r>
          </a:p>
          <a:p>
            <a:endParaRPr lang="en-US" dirty="0" smtClean="0"/>
          </a:p>
          <a:p>
            <a:endParaRPr lang="en-US" dirty="0" smtClean="0"/>
          </a:p>
          <a:p>
            <a:r>
              <a:rPr lang="en-US" dirty="0" smtClean="0"/>
              <a:t>class Accept(Page):</a:t>
            </a:r>
          </a:p>
          <a:p>
            <a:r>
              <a:rPr lang="en-US" dirty="0" smtClean="0"/>
              <a:t>    </a:t>
            </a:r>
            <a:r>
              <a:rPr lang="en-US" dirty="0" err="1" smtClean="0"/>
              <a:t>form_model</a:t>
            </a:r>
            <a:r>
              <a:rPr lang="en-US" dirty="0" smtClean="0"/>
              <a:t> = </a:t>
            </a:r>
            <a:r>
              <a:rPr lang="en-US" dirty="0" err="1" smtClean="0"/>
              <a:t>models.Group</a:t>
            </a:r>
            <a:endParaRPr lang="en-US" dirty="0" smtClean="0"/>
          </a:p>
          <a:p>
            <a:r>
              <a:rPr lang="en-US" dirty="0" smtClean="0"/>
              <a:t>    </a:t>
            </a:r>
            <a:r>
              <a:rPr lang="en-US" dirty="0" err="1" smtClean="0"/>
              <a:t>form_fields</a:t>
            </a:r>
            <a:r>
              <a:rPr lang="en-US" dirty="0" smtClean="0"/>
              <a:t> = ['accept']</a:t>
            </a:r>
          </a:p>
          <a:p>
            <a:endParaRPr lang="en-US" dirty="0" smtClean="0"/>
          </a:p>
          <a:p>
            <a:r>
              <a:rPr lang="en-US" dirty="0" smtClean="0"/>
              <a:t>    </a:t>
            </a:r>
            <a:r>
              <a:rPr lang="en-US" dirty="0" err="1" smtClean="0"/>
              <a:t>def</a:t>
            </a:r>
            <a:r>
              <a:rPr lang="en-US" dirty="0" smtClean="0"/>
              <a:t> </a:t>
            </a:r>
            <a:r>
              <a:rPr lang="en-US" dirty="0" err="1" smtClean="0"/>
              <a:t>is_displayed</a:t>
            </a:r>
            <a:r>
              <a:rPr lang="en-US" dirty="0" smtClean="0"/>
              <a:t>(self):</a:t>
            </a:r>
          </a:p>
          <a:p>
            <a:r>
              <a:rPr lang="en-US" dirty="0" smtClean="0"/>
              <a:t>        return </a:t>
            </a:r>
            <a:r>
              <a:rPr lang="en-US" dirty="0" err="1" smtClean="0"/>
              <a:t>self.player.role</a:t>
            </a:r>
            <a:r>
              <a:rPr lang="en-US" dirty="0" smtClean="0"/>
              <a:t>() == 'Responder'</a:t>
            </a:r>
          </a:p>
          <a:p>
            <a:endParaRPr lang="en-US" dirty="0" smtClean="0"/>
          </a:p>
          <a:p>
            <a:r>
              <a:rPr lang="en-US" dirty="0" smtClean="0"/>
              <a:t>    </a:t>
            </a:r>
            <a:r>
              <a:rPr lang="en-US" dirty="0" err="1" smtClean="0"/>
              <a:t>def</a:t>
            </a:r>
            <a:r>
              <a:rPr lang="en-US" dirty="0" smtClean="0"/>
              <a:t> </a:t>
            </a:r>
            <a:r>
              <a:rPr lang="en-US" dirty="0" err="1" smtClean="0"/>
              <a:t>vars_for_template</a:t>
            </a:r>
            <a:r>
              <a:rPr lang="en-US" dirty="0" smtClean="0"/>
              <a:t>(self):</a:t>
            </a:r>
          </a:p>
          <a:p>
            <a:r>
              <a:rPr lang="en-US" dirty="0" smtClean="0"/>
              <a:t>        return {'</a:t>
            </a:r>
            <a:r>
              <a:rPr lang="en-US" dirty="0" err="1" smtClean="0"/>
              <a:t>offer_text</a:t>
            </a:r>
            <a:r>
              <a:rPr lang="en-US" dirty="0" smtClean="0"/>
              <a:t>': "The Proposer offers you {} points. Would you like \</a:t>
            </a:r>
          </a:p>
          <a:p>
            <a:r>
              <a:rPr lang="en-US" dirty="0" smtClean="0"/>
              <a:t>         to accept or reject this </a:t>
            </a:r>
            <a:r>
              <a:rPr lang="en-US" dirty="0" err="1" smtClean="0"/>
              <a:t>offer?".format</a:t>
            </a:r>
            <a:r>
              <a:rPr lang="en-US" dirty="0" smtClean="0"/>
              <a:t>(</a:t>
            </a:r>
            <a:r>
              <a:rPr lang="en-US" dirty="0" err="1" smtClean="0"/>
              <a:t>self.group.offer</a:t>
            </a:r>
            <a:r>
              <a:rPr lang="en-US" dirty="0" smtClean="0"/>
              <a:t>)}</a:t>
            </a:r>
          </a:p>
          <a:p>
            <a:endParaRPr lang="en-US" dirty="0" smtClean="0"/>
          </a:p>
          <a:p>
            <a:endParaRPr lang="en-US" dirty="0" smtClean="0"/>
          </a:p>
          <a:p>
            <a:r>
              <a:rPr lang="en-US" dirty="0" smtClean="0"/>
              <a:t>class </a:t>
            </a:r>
            <a:r>
              <a:rPr lang="en-US" dirty="0" err="1" smtClean="0"/>
              <a:t>ResultsWaitPage</a:t>
            </a:r>
            <a:r>
              <a:rPr lang="en-US" dirty="0" smtClean="0"/>
              <a:t>(</a:t>
            </a:r>
            <a:r>
              <a:rPr lang="en-US" dirty="0" err="1" smtClean="0"/>
              <a:t>WaitPage</a:t>
            </a:r>
            <a:r>
              <a:rPr lang="en-US" dirty="0" smtClean="0"/>
              <a:t>):</a:t>
            </a:r>
          </a:p>
          <a:p>
            <a:r>
              <a:rPr lang="en-US" dirty="0" smtClean="0"/>
              <a:t>    </a:t>
            </a:r>
            <a:r>
              <a:rPr lang="en-US" dirty="0" err="1" smtClean="0"/>
              <a:t>title_text</a:t>
            </a:r>
            <a:r>
              <a:rPr lang="en-US" dirty="0" smtClean="0"/>
              <a:t> = "You are Proposer"</a:t>
            </a:r>
          </a:p>
          <a:p>
            <a:r>
              <a:rPr lang="en-US" dirty="0" smtClean="0"/>
              <a:t>    </a:t>
            </a:r>
            <a:r>
              <a:rPr lang="en-US" dirty="0" err="1" smtClean="0"/>
              <a:t>body_text</a:t>
            </a:r>
            <a:r>
              <a:rPr lang="en-US" dirty="0" smtClean="0"/>
              <a:t> = "Please wait while the Responder decides about accepting \</a:t>
            </a:r>
          </a:p>
          <a:p>
            <a:r>
              <a:rPr lang="en-US" dirty="0" smtClean="0"/>
              <a:t>    or rejecting your offer..."</a:t>
            </a:r>
          </a:p>
          <a:p>
            <a:endParaRPr lang="en-US" dirty="0" smtClean="0"/>
          </a:p>
          <a:p>
            <a:r>
              <a:rPr lang="en-US" dirty="0" smtClean="0"/>
              <a:t>    </a:t>
            </a:r>
            <a:r>
              <a:rPr lang="en-US" dirty="0" err="1" smtClean="0"/>
              <a:t>def</a:t>
            </a:r>
            <a:r>
              <a:rPr lang="en-US" dirty="0" smtClean="0"/>
              <a:t> </a:t>
            </a:r>
            <a:r>
              <a:rPr lang="en-US" dirty="0" err="1" smtClean="0"/>
              <a:t>after_all_players_arrive</a:t>
            </a:r>
            <a:r>
              <a:rPr lang="en-US" dirty="0" smtClean="0"/>
              <a:t>(self):</a:t>
            </a:r>
          </a:p>
          <a:p>
            <a:r>
              <a:rPr lang="en-US" dirty="0" smtClean="0"/>
              <a:t>        </a:t>
            </a:r>
            <a:r>
              <a:rPr lang="en-US" dirty="0" err="1" smtClean="0"/>
              <a:t>self.group.set_payoffs</a:t>
            </a:r>
            <a:r>
              <a:rPr lang="en-US" dirty="0" smtClean="0"/>
              <a:t>()</a:t>
            </a:r>
          </a:p>
          <a:p>
            <a:endParaRPr lang="en-US" dirty="0" smtClean="0"/>
          </a:p>
          <a:p>
            <a:endParaRPr lang="en-US" dirty="0" smtClean="0"/>
          </a:p>
          <a:p>
            <a:r>
              <a:rPr lang="en-US" dirty="0" smtClean="0"/>
              <a:t>class Results(Page):</a:t>
            </a:r>
          </a:p>
          <a:p>
            <a:r>
              <a:rPr lang="en-US" dirty="0" smtClean="0"/>
              <a:t>    </a:t>
            </a:r>
            <a:r>
              <a:rPr lang="en-US" dirty="0" err="1" smtClean="0"/>
              <a:t>def</a:t>
            </a:r>
            <a:r>
              <a:rPr lang="en-US" dirty="0" smtClean="0"/>
              <a:t> </a:t>
            </a:r>
            <a:r>
              <a:rPr lang="en-US" dirty="0" err="1" smtClean="0"/>
              <a:t>vars_for_template</a:t>
            </a:r>
            <a:r>
              <a:rPr lang="en-US" dirty="0" smtClean="0"/>
              <a:t>(self):</a:t>
            </a:r>
          </a:p>
          <a:p>
            <a:r>
              <a:rPr lang="en-US" dirty="0" smtClean="0"/>
              <a:t>        return {'accept': 'Accept' if </a:t>
            </a:r>
            <a:r>
              <a:rPr lang="en-US" dirty="0" err="1" smtClean="0"/>
              <a:t>self.group.accept</a:t>
            </a:r>
            <a:r>
              <a:rPr lang="en-US" dirty="0" smtClean="0"/>
              <a:t> else 'Reject'}</a:t>
            </a:r>
          </a:p>
          <a:p>
            <a:endParaRPr lang="en-US" dirty="0" smtClean="0"/>
          </a:p>
          <a:p>
            <a:endParaRPr lang="en-US" dirty="0" smtClean="0"/>
          </a:p>
          <a:p>
            <a:r>
              <a:rPr lang="en-US" dirty="0" err="1" smtClean="0"/>
              <a:t>page_sequence</a:t>
            </a:r>
            <a:r>
              <a:rPr lang="en-US" dirty="0" smtClean="0"/>
              <a:t> = [</a:t>
            </a:r>
          </a:p>
          <a:p>
            <a:r>
              <a:rPr lang="en-US" dirty="0" smtClean="0"/>
              <a:t>    Intro,</a:t>
            </a:r>
          </a:p>
          <a:p>
            <a:r>
              <a:rPr lang="en-US" dirty="0" smtClean="0"/>
              <a:t>    Offer,</a:t>
            </a:r>
          </a:p>
          <a:p>
            <a:r>
              <a:rPr lang="en-US" dirty="0" smtClean="0"/>
              <a:t>    </a:t>
            </a:r>
            <a:r>
              <a:rPr lang="en-US" dirty="0" err="1" smtClean="0"/>
              <a:t>OfferWaitPage</a:t>
            </a:r>
            <a:r>
              <a:rPr lang="en-US" dirty="0" smtClean="0"/>
              <a:t>,</a:t>
            </a:r>
          </a:p>
          <a:p>
            <a:r>
              <a:rPr lang="en-US" dirty="0" smtClean="0"/>
              <a:t>    Accept,</a:t>
            </a:r>
          </a:p>
          <a:p>
            <a:r>
              <a:rPr lang="en-US" dirty="0" smtClean="0"/>
              <a:t>    </a:t>
            </a:r>
            <a:r>
              <a:rPr lang="en-US" dirty="0" err="1" smtClean="0"/>
              <a:t>ResultsWaitPage</a:t>
            </a:r>
            <a:r>
              <a:rPr lang="en-US" dirty="0" smtClean="0"/>
              <a:t>,</a:t>
            </a:r>
          </a:p>
          <a:p>
            <a:r>
              <a:rPr lang="en-US" dirty="0" smtClean="0"/>
              <a:t>    Results</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1E80A664-E849-174D-8654-985E02AE69AD}" type="slidenum">
              <a:rPr lang="en-US" smtClean="0"/>
              <a:t>37</a:t>
            </a:fld>
            <a:endParaRPr lang="en-US"/>
          </a:p>
        </p:txBody>
      </p:sp>
    </p:spTree>
    <p:extLst>
      <p:ext uri="{BB962C8B-B14F-4D97-AF65-F5344CB8AC3E}">
        <p14:creationId xmlns:p14="http://schemas.microsoft.com/office/powerpoint/2010/main" val="852175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err="1" smtClean="0"/>
              <a:t>otree.api</a:t>
            </a:r>
            <a:r>
              <a:rPr lang="en-US" dirty="0" smtClean="0"/>
              <a:t> import Currency as c, </a:t>
            </a:r>
            <a:r>
              <a:rPr lang="en-US" dirty="0" err="1" smtClean="0"/>
              <a:t>currency_range</a:t>
            </a:r>
            <a:endParaRPr lang="en-US" dirty="0" smtClean="0"/>
          </a:p>
          <a:p>
            <a:r>
              <a:rPr lang="en-US" dirty="0" smtClean="0"/>
              <a:t>from . import models</a:t>
            </a:r>
          </a:p>
          <a:p>
            <a:r>
              <a:rPr lang="en-US" dirty="0" smtClean="0"/>
              <a:t>from ._</a:t>
            </a:r>
            <a:r>
              <a:rPr lang="en-US" dirty="0" err="1" smtClean="0"/>
              <a:t>builtin</a:t>
            </a:r>
            <a:r>
              <a:rPr lang="en-US" dirty="0" smtClean="0"/>
              <a:t> import Page, </a:t>
            </a:r>
            <a:r>
              <a:rPr lang="en-US" dirty="0" err="1" smtClean="0"/>
              <a:t>WaitPage</a:t>
            </a:r>
            <a:endParaRPr lang="en-US" dirty="0" smtClean="0"/>
          </a:p>
          <a:p>
            <a:r>
              <a:rPr lang="en-US" dirty="0" smtClean="0"/>
              <a:t>from .models import Constants</a:t>
            </a:r>
          </a:p>
          <a:p>
            <a:endParaRPr lang="en-US" dirty="0" smtClean="0"/>
          </a:p>
          <a:p>
            <a:endParaRPr lang="en-US" dirty="0" smtClean="0"/>
          </a:p>
          <a:p>
            <a:r>
              <a:rPr lang="en-US" dirty="0" smtClean="0"/>
              <a:t>class Intro(Page):</a:t>
            </a:r>
          </a:p>
          <a:p>
            <a:r>
              <a:rPr lang="en-US" dirty="0" smtClean="0"/>
              <a:t>    pass</a:t>
            </a:r>
          </a:p>
          <a:p>
            <a:endParaRPr lang="en-US" dirty="0" smtClean="0"/>
          </a:p>
          <a:p>
            <a:endParaRPr lang="en-US" dirty="0" smtClean="0"/>
          </a:p>
          <a:p>
            <a:r>
              <a:rPr lang="en-US" dirty="0" smtClean="0"/>
              <a:t>class Offer(Page):</a:t>
            </a:r>
          </a:p>
          <a:p>
            <a:r>
              <a:rPr lang="en-US" dirty="0" smtClean="0"/>
              <a:t>    </a:t>
            </a:r>
            <a:r>
              <a:rPr lang="en-US" dirty="0" err="1" smtClean="0"/>
              <a:t>form_model</a:t>
            </a:r>
            <a:r>
              <a:rPr lang="en-US" dirty="0" smtClean="0"/>
              <a:t> = </a:t>
            </a:r>
            <a:r>
              <a:rPr lang="en-US" dirty="0" err="1" smtClean="0"/>
              <a:t>models.Group</a:t>
            </a:r>
            <a:endParaRPr lang="en-US" dirty="0" smtClean="0"/>
          </a:p>
          <a:p>
            <a:r>
              <a:rPr lang="en-US" dirty="0" smtClean="0"/>
              <a:t>    </a:t>
            </a:r>
            <a:r>
              <a:rPr lang="en-US" dirty="0" err="1" smtClean="0"/>
              <a:t>form_fields</a:t>
            </a:r>
            <a:r>
              <a:rPr lang="en-US" dirty="0" smtClean="0"/>
              <a:t> = ['offer']</a:t>
            </a:r>
          </a:p>
          <a:p>
            <a:r>
              <a:rPr lang="en-US" dirty="0" smtClean="0"/>
              <a:t>    </a:t>
            </a:r>
          </a:p>
          <a:p>
            <a:r>
              <a:rPr lang="en-US" dirty="0" smtClean="0"/>
              <a:t>    </a:t>
            </a:r>
            <a:r>
              <a:rPr lang="en-US" dirty="0" err="1" smtClean="0"/>
              <a:t>def</a:t>
            </a:r>
            <a:r>
              <a:rPr lang="en-US" dirty="0" smtClean="0"/>
              <a:t> </a:t>
            </a:r>
            <a:r>
              <a:rPr lang="en-US" dirty="0" err="1" smtClean="0"/>
              <a:t>is_displayed</a:t>
            </a:r>
            <a:r>
              <a:rPr lang="en-US" dirty="0" smtClean="0"/>
              <a:t>(self):</a:t>
            </a:r>
          </a:p>
          <a:p>
            <a:r>
              <a:rPr lang="en-US" dirty="0" smtClean="0"/>
              <a:t>        return </a:t>
            </a:r>
            <a:r>
              <a:rPr lang="en-US" dirty="0" err="1" smtClean="0"/>
              <a:t>self.player.role</a:t>
            </a:r>
            <a:r>
              <a:rPr lang="en-US" dirty="0" smtClean="0"/>
              <a:t>() == 'Proposer'</a:t>
            </a:r>
          </a:p>
          <a:p>
            <a:endParaRPr lang="en-US" dirty="0" smtClean="0"/>
          </a:p>
          <a:p>
            <a:r>
              <a:rPr lang="en-US" dirty="0" smtClean="0"/>
              <a:t>    </a:t>
            </a:r>
            <a:r>
              <a:rPr lang="en-US" dirty="0" err="1" smtClean="0"/>
              <a:t>def</a:t>
            </a:r>
            <a:r>
              <a:rPr lang="en-US" dirty="0" smtClean="0"/>
              <a:t> </a:t>
            </a:r>
            <a:r>
              <a:rPr lang="en-US" dirty="0" err="1" smtClean="0"/>
              <a:t>vars_for_template</a:t>
            </a:r>
            <a:r>
              <a:rPr lang="en-US" dirty="0" smtClean="0"/>
              <a:t>(self):</a:t>
            </a:r>
          </a:p>
          <a:p>
            <a:r>
              <a:rPr lang="en-US" dirty="0" smtClean="0"/>
              <a:t>        ...</a:t>
            </a:r>
          </a:p>
          <a:p>
            <a:endParaRPr lang="en-US" dirty="0" smtClean="0"/>
          </a:p>
          <a:p>
            <a:endParaRPr lang="en-US" dirty="0" smtClean="0"/>
          </a:p>
          <a:p>
            <a:r>
              <a:rPr lang="en-US" dirty="0" smtClean="0"/>
              <a:t>class </a:t>
            </a:r>
            <a:r>
              <a:rPr lang="en-US" dirty="0" err="1" smtClean="0"/>
              <a:t>OfferWaitPage</a:t>
            </a:r>
            <a:r>
              <a:rPr lang="en-US" dirty="0" smtClean="0"/>
              <a:t>(</a:t>
            </a:r>
            <a:r>
              <a:rPr lang="en-US" dirty="0" err="1" smtClean="0"/>
              <a:t>WaitPage</a:t>
            </a:r>
            <a:r>
              <a:rPr lang="en-US" dirty="0" smtClean="0"/>
              <a:t>):</a:t>
            </a:r>
          </a:p>
          <a:p>
            <a:r>
              <a:rPr lang="en-US" dirty="0" smtClean="0"/>
              <a:t>    </a:t>
            </a:r>
            <a:r>
              <a:rPr lang="en-US" dirty="0" err="1" smtClean="0"/>
              <a:t>title_text</a:t>
            </a:r>
            <a:r>
              <a:rPr lang="en-US" dirty="0" smtClean="0"/>
              <a:t> = "You are Responder"</a:t>
            </a:r>
          </a:p>
          <a:p>
            <a:r>
              <a:rPr lang="en-US" dirty="0" smtClean="0"/>
              <a:t>    </a:t>
            </a:r>
            <a:r>
              <a:rPr lang="en-US" dirty="0" err="1" smtClean="0"/>
              <a:t>body_text</a:t>
            </a:r>
            <a:r>
              <a:rPr lang="en-US" dirty="0" smtClean="0"/>
              <a:t> = "Please wait while the Proposer decides how many tokens he \</a:t>
            </a:r>
          </a:p>
          <a:p>
            <a:r>
              <a:rPr lang="en-US" dirty="0" smtClean="0"/>
              <a:t>    or she will offer to you..."</a:t>
            </a:r>
          </a:p>
          <a:p>
            <a:endParaRPr lang="en-US" dirty="0" smtClean="0"/>
          </a:p>
          <a:p>
            <a:endParaRPr lang="en-US" dirty="0" smtClean="0"/>
          </a:p>
          <a:p>
            <a:r>
              <a:rPr lang="en-US" dirty="0" smtClean="0"/>
              <a:t>class Accept(Page):</a:t>
            </a:r>
          </a:p>
          <a:p>
            <a:r>
              <a:rPr lang="en-US" dirty="0" smtClean="0"/>
              <a:t>    </a:t>
            </a:r>
            <a:r>
              <a:rPr lang="en-US" dirty="0" err="1" smtClean="0"/>
              <a:t>form_model</a:t>
            </a:r>
            <a:r>
              <a:rPr lang="en-US" dirty="0" smtClean="0"/>
              <a:t> = </a:t>
            </a:r>
            <a:r>
              <a:rPr lang="en-US" dirty="0" err="1" smtClean="0"/>
              <a:t>models.Group</a:t>
            </a:r>
            <a:endParaRPr lang="en-US" dirty="0" smtClean="0"/>
          </a:p>
          <a:p>
            <a:r>
              <a:rPr lang="en-US" dirty="0" smtClean="0"/>
              <a:t>    </a:t>
            </a:r>
            <a:r>
              <a:rPr lang="en-US" dirty="0" err="1" smtClean="0"/>
              <a:t>form_fields</a:t>
            </a:r>
            <a:r>
              <a:rPr lang="en-US" dirty="0" smtClean="0"/>
              <a:t> = ['accept']</a:t>
            </a:r>
          </a:p>
          <a:p>
            <a:endParaRPr lang="en-US" dirty="0" smtClean="0"/>
          </a:p>
          <a:p>
            <a:r>
              <a:rPr lang="en-US" dirty="0" smtClean="0"/>
              <a:t>    </a:t>
            </a:r>
            <a:r>
              <a:rPr lang="en-US" dirty="0" err="1" smtClean="0"/>
              <a:t>def</a:t>
            </a:r>
            <a:r>
              <a:rPr lang="en-US" dirty="0" smtClean="0"/>
              <a:t> </a:t>
            </a:r>
            <a:r>
              <a:rPr lang="en-US" dirty="0" err="1" smtClean="0"/>
              <a:t>is_displayed</a:t>
            </a:r>
            <a:r>
              <a:rPr lang="en-US" dirty="0" smtClean="0"/>
              <a:t>(self):</a:t>
            </a:r>
          </a:p>
          <a:p>
            <a:r>
              <a:rPr lang="en-US" dirty="0" smtClean="0"/>
              <a:t>        return </a:t>
            </a:r>
            <a:r>
              <a:rPr lang="en-US" dirty="0" err="1" smtClean="0"/>
              <a:t>self.player.role</a:t>
            </a:r>
            <a:r>
              <a:rPr lang="en-US" dirty="0" smtClean="0"/>
              <a:t>() == 'Responder'</a:t>
            </a:r>
          </a:p>
          <a:p>
            <a:endParaRPr lang="en-US" dirty="0" smtClean="0"/>
          </a:p>
          <a:p>
            <a:r>
              <a:rPr lang="en-US" dirty="0" smtClean="0"/>
              <a:t>    </a:t>
            </a:r>
            <a:r>
              <a:rPr lang="en-US" dirty="0" err="1" smtClean="0"/>
              <a:t>def</a:t>
            </a:r>
            <a:r>
              <a:rPr lang="en-US" dirty="0" smtClean="0"/>
              <a:t> </a:t>
            </a:r>
            <a:r>
              <a:rPr lang="en-US" dirty="0" err="1" smtClean="0"/>
              <a:t>vars_for_template</a:t>
            </a:r>
            <a:r>
              <a:rPr lang="en-US" dirty="0" smtClean="0"/>
              <a:t>(self):</a:t>
            </a:r>
          </a:p>
          <a:p>
            <a:r>
              <a:rPr lang="en-US" dirty="0" smtClean="0"/>
              <a:t>        return {'</a:t>
            </a:r>
            <a:r>
              <a:rPr lang="en-US" dirty="0" err="1" smtClean="0"/>
              <a:t>offer_text</a:t>
            </a:r>
            <a:r>
              <a:rPr lang="en-US" dirty="0" smtClean="0"/>
              <a:t>': "The Proposer offers you {} points. Would you like \</a:t>
            </a:r>
          </a:p>
          <a:p>
            <a:r>
              <a:rPr lang="en-US" dirty="0" smtClean="0"/>
              <a:t>         to accept or reject this </a:t>
            </a:r>
            <a:r>
              <a:rPr lang="en-US" dirty="0" err="1" smtClean="0"/>
              <a:t>offer?".format</a:t>
            </a:r>
            <a:r>
              <a:rPr lang="en-US" dirty="0" smtClean="0"/>
              <a:t>(</a:t>
            </a:r>
            <a:r>
              <a:rPr lang="en-US" dirty="0" err="1" smtClean="0"/>
              <a:t>self.group.offer</a:t>
            </a:r>
            <a:r>
              <a:rPr lang="en-US" dirty="0" smtClean="0"/>
              <a:t>)}</a:t>
            </a:r>
          </a:p>
          <a:p>
            <a:endParaRPr lang="en-US" dirty="0" smtClean="0"/>
          </a:p>
          <a:p>
            <a:endParaRPr lang="en-US" dirty="0" smtClean="0"/>
          </a:p>
          <a:p>
            <a:r>
              <a:rPr lang="en-US" dirty="0" smtClean="0"/>
              <a:t>class </a:t>
            </a:r>
            <a:r>
              <a:rPr lang="en-US" dirty="0" err="1" smtClean="0"/>
              <a:t>ResultsWaitPage</a:t>
            </a:r>
            <a:r>
              <a:rPr lang="en-US" dirty="0" smtClean="0"/>
              <a:t>(</a:t>
            </a:r>
            <a:r>
              <a:rPr lang="en-US" dirty="0" err="1" smtClean="0"/>
              <a:t>WaitPage</a:t>
            </a:r>
            <a:r>
              <a:rPr lang="en-US" dirty="0" smtClean="0"/>
              <a:t>):</a:t>
            </a:r>
          </a:p>
          <a:p>
            <a:r>
              <a:rPr lang="en-US" dirty="0" smtClean="0"/>
              <a:t>    </a:t>
            </a:r>
            <a:r>
              <a:rPr lang="en-US" dirty="0" err="1" smtClean="0"/>
              <a:t>title_text</a:t>
            </a:r>
            <a:r>
              <a:rPr lang="en-US" dirty="0" smtClean="0"/>
              <a:t> = "You are Proposer"</a:t>
            </a:r>
          </a:p>
          <a:p>
            <a:r>
              <a:rPr lang="en-US" dirty="0" smtClean="0"/>
              <a:t>    </a:t>
            </a:r>
            <a:r>
              <a:rPr lang="en-US" dirty="0" err="1" smtClean="0"/>
              <a:t>body_text</a:t>
            </a:r>
            <a:r>
              <a:rPr lang="en-US" dirty="0" smtClean="0"/>
              <a:t> = "Please wait while the Responder decides about accepting \</a:t>
            </a:r>
          </a:p>
          <a:p>
            <a:r>
              <a:rPr lang="en-US" dirty="0" smtClean="0"/>
              <a:t>    or rejecting your offer..."</a:t>
            </a:r>
          </a:p>
          <a:p>
            <a:endParaRPr lang="en-US" dirty="0" smtClean="0"/>
          </a:p>
          <a:p>
            <a:r>
              <a:rPr lang="en-US" dirty="0" smtClean="0"/>
              <a:t>    </a:t>
            </a:r>
            <a:r>
              <a:rPr lang="en-US" dirty="0" err="1" smtClean="0"/>
              <a:t>def</a:t>
            </a:r>
            <a:r>
              <a:rPr lang="en-US" dirty="0" smtClean="0"/>
              <a:t> </a:t>
            </a:r>
            <a:r>
              <a:rPr lang="en-US" dirty="0" err="1" smtClean="0"/>
              <a:t>after_all_players_arrive</a:t>
            </a:r>
            <a:r>
              <a:rPr lang="en-US" dirty="0" smtClean="0"/>
              <a:t>(self):</a:t>
            </a:r>
          </a:p>
          <a:p>
            <a:r>
              <a:rPr lang="en-US" dirty="0" smtClean="0"/>
              <a:t>        </a:t>
            </a:r>
            <a:r>
              <a:rPr lang="en-US" dirty="0" err="1" smtClean="0"/>
              <a:t>self.group.set_payoffs</a:t>
            </a:r>
            <a:r>
              <a:rPr lang="en-US" dirty="0" smtClean="0"/>
              <a:t>()</a:t>
            </a:r>
          </a:p>
          <a:p>
            <a:endParaRPr lang="en-US" dirty="0" smtClean="0"/>
          </a:p>
          <a:p>
            <a:endParaRPr lang="en-US" dirty="0" smtClean="0"/>
          </a:p>
          <a:p>
            <a:r>
              <a:rPr lang="en-US" dirty="0" smtClean="0"/>
              <a:t>class Results(Page):</a:t>
            </a:r>
          </a:p>
          <a:p>
            <a:r>
              <a:rPr lang="en-US" dirty="0" smtClean="0"/>
              <a:t>    </a:t>
            </a:r>
            <a:r>
              <a:rPr lang="en-US" dirty="0" err="1" smtClean="0"/>
              <a:t>def</a:t>
            </a:r>
            <a:r>
              <a:rPr lang="en-US" dirty="0" smtClean="0"/>
              <a:t> </a:t>
            </a:r>
            <a:r>
              <a:rPr lang="en-US" dirty="0" err="1" smtClean="0"/>
              <a:t>vars_for_template</a:t>
            </a:r>
            <a:r>
              <a:rPr lang="en-US" dirty="0" smtClean="0"/>
              <a:t>(self):</a:t>
            </a:r>
          </a:p>
          <a:p>
            <a:r>
              <a:rPr lang="en-US" dirty="0" smtClean="0"/>
              <a:t>        return {'accept': 'Accept' if </a:t>
            </a:r>
            <a:r>
              <a:rPr lang="en-US" dirty="0" err="1" smtClean="0"/>
              <a:t>self.group.accept</a:t>
            </a:r>
            <a:r>
              <a:rPr lang="en-US" dirty="0" smtClean="0"/>
              <a:t> else 'Reject'}</a:t>
            </a:r>
          </a:p>
          <a:p>
            <a:endParaRPr lang="en-US" dirty="0" smtClean="0"/>
          </a:p>
          <a:p>
            <a:endParaRPr lang="en-US" dirty="0" smtClean="0"/>
          </a:p>
          <a:p>
            <a:r>
              <a:rPr lang="en-US" dirty="0" err="1" smtClean="0"/>
              <a:t>page_sequence</a:t>
            </a:r>
            <a:r>
              <a:rPr lang="en-US" dirty="0" smtClean="0"/>
              <a:t> = [</a:t>
            </a:r>
          </a:p>
          <a:p>
            <a:r>
              <a:rPr lang="en-US" dirty="0" smtClean="0"/>
              <a:t>    Intro,</a:t>
            </a:r>
          </a:p>
          <a:p>
            <a:r>
              <a:rPr lang="en-US" dirty="0" smtClean="0"/>
              <a:t>    Offer,</a:t>
            </a:r>
          </a:p>
          <a:p>
            <a:r>
              <a:rPr lang="en-US" dirty="0" smtClean="0"/>
              <a:t>    </a:t>
            </a:r>
            <a:r>
              <a:rPr lang="en-US" dirty="0" err="1" smtClean="0"/>
              <a:t>OfferWaitPage</a:t>
            </a:r>
            <a:r>
              <a:rPr lang="en-US" dirty="0" smtClean="0"/>
              <a:t>,</a:t>
            </a:r>
          </a:p>
          <a:p>
            <a:r>
              <a:rPr lang="en-US" dirty="0" smtClean="0"/>
              <a:t>    Accept,</a:t>
            </a:r>
          </a:p>
          <a:p>
            <a:r>
              <a:rPr lang="en-US" dirty="0" smtClean="0"/>
              <a:t>    </a:t>
            </a:r>
            <a:r>
              <a:rPr lang="en-US" dirty="0" err="1" smtClean="0"/>
              <a:t>ResultsWaitPage</a:t>
            </a:r>
            <a:r>
              <a:rPr lang="en-US" dirty="0" smtClean="0"/>
              <a:t>,</a:t>
            </a:r>
          </a:p>
          <a:p>
            <a:r>
              <a:rPr lang="en-US" dirty="0" smtClean="0"/>
              <a:t>    Results</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1E80A664-E849-174D-8654-985E02AE69AD}" type="slidenum">
              <a:rPr lang="en-US" smtClean="0"/>
              <a:t>38</a:t>
            </a:fld>
            <a:endParaRPr lang="en-US"/>
          </a:p>
        </p:txBody>
      </p:sp>
    </p:spTree>
    <p:extLst>
      <p:ext uri="{BB962C8B-B14F-4D97-AF65-F5344CB8AC3E}">
        <p14:creationId xmlns:p14="http://schemas.microsoft.com/office/powerpoint/2010/main" val="98828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err="1" smtClean="0"/>
              <a:t>otree.api</a:t>
            </a:r>
            <a:r>
              <a:rPr lang="en-US" dirty="0" smtClean="0"/>
              <a:t> import Currency as c, </a:t>
            </a:r>
            <a:r>
              <a:rPr lang="en-US" dirty="0" err="1" smtClean="0"/>
              <a:t>currency_range</a:t>
            </a:r>
            <a:endParaRPr lang="en-US" dirty="0" smtClean="0"/>
          </a:p>
          <a:p>
            <a:r>
              <a:rPr lang="en-US" dirty="0" smtClean="0"/>
              <a:t>from . import models</a:t>
            </a:r>
          </a:p>
          <a:p>
            <a:r>
              <a:rPr lang="en-US" dirty="0" smtClean="0"/>
              <a:t>from ._</a:t>
            </a:r>
            <a:r>
              <a:rPr lang="en-US" dirty="0" err="1" smtClean="0"/>
              <a:t>builtin</a:t>
            </a:r>
            <a:r>
              <a:rPr lang="en-US" dirty="0" smtClean="0"/>
              <a:t> import Page, </a:t>
            </a:r>
            <a:r>
              <a:rPr lang="en-US" dirty="0" err="1" smtClean="0"/>
              <a:t>WaitPage</a:t>
            </a:r>
            <a:endParaRPr lang="en-US" dirty="0" smtClean="0"/>
          </a:p>
          <a:p>
            <a:r>
              <a:rPr lang="en-US" dirty="0" smtClean="0"/>
              <a:t>from .models import Constants</a:t>
            </a:r>
          </a:p>
          <a:p>
            <a:endParaRPr lang="en-US" dirty="0" smtClean="0"/>
          </a:p>
          <a:p>
            <a:endParaRPr lang="en-US" dirty="0" smtClean="0"/>
          </a:p>
          <a:p>
            <a:r>
              <a:rPr lang="en-US" dirty="0" smtClean="0"/>
              <a:t>class Intro(Page):</a:t>
            </a:r>
          </a:p>
          <a:p>
            <a:r>
              <a:rPr lang="en-US" dirty="0" smtClean="0"/>
              <a:t>    pass</a:t>
            </a:r>
          </a:p>
          <a:p>
            <a:endParaRPr lang="en-US" dirty="0" smtClean="0"/>
          </a:p>
          <a:p>
            <a:endParaRPr lang="en-US" dirty="0" smtClean="0"/>
          </a:p>
          <a:p>
            <a:r>
              <a:rPr lang="en-US" dirty="0" smtClean="0"/>
              <a:t>class Offer(Page):</a:t>
            </a:r>
          </a:p>
          <a:p>
            <a:r>
              <a:rPr lang="en-US" dirty="0" smtClean="0"/>
              <a:t>    </a:t>
            </a:r>
            <a:r>
              <a:rPr lang="en-US" dirty="0" err="1" smtClean="0"/>
              <a:t>form_model</a:t>
            </a:r>
            <a:r>
              <a:rPr lang="en-US" dirty="0" smtClean="0"/>
              <a:t> = </a:t>
            </a:r>
            <a:r>
              <a:rPr lang="en-US" dirty="0" err="1" smtClean="0"/>
              <a:t>models.Group</a:t>
            </a:r>
            <a:endParaRPr lang="en-US" dirty="0" smtClean="0"/>
          </a:p>
          <a:p>
            <a:r>
              <a:rPr lang="en-US" dirty="0" smtClean="0"/>
              <a:t>    </a:t>
            </a:r>
            <a:r>
              <a:rPr lang="en-US" dirty="0" err="1" smtClean="0"/>
              <a:t>form_fields</a:t>
            </a:r>
            <a:r>
              <a:rPr lang="en-US" dirty="0" smtClean="0"/>
              <a:t> = ['offer']</a:t>
            </a:r>
          </a:p>
          <a:p>
            <a:r>
              <a:rPr lang="en-US" dirty="0" smtClean="0"/>
              <a:t>    </a:t>
            </a:r>
          </a:p>
          <a:p>
            <a:r>
              <a:rPr lang="en-US" dirty="0" smtClean="0"/>
              <a:t>    </a:t>
            </a:r>
            <a:r>
              <a:rPr lang="en-US" dirty="0" err="1" smtClean="0"/>
              <a:t>def</a:t>
            </a:r>
            <a:r>
              <a:rPr lang="en-US" dirty="0" smtClean="0"/>
              <a:t> </a:t>
            </a:r>
            <a:r>
              <a:rPr lang="en-US" dirty="0" err="1" smtClean="0"/>
              <a:t>is_displayed</a:t>
            </a:r>
            <a:r>
              <a:rPr lang="en-US" dirty="0" smtClean="0"/>
              <a:t>(self):</a:t>
            </a:r>
          </a:p>
          <a:p>
            <a:r>
              <a:rPr lang="en-US" dirty="0" smtClean="0"/>
              <a:t>        return </a:t>
            </a:r>
            <a:r>
              <a:rPr lang="en-US" dirty="0" err="1" smtClean="0"/>
              <a:t>self.player.role</a:t>
            </a:r>
            <a:r>
              <a:rPr lang="en-US" dirty="0" smtClean="0"/>
              <a:t>() == 'Proposer'</a:t>
            </a:r>
          </a:p>
          <a:p>
            <a:endParaRPr lang="en-US" dirty="0" smtClean="0"/>
          </a:p>
          <a:p>
            <a:r>
              <a:rPr lang="en-US" dirty="0" smtClean="0"/>
              <a:t>    </a:t>
            </a:r>
            <a:r>
              <a:rPr lang="en-US" dirty="0" err="1" smtClean="0"/>
              <a:t>def</a:t>
            </a:r>
            <a:r>
              <a:rPr lang="en-US" dirty="0" smtClean="0"/>
              <a:t> </a:t>
            </a:r>
            <a:r>
              <a:rPr lang="en-US" dirty="0" err="1" smtClean="0"/>
              <a:t>vars_for_template</a:t>
            </a:r>
            <a:r>
              <a:rPr lang="en-US" dirty="0" smtClean="0"/>
              <a:t>(self):</a:t>
            </a:r>
          </a:p>
          <a:p>
            <a:r>
              <a:rPr lang="en-US" dirty="0" smtClean="0"/>
              <a:t>        ...</a:t>
            </a:r>
          </a:p>
          <a:p>
            <a:endParaRPr lang="en-US" dirty="0" smtClean="0"/>
          </a:p>
          <a:p>
            <a:endParaRPr lang="en-US" dirty="0" smtClean="0"/>
          </a:p>
          <a:p>
            <a:r>
              <a:rPr lang="en-US" dirty="0" smtClean="0"/>
              <a:t>class </a:t>
            </a:r>
            <a:r>
              <a:rPr lang="en-US" dirty="0" err="1" smtClean="0"/>
              <a:t>OfferWaitPage</a:t>
            </a:r>
            <a:r>
              <a:rPr lang="en-US" dirty="0" smtClean="0"/>
              <a:t>(</a:t>
            </a:r>
            <a:r>
              <a:rPr lang="en-US" dirty="0" err="1" smtClean="0"/>
              <a:t>WaitPage</a:t>
            </a:r>
            <a:r>
              <a:rPr lang="en-US" dirty="0" smtClean="0"/>
              <a:t>):</a:t>
            </a:r>
          </a:p>
          <a:p>
            <a:r>
              <a:rPr lang="en-US" dirty="0" smtClean="0"/>
              <a:t>    </a:t>
            </a:r>
            <a:r>
              <a:rPr lang="en-US" dirty="0" err="1" smtClean="0"/>
              <a:t>title_text</a:t>
            </a:r>
            <a:r>
              <a:rPr lang="en-US" dirty="0" smtClean="0"/>
              <a:t> = "You are Responder"</a:t>
            </a:r>
          </a:p>
          <a:p>
            <a:r>
              <a:rPr lang="en-US" dirty="0" smtClean="0"/>
              <a:t>    </a:t>
            </a:r>
            <a:r>
              <a:rPr lang="en-US" dirty="0" err="1" smtClean="0"/>
              <a:t>body_text</a:t>
            </a:r>
            <a:r>
              <a:rPr lang="en-US" dirty="0" smtClean="0"/>
              <a:t> = "Please wait while the Proposer decides how many tokens he \</a:t>
            </a:r>
          </a:p>
          <a:p>
            <a:r>
              <a:rPr lang="en-US" dirty="0" smtClean="0"/>
              <a:t>    or she will offer to you..."</a:t>
            </a:r>
          </a:p>
          <a:p>
            <a:endParaRPr lang="en-US" dirty="0" smtClean="0"/>
          </a:p>
          <a:p>
            <a:endParaRPr lang="en-US" dirty="0" smtClean="0"/>
          </a:p>
          <a:p>
            <a:r>
              <a:rPr lang="en-US" dirty="0" smtClean="0"/>
              <a:t>class Accept(Page):</a:t>
            </a:r>
          </a:p>
          <a:p>
            <a:r>
              <a:rPr lang="en-US" dirty="0" smtClean="0"/>
              <a:t>    </a:t>
            </a:r>
            <a:r>
              <a:rPr lang="en-US" dirty="0" err="1" smtClean="0"/>
              <a:t>form_model</a:t>
            </a:r>
            <a:r>
              <a:rPr lang="en-US" dirty="0" smtClean="0"/>
              <a:t> = </a:t>
            </a:r>
            <a:r>
              <a:rPr lang="en-US" dirty="0" err="1" smtClean="0"/>
              <a:t>models.Group</a:t>
            </a:r>
            <a:endParaRPr lang="en-US" dirty="0" smtClean="0"/>
          </a:p>
          <a:p>
            <a:r>
              <a:rPr lang="en-US" dirty="0" smtClean="0"/>
              <a:t>    </a:t>
            </a:r>
            <a:r>
              <a:rPr lang="en-US" dirty="0" err="1" smtClean="0"/>
              <a:t>form_fields</a:t>
            </a:r>
            <a:r>
              <a:rPr lang="en-US" dirty="0" smtClean="0"/>
              <a:t> = ['accept']</a:t>
            </a:r>
          </a:p>
          <a:p>
            <a:endParaRPr lang="en-US" dirty="0" smtClean="0"/>
          </a:p>
          <a:p>
            <a:r>
              <a:rPr lang="en-US" dirty="0" smtClean="0"/>
              <a:t>    </a:t>
            </a:r>
            <a:r>
              <a:rPr lang="en-US" dirty="0" err="1" smtClean="0"/>
              <a:t>def</a:t>
            </a:r>
            <a:r>
              <a:rPr lang="en-US" dirty="0" smtClean="0"/>
              <a:t> </a:t>
            </a:r>
            <a:r>
              <a:rPr lang="en-US" dirty="0" err="1" smtClean="0"/>
              <a:t>is_displayed</a:t>
            </a:r>
            <a:r>
              <a:rPr lang="en-US" dirty="0" smtClean="0"/>
              <a:t>(self):</a:t>
            </a:r>
          </a:p>
          <a:p>
            <a:r>
              <a:rPr lang="en-US" dirty="0" smtClean="0"/>
              <a:t>        return </a:t>
            </a:r>
            <a:r>
              <a:rPr lang="en-US" dirty="0" err="1" smtClean="0"/>
              <a:t>self.player.role</a:t>
            </a:r>
            <a:r>
              <a:rPr lang="en-US" dirty="0" smtClean="0"/>
              <a:t>() == 'Responder'</a:t>
            </a:r>
          </a:p>
          <a:p>
            <a:endParaRPr lang="en-US" dirty="0" smtClean="0"/>
          </a:p>
          <a:p>
            <a:r>
              <a:rPr lang="en-US" dirty="0" smtClean="0"/>
              <a:t>    </a:t>
            </a:r>
            <a:r>
              <a:rPr lang="en-US" dirty="0" err="1" smtClean="0"/>
              <a:t>def</a:t>
            </a:r>
            <a:r>
              <a:rPr lang="en-US" dirty="0" smtClean="0"/>
              <a:t> </a:t>
            </a:r>
            <a:r>
              <a:rPr lang="en-US" dirty="0" err="1" smtClean="0"/>
              <a:t>vars_for_template</a:t>
            </a:r>
            <a:r>
              <a:rPr lang="en-US" dirty="0" smtClean="0"/>
              <a:t>(self):</a:t>
            </a:r>
          </a:p>
          <a:p>
            <a:r>
              <a:rPr lang="en-US" dirty="0" smtClean="0"/>
              <a:t>        return {'</a:t>
            </a:r>
            <a:r>
              <a:rPr lang="en-US" dirty="0" err="1" smtClean="0"/>
              <a:t>offer_text</a:t>
            </a:r>
            <a:r>
              <a:rPr lang="en-US" dirty="0" smtClean="0"/>
              <a:t>': "The Proposer offers you {} points. Would you like \</a:t>
            </a:r>
          </a:p>
          <a:p>
            <a:r>
              <a:rPr lang="en-US" dirty="0" smtClean="0"/>
              <a:t>         to accept or reject this </a:t>
            </a:r>
            <a:r>
              <a:rPr lang="en-US" dirty="0" err="1" smtClean="0"/>
              <a:t>offer?".format</a:t>
            </a:r>
            <a:r>
              <a:rPr lang="en-US" dirty="0" smtClean="0"/>
              <a:t>(</a:t>
            </a:r>
            <a:r>
              <a:rPr lang="en-US" dirty="0" err="1" smtClean="0"/>
              <a:t>self.group.offer</a:t>
            </a:r>
            <a:r>
              <a:rPr lang="en-US" dirty="0" smtClean="0"/>
              <a:t>)}</a:t>
            </a:r>
          </a:p>
          <a:p>
            <a:endParaRPr lang="en-US" dirty="0" smtClean="0"/>
          </a:p>
          <a:p>
            <a:endParaRPr lang="en-US" dirty="0" smtClean="0"/>
          </a:p>
          <a:p>
            <a:r>
              <a:rPr lang="en-US" dirty="0" smtClean="0"/>
              <a:t>class </a:t>
            </a:r>
            <a:r>
              <a:rPr lang="en-US" dirty="0" err="1" smtClean="0"/>
              <a:t>ResultsWaitPage</a:t>
            </a:r>
            <a:r>
              <a:rPr lang="en-US" dirty="0" smtClean="0"/>
              <a:t>(</a:t>
            </a:r>
            <a:r>
              <a:rPr lang="en-US" dirty="0" err="1" smtClean="0"/>
              <a:t>WaitPage</a:t>
            </a:r>
            <a:r>
              <a:rPr lang="en-US" dirty="0" smtClean="0"/>
              <a:t>):</a:t>
            </a:r>
          </a:p>
          <a:p>
            <a:r>
              <a:rPr lang="en-US" dirty="0" smtClean="0"/>
              <a:t>    </a:t>
            </a:r>
            <a:r>
              <a:rPr lang="en-US" dirty="0" err="1" smtClean="0"/>
              <a:t>title_text</a:t>
            </a:r>
            <a:r>
              <a:rPr lang="en-US" dirty="0" smtClean="0"/>
              <a:t> = "You are Proposer"</a:t>
            </a:r>
          </a:p>
          <a:p>
            <a:r>
              <a:rPr lang="en-US" dirty="0" smtClean="0"/>
              <a:t>    </a:t>
            </a:r>
            <a:r>
              <a:rPr lang="en-US" dirty="0" err="1" smtClean="0"/>
              <a:t>body_text</a:t>
            </a:r>
            <a:r>
              <a:rPr lang="en-US" dirty="0" smtClean="0"/>
              <a:t> = "Please wait while the Responder decides about accepting \</a:t>
            </a:r>
          </a:p>
          <a:p>
            <a:r>
              <a:rPr lang="en-US" dirty="0" smtClean="0"/>
              <a:t>    or rejecting your offer..."</a:t>
            </a:r>
          </a:p>
          <a:p>
            <a:endParaRPr lang="en-US" dirty="0" smtClean="0"/>
          </a:p>
          <a:p>
            <a:r>
              <a:rPr lang="en-US" dirty="0" smtClean="0"/>
              <a:t>    </a:t>
            </a:r>
            <a:r>
              <a:rPr lang="en-US" dirty="0" err="1" smtClean="0"/>
              <a:t>def</a:t>
            </a:r>
            <a:r>
              <a:rPr lang="en-US" dirty="0" smtClean="0"/>
              <a:t> </a:t>
            </a:r>
            <a:r>
              <a:rPr lang="en-US" dirty="0" err="1" smtClean="0"/>
              <a:t>after_all_players_arrive</a:t>
            </a:r>
            <a:r>
              <a:rPr lang="en-US" dirty="0" smtClean="0"/>
              <a:t>(self):</a:t>
            </a:r>
          </a:p>
          <a:p>
            <a:r>
              <a:rPr lang="en-US" dirty="0" smtClean="0"/>
              <a:t>        </a:t>
            </a:r>
            <a:r>
              <a:rPr lang="en-US" dirty="0" err="1" smtClean="0"/>
              <a:t>self.group.set_payoffs</a:t>
            </a:r>
            <a:r>
              <a:rPr lang="en-US" dirty="0" smtClean="0"/>
              <a:t>()</a:t>
            </a:r>
          </a:p>
          <a:p>
            <a:endParaRPr lang="en-US" dirty="0" smtClean="0"/>
          </a:p>
          <a:p>
            <a:endParaRPr lang="en-US" dirty="0" smtClean="0"/>
          </a:p>
          <a:p>
            <a:r>
              <a:rPr lang="en-US" dirty="0" smtClean="0"/>
              <a:t>class Results(Page):</a:t>
            </a:r>
          </a:p>
          <a:p>
            <a:r>
              <a:rPr lang="en-US" dirty="0" smtClean="0"/>
              <a:t>    </a:t>
            </a:r>
            <a:r>
              <a:rPr lang="en-US" dirty="0" err="1" smtClean="0"/>
              <a:t>def</a:t>
            </a:r>
            <a:r>
              <a:rPr lang="en-US" dirty="0" smtClean="0"/>
              <a:t> </a:t>
            </a:r>
            <a:r>
              <a:rPr lang="en-US" dirty="0" err="1" smtClean="0"/>
              <a:t>vars_for_template</a:t>
            </a:r>
            <a:r>
              <a:rPr lang="en-US" dirty="0" smtClean="0"/>
              <a:t>(self):</a:t>
            </a:r>
          </a:p>
          <a:p>
            <a:r>
              <a:rPr lang="en-US" dirty="0" smtClean="0"/>
              <a:t>        return {'accept': 'Accept' if </a:t>
            </a:r>
            <a:r>
              <a:rPr lang="en-US" dirty="0" err="1" smtClean="0"/>
              <a:t>self.group.accept</a:t>
            </a:r>
            <a:r>
              <a:rPr lang="en-US" dirty="0" smtClean="0"/>
              <a:t> else 'Reject'}</a:t>
            </a:r>
          </a:p>
          <a:p>
            <a:endParaRPr lang="en-US" dirty="0" smtClean="0"/>
          </a:p>
          <a:p>
            <a:endParaRPr lang="en-US" dirty="0" smtClean="0"/>
          </a:p>
          <a:p>
            <a:r>
              <a:rPr lang="en-US" dirty="0" err="1" smtClean="0"/>
              <a:t>page_sequence</a:t>
            </a:r>
            <a:r>
              <a:rPr lang="en-US" dirty="0" smtClean="0"/>
              <a:t> = [</a:t>
            </a:r>
          </a:p>
          <a:p>
            <a:r>
              <a:rPr lang="en-US" dirty="0" smtClean="0"/>
              <a:t>    Intro,</a:t>
            </a:r>
          </a:p>
          <a:p>
            <a:r>
              <a:rPr lang="en-US" dirty="0" smtClean="0"/>
              <a:t>    Offer,</a:t>
            </a:r>
          </a:p>
          <a:p>
            <a:r>
              <a:rPr lang="en-US" dirty="0" smtClean="0"/>
              <a:t>    </a:t>
            </a:r>
            <a:r>
              <a:rPr lang="en-US" dirty="0" err="1" smtClean="0"/>
              <a:t>OfferWaitPage</a:t>
            </a:r>
            <a:r>
              <a:rPr lang="en-US" dirty="0" smtClean="0"/>
              <a:t>,</a:t>
            </a:r>
          </a:p>
          <a:p>
            <a:r>
              <a:rPr lang="en-US" dirty="0" smtClean="0"/>
              <a:t>    Accept,</a:t>
            </a:r>
          </a:p>
          <a:p>
            <a:r>
              <a:rPr lang="en-US" dirty="0" smtClean="0"/>
              <a:t>    </a:t>
            </a:r>
            <a:r>
              <a:rPr lang="en-US" dirty="0" err="1" smtClean="0"/>
              <a:t>ResultsWaitPage</a:t>
            </a:r>
            <a:r>
              <a:rPr lang="en-US" dirty="0" smtClean="0"/>
              <a:t>,</a:t>
            </a:r>
          </a:p>
          <a:p>
            <a:r>
              <a:rPr lang="en-US" dirty="0" smtClean="0"/>
              <a:t>    Results</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1E80A664-E849-174D-8654-985E02AE69AD}" type="slidenum">
              <a:rPr lang="en-US" smtClean="0"/>
              <a:t>39</a:t>
            </a:fld>
            <a:endParaRPr lang="en-US"/>
          </a:p>
        </p:txBody>
      </p:sp>
    </p:spTree>
    <p:extLst>
      <p:ext uri="{BB962C8B-B14F-4D97-AF65-F5344CB8AC3E}">
        <p14:creationId xmlns:p14="http://schemas.microsoft.com/office/powerpoint/2010/main" val="2049465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extends "global/</a:t>
            </a:r>
            <a:r>
              <a:rPr lang="en-US" dirty="0" err="1" smtClean="0"/>
              <a:t>Page.html</a:t>
            </a:r>
            <a:r>
              <a:rPr lang="en-US" dirty="0" smtClean="0"/>
              <a:t>" %}</a:t>
            </a:r>
          </a:p>
          <a:p>
            <a:r>
              <a:rPr lang="en-US" dirty="0" smtClean="0"/>
              <a:t>{% load </a:t>
            </a:r>
            <a:r>
              <a:rPr lang="en-US" dirty="0" err="1" smtClean="0"/>
              <a:t>staticfiles</a:t>
            </a:r>
            <a:r>
              <a:rPr lang="en-US" dirty="0" smtClean="0"/>
              <a:t> </a:t>
            </a:r>
            <a:r>
              <a:rPr lang="en-US" dirty="0" err="1" smtClean="0"/>
              <a:t>otree_tags</a:t>
            </a:r>
            <a:r>
              <a:rPr lang="en-US" dirty="0" smtClean="0"/>
              <a:t> %}</a:t>
            </a:r>
          </a:p>
          <a:p>
            <a:endParaRPr lang="en-US" dirty="0" smtClean="0"/>
          </a:p>
          <a:p>
            <a:r>
              <a:rPr lang="en-US" dirty="0" smtClean="0"/>
              <a:t>{% block title %}</a:t>
            </a:r>
          </a:p>
          <a:p>
            <a:r>
              <a:rPr lang="en-US" dirty="0" smtClean="0"/>
              <a:t>    Results</a:t>
            </a:r>
          </a:p>
          <a:p>
            <a:r>
              <a:rPr lang="en-US" dirty="0" smtClean="0"/>
              <a:t>{% </a:t>
            </a:r>
            <a:r>
              <a:rPr lang="en-US" dirty="0" err="1" smtClean="0"/>
              <a:t>endblock</a:t>
            </a:r>
            <a:r>
              <a:rPr lang="en-US" dirty="0" smtClean="0"/>
              <a:t> %}</a:t>
            </a:r>
          </a:p>
          <a:p>
            <a:endParaRPr lang="en-US" dirty="0" smtClean="0"/>
          </a:p>
          <a:p>
            <a:r>
              <a:rPr lang="en-US" dirty="0" smtClean="0"/>
              <a:t>{% block content %}</a:t>
            </a:r>
          </a:p>
          <a:p>
            <a:r>
              <a:rPr lang="en-US" dirty="0" smtClean="0"/>
              <a:t>&lt;table class="table table-striped table-hover"&gt;</a:t>
            </a:r>
          </a:p>
          <a:p>
            <a:r>
              <a:rPr lang="en-US" dirty="0" smtClean="0"/>
              <a:t>  &lt;</a:t>
            </a:r>
            <a:r>
              <a:rPr lang="en-US" dirty="0" err="1" smtClean="0"/>
              <a:t>tr</a:t>
            </a:r>
            <a:r>
              <a:rPr lang="en-US" dirty="0" smtClean="0"/>
              <a:t>&gt;</a:t>
            </a:r>
          </a:p>
          <a:p>
            <a:r>
              <a:rPr lang="en-US" dirty="0" smtClean="0"/>
              <a:t>      &lt;td&gt;Your role was:&lt;/td&gt;</a:t>
            </a:r>
          </a:p>
          <a:p>
            <a:r>
              <a:rPr lang="en-US" dirty="0" smtClean="0"/>
              <a:t>      &lt;td&gt;{{</a:t>
            </a:r>
            <a:r>
              <a:rPr lang="en-US" dirty="0" err="1" smtClean="0"/>
              <a:t>player.role</a:t>
            </a:r>
            <a:r>
              <a:rPr lang="en-US" dirty="0" smtClean="0"/>
              <a:t>}}&lt;/td&gt;</a:t>
            </a:r>
          </a:p>
          <a:p>
            <a:r>
              <a:rPr lang="en-US" dirty="0" smtClean="0"/>
              <a:t>  &lt;/</a:t>
            </a:r>
            <a:r>
              <a:rPr lang="en-US" dirty="0" err="1" smtClean="0"/>
              <a:t>tr</a:t>
            </a:r>
            <a:r>
              <a:rPr lang="en-US" dirty="0" smtClean="0"/>
              <a:t>&gt;</a:t>
            </a:r>
          </a:p>
          <a:p>
            <a:r>
              <a:rPr lang="en-US" dirty="0" smtClean="0"/>
              <a:t>  {% if </a:t>
            </a:r>
            <a:r>
              <a:rPr lang="en-US" dirty="0" err="1" smtClean="0"/>
              <a:t>player.role</a:t>
            </a:r>
            <a:r>
              <a:rPr lang="en-US" dirty="0" smtClean="0"/>
              <a:t> == "Proposer" %}</a:t>
            </a:r>
          </a:p>
          <a:p>
            <a:r>
              <a:rPr lang="en-US" dirty="0" smtClean="0"/>
              <a:t>  &lt;</a:t>
            </a:r>
            <a:r>
              <a:rPr lang="en-US" dirty="0" err="1" smtClean="0"/>
              <a:t>tr</a:t>
            </a:r>
            <a:r>
              <a:rPr lang="en-US" dirty="0" smtClean="0"/>
              <a:t>&gt;</a:t>
            </a:r>
          </a:p>
          <a:p>
            <a:r>
              <a:rPr lang="en-US" dirty="0" smtClean="0"/>
              <a:t>      &lt;td&gt;You offered:&lt;/td&gt;</a:t>
            </a:r>
          </a:p>
          <a:p>
            <a:r>
              <a:rPr lang="en-US" dirty="0" smtClean="0"/>
              <a:t>      &lt;td&gt;{{</a:t>
            </a:r>
            <a:r>
              <a:rPr lang="en-US" dirty="0" err="1" smtClean="0"/>
              <a:t>group.offer</a:t>
            </a:r>
            <a:r>
              <a:rPr lang="en-US" dirty="0" smtClean="0"/>
              <a:t>}}&lt;/td&gt;</a:t>
            </a:r>
          </a:p>
          <a:p>
            <a:r>
              <a:rPr lang="en-US" dirty="0" smtClean="0"/>
              <a:t>  &lt;/</a:t>
            </a:r>
            <a:r>
              <a:rPr lang="en-US" dirty="0" err="1" smtClean="0"/>
              <a:t>tr</a:t>
            </a:r>
            <a:r>
              <a:rPr lang="en-US" dirty="0" smtClean="0"/>
              <a:t>&gt;</a:t>
            </a:r>
          </a:p>
          <a:p>
            <a:r>
              <a:rPr lang="en-US" dirty="0" smtClean="0"/>
              <a:t>  &lt;</a:t>
            </a:r>
            <a:r>
              <a:rPr lang="en-US" dirty="0" err="1" smtClean="0"/>
              <a:t>tr</a:t>
            </a:r>
            <a:r>
              <a:rPr lang="en-US" dirty="0" smtClean="0"/>
              <a:t>&gt;</a:t>
            </a:r>
          </a:p>
          <a:p>
            <a:r>
              <a:rPr lang="en-US" dirty="0" smtClean="0"/>
              <a:t>      &lt;td&gt;Responder's decision:&lt;/td&gt;</a:t>
            </a:r>
          </a:p>
          <a:p>
            <a:r>
              <a:rPr lang="en-US" dirty="0" smtClean="0"/>
              <a:t>      &lt;td&gt;{{accept}}&lt;/td&gt;</a:t>
            </a:r>
          </a:p>
          <a:p>
            <a:r>
              <a:rPr lang="en-US" dirty="0" smtClean="0"/>
              <a:t>  &lt;/</a:t>
            </a:r>
            <a:r>
              <a:rPr lang="en-US" dirty="0" err="1" smtClean="0"/>
              <a:t>tr</a:t>
            </a:r>
            <a:r>
              <a:rPr lang="en-US" dirty="0" smtClean="0"/>
              <a:t>&gt;</a:t>
            </a:r>
          </a:p>
          <a:p>
            <a:r>
              <a:rPr lang="en-US" dirty="0" smtClean="0"/>
              <a:t>  {% else %}</a:t>
            </a:r>
          </a:p>
          <a:p>
            <a:r>
              <a:rPr lang="en-US" dirty="0" smtClean="0"/>
              <a:t>  &lt;</a:t>
            </a:r>
            <a:r>
              <a:rPr lang="en-US" dirty="0" err="1" smtClean="0"/>
              <a:t>tr</a:t>
            </a:r>
            <a:r>
              <a:rPr lang="en-US" dirty="0" smtClean="0"/>
              <a:t>&gt;</a:t>
            </a:r>
          </a:p>
          <a:p>
            <a:r>
              <a:rPr lang="en-US" dirty="0" smtClean="0"/>
              <a:t>      &lt;td&gt;Proposer offered to you:&lt;/td&gt;</a:t>
            </a:r>
          </a:p>
          <a:p>
            <a:r>
              <a:rPr lang="en-US" dirty="0" smtClean="0"/>
              <a:t>      &lt;td&gt;{{</a:t>
            </a:r>
            <a:r>
              <a:rPr lang="en-US" dirty="0" err="1" smtClean="0"/>
              <a:t>group.offer</a:t>
            </a:r>
            <a:r>
              <a:rPr lang="en-US" dirty="0" smtClean="0"/>
              <a:t>}}&lt;/td&gt;</a:t>
            </a:r>
          </a:p>
          <a:p>
            <a:r>
              <a:rPr lang="en-US" dirty="0" smtClean="0"/>
              <a:t>  &lt;/</a:t>
            </a:r>
            <a:r>
              <a:rPr lang="en-US" dirty="0" err="1" smtClean="0"/>
              <a:t>tr</a:t>
            </a:r>
            <a:r>
              <a:rPr lang="en-US" dirty="0" smtClean="0"/>
              <a:t>&gt;</a:t>
            </a:r>
          </a:p>
          <a:p>
            <a:r>
              <a:rPr lang="en-US" dirty="0" smtClean="0"/>
              <a:t>  &lt;</a:t>
            </a:r>
            <a:r>
              <a:rPr lang="en-US" dirty="0" err="1" smtClean="0"/>
              <a:t>tr</a:t>
            </a:r>
            <a:r>
              <a:rPr lang="en-US" dirty="0" smtClean="0"/>
              <a:t>&gt;</a:t>
            </a:r>
          </a:p>
          <a:p>
            <a:r>
              <a:rPr lang="en-US" dirty="0" smtClean="0"/>
              <a:t>      &lt;td&gt;Your decision:&lt;/td&gt;</a:t>
            </a:r>
          </a:p>
          <a:p>
            <a:r>
              <a:rPr lang="en-US" dirty="0" smtClean="0"/>
              <a:t>      &lt;td&gt;{{accept}}&lt;/td&gt;</a:t>
            </a:r>
          </a:p>
          <a:p>
            <a:r>
              <a:rPr lang="en-US" dirty="0" smtClean="0"/>
              <a:t>  &lt;/</a:t>
            </a:r>
            <a:r>
              <a:rPr lang="en-US" dirty="0" err="1" smtClean="0"/>
              <a:t>tr</a:t>
            </a:r>
            <a:r>
              <a:rPr lang="en-US" dirty="0" smtClean="0"/>
              <a:t>&gt;</a:t>
            </a:r>
          </a:p>
          <a:p>
            <a:r>
              <a:rPr lang="en-US" dirty="0" smtClean="0"/>
              <a:t>  {% </a:t>
            </a:r>
            <a:r>
              <a:rPr lang="en-US" dirty="0" err="1" smtClean="0"/>
              <a:t>endif</a:t>
            </a:r>
            <a:r>
              <a:rPr lang="en-US" dirty="0" smtClean="0"/>
              <a:t> %}</a:t>
            </a:r>
          </a:p>
          <a:p>
            <a:r>
              <a:rPr lang="en-US" dirty="0" smtClean="0"/>
              <a:t>  &lt;</a:t>
            </a:r>
            <a:r>
              <a:rPr lang="en-US" dirty="0" err="1" smtClean="0"/>
              <a:t>tr</a:t>
            </a:r>
            <a:r>
              <a:rPr lang="en-US" dirty="0" smtClean="0"/>
              <a:t>&gt;</a:t>
            </a:r>
          </a:p>
          <a:p>
            <a:r>
              <a:rPr lang="en-US" dirty="0" smtClean="0"/>
              <a:t>      &lt;td&gt;Your final payoff:&lt;/td&gt;</a:t>
            </a:r>
          </a:p>
          <a:p>
            <a:endParaRPr lang="en-US" dirty="0" smtClean="0"/>
          </a:p>
          <a:p>
            <a:r>
              <a:rPr lang="en-US" dirty="0" smtClean="0"/>
              <a:t>      &lt;td&gt;{{</a:t>
            </a:r>
            <a:r>
              <a:rPr lang="en-US" dirty="0" err="1" smtClean="0"/>
              <a:t>player.payoff</a:t>
            </a:r>
            <a:r>
              <a:rPr lang="en-US" dirty="0" smtClean="0"/>
              <a:t>}}&lt;/td&gt;</a:t>
            </a:r>
          </a:p>
          <a:p>
            <a:endParaRPr lang="en-US" dirty="0" smtClean="0"/>
          </a:p>
          <a:p>
            <a:r>
              <a:rPr lang="en-US" dirty="0" smtClean="0"/>
              <a:t>  &lt;/</a:t>
            </a:r>
            <a:r>
              <a:rPr lang="en-US" dirty="0" err="1" smtClean="0"/>
              <a:t>tr</a:t>
            </a:r>
            <a:r>
              <a:rPr lang="en-US" dirty="0" smtClean="0"/>
              <a:t>&gt;</a:t>
            </a:r>
          </a:p>
          <a:p>
            <a:r>
              <a:rPr lang="en-US" dirty="0" smtClean="0"/>
              <a:t>&lt;/table&gt;</a:t>
            </a:r>
          </a:p>
          <a:p>
            <a:r>
              <a:rPr lang="en-US" dirty="0" smtClean="0"/>
              <a:t>{% </a:t>
            </a:r>
            <a:r>
              <a:rPr lang="en-US" dirty="0" err="1" smtClean="0"/>
              <a:t>next_button</a:t>
            </a:r>
            <a:r>
              <a:rPr lang="en-US" dirty="0" smtClean="0"/>
              <a:t> %}</a:t>
            </a:r>
          </a:p>
          <a:p>
            <a:endParaRPr lang="en-US" dirty="0" smtClean="0"/>
          </a:p>
          <a:p>
            <a:r>
              <a:rPr lang="en-US" dirty="0" smtClean="0"/>
              <a:t>{% </a:t>
            </a:r>
            <a:r>
              <a:rPr lang="en-US" dirty="0" err="1" smtClean="0"/>
              <a:t>endblock</a:t>
            </a:r>
            <a:r>
              <a:rPr lang="en-US" dirty="0" smtClean="0"/>
              <a:t> %}</a:t>
            </a:r>
          </a:p>
          <a:p>
            <a:endParaRPr lang="en-US" dirty="0"/>
          </a:p>
        </p:txBody>
      </p:sp>
      <p:sp>
        <p:nvSpPr>
          <p:cNvPr id="4" name="Slide Number Placeholder 3"/>
          <p:cNvSpPr>
            <a:spLocks noGrp="1"/>
          </p:cNvSpPr>
          <p:nvPr>
            <p:ph type="sldNum" sz="quarter" idx="10"/>
          </p:nvPr>
        </p:nvSpPr>
        <p:spPr/>
        <p:txBody>
          <a:bodyPr/>
          <a:lstStyle/>
          <a:p>
            <a:fld id="{1E80A664-E849-174D-8654-985E02AE69AD}" type="slidenum">
              <a:rPr lang="en-US" smtClean="0"/>
              <a:t>41</a:t>
            </a:fld>
            <a:endParaRPr lang="en-US"/>
          </a:p>
        </p:txBody>
      </p:sp>
    </p:spTree>
    <p:extLst>
      <p:ext uri="{BB962C8B-B14F-4D97-AF65-F5344CB8AC3E}">
        <p14:creationId xmlns:p14="http://schemas.microsoft.com/office/powerpoint/2010/main" val="1383898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extends "global/</a:t>
            </a:r>
            <a:r>
              <a:rPr lang="en-US" dirty="0" err="1" smtClean="0"/>
              <a:t>Page.html</a:t>
            </a:r>
            <a:r>
              <a:rPr lang="en-US" dirty="0" smtClean="0"/>
              <a:t>" %}</a:t>
            </a:r>
          </a:p>
          <a:p>
            <a:r>
              <a:rPr lang="en-US" dirty="0" smtClean="0"/>
              <a:t>{% load </a:t>
            </a:r>
            <a:r>
              <a:rPr lang="en-US" dirty="0" err="1" smtClean="0"/>
              <a:t>staticfiles</a:t>
            </a:r>
            <a:r>
              <a:rPr lang="en-US" dirty="0" smtClean="0"/>
              <a:t> </a:t>
            </a:r>
            <a:r>
              <a:rPr lang="en-US" dirty="0" err="1" smtClean="0"/>
              <a:t>otree_tags</a:t>
            </a:r>
            <a:r>
              <a:rPr lang="en-US" dirty="0" smtClean="0"/>
              <a:t> %}</a:t>
            </a:r>
          </a:p>
          <a:p>
            <a:endParaRPr lang="en-US" dirty="0" smtClean="0"/>
          </a:p>
          <a:p>
            <a:r>
              <a:rPr lang="en-US" dirty="0" smtClean="0"/>
              <a:t>{% block title %}</a:t>
            </a:r>
          </a:p>
          <a:p>
            <a:r>
              <a:rPr lang="en-US" dirty="0" smtClean="0"/>
              <a:t>    Results</a:t>
            </a:r>
          </a:p>
          <a:p>
            <a:r>
              <a:rPr lang="en-US" dirty="0" smtClean="0"/>
              <a:t>{% </a:t>
            </a:r>
            <a:r>
              <a:rPr lang="en-US" dirty="0" err="1" smtClean="0"/>
              <a:t>endblock</a:t>
            </a:r>
            <a:r>
              <a:rPr lang="en-US" dirty="0" smtClean="0"/>
              <a:t> %}</a:t>
            </a:r>
          </a:p>
          <a:p>
            <a:endParaRPr lang="en-US" dirty="0" smtClean="0"/>
          </a:p>
          <a:p>
            <a:r>
              <a:rPr lang="en-US" dirty="0" smtClean="0"/>
              <a:t>{% block content %}</a:t>
            </a:r>
          </a:p>
          <a:p>
            <a:r>
              <a:rPr lang="en-US" dirty="0" smtClean="0"/>
              <a:t>&lt;table class="table table-striped table-hover"&gt;</a:t>
            </a:r>
          </a:p>
          <a:p>
            <a:r>
              <a:rPr lang="en-US" dirty="0" smtClean="0"/>
              <a:t>  &lt;</a:t>
            </a:r>
            <a:r>
              <a:rPr lang="en-US" dirty="0" err="1" smtClean="0"/>
              <a:t>tr</a:t>
            </a:r>
            <a:r>
              <a:rPr lang="en-US" dirty="0" smtClean="0"/>
              <a:t>&gt;</a:t>
            </a:r>
          </a:p>
          <a:p>
            <a:r>
              <a:rPr lang="en-US" dirty="0" smtClean="0"/>
              <a:t>      &lt;td&gt;Your role was:&lt;/td&gt;</a:t>
            </a:r>
          </a:p>
          <a:p>
            <a:r>
              <a:rPr lang="en-US" dirty="0" smtClean="0"/>
              <a:t>      &lt;td&gt;{{</a:t>
            </a:r>
            <a:r>
              <a:rPr lang="en-US" dirty="0" err="1" smtClean="0"/>
              <a:t>player.role</a:t>
            </a:r>
            <a:r>
              <a:rPr lang="en-US" dirty="0" smtClean="0"/>
              <a:t>}}&lt;/td&gt;</a:t>
            </a:r>
          </a:p>
          <a:p>
            <a:r>
              <a:rPr lang="en-US" dirty="0" smtClean="0"/>
              <a:t>  &lt;/</a:t>
            </a:r>
            <a:r>
              <a:rPr lang="en-US" dirty="0" err="1" smtClean="0"/>
              <a:t>tr</a:t>
            </a:r>
            <a:r>
              <a:rPr lang="en-US" dirty="0" smtClean="0"/>
              <a:t>&gt;</a:t>
            </a:r>
          </a:p>
          <a:p>
            <a:r>
              <a:rPr lang="en-US" dirty="0" smtClean="0"/>
              <a:t>  {% if </a:t>
            </a:r>
            <a:r>
              <a:rPr lang="en-US" dirty="0" err="1" smtClean="0"/>
              <a:t>player.role</a:t>
            </a:r>
            <a:r>
              <a:rPr lang="en-US" dirty="0" smtClean="0"/>
              <a:t> == "Proposer" %}</a:t>
            </a:r>
          </a:p>
          <a:p>
            <a:r>
              <a:rPr lang="en-US" dirty="0" smtClean="0"/>
              <a:t>  &lt;</a:t>
            </a:r>
            <a:r>
              <a:rPr lang="en-US" dirty="0" err="1" smtClean="0"/>
              <a:t>tr</a:t>
            </a:r>
            <a:r>
              <a:rPr lang="en-US" dirty="0" smtClean="0"/>
              <a:t>&gt;</a:t>
            </a:r>
          </a:p>
          <a:p>
            <a:r>
              <a:rPr lang="en-US" dirty="0" smtClean="0"/>
              <a:t>      &lt;td&gt;You offered:&lt;/td&gt;</a:t>
            </a:r>
          </a:p>
          <a:p>
            <a:r>
              <a:rPr lang="en-US" dirty="0" smtClean="0"/>
              <a:t>      &lt;td&gt;{{</a:t>
            </a:r>
            <a:r>
              <a:rPr lang="en-US" dirty="0" err="1" smtClean="0"/>
              <a:t>group.offer</a:t>
            </a:r>
            <a:r>
              <a:rPr lang="en-US" dirty="0" smtClean="0"/>
              <a:t>}}&lt;/td&gt;</a:t>
            </a:r>
          </a:p>
          <a:p>
            <a:r>
              <a:rPr lang="en-US" dirty="0" smtClean="0"/>
              <a:t>  &lt;/</a:t>
            </a:r>
            <a:r>
              <a:rPr lang="en-US" dirty="0" err="1" smtClean="0"/>
              <a:t>tr</a:t>
            </a:r>
            <a:r>
              <a:rPr lang="en-US" dirty="0" smtClean="0"/>
              <a:t>&gt;</a:t>
            </a:r>
          </a:p>
          <a:p>
            <a:r>
              <a:rPr lang="en-US" dirty="0" smtClean="0"/>
              <a:t>  &lt;</a:t>
            </a:r>
            <a:r>
              <a:rPr lang="en-US" dirty="0" err="1" smtClean="0"/>
              <a:t>tr</a:t>
            </a:r>
            <a:r>
              <a:rPr lang="en-US" dirty="0" smtClean="0"/>
              <a:t>&gt;</a:t>
            </a:r>
          </a:p>
          <a:p>
            <a:r>
              <a:rPr lang="en-US" dirty="0" smtClean="0"/>
              <a:t>      &lt;td&gt;Responder's decision:&lt;/td&gt;</a:t>
            </a:r>
          </a:p>
          <a:p>
            <a:r>
              <a:rPr lang="en-US" dirty="0" smtClean="0"/>
              <a:t>      &lt;td&gt;{{accept}}&lt;/td&gt;</a:t>
            </a:r>
          </a:p>
          <a:p>
            <a:r>
              <a:rPr lang="en-US" dirty="0" smtClean="0"/>
              <a:t>  &lt;/</a:t>
            </a:r>
            <a:r>
              <a:rPr lang="en-US" dirty="0" err="1" smtClean="0"/>
              <a:t>tr</a:t>
            </a:r>
            <a:r>
              <a:rPr lang="en-US" dirty="0" smtClean="0"/>
              <a:t>&gt;</a:t>
            </a:r>
          </a:p>
          <a:p>
            <a:r>
              <a:rPr lang="en-US" dirty="0" smtClean="0"/>
              <a:t>  {% else %}</a:t>
            </a:r>
          </a:p>
          <a:p>
            <a:r>
              <a:rPr lang="en-US" dirty="0" smtClean="0"/>
              <a:t>  &lt;</a:t>
            </a:r>
            <a:r>
              <a:rPr lang="en-US" dirty="0" err="1" smtClean="0"/>
              <a:t>tr</a:t>
            </a:r>
            <a:r>
              <a:rPr lang="en-US" dirty="0" smtClean="0"/>
              <a:t>&gt;</a:t>
            </a:r>
          </a:p>
          <a:p>
            <a:r>
              <a:rPr lang="en-US" dirty="0" smtClean="0"/>
              <a:t>      &lt;td&gt;Proposer offered to you:&lt;/td&gt;</a:t>
            </a:r>
          </a:p>
          <a:p>
            <a:r>
              <a:rPr lang="en-US" dirty="0" smtClean="0"/>
              <a:t>      &lt;td&gt;{{</a:t>
            </a:r>
            <a:r>
              <a:rPr lang="en-US" dirty="0" err="1" smtClean="0"/>
              <a:t>group.offer</a:t>
            </a:r>
            <a:r>
              <a:rPr lang="en-US" dirty="0" smtClean="0"/>
              <a:t>}}&lt;/td&gt;</a:t>
            </a:r>
          </a:p>
          <a:p>
            <a:r>
              <a:rPr lang="en-US" dirty="0" smtClean="0"/>
              <a:t>  &lt;/</a:t>
            </a:r>
            <a:r>
              <a:rPr lang="en-US" dirty="0" err="1" smtClean="0"/>
              <a:t>tr</a:t>
            </a:r>
            <a:r>
              <a:rPr lang="en-US" dirty="0" smtClean="0"/>
              <a:t>&gt;</a:t>
            </a:r>
          </a:p>
          <a:p>
            <a:r>
              <a:rPr lang="en-US" dirty="0" smtClean="0"/>
              <a:t>  &lt;</a:t>
            </a:r>
            <a:r>
              <a:rPr lang="en-US" dirty="0" err="1" smtClean="0"/>
              <a:t>tr</a:t>
            </a:r>
            <a:r>
              <a:rPr lang="en-US" dirty="0" smtClean="0"/>
              <a:t>&gt;</a:t>
            </a:r>
          </a:p>
          <a:p>
            <a:r>
              <a:rPr lang="en-US" dirty="0" smtClean="0"/>
              <a:t>      &lt;td&gt;Your decision:&lt;/td&gt;</a:t>
            </a:r>
          </a:p>
          <a:p>
            <a:r>
              <a:rPr lang="en-US" dirty="0" smtClean="0"/>
              <a:t>      &lt;td&gt;{{accept}}&lt;/td&gt;</a:t>
            </a:r>
          </a:p>
          <a:p>
            <a:r>
              <a:rPr lang="en-US" dirty="0" smtClean="0"/>
              <a:t>  &lt;/</a:t>
            </a:r>
            <a:r>
              <a:rPr lang="en-US" dirty="0" err="1" smtClean="0"/>
              <a:t>tr</a:t>
            </a:r>
            <a:r>
              <a:rPr lang="en-US" dirty="0" smtClean="0"/>
              <a:t>&gt;</a:t>
            </a:r>
          </a:p>
          <a:p>
            <a:r>
              <a:rPr lang="en-US" dirty="0" smtClean="0"/>
              <a:t>  {% </a:t>
            </a:r>
            <a:r>
              <a:rPr lang="en-US" dirty="0" err="1" smtClean="0"/>
              <a:t>endif</a:t>
            </a:r>
            <a:r>
              <a:rPr lang="en-US" dirty="0" smtClean="0"/>
              <a:t> %}</a:t>
            </a:r>
          </a:p>
          <a:p>
            <a:r>
              <a:rPr lang="en-US" dirty="0" smtClean="0"/>
              <a:t>  &lt;</a:t>
            </a:r>
            <a:r>
              <a:rPr lang="en-US" dirty="0" err="1" smtClean="0"/>
              <a:t>tr</a:t>
            </a:r>
            <a:r>
              <a:rPr lang="en-US" dirty="0" smtClean="0"/>
              <a:t>&gt;</a:t>
            </a:r>
          </a:p>
          <a:p>
            <a:r>
              <a:rPr lang="en-US" dirty="0" smtClean="0"/>
              <a:t>      &lt;td&gt;Your final payoff:&lt;/td&gt;</a:t>
            </a:r>
          </a:p>
          <a:p>
            <a:endParaRPr lang="en-US" dirty="0" smtClean="0"/>
          </a:p>
          <a:p>
            <a:r>
              <a:rPr lang="en-US" dirty="0" smtClean="0"/>
              <a:t>      &lt;td&gt;{{</a:t>
            </a:r>
            <a:r>
              <a:rPr lang="en-US" dirty="0" err="1" smtClean="0"/>
              <a:t>player.payoff</a:t>
            </a:r>
            <a:r>
              <a:rPr lang="en-US" dirty="0" smtClean="0"/>
              <a:t>}}&lt;/td&gt;</a:t>
            </a:r>
          </a:p>
          <a:p>
            <a:endParaRPr lang="en-US" dirty="0" smtClean="0"/>
          </a:p>
          <a:p>
            <a:r>
              <a:rPr lang="en-US" dirty="0" smtClean="0"/>
              <a:t>  &lt;/</a:t>
            </a:r>
            <a:r>
              <a:rPr lang="en-US" dirty="0" err="1" smtClean="0"/>
              <a:t>tr</a:t>
            </a:r>
            <a:r>
              <a:rPr lang="en-US" dirty="0" smtClean="0"/>
              <a:t>&gt;</a:t>
            </a:r>
          </a:p>
          <a:p>
            <a:r>
              <a:rPr lang="en-US" dirty="0" smtClean="0"/>
              <a:t>&lt;/table&gt;</a:t>
            </a:r>
          </a:p>
          <a:p>
            <a:r>
              <a:rPr lang="en-US" dirty="0" smtClean="0"/>
              <a:t>{% </a:t>
            </a:r>
            <a:r>
              <a:rPr lang="en-US" dirty="0" err="1" smtClean="0"/>
              <a:t>next_button</a:t>
            </a:r>
            <a:r>
              <a:rPr lang="en-US" dirty="0" smtClean="0"/>
              <a:t> %}</a:t>
            </a:r>
          </a:p>
          <a:p>
            <a:endParaRPr lang="en-US" dirty="0" smtClean="0"/>
          </a:p>
          <a:p>
            <a:r>
              <a:rPr lang="en-US" dirty="0" smtClean="0"/>
              <a:t>{% </a:t>
            </a:r>
            <a:r>
              <a:rPr lang="en-US" dirty="0" err="1" smtClean="0"/>
              <a:t>endblock</a:t>
            </a:r>
            <a:r>
              <a:rPr lang="en-US" dirty="0" smtClean="0"/>
              <a:t> %}</a:t>
            </a:r>
          </a:p>
          <a:p>
            <a:endParaRPr lang="en-US" dirty="0"/>
          </a:p>
        </p:txBody>
      </p:sp>
      <p:sp>
        <p:nvSpPr>
          <p:cNvPr id="4" name="Slide Number Placeholder 3"/>
          <p:cNvSpPr>
            <a:spLocks noGrp="1"/>
          </p:cNvSpPr>
          <p:nvPr>
            <p:ph type="sldNum" sz="quarter" idx="10"/>
          </p:nvPr>
        </p:nvSpPr>
        <p:spPr/>
        <p:txBody>
          <a:bodyPr/>
          <a:lstStyle/>
          <a:p>
            <a:fld id="{1E80A664-E849-174D-8654-985E02AE69AD}" type="slidenum">
              <a:rPr lang="en-US" smtClean="0"/>
              <a:t>42</a:t>
            </a:fld>
            <a:endParaRPr lang="en-US"/>
          </a:p>
        </p:txBody>
      </p:sp>
    </p:spTree>
    <p:extLst>
      <p:ext uri="{BB962C8B-B14F-4D97-AF65-F5344CB8AC3E}">
        <p14:creationId xmlns:p14="http://schemas.microsoft.com/office/powerpoint/2010/main" val="1376559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07CBDF-7C4A-2741-8AB5-0876DAA854D8}" type="datetimeFigureOut">
              <a:rPr lang="en-US" smtClean="0"/>
              <a:t>4/2/17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131170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07CBDF-7C4A-2741-8AB5-0876DAA854D8}" type="datetimeFigureOut">
              <a:rPr lang="en-US" smtClean="0"/>
              <a:t>4/2/17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20956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07CBDF-7C4A-2741-8AB5-0876DAA854D8}" type="datetimeFigureOut">
              <a:rPr lang="en-US" smtClean="0"/>
              <a:t>4/2/17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23896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07CBDF-7C4A-2741-8AB5-0876DAA854D8}" type="datetimeFigureOut">
              <a:rPr lang="en-US" smtClean="0"/>
              <a:t>4/2/17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1261127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07CBDF-7C4A-2741-8AB5-0876DAA854D8}" type="datetimeFigureOut">
              <a:rPr lang="en-US" smtClean="0"/>
              <a:t>4/2/17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11347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07CBDF-7C4A-2741-8AB5-0876DAA854D8}" type="datetimeFigureOut">
              <a:rPr lang="en-US" smtClean="0"/>
              <a:t>4/2/17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17857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07CBDF-7C4A-2741-8AB5-0876DAA854D8}" type="datetimeFigureOut">
              <a:rPr lang="en-US" smtClean="0"/>
              <a:t>4/2/17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130994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07CBDF-7C4A-2741-8AB5-0876DAA854D8}" type="datetimeFigureOut">
              <a:rPr lang="en-US" smtClean="0"/>
              <a:t>4/2/17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195197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7CBDF-7C4A-2741-8AB5-0876DAA854D8}" type="datetimeFigureOut">
              <a:rPr lang="en-US" smtClean="0"/>
              <a:t>4/2/17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1484181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07CBDF-7C4A-2741-8AB5-0876DAA854D8}" type="datetimeFigureOut">
              <a:rPr lang="en-US" smtClean="0"/>
              <a:t>4/2/17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1613944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07CBDF-7C4A-2741-8AB5-0876DAA854D8}" type="datetimeFigureOut">
              <a:rPr lang="en-US" smtClean="0"/>
              <a:t>4/2/17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6938207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ontserrat" charset="0"/>
                <a:ea typeface="Montserrat" charset="0"/>
                <a:cs typeface="Montserrat" charset="0"/>
              </a:defRPr>
            </a:lvl1pPr>
          </a:lstStyle>
          <a:p>
            <a:fld id="{B607CBDF-7C4A-2741-8AB5-0876DAA854D8}" type="datetimeFigureOut">
              <a:rPr lang="en-US" smtClean="0"/>
              <a:pPr/>
              <a:t>4/2/17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ontserrat" charset="0"/>
                <a:ea typeface="Montserrat" charset="0"/>
                <a:cs typeface="Montserrat"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ontserrat" charset="0"/>
                <a:ea typeface="Montserrat" charset="0"/>
                <a:cs typeface="Montserrat" charset="0"/>
              </a:defRPr>
            </a:lvl1pPr>
          </a:lstStyle>
          <a:p>
            <a:fld id="{2F080042-1572-C54F-A560-0761149587CE}" type="slidenum">
              <a:rPr lang="en-US" smtClean="0"/>
              <a:pPr/>
              <a:t>‹#›</a:t>
            </a:fld>
            <a:endParaRPr lang="en-US"/>
          </a:p>
        </p:txBody>
      </p:sp>
    </p:spTree>
    <p:extLst>
      <p:ext uri="{BB962C8B-B14F-4D97-AF65-F5344CB8AC3E}">
        <p14:creationId xmlns:p14="http://schemas.microsoft.com/office/powerpoint/2010/main" val="212666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ontserrat" charset="0"/>
          <a:ea typeface="Montserrat" charset="0"/>
          <a:cs typeface="Montserrat" charset="0"/>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Aleo Light" charset="0"/>
          <a:ea typeface="Aleo Light" charset="0"/>
          <a:cs typeface="Aleo Light"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Aleo Light" charset="0"/>
          <a:ea typeface="Aleo Light" charset="0"/>
          <a:cs typeface="Aleo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Aleo Light" charset="0"/>
          <a:ea typeface="Aleo Light" charset="0"/>
          <a:cs typeface="Aleo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Aleo Light" charset="0"/>
          <a:ea typeface="Aleo Light" charset="0"/>
          <a:cs typeface="Aleo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Aleo Light" charset="0"/>
          <a:ea typeface="Aleo Light" charset="0"/>
          <a:cs typeface="Aleo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NUL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800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800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800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800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ython.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elp.github.com/articles/adding-an-email-address-to-your-github-account/" TargetMode="External"/><Relationship Id="rId3" Type="http://schemas.openxmlformats.org/officeDocument/2006/relationships/image" Target="../media/image12.tif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7133" y="1039956"/>
            <a:ext cx="9144000" cy="4849091"/>
          </a:xfrm>
        </p:spPr>
        <p:txBody>
          <a:bodyPr anchor="ctr"/>
          <a:lstStyle/>
          <a:p>
            <a:r>
              <a:rPr lang="en-US" b="1" dirty="0" smtClean="0">
                <a:latin typeface="Montserrat" charset="0"/>
                <a:ea typeface="Montserrat" charset="0"/>
                <a:cs typeface="Montserrat" charset="0"/>
              </a:rPr>
              <a:t/>
            </a:r>
            <a:br>
              <a:rPr lang="en-US" b="1" dirty="0" smtClean="0">
                <a:latin typeface="Montserrat" charset="0"/>
                <a:ea typeface="Montserrat" charset="0"/>
                <a:cs typeface="Montserrat" charset="0"/>
              </a:rPr>
            </a:br>
            <a:r>
              <a:rPr lang="en-US" dirty="0"/>
              <a:t/>
            </a:r>
            <a:br>
              <a:rPr lang="en-US" dirty="0"/>
            </a:br>
            <a:r>
              <a:rPr lang="en-US" b="1" dirty="0" err="1" smtClean="0">
                <a:latin typeface="Montserrat" charset="0"/>
                <a:ea typeface="Montserrat" charset="0"/>
                <a:cs typeface="Montserrat" charset="0"/>
              </a:rPr>
              <a:t>oTree</a:t>
            </a:r>
            <a:endParaRPr lang="en-US" b="1" dirty="0">
              <a:latin typeface="Montserrat" charset="0"/>
              <a:ea typeface="Montserrat" charset="0"/>
              <a:cs typeface="Montserrat" charset="0"/>
            </a:endParaRPr>
          </a:p>
        </p:txBody>
      </p:sp>
      <p:sp>
        <p:nvSpPr>
          <p:cNvPr id="3" name="Subtitle 2"/>
          <p:cNvSpPr>
            <a:spLocks noGrp="1"/>
          </p:cNvSpPr>
          <p:nvPr>
            <p:ph type="subTitle" idx="1"/>
          </p:nvPr>
        </p:nvSpPr>
        <p:spPr>
          <a:xfrm>
            <a:off x="1617133" y="5569383"/>
            <a:ext cx="9144000" cy="832802"/>
          </a:xfrm>
        </p:spPr>
        <p:txBody>
          <a:bodyPr anchor="b">
            <a:noAutofit/>
          </a:bodyPr>
          <a:lstStyle/>
          <a:p>
            <a:r>
              <a:rPr lang="en-US" sz="3000" b="1" dirty="0" err="1" smtClean="0">
                <a:latin typeface="Montserrat" charset="0"/>
                <a:ea typeface="Montserrat" charset="0"/>
                <a:cs typeface="Montserrat" charset="0"/>
              </a:rPr>
              <a:t>Filipp</a:t>
            </a:r>
            <a:r>
              <a:rPr lang="en-US" sz="3000" b="1" dirty="0" smtClean="0">
                <a:latin typeface="Montserrat" charset="0"/>
                <a:ea typeface="Montserrat" charset="0"/>
                <a:cs typeface="Montserrat" charset="0"/>
              </a:rPr>
              <a:t> Chapkovski</a:t>
            </a:r>
          </a:p>
          <a:p>
            <a:r>
              <a:rPr lang="en-US" sz="3000" b="1" dirty="0" smtClean="0">
                <a:latin typeface="Montserrat" charset="0"/>
                <a:ea typeface="Montserrat" charset="0"/>
                <a:cs typeface="Montserrat" charset="0"/>
              </a:rPr>
              <a:t>April 3-4, 2017</a:t>
            </a:r>
            <a:endParaRPr lang="en-US" sz="3000" b="1" dirty="0" smtClean="0">
              <a:latin typeface="Montserrat" charset="0"/>
              <a:ea typeface="Montserrat" charset="0"/>
              <a:cs typeface="Montserrat" charset="0"/>
            </a:endParaRPr>
          </a:p>
        </p:txBody>
      </p:sp>
      <p:pic>
        <p:nvPicPr>
          <p:cNvPr id="4" name="Picture 3"/>
          <p:cNvPicPr>
            <a:picLocks noChangeAspect="1"/>
          </p:cNvPicPr>
          <p:nvPr/>
        </p:nvPicPr>
        <p:blipFill>
          <a:blip r:embed="rId2"/>
          <a:stretch>
            <a:fillRect/>
          </a:stretch>
        </p:blipFill>
        <p:spPr>
          <a:xfrm>
            <a:off x="4347633" y="189320"/>
            <a:ext cx="3683000" cy="1170299"/>
          </a:xfrm>
          <a:prstGeom prst="rect">
            <a:avLst/>
          </a:prstGeom>
        </p:spPr>
      </p:pic>
      <p:pic>
        <p:nvPicPr>
          <p:cNvPr id="5" name="Picture 4"/>
          <p:cNvPicPr>
            <a:picLocks noChangeAspect="1"/>
          </p:cNvPicPr>
          <p:nvPr/>
        </p:nvPicPr>
        <p:blipFill>
          <a:blip r:embed="rId3"/>
          <a:stretch>
            <a:fillRect/>
          </a:stretch>
        </p:blipFill>
        <p:spPr>
          <a:xfrm>
            <a:off x="4394249" y="1565851"/>
            <a:ext cx="3589769" cy="2070100"/>
          </a:xfrm>
          <a:prstGeom prst="rect">
            <a:avLst/>
          </a:prstGeom>
        </p:spPr>
      </p:pic>
    </p:spTree>
    <p:extLst>
      <p:ext uri="{BB962C8B-B14F-4D97-AF65-F5344CB8AC3E}">
        <p14:creationId xmlns:p14="http://schemas.microsoft.com/office/powerpoint/2010/main" val="778240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game: screen </a:t>
            </a:r>
            <a:r>
              <a:rPr lang="en-US" dirty="0" smtClean="0"/>
              <a:t>3</a:t>
            </a:r>
            <a:endParaRPr lang="en-US" dirty="0"/>
          </a:p>
        </p:txBody>
      </p:sp>
      <p:pic>
        <p:nvPicPr>
          <p:cNvPr id="7" name="Picture 6"/>
          <p:cNvPicPr>
            <a:picLocks noChangeAspect="1"/>
          </p:cNvPicPr>
          <p:nvPr/>
        </p:nvPicPr>
        <p:blipFill>
          <a:blip r:embed="rId2"/>
          <a:stretch>
            <a:fillRect/>
          </a:stretch>
        </p:blipFill>
        <p:spPr>
          <a:xfrm>
            <a:off x="3162300" y="2028372"/>
            <a:ext cx="5867400" cy="3454400"/>
          </a:xfrm>
          <a:prstGeom prst="rect">
            <a:avLst/>
          </a:prstGeom>
        </p:spPr>
      </p:pic>
    </p:spTree>
    <p:extLst>
      <p:ext uri="{BB962C8B-B14F-4D97-AF65-F5344CB8AC3E}">
        <p14:creationId xmlns:p14="http://schemas.microsoft.com/office/powerpoint/2010/main" val="95802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game - Models</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new fields:</a:t>
            </a:r>
          </a:p>
          <a:p>
            <a:pPr marL="0" indent="0" fontAlgn="base">
              <a:buNone/>
            </a:pPr>
            <a:r>
              <a:rPr lang="en-US" dirty="0" err="1" smtClean="0">
                <a:latin typeface="Consolas" charset="0"/>
                <a:ea typeface="Consolas" charset="0"/>
                <a:cs typeface="Consolas" charset="0"/>
              </a:rPr>
              <a:t>Field_Name</a:t>
            </a:r>
            <a:r>
              <a:rPr lang="en-US" dirty="0" smtClean="0">
                <a:latin typeface="Consolas" charset="0"/>
                <a:ea typeface="Consolas" charset="0"/>
                <a:cs typeface="Consolas" charset="0"/>
              </a:rPr>
              <a:t> = </a:t>
            </a:r>
            <a:r>
              <a:rPr lang="en-US" dirty="0" err="1" smtClean="0">
                <a:latin typeface="Consolas" charset="0"/>
                <a:ea typeface="Consolas" charset="0"/>
                <a:cs typeface="Consolas" charset="0"/>
              </a:rPr>
              <a:t>models.IntegerField</a:t>
            </a:r>
            <a:r>
              <a:rPr lang="en-US" dirty="0" smtClean="0">
                <a:latin typeface="Consolas" charset="0"/>
                <a:ea typeface="Consolas" charset="0"/>
                <a:cs typeface="Consolas" charset="0"/>
              </a:rPr>
              <a:t>()</a:t>
            </a:r>
          </a:p>
          <a:p>
            <a:pPr fontAlgn="base"/>
            <a:r>
              <a:rPr lang="en-US" dirty="0" smtClean="0"/>
              <a:t>Options:</a:t>
            </a:r>
          </a:p>
          <a:p>
            <a:pPr marL="0" indent="0" fontAlgn="base">
              <a:buNone/>
            </a:pPr>
            <a:r>
              <a:rPr lang="en-US" dirty="0" err="1">
                <a:latin typeface="Consolas" charset="0"/>
                <a:ea typeface="Consolas" charset="0"/>
                <a:cs typeface="Consolas" charset="0"/>
              </a:rPr>
              <a:t>Field_Name</a:t>
            </a:r>
            <a:r>
              <a:rPr lang="en-US" dirty="0">
                <a:latin typeface="Consolas" charset="0"/>
                <a:ea typeface="Consolas" charset="0"/>
                <a:cs typeface="Consolas" charset="0"/>
              </a:rPr>
              <a:t> = </a:t>
            </a:r>
            <a:r>
              <a:rPr lang="en-US" dirty="0" err="1">
                <a:latin typeface="Consolas" charset="0"/>
                <a:ea typeface="Consolas" charset="0"/>
                <a:cs typeface="Consolas" charset="0"/>
              </a:rPr>
              <a:t>models.IntegerField</a:t>
            </a:r>
            <a:r>
              <a:rPr lang="en-US" dirty="0" smtClean="0">
                <a:latin typeface="Consolas" charset="0"/>
                <a:ea typeface="Consolas" charset="0"/>
                <a:cs typeface="Consolas" charset="0"/>
              </a:rPr>
              <a:t>(</a:t>
            </a:r>
            <a:endParaRPr lang="ru-RU" dirty="0" smtClean="0">
              <a:latin typeface="Consolas" charset="0"/>
              <a:ea typeface="Consolas" charset="0"/>
              <a:cs typeface="Consolas" charset="0"/>
            </a:endParaRPr>
          </a:p>
          <a:p>
            <a:pPr marL="6350000" indent="0" fontAlgn="base">
              <a:buNone/>
            </a:pPr>
            <a:r>
              <a:rPr lang="en-US" dirty="0" smtClean="0">
                <a:latin typeface="Consolas" charset="0"/>
                <a:ea typeface="Consolas" charset="0"/>
                <a:cs typeface="Consolas" charset="0"/>
              </a:rPr>
              <a:t>max=</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a:t>
            </a:r>
          </a:p>
          <a:p>
            <a:pPr marL="6350000" indent="0" fontAlgn="base">
              <a:buNone/>
            </a:pPr>
            <a:r>
              <a:rPr lang="en-US" dirty="0" smtClean="0">
                <a:latin typeface="Consolas" charset="0"/>
                <a:ea typeface="Consolas" charset="0"/>
                <a:cs typeface="Consolas" charset="0"/>
              </a:rPr>
              <a:t>min=</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a:t>
            </a:r>
          </a:p>
          <a:p>
            <a:pPr marL="6350000" indent="0" fontAlgn="base">
              <a:buNone/>
            </a:pPr>
            <a:r>
              <a:rPr lang="en-US" dirty="0" err="1" smtClean="0">
                <a:latin typeface="Consolas" charset="0"/>
                <a:ea typeface="Consolas" charset="0"/>
                <a:cs typeface="Consolas" charset="0"/>
              </a:rPr>
              <a:t>verbose_name</a:t>
            </a:r>
            <a:r>
              <a:rPr lang="en-US" dirty="0" smtClean="0">
                <a:latin typeface="Consolas" charset="0"/>
                <a:ea typeface="Consolas" charset="0"/>
                <a:cs typeface="Consolas" charset="0"/>
              </a:rPr>
              <a:t>=</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a:p>
            <a:pPr fontAlgn="base"/>
            <a:endParaRPr lang="en-US" dirty="0" smtClean="0"/>
          </a:p>
          <a:p>
            <a:pPr fontAlgn="base"/>
            <a:endParaRPr lang="en-US" dirty="0" smtClean="0"/>
          </a:p>
        </p:txBody>
      </p:sp>
    </p:spTree>
    <p:extLst>
      <p:ext uri="{BB962C8B-B14F-4D97-AF65-F5344CB8AC3E}">
        <p14:creationId xmlns:p14="http://schemas.microsoft.com/office/powerpoint/2010/main" val="776767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game: Models. Result:</a:t>
            </a:r>
            <a:endParaRPr lang="en-US" dirty="0"/>
          </a:p>
        </p:txBody>
      </p:sp>
      <p:sp>
        <p:nvSpPr>
          <p:cNvPr id="3" name="Content Placeholder 2"/>
          <p:cNvSpPr>
            <a:spLocks noGrp="1"/>
          </p:cNvSpPr>
          <p:nvPr>
            <p:ph idx="1"/>
          </p:nvPr>
        </p:nvSpPr>
        <p:spPr/>
        <p:txBody>
          <a:bodyPr>
            <a:normAutofit/>
          </a:bodyPr>
          <a:lstStyle/>
          <a:p>
            <a:pPr marL="0" indent="0" fontAlgn="base">
              <a:buNone/>
            </a:pPr>
            <a:r>
              <a:rPr lang="mr-IN" sz="1800" dirty="0" err="1">
                <a:latin typeface="Consolas" charset="0"/>
                <a:ea typeface="Consolas" charset="0"/>
                <a:cs typeface="Consolas" charset="0"/>
              </a:rPr>
              <a:t>class</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Player</a:t>
            </a:r>
            <a:r>
              <a:rPr lang="mr-IN" sz="1800" dirty="0">
                <a:latin typeface="Consolas" charset="0"/>
                <a:ea typeface="Consolas" charset="0"/>
                <a:cs typeface="Consolas" charset="0"/>
              </a:rPr>
              <a:t>(</a:t>
            </a:r>
            <a:r>
              <a:rPr lang="mr-IN" sz="1800" dirty="0" err="1">
                <a:latin typeface="Consolas" charset="0"/>
                <a:ea typeface="Consolas" charset="0"/>
                <a:cs typeface="Consolas" charset="0"/>
              </a:rPr>
              <a:t>BasePlayer</a:t>
            </a:r>
            <a:r>
              <a:rPr lang="mr-IN" sz="1800" dirty="0">
                <a:latin typeface="Consolas" charset="0"/>
                <a:ea typeface="Consolas" charset="0"/>
                <a:cs typeface="Consolas" charset="0"/>
              </a:rPr>
              <a:t>):</a:t>
            </a:r>
          </a:p>
          <a:p>
            <a:pPr marL="0" indent="0" fontAlgn="base">
              <a:buNone/>
            </a:pPr>
            <a:r>
              <a:rPr lang="mr-IN" sz="1800" dirty="0">
                <a:latin typeface="Consolas" charset="0"/>
                <a:ea typeface="Consolas" charset="0"/>
                <a:cs typeface="Consolas" charset="0"/>
              </a:rPr>
              <a:t>    </a:t>
            </a:r>
            <a:r>
              <a:rPr lang="mr-IN" sz="1800" dirty="0" err="1">
                <a:latin typeface="Consolas" charset="0"/>
                <a:ea typeface="Consolas" charset="0"/>
                <a:cs typeface="Consolas" charset="0"/>
              </a:rPr>
              <a:t>toguess</a:t>
            </a:r>
            <a:r>
              <a:rPr lang="mr-IN" sz="1800" dirty="0">
                <a:latin typeface="Consolas" charset="0"/>
                <a:ea typeface="Consolas" charset="0"/>
                <a:cs typeface="Consolas" charset="0"/>
              </a:rPr>
              <a:t> = </a:t>
            </a:r>
            <a:r>
              <a:rPr lang="mr-IN" sz="1800" dirty="0" err="1">
                <a:latin typeface="Consolas" charset="0"/>
                <a:ea typeface="Consolas" charset="0"/>
                <a:cs typeface="Consolas" charset="0"/>
              </a:rPr>
              <a:t>models.IntegerField</a:t>
            </a:r>
            <a:r>
              <a:rPr lang="mr-IN" sz="1800" dirty="0">
                <a:latin typeface="Consolas" charset="0"/>
                <a:ea typeface="Consolas" charset="0"/>
                <a:cs typeface="Consolas" charset="0"/>
              </a:rPr>
              <a:t>(</a:t>
            </a:r>
            <a:r>
              <a:rPr lang="mr-IN" sz="1800" dirty="0" err="1">
                <a:latin typeface="Consolas" charset="0"/>
                <a:ea typeface="Consolas" charset="0"/>
                <a:cs typeface="Consolas" charset="0"/>
              </a:rPr>
              <a:t>min</a:t>
            </a:r>
            <a:r>
              <a:rPr lang="mr-IN" sz="1800" dirty="0">
                <a:latin typeface="Consolas" charset="0"/>
                <a:ea typeface="Consolas" charset="0"/>
                <a:cs typeface="Consolas" charset="0"/>
              </a:rPr>
              <a:t>=</a:t>
            </a:r>
            <a:r>
              <a:rPr lang="mr-IN" sz="1800" dirty="0" err="1">
                <a:latin typeface="Consolas" charset="0"/>
                <a:ea typeface="Consolas" charset="0"/>
                <a:cs typeface="Consolas" charset="0"/>
              </a:rPr>
              <a:t>Constants.minguess</a:t>
            </a:r>
            <a:r>
              <a:rPr lang="mr-IN" sz="1800" dirty="0">
                <a:latin typeface="Consolas" charset="0"/>
                <a:ea typeface="Consolas" charset="0"/>
                <a:cs typeface="Consolas" charset="0"/>
              </a:rPr>
              <a:t>,</a:t>
            </a:r>
          </a:p>
          <a:p>
            <a:pPr marL="0" indent="0" fontAlgn="base">
              <a:buNone/>
            </a:pPr>
            <a:r>
              <a:rPr lang="mr-IN" sz="1800" dirty="0">
                <a:latin typeface="Consolas" charset="0"/>
                <a:ea typeface="Consolas" charset="0"/>
                <a:cs typeface="Consolas" charset="0"/>
              </a:rPr>
              <a:t>                                  </a:t>
            </a:r>
            <a:r>
              <a:rPr lang="mr-IN" sz="1800" dirty="0" err="1">
                <a:latin typeface="Consolas" charset="0"/>
                <a:ea typeface="Consolas" charset="0"/>
                <a:cs typeface="Consolas" charset="0"/>
              </a:rPr>
              <a:t>max</a:t>
            </a:r>
            <a:r>
              <a:rPr lang="mr-IN" sz="1800" dirty="0">
                <a:latin typeface="Consolas" charset="0"/>
                <a:ea typeface="Consolas" charset="0"/>
                <a:cs typeface="Consolas" charset="0"/>
              </a:rPr>
              <a:t>=</a:t>
            </a:r>
            <a:r>
              <a:rPr lang="mr-IN" sz="1800" dirty="0" err="1">
                <a:latin typeface="Consolas" charset="0"/>
                <a:ea typeface="Consolas" charset="0"/>
                <a:cs typeface="Consolas" charset="0"/>
              </a:rPr>
              <a:t>Constants.maxguess</a:t>
            </a:r>
            <a:r>
              <a:rPr lang="mr-IN" sz="1800" dirty="0">
                <a:latin typeface="Consolas" charset="0"/>
                <a:ea typeface="Consolas" charset="0"/>
                <a:cs typeface="Consolas" charset="0"/>
              </a:rPr>
              <a:t>,</a:t>
            </a:r>
          </a:p>
          <a:p>
            <a:pPr marL="0" indent="0" fontAlgn="base">
              <a:buNone/>
            </a:pPr>
            <a:r>
              <a:rPr lang="mr-IN" sz="1800" dirty="0">
                <a:latin typeface="Consolas" charset="0"/>
                <a:ea typeface="Consolas" charset="0"/>
                <a:cs typeface="Consolas" charset="0"/>
              </a:rPr>
              <a:t>          </a:t>
            </a:r>
            <a:r>
              <a:rPr lang="mr-IN" sz="1800" dirty="0" smtClean="0">
                <a:latin typeface="Consolas" charset="0"/>
                <a:ea typeface="Consolas" charset="0"/>
                <a:cs typeface="Consolas" charset="0"/>
              </a:rPr>
              <a:t>                        </a:t>
            </a:r>
            <a:r>
              <a:rPr lang="mr-IN" sz="1800" dirty="0" err="1">
                <a:latin typeface="Consolas" charset="0"/>
                <a:ea typeface="Consolas" charset="0"/>
                <a:cs typeface="Consolas" charset="0"/>
              </a:rPr>
              <a:t>doc</a:t>
            </a:r>
            <a:r>
              <a:rPr lang="mr-IN" sz="1800" dirty="0">
                <a:latin typeface="Consolas" charset="0"/>
                <a:ea typeface="Consolas" charset="0"/>
                <a:cs typeface="Consolas" charset="0"/>
              </a:rPr>
              <a:t>='</a:t>
            </a:r>
            <a:r>
              <a:rPr lang="mr-IN" sz="1800" dirty="0" err="1">
                <a:latin typeface="Consolas" charset="0"/>
                <a:ea typeface="Consolas" charset="0"/>
                <a:cs typeface="Consolas" charset="0"/>
              </a:rPr>
              <a:t>random</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number</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for</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a</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player</a:t>
            </a:r>
            <a:r>
              <a:rPr lang="mr-IN" sz="1800" dirty="0">
                <a:latin typeface="Consolas" charset="0"/>
                <a:ea typeface="Consolas" charset="0"/>
                <a:cs typeface="Consolas" charset="0"/>
              </a:rPr>
              <a:t> to </a:t>
            </a:r>
            <a:r>
              <a:rPr lang="mr-IN" sz="1800" dirty="0" err="1">
                <a:latin typeface="Consolas" charset="0"/>
                <a:ea typeface="Consolas" charset="0"/>
                <a:cs typeface="Consolas" charset="0"/>
              </a:rPr>
              <a:t>guess</a:t>
            </a:r>
            <a:r>
              <a:rPr lang="mr-IN" sz="1800" dirty="0">
                <a:latin typeface="Consolas" charset="0"/>
                <a:ea typeface="Consolas" charset="0"/>
                <a:cs typeface="Consolas" charset="0"/>
              </a:rPr>
              <a:t>')</a:t>
            </a:r>
          </a:p>
          <a:p>
            <a:pPr marL="0" indent="0" fontAlgn="base">
              <a:buNone/>
            </a:pPr>
            <a:r>
              <a:rPr lang="mr-IN" sz="1800" dirty="0">
                <a:latin typeface="Consolas" charset="0"/>
                <a:ea typeface="Consolas" charset="0"/>
                <a:cs typeface="Consolas" charset="0"/>
              </a:rPr>
              <a:t>    </a:t>
            </a:r>
            <a:r>
              <a:rPr lang="mr-IN" sz="1800" dirty="0" err="1">
                <a:latin typeface="Consolas" charset="0"/>
                <a:ea typeface="Consolas" charset="0"/>
                <a:cs typeface="Consolas" charset="0"/>
              </a:rPr>
              <a:t>guess</a:t>
            </a:r>
            <a:r>
              <a:rPr lang="mr-IN" sz="1800" dirty="0">
                <a:latin typeface="Consolas" charset="0"/>
                <a:ea typeface="Consolas" charset="0"/>
                <a:cs typeface="Consolas" charset="0"/>
              </a:rPr>
              <a:t> = </a:t>
            </a:r>
            <a:r>
              <a:rPr lang="mr-IN" sz="1800" dirty="0" err="1">
                <a:latin typeface="Consolas" charset="0"/>
                <a:ea typeface="Consolas" charset="0"/>
                <a:cs typeface="Consolas" charset="0"/>
              </a:rPr>
              <a:t>models.IntegerField</a:t>
            </a:r>
            <a:r>
              <a:rPr lang="mr-IN" sz="1800" dirty="0">
                <a:latin typeface="Consolas" charset="0"/>
                <a:ea typeface="Consolas" charset="0"/>
                <a:cs typeface="Consolas" charset="0"/>
              </a:rPr>
              <a:t>(</a:t>
            </a:r>
            <a:r>
              <a:rPr lang="mr-IN" sz="1800" dirty="0" err="1">
                <a:latin typeface="Consolas" charset="0"/>
                <a:ea typeface="Consolas" charset="0"/>
                <a:cs typeface="Consolas" charset="0"/>
              </a:rPr>
              <a:t>min</a:t>
            </a:r>
            <a:r>
              <a:rPr lang="mr-IN" sz="1800" dirty="0">
                <a:latin typeface="Consolas" charset="0"/>
                <a:ea typeface="Consolas" charset="0"/>
                <a:cs typeface="Consolas" charset="0"/>
              </a:rPr>
              <a:t>=</a:t>
            </a:r>
            <a:r>
              <a:rPr lang="mr-IN" sz="1800" dirty="0" err="1">
                <a:latin typeface="Consolas" charset="0"/>
                <a:ea typeface="Consolas" charset="0"/>
                <a:cs typeface="Consolas" charset="0"/>
              </a:rPr>
              <a:t>Constants.minguess</a:t>
            </a:r>
            <a:r>
              <a:rPr lang="mr-IN" sz="1800" dirty="0">
                <a:latin typeface="Consolas" charset="0"/>
                <a:ea typeface="Consolas" charset="0"/>
                <a:cs typeface="Consolas" charset="0"/>
              </a:rPr>
              <a:t>,</a:t>
            </a:r>
          </a:p>
          <a:p>
            <a:pPr marL="0" indent="0" fontAlgn="base">
              <a:buNone/>
            </a:pPr>
            <a:r>
              <a:rPr lang="mr-IN" sz="1800" dirty="0">
                <a:latin typeface="Consolas" charset="0"/>
                <a:ea typeface="Consolas" charset="0"/>
                <a:cs typeface="Consolas" charset="0"/>
              </a:rPr>
              <a:t>                                </a:t>
            </a:r>
            <a:r>
              <a:rPr lang="mr-IN" sz="1800" dirty="0" err="1">
                <a:latin typeface="Consolas" charset="0"/>
                <a:ea typeface="Consolas" charset="0"/>
                <a:cs typeface="Consolas" charset="0"/>
              </a:rPr>
              <a:t>max</a:t>
            </a:r>
            <a:r>
              <a:rPr lang="mr-IN" sz="1800" dirty="0">
                <a:latin typeface="Consolas" charset="0"/>
                <a:ea typeface="Consolas" charset="0"/>
                <a:cs typeface="Consolas" charset="0"/>
              </a:rPr>
              <a:t>=</a:t>
            </a:r>
            <a:r>
              <a:rPr lang="mr-IN" sz="1800" dirty="0" err="1">
                <a:latin typeface="Consolas" charset="0"/>
                <a:ea typeface="Consolas" charset="0"/>
                <a:cs typeface="Consolas" charset="0"/>
              </a:rPr>
              <a:t>Constants.maxguess</a:t>
            </a:r>
            <a:r>
              <a:rPr lang="mr-IN" sz="1800" dirty="0">
                <a:latin typeface="Consolas" charset="0"/>
                <a:ea typeface="Consolas" charset="0"/>
                <a:cs typeface="Consolas" charset="0"/>
              </a:rPr>
              <a:t>,</a:t>
            </a:r>
          </a:p>
          <a:p>
            <a:pPr marL="0" indent="0" fontAlgn="base">
              <a:buNone/>
            </a:pPr>
            <a:r>
              <a:rPr lang="mr-IN" sz="1800" dirty="0">
                <a:latin typeface="Consolas" charset="0"/>
                <a:ea typeface="Consolas" charset="0"/>
                <a:cs typeface="Consolas" charset="0"/>
              </a:rPr>
              <a:t>                                </a:t>
            </a:r>
            <a:r>
              <a:rPr lang="mr-IN" sz="1800" dirty="0" err="1">
                <a:latin typeface="Consolas" charset="0"/>
                <a:ea typeface="Consolas" charset="0"/>
                <a:cs typeface="Consolas" charset="0"/>
              </a:rPr>
              <a:t>verbose_name</a:t>
            </a:r>
            <a:r>
              <a:rPr lang="mr-IN" sz="1800" dirty="0">
                <a:latin typeface="Consolas" charset="0"/>
                <a:ea typeface="Consolas" charset="0"/>
                <a:cs typeface="Consolas" charset="0"/>
              </a:rPr>
              <a:t>="</a:t>
            </a:r>
            <a:r>
              <a:rPr lang="mr-IN" sz="1800" dirty="0" err="1">
                <a:latin typeface="Consolas" charset="0"/>
                <a:ea typeface="Consolas" charset="0"/>
                <a:cs typeface="Consolas" charset="0"/>
              </a:rPr>
              <a:t>Please</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insert</a:t>
            </a:r>
            <a:r>
              <a:rPr lang="mr-IN" sz="1800" dirty="0">
                <a:latin typeface="Consolas" charset="0"/>
                <a:ea typeface="Consolas" charset="0"/>
                <a:cs typeface="Consolas" charset="0"/>
              </a:rPr>
              <a:t> \</a:t>
            </a:r>
          </a:p>
          <a:p>
            <a:pPr marL="0" indent="0" fontAlgn="base">
              <a:buNone/>
            </a:pPr>
            <a:r>
              <a:rPr lang="mr-IN" sz="1800" dirty="0">
                <a:latin typeface="Consolas" charset="0"/>
                <a:ea typeface="Consolas" charset="0"/>
                <a:cs typeface="Consolas" charset="0"/>
              </a:rPr>
              <a:t>                                </a:t>
            </a:r>
            <a:r>
              <a:rPr lang="mr-IN" sz="1800" dirty="0" err="1">
                <a:latin typeface="Consolas" charset="0"/>
                <a:ea typeface="Consolas" charset="0"/>
                <a:cs typeface="Consolas" charset="0"/>
              </a:rPr>
              <a:t>any</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number</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from</a:t>
            </a:r>
            <a:r>
              <a:rPr lang="mr-IN" sz="1800" dirty="0">
                <a:latin typeface="Consolas" charset="0"/>
                <a:ea typeface="Consolas" charset="0"/>
                <a:cs typeface="Consolas" charset="0"/>
              </a:rPr>
              <a:t> {} to \</a:t>
            </a:r>
          </a:p>
          <a:p>
            <a:pPr marL="0" indent="0" fontAlgn="base">
              <a:buNone/>
            </a:pPr>
            <a:r>
              <a:rPr lang="mr-IN" sz="1800" dirty="0">
                <a:latin typeface="Consolas" charset="0"/>
                <a:ea typeface="Consolas" charset="0"/>
                <a:cs typeface="Consolas" charset="0"/>
              </a:rPr>
              <a:t>                                 {}".</a:t>
            </a:r>
            <a:r>
              <a:rPr lang="mr-IN" sz="1800" dirty="0" err="1">
                <a:latin typeface="Consolas" charset="0"/>
                <a:ea typeface="Consolas" charset="0"/>
                <a:cs typeface="Consolas" charset="0"/>
              </a:rPr>
              <a:t>format</a:t>
            </a:r>
            <a:r>
              <a:rPr lang="mr-IN" sz="1800" dirty="0">
                <a:latin typeface="Consolas" charset="0"/>
                <a:ea typeface="Consolas" charset="0"/>
                <a:cs typeface="Consolas" charset="0"/>
              </a:rPr>
              <a:t>(</a:t>
            </a:r>
            <a:r>
              <a:rPr lang="mr-IN" sz="1800" dirty="0" err="1">
                <a:latin typeface="Consolas" charset="0"/>
                <a:ea typeface="Consolas" charset="0"/>
                <a:cs typeface="Consolas" charset="0"/>
              </a:rPr>
              <a:t>Constants.minguess</a:t>
            </a:r>
            <a:r>
              <a:rPr lang="mr-IN" sz="1800" dirty="0">
                <a:latin typeface="Consolas" charset="0"/>
                <a:ea typeface="Consolas" charset="0"/>
                <a:cs typeface="Consolas" charset="0"/>
              </a:rPr>
              <a:t>,</a:t>
            </a:r>
          </a:p>
          <a:p>
            <a:pPr marL="0" indent="0" fontAlgn="base">
              <a:buNone/>
            </a:pPr>
            <a:r>
              <a:rPr lang="mr-IN" sz="1800" dirty="0">
                <a:latin typeface="Consolas" charset="0"/>
                <a:ea typeface="Consolas" charset="0"/>
                <a:cs typeface="Consolas" charset="0"/>
              </a:rPr>
              <a:t>                                            </a:t>
            </a:r>
            <a:r>
              <a:rPr lang="mr-IN" sz="1800" dirty="0" err="1">
                <a:latin typeface="Consolas" charset="0"/>
                <a:ea typeface="Consolas" charset="0"/>
                <a:cs typeface="Consolas" charset="0"/>
              </a:rPr>
              <a:t>Constants.maxguess</a:t>
            </a:r>
            <a:r>
              <a:rPr lang="mr-IN" sz="1800" dirty="0">
                <a:latin typeface="Consolas" charset="0"/>
                <a:ea typeface="Consolas" charset="0"/>
                <a:cs typeface="Consolas" charset="0"/>
              </a:rPr>
              <a:t>,),</a:t>
            </a:r>
          </a:p>
          <a:p>
            <a:pPr marL="0" indent="0" fontAlgn="base">
              <a:buNone/>
            </a:pPr>
            <a:r>
              <a:rPr lang="mr-IN" sz="1800" dirty="0">
                <a:latin typeface="Consolas" charset="0"/>
                <a:ea typeface="Consolas" charset="0"/>
                <a:cs typeface="Consolas" charset="0"/>
              </a:rPr>
              <a:t>                                </a:t>
            </a:r>
            <a:r>
              <a:rPr lang="mr-IN" sz="1800" dirty="0" err="1">
                <a:latin typeface="Consolas" charset="0"/>
                <a:ea typeface="Consolas" charset="0"/>
                <a:cs typeface="Consolas" charset="0"/>
              </a:rPr>
              <a:t>doc</a:t>
            </a:r>
            <a:r>
              <a:rPr lang="mr-IN" sz="1800" dirty="0">
                <a:latin typeface="Consolas" charset="0"/>
                <a:ea typeface="Consolas" charset="0"/>
                <a:cs typeface="Consolas" charset="0"/>
              </a:rPr>
              <a:t>='</a:t>
            </a:r>
            <a:r>
              <a:rPr lang="mr-IN" sz="1800" dirty="0" err="1">
                <a:latin typeface="Consolas" charset="0"/>
                <a:ea typeface="Consolas" charset="0"/>
                <a:cs typeface="Consolas" charset="0"/>
              </a:rPr>
              <a:t>guess</a:t>
            </a:r>
            <a:r>
              <a:rPr lang="mr-IN" sz="1800" dirty="0">
                <a:latin typeface="Consolas" charset="0"/>
                <a:ea typeface="Consolas" charset="0"/>
                <a:cs typeface="Consolas" charset="0"/>
              </a:rPr>
              <a:t> of the </a:t>
            </a:r>
            <a:r>
              <a:rPr lang="mr-IN" sz="1800" dirty="0" err="1">
                <a:latin typeface="Consolas" charset="0"/>
                <a:ea typeface="Consolas" charset="0"/>
                <a:cs typeface="Consolas" charset="0"/>
              </a:rPr>
              <a:t>player</a:t>
            </a:r>
            <a:r>
              <a:rPr lang="mr-IN" sz="1800" dirty="0">
                <a:latin typeface="Consolas" charset="0"/>
                <a:ea typeface="Consolas" charset="0"/>
                <a:cs typeface="Consolas" charset="0"/>
              </a:rPr>
              <a:t>')</a:t>
            </a:r>
            <a:endParaRPr lang="en-US" sz="1800" dirty="0" smtClean="0">
              <a:latin typeface="Consolas" charset="0"/>
              <a:ea typeface="Consolas" charset="0"/>
              <a:cs typeface="Consolas" charset="0"/>
            </a:endParaRPr>
          </a:p>
        </p:txBody>
      </p:sp>
    </p:spTree>
    <p:extLst>
      <p:ext uri="{BB962C8B-B14F-4D97-AF65-F5344CB8AC3E}">
        <p14:creationId xmlns:p14="http://schemas.microsoft.com/office/powerpoint/2010/main" val="1030517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a:t>
            </a:r>
            <a:r>
              <a:rPr lang="en-US" dirty="0" smtClean="0"/>
              <a:t>game: Views</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new page</a:t>
            </a:r>
          </a:p>
          <a:p>
            <a:pPr marL="0" indent="0" fontAlgn="base">
              <a:buNone/>
            </a:pPr>
            <a:r>
              <a:rPr lang="en-US" dirty="0" smtClean="0">
                <a:latin typeface="Consolas" charset="0"/>
                <a:ea typeface="Consolas" charset="0"/>
                <a:cs typeface="Consolas" charset="0"/>
              </a:rPr>
              <a:t>Class </a:t>
            </a:r>
            <a:r>
              <a:rPr lang="en-US" dirty="0" err="1" smtClean="0">
                <a:latin typeface="Consolas" charset="0"/>
                <a:ea typeface="Consolas" charset="0"/>
                <a:cs typeface="Consolas" charset="0"/>
              </a:rPr>
              <a:t>NameOfThePage</a:t>
            </a:r>
            <a:r>
              <a:rPr lang="en-US" dirty="0" smtClean="0">
                <a:latin typeface="Consolas" charset="0"/>
                <a:ea typeface="Consolas" charset="0"/>
                <a:cs typeface="Consolas" charset="0"/>
              </a:rPr>
              <a:t>(Page):</a:t>
            </a:r>
          </a:p>
          <a:p>
            <a:pPr marL="457200" lvl="1" indent="0" fontAlgn="base">
              <a:buNone/>
            </a:pPr>
            <a:r>
              <a:rPr lang="en-US" sz="2800" dirty="0" smtClean="0">
                <a:latin typeface="Consolas" charset="0"/>
                <a:ea typeface="Consolas" charset="0"/>
                <a:cs typeface="Consolas" charset="0"/>
              </a:rPr>
              <a:t>pass</a:t>
            </a:r>
          </a:p>
          <a:p>
            <a:pPr fontAlgn="base"/>
            <a:r>
              <a:rPr lang="en-US" dirty="0" err="1" smtClean="0"/>
              <a:t>Page_sequence</a:t>
            </a:r>
            <a:endParaRPr lang="en-US" dirty="0" smtClean="0"/>
          </a:p>
          <a:p>
            <a:pPr marL="0" indent="0" fontAlgn="base">
              <a:buNone/>
            </a:pPr>
            <a:r>
              <a:rPr lang="en-US" dirty="0" err="1" smtClean="0">
                <a:latin typeface="Consolas" charset="0"/>
                <a:ea typeface="Consolas" charset="0"/>
                <a:cs typeface="Consolas" charset="0"/>
              </a:rPr>
              <a:t>Page_sequence</a:t>
            </a:r>
            <a:r>
              <a:rPr lang="en-US" dirty="0" smtClean="0">
                <a:latin typeface="Consolas" charset="0"/>
                <a:ea typeface="Consolas" charset="0"/>
                <a:cs typeface="Consolas" charset="0"/>
              </a:rPr>
              <a:t> = [</a:t>
            </a:r>
            <a:r>
              <a:rPr lang="en-US" dirty="0" err="1" smtClean="0">
                <a:latin typeface="Consolas" charset="0"/>
                <a:ea typeface="Consolas" charset="0"/>
                <a:cs typeface="Consolas" charset="0"/>
              </a:rPr>
              <a:t>NameOfThePage</a:t>
            </a:r>
            <a:r>
              <a:rPr lang="en-US" dirty="0" smtClean="0">
                <a:latin typeface="Consolas" charset="0"/>
                <a:ea typeface="Consolas" charset="0"/>
                <a:cs typeface="Consolas" charset="0"/>
              </a:rPr>
              <a:t>]</a:t>
            </a:r>
          </a:p>
          <a:p>
            <a:pPr fontAlgn="base"/>
            <a:r>
              <a:rPr lang="en-US" dirty="0" smtClean="0"/>
              <a:t>By default name of the template should correspond to the page name!</a:t>
            </a:r>
            <a:endParaRPr lang="en-US" dirty="0"/>
          </a:p>
          <a:p>
            <a:pPr marL="0" indent="0" fontAlgn="base">
              <a:buNone/>
            </a:pPr>
            <a:endParaRPr lang="en-US" dirty="0" smtClean="0">
              <a:latin typeface="Consolas" charset="0"/>
              <a:ea typeface="Consolas" charset="0"/>
              <a:cs typeface="Consolas" charset="0"/>
            </a:endParaRPr>
          </a:p>
        </p:txBody>
      </p:sp>
    </p:spTree>
    <p:extLst>
      <p:ext uri="{BB962C8B-B14F-4D97-AF65-F5344CB8AC3E}">
        <p14:creationId xmlns:p14="http://schemas.microsoft.com/office/powerpoint/2010/main" val="525970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a:t>
            </a:r>
            <a:r>
              <a:rPr lang="en-US" dirty="0" smtClean="0"/>
              <a:t>game: Views. Built-in functions</a:t>
            </a:r>
            <a:endParaRPr lang="en-US" dirty="0"/>
          </a:p>
        </p:txBody>
      </p:sp>
      <p:sp>
        <p:nvSpPr>
          <p:cNvPr id="3" name="Content Placeholder 2"/>
          <p:cNvSpPr>
            <a:spLocks noGrp="1"/>
          </p:cNvSpPr>
          <p:nvPr>
            <p:ph idx="1"/>
          </p:nvPr>
        </p:nvSpPr>
        <p:spPr/>
        <p:txBody>
          <a:bodyPr>
            <a:normAutofit/>
          </a:bodyPr>
          <a:lstStyle/>
          <a:p>
            <a:pPr fontAlgn="base"/>
            <a:r>
              <a:rPr lang="en-US" dirty="0" smtClean="0"/>
              <a:t>Built-in functions of pages:</a:t>
            </a:r>
          </a:p>
          <a:p>
            <a:pPr fontAlgn="base"/>
            <a:r>
              <a:rPr lang="en-US" dirty="0" smtClean="0"/>
              <a:t>”Normal” page:</a:t>
            </a:r>
          </a:p>
          <a:p>
            <a:pPr marL="0" indent="0" fontAlgn="base">
              <a:buNone/>
            </a:pPr>
            <a:r>
              <a:rPr lang="en-US" dirty="0" err="1" smtClean="0">
                <a:solidFill>
                  <a:srgbClr val="7030A0"/>
                </a:solidFill>
                <a:latin typeface="Consolas" charset="0"/>
                <a:ea typeface="Consolas" charset="0"/>
                <a:cs typeface="Consolas" charset="0"/>
              </a:rPr>
              <a:t>def</a:t>
            </a:r>
            <a:r>
              <a:rPr lang="en-US" dirty="0" smtClean="0">
                <a:latin typeface="Consolas" charset="0"/>
                <a:ea typeface="Consolas" charset="0"/>
                <a:cs typeface="Consolas" charset="0"/>
              </a:rPr>
              <a:t> </a:t>
            </a:r>
            <a:r>
              <a:rPr lang="en-US" dirty="0" err="1">
                <a:solidFill>
                  <a:srgbClr val="FF0000"/>
                </a:solidFill>
                <a:latin typeface="Consolas" charset="0"/>
                <a:ea typeface="Consolas" charset="0"/>
                <a:cs typeface="Consolas" charset="0"/>
              </a:rPr>
              <a:t>i</a:t>
            </a:r>
            <a:r>
              <a:rPr lang="en-US" dirty="0" err="1" smtClean="0">
                <a:solidFill>
                  <a:srgbClr val="FF0000"/>
                </a:solidFill>
                <a:latin typeface="Consolas" charset="0"/>
                <a:ea typeface="Consolas" charset="0"/>
                <a:cs typeface="Consolas" charset="0"/>
              </a:rPr>
              <a:t>s_displayed</a:t>
            </a:r>
            <a:r>
              <a:rPr lang="en-US" dirty="0" smtClean="0">
                <a:latin typeface="Consolas" charset="0"/>
                <a:ea typeface="Consolas" charset="0"/>
                <a:cs typeface="Consolas" charset="0"/>
              </a:rPr>
              <a:t>(</a:t>
            </a:r>
            <a:r>
              <a:rPr lang="en-US" dirty="0" smtClean="0">
                <a:solidFill>
                  <a:schemeClr val="accent1">
                    <a:lumMod val="75000"/>
                  </a:schemeClr>
                </a:solidFill>
                <a:latin typeface="Consolas" charset="0"/>
                <a:ea typeface="Consolas" charset="0"/>
                <a:cs typeface="Consolas" charset="0"/>
              </a:rPr>
              <a:t>self</a:t>
            </a:r>
            <a:r>
              <a:rPr lang="en-US" dirty="0" smtClean="0">
                <a:latin typeface="Consolas" charset="0"/>
                <a:ea typeface="Consolas" charset="0"/>
                <a:cs typeface="Consolas" charset="0"/>
              </a:rPr>
              <a:t>):</a:t>
            </a:r>
          </a:p>
          <a:p>
            <a:pPr marL="0" indent="0" fontAlgn="base">
              <a:buNone/>
            </a:pPr>
            <a:r>
              <a:rPr lang="en-US" dirty="0" smtClean="0">
                <a:latin typeface="Consolas" charset="0"/>
                <a:ea typeface="Consolas" charset="0"/>
                <a:cs typeface="Consolas" charset="0"/>
              </a:rPr>
              <a:t>	return (True/False)</a:t>
            </a:r>
          </a:p>
          <a:p>
            <a:pPr marL="0" indent="0" fontAlgn="base">
              <a:buNone/>
            </a:pPr>
            <a:r>
              <a:rPr lang="en-US" dirty="0" err="1" smtClean="0">
                <a:solidFill>
                  <a:srgbClr val="7030A0"/>
                </a:solidFill>
                <a:latin typeface="Consolas" charset="0"/>
                <a:ea typeface="Consolas" charset="0"/>
                <a:cs typeface="Consolas" charset="0"/>
              </a:rPr>
              <a:t>def</a:t>
            </a:r>
            <a:r>
              <a:rPr lang="en-US" dirty="0" smtClean="0">
                <a:solidFill>
                  <a:srgbClr val="7030A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vars_for_template</a:t>
            </a:r>
            <a:r>
              <a:rPr lang="en-US" dirty="0" smtClean="0">
                <a:latin typeface="Consolas" charset="0"/>
                <a:ea typeface="Consolas" charset="0"/>
                <a:cs typeface="Consolas" charset="0"/>
              </a:rPr>
              <a:t>(</a:t>
            </a:r>
            <a:r>
              <a:rPr lang="en-US" dirty="0" smtClean="0">
                <a:solidFill>
                  <a:schemeClr val="accent1">
                    <a:lumMod val="75000"/>
                  </a:schemeClr>
                </a:solidFill>
                <a:latin typeface="Consolas" charset="0"/>
                <a:ea typeface="Consolas" charset="0"/>
                <a:cs typeface="Consolas" charset="0"/>
              </a:rPr>
              <a:t>self</a:t>
            </a:r>
            <a:r>
              <a:rPr lang="en-US" dirty="0" smtClean="0">
                <a:latin typeface="Consolas" charset="0"/>
                <a:ea typeface="Consolas" charset="0"/>
                <a:cs typeface="Consolas" charset="0"/>
              </a:rPr>
              <a:t>):</a:t>
            </a:r>
          </a:p>
          <a:p>
            <a:pPr marL="0" indent="0" fontAlgn="base">
              <a:buNone/>
            </a:pPr>
            <a:r>
              <a:rPr lang="en-US" dirty="0" smtClean="0">
                <a:latin typeface="Consolas" charset="0"/>
                <a:ea typeface="Consolas" charset="0"/>
                <a:cs typeface="Consolas" charset="0"/>
              </a:rPr>
              <a:t>	return {‘</a:t>
            </a:r>
            <a:r>
              <a:rPr lang="en-US" dirty="0" err="1" smtClean="0">
                <a:latin typeface="Consolas" charset="0"/>
                <a:ea typeface="Consolas" charset="0"/>
                <a:cs typeface="Consolas" charset="0"/>
              </a:rPr>
              <a:t>var</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var</a:t>
            </a:r>
            <a:r>
              <a:rPr lang="en-US" dirty="0" smtClean="0">
                <a:latin typeface="Consolas" charset="0"/>
                <a:ea typeface="Consolas" charset="0"/>
                <a:cs typeface="Consolas" charset="0"/>
              </a:rPr>
              <a:t>}</a:t>
            </a:r>
          </a:p>
          <a:p>
            <a:pPr marL="0" indent="0" fontAlgn="base">
              <a:buNone/>
            </a:pPr>
            <a:r>
              <a:rPr lang="en-US" dirty="0" err="1" smtClean="0">
                <a:solidFill>
                  <a:srgbClr val="7030A0"/>
                </a:solidFill>
                <a:latin typeface="Consolas" charset="0"/>
                <a:ea typeface="Consolas" charset="0"/>
                <a:cs typeface="Consolas" charset="0"/>
              </a:rPr>
              <a:t>def</a:t>
            </a:r>
            <a:r>
              <a:rPr lang="en-US" dirty="0" smtClean="0">
                <a:solidFill>
                  <a:srgbClr val="7030A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before_next_page</a:t>
            </a:r>
            <a:r>
              <a:rPr lang="en-US" dirty="0" smtClean="0">
                <a:latin typeface="Consolas" charset="0"/>
                <a:ea typeface="Consolas" charset="0"/>
                <a:cs typeface="Consolas" charset="0"/>
              </a:rPr>
              <a:t>(</a:t>
            </a:r>
            <a:r>
              <a:rPr lang="en-US" dirty="0" smtClean="0">
                <a:solidFill>
                  <a:schemeClr val="accent1">
                    <a:lumMod val="75000"/>
                  </a:schemeClr>
                </a:solidFill>
                <a:latin typeface="Consolas" charset="0"/>
                <a:ea typeface="Consolas" charset="0"/>
                <a:cs typeface="Consolas" charset="0"/>
              </a:rPr>
              <a:t>self</a:t>
            </a:r>
            <a:r>
              <a:rPr lang="en-US" dirty="0" smtClean="0">
                <a:latin typeface="Consolas" charset="0"/>
                <a:ea typeface="Consolas" charset="0"/>
                <a:cs typeface="Consolas" charset="0"/>
              </a:rPr>
              <a:t>):</a:t>
            </a:r>
          </a:p>
          <a:p>
            <a:pPr marL="0" indent="0" fontAlgn="base">
              <a:buNone/>
            </a:pPr>
            <a:r>
              <a:rPr lang="en-US" dirty="0">
                <a:latin typeface="Consolas" charset="0"/>
                <a:ea typeface="Consolas" charset="0"/>
                <a:cs typeface="Consolas" charset="0"/>
              </a:rPr>
              <a:t>	</a:t>
            </a:r>
            <a:r>
              <a:rPr lang="mr-IN" dirty="0" smtClean="0">
                <a:latin typeface="Consolas" charset="0"/>
                <a:ea typeface="Consolas" charset="0"/>
                <a:cs typeface="Consolas" charset="0"/>
              </a:rPr>
              <a:t>…</a:t>
            </a:r>
            <a:endParaRPr lang="en-US" dirty="0" smtClean="0">
              <a:latin typeface="Consolas" charset="0"/>
              <a:ea typeface="Consolas" charset="0"/>
              <a:cs typeface="Consolas" charset="0"/>
            </a:endParaRPr>
          </a:p>
        </p:txBody>
      </p:sp>
    </p:spTree>
    <p:extLst>
      <p:ext uri="{BB962C8B-B14F-4D97-AF65-F5344CB8AC3E}">
        <p14:creationId xmlns:p14="http://schemas.microsoft.com/office/powerpoint/2010/main" val="430293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game - </a:t>
            </a:r>
            <a:r>
              <a:rPr lang="en-US" dirty="0" smtClean="0"/>
              <a:t>Templates</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a:latin typeface="Consolas" charset="0"/>
                <a:ea typeface="Consolas" charset="0"/>
                <a:cs typeface="Consolas" charset="0"/>
              </a:rPr>
              <a:t>{% extends "global/</a:t>
            </a:r>
            <a:r>
              <a:rPr lang="en-US" dirty="0" err="1">
                <a:latin typeface="Consolas" charset="0"/>
                <a:ea typeface="Consolas" charset="0"/>
                <a:cs typeface="Consolas" charset="0"/>
              </a:rPr>
              <a:t>Page.html</a:t>
            </a: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marL="0" indent="0" fontAlgn="base">
              <a:buNone/>
            </a:pPr>
            <a:r>
              <a:rPr lang="en-US" dirty="0" smtClean="0">
                <a:latin typeface="Consolas" charset="0"/>
                <a:ea typeface="Consolas" charset="0"/>
                <a:cs typeface="Consolas" charset="0"/>
              </a:rPr>
              <a:t>{% </a:t>
            </a:r>
            <a:r>
              <a:rPr lang="en-US" dirty="0">
                <a:latin typeface="Consolas" charset="0"/>
                <a:ea typeface="Consolas" charset="0"/>
                <a:cs typeface="Consolas" charset="0"/>
              </a:rPr>
              <a:t>load </a:t>
            </a:r>
            <a:r>
              <a:rPr lang="en-US" dirty="0" err="1">
                <a:latin typeface="Consolas" charset="0"/>
                <a:ea typeface="Consolas" charset="0"/>
                <a:cs typeface="Consolas" charset="0"/>
              </a:rPr>
              <a:t>staticfiles</a:t>
            </a:r>
            <a:r>
              <a:rPr lang="en-US" dirty="0">
                <a:latin typeface="Consolas" charset="0"/>
                <a:ea typeface="Consolas" charset="0"/>
                <a:cs typeface="Consolas" charset="0"/>
              </a:rPr>
              <a:t> </a:t>
            </a:r>
            <a:r>
              <a:rPr lang="en-US" dirty="0" err="1">
                <a:latin typeface="Consolas" charset="0"/>
                <a:ea typeface="Consolas" charset="0"/>
                <a:cs typeface="Consolas" charset="0"/>
              </a:rPr>
              <a:t>otree_tags</a:t>
            </a: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marL="0" indent="0" fontAlgn="base">
              <a:buNone/>
            </a:pPr>
            <a:r>
              <a:rPr lang="en-US" dirty="0" smtClean="0">
                <a:latin typeface="Consolas" charset="0"/>
                <a:ea typeface="Consolas" charset="0"/>
                <a:cs typeface="Consolas" charset="0"/>
              </a:rPr>
              <a:t>{% </a:t>
            </a:r>
            <a:r>
              <a:rPr lang="en-US" dirty="0">
                <a:latin typeface="Consolas" charset="0"/>
                <a:ea typeface="Consolas" charset="0"/>
                <a:cs typeface="Consolas" charset="0"/>
              </a:rPr>
              <a:t>block title %}  </a:t>
            </a:r>
            <a:r>
              <a:rPr lang="en-US" dirty="0" smtClean="0">
                <a:latin typeface="Consolas" charset="0"/>
                <a:ea typeface="Consolas" charset="0"/>
                <a:cs typeface="Consolas" charset="0"/>
              </a:rPr>
              <a:t>YOUR TITLE HERE {% </a:t>
            </a:r>
            <a:r>
              <a:rPr lang="en-US" dirty="0" err="1">
                <a:latin typeface="Consolas" charset="0"/>
                <a:ea typeface="Consolas" charset="0"/>
                <a:cs typeface="Consolas" charset="0"/>
              </a:rPr>
              <a:t>endblock</a:t>
            </a: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marL="0" indent="0" fontAlgn="base">
              <a:buNone/>
            </a:pPr>
            <a:r>
              <a:rPr lang="en-US" dirty="0" smtClean="0">
                <a:latin typeface="Consolas" charset="0"/>
                <a:ea typeface="Consolas" charset="0"/>
                <a:cs typeface="Consolas" charset="0"/>
              </a:rPr>
              <a:t>{% </a:t>
            </a:r>
            <a:r>
              <a:rPr lang="en-US" dirty="0">
                <a:latin typeface="Consolas" charset="0"/>
                <a:ea typeface="Consolas" charset="0"/>
                <a:cs typeface="Consolas" charset="0"/>
              </a:rPr>
              <a:t>block content </a:t>
            </a:r>
            <a:r>
              <a:rPr lang="en-US" dirty="0" smtClean="0">
                <a:latin typeface="Consolas" charset="0"/>
                <a:ea typeface="Consolas" charset="0"/>
                <a:cs typeface="Consolas" charset="0"/>
              </a:rPr>
              <a:t>%}</a:t>
            </a:r>
          </a:p>
          <a:p>
            <a:pPr marL="0" indent="0" fontAlgn="base">
              <a:buNone/>
            </a:pPr>
            <a:r>
              <a:rPr lang="en-US" dirty="0" smtClean="0">
                <a:latin typeface="Consolas" charset="0"/>
                <a:ea typeface="Consolas" charset="0"/>
                <a:cs typeface="Consolas" charset="0"/>
              </a:rPr>
              <a:t>YOUR CONTENT HERE</a:t>
            </a:r>
            <a:endParaRPr lang="en-US" dirty="0">
              <a:latin typeface="Consolas" charset="0"/>
              <a:ea typeface="Consolas" charset="0"/>
              <a:cs typeface="Consolas" charset="0"/>
            </a:endParaRPr>
          </a:p>
          <a:p>
            <a:pPr marL="0" indent="0" fontAlgn="base">
              <a:buNone/>
            </a:pPr>
            <a:r>
              <a:rPr lang="en-US" dirty="0" smtClean="0">
                <a:latin typeface="Consolas" charset="0"/>
                <a:ea typeface="Consolas" charset="0"/>
                <a:cs typeface="Consolas" charset="0"/>
              </a:rPr>
              <a:t>{% </a:t>
            </a:r>
            <a:r>
              <a:rPr lang="en-US" dirty="0" err="1">
                <a:latin typeface="Consolas" charset="0"/>
                <a:ea typeface="Consolas" charset="0"/>
                <a:cs typeface="Consolas" charset="0"/>
              </a:rPr>
              <a:t>endblock</a:t>
            </a:r>
            <a:r>
              <a:rPr lang="en-US" dirty="0">
                <a:latin typeface="Consolas" charset="0"/>
                <a:ea typeface="Consolas" charset="0"/>
                <a:cs typeface="Consolas" charset="0"/>
              </a:rPr>
              <a:t> %}</a:t>
            </a:r>
            <a:endParaRPr lang="en-US" dirty="0" smtClean="0">
              <a:latin typeface="Consolas" charset="0"/>
              <a:ea typeface="Consolas" charset="0"/>
              <a:cs typeface="Consolas" charset="0"/>
            </a:endParaRPr>
          </a:p>
        </p:txBody>
      </p:sp>
    </p:spTree>
    <p:extLst>
      <p:ext uri="{BB962C8B-B14F-4D97-AF65-F5344CB8AC3E}">
        <p14:creationId xmlns:p14="http://schemas.microsoft.com/office/powerpoint/2010/main" val="851093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Guess game - Templates</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smtClean="0"/>
              <a:t>to include another file (for example instructions):</a:t>
            </a:r>
          </a:p>
          <a:p>
            <a:pPr marL="0" indent="0">
              <a:lnSpc>
                <a:spcPct val="150000"/>
              </a:lnSpc>
              <a:buNone/>
            </a:pPr>
            <a:r>
              <a:rPr lang="en-US" dirty="0" smtClean="0">
                <a:latin typeface="Consolas" charset="0"/>
                <a:ea typeface="Consolas" charset="0"/>
                <a:cs typeface="Consolas" charset="0"/>
              </a:rPr>
              <a:t>{% include ‘</a:t>
            </a:r>
            <a:r>
              <a:rPr lang="en-US" dirty="0" err="1" smtClean="0">
                <a:latin typeface="Consolas" charset="0"/>
                <a:ea typeface="Consolas" charset="0"/>
                <a:cs typeface="Consolas" charset="0"/>
              </a:rPr>
              <a:t>path_to_file</a:t>
            </a:r>
            <a:r>
              <a:rPr lang="en-US" dirty="0" smtClean="0">
                <a:latin typeface="Consolas" charset="0"/>
                <a:ea typeface="Consolas" charset="0"/>
                <a:cs typeface="Consolas" charset="0"/>
              </a:rPr>
              <a:t>/</a:t>
            </a:r>
            <a:r>
              <a:rPr lang="en-US" dirty="0" err="1" smtClean="0">
                <a:latin typeface="Consolas" charset="0"/>
                <a:ea typeface="Consolas" charset="0"/>
                <a:cs typeface="Consolas" charset="0"/>
              </a:rPr>
              <a:t>name_of_file.html</a:t>
            </a:r>
            <a:r>
              <a:rPr lang="en-US" dirty="0" smtClean="0">
                <a:latin typeface="Consolas" charset="0"/>
                <a:ea typeface="Consolas" charset="0"/>
                <a:cs typeface="Consolas" charset="0"/>
              </a:rPr>
              <a:t> %}</a:t>
            </a:r>
          </a:p>
          <a:p>
            <a:pPr>
              <a:lnSpc>
                <a:spcPct val="150000"/>
              </a:lnSpc>
            </a:pPr>
            <a:endParaRPr lang="en-US" dirty="0" smtClean="0"/>
          </a:p>
          <a:p>
            <a:pPr>
              <a:lnSpc>
                <a:spcPct val="150000"/>
              </a:lnSpc>
            </a:pPr>
            <a:r>
              <a:rPr lang="en-US" dirty="0" smtClean="0"/>
              <a:t>to make ‘Next button’:</a:t>
            </a:r>
          </a:p>
          <a:p>
            <a:pPr marL="0" indent="0">
              <a:lnSpc>
                <a:spcPct val="150000"/>
              </a:lnSpc>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next_button</a:t>
            </a:r>
            <a:r>
              <a:rPr lang="en-US" dirty="0" smtClean="0">
                <a:latin typeface="Consolas" charset="0"/>
                <a:ea typeface="Consolas" charset="0"/>
                <a:cs typeface="Consolas" charset="0"/>
              </a:rPr>
              <a:t> %}</a:t>
            </a:r>
          </a:p>
          <a:p>
            <a:pPr marL="0" indent="0">
              <a:lnSpc>
                <a:spcPct val="150000"/>
              </a:lnSpc>
              <a:buNone/>
            </a:pPr>
            <a:endParaRPr lang="en-US" dirty="0" smtClean="0">
              <a:latin typeface="Consolas" charset="0"/>
              <a:ea typeface="Consolas" charset="0"/>
              <a:cs typeface="Consolas" charset="0"/>
            </a:endParaRPr>
          </a:p>
        </p:txBody>
      </p:sp>
    </p:spTree>
    <p:extLst>
      <p:ext uri="{BB962C8B-B14F-4D97-AF65-F5344CB8AC3E}">
        <p14:creationId xmlns:p14="http://schemas.microsoft.com/office/powerpoint/2010/main" val="275709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a:t>
            </a:r>
            <a:r>
              <a:rPr lang="en-US" dirty="0" smtClean="0"/>
              <a:t>game: Views. Intro</a:t>
            </a:r>
            <a:endParaRPr lang="en-US" dirty="0"/>
          </a:p>
        </p:txBody>
      </p:sp>
      <p:pic>
        <p:nvPicPr>
          <p:cNvPr id="5" name="Picture 4"/>
          <p:cNvPicPr>
            <a:picLocks noChangeAspect="1"/>
          </p:cNvPicPr>
          <p:nvPr/>
        </p:nvPicPr>
        <p:blipFill rotWithShape="1">
          <a:blip r:embed="rId2"/>
          <a:srcRect r="55937"/>
          <a:stretch/>
        </p:blipFill>
        <p:spPr>
          <a:xfrm>
            <a:off x="3526971" y="1690688"/>
            <a:ext cx="5372100" cy="4222717"/>
          </a:xfrm>
          <a:prstGeom prst="rect">
            <a:avLst/>
          </a:prstGeom>
        </p:spPr>
      </p:pic>
    </p:spTree>
    <p:extLst>
      <p:ext uri="{BB962C8B-B14F-4D97-AF65-F5344CB8AC3E}">
        <p14:creationId xmlns:p14="http://schemas.microsoft.com/office/powerpoint/2010/main" val="1088725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How to do it?</a:t>
            </a:r>
            <a:endParaRPr lang="en-US" dirty="0"/>
          </a:p>
        </p:txBody>
      </p:sp>
      <p:sp>
        <p:nvSpPr>
          <p:cNvPr id="4" name="Content Placeholder 3"/>
          <p:cNvSpPr>
            <a:spLocks noGrp="1"/>
          </p:cNvSpPr>
          <p:nvPr>
            <p:ph idx="1"/>
          </p:nvPr>
        </p:nvSpPr>
        <p:spPr/>
        <p:txBody>
          <a:bodyPr/>
          <a:lstStyle/>
          <a:p>
            <a:r>
              <a:rPr lang="en-US" dirty="0" err="1" smtClean="0"/>
              <a:t>Models.py</a:t>
            </a:r>
            <a:r>
              <a:rPr lang="en-US" dirty="0" smtClean="0"/>
              <a:t>: Constants:</a:t>
            </a:r>
          </a:p>
          <a:p>
            <a:pPr lvl="1"/>
            <a:r>
              <a:rPr lang="en-US" dirty="0" smtClean="0"/>
              <a:t>endowment</a:t>
            </a:r>
          </a:p>
          <a:p>
            <a:pPr lvl="1"/>
            <a:r>
              <a:rPr lang="en-US" dirty="0" err="1" smtClean="0"/>
              <a:t>minguess</a:t>
            </a:r>
            <a:endParaRPr lang="en-US" dirty="0" smtClean="0"/>
          </a:p>
          <a:p>
            <a:pPr lvl="1"/>
            <a:r>
              <a:rPr lang="en-US" dirty="0" err="1" smtClean="0"/>
              <a:t>maxguess</a:t>
            </a:r>
            <a:endParaRPr lang="en-US" dirty="0" smtClean="0"/>
          </a:p>
          <a:p>
            <a:r>
              <a:rPr lang="en-US" dirty="0" err="1" smtClean="0"/>
              <a:t>Intro.html</a:t>
            </a:r>
            <a:r>
              <a:rPr lang="en-US" dirty="0" smtClean="0"/>
              <a:t>:</a:t>
            </a:r>
          </a:p>
          <a:p>
            <a:r>
              <a:rPr lang="en-US" dirty="0" smtClean="0"/>
              <a:t>in {% block content %}:</a:t>
            </a:r>
          </a:p>
          <a:p>
            <a:pPr lvl="1"/>
            <a:r>
              <a:rPr lang="en-US" dirty="0" smtClean="0"/>
              <a:t>to refer to the constant: {{</a:t>
            </a:r>
            <a:r>
              <a:rPr lang="en-US" dirty="0" err="1" smtClean="0"/>
              <a:t>Constants.endowment</a:t>
            </a:r>
            <a:r>
              <a:rPr lang="en-US" dirty="0" smtClean="0"/>
              <a:t>}}.</a:t>
            </a:r>
          </a:p>
          <a:p>
            <a:pPr lvl="1"/>
            <a:r>
              <a:rPr lang="en-US" dirty="0" smtClean="0"/>
              <a:t>Case sensitive!</a:t>
            </a:r>
          </a:p>
          <a:p>
            <a:pPr lvl="1"/>
            <a:r>
              <a:rPr lang="en-US" dirty="0" smtClean="0"/>
              <a:t>No calculations! It is not Python!</a:t>
            </a:r>
          </a:p>
        </p:txBody>
      </p:sp>
    </p:spTree>
    <p:extLst>
      <p:ext uri="{BB962C8B-B14F-4D97-AF65-F5344CB8AC3E}">
        <p14:creationId xmlns:p14="http://schemas.microsoft.com/office/powerpoint/2010/main" val="1349028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Results:</a:t>
            </a:r>
            <a:endParaRPr lang="en-US" dirty="0"/>
          </a:p>
        </p:txBody>
      </p:sp>
      <p:sp>
        <p:nvSpPr>
          <p:cNvPr id="5" name="Rectangle 4"/>
          <p:cNvSpPr/>
          <p:nvPr/>
        </p:nvSpPr>
        <p:spPr>
          <a:xfrm>
            <a:off x="1088570" y="1849709"/>
            <a:ext cx="9443359" cy="4131900"/>
          </a:xfrm>
          <a:prstGeom prst="rect">
            <a:avLst/>
          </a:prstGeom>
        </p:spPr>
        <p:txBody>
          <a:bodyPr wrap="square">
            <a:spAutoFit/>
          </a:bodyPr>
          <a:lstStyle/>
          <a:p>
            <a:pPr>
              <a:lnSpc>
                <a:spcPct val="150000"/>
              </a:lnSpc>
            </a:pPr>
            <a:r>
              <a:rPr lang="en-US" sz="2500" dirty="0">
                <a:latin typeface="Consolas" charset="0"/>
                <a:ea typeface="Consolas" charset="0"/>
                <a:cs typeface="Consolas" charset="0"/>
              </a:rPr>
              <a:t>{% extends "global/</a:t>
            </a:r>
            <a:r>
              <a:rPr lang="en-US" sz="2500" dirty="0" err="1">
                <a:latin typeface="Consolas" charset="0"/>
                <a:ea typeface="Consolas" charset="0"/>
                <a:cs typeface="Consolas" charset="0"/>
              </a:rPr>
              <a:t>Page.html</a:t>
            </a:r>
            <a:r>
              <a:rPr lang="en-US" sz="2500" dirty="0">
                <a:latin typeface="Consolas" charset="0"/>
                <a:ea typeface="Consolas" charset="0"/>
                <a:cs typeface="Consolas" charset="0"/>
              </a:rPr>
              <a:t>" </a:t>
            </a:r>
            <a:r>
              <a:rPr lang="en-US" sz="2500" dirty="0" smtClean="0">
                <a:latin typeface="Consolas" charset="0"/>
                <a:ea typeface="Consolas" charset="0"/>
                <a:cs typeface="Consolas" charset="0"/>
              </a:rPr>
              <a:t>%}</a:t>
            </a:r>
          </a:p>
          <a:p>
            <a:pPr>
              <a:lnSpc>
                <a:spcPct val="150000"/>
              </a:lnSpc>
            </a:pPr>
            <a:r>
              <a:rPr lang="en-US" sz="2500" dirty="0" smtClean="0">
                <a:latin typeface="Consolas" charset="0"/>
                <a:ea typeface="Consolas" charset="0"/>
                <a:cs typeface="Consolas" charset="0"/>
              </a:rPr>
              <a:t>{% </a:t>
            </a:r>
            <a:r>
              <a:rPr lang="en-US" sz="2500" dirty="0">
                <a:latin typeface="Consolas" charset="0"/>
                <a:ea typeface="Consolas" charset="0"/>
                <a:cs typeface="Consolas" charset="0"/>
              </a:rPr>
              <a:t>load </a:t>
            </a:r>
            <a:r>
              <a:rPr lang="en-US" sz="2500" dirty="0" err="1">
                <a:latin typeface="Consolas" charset="0"/>
                <a:ea typeface="Consolas" charset="0"/>
                <a:cs typeface="Consolas" charset="0"/>
              </a:rPr>
              <a:t>staticfiles</a:t>
            </a:r>
            <a:r>
              <a:rPr lang="en-US" sz="2500" dirty="0">
                <a:latin typeface="Consolas" charset="0"/>
                <a:ea typeface="Consolas" charset="0"/>
                <a:cs typeface="Consolas" charset="0"/>
              </a:rPr>
              <a:t> </a:t>
            </a:r>
            <a:r>
              <a:rPr lang="en-US" sz="2500" dirty="0" err="1">
                <a:latin typeface="Consolas" charset="0"/>
                <a:ea typeface="Consolas" charset="0"/>
                <a:cs typeface="Consolas" charset="0"/>
              </a:rPr>
              <a:t>otree_tags</a:t>
            </a:r>
            <a:r>
              <a:rPr lang="en-US" sz="2500" dirty="0">
                <a:latin typeface="Consolas" charset="0"/>
                <a:ea typeface="Consolas" charset="0"/>
                <a:cs typeface="Consolas" charset="0"/>
              </a:rPr>
              <a:t> </a:t>
            </a:r>
            <a:r>
              <a:rPr lang="en-US" sz="2500" dirty="0" smtClean="0">
                <a:latin typeface="Consolas" charset="0"/>
                <a:ea typeface="Consolas" charset="0"/>
                <a:cs typeface="Consolas" charset="0"/>
              </a:rPr>
              <a:t>%}</a:t>
            </a:r>
          </a:p>
          <a:p>
            <a:pPr>
              <a:lnSpc>
                <a:spcPct val="150000"/>
              </a:lnSpc>
            </a:pPr>
            <a:r>
              <a:rPr lang="en-US" sz="2500" dirty="0" smtClean="0">
                <a:latin typeface="Consolas" charset="0"/>
                <a:ea typeface="Consolas" charset="0"/>
                <a:cs typeface="Consolas" charset="0"/>
              </a:rPr>
              <a:t>{% </a:t>
            </a:r>
            <a:r>
              <a:rPr lang="en-US" sz="2500" dirty="0">
                <a:latin typeface="Consolas" charset="0"/>
                <a:ea typeface="Consolas" charset="0"/>
                <a:cs typeface="Consolas" charset="0"/>
              </a:rPr>
              <a:t>block title </a:t>
            </a:r>
            <a:r>
              <a:rPr lang="en-US" sz="2500" dirty="0" smtClean="0">
                <a:latin typeface="Consolas" charset="0"/>
                <a:ea typeface="Consolas" charset="0"/>
                <a:cs typeface="Consolas" charset="0"/>
              </a:rPr>
              <a:t>%}Instructions</a:t>
            </a:r>
            <a:r>
              <a:rPr lang="en-US" sz="2500" dirty="0">
                <a:latin typeface="Consolas" charset="0"/>
                <a:ea typeface="Consolas" charset="0"/>
                <a:cs typeface="Consolas" charset="0"/>
              </a:rPr>
              <a:t>{% </a:t>
            </a:r>
            <a:r>
              <a:rPr lang="en-US" sz="2500" dirty="0" err="1">
                <a:latin typeface="Consolas" charset="0"/>
                <a:ea typeface="Consolas" charset="0"/>
                <a:cs typeface="Consolas" charset="0"/>
              </a:rPr>
              <a:t>endblock</a:t>
            </a:r>
            <a:r>
              <a:rPr lang="en-US" sz="2500" dirty="0">
                <a:latin typeface="Consolas" charset="0"/>
                <a:ea typeface="Consolas" charset="0"/>
                <a:cs typeface="Consolas" charset="0"/>
              </a:rPr>
              <a:t> </a:t>
            </a:r>
            <a:r>
              <a:rPr lang="en-US" sz="2500" dirty="0" smtClean="0">
                <a:latin typeface="Consolas" charset="0"/>
                <a:ea typeface="Consolas" charset="0"/>
                <a:cs typeface="Consolas" charset="0"/>
              </a:rPr>
              <a:t>%}</a:t>
            </a:r>
          </a:p>
          <a:p>
            <a:pPr>
              <a:lnSpc>
                <a:spcPct val="150000"/>
              </a:lnSpc>
            </a:pPr>
            <a:r>
              <a:rPr lang="en-US" sz="2500" dirty="0" smtClean="0">
                <a:latin typeface="Consolas" charset="0"/>
                <a:ea typeface="Consolas" charset="0"/>
                <a:cs typeface="Consolas" charset="0"/>
              </a:rPr>
              <a:t>{% </a:t>
            </a:r>
            <a:r>
              <a:rPr lang="en-US" sz="2500" dirty="0">
                <a:latin typeface="Consolas" charset="0"/>
                <a:ea typeface="Consolas" charset="0"/>
                <a:cs typeface="Consolas" charset="0"/>
              </a:rPr>
              <a:t>block content </a:t>
            </a:r>
            <a:r>
              <a:rPr lang="en-US" sz="2500" dirty="0" smtClean="0">
                <a:latin typeface="Consolas" charset="0"/>
                <a:ea typeface="Consolas" charset="0"/>
                <a:cs typeface="Consolas" charset="0"/>
              </a:rPr>
              <a:t>%}</a:t>
            </a:r>
          </a:p>
          <a:p>
            <a:pPr marL="927100">
              <a:lnSpc>
                <a:spcPct val="150000"/>
              </a:lnSpc>
            </a:pPr>
            <a:r>
              <a:rPr lang="en-US" sz="2500" dirty="0" smtClean="0">
                <a:latin typeface="Consolas" charset="0"/>
                <a:ea typeface="Consolas" charset="0"/>
                <a:cs typeface="Consolas" charset="0"/>
              </a:rPr>
              <a:t>{% </a:t>
            </a:r>
            <a:r>
              <a:rPr lang="en-US" sz="2500" dirty="0">
                <a:latin typeface="Consolas" charset="0"/>
                <a:ea typeface="Consolas" charset="0"/>
                <a:cs typeface="Consolas" charset="0"/>
              </a:rPr>
              <a:t>include 'guess/</a:t>
            </a:r>
            <a:r>
              <a:rPr lang="en-US" sz="2500" dirty="0" err="1">
                <a:latin typeface="Consolas" charset="0"/>
                <a:ea typeface="Consolas" charset="0"/>
                <a:cs typeface="Consolas" charset="0"/>
              </a:rPr>
              <a:t>instructions.html</a:t>
            </a:r>
            <a:r>
              <a:rPr lang="en-US" sz="2500" dirty="0">
                <a:latin typeface="Consolas" charset="0"/>
                <a:ea typeface="Consolas" charset="0"/>
                <a:cs typeface="Consolas" charset="0"/>
              </a:rPr>
              <a:t>' </a:t>
            </a:r>
            <a:r>
              <a:rPr lang="en-US" sz="2500" dirty="0" smtClean="0">
                <a:latin typeface="Consolas" charset="0"/>
                <a:ea typeface="Consolas" charset="0"/>
                <a:cs typeface="Consolas" charset="0"/>
              </a:rPr>
              <a:t>%}</a:t>
            </a:r>
          </a:p>
          <a:p>
            <a:pPr marL="927100">
              <a:lnSpc>
                <a:spcPct val="150000"/>
              </a:lnSpc>
            </a:pPr>
            <a:r>
              <a:rPr lang="en-US" sz="2500" dirty="0" smtClean="0">
                <a:latin typeface="Consolas" charset="0"/>
                <a:ea typeface="Consolas" charset="0"/>
                <a:cs typeface="Consolas" charset="0"/>
              </a:rPr>
              <a:t>{% </a:t>
            </a:r>
            <a:r>
              <a:rPr lang="en-US" sz="2500" dirty="0" err="1">
                <a:latin typeface="Consolas" charset="0"/>
                <a:ea typeface="Consolas" charset="0"/>
                <a:cs typeface="Consolas" charset="0"/>
              </a:rPr>
              <a:t>next_button</a:t>
            </a:r>
            <a:r>
              <a:rPr lang="en-US" sz="2500" dirty="0">
                <a:latin typeface="Consolas" charset="0"/>
                <a:ea typeface="Consolas" charset="0"/>
                <a:cs typeface="Consolas" charset="0"/>
              </a:rPr>
              <a:t> </a:t>
            </a:r>
            <a:r>
              <a:rPr lang="en-US" sz="2500" dirty="0" smtClean="0">
                <a:latin typeface="Consolas" charset="0"/>
                <a:ea typeface="Consolas" charset="0"/>
                <a:cs typeface="Consolas" charset="0"/>
              </a:rPr>
              <a:t>%}</a:t>
            </a:r>
          </a:p>
          <a:p>
            <a:pPr>
              <a:lnSpc>
                <a:spcPct val="150000"/>
              </a:lnSpc>
            </a:pPr>
            <a:r>
              <a:rPr lang="en-US" sz="2500" dirty="0" smtClean="0">
                <a:latin typeface="Consolas" charset="0"/>
                <a:ea typeface="Consolas" charset="0"/>
                <a:cs typeface="Consolas" charset="0"/>
              </a:rPr>
              <a:t>{% </a:t>
            </a:r>
            <a:r>
              <a:rPr lang="en-US" sz="2500" dirty="0" err="1">
                <a:latin typeface="Consolas" charset="0"/>
                <a:ea typeface="Consolas" charset="0"/>
                <a:cs typeface="Consolas" charset="0"/>
              </a:rPr>
              <a:t>endblock</a:t>
            </a:r>
            <a:r>
              <a:rPr lang="en-US" sz="2500" dirty="0">
                <a:latin typeface="Consolas" charset="0"/>
                <a:ea typeface="Consolas" charset="0"/>
                <a:cs typeface="Consolas" charset="0"/>
              </a:rPr>
              <a:t> %}</a:t>
            </a:r>
          </a:p>
        </p:txBody>
      </p:sp>
      <p:sp>
        <p:nvSpPr>
          <p:cNvPr id="6" name="Rounded Rectangle 5"/>
          <p:cNvSpPr/>
          <p:nvPr/>
        </p:nvSpPr>
        <p:spPr>
          <a:xfrm>
            <a:off x="1877786" y="4294414"/>
            <a:ext cx="7625443" cy="6041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503229" y="4242549"/>
            <a:ext cx="197575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4000" dirty="0" smtClean="0"/>
              <a:t>WHY?</a:t>
            </a:r>
            <a:endParaRPr lang="en-US" sz="4000" dirty="0"/>
          </a:p>
        </p:txBody>
      </p:sp>
    </p:spTree>
    <p:extLst>
      <p:ext uri="{BB962C8B-B14F-4D97-AF65-F5344CB8AC3E}">
        <p14:creationId xmlns:p14="http://schemas.microsoft.com/office/powerpoint/2010/main" val="291673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1267" y="2617259"/>
            <a:ext cx="10515600" cy="1325563"/>
          </a:xfrm>
        </p:spPr>
        <p:txBody>
          <a:bodyPr/>
          <a:lstStyle/>
          <a:p>
            <a:pPr algn="ctr"/>
            <a:r>
              <a:rPr lang="en-US" dirty="0" smtClean="0"/>
              <a:t>Link to the games</a:t>
            </a:r>
            <a:endParaRPr lang="en-US" dirty="0"/>
          </a:p>
        </p:txBody>
      </p:sp>
    </p:spTree>
    <p:extLst>
      <p:ext uri="{BB962C8B-B14F-4D97-AF65-F5344CB8AC3E}">
        <p14:creationId xmlns:p14="http://schemas.microsoft.com/office/powerpoint/2010/main" val="1562858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Views.Decision</a:t>
            </a:r>
            <a:endParaRPr lang="en-US" dirty="0"/>
          </a:p>
        </p:txBody>
      </p:sp>
      <p:pic>
        <p:nvPicPr>
          <p:cNvPr id="3" name="Picture 2"/>
          <p:cNvPicPr>
            <a:picLocks noChangeAspect="1"/>
          </p:cNvPicPr>
          <p:nvPr/>
        </p:nvPicPr>
        <p:blipFill>
          <a:blip r:embed="rId2"/>
          <a:stretch>
            <a:fillRect/>
          </a:stretch>
        </p:blipFill>
        <p:spPr>
          <a:xfrm>
            <a:off x="2533650" y="1690688"/>
            <a:ext cx="7124700" cy="5156200"/>
          </a:xfrm>
          <a:prstGeom prst="rect">
            <a:avLst/>
          </a:prstGeom>
        </p:spPr>
      </p:pic>
    </p:spTree>
    <p:extLst>
      <p:ext uri="{BB962C8B-B14F-4D97-AF65-F5344CB8AC3E}">
        <p14:creationId xmlns:p14="http://schemas.microsoft.com/office/powerpoint/2010/main" val="803388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Views.Decision</a:t>
            </a:r>
            <a:r>
              <a:rPr lang="en-US" dirty="0" smtClean="0"/>
              <a:t>. How to do it?</a:t>
            </a:r>
            <a:endParaRPr lang="en-US" dirty="0"/>
          </a:p>
        </p:txBody>
      </p:sp>
      <p:sp>
        <p:nvSpPr>
          <p:cNvPr id="3" name="Content Placeholder 2"/>
          <p:cNvSpPr>
            <a:spLocks noGrp="1"/>
          </p:cNvSpPr>
          <p:nvPr>
            <p:ph idx="1"/>
          </p:nvPr>
        </p:nvSpPr>
        <p:spPr>
          <a:xfrm>
            <a:off x="838200" y="1825625"/>
            <a:ext cx="10515600" cy="4656818"/>
          </a:xfrm>
        </p:spPr>
        <p:txBody>
          <a:bodyPr>
            <a:normAutofit fontScale="70000" lnSpcReduction="20000"/>
          </a:bodyPr>
          <a:lstStyle/>
          <a:p>
            <a:pPr fontAlgn="base"/>
            <a:r>
              <a:rPr lang="en-US" dirty="0" smtClean="0"/>
              <a:t>Referring to models. field in </a:t>
            </a:r>
            <a:r>
              <a:rPr lang="en-US" dirty="0" err="1" smtClean="0"/>
              <a:t>views.py</a:t>
            </a:r>
            <a:r>
              <a:rPr lang="en-US" dirty="0" smtClean="0"/>
              <a:t>:</a:t>
            </a:r>
          </a:p>
          <a:p>
            <a:pPr marL="0" indent="0">
              <a:buNone/>
            </a:pPr>
            <a:r>
              <a:rPr lang="en-US" b="1" dirty="0">
                <a:solidFill>
                  <a:srgbClr val="008800"/>
                </a:solidFill>
                <a:latin typeface="Consolas" charset="0"/>
                <a:ea typeface="Consolas" charset="0"/>
                <a:cs typeface="Consolas" charset="0"/>
              </a:rPr>
              <a:t>class</a:t>
            </a:r>
            <a:r>
              <a:rPr lang="en-US" dirty="0">
                <a:latin typeface="Consolas" charset="0"/>
                <a:ea typeface="Consolas" charset="0"/>
                <a:cs typeface="Consolas" charset="0"/>
              </a:rPr>
              <a:t> </a:t>
            </a:r>
            <a:r>
              <a:rPr lang="en-US" b="1" dirty="0">
                <a:solidFill>
                  <a:srgbClr val="BB0066"/>
                </a:solidFill>
                <a:latin typeface="Consolas" charset="0"/>
                <a:ea typeface="Consolas" charset="0"/>
                <a:cs typeface="Consolas" charset="0"/>
              </a:rPr>
              <a:t>Decision</a:t>
            </a:r>
            <a:r>
              <a:rPr lang="en-US" dirty="0">
                <a:latin typeface="Consolas" charset="0"/>
                <a:ea typeface="Consolas" charset="0"/>
                <a:cs typeface="Consolas" charset="0"/>
              </a:rPr>
              <a:t>(Page</a:t>
            </a:r>
            <a:r>
              <a:rPr lang="en-US" dirty="0" smtClean="0">
                <a:latin typeface="Consolas" charset="0"/>
                <a:ea typeface="Consolas" charset="0"/>
                <a:cs typeface="Consolas" charset="0"/>
              </a:rPr>
              <a:t>):</a:t>
            </a:r>
          </a:p>
          <a:p>
            <a:pPr marL="812800" indent="0">
              <a:buNone/>
            </a:pPr>
            <a:r>
              <a:rPr lang="en-US" dirty="0" err="1" smtClean="0">
                <a:latin typeface="Consolas" charset="0"/>
                <a:ea typeface="Consolas" charset="0"/>
                <a:cs typeface="Consolas" charset="0"/>
              </a:rPr>
              <a:t>form_model</a:t>
            </a:r>
            <a:r>
              <a:rPr lang="en-US" dirty="0" smtClean="0">
                <a:latin typeface="Consolas" charset="0"/>
                <a:ea typeface="Consolas" charset="0"/>
                <a:cs typeface="Consolas" charset="0"/>
              </a:rPr>
              <a:t> </a:t>
            </a:r>
            <a:r>
              <a:rPr lang="en-US" dirty="0">
                <a:solidFill>
                  <a:srgbClr val="333333"/>
                </a:solidFill>
                <a:latin typeface="Consolas" charset="0"/>
                <a:ea typeface="Consolas" charset="0"/>
                <a:cs typeface="Consolas" charset="0"/>
              </a:rPr>
              <a:t>=</a:t>
            </a:r>
            <a:r>
              <a:rPr lang="en-US" dirty="0">
                <a:latin typeface="Consolas" charset="0"/>
                <a:ea typeface="Consolas" charset="0"/>
                <a:cs typeface="Consolas" charset="0"/>
              </a:rPr>
              <a:t> </a:t>
            </a:r>
            <a:r>
              <a:rPr lang="en-US" dirty="0" err="1" smtClean="0">
                <a:latin typeface="Consolas" charset="0"/>
                <a:ea typeface="Consolas" charset="0"/>
                <a:cs typeface="Consolas" charset="0"/>
              </a:rPr>
              <a:t>models</a:t>
            </a:r>
            <a:r>
              <a:rPr lang="en-US" dirty="0" err="1" smtClean="0">
                <a:solidFill>
                  <a:srgbClr val="333333"/>
                </a:solidFill>
                <a:latin typeface="Consolas" charset="0"/>
                <a:ea typeface="Consolas" charset="0"/>
                <a:cs typeface="Consolas" charset="0"/>
              </a:rPr>
              <a:t>.</a:t>
            </a:r>
            <a:r>
              <a:rPr lang="en-US" dirty="0" err="1" smtClean="0">
                <a:latin typeface="Consolas" charset="0"/>
                <a:ea typeface="Consolas" charset="0"/>
                <a:cs typeface="Consolas" charset="0"/>
              </a:rPr>
              <a:t>Player</a:t>
            </a:r>
            <a:endParaRPr lang="en-US" dirty="0" smtClean="0">
              <a:latin typeface="Consolas" charset="0"/>
              <a:ea typeface="Consolas" charset="0"/>
              <a:cs typeface="Consolas" charset="0"/>
            </a:endParaRPr>
          </a:p>
          <a:p>
            <a:pPr marL="812800" indent="0">
              <a:buNone/>
            </a:pPr>
            <a:r>
              <a:rPr lang="en-US" dirty="0" err="1" smtClean="0">
                <a:latin typeface="Consolas" charset="0"/>
                <a:ea typeface="Consolas" charset="0"/>
                <a:cs typeface="Consolas" charset="0"/>
              </a:rPr>
              <a:t>form_fields</a:t>
            </a:r>
            <a:r>
              <a:rPr lang="en-US" dirty="0" smtClean="0">
                <a:latin typeface="Consolas" charset="0"/>
                <a:ea typeface="Consolas" charset="0"/>
                <a:cs typeface="Consolas" charset="0"/>
              </a:rPr>
              <a:t> </a:t>
            </a:r>
            <a:r>
              <a:rPr lang="en-US" dirty="0">
                <a:solidFill>
                  <a:srgbClr val="333333"/>
                </a:solidFill>
                <a:latin typeface="Consolas" charset="0"/>
                <a:ea typeface="Consolas" charset="0"/>
                <a:cs typeface="Consolas" charset="0"/>
              </a:rPr>
              <a:t>=</a:t>
            </a:r>
            <a:r>
              <a:rPr lang="en-US" dirty="0">
                <a:latin typeface="Consolas" charset="0"/>
                <a:ea typeface="Consolas" charset="0"/>
                <a:cs typeface="Consolas" charset="0"/>
              </a:rPr>
              <a:t> ['guess</a:t>
            </a:r>
            <a:r>
              <a:rPr lang="en-US" dirty="0" smtClean="0">
                <a:latin typeface="Consolas" charset="0"/>
                <a:ea typeface="Consolas" charset="0"/>
                <a:cs typeface="Consolas" charset="0"/>
              </a:rPr>
              <a:t>']</a:t>
            </a:r>
          </a:p>
          <a:p>
            <a:pPr marL="812800" indent="0">
              <a:buNone/>
            </a:pPr>
            <a:endParaRPr lang="en-US" dirty="0" smtClean="0">
              <a:latin typeface="Consolas" charset="0"/>
              <a:ea typeface="Consolas" charset="0"/>
              <a:cs typeface="Consolas" charset="0"/>
            </a:endParaRPr>
          </a:p>
          <a:p>
            <a:pPr fontAlgn="base"/>
            <a:r>
              <a:rPr lang="en-US" dirty="0" smtClean="0"/>
              <a:t>referring to a field in a template:</a:t>
            </a:r>
          </a:p>
          <a:p>
            <a:pPr marL="0" indent="0" fontAlgn="base">
              <a:buNone/>
            </a:pPr>
            <a:r>
              <a:rPr lang="en-US" dirty="0" smtClean="0">
                <a:latin typeface="Consolas" charset="0"/>
                <a:ea typeface="Consolas" charset="0"/>
                <a:cs typeface="Consolas" charset="0"/>
              </a:rPr>
              <a:t>{% </a:t>
            </a:r>
            <a:r>
              <a:rPr lang="en-US" dirty="0" err="1">
                <a:latin typeface="Consolas" charset="0"/>
                <a:ea typeface="Consolas" charset="0"/>
                <a:cs typeface="Consolas" charset="0"/>
              </a:rPr>
              <a:t>formfield</a:t>
            </a:r>
            <a:r>
              <a:rPr lang="en-US" dirty="0">
                <a:latin typeface="Consolas" charset="0"/>
                <a:ea typeface="Consolas" charset="0"/>
                <a:cs typeface="Consolas" charset="0"/>
              </a:rPr>
              <a:t> </a:t>
            </a:r>
            <a:r>
              <a:rPr lang="en-US" dirty="0" err="1">
                <a:latin typeface="Consolas" charset="0"/>
                <a:ea typeface="Consolas" charset="0"/>
                <a:cs typeface="Consolas" charset="0"/>
              </a:rPr>
              <a:t>player.guess</a:t>
            </a:r>
            <a:r>
              <a:rPr lang="en-US" dirty="0">
                <a:latin typeface="Consolas" charset="0"/>
                <a:ea typeface="Consolas" charset="0"/>
                <a:cs typeface="Consolas" charset="0"/>
              </a:rPr>
              <a:t> </a:t>
            </a:r>
            <a:r>
              <a:rPr lang="en-US" dirty="0" smtClean="0">
                <a:latin typeface="Consolas" charset="0"/>
                <a:ea typeface="Consolas" charset="0"/>
                <a:cs typeface="Consolas" charset="0"/>
              </a:rPr>
              <a:t>%} OR {{form}}</a:t>
            </a:r>
          </a:p>
          <a:p>
            <a:pPr marL="0" indent="0" fontAlgn="base">
              <a:buNone/>
            </a:pPr>
            <a:endParaRPr lang="en-US" dirty="0" smtClean="0"/>
          </a:p>
          <a:p>
            <a:pPr fontAlgn="base"/>
            <a:r>
              <a:rPr lang="en-US" dirty="0" smtClean="0"/>
              <a:t>Generating random number:</a:t>
            </a:r>
          </a:p>
          <a:p>
            <a:pPr marL="0" indent="0" fontAlgn="base">
              <a:buNone/>
            </a:pPr>
            <a:r>
              <a:rPr lang="en-US" b="1" dirty="0">
                <a:solidFill>
                  <a:srgbClr val="008800"/>
                </a:solidFill>
                <a:latin typeface="Consolas" charset="0"/>
                <a:ea typeface="Consolas" charset="0"/>
                <a:cs typeface="Consolas" charset="0"/>
              </a:rPr>
              <a:t>class</a:t>
            </a:r>
            <a:r>
              <a:rPr lang="en-US" dirty="0">
                <a:latin typeface="Consolas" charset="0"/>
                <a:ea typeface="Consolas" charset="0"/>
                <a:cs typeface="Consolas" charset="0"/>
              </a:rPr>
              <a:t> </a:t>
            </a:r>
            <a:r>
              <a:rPr lang="en-US" b="1" dirty="0">
                <a:solidFill>
                  <a:srgbClr val="BB0066"/>
                </a:solidFill>
                <a:latin typeface="Consolas" charset="0"/>
                <a:ea typeface="Consolas" charset="0"/>
                <a:cs typeface="Consolas" charset="0"/>
              </a:rPr>
              <a:t>Intro</a:t>
            </a:r>
            <a:r>
              <a:rPr lang="en-US" dirty="0">
                <a:latin typeface="Consolas" charset="0"/>
                <a:ea typeface="Consolas" charset="0"/>
                <a:cs typeface="Consolas" charset="0"/>
              </a:rPr>
              <a:t>(Page</a:t>
            </a:r>
            <a:r>
              <a:rPr lang="en-US" dirty="0" smtClean="0">
                <a:latin typeface="Consolas" charset="0"/>
                <a:ea typeface="Consolas" charset="0"/>
                <a:cs typeface="Consolas" charset="0"/>
              </a:rPr>
              <a:t>):</a:t>
            </a:r>
          </a:p>
          <a:p>
            <a:pPr marL="976313" indent="0" fontAlgn="base">
              <a:buNone/>
            </a:pPr>
            <a:r>
              <a:rPr lang="en-US" b="1" dirty="0" err="1" smtClean="0">
                <a:solidFill>
                  <a:srgbClr val="008800"/>
                </a:solidFill>
                <a:latin typeface="Consolas" charset="0"/>
                <a:ea typeface="Consolas" charset="0"/>
                <a:cs typeface="Consolas" charset="0"/>
              </a:rPr>
              <a:t>def</a:t>
            </a:r>
            <a:r>
              <a:rPr lang="en-US" dirty="0" smtClean="0">
                <a:latin typeface="Consolas" charset="0"/>
                <a:ea typeface="Consolas" charset="0"/>
                <a:cs typeface="Consolas" charset="0"/>
              </a:rPr>
              <a:t> </a:t>
            </a:r>
            <a:r>
              <a:rPr lang="en-US" b="1" dirty="0" err="1">
                <a:solidFill>
                  <a:srgbClr val="0066BB"/>
                </a:solidFill>
                <a:latin typeface="Consolas" charset="0"/>
                <a:ea typeface="Consolas" charset="0"/>
                <a:cs typeface="Consolas" charset="0"/>
              </a:rPr>
              <a:t>before_next_page</a:t>
            </a:r>
            <a:r>
              <a:rPr lang="en-US" dirty="0">
                <a:latin typeface="Consolas" charset="0"/>
                <a:ea typeface="Consolas" charset="0"/>
                <a:cs typeface="Consolas" charset="0"/>
              </a:rPr>
              <a:t>(</a:t>
            </a:r>
            <a:r>
              <a:rPr lang="en-US" dirty="0">
                <a:solidFill>
                  <a:srgbClr val="007020"/>
                </a:solidFill>
                <a:latin typeface="Consolas" charset="0"/>
                <a:ea typeface="Consolas" charset="0"/>
                <a:cs typeface="Consolas" charset="0"/>
              </a:rPr>
              <a:t>self</a:t>
            </a:r>
            <a:r>
              <a:rPr lang="en-US" dirty="0" smtClean="0">
                <a:latin typeface="Consolas" charset="0"/>
                <a:ea typeface="Consolas" charset="0"/>
                <a:cs typeface="Consolas" charset="0"/>
              </a:rPr>
              <a:t>):</a:t>
            </a:r>
          </a:p>
          <a:p>
            <a:pPr marL="5257800" indent="-3532188" fontAlgn="base">
              <a:buNone/>
            </a:pPr>
            <a:r>
              <a:rPr lang="en-US" dirty="0" err="1" smtClean="0">
                <a:latin typeface="Consolas" charset="0"/>
                <a:ea typeface="Consolas" charset="0"/>
                <a:cs typeface="Consolas" charset="0"/>
              </a:rPr>
              <a:t>toguess</a:t>
            </a:r>
            <a:r>
              <a:rPr lang="en-US" dirty="0" smtClean="0">
                <a:latin typeface="Consolas" charset="0"/>
                <a:ea typeface="Consolas" charset="0"/>
                <a:cs typeface="Consolas" charset="0"/>
              </a:rPr>
              <a:t> </a:t>
            </a:r>
            <a:r>
              <a:rPr lang="en-US" dirty="0">
                <a:solidFill>
                  <a:srgbClr val="333333"/>
                </a:solidFill>
                <a:latin typeface="Consolas" charset="0"/>
                <a:ea typeface="Consolas" charset="0"/>
                <a:cs typeface="Consolas" charset="0"/>
              </a:rPr>
              <a:t>=</a:t>
            </a:r>
            <a:r>
              <a:rPr lang="en-US" dirty="0">
                <a:latin typeface="Consolas" charset="0"/>
                <a:ea typeface="Consolas" charset="0"/>
                <a:cs typeface="Consolas" charset="0"/>
              </a:rPr>
              <a:t> </a:t>
            </a:r>
            <a:r>
              <a:rPr lang="en-US" dirty="0" err="1">
                <a:latin typeface="Consolas" charset="0"/>
                <a:ea typeface="Consolas" charset="0"/>
                <a:cs typeface="Consolas" charset="0"/>
              </a:rPr>
              <a:t>random</a:t>
            </a:r>
            <a:r>
              <a:rPr lang="en-US" dirty="0" err="1">
                <a:solidFill>
                  <a:srgbClr val="333333"/>
                </a:solidFill>
                <a:latin typeface="Consolas" charset="0"/>
                <a:ea typeface="Consolas" charset="0"/>
                <a:cs typeface="Consolas" charset="0"/>
              </a:rPr>
              <a:t>.</a:t>
            </a:r>
            <a:r>
              <a:rPr lang="en-US" dirty="0" err="1">
                <a:latin typeface="Consolas" charset="0"/>
                <a:ea typeface="Consolas" charset="0"/>
                <a:cs typeface="Consolas" charset="0"/>
              </a:rPr>
              <a:t>randint</a:t>
            </a:r>
            <a:r>
              <a:rPr lang="en-US" dirty="0">
                <a:latin typeface="Consolas" charset="0"/>
                <a:ea typeface="Consolas" charset="0"/>
                <a:cs typeface="Consolas" charset="0"/>
              </a:rPr>
              <a:t>(</a:t>
            </a:r>
            <a:r>
              <a:rPr lang="en-US" dirty="0" err="1">
                <a:latin typeface="Consolas" charset="0"/>
                <a:ea typeface="Consolas" charset="0"/>
                <a:cs typeface="Consolas" charset="0"/>
              </a:rPr>
              <a:t>Constants</a:t>
            </a:r>
            <a:r>
              <a:rPr lang="en-US" dirty="0" err="1">
                <a:solidFill>
                  <a:srgbClr val="333333"/>
                </a:solidFill>
                <a:latin typeface="Consolas" charset="0"/>
                <a:ea typeface="Consolas" charset="0"/>
                <a:cs typeface="Consolas" charset="0"/>
              </a:rPr>
              <a:t>.</a:t>
            </a:r>
            <a:r>
              <a:rPr lang="en-US" dirty="0" err="1">
                <a:latin typeface="Consolas" charset="0"/>
                <a:ea typeface="Consolas" charset="0"/>
                <a:cs typeface="Consolas" charset="0"/>
              </a:rPr>
              <a:t>minguess</a:t>
            </a:r>
            <a:r>
              <a:rPr lang="en-US" dirty="0">
                <a:latin typeface="Consolas" charset="0"/>
                <a:ea typeface="Consolas" charset="0"/>
                <a:cs typeface="Consolas" charset="0"/>
              </a:rPr>
              <a:t>, </a:t>
            </a:r>
            <a:r>
              <a:rPr lang="en-US" dirty="0" err="1" smtClean="0">
                <a:latin typeface="Consolas" charset="0"/>
                <a:ea typeface="Consolas" charset="0"/>
                <a:cs typeface="Consolas" charset="0"/>
              </a:rPr>
              <a:t>Constants</a:t>
            </a:r>
            <a:r>
              <a:rPr lang="en-US" dirty="0" err="1" smtClean="0">
                <a:solidFill>
                  <a:srgbClr val="333333"/>
                </a:solidFill>
                <a:latin typeface="Consolas" charset="0"/>
                <a:ea typeface="Consolas" charset="0"/>
                <a:cs typeface="Consolas" charset="0"/>
              </a:rPr>
              <a:t>.</a:t>
            </a:r>
            <a:r>
              <a:rPr lang="en-US" dirty="0" err="1" smtClean="0">
                <a:latin typeface="Consolas" charset="0"/>
                <a:ea typeface="Consolas" charset="0"/>
                <a:cs typeface="Consolas" charset="0"/>
              </a:rPr>
              <a:t>maxguess</a:t>
            </a:r>
            <a:r>
              <a:rPr lang="en-US" dirty="0" smtClean="0">
                <a:latin typeface="Consolas" charset="0"/>
                <a:ea typeface="Consolas" charset="0"/>
                <a:cs typeface="Consolas" charset="0"/>
              </a:rPr>
              <a:t>)</a:t>
            </a:r>
          </a:p>
          <a:p>
            <a:pPr marL="1725613" indent="0" fontAlgn="base">
              <a:buNone/>
            </a:pPr>
            <a:r>
              <a:rPr lang="en-US" dirty="0" err="1" smtClean="0">
                <a:solidFill>
                  <a:srgbClr val="007020"/>
                </a:solidFill>
                <a:latin typeface="Consolas" charset="0"/>
                <a:ea typeface="Consolas" charset="0"/>
                <a:cs typeface="Consolas" charset="0"/>
              </a:rPr>
              <a:t>self</a:t>
            </a:r>
            <a:r>
              <a:rPr lang="en-US" dirty="0" err="1" smtClean="0">
                <a:solidFill>
                  <a:srgbClr val="333333"/>
                </a:solidFill>
                <a:latin typeface="Consolas" charset="0"/>
                <a:ea typeface="Consolas" charset="0"/>
                <a:cs typeface="Consolas" charset="0"/>
              </a:rPr>
              <a:t>.</a:t>
            </a:r>
            <a:r>
              <a:rPr lang="en-US" dirty="0" err="1" smtClean="0">
                <a:latin typeface="Consolas" charset="0"/>
                <a:ea typeface="Consolas" charset="0"/>
                <a:cs typeface="Consolas" charset="0"/>
              </a:rPr>
              <a:t>player</a:t>
            </a:r>
            <a:r>
              <a:rPr lang="en-US" dirty="0" err="1" smtClean="0">
                <a:solidFill>
                  <a:srgbClr val="333333"/>
                </a:solidFill>
                <a:latin typeface="Consolas" charset="0"/>
                <a:ea typeface="Consolas" charset="0"/>
                <a:cs typeface="Consolas" charset="0"/>
              </a:rPr>
              <a:t>.</a:t>
            </a:r>
            <a:r>
              <a:rPr lang="en-US" dirty="0" err="1" smtClean="0">
                <a:latin typeface="Consolas" charset="0"/>
                <a:ea typeface="Consolas" charset="0"/>
                <a:cs typeface="Consolas" charset="0"/>
              </a:rPr>
              <a:t>toguess</a:t>
            </a:r>
            <a:r>
              <a:rPr lang="en-US" dirty="0" smtClean="0">
                <a:latin typeface="Consolas" charset="0"/>
                <a:ea typeface="Consolas" charset="0"/>
                <a:cs typeface="Consolas" charset="0"/>
              </a:rPr>
              <a:t> </a:t>
            </a:r>
            <a:r>
              <a:rPr lang="en-US" dirty="0">
                <a:solidFill>
                  <a:srgbClr val="333333"/>
                </a:solidFill>
                <a:latin typeface="Consolas" charset="0"/>
                <a:ea typeface="Consolas" charset="0"/>
                <a:cs typeface="Consolas" charset="0"/>
              </a:rPr>
              <a:t>=</a:t>
            </a:r>
            <a:r>
              <a:rPr lang="en-US" dirty="0">
                <a:latin typeface="Consolas" charset="0"/>
                <a:ea typeface="Consolas" charset="0"/>
                <a:cs typeface="Consolas" charset="0"/>
              </a:rPr>
              <a:t> </a:t>
            </a:r>
            <a:r>
              <a:rPr lang="en-US" dirty="0" err="1">
                <a:latin typeface="Consolas" charset="0"/>
                <a:ea typeface="Consolas" charset="0"/>
                <a:cs typeface="Consolas" charset="0"/>
              </a:rPr>
              <a:t>toguess</a:t>
            </a:r>
            <a:endParaRPr lang="en-US" dirty="0">
              <a:latin typeface="Consolas" charset="0"/>
              <a:ea typeface="Consolas" charset="0"/>
              <a:cs typeface="Consolas" charset="0"/>
            </a:endParaRPr>
          </a:p>
          <a:p>
            <a:pPr marL="0" indent="0" fontAlgn="base">
              <a:buNone/>
            </a:pPr>
            <a:endParaRPr lang="en-US" dirty="0" smtClean="0">
              <a:latin typeface="Consolas" charset="0"/>
              <a:ea typeface="Consolas" charset="0"/>
              <a:cs typeface="Consolas" charset="0"/>
            </a:endParaRPr>
          </a:p>
          <a:p>
            <a:pPr marL="0" indent="0" fontAlgn="base">
              <a:buNone/>
            </a:pPr>
            <a:endParaRPr lang="en-US" dirty="0" smtClean="0">
              <a:latin typeface="Consolas" charset="0"/>
              <a:ea typeface="Consolas" charset="0"/>
              <a:cs typeface="Consolas" charset="0"/>
            </a:endParaRPr>
          </a:p>
        </p:txBody>
      </p:sp>
    </p:spTree>
    <p:extLst>
      <p:ext uri="{BB962C8B-B14F-4D97-AF65-F5344CB8AC3E}">
        <p14:creationId xmlns:p14="http://schemas.microsoft.com/office/powerpoint/2010/main" val="2001948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Views.Resuts</a:t>
            </a:r>
            <a:endParaRPr lang="en-US" dirty="0"/>
          </a:p>
        </p:txBody>
      </p:sp>
      <p:pic>
        <p:nvPicPr>
          <p:cNvPr id="7" name="Picture 6"/>
          <p:cNvPicPr>
            <a:picLocks noChangeAspect="1"/>
          </p:cNvPicPr>
          <p:nvPr/>
        </p:nvPicPr>
        <p:blipFill>
          <a:blip r:embed="rId2"/>
          <a:stretch>
            <a:fillRect/>
          </a:stretch>
        </p:blipFill>
        <p:spPr>
          <a:xfrm>
            <a:off x="3162300" y="2028372"/>
            <a:ext cx="5867400" cy="3454400"/>
          </a:xfrm>
          <a:prstGeom prst="rect">
            <a:avLst/>
          </a:prstGeom>
        </p:spPr>
      </p:pic>
    </p:spTree>
    <p:extLst>
      <p:ext uri="{BB962C8B-B14F-4D97-AF65-F5344CB8AC3E}">
        <p14:creationId xmlns:p14="http://schemas.microsoft.com/office/powerpoint/2010/main" val="10413371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Views.Resuts. How to do it?</a:t>
            </a:r>
            <a:endParaRPr lang="en-US" dirty="0"/>
          </a:p>
        </p:txBody>
      </p:sp>
      <p:sp>
        <p:nvSpPr>
          <p:cNvPr id="4" name="Content Placeholder 3"/>
          <p:cNvSpPr>
            <a:spLocks noGrp="1"/>
          </p:cNvSpPr>
          <p:nvPr>
            <p:ph idx="1"/>
          </p:nvPr>
        </p:nvSpPr>
        <p:spPr/>
        <p:txBody>
          <a:bodyPr>
            <a:normAutofit fontScale="85000" lnSpcReduction="20000"/>
          </a:bodyPr>
          <a:lstStyle/>
          <a:p>
            <a:pPr fontAlgn="base"/>
            <a:r>
              <a:rPr lang="en-US" dirty="0" smtClean="0">
                <a:latin typeface="Aleo" charset="0"/>
                <a:ea typeface="Aleo" charset="0"/>
                <a:cs typeface="Aleo" charset="0"/>
              </a:rPr>
              <a:t>in  </a:t>
            </a:r>
            <a:r>
              <a:rPr lang="en-US" dirty="0" err="1" smtClean="0">
                <a:latin typeface="Aleo" charset="0"/>
                <a:ea typeface="Aleo" charset="0"/>
                <a:cs typeface="Aleo" charset="0"/>
              </a:rPr>
              <a:t>views.py</a:t>
            </a:r>
            <a:r>
              <a:rPr lang="en-US" dirty="0" smtClean="0">
                <a:latin typeface="Aleo" charset="0"/>
                <a:ea typeface="Aleo" charset="0"/>
                <a:cs typeface="Aleo" charset="0"/>
              </a:rPr>
              <a:t>: Decision page:</a:t>
            </a:r>
          </a:p>
          <a:p>
            <a:pPr marL="0" indent="0">
              <a:buNone/>
            </a:pPr>
            <a:r>
              <a:rPr lang="en-US" sz="2200" b="1" dirty="0">
                <a:solidFill>
                  <a:srgbClr val="008800"/>
                </a:solidFill>
                <a:latin typeface="Consolas" charset="0"/>
                <a:ea typeface="Consolas" charset="0"/>
                <a:cs typeface="Consolas" charset="0"/>
              </a:rPr>
              <a:t>class</a:t>
            </a:r>
            <a:r>
              <a:rPr lang="en-US" sz="2200" dirty="0">
                <a:latin typeface="Consolas" charset="0"/>
                <a:ea typeface="Consolas" charset="0"/>
                <a:cs typeface="Consolas" charset="0"/>
              </a:rPr>
              <a:t> </a:t>
            </a:r>
            <a:r>
              <a:rPr lang="en-US" sz="2200" b="1" dirty="0">
                <a:solidFill>
                  <a:srgbClr val="BB0066"/>
                </a:solidFill>
                <a:latin typeface="Consolas" charset="0"/>
                <a:ea typeface="Consolas" charset="0"/>
                <a:cs typeface="Consolas" charset="0"/>
              </a:rPr>
              <a:t>Decision</a:t>
            </a:r>
            <a:r>
              <a:rPr lang="en-US" sz="2200" dirty="0">
                <a:latin typeface="Consolas" charset="0"/>
                <a:ea typeface="Consolas" charset="0"/>
                <a:cs typeface="Consolas" charset="0"/>
              </a:rPr>
              <a:t>(Page): </a:t>
            </a:r>
            <a:endParaRPr lang="en-US" sz="2200" dirty="0" smtClean="0">
              <a:latin typeface="Consolas" charset="0"/>
              <a:ea typeface="Consolas" charset="0"/>
              <a:cs typeface="Consolas" charset="0"/>
            </a:endParaRPr>
          </a:p>
          <a:p>
            <a:pPr marL="862013" indent="0">
              <a:buNone/>
            </a:pPr>
            <a:r>
              <a:rPr lang="en-US" sz="2200" dirty="0" smtClean="0">
                <a:solidFill>
                  <a:srgbClr val="333333"/>
                </a:solidFill>
                <a:latin typeface="Consolas" charset="0"/>
                <a:ea typeface="Consolas" charset="0"/>
                <a:cs typeface="Consolas" charset="0"/>
              </a:rPr>
              <a:t>...</a:t>
            </a:r>
            <a:r>
              <a:rPr lang="en-US" sz="2200" dirty="0" smtClean="0">
                <a:latin typeface="Consolas" charset="0"/>
                <a:ea typeface="Consolas" charset="0"/>
                <a:cs typeface="Consolas" charset="0"/>
              </a:rPr>
              <a:t> </a:t>
            </a:r>
          </a:p>
          <a:p>
            <a:pPr marL="862013" indent="0">
              <a:buNone/>
            </a:pPr>
            <a:r>
              <a:rPr lang="en-US" sz="2200" b="1" dirty="0" err="1" smtClean="0">
                <a:solidFill>
                  <a:srgbClr val="008800"/>
                </a:solidFill>
                <a:latin typeface="Consolas" charset="0"/>
                <a:ea typeface="Consolas" charset="0"/>
                <a:cs typeface="Consolas" charset="0"/>
              </a:rPr>
              <a:t>def</a:t>
            </a:r>
            <a:r>
              <a:rPr lang="en-US" sz="2200" dirty="0" smtClean="0">
                <a:latin typeface="Consolas" charset="0"/>
                <a:ea typeface="Consolas" charset="0"/>
                <a:cs typeface="Consolas" charset="0"/>
              </a:rPr>
              <a:t> </a:t>
            </a:r>
            <a:r>
              <a:rPr lang="en-US" sz="2200" b="1" dirty="0" err="1">
                <a:solidFill>
                  <a:srgbClr val="0066BB"/>
                </a:solidFill>
                <a:latin typeface="Consolas" charset="0"/>
                <a:ea typeface="Consolas" charset="0"/>
                <a:cs typeface="Consolas" charset="0"/>
              </a:rPr>
              <a:t>before_next_page</a:t>
            </a:r>
            <a:r>
              <a:rPr lang="en-US" sz="2200" dirty="0">
                <a:latin typeface="Consolas" charset="0"/>
                <a:ea typeface="Consolas" charset="0"/>
                <a:cs typeface="Consolas" charset="0"/>
              </a:rPr>
              <a:t>(</a:t>
            </a:r>
            <a:r>
              <a:rPr lang="en-US" sz="2200" dirty="0">
                <a:solidFill>
                  <a:srgbClr val="007020"/>
                </a:solidFill>
                <a:latin typeface="Consolas" charset="0"/>
                <a:ea typeface="Consolas" charset="0"/>
                <a:cs typeface="Consolas" charset="0"/>
              </a:rPr>
              <a:t>self</a:t>
            </a:r>
            <a:r>
              <a:rPr lang="en-US" sz="2200" dirty="0" smtClean="0">
                <a:latin typeface="Consolas" charset="0"/>
                <a:ea typeface="Consolas" charset="0"/>
                <a:cs typeface="Consolas" charset="0"/>
              </a:rPr>
              <a:t>):</a:t>
            </a:r>
          </a:p>
          <a:p>
            <a:pPr marL="1611313" indent="0">
              <a:buNone/>
            </a:pPr>
            <a:r>
              <a:rPr lang="en-US" sz="2200" dirty="0" err="1" smtClean="0">
                <a:solidFill>
                  <a:srgbClr val="007020"/>
                </a:solidFill>
                <a:latin typeface="Consolas" charset="0"/>
                <a:ea typeface="Consolas" charset="0"/>
                <a:cs typeface="Consolas" charset="0"/>
              </a:rPr>
              <a:t>self</a:t>
            </a:r>
            <a:r>
              <a:rPr lang="en-US" sz="2200" dirty="0" err="1" smtClean="0">
                <a:solidFill>
                  <a:srgbClr val="333333"/>
                </a:solidFill>
                <a:latin typeface="Consolas" charset="0"/>
                <a:ea typeface="Consolas" charset="0"/>
                <a:cs typeface="Consolas" charset="0"/>
              </a:rPr>
              <a:t>.</a:t>
            </a:r>
            <a:r>
              <a:rPr lang="en-US" sz="2200" dirty="0" err="1" smtClean="0">
                <a:latin typeface="Consolas" charset="0"/>
                <a:ea typeface="Consolas" charset="0"/>
                <a:cs typeface="Consolas" charset="0"/>
              </a:rPr>
              <a:t>player</a:t>
            </a:r>
            <a:r>
              <a:rPr lang="en-US" sz="2200" dirty="0" err="1" smtClean="0">
                <a:solidFill>
                  <a:srgbClr val="333333"/>
                </a:solidFill>
                <a:latin typeface="Consolas" charset="0"/>
                <a:ea typeface="Consolas" charset="0"/>
                <a:cs typeface="Consolas" charset="0"/>
              </a:rPr>
              <a:t>.</a:t>
            </a:r>
            <a:r>
              <a:rPr lang="en-US" sz="2200" dirty="0" err="1" smtClean="0">
                <a:latin typeface="Consolas" charset="0"/>
                <a:ea typeface="Consolas" charset="0"/>
                <a:cs typeface="Consolas" charset="0"/>
              </a:rPr>
              <a:t>set_payoff</a:t>
            </a:r>
            <a:r>
              <a:rPr lang="en-US" sz="2200" dirty="0" smtClean="0">
                <a:latin typeface="Consolas" charset="0"/>
                <a:ea typeface="Consolas" charset="0"/>
                <a:cs typeface="Consolas" charset="0"/>
              </a:rPr>
              <a:t>()</a:t>
            </a:r>
          </a:p>
          <a:p>
            <a:pPr marL="1611313" indent="0">
              <a:buNone/>
            </a:pPr>
            <a:endParaRPr lang="en-US" dirty="0">
              <a:latin typeface="Consolas" charset="0"/>
              <a:ea typeface="Consolas" charset="0"/>
              <a:cs typeface="Consolas" charset="0"/>
            </a:endParaRPr>
          </a:p>
          <a:p>
            <a:pPr fontAlgn="base"/>
            <a:r>
              <a:rPr lang="en-US" dirty="0" smtClean="0">
                <a:latin typeface="Aleo" charset="0"/>
                <a:ea typeface="Aleo" charset="0"/>
                <a:cs typeface="Aleo" charset="0"/>
              </a:rPr>
              <a:t>in  </a:t>
            </a:r>
            <a:r>
              <a:rPr lang="en-US" dirty="0" err="1" smtClean="0">
                <a:latin typeface="Aleo" charset="0"/>
                <a:ea typeface="Aleo" charset="0"/>
                <a:cs typeface="Aleo" charset="0"/>
              </a:rPr>
              <a:t>models.py</a:t>
            </a:r>
            <a:r>
              <a:rPr lang="en-US" dirty="0" smtClean="0">
                <a:latin typeface="Aleo" charset="0"/>
                <a:ea typeface="Aleo" charset="0"/>
                <a:cs typeface="Aleo" charset="0"/>
              </a:rPr>
              <a:t> :</a:t>
            </a:r>
            <a:endParaRPr lang="en-US" dirty="0">
              <a:latin typeface="Consolas" charset="0"/>
              <a:ea typeface="Consolas" charset="0"/>
              <a:cs typeface="Consolas" charset="0"/>
            </a:endParaRPr>
          </a:p>
          <a:p>
            <a:pPr marL="0" indent="0" fontAlgn="base">
              <a:buNone/>
            </a:pPr>
            <a:r>
              <a:rPr lang="mr-IN" sz="2200" dirty="0" err="1">
                <a:solidFill>
                  <a:srgbClr val="7030A0"/>
                </a:solidFill>
                <a:latin typeface="Consolas" charset="0"/>
                <a:ea typeface="Consolas" charset="0"/>
                <a:cs typeface="Consolas" charset="0"/>
              </a:rPr>
              <a:t>class</a:t>
            </a:r>
            <a:r>
              <a:rPr lang="mr-IN" sz="2200" dirty="0">
                <a:solidFill>
                  <a:srgbClr val="7030A0"/>
                </a:solidFill>
                <a:latin typeface="Consolas" charset="0"/>
                <a:ea typeface="Consolas" charset="0"/>
                <a:cs typeface="Consolas" charset="0"/>
              </a:rPr>
              <a:t> </a:t>
            </a:r>
            <a:r>
              <a:rPr lang="mr-IN" sz="2200" dirty="0" err="1">
                <a:latin typeface="Consolas" charset="0"/>
                <a:ea typeface="Consolas" charset="0"/>
                <a:cs typeface="Consolas" charset="0"/>
              </a:rPr>
              <a:t>Player</a:t>
            </a:r>
            <a:r>
              <a:rPr lang="mr-IN" sz="2200" dirty="0">
                <a:latin typeface="Consolas" charset="0"/>
                <a:ea typeface="Consolas" charset="0"/>
                <a:cs typeface="Consolas" charset="0"/>
              </a:rPr>
              <a:t>(</a:t>
            </a:r>
            <a:r>
              <a:rPr lang="mr-IN" sz="2200" dirty="0" err="1">
                <a:solidFill>
                  <a:srgbClr val="0070C0"/>
                </a:solidFill>
                <a:latin typeface="Consolas" charset="0"/>
                <a:ea typeface="Consolas" charset="0"/>
                <a:cs typeface="Consolas" charset="0"/>
              </a:rPr>
              <a:t>BasePlayer</a:t>
            </a:r>
            <a:r>
              <a:rPr lang="mr-IN" sz="2200" dirty="0" smtClean="0">
                <a:latin typeface="Consolas" charset="0"/>
                <a:ea typeface="Consolas" charset="0"/>
                <a:cs typeface="Consolas" charset="0"/>
              </a:rPr>
              <a:t>):</a:t>
            </a:r>
            <a:endParaRPr lang="en-US" sz="2200" dirty="0" smtClean="0">
              <a:latin typeface="Consolas" charset="0"/>
              <a:ea typeface="Consolas" charset="0"/>
              <a:cs typeface="Consolas" charset="0"/>
            </a:endParaRPr>
          </a:p>
          <a:p>
            <a:pPr marL="0" indent="0" fontAlgn="base">
              <a:buNone/>
            </a:pPr>
            <a:r>
              <a:rPr lang="en-US" sz="2200" dirty="0" smtClean="0">
                <a:latin typeface="Consolas" charset="0"/>
                <a:ea typeface="Consolas" charset="0"/>
                <a:cs typeface="Consolas" charset="0"/>
              </a:rPr>
              <a:t>	</a:t>
            </a:r>
            <a:r>
              <a:rPr lang="mr-IN" sz="2200" dirty="0" smtClean="0">
                <a:latin typeface="Consolas" charset="0"/>
                <a:ea typeface="Consolas" charset="0"/>
                <a:cs typeface="Consolas" charset="0"/>
              </a:rPr>
              <a:t>…</a:t>
            </a:r>
            <a:endParaRPr lang="mr-IN" sz="2200" dirty="0">
              <a:latin typeface="Consolas" charset="0"/>
              <a:ea typeface="Consolas" charset="0"/>
              <a:cs typeface="Consolas" charset="0"/>
            </a:endParaRPr>
          </a:p>
          <a:p>
            <a:pPr marL="0" indent="0" fontAlgn="base">
              <a:buNone/>
            </a:pPr>
            <a:r>
              <a:rPr lang="en-US" sz="2200" dirty="0" smtClean="0">
                <a:latin typeface="Consolas" charset="0"/>
                <a:ea typeface="Consolas" charset="0"/>
                <a:cs typeface="Consolas" charset="0"/>
              </a:rPr>
              <a:t>	</a:t>
            </a:r>
            <a:r>
              <a:rPr lang="mr-IN" sz="2200" dirty="0" err="1" smtClean="0">
                <a:latin typeface="Consolas" charset="0"/>
                <a:ea typeface="Consolas" charset="0"/>
                <a:cs typeface="Consolas" charset="0"/>
              </a:rPr>
              <a:t>def</a:t>
            </a:r>
            <a:r>
              <a:rPr lang="mr-IN" sz="2200" dirty="0" smtClean="0">
                <a:latin typeface="Consolas" charset="0"/>
                <a:ea typeface="Consolas" charset="0"/>
                <a:cs typeface="Consolas" charset="0"/>
              </a:rPr>
              <a:t> </a:t>
            </a:r>
            <a:r>
              <a:rPr lang="mr-IN" sz="2200" dirty="0" err="1">
                <a:latin typeface="Consolas" charset="0"/>
                <a:ea typeface="Consolas" charset="0"/>
                <a:cs typeface="Consolas" charset="0"/>
              </a:rPr>
              <a:t>set_payoff</a:t>
            </a:r>
            <a:r>
              <a:rPr lang="mr-IN" sz="2200" dirty="0">
                <a:latin typeface="Consolas" charset="0"/>
                <a:ea typeface="Consolas" charset="0"/>
                <a:cs typeface="Consolas" charset="0"/>
              </a:rPr>
              <a:t>(</a:t>
            </a:r>
            <a:r>
              <a:rPr lang="mr-IN" sz="2200" dirty="0" err="1">
                <a:solidFill>
                  <a:schemeClr val="accent2"/>
                </a:solidFill>
                <a:latin typeface="Consolas" charset="0"/>
                <a:ea typeface="Consolas" charset="0"/>
                <a:cs typeface="Consolas" charset="0"/>
              </a:rPr>
              <a:t>self</a:t>
            </a:r>
            <a:r>
              <a:rPr lang="mr-IN" sz="2200" dirty="0" smtClean="0">
                <a:latin typeface="Consolas" charset="0"/>
                <a:ea typeface="Consolas" charset="0"/>
                <a:cs typeface="Consolas" charset="0"/>
              </a:rPr>
              <a:t>):</a:t>
            </a:r>
            <a:endParaRPr lang="en-US" sz="2200" dirty="0" smtClean="0">
              <a:latin typeface="Consolas" charset="0"/>
              <a:ea typeface="Consolas" charset="0"/>
              <a:cs typeface="Consolas" charset="0"/>
            </a:endParaRPr>
          </a:p>
          <a:p>
            <a:pPr marL="0" indent="1382713" fontAlgn="base">
              <a:buNone/>
            </a:pPr>
            <a:r>
              <a:rPr lang="mr-IN" sz="2200" dirty="0" err="1" smtClean="0">
                <a:solidFill>
                  <a:srgbClr val="FF0000"/>
                </a:solidFill>
                <a:latin typeface="Consolas" charset="0"/>
                <a:ea typeface="Consolas" charset="0"/>
                <a:cs typeface="Consolas" charset="0"/>
              </a:rPr>
              <a:t>self</a:t>
            </a:r>
            <a:r>
              <a:rPr lang="en-US" sz="2200" dirty="0" smtClean="0">
                <a:latin typeface="Consolas" charset="0"/>
                <a:ea typeface="Consolas" charset="0"/>
                <a:cs typeface="Consolas" charset="0"/>
              </a:rPr>
              <a:t>.diff </a:t>
            </a:r>
            <a:r>
              <a:rPr lang="en-US" sz="2200" dirty="0">
                <a:latin typeface="Consolas" charset="0"/>
                <a:ea typeface="Consolas" charset="0"/>
                <a:cs typeface="Consolas" charset="0"/>
              </a:rPr>
              <a:t>= </a:t>
            </a:r>
            <a:r>
              <a:rPr lang="en-US" sz="2200" dirty="0" smtClean="0">
                <a:latin typeface="Consolas" charset="0"/>
                <a:ea typeface="Consolas" charset="0"/>
                <a:cs typeface="Consolas" charset="0"/>
              </a:rPr>
              <a:t>abs(</a:t>
            </a:r>
            <a:r>
              <a:rPr lang="mr-IN" sz="2200" dirty="0" err="1">
                <a:solidFill>
                  <a:srgbClr val="FF0000"/>
                </a:solidFill>
                <a:latin typeface="Consolas" charset="0"/>
                <a:ea typeface="Consolas" charset="0"/>
                <a:cs typeface="Consolas" charset="0"/>
              </a:rPr>
              <a:t>self</a:t>
            </a:r>
            <a:r>
              <a:rPr lang="en-US" sz="2200" dirty="0" smtClean="0">
                <a:latin typeface="Consolas" charset="0"/>
                <a:ea typeface="Consolas" charset="0"/>
                <a:cs typeface="Consolas" charset="0"/>
              </a:rPr>
              <a:t>.guess </a:t>
            </a:r>
            <a:r>
              <a:rPr lang="en-US" sz="2200" dirty="0">
                <a:latin typeface="Consolas" charset="0"/>
                <a:ea typeface="Consolas" charset="0"/>
                <a:cs typeface="Consolas" charset="0"/>
              </a:rPr>
              <a:t>- </a:t>
            </a:r>
            <a:r>
              <a:rPr lang="mr-IN" sz="2200" dirty="0" err="1">
                <a:solidFill>
                  <a:srgbClr val="FF0000"/>
                </a:solidFill>
                <a:latin typeface="Consolas" charset="0"/>
                <a:ea typeface="Consolas" charset="0"/>
                <a:cs typeface="Consolas" charset="0"/>
              </a:rPr>
              <a:t>self</a:t>
            </a:r>
            <a:r>
              <a:rPr lang="en-US" sz="2200" dirty="0" smtClean="0">
                <a:latin typeface="Consolas" charset="0"/>
                <a:ea typeface="Consolas" charset="0"/>
                <a:cs typeface="Consolas" charset="0"/>
              </a:rPr>
              <a:t>.</a:t>
            </a:r>
            <a:r>
              <a:rPr lang="en-US" sz="2200" dirty="0" err="1" smtClean="0">
                <a:latin typeface="Consolas" charset="0"/>
                <a:ea typeface="Consolas" charset="0"/>
                <a:cs typeface="Consolas" charset="0"/>
              </a:rPr>
              <a:t>toguess</a:t>
            </a:r>
            <a:r>
              <a:rPr lang="en-US" sz="2200" dirty="0">
                <a:latin typeface="Consolas" charset="0"/>
                <a:ea typeface="Consolas" charset="0"/>
                <a:cs typeface="Consolas" charset="0"/>
              </a:rPr>
              <a:t>)</a:t>
            </a:r>
            <a:endParaRPr lang="mr-IN" sz="2200" dirty="0">
              <a:latin typeface="Consolas" charset="0"/>
              <a:ea typeface="Consolas" charset="0"/>
              <a:cs typeface="Consolas" charset="0"/>
            </a:endParaRPr>
          </a:p>
          <a:p>
            <a:pPr marL="3435350" indent="-3435350" fontAlgn="base">
              <a:buNone/>
            </a:pPr>
            <a:r>
              <a:rPr lang="mr-IN" sz="2200" dirty="0">
                <a:latin typeface="Consolas" charset="0"/>
                <a:ea typeface="Consolas" charset="0"/>
                <a:cs typeface="Consolas" charset="0"/>
              </a:rPr>
              <a:t>        </a:t>
            </a:r>
            <a:r>
              <a:rPr lang="en-US" sz="2200" dirty="0" smtClean="0">
                <a:latin typeface="Consolas" charset="0"/>
                <a:ea typeface="Consolas" charset="0"/>
                <a:cs typeface="Consolas" charset="0"/>
              </a:rPr>
              <a:t>  </a:t>
            </a:r>
            <a:r>
              <a:rPr lang="mr-IN" sz="2200" dirty="0" err="1" smtClean="0">
                <a:solidFill>
                  <a:srgbClr val="FF0000"/>
                </a:solidFill>
                <a:latin typeface="Consolas" charset="0"/>
                <a:ea typeface="Consolas" charset="0"/>
                <a:cs typeface="Consolas" charset="0"/>
              </a:rPr>
              <a:t>self</a:t>
            </a:r>
            <a:r>
              <a:rPr lang="mr-IN" sz="2200" dirty="0" err="1" smtClean="0">
                <a:latin typeface="Consolas" charset="0"/>
                <a:ea typeface="Consolas" charset="0"/>
                <a:cs typeface="Consolas" charset="0"/>
              </a:rPr>
              <a:t>.payoff</a:t>
            </a:r>
            <a:r>
              <a:rPr lang="mr-IN" sz="2200" dirty="0" smtClean="0">
                <a:latin typeface="Consolas" charset="0"/>
                <a:ea typeface="Consolas" charset="0"/>
                <a:cs typeface="Consolas" charset="0"/>
              </a:rPr>
              <a:t> </a:t>
            </a:r>
            <a:r>
              <a:rPr lang="mr-IN" sz="2200" dirty="0">
                <a:latin typeface="Consolas" charset="0"/>
                <a:ea typeface="Consolas" charset="0"/>
                <a:cs typeface="Consolas" charset="0"/>
              </a:rPr>
              <a:t>= </a:t>
            </a:r>
            <a:r>
              <a:rPr lang="mr-IN" sz="2200" dirty="0" err="1">
                <a:latin typeface="Consolas" charset="0"/>
                <a:ea typeface="Consolas" charset="0"/>
                <a:cs typeface="Consolas" charset="0"/>
              </a:rPr>
              <a:t>Constants.endowment</a:t>
            </a:r>
            <a:r>
              <a:rPr lang="mr-IN" sz="2200" dirty="0">
                <a:latin typeface="Consolas" charset="0"/>
                <a:ea typeface="Consolas" charset="0"/>
                <a:cs typeface="Consolas" charset="0"/>
              </a:rPr>
              <a:t> - </a:t>
            </a:r>
            <a:r>
              <a:rPr lang="mr-IN" sz="2200" dirty="0" err="1">
                <a:solidFill>
                  <a:srgbClr val="FF0000"/>
                </a:solidFill>
                <a:latin typeface="Consolas" charset="0"/>
                <a:ea typeface="Consolas" charset="0"/>
                <a:cs typeface="Consolas" charset="0"/>
              </a:rPr>
              <a:t>self</a:t>
            </a:r>
            <a:r>
              <a:rPr lang="en-US" sz="2200" dirty="0">
                <a:latin typeface="Consolas" charset="0"/>
                <a:ea typeface="Consolas" charset="0"/>
                <a:cs typeface="Consolas" charset="0"/>
              </a:rPr>
              <a:t>.diff </a:t>
            </a:r>
          </a:p>
        </p:txBody>
      </p:sp>
      <p:sp>
        <p:nvSpPr>
          <p:cNvPr id="7" name="Rectangle 6"/>
          <p:cNvSpPr/>
          <p:nvPr/>
        </p:nvSpPr>
        <p:spPr>
          <a:xfrm>
            <a:off x="3048000" y="3105835"/>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965455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app</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err="1" smtClean="0"/>
              <a:t>otree</a:t>
            </a:r>
            <a:r>
              <a:rPr lang="en-US" dirty="0" smtClean="0"/>
              <a:t> </a:t>
            </a:r>
            <a:r>
              <a:rPr lang="en-US" dirty="0" err="1" smtClean="0"/>
              <a:t>resetdb</a:t>
            </a:r>
            <a:r>
              <a:rPr lang="en-US" dirty="0" smtClean="0"/>
              <a:t> </a:t>
            </a:r>
          </a:p>
          <a:p>
            <a:pPr marL="0" indent="0" fontAlgn="base">
              <a:buNone/>
            </a:pPr>
            <a:r>
              <a:rPr lang="en-US" dirty="0" err="1" smtClean="0"/>
              <a:t>otree</a:t>
            </a:r>
            <a:r>
              <a:rPr lang="en-US" dirty="0" smtClean="0"/>
              <a:t> </a:t>
            </a:r>
            <a:r>
              <a:rPr lang="en-US" dirty="0" err="1" smtClean="0"/>
              <a:t>runserver</a:t>
            </a:r>
            <a:endParaRPr lang="en-US" dirty="0" smtClean="0"/>
          </a:p>
          <a:p>
            <a:pPr marL="0" indent="0" fontAlgn="base">
              <a:buNone/>
            </a:pPr>
            <a:endParaRPr lang="en-US" dirty="0"/>
          </a:p>
          <a:p>
            <a:pPr marL="0" indent="0" fontAlgn="base">
              <a:buNone/>
            </a:pPr>
            <a:r>
              <a:rPr lang="en-US" dirty="0" smtClean="0"/>
              <a:t>go to: </a:t>
            </a:r>
            <a:r>
              <a:rPr lang="en-US" dirty="0" smtClean="0">
                <a:hlinkClick r:id="rId2"/>
              </a:rPr>
              <a:t>http://127.0.0.1:8000</a:t>
            </a:r>
            <a:r>
              <a:rPr lang="en-US" dirty="0" smtClean="0"/>
              <a:t> </a:t>
            </a:r>
            <a:endParaRPr lang="en-US" dirty="0"/>
          </a:p>
          <a:p>
            <a:pPr marL="0" indent="0" fontAlgn="base">
              <a:buNone/>
            </a:pPr>
            <a:endParaRPr lang="en-US" dirty="0" smtClean="0"/>
          </a:p>
          <a:p>
            <a:pPr fontAlgn="base"/>
            <a:endParaRPr lang="en-US" dirty="0" smtClean="0"/>
          </a:p>
          <a:p>
            <a:pPr fontAlgn="base"/>
            <a:endParaRPr lang="en-US" dirty="0" smtClean="0"/>
          </a:p>
        </p:txBody>
      </p:sp>
    </p:spTree>
    <p:extLst>
      <p:ext uri="{BB962C8B-B14F-4D97-AF65-F5344CB8AC3E}">
        <p14:creationId xmlns:p14="http://schemas.microsoft.com/office/powerpoint/2010/main" val="17421561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self?</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err="1" smtClean="0"/>
              <a:t>otree</a:t>
            </a:r>
            <a:r>
              <a:rPr lang="en-US" dirty="0" smtClean="0"/>
              <a:t> </a:t>
            </a:r>
            <a:r>
              <a:rPr lang="en-US" dirty="0" err="1" smtClean="0"/>
              <a:t>resetdb</a:t>
            </a:r>
            <a:r>
              <a:rPr lang="en-US" dirty="0" smtClean="0"/>
              <a:t> </a:t>
            </a:r>
          </a:p>
          <a:p>
            <a:pPr marL="0" indent="0" fontAlgn="base">
              <a:buNone/>
            </a:pPr>
            <a:r>
              <a:rPr lang="en-US" dirty="0" err="1" smtClean="0"/>
              <a:t>otree</a:t>
            </a:r>
            <a:r>
              <a:rPr lang="en-US" dirty="0" smtClean="0"/>
              <a:t> </a:t>
            </a:r>
            <a:r>
              <a:rPr lang="en-US" dirty="0" err="1" smtClean="0"/>
              <a:t>runserver</a:t>
            </a:r>
            <a:endParaRPr lang="en-US" dirty="0" smtClean="0"/>
          </a:p>
          <a:p>
            <a:pPr marL="0" indent="0" fontAlgn="base">
              <a:buNone/>
            </a:pPr>
            <a:endParaRPr lang="en-US" dirty="0"/>
          </a:p>
          <a:p>
            <a:pPr marL="0" indent="0" fontAlgn="base">
              <a:buNone/>
            </a:pPr>
            <a:r>
              <a:rPr lang="en-US" dirty="0" smtClean="0"/>
              <a:t>go to: </a:t>
            </a:r>
            <a:r>
              <a:rPr lang="en-US" dirty="0" smtClean="0">
                <a:hlinkClick r:id="rId2"/>
              </a:rPr>
              <a:t>http://127.0.0.1:8000</a:t>
            </a:r>
            <a:r>
              <a:rPr lang="en-US" dirty="0" smtClean="0"/>
              <a:t> </a:t>
            </a:r>
            <a:endParaRPr lang="en-US" dirty="0"/>
          </a:p>
          <a:p>
            <a:pPr marL="0" indent="0" fontAlgn="base">
              <a:buNone/>
            </a:pPr>
            <a:endParaRPr lang="en-US" dirty="0" smtClean="0"/>
          </a:p>
          <a:p>
            <a:pPr fontAlgn="base"/>
            <a:endParaRPr lang="en-US" dirty="0" smtClean="0"/>
          </a:p>
          <a:p>
            <a:pPr fontAlgn="base"/>
            <a:endParaRPr lang="en-US" dirty="0" smtClean="0"/>
          </a:p>
        </p:txBody>
      </p:sp>
    </p:spTree>
    <p:extLst>
      <p:ext uri="{BB962C8B-B14F-4D97-AF65-F5344CB8AC3E}">
        <p14:creationId xmlns:p14="http://schemas.microsoft.com/office/powerpoint/2010/main" val="16482173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runs when</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err="1" smtClean="0"/>
              <a:t>otree</a:t>
            </a:r>
            <a:r>
              <a:rPr lang="en-US" dirty="0" smtClean="0"/>
              <a:t> </a:t>
            </a:r>
            <a:r>
              <a:rPr lang="en-US" dirty="0" err="1" smtClean="0"/>
              <a:t>resetdb</a:t>
            </a:r>
            <a:r>
              <a:rPr lang="en-US" dirty="0" smtClean="0"/>
              <a:t> </a:t>
            </a:r>
          </a:p>
          <a:p>
            <a:pPr marL="0" indent="0" fontAlgn="base">
              <a:buNone/>
            </a:pPr>
            <a:r>
              <a:rPr lang="en-US" dirty="0" err="1" smtClean="0"/>
              <a:t>otree</a:t>
            </a:r>
            <a:r>
              <a:rPr lang="en-US" dirty="0" smtClean="0"/>
              <a:t> </a:t>
            </a:r>
            <a:r>
              <a:rPr lang="en-US" dirty="0" err="1" smtClean="0"/>
              <a:t>runserver</a:t>
            </a:r>
            <a:endParaRPr lang="en-US" dirty="0" smtClean="0"/>
          </a:p>
          <a:p>
            <a:pPr marL="0" indent="0" fontAlgn="base">
              <a:buNone/>
            </a:pPr>
            <a:endParaRPr lang="en-US" dirty="0"/>
          </a:p>
          <a:p>
            <a:pPr marL="0" indent="0" fontAlgn="base">
              <a:buNone/>
            </a:pPr>
            <a:r>
              <a:rPr lang="en-US" dirty="0" smtClean="0"/>
              <a:t>go to: </a:t>
            </a:r>
            <a:r>
              <a:rPr lang="en-US" dirty="0" smtClean="0">
                <a:hlinkClick r:id="rId2"/>
              </a:rPr>
              <a:t>http://127.0.0.1:8000</a:t>
            </a:r>
            <a:r>
              <a:rPr lang="en-US" dirty="0" smtClean="0"/>
              <a:t> </a:t>
            </a:r>
            <a:endParaRPr lang="en-US" dirty="0"/>
          </a:p>
          <a:p>
            <a:pPr marL="0" indent="0" fontAlgn="base">
              <a:buNone/>
            </a:pPr>
            <a:endParaRPr lang="en-US" dirty="0" smtClean="0"/>
          </a:p>
          <a:p>
            <a:pPr fontAlgn="base"/>
            <a:endParaRPr lang="en-US" dirty="0" smtClean="0"/>
          </a:p>
          <a:p>
            <a:pPr fontAlgn="base"/>
            <a:endParaRPr lang="en-US" dirty="0" smtClean="0"/>
          </a:p>
        </p:txBody>
      </p:sp>
    </p:spTree>
    <p:extLst>
      <p:ext uri="{BB962C8B-B14F-4D97-AF65-F5344CB8AC3E}">
        <p14:creationId xmlns:p14="http://schemas.microsoft.com/office/powerpoint/2010/main" val="848448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objects</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err="1" smtClean="0"/>
              <a:t>otree</a:t>
            </a:r>
            <a:r>
              <a:rPr lang="en-US" dirty="0" smtClean="0"/>
              <a:t> </a:t>
            </a:r>
            <a:r>
              <a:rPr lang="en-US" dirty="0" err="1" smtClean="0"/>
              <a:t>resetdb</a:t>
            </a:r>
            <a:r>
              <a:rPr lang="en-US" dirty="0" smtClean="0"/>
              <a:t> </a:t>
            </a:r>
          </a:p>
          <a:p>
            <a:pPr marL="0" indent="0" fontAlgn="base">
              <a:buNone/>
            </a:pPr>
            <a:r>
              <a:rPr lang="en-US" dirty="0" err="1" smtClean="0"/>
              <a:t>otree</a:t>
            </a:r>
            <a:r>
              <a:rPr lang="en-US" dirty="0" smtClean="0"/>
              <a:t> </a:t>
            </a:r>
            <a:r>
              <a:rPr lang="en-US" dirty="0" err="1" smtClean="0"/>
              <a:t>runserver</a:t>
            </a:r>
            <a:endParaRPr lang="en-US" dirty="0" smtClean="0"/>
          </a:p>
          <a:p>
            <a:pPr marL="0" indent="0" fontAlgn="base">
              <a:buNone/>
            </a:pPr>
            <a:endParaRPr lang="en-US" dirty="0"/>
          </a:p>
          <a:p>
            <a:pPr marL="0" indent="0" fontAlgn="base">
              <a:buNone/>
            </a:pPr>
            <a:r>
              <a:rPr lang="en-US" dirty="0" smtClean="0"/>
              <a:t>go to: </a:t>
            </a:r>
            <a:r>
              <a:rPr lang="en-US" dirty="0" smtClean="0">
                <a:hlinkClick r:id="rId2"/>
              </a:rPr>
              <a:t>http://127.0.0.1:8000</a:t>
            </a:r>
            <a:r>
              <a:rPr lang="en-US" dirty="0" smtClean="0"/>
              <a:t> </a:t>
            </a:r>
            <a:endParaRPr lang="en-US" dirty="0"/>
          </a:p>
          <a:p>
            <a:pPr marL="0" indent="0" fontAlgn="base">
              <a:buNone/>
            </a:pPr>
            <a:endParaRPr lang="en-US" dirty="0" smtClean="0"/>
          </a:p>
          <a:p>
            <a:pPr fontAlgn="base"/>
            <a:endParaRPr lang="en-US" dirty="0" smtClean="0"/>
          </a:p>
          <a:p>
            <a:pPr fontAlgn="base"/>
            <a:endParaRPr lang="en-US" dirty="0" smtClean="0"/>
          </a:p>
        </p:txBody>
      </p:sp>
    </p:spTree>
    <p:extLst>
      <p:ext uri="{BB962C8B-B14F-4D97-AF65-F5344CB8AC3E}">
        <p14:creationId xmlns:p14="http://schemas.microsoft.com/office/powerpoint/2010/main" val="5835150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smtClean="0"/>
              <a:t>Ultimatum. Screen 1. Intro</a:t>
            </a:r>
            <a:endParaRPr lang="en-US" dirty="0"/>
          </a:p>
        </p:txBody>
      </p:sp>
      <p:pic>
        <p:nvPicPr>
          <p:cNvPr id="7" name="Picture 6"/>
          <p:cNvPicPr>
            <a:picLocks noChangeAspect="1"/>
          </p:cNvPicPr>
          <p:nvPr/>
        </p:nvPicPr>
        <p:blipFill>
          <a:blip r:embed="rId2"/>
          <a:stretch>
            <a:fillRect/>
          </a:stretch>
        </p:blipFill>
        <p:spPr>
          <a:xfrm>
            <a:off x="1225550" y="1685760"/>
            <a:ext cx="7673521" cy="4772190"/>
          </a:xfrm>
          <a:prstGeom prst="rect">
            <a:avLst/>
          </a:prstGeom>
        </p:spPr>
      </p:pic>
    </p:spTree>
    <p:extLst>
      <p:ext uri="{BB962C8B-B14F-4D97-AF65-F5344CB8AC3E}">
        <p14:creationId xmlns:p14="http://schemas.microsoft.com/office/powerpoint/2010/main" val="20329977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smtClean="0"/>
              <a:t>Ultimatum. Screen 2. Offer</a:t>
            </a:r>
            <a:endParaRPr lang="en-US" dirty="0"/>
          </a:p>
        </p:txBody>
      </p:sp>
      <p:pic>
        <p:nvPicPr>
          <p:cNvPr id="5" name="Picture 4"/>
          <p:cNvPicPr>
            <a:picLocks noChangeAspect="1"/>
          </p:cNvPicPr>
          <p:nvPr/>
        </p:nvPicPr>
        <p:blipFill rotWithShape="1">
          <a:blip r:embed="rId2"/>
          <a:srcRect b="26145"/>
          <a:stretch/>
        </p:blipFill>
        <p:spPr>
          <a:xfrm>
            <a:off x="495300" y="1825625"/>
            <a:ext cx="11696700" cy="4624161"/>
          </a:xfrm>
          <a:prstGeom prst="rect">
            <a:avLst/>
          </a:prstGeom>
        </p:spPr>
      </p:pic>
    </p:spTree>
    <p:extLst>
      <p:ext uri="{BB962C8B-B14F-4D97-AF65-F5344CB8AC3E}">
        <p14:creationId xmlns:p14="http://schemas.microsoft.com/office/powerpoint/2010/main" val="1205668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pPr marL="0" indent="0">
              <a:lnSpc>
                <a:spcPct val="150000"/>
              </a:lnSpc>
              <a:buNone/>
            </a:pPr>
            <a:r>
              <a:rPr lang="en-US" b="1" dirty="0" smtClean="0"/>
              <a:t>April 3, Monday</a:t>
            </a:r>
          </a:p>
          <a:p>
            <a:pPr>
              <a:lnSpc>
                <a:spcPct val="150000"/>
              </a:lnSpc>
            </a:pPr>
            <a:r>
              <a:rPr lang="en-US" dirty="0" smtClean="0"/>
              <a:t>Session 1 </a:t>
            </a:r>
            <a:r>
              <a:rPr lang="mr-IN" dirty="0" smtClean="0"/>
              <a:t>–</a:t>
            </a:r>
            <a:r>
              <a:rPr lang="en-US" dirty="0" smtClean="0"/>
              <a:t> main </a:t>
            </a:r>
            <a:r>
              <a:rPr lang="en-US" dirty="0" err="1" smtClean="0"/>
              <a:t>oTree</a:t>
            </a:r>
            <a:r>
              <a:rPr lang="en-US" dirty="0" smtClean="0"/>
              <a:t> components (views, models, templates)</a:t>
            </a:r>
          </a:p>
          <a:p>
            <a:pPr>
              <a:lnSpc>
                <a:spcPct val="150000"/>
              </a:lnSpc>
            </a:pPr>
            <a:r>
              <a:rPr lang="en-US" dirty="0" smtClean="0"/>
              <a:t>Session 2 </a:t>
            </a:r>
            <a:r>
              <a:rPr lang="mr-IN" dirty="0" smtClean="0"/>
              <a:t>–</a:t>
            </a:r>
            <a:r>
              <a:rPr lang="en-US" dirty="0" smtClean="0"/>
              <a:t> multi player, multi-round games in </a:t>
            </a:r>
            <a:r>
              <a:rPr lang="en-US" dirty="0" err="1" smtClean="0"/>
              <a:t>oTree</a:t>
            </a:r>
            <a:endParaRPr lang="en-US" dirty="0" smtClean="0"/>
          </a:p>
          <a:p>
            <a:pPr marL="0" indent="0">
              <a:lnSpc>
                <a:spcPct val="150000"/>
              </a:lnSpc>
              <a:buNone/>
            </a:pPr>
            <a:r>
              <a:rPr lang="en-US" b="1" dirty="0" smtClean="0"/>
              <a:t>April 4, Tuesday</a:t>
            </a:r>
          </a:p>
          <a:p>
            <a:pPr>
              <a:lnSpc>
                <a:spcPct val="150000"/>
              </a:lnSpc>
            </a:pPr>
            <a:r>
              <a:rPr lang="en-US" dirty="0" smtClean="0"/>
              <a:t>Session 3 </a:t>
            </a:r>
            <a:r>
              <a:rPr lang="mr-IN" dirty="0" smtClean="0"/>
              <a:t>–</a:t>
            </a:r>
            <a:r>
              <a:rPr lang="en-US" dirty="0" smtClean="0"/>
              <a:t> Advanced </a:t>
            </a:r>
            <a:r>
              <a:rPr lang="en-US" dirty="0" err="1" smtClean="0"/>
              <a:t>oTree</a:t>
            </a:r>
            <a:r>
              <a:rPr lang="en-US" dirty="0" smtClean="0"/>
              <a:t> I: Channels and real-time</a:t>
            </a:r>
          </a:p>
          <a:p>
            <a:pPr>
              <a:lnSpc>
                <a:spcPct val="150000"/>
              </a:lnSpc>
            </a:pPr>
            <a:r>
              <a:rPr lang="en-US" dirty="0" smtClean="0"/>
              <a:t>Session 4 </a:t>
            </a:r>
            <a:r>
              <a:rPr lang="mr-IN" dirty="0" smtClean="0"/>
              <a:t>–</a:t>
            </a:r>
            <a:r>
              <a:rPr lang="en-US" dirty="0" smtClean="0"/>
              <a:t> Advanced </a:t>
            </a:r>
            <a:r>
              <a:rPr lang="en-US" dirty="0" err="1" smtClean="0"/>
              <a:t>oTree</a:t>
            </a:r>
            <a:r>
              <a:rPr lang="en-US" dirty="0" smtClean="0"/>
              <a:t> II: </a:t>
            </a:r>
            <a:r>
              <a:rPr lang="en-US" dirty="0" err="1" smtClean="0"/>
              <a:t>mTurk</a:t>
            </a:r>
            <a:r>
              <a:rPr lang="en-US" dirty="0" smtClean="0"/>
              <a:t>. Discussion of 				   participants’ projects</a:t>
            </a:r>
            <a:endParaRPr lang="en-US" dirty="0"/>
          </a:p>
        </p:txBody>
      </p:sp>
    </p:spTree>
    <p:extLst>
      <p:ext uri="{BB962C8B-B14F-4D97-AF65-F5344CB8AC3E}">
        <p14:creationId xmlns:p14="http://schemas.microsoft.com/office/powerpoint/2010/main" val="15740282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smtClean="0"/>
              <a:t>Ultimatum. Screen 3. Accept/Reject</a:t>
            </a:r>
            <a:endParaRPr lang="en-US" dirty="0"/>
          </a:p>
        </p:txBody>
      </p:sp>
      <p:pic>
        <p:nvPicPr>
          <p:cNvPr id="3" name="Picture 2"/>
          <p:cNvPicPr>
            <a:picLocks noChangeAspect="1"/>
          </p:cNvPicPr>
          <p:nvPr/>
        </p:nvPicPr>
        <p:blipFill rotWithShape="1">
          <a:blip r:embed="rId2"/>
          <a:srcRect b="17636"/>
          <a:stretch/>
        </p:blipFill>
        <p:spPr>
          <a:xfrm>
            <a:off x="241300" y="1825625"/>
            <a:ext cx="11709400" cy="4738461"/>
          </a:xfrm>
          <a:prstGeom prst="rect">
            <a:avLst/>
          </a:prstGeom>
        </p:spPr>
      </p:pic>
    </p:spTree>
    <p:extLst>
      <p:ext uri="{BB962C8B-B14F-4D97-AF65-F5344CB8AC3E}">
        <p14:creationId xmlns:p14="http://schemas.microsoft.com/office/powerpoint/2010/main" val="95426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smtClean="0"/>
              <a:t>Ultimatum. Screen 4. Results</a:t>
            </a:r>
            <a:endParaRPr lang="en-US" dirty="0"/>
          </a:p>
        </p:txBody>
      </p:sp>
      <p:pic>
        <p:nvPicPr>
          <p:cNvPr id="3" name="Picture 2"/>
          <p:cNvPicPr>
            <a:picLocks noChangeAspect="1"/>
          </p:cNvPicPr>
          <p:nvPr/>
        </p:nvPicPr>
        <p:blipFill>
          <a:blip r:embed="rId2"/>
          <a:stretch>
            <a:fillRect/>
          </a:stretch>
        </p:blipFill>
        <p:spPr>
          <a:xfrm>
            <a:off x="215900" y="2036535"/>
            <a:ext cx="11760200" cy="4254500"/>
          </a:xfrm>
          <a:prstGeom prst="rect">
            <a:avLst/>
          </a:prstGeom>
        </p:spPr>
      </p:pic>
    </p:spTree>
    <p:extLst>
      <p:ext uri="{BB962C8B-B14F-4D97-AF65-F5344CB8AC3E}">
        <p14:creationId xmlns:p14="http://schemas.microsoft.com/office/powerpoint/2010/main" val="14690916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Ultimatum: some preliminary prep</a:t>
            </a:r>
            <a:endParaRPr lang="en-US" dirty="0"/>
          </a:p>
        </p:txBody>
      </p:sp>
      <p:sp>
        <p:nvSpPr>
          <p:cNvPr id="3" name="Content Placeholder 2"/>
          <p:cNvSpPr>
            <a:spLocks noGrp="1"/>
          </p:cNvSpPr>
          <p:nvPr>
            <p:ph idx="1"/>
          </p:nvPr>
        </p:nvSpPr>
        <p:spPr/>
        <p:txBody>
          <a:bodyPr>
            <a:normAutofit lnSpcReduction="10000"/>
          </a:bodyPr>
          <a:lstStyle/>
          <a:p>
            <a:pPr fontAlgn="base">
              <a:lnSpc>
                <a:spcPct val="150000"/>
              </a:lnSpc>
            </a:pPr>
            <a:r>
              <a:rPr lang="en-US" dirty="0" smtClean="0"/>
              <a:t>Let’s run ‘</a:t>
            </a:r>
            <a:r>
              <a:rPr lang="en-US" dirty="0" err="1" smtClean="0">
                <a:latin typeface="Consolas" charset="0"/>
                <a:ea typeface="Consolas" charset="0"/>
                <a:cs typeface="Consolas" charset="0"/>
              </a:rPr>
              <a:t>otree</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startapp</a:t>
            </a:r>
            <a:r>
              <a:rPr lang="en-US" dirty="0" smtClean="0">
                <a:latin typeface="Consolas" charset="0"/>
                <a:ea typeface="Consolas" charset="0"/>
                <a:cs typeface="Consolas" charset="0"/>
              </a:rPr>
              <a:t> ultimatum</a:t>
            </a:r>
            <a:r>
              <a:rPr lang="en-US" dirty="0" smtClean="0"/>
              <a:t>’</a:t>
            </a:r>
          </a:p>
          <a:p>
            <a:pPr fontAlgn="base">
              <a:lnSpc>
                <a:spcPct val="150000"/>
              </a:lnSpc>
            </a:pPr>
            <a:r>
              <a:rPr lang="en-US" dirty="0" smtClean="0"/>
              <a:t>and copy from our guess app: </a:t>
            </a:r>
            <a:r>
              <a:rPr lang="en-US" i="1" dirty="0" smtClean="0"/>
              <a:t>intro, decision, instructions</a:t>
            </a:r>
          </a:p>
          <a:p>
            <a:pPr fontAlgn="base">
              <a:lnSpc>
                <a:spcPct val="150000"/>
              </a:lnSpc>
            </a:pPr>
            <a:r>
              <a:rPr lang="mr-IN" dirty="0" smtClean="0"/>
              <a:t>…</a:t>
            </a:r>
            <a:r>
              <a:rPr lang="en-US" dirty="0" smtClean="0"/>
              <a:t> rename in intro and decision the % include %:</a:t>
            </a:r>
            <a:endParaRPr lang="en-US" dirty="0"/>
          </a:p>
          <a:p>
            <a:pPr fontAlgn="base">
              <a:lnSpc>
                <a:spcPct val="150000"/>
              </a:lnSpc>
            </a:pPr>
            <a:r>
              <a:rPr lang="en-US" b="1" dirty="0" smtClean="0"/>
              <a:t>TO</a:t>
            </a:r>
            <a:r>
              <a:rPr lang="en-US" dirty="0" smtClean="0"/>
              <a:t>: </a:t>
            </a:r>
            <a:r>
              <a:rPr lang="en-US" dirty="0" smtClean="0">
                <a:latin typeface="Consolas" charset="0"/>
                <a:ea typeface="Consolas" charset="0"/>
                <a:cs typeface="Consolas" charset="0"/>
              </a:rPr>
              <a:t>{% </a:t>
            </a:r>
            <a:r>
              <a:rPr lang="en-US" dirty="0">
                <a:latin typeface="Consolas" charset="0"/>
                <a:ea typeface="Consolas" charset="0"/>
                <a:cs typeface="Consolas" charset="0"/>
              </a:rPr>
              <a:t>include 'ultimatum/</a:t>
            </a:r>
            <a:r>
              <a:rPr lang="en-US" dirty="0" err="1">
                <a:latin typeface="Consolas" charset="0"/>
                <a:ea typeface="Consolas" charset="0"/>
                <a:cs typeface="Consolas" charset="0"/>
              </a:rPr>
              <a:t>instructions.html</a:t>
            </a: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fontAlgn="base">
              <a:lnSpc>
                <a:spcPct val="150000"/>
              </a:lnSpc>
            </a:pPr>
            <a:r>
              <a:rPr lang="en-US" dirty="0" smtClean="0"/>
              <a:t>make a copy of </a:t>
            </a:r>
            <a:r>
              <a:rPr lang="en-US" i="1" dirty="0" err="1" smtClean="0"/>
              <a:t>decision.html</a:t>
            </a:r>
            <a:endParaRPr lang="en-US" i="1" dirty="0" smtClean="0"/>
          </a:p>
          <a:p>
            <a:pPr fontAlgn="base">
              <a:lnSpc>
                <a:spcPct val="150000"/>
              </a:lnSpc>
            </a:pPr>
            <a:r>
              <a:rPr lang="en-US" dirty="0" smtClean="0"/>
              <a:t>rename files to: </a:t>
            </a:r>
            <a:r>
              <a:rPr lang="en-US" i="1" dirty="0" err="1" smtClean="0"/>
              <a:t>Offer.html</a:t>
            </a:r>
            <a:r>
              <a:rPr lang="en-US" i="1" dirty="0" smtClean="0"/>
              <a:t>, </a:t>
            </a:r>
            <a:r>
              <a:rPr lang="en-US" i="1" dirty="0" err="1" smtClean="0"/>
              <a:t>Accept.html</a:t>
            </a:r>
            <a:endParaRPr lang="en-US" i="1" dirty="0"/>
          </a:p>
        </p:txBody>
      </p:sp>
      <p:sp>
        <p:nvSpPr>
          <p:cNvPr id="6" name="Rectangle 5"/>
          <p:cNvSpPr/>
          <p:nvPr/>
        </p:nvSpPr>
        <p:spPr>
          <a:xfrm>
            <a:off x="3048000" y="3105835"/>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937134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Ultimatum: multi-player game</a:t>
            </a:r>
            <a:endParaRPr lang="en-US" dirty="0"/>
          </a:p>
        </p:txBody>
      </p:sp>
      <p:sp>
        <p:nvSpPr>
          <p:cNvPr id="3" name="Content Placeholder 2"/>
          <p:cNvSpPr>
            <a:spLocks noGrp="1"/>
          </p:cNvSpPr>
          <p:nvPr>
            <p:ph idx="1"/>
          </p:nvPr>
        </p:nvSpPr>
        <p:spPr/>
        <p:txBody>
          <a:bodyPr>
            <a:normAutofit/>
          </a:bodyPr>
          <a:lstStyle/>
          <a:p>
            <a:pPr fontAlgn="base"/>
            <a:r>
              <a:rPr lang="en-US" dirty="0" smtClean="0"/>
              <a:t>In </a:t>
            </a:r>
            <a:r>
              <a:rPr lang="en-US" dirty="0" err="1" smtClean="0"/>
              <a:t>models.py</a:t>
            </a:r>
            <a:r>
              <a:rPr lang="en-US" dirty="0" smtClean="0"/>
              <a:t>: Constants: </a:t>
            </a:r>
            <a:r>
              <a:rPr lang="en-US" b="1" dirty="0" err="1" smtClean="0">
                <a:solidFill>
                  <a:srgbClr val="C00000"/>
                </a:solidFill>
                <a:latin typeface="Consolas" charset="0"/>
                <a:ea typeface="Consolas" charset="0"/>
                <a:cs typeface="Consolas" charset="0"/>
              </a:rPr>
              <a:t>players_per_group</a:t>
            </a:r>
            <a:r>
              <a:rPr lang="en-US" b="1" dirty="0" smtClean="0">
                <a:solidFill>
                  <a:srgbClr val="C00000"/>
                </a:solidFill>
                <a:latin typeface="Consolas" charset="0"/>
                <a:ea typeface="Consolas" charset="0"/>
                <a:cs typeface="Consolas" charset="0"/>
              </a:rPr>
              <a:t> = 2</a:t>
            </a:r>
          </a:p>
          <a:p>
            <a:pPr fontAlgn="base"/>
            <a:r>
              <a:rPr lang="en-US" sz="2200" b="1" dirty="0" smtClean="0"/>
              <a:t>NB: when there is only one player then</a:t>
            </a:r>
            <a:r>
              <a:rPr lang="en-US" sz="2200" b="1" dirty="0"/>
              <a:t> </a:t>
            </a:r>
            <a:r>
              <a:rPr lang="en-US" sz="2200" b="1" dirty="0" err="1"/>
              <a:t>players_per_group</a:t>
            </a:r>
            <a:r>
              <a:rPr lang="en-US" sz="2200" b="1" dirty="0"/>
              <a:t> </a:t>
            </a:r>
            <a:r>
              <a:rPr lang="en-US" sz="2200" b="1" dirty="0" smtClean="0"/>
              <a:t>= None, not 1!</a:t>
            </a:r>
          </a:p>
          <a:p>
            <a:pPr fontAlgn="base"/>
            <a:r>
              <a:rPr lang="en-US" sz="2400" dirty="0" smtClean="0"/>
              <a:t>In Player we define function that returns the role</a:t>
            </a:r>
          </a:p>
          <a:p>
            <a:pPr marL="0" indent="0" fontAlgn="base">
              <a:buNone/>
            </a:pPr>
            <a:r>
              <a:rPr lang="en-US" sz="2400" dirty="0">
                <a:solidFill>
                  <a:srgbClr val="99CF50"/>
                </a:solidFill>
                <a:latin typeface="Consolas" charset="0"/>
                <a:ea typeface="Consolas" charset="0"/>
                <a:cs typeface="Consolas" charset="0"/>
              </a:rPr>
              <a:t>class</a:t>
            </a:r>
            <a:r>
              <a:rPr lang="en-US" sz="2400" dirty="0">
                <a:latin typeface="Consolas" charset="0"/>
                <a:ea typeface="Consolas" charset="0"/>
                <a:cs typeface="Consolas" charset="0"/>
              </a:rPr>
              <a:t> </a:t>
            </a:r>
            <a:r>
              <a:rPr lang="en-US" sz="2400" u="sng" dirty="0">
                <a:latin typeface="Consolas" charset="0"/>
                <a:ea typeface="Consolas" charset="0"/>
                <a:cs typeface="Consolas" charset="0"/>
              </a:rPr>
              <a:t>Player</a:t>
            </a:r>
            <a:r>
              <a:rPr lang="en-US" sz="2400" dirty="0">
                <a:latin typeface="Consolas" charset="0"/>
                <a:ea typeface="Consolas" charset="0"/>
                <a:cs typeface="Consolas" charset="0"/>
              </a:rPr>
              <a:t>(</a:t>
            </a:r>
            <a:r>
              <a:rPr lang="en-US" sz="2400" i="1" dirty="0" err="1">
                <a:solidFill>
                  <a:srgbClr val="9B5C2E"/>
                </a:solidFill>
                <a:latin typeface="Consolas" charset="0"/>
                <a:ea typeface="Consolas" charset="0"/>
                <a:cs typeface="Consolas" charset="0"/>
              </a:rPr>
              <a:t>BasePlayer</a:t>
            </a:r>
            <a:r>
              <a:rPr lang="en-US" sz="2400" dirty="0">
                <a:latin typeface="Consolas" charset="0"/>
                <a:ea typeface="Consolas" charset="0"/>
                <a:cs typeface="Consolas" charset="0"/>
              </a:rPr>
              <a:t>): </a:t>
            </a:r>
            <a:endParaRPr lang="en-US" sz="2400" dirty="0" smtClean="0">
              <a:latin typeface="Consolas" charset="0"/>
              <a:ea typeface="Consolas" charset="0"/>
              <a:cs typeface="Consolas" charset="0"/>
            </a:endParaRPr>
          </a:p>
          <a:p>
            <a:pPr marL="976313" indent="0" fontAlgn="base">
              <a:buNone/>
            </a:pPr>
            <a:r>
              <a:rPr lang="en-US" sz="2400" dirty="0" err="1" smtClean="0">
                <a:solidFill>
                  <a:srgbClr val="99CF50"/>
                </a:solidFill>
                <a:latin typeface="Consolas" charset="0"/>
                <a:ea typeface="Consolas" charset="0"/>
                <a:cs typeface="Consolas" charset="0"/>
              </a:rPr>
              <a:t>def</a:t>
            </a:r>
            <a:r>
              <a:rPr lang="en-US" sz="2400" dirty="0" smtClean="0">
                <a:latin typeface="Consolas" charset="0"/>
                <a:ea typeface="Consolas" charset="0"/>
                <a:cs typeface="Consolas" charset="0"/>
              </a:rPr>
              <a:t> </a:t>
            </a:r>
            <a:r>
              <a:rPr lang="en-US" sz="2400" dirty="0">
                <a:solidFill>
                  <a:srgbClr val="89BDFF"/>
                </a:solidFill>
                <a:latin typeface="Consolas" charset="0"/>
                <a:ea typeface="Consolas" charset="0"/>
                <a:cs typeface="Consolas" charset="0"/>
              </a:rPr>
              <a:t>role</a:t>
            </a:r>
            <a:r>
              <a:rPr lang="en-US" sz="2400" dirty="0">
                <a:latin typeface="Consolas" charset="0"/>
                <a:ea typeface="Consolas" charset="0"/>
                <a:cs typeface="Consolas" charset="0"/>
              </a:rPr>
              <a:t>(</a:t>
            </a:r>
            <a:r>
              <a:rPr lang="en-US" sz="2400" dirty="0">
                <a:solidFill>
                  <a:srgbClr val="3E87E3"/>
                </a:solidFill>
                <a:latin typeface="Consolas" charset="0"/>
                <a:ea typeface="Consolas" charset="0"/>
                <a:cs typeface="Consolas" charset="0"/>
              </a:rPr>
              <a:t>self</a:t>
            </a:r>
            <a:r>
              <a:rPr lang="en-US" sz="2400" dirty="0">
                <a:latin typeface="Consolas" charset="0"/>
                <a:ea typeface="Consolas" charset="0"/>
                <a:cs typeface="Consolas" charset="0"/>
              </a:rPr>
              <a:t>): </a:t>
            </a:r>
            <a:endParaRPr lang="en-US" sz="2400" dirty="0" smtClean="0">
              <a:latin typeface="Consolas" charset="0"/>
              <a:ea typeface="Consolas" charset="0"/>
              <a:cs typeface="Consolas" charset="0"/>
            </a:endParaRPr>
          </a:p>
          <a:p>
            <a:pPr marL="1725613" indent="0" fontAlgn="base">
              <a:buNone/>
            </a:pPr>
            <a:r>
              <a:rPr lang="en-US" sz="2400" dirty="0" smtClean="0">
                <a:solidFill>
                  <a:srgbClr val="E28964"/>
                </a:solidFill>
                <a:latin typeface="Consolas" charset="0"/>
                <a:ea typeface="Consolas" charset="0"/>
                <a:cs typeface="Consolas" charset="0"/>
              </a:rPr>
              <a:t>if</a:t>
            </a:r>
            <a:r>
              <a:rPr lang="en-US" sz="2400" dirty="0" smtClean="0">
                <a:latin typeface="Consolas" charset="0"/>
                <a:ea typeface="Consolas" charset="0"/>
                <a:cs typeface="Consolas" charset="0"/>
              </a:rPr>
              <a:t> </a:t>
            </a:r>
            <a:r>
              <a:rPr lang="en-US" sz="2400" dirty="0" err="1">
                <a:solidFill>
                  <a:srgbClr val="3E87E3"/>
                </a:solidFill>
                <a:latin typeface="Consolas" charset="0"/>
                <a:ea typeface="Consolas" charset="0"/>
                <a:cs typeface="Consolas" charset="0"/>
              </a:rPr>
              <a:t>self</a:t>
            </a:r>
            <a:r>
              <a:rPr lang="en-US" sz="2400" dirty="0" err="1">
                <a:latin typeface="Consolas" charset="0"/>
                <a:ea typeface="Consolas" charset="0"/>
                <a:cs typeface="Consolas" charset="0"/>
              </a:rPr>
              <a:t>.id_in_group</a:t>
            </a:r>
            <a:r>
              <a:rPr lang="en-US" sz="2400" dirty="0">
                <a:latin typeface="Consolas" charset="0"/>
                <a:ea typeface="Consolas" charset="0"/>
                <a:cs typeface="Consolas" charset="0"/>
              </a:rPr>
              <a:t> </a:t>
            </a:r>
            <a:r>
              <a:rPr lang="en-US" sz="2400" dirty="0">
                <a:solidFill>
                  <a:srgbClr val="E28964"/>
                </a:solidFill>
                <a:latin typeface="Consolas" charset="0"/>
                <a:ea typeface="Consolas" charset="0"/>
                <a:cs typeface="Consolas" charset="0"/>
              </a:rPr>
              <a:t>==</a:t>
            </a:r>
            <a:r>
              <a:rPr lang="en-US" sz="2400" dirty="0">
                <a:latin typeface="Consolas" charset="0"/>
                <a:ea typeface="Consolas" charset="0"/>
                <a:cs typeface="Consolas" charset="0"/>
              </a:rPr>
              <a:t> </a:t>
            </a:r>
            <a:r>
              <a:rPr lang="en-US" sz="2400" dirty="0">
                <a:solidFill>
                  <a:srgbClr val="3387CC"/>
                </a:solidFill>
                <a:latin typeface="Consolas" charset="0"/>
                <a:ea typeface="Consolas" charset="0"/>
                <a:cs typeface="Consolas" charset="0"/>
              </a:rPr>
              <a:t>1</a:t>
            </a:r>
            <a:r>
              <a:rPr lang="en-US" sz="2400" dirty="0">
                <a:latin typeface="Consolas" charset="0"/>
                <a:ea typeface="Consolas" charset="0"/>
                <a:cs typeface="Consolas" charset="0"/>
              </a:rPr>
              <a:t>: </a:t>
            </a:r>
            <a:endParaRPr lang="en-US" sz="2400" dirty="0" smtClean="0">
              <a:latin typeface="Consolas" charset="0"/>
              <a:ea typeface="Consolas" charset="0"/>
              <a:cs typeface="Consolas" charset="0"/>
            </a:endParaRPr>
          </a:p>
          <a:p>
            <a:pPr marL="2295525" indent="0" fontAlgn="base">
              <a:buNone/>
            </a:pPr>
            <a:r>
              <a:rPr lang="en-US" sz="2400" dirty="0" smtClean="0">
                <a:solidFill>
                  <a:srgbClr val="E28964"/>
                </a:solidFill>
                <a:latin typeface="Consolas" charset="0"/>
                <a:ea typeface="Consolas" charset="0"/>
                <a:cs typeface="Consolas" charset="0"/>
              </a:rPr>
              <a:t>return</a:t>
            </a:r>
            <a:r>
              <a:rPr lang="en-US" sz="2400" dirty="0" smtClean="0">
                <a:latin typeface="Consolas" charset="0"/>
                <a:ea typeface="Consolas" charset="0"/>
                <a:cs typeface="Consolas" charset="0"/>
              </a:rPr>
              <a:t> </a:t>
            </a:r>
            <a:r>
              <a:rPr lang="en-US" sz="2400" dirty="0">
                <a:solidFill>
                  <a:srgbClr val="65B042"/>
                </a:solidFill>
                <a:latin typeface="Consolas" charset="0"/>
                <a:ea typeface="Consolas" charset="0"/>
                <a:cs typeface="Consolas" charset="0"/>
              </a:rPr>
              <a:t>'Proposer'</a:t>
            </a:r>
            <a:r>
              <a:rPr lang="en-US" sz="2400" dirty="0">
                <a:latin typeface="Consolas" charset="0"/>
                <a:ea typeface="Consolas" charset="0"/>
                <a:cs typeface="Consolas" charset="0"/>
              </a:rPr>
              <a:t> </a:t>
            </a:r>
            <a:endParaRPr lang="en-US" sz="2400" dirty="0" smtClean="0">
              <a:latin typeface="Consolas" charset="0"/>
              <a:ea typeface="Consolas" charset="0"/>
              <a:cs typeface="Consolas" charset="0"/>
            </a:endParaRPr>
          </a:p>
          <a:p>
            <a:pPr marL="1725613" indent="0" fontAlgn="base">
              <a:buNone/>
            </a:pPr>
            <a:r>
              <a:rPr lang="en-US" sz="2400" dirty="0" smtClean="0">
                <a:solidFill>
                  <a:srgbClr val="E28964"/>
                </a:solidFill>
                <a:latin typeface="Consolas" charset="0"/>
                <a:ea typeface="Consolas" charset="0"/>
                <a:cs typeface="Consolas" charset="0"/>
              </a:rPr>
              <a:t>if</a:t>
            </a:r>
            <a:r>
              <a:rPr lang="en-US" sz="2400" dirty="0" smtClean="0">
                <a:latin typeface="Consolas" charset="0"/>
                <a:ea typeface="Consolas" charset="0"/>
                <a:cs typeface="Consolas" charset="0"/>
              </a:rPr>
              <a:t> </a:t>
            </a:r>
            <a:r>
              <a:rPr lang="en-US" sz="2400" dirty="0" err="1">
                <a:solidFill>
                  <a:srgbClr val="3E87E3"/>
                </a:solidFill>
                <a:latin typeface="Consolas" charset="0"/>
                <a:ea typeface="Consolas" charset="0"/>
                <a:cs typeface="Consolas" charset="0"/>
              </a:rPr>
              <a:t>self</a:t>
            </a:r>
            <a:r>
              <a:rPr lang="en-US" sz="2400" dirty="0" err="1">
                <a:latin typeface="Consolas" charset="0"/>
                <a:ea typeface="Consolas" charset="0"/>
                <a:cs typeface="Consolas" charset="0"/>
              </a:rPr>
              <a:t>.id_in_group</a:t>
            </a:r>
            <a:r>
              <a:rPr lang="en-US" sz="2400" dirty="0">
                <a:latin typeface="Consolas" charset="0"/>
                <a:ea typeface="Consolas" charset="0"/>
                <a:cs typeface="Consolas" charset="0"/>
              </a:rPr>
              <a:t> </a:t>
            </a:r>
            <a:r>
              <a:rPr lang="en-US" sz="2400" dirty="0">
                <a:solidFill>
                  <a:srgbClr val="E28964"/>
                </a:solidFill>
                <a:latin typeface="Consolas" charset="0"/>
                <a:ea typeface="Consolas" charset="0"/>
                <a:cs typeface="Consolas" charset="0"/>
              </a:rPr>
              <a:t>==</a:t>
            </a:r>
            <a:r>
              <a:rPr lang="en-US" sz="2400" dirty="0">
                <a:latin typeface="Consolas" charset="0"/>
                <a:ea typeface="Consolas" charset="0"/>
                <a:cs typeface="Consolas" charset="0"/>
              </a:rPr>
              <a:t> </a:t>
            </a:r>
            <a:r>
              <a:rPr lang="en-US" sz="2400" dirty="0" smtClean="0">
                <a:solidFill>
                  <a:srgbClr val="3387CC"/>
                </a:solidFill>
                <a:latin typeface="Consolas" charset="0"/>
                <a:ea typeface="Consolas" charset="0"/>
                <a:cs typeface="Consolas" charset="0"/>
              </a:rPr>
              <a:t>2</a:t>
            </a:r>
            <a:r>
              <a:rPr lang="en-US" sz="2400" dirty="0" smtClean="0">
                <a:latin typeface="Consolas" charset="0"/>
                <a:ea typeface="Consolas" charset="0"/>
                <a:cs typeface="Consolas" charset="0"/>
              </a:rPr>
              <a:t>:</a:t>
            </a:r>
          </a:p>
          <a:p>
            <a:pPr marL="2295525" indent="0" fontAlgn="base">
              <a:buNone/>
            </a:pPr>
            <a:r>
              <a:rPr lang="en-US" sz="2400" dirty="0" smtClean="0">
                <a:solidFill>
                  <a:srgbClr val="E28964"/>
                </a:solidFill>
                <a:latin typeface="Consolas" charset="0"/>
                <a:ea typeface="Consolas" charset="0"/>
                <a:cs typeface="Consolas" charset="0"/>
              </a:rPr>
              <a:t>return</a:t>
            </a:r>
            <a:r>
              <a:rPr lang="en-US" sz="2400" dirty="0" smtClean="0">
                <a:latin typeface="Consolas" charset="0"/>
                <a:ea typeface="Consolas" charset="0"/>
                <a:cs typeface="Consolas" charset="0"/>
              </a:rPr>
              <a:t> </a:t>
            </a:r>
            <a:r>
              <a:rPr lang="en-US" sz="2400" dirty="0">
                <a:solidFill>
                  <a:srgbClr val="65B042"/>
                </a:solidFill>
                <a:latin typeface="Consolas" charset="0"/>
                <a:ea typeface="Consolas" charset="0"/>
                <a:cs typeface="Consolas" charset="0"/>
              </a:rPr>
              <a:t>'Responder'</a:t>
            </a:r>
            <a:endParaRPr lang="en-US" sz="2400" dirty="0">
              <a:latin typeface="Consolas" charset="0"/>
              <a:ea typeface="Consolas" charset="0"/>
              <a:cs typeface="Consolas" charset="0"/>
            </a:endParaRPr>
          </a:p>
          <a:p>
            <a:pPr fontAlgn="base"/>
            <a:endParaRPr lang="en-US" sz="2400" dirty="0" smtClean="0"/>
          </a:p>
          <a:p>
            <a:pPr fontAlgn="base"/>
            <a:endParaRPr lang="en-US" sz="2400" dirty="0" smtClean="0"/>
          </a:p>
          <a:p>
            <a:pPr fontAlgn="base"/>
            <a:endParaRPr lang="en-US" sz="2400" dirty="0"/>
          </a:p>
          <a:p>
            <a:pPr fontAlgn="base"/>
            <a:endParaRPr lang="en-US" sz="2200" b="1" dirty="0" smtClean="0"/>
          </a:p>
        </p:txBody>
      </p:sp>
      <p:sp>
        <p:nvSpPr>
          <p:cNvPr id="6" name="Rectangle 5"/>
          <p:cNvSpPr/>
          <p:nvPr/>
        </p:nvSpPr>
        <p:spPr>
          <a:xfrm>
            <a:off x="3048000" y="3105835"/>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8437438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Ultimatum: planning I</a:t>
            </a:r>
            <a:endParaRPr lang="en-US" dirty="0"/>
          </a:p>
        </p:txBody>
      </p:sp>
      <p:sp>
        <p:nvSpPr>
          <p:cNvPr id="3" name="Content Placeholder 2"/>
          <p:cNvSpPr>
            <a:spLocks noGrp="1"/>
          </p:cNvSpPr>
          <p:nvPr>
            <p:ph idx="1"/>
          </p:nvPr>
        </p:nvSpPr>
        <p:spPr/>
        <p:txBody>
          <a:bodyPr>
            <a:normAutofit/>
          </a:bodyPr>
          <a:lstStyle/>
          <a:p>
            <a:pPr fontAlgn="base"/>
            <a:r>
              <a:rPr lang="en-US" dirty="0" smtClean="0"/>
              <a:t>The workflow: </a:t>
            </a:r>
          </a:p>
          <a:p>
            <a:pPr fontAlgn="base"/>
            <a:r>
              <a:rPr lang="en-US" dirty="0" smtClean="0"/>
              <a:t>1. Introduction</a:t>
            </a:r>
          </a:p>
          <a:p>
            <a:pPr fontAlgn="base"/>
            <a:r>
              <a:rPr lang="en-US" dirty="0" smtClean="0"/>
              <a:t>2. Player 1 decides about an offer, Player 2 waits</a:t>
            </a:r>
          </a:p>
          <a:p>
            <a:pPr fontAlgn="base"/>
            <a:r>
              <a:rPr lang="en-US" dirty="0" smtClean="0"/>
              <a:t>3. Player 2 decides whether accepting or not. Player 1 waits.</a:t>
            </a:r>
          </a:p>
          <a:p>
            <a:pPr fontAlgn="base"/>
            <a:r>
              <a:rPr lang="en-US" dirty="0" smtClean="0"/>
              <a:t>4. Both see the results.</a:t>
            </a:r>
          </a:p>
          <a:p>
            <a:pPr marL="0" indent="0" fontAlgn="base">
              <a:buNone/>
            </a:pPr>
            <a:r>
              <a:rPr lang="en-US" dirty="0" smtClean="0"/>
              <a:t>We need 6 pages. For (2) and (3) we a set of (</a:t>
            </a:r>
            <a:r>
              <a:rPr lang="en-US" i="1" dirty="0" smtClean="0"/>
              <a:t>Page, </a:t>
            </a:r>
            <a:r>
              <a:rPr lang="en-US" i="1" dirty="0" err="1" smtClean="0"/>
              <a:t>WaitPage</a:t>
            </a:r>
            <a:r>
              <a:rPr lang="en-US" dirty="0" smtClean="0"/>
              <a:t>)</a:t>
            </a:r>
          </a:p>
          <a:p>
            <a:pPr marL="0" indent="0" fontAlgn="base">
              <a:buNone/>
            </a:pPr>
            <a:r>
              <a:rPr lang="en-US" i="1" dirty="0" smtClean="0"/>
              <a:t>Page </a:t>
            </a:r>
            <a:r>
              <a:rPr lang="en-US" dirty="0" smtClean="0"/>
              <a:t>in (2) will be shown only to Proposer </a:t>
            </a:r>
          </a:p>
          <a:p>
            <a:pPr marL="0" indent="0" fontAlgn="base">
              <a:buNone/>
            </a:pPr>
            <a:r>
              <a:rPr lang="en-US" i="1" dirty="0"/>
              <a:t>Page </a:t>
            </a:r>
            <a:r>
              <a:rPr lang="en-US" dirty="0"/>
              <a:t>in </a:t>
            </a:r>
            <a:r>
              <a:rPr lang="en-US" dirty="0" smtClean="0"/>
              <a:t>(3) </a:t>
            </a:r>
            <a:r>
              <a:rPr lang="en-US" dirty="0"/>
              <a:t>will be shown only to </a:t>
            </a:r>
            <a:r>
              <a:rPr lang="en-US" dirty="0" smtClean="0"/>
              <a:t>Responder</a:t>
            </a:r>
            <a:endParaRPr lang="en-US" dirty="0"/>
          </a:p>
          <a:p>
            <a:pPr marL="0" indent="0" fontAlgn="base">
              <a:buNone/>
            </a:pPr>
            <a:endParaRPr lang="en-US" dirty="0" smtClean="0"/>
          </a:p>
          <a:p>
            <a:pPr fontAlgn="base"/>
            <a:endParaRPr lang="en-US" dirty="0" smtClean="0"/>
          </a:p>
          <a:p>
            <a:pPr fontAlgn="base"/>
            <a:endParaRPr lang="en-US" dirty="0" smtClean="0"/>
          </a:p>
          <a:p>
            <a:pPr fontAlgn="base"/>
            <a:endParaRPr lang="en-US" dirty="0" smtClean="0"/>
          </a:p>
        </p:txBody>
      </p:sp>
    </p:spTree>
    <p:extLst>
      <p:ext uri="{BB962C8B-B14F-4D97-AF65-F5344CB8AC3E}">
        <p14:creationId xmlns:p14="http://schemas.microsoft.com/office/powerpoint/2010/main" val="16502148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Ultimatum: </a:t>
            </a:r>
            <a:r>
              <a:rPr lang="en-US" dirty="0" err="1" smtClean="0"/>
              <a:t>models.py</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new fields in </a:t>
            </a:r>
            <a:r>
              <a:rPr lang="en-US" dirty="0" err="1" smtClean="0"/>
              <a:t>models.py</a:t>
            </a:r>
            <a:r>
              <a:rPr lang="en-US" dirty="0" smtClean="0"/>
              <a:t>:</a:t>
            </a:r>
          </a:p>
          <a:p>
            <a:pPr fontAlgn="base"/>
            <a:r>
              <a:rPr lang="en-US" dirty="0" smtClean="0"/>
              <a:t>We need fields in group, because these fields are the same for both players.</a:t>
            </a:r>
          </a:p>
          <a:p>
            <a:pPr fontAlgn="base"/>
            <a:endParaRPr lang="en-US" dirty="0" smtClean="0"/>
          </a:p>
          <a:p>
            <a:pPr fontAlgn="base"/>
            <a:endParaRPr lang="en-US" dirty="0" smtClean="0"/>
          </a:p>
        </p:txBody>
      </p:sp>
      <p:pic>
        <p:nvPicPr>
          <p:cNvPr id="4" name="Picture 3"/>
          <p:cNvPicPr>
            <a:picLocks noChangeAspect="1"/>
          </p:cNvPicPr>
          <p:nvPr/>
        </p:nvPicPr>
        <p:blipFill>
          <a:blip r:embed="rId3"/>
          <a:stretch>
            <a:fillRect/>
          </a:stretch>
        </p:blipFill>
        <p:spPr>
          <a:xfrm>
            <a:off x="1193810" y="3411763"/>
            <a:ext cx="9804380" cy="3047094"/>
          </a:xfrm>
          <a:prstGeom prst="rect">
            <a:avLst/>
          </a:prstGeom>
        </p:spPr>
      </p:pic>
    </p:spTree>
    <p:extLst>
      <p:ext uri="{BB962C8B-B14F-4D97-AF65-F5344CB8AC3E}">
        <p14:creationId xmlns:p14="http://schemas.microsoft.com/office/powerpoint/2010/main" val="9178038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Ultimatum: </a:t>
            </a:r>
            <a:r>
              <a:rPr lang="en-US" dirty="0" err="1" smtClean="0"/>
              <a:t>models.py</a:t>
            </a:r>
            <a:endParaRPr lang="en-US" dirty="0"/>
          </a:p>
        </p:txBody>
      </p:sp>
      <p:sp>
        <p:nvSpPr>
          <p:cNvPr id="3" name="Content Placeholder 2"/>
          <p:cNvSpPr>
            <a:spLocks noGrp="1"/>
          </p:cNvSpPr>
          <p:nvPr>
            <p:ph idx="1"/>
          </p:nvPr>
        </p:nvSpPr>
        <p:spPr/>
        <p:txBody>
          <a:bodyPr>
            <a:normAutofit/>
          </a:bodyPr>
          <a:lstStyle/>
          <a:p>
            <a:pPr fontAlgn="base"/>
            <a:r>
              <a:rPr lang="en-US" dirty="0" smtClean="0"/>
              <a:t>Defining the function that will be able to set the payoffs of the players depending on their role in a group:</a:t>
            </a:r>
          </a:p>
          <a:p>
            <a:pPr fontAlgn="base"/>
            <a:endParaRPr lang="en-US" dirty="0" smtClean="0"/>
          </a:p>
          <a:p>
            <a:pPr fontAlgn="base"/>
            <a:endParaRPr lang="en-US" dirty="0" smtClean="0"/>
          </a:p>
        </p:txBody>
      </p:sp>
      <p:pic>
        <p:nvPicPr>
          <p:cNvPr id="5" name="Picture 4"/>
          <p:cNvPicPr>
            <a:picLocks noChangeAspect="1"/>
          </p:cNvPicPr>
          <p:nvPr/>
        </p:nvPicPr>
        <p:blipFill>
          <a:blip r:embed="rId3"/>
          <a:stretch>
            <a:fillRect/>
          </a:stretch>
        </p:blipFill>
        <p:spPr>
          <a:xfrm>
            <a:off x="1046842" y="3506107"/>
            <a:ext cx="10499105" cy="2519135"/>
          </a:xfrm>
          <a:prstGeom prst="rect">
            <a:avLst/>
          </a:prstGeom>
        </p:spPr>
      </p:pic>
    </p:spTree>
    <p:extLst>
      <p:ext uri="{BB962C8B-B14F-4D97-AF65-F5344CB8AC3E}">
        <p14:creationId xmlns:p14="http://schemas.microsoft.com/office/powerpoint/2010/main" val="1886435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Static files: how insert an image?</a:t>
            </a:r>
            <a:endParaRPr lang="en-US" dirty="0"/>
          </a:p>
        </p:txBody>
      </p:sp>
      <p:sp>
        <p:nvSpPr>
          <p:cNvPr id="4" name="Content Placeholder 3"/>
          <p:cNvSpPr>
            <a:spLocks noGrp="1"/>
          </p:cNvSpPr>
          <p:nvPr>
            <p:ph idx="1"/>
          </p:nvPr>
        </p:nvSpPr>
        <p:spPr>
          <a:xfrm>
            <a:off x="4963886" y="1825625"/>
            <a:ext cx="6389914" cy="4351338"/>
          </a:xfrm>
        </p:spPr>
        <p:txBody>
          <a:bodyPr>
            <a:normAutofit fontScale="92500" lnSpcReduction="10000"/>
          </a:bodyPr>
          <a:lstStyle/>
          <a:p>
            <a:pPr>
              <a:lnSpc>
                <a:spcPct val="150000"/>
              </a:lnSpc>
            </a:pPr>
            <a:r>
              <a:rPr lang="en-US" sz="2200" dirty="0" smtClean="0"/>
              <a:t>Create folder in an app:</a:t>
            </a:r>
          </a:p>
          <a:p>
            <a:pPr marL="0" indent="0">
              <a:lnSpc>
                <a:spcPct val="150000"/>
              </a:lnSpc>
              <a:buNone/>
            </a:pPr>
            <a:r>
              <a:rPr lang="mr-IN" sz="2200" dirty="0" smtClean="0"/>
              <a:t>…</a:t>
            </a:r>
            <a:r>
              <a:rPr lang="en-US" sz="2200" dirty="0" smtClean="0"/>
              <a:t>/static/ultimatum</a:t>
            </a:r>
          </a:p>
          <a:p>
            <a:pPr>
              <a:lnSpc>
                <a:spcPct val="150000"/>
              </a:lnSpc>
            </a:pPr>
            <a:r>
              <a:rPr lang="en-US" sz="2200" dirty="0" smtClean="0"/>
              <a:t>Put your image there</a:t>
            </a:r>
            <a:endParaRPr lang="ru-RU" sz="2200" dirty="0" smtClean="0"/>
          </a:p>
          <a:p>
            <a:pPr>
              <a:lnSpc>
                <a:spcPct val="150000"/>
              </a:lnSpc>
            </a:pPr>
            <a:r>
              <a:rPr lang="en-US" sz="2200" dirty="0" smtClean="0"/>
              <a:t>insert in </a:t>
            </a:r>
            <a:r>
              <a:rPr lang="en-US" sz="2200" dirty="0"/>
              <a:t>in the </a:t>
            </a:r>
            <a:r>
              <a:rPr lang="en-US" sz="2200" dirty="0" smtClean="0"/>
              <a:t>beginning of your </a:t>
            </a:r>
            <a:r>
              <a:rPr lang="en-US" sz="2200" i="1" dirty="0" err="1" smtClean="0"/>
              <a:t>instructions.html</a:t>
            </a:r>
            <a:r>
              <a:rPr lang="en-US" sz="2200" i="1" dirty="0" smtClean="0"/>
              <a:t>:</a:t>
            </a:r>
          </a:p>
          <a:p>
            <a:pPr marL="0" indent="0">
              <a:lnSpc>
                <a:spcPct val="150000"/>
              </a:lnSpc>
              <a:buNone/>
            </a:pPr>
            <a:r>
              <a:rPr lang="en-US" sz="2200" dirty="0">
                <a:latin typeface="Consolas" charset="0"/>
                <a:ea typeface="Consolas" charset="0"/>
                <a:cs typeface="Consolas" charset="0"/>
              </a:rPr>
              <a:t>{% load </a:t>
            </a:r>
            <a:r>
              <a:rPr lang="en-US" sz="2200" dirty="0" err="1">
                <a:latin typeface="Consolas" charset="0"/>
                <a:ea typeface="Consolas" charset="0"/>
                <a:cs typeface="Consolas" charset="0"/>
              </a:rPr>
              <a:t>staticfiles</a:t>
            </a:r>
            <a:r>
              <a:rPr lang="en-US" sz="2200" dirty="0">
                <a:latin typeface="Consolas" charset="0"/>
                <a:ea typeface="Consolas" charset="0"/>
                <a:cs typeface="Consolas" charset="0"/>
              </a:rPr>
              <a:t>  </a:t>
            </a:r>
            <a:r>
              <a:rPr lang="en-US" sz="2200" dirty="0" smtClean="0">
                <a:latin typeface="Consolas" charset="0"/>
                <a:ea typeface="Consolas" charset="0"/>
                <a:cs typeface="Consolas" charset="0"/>
              </a:rPr>
              <a:t>%}</a:t>
            </a:r>
          </a:p>
          <a:p>
            <a:pPr>
              <a:lnSpc>
                <a:spcPct val="150000"/>
              </a:lnSpc>
            </a:pPr>
            <a:r>
              <a:rPr lang="en-US" sz="2200" dirty="0" smtClean="0"/>
              <a:t>and in the text:</a:t>
            </a:r>
          </a:p>
          <a:p>
            <a:pPr marL="0" indent="0">
              <a:lnSpc>
                <a:spcPct val="150000"/>
              </a:lnSpc>
              <a:buNone/>
            </a:pPr>
            <a:r>
              <a:rPr lang="en-US" sz="2200" dirty="0">
                <a:latin typeface="Consolas" charset="0"/>
                <a:ea typeface="Consolas" charset="0"/>
                <a:cs typeface="Consolas" charset="0"/>
              </a:rPr>
              <a:t>&lt;</a:t>
            </a:r>
            <a:r>
              <a:rPr lang="en-US" sz="2200" dirty="0" err="1">
                <a:latin typeface="Consolas" charset="0"/>
                <a:ea typeface="Consolas" charset="0"/>
                <a:cs typeface="Consolas" charset="0"/>
              </a:rPr>
              <a:t>img</a:t>
            </a:r>
            <a:r>
              <a:rPr lang="en-US" sz="2200" dirty="0">
                <a:latin typeface="Consolas" charset="0"/>
                <a:ea typeface="Consolas" charset="0"/>
                <a:cs typeface="Consolas" charset="0"/>
              </a:rPr>
              <a:t> </a:t>
            </a:r>
            <a:r>
              <a:rPr lang="en-US" sz="2200" dirty="0" err="1">
                <a:latin typeface="Consolas" charset="0"/>
                <a:ea typeface="Consolas" charset="0"/>
                <a:cs typeface="Consolas" charset="0"/>
              </a:rPr>
              <a:t>src</a:t>
            </a:r>
            <a:r>
              <a:rPr lang="en-US" sz="2200" dirty="0">
                <a:latin typeface="Consolas" charset="0"/>
                <a:ea typeface="Consolas" charset="0"/>
                <a:cs typeface="Consolas" charset="0"/>
              </a:rPr>
              <a:t>="{% static "ultimatum/</a:t>
            </a:r>
            <a:r>
              <a:rPr lang="en-US" sz="2200" dirty="0" err="1">
                <a:latin typeface="Consolas" charset="0"/>
                <a:ea typeface="Consolas" charset="0"/>
                <a:cs typeface="Consolas" charset="0"/>
              </a:rPr>
              <a:t>ultimatum.png</a:t>
            </a:r>
            <a:r>
              <a:rPr lang="en-US" sz="2200" dirty="0">
                <a:latin typeface="Consolas" charset="0"/>
                <a:ea typeface="Consolas" charset="0"/>
                <a:cs typeface="Consolas" charset="0"/>
              </a:rPr>
              <a:t>" </a:t>
            </a:r>
            <a:r>
              <a:rPr lang="en-US" sz="2200" dirty="0" smtClean="0">
                <a:latin typeface="Consolas" charset="0"/>
                <a:ea typeface="Consolas" charset="0"/>
                <a:cs typeface="Consolas" charset="0"/>
              </a:rPr>
              <a:t>%}"/&gt;</a:t>
            </a:r>
          </a:p>
        </p:txBody>
      </p:sp>
      <p:pic>
        <p:nvPicPr>
          <p:cNvPr id="6" name="Picture 5"/>
          <p:cNvPicPr>
            <a:picLocks noChangeAspect="1"/>
          </p:cNvPicPr>
          <p:nvPr/>
        </p:nvPicPr>
        <p:blipFill rotWithShape="1">
          <a:blip r:embed="rId3"/>
          <a:srcRect r="46601"/>
          <a:stretch/>
        </p:blipFill>
        <p:spPr>
          <a:xfrm>
            <a:off x="523421" y="1690688"/>
            <a:ext cx="4097565" cy="4772190"/>
          </a:xfrm>
          <a:prstGeom prst="rect">
            <a:avLst/>
          </a:prstGeom>
        </p:spPr>
      </p:pic>
    </p:spTree>
    <p:extLst>
      <p:ext uri="{BB962C8B-B14F-4D97-AF65-F5344CB8AC3E}">
        <p14:creationId xmlns:p14="http://schemas.microsoft.com/office/powerpoint/2010/main" val="3827313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Ultimatum: </a:t>
            </a:r>
            <a:r>
              <a:rPr lang="en-US" dirty="0" err="1" smtClean="0"/>
              <a:t>views.py</a:t>
            </a:r>
            <a:endParaRPr lang="en-US" dirty="0"/>
          </a:p>
        </p:txBody>
      </p:sp>
      <p:pic>
        <p:nvPicPr>
          <p:cNvPr id="5" name="Picture 4"/>
          <p:cNvPicPr>
            <a:picLocks noChangeAspect="1"/>
          </p:cNvPicPr>
          <p:nvPr/>
        </p:nvPicPr>
        <p:blipFill>
          <a:blip r:embed="rId3"/>
          <a:stretch>
            <a:fillRect/>
          </a:stretch>
        </p:blipFill>
        <p:spPr>
          <a:xfrm>
            <a:off x="838200" y="1392464"/>
            <a:ext cx="4038600" cy="5118100"/>
          </a:xfrm>
          <a:prstGeom prst="rect">
            <a:avLst/>
          </a:prstGeom>
        </p:spPr>
      </p:pic>
      <p:sp>
        <p:nvSpPr>
          <p:cNvPr id="9" name="Line Callout 1 8"/>
          <p:cNvSpPr/>
          <p:nvPr/>
        </p:nvSpPr>
        <p:spPr>
          <a:xfrm>
            <a:off x="5470071" y="1690688"/>
            <a:ext cx="5045528" cy="1966912"/>
          </a:xfrm>
          <a:prstGeom prst="borderCallout1">
            <a:avLst>
              <a:gd name="adj1" fmla="val 54725"/>
              <a:gd name="adj2" fmla="val 519"/>
              <a:gd name="adj3" fmla="val 21870"/>
              <a:gd name="adj4" fmla="val -70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class Offer(Page):</a:t>
            </a:r>
          </a:p>
          <a:p>
            <a:r>
              <a:rPr lang="en-US" dirty="0"/>
              <a:t>    </a:t>
            </a:r>
            <a:r>
              <a:rPr lang="en-US" dirty="0" err="1"/>
              <a:t>form_model</a:t>
            </a:r>
            <a:r>
              <a:rPr lang="en-US" dirty="0"/>
              <a:t> = </a:t>
            </a:r>
            <a:r>
              <a:rPr lang="en-US" dirty="0" err="1"/>
              <a:t>models.Group</a:t>
            </a:r>
            <a:endParaRPr lang="en-US" dirty="0"/>
          </a:p>
          <a:p>
            <a:r>
              <a:rPr lang="en-US" dirty="0"/>
              <a:t>    </a:t>
            </a:r>
            <a:r>
              <a:rPr lang="en-US" dirty="0" err="1"/>
              <a:t>form_fields</a:t>
            </a:r>
            <a:r>
              <a:rPr lang="en-US" dirty="0"/>
              <a:t> = ['offer']</a:t>
            </a:r>
          </a:p>
          <a:p>
            <a:r>
              <a:rPr lang="en-US" dirty="0"/>
              <a:t>    </a:t>
            </a:r>
          </a:p>
          <a:p>
            <a:r>
              <a:rPr lang="en-US" b="1" dirty="0">
                <a:solidFill>
                  <a:srgbClr val="FFFF00"/>
                </a:solidFill>
              </a:rPr>
              <a:t>    </a:t>
            </a:r>
            <a:r>
              <a:rPr lang="en-US" b="1" dirty="0" err="1">
                <a:solidFill>
                  <a:srgbClr val="FFFF00"/>
                </a:solidFill>
              </a:rPr>
              <a:t>def</a:t>
            </a:r>
            <a:r>
              <a:rPr lang="en-US" b="1" dirty="0">
                <a:solidFill>
                  <a:srgbClr val="FFFF00"/>
                </a:solidFill>
              </a:rPr>
              <a:t> </a:t>
            </a:r>
            <a:r>
              <a:rPr lang="en-US" b="1" dirty="0" err="1">
                <a:solidFill>
                  <a:srgbClr val="FFFF00"/>
                </a:solidFill>
              </a:rPr>
              <a:t>is_displayed</a:t>
            </a:r>
            <a:r>
              <a:rPr lang="en-US" b="1" dirty="0">
                <a:solidFill>
                  <a:srgbClr val="FFFF00"/>
                </a:solidFill>
              </a:rPr>
              <a:t>(self):</a:t>
            </a:r>
          </a:p>
          <a:p>
            <a:r>
              <a:rPr lang="en-US" b="1" dirty="0">
                <a:solidFill>
                  <a:srgbClr val="FFFF00"/>
                </a:solidFill>
              </a:rPr>
              <a:t>        return </a:t>
            </a:r>
            <a:r>
              <a:rPr lang="en-US" b="1" dirty="0" err="1">
                <a:solidFill>
                  <a:srgbClr val="FFFF00"/>
                </a:solidFill>
              </a:rPr>
              <a:t>self.player.role</a:t>
            </a:r>
            <a:r>
              <a:rPr lang="en-US" b="1" dirty="0">
                <a:solidFill>
                  <a:srgbClr val="FFFF00"/>
                </a:solidFill>
              </a:rPr>
              <a:t>() == 'Proposer'</a:t>
            </a:r>
          </a:p>
          <a:p>
            <a:pPr algn="ctr"/>
            <a:endParaRPr lang="en-US" dirty="0"/>
          </a:p>
        </p:txBody>
      </p:sp>
      <p:sp>
        <p:nvSpPr>
          <p:cNvPr id="10" name="Line Callout 1 9"/>
          <p:cNvSpPr/>
          <p:nvPr/>
        </p:nvSpPr>
        <p:spPr>
          <a:xfrm>
            <a:off x="6096000" y="3999707"/>
            <a:ext cx="5627914" cy="2373384"/>
          </a:xfrm>
          <a:prstGeom prst="borderCallout1">
            <a:avLst>
              <a:gd name="adj1" fmla="val 54725"/>
              <a:gd name="adj2" fmla="val 519"/>
              <a:gd name="adj3" fmla="val -61367"/>
              <a:gd name="adj4" fmla="val -7467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class </a:t>
            </a:r>
            <a:r>
              <a:rPr lang="en-US" dirty="0" err="1"/>
              <a:t>OfferWaitPage</a:t>
            </a:r>
            <a:r>
              <a:rPr lang="en-US" dirty="0"/>
              <a:t>(</a:t>
            </a:r>
            <a:r>
              <a:rPr lang="en-US" dirty="0" err="1"/>
              <a:t>WaitPage</a:t>
            </a:r>
            <a:r>
              <a:rPr lang="en-US" dirty="0"/>
              <a:t>):</a:t>
            </a:r>
          </a:p>
          <a:p>
            <a:r>
              <a:rPr lang="en-US" dirty="0">
                <a:solidFill>
                  <a:schemeClr val="accent1">
                    <a:lumMod val="75000"/>
                  </a:schemeClr>
                </a:solidFill>
              </a:rPr>
              <a:t>    </a:t>
            </a:r>
            <a:r>
              <a:rPr lang="en-US" b="1" dirty="0" err="1">
                <a:solidFill>
                  <a:schemeClr val="tx1"/>
                </a:solidFill>
              </a:rPr>
              <a:t>title_text</a:t>
            </a:r>
            <a:r>
              <a:rPr lang="en-US" dirty="0"/>
              <a:t> = "You are Responder"</a:t>
            </a:r>
          </a:p>
          <a:p>
            <a:r>
              <a:rPr lang="en-US" dirty="0"/>
              <a:t>    </a:t>
            </a:r>
            <a:r>
              <a:rPr lang="en-US" b="1" dirty="0" err="1">
                <a:solidFill>
                  <a:schemeClr val="tx1"/>
                </a:solidFill>
              </a:rPr>
              <a:t>body_text</a:t>
            </a:r>
            <a:r>
              <a:rPr lang="en-US" dirty="0"/>
              <a:t> = "Please wait while the Proposer decides </a:t>
            </a:r>
            <a:r>
              <a:rPr lang="en-US" dirty="0" smtClean="0"/>
              <a:t>how </a:t>
            </a:r>
            <a:r>
              <a:rPr lang="en-US" dirty="0"/>
              <a:t>many tokens he \</a:t>
            </a:r>
          </a:p>
          <a:p>
            <a:r>
              <a:rPr lang="en-US" dirty="0"/>
              <a:t>    or she will offer to you</a:t>
            </a:r>
            <a:r>
              <a:rPr lang="en-US" dirty="0" smtClean="0"/>
              <a:t>...”</a:t>
            </a:r>
          </a:p>
          <a:p>
            <a:pPr marL="523875"/>
            <a:r>
              <a:rPr lang="en-US" b="1" dirty="0" err="1">
                <a:solidFill>
                  <a:schemeClr val="tx1"/>
                </a:solidFill>
              </a:rPr>
              <a:t>def</a:t>
            </a:r>
            <a:r>
              <a:rPr lang="en-US" b="1" dirty="0">
                <a:solidFill>
                  <a:schemeClr val="tx1"/>
                </a:solidFill>
              </a:rPr>
              <a:t> </a:t>
            </a:r>
            <a:r>
              <a:rPr lang="en-US" b="1" dirty="0" err="1">
                <a:solidFill>
                  <a:schemeClr val="tx1"/>
                </a:solidFill>
              </a:rPr>
              <a:t>is_displayed</a:t>
            </a:r>
            <a:r>
              <a:rPr lang="en-US" b="1" dirty="0">
                <a:solidFill>
                  <a:schemeClr val="tx1"/>
                </a:solidFill>
              </a:rPr>
              <a:t>(self):</a:t>
            </a:r>
          </a:p>
          <a:p>
            <a:pPr marL="523875"/>
            <a:r>
              <a:rPr lang="en-US" b="1" dirty="0">
                <a:solidFill>
                  <a:schemeClr val="tx1"/>
                </a:solidFill>
              </a:rPr>
              <a:t>        return </a:t>
            </a:r>
            <a:r>
              <a:rPr lang="en-US" b="1" dirty="0" err="1">
                <a:solidFill>
                  <a:schemeClr val="tx1"/>
                </a:solidFill>
              </a:rPr>
              <a:t>self.player.role</a:t>
            </a:r>
            <a:r>
              <a:rPr lang="en-US" b="1" dirty="0">
                <a:solidFill>
                  <a:schemeClr val="tx1"/>
                </a:solidFill>
              </a:rPr>
              <a:t>() == 'Responder'</a:t>
            </a:r>
          </a:p>
          <a:p>
            <a:endParaRPr lang="en-US" dirty="0"/>
          </a:p>
        </p:txBody>
      </p:sp>
    </p:spTree>
    <p:extLst>
      <p:ext uri="{BB962C8B-B14F-4D97-AF65-F5344CB8AC3E}">
        <p14:creationId xmlns:p14="http://schemas.microsoft.com/office/powerpoint/2010/main" val="17482107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Ultimatum: </a:t>
            </a:r>
            <a:r>
              <a:rPr lang="en-US" dirty="0" err="1" smtClean="0"/>
              <a:t>views.py</a:t>
            </a:r>
            <a:endParaRPr lang="en-US" dirty="0"/>
          </a:p>
        </p:txBody>
      </p:sp>
      <p:pic>
        <p:nvPicPr>
          <p:cNvPr id="5" name="Picture 4"/>
          <p:cNvPicPr>
            <a:picLocks noChangeAspect="1"/>
          </p:cNvPicPr>
          <p:nvPr/>
        </p:nvPicPr>
        <p:blipFill>
          <a:blip r:embed="rId3"/>
          <a:stretch>
            <a:fillRect/>
          </a:stretch>
        </p:blipFill>
        <p:spPr>
          <a:xfrm>
            <a:off x="838200" y="1392464"/>
            <a:ext cx="4038600" cy="5118100"/>
          </a:xfrm>
          <a:prstGeom prst="rect">
            <a:avLst/>
          </a:prstGeom>
        </p:spPr>
      </p:pic>
      <p:sp>
        <p:nvSpPr>
          <p:cNvPr id="9" name="Line Callout 1 8"/>
          <p:cNvSpPr/>
          <p:nvPr/>
        </p:nvSpPr>
        <p:spPr>
          <a:xfrm>
            <a:off x="6917872" y="310243"/>
            <a:ext cx="5045528" cy="3641271"/>
          </a:xfrm>
          <a:prstGeom prst="borderCallout1">
            <a:avLst>
              <a:gd name="adj1" fmla="val 54725"/>
              <a:gd name="adj2" fmla="val 519"/>
              <a:gd name="adj3" fmla="val 76505"/>
              <a:gd name="adj4" fmla="val -973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class Accept(Page):</a:t>
            </a:r>
          </a:p>
          <a:p>
            <a:r>
              <a:rPr lang="en-US" dirty="0"/>
              <a:t>    </a:t>
            </a:r>
            <a:r>
              <a:rPr lang="en-US" dirty="0" err="1"/>
              <a:t>form_model</a:t>
            </a:r>
            <a:r>
              <a:rPr lang="en-US" dirty="0"/>
              <a:t> = </a:t>
            </a:r>
            <a:r>
              <a:rPr lang="en-US" dirty="0" err="1"/>
              <a:t>models.Group</a:t>
            </a:r>
            <a:endParaRPr lang="en-US" dirty="0"/>
          </a:p>
          <a:p>
            <a:r>
              <a:rPr lang="en-US" dirty="0"/>
              <a:t>    </a:t>
            </a:r>
            <a:r>
              <a:rPr lang="en-US" dirty="0" err="1"/>
              <a:t>form_fields</a:t>
            </a:r>
            <a:r>
              <a:rPr lang="en-US" dirty="0"/>
              <a:t> = ['accept']</a:t>
            </a:r>
          </a:p>
          <a:p>
            <a:endParaRPr lang="en-US" dirty="0"/>
          </a:p>
          <a:p>
            <a:r>
              <a:rPr lang="en-US" dirty="0"/>
              <a:t>    </a:t>
            </a:r>
            <a:r>
              <a:rPr lang="en-US" dirty="0" err="1"/>
              <a:t>def</a:t>
            </a:r>
            <a:r>
              <a:rPr lang="en-US" dirty="0"/>
              <a:t> </a:t>
            </a:r>
            <a:r>
              <a:rPr lang="en-US" dirty="0" err="1"/>
              <a:t>is_displayed</a:t>
            </a:r>
            <a:r>
              <a:rPr lang="en-US" dirty="0"/>
              <a:t>(self):</a:t>
            </a:r>
          </a:p>
          <a:p>
            <a:r>
              <a:rPr lang="en-US" dirty="0"/>
              <a:t>        return </a:t>
            </a:r>
            <a:r>
              <a:rPr lang="en-US" dirty="0" err="1"/>
              <a:t>self.player.role</a:t>
            </a:r>
            <a:r>
              <a:rPr lang="en-US" dirty="0"/>
              <a:t>() == 'Responder'</a:t>
            </a:r>
          </a:p>
          <a:p>
            <a:endParaRPr lang="en-US" dirty="0"/>
          </a:p>
          <a:p>
            <a:r>
              <a:rPr lang="en-US" dirty="0"/>
              <a:t>    </a:t>
            </a:r>
            <a:r>
              <a:rPr lang="en-US" dirty="0" err="1"/>
              <a:t>def</a:t>
            </a:r>
            <a:r>
              <a:rPr lang="en-US" dirty="0"/>
              <a:t> </a:t>
            </a:r>
            <a:r>
              <a:rPr lang="en-US" dirty="0" err="1"/>
              <a:t>vars_for_template</a:t>
            </a:r>
            <a:r>
              <a:rPr lang="en-US" dirty="0"/>
              <a:t>(self):</a:t>
            </a:r>
          </a:p>
          <a:p>
            <a:r>
              <a:rPr lang="en-US" dirty="0"/>
              <a:t>        return {'</a:t>
            </a:r>
            <a:r>
              <a:rPr lang="en-US" dirty="0" err="1"/>
              <a:t>offer_text</a:t>
            </a:r>
            <a:r>
              <a:rPr lang="en-US" dirty="0"/>
              <a:t>': "The Proposer offers you {} points. Would you like \</a:t>
            </a:r>
          </a:p>
          <a:p>
            <a:r>
              <a:rPr lang="en-US" dirty="0"/>
              <a:t>         to accept or reject this </a:t>
            </a:r>
            <a:r>
              <a:rPr lang="en-US" dirty="0" err="1"/>
              <a:t>offer?".format</a:t>
            </a:r>
            <a:r>
              <a:rPr lang="en-US" dirty="0"/>
              <a:t>(</a:t>
            </a:r>
            <a:r>
              <a:rPr lang="en-US" dirty="0" err="1"/>
              <a:t>self.group.offer</a:t>
            </a:r>
            <a:r>
              <a:rPr lang="en-US" dirty="0"/>
              <a:t>)}</a:t>
            </a:r>
          </a:p>
        </p:txBody>
      </p:sp>
      <p:sp>
        <p:nvSpPr>
          <p:cNvPr id="10" name="Line Callout 1 9"/>
          <p:cNvSpPr/>
          <p:nvPr/>
        </p:nvSpPr>
        <p:spPr>
          <a:xfrm>
            <a:off x="6096000" y="3999706"/>
            <a:ext cx="5627914" cy="2510857"/>
          </a:xfrm>
          <a:prstGeom prst="borderCallout1">
            <a:avLst>
              <a:gd name="adj1" fmla="val 54725"/>
              <a:gd name="adj2" fmla="val 519"/>
              <a:gd name="adj3" fmla="val -17148"/>
              <a:gd name="adj4" fmla="val -7612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class </a:t>
            </a:r>
            <a:r>
              <a:rPr lang="en-US" dirty="0" err="1"/>
              <a:t>ResultsWaitPage</a:t>
            </a:r>
            <a:r>
              <a:rPr lang="en-US" dirty="0"/>
              <a:t>(</a:t>
            </a:r>
            <a:r>
              <a:rPr lang="en-US" dirty="0" err="1"/>
              <a:t>WaitPage</a:t>
            </a:r>
            <a:r>
              <a:rPr lang="en-US" dirty="0"/>
              <a:t>):</a:t>
            </a:r>
          </a:p>
          <a:p>
            <a:r>
              <a:rPr lang="en-US" dirty="0"/>
              <a:t>    </a:t>
            </a:r>
            <a:r>
              <a:rPr lang="en-US" dirty="0" err="1"/>
              <a:t>title_text</a:t>
            </a:r>
            <a:r>
              <a:rPr lang="en-US" dirty="0"/>
              <a:t> = "You are Proposer"</a:t>
            </a:r>
          </a:p>
          <a:p>
            <a:r>
              <a:rPr lang="en-US" dirty="0"/>
              <a:t>    </a:t>
            </a:r>
            <a:r>
              <a:rPr lang="en-US" dirty="0" err="1"/>
              <a:t>body_text</a:t>
            </a:r>
            <a:r>
              <a:rPr lang="en-US" dirty="0"/>
              <a:t> = "Please wait while the Responder decides about accepting \</a:t>
            </a:r>
          </a:p>
          <a:p>
            <a:r>
              <a:rPr lang="en-US" dirty="0"/>
              <a:t>    or rejecting your offer..."</a:t>
            </a:r>
          </a:p>
          <a:p>
            <a:endParaRPr lang="en-US" dirty="0"/>
          </a:p>
          <a:p>
            <a:r>
              <a:rPr lang="en-US" dirty="0"/>
              <a:t>    </a:t>
            </a:r>
            <a:r>
              <a:rPr lang="en-US" dirty="0" err="1"/>
              <a:t>def</a:t>
            </a:r>
            <a:r>
              <a:rPr lang="en-US" dirty="0"/>
              <a:t> </a:t>
            </a:r>
            <a:r>
              <a:rPr lang="en-US" dirty="0" err="1"/>
              <a:t>after_all_players_arrive</a:t>
            </a:r>
            <a:r>
              <a:rPr lang="en-US" dirty="0"/>
              <a:t>(self):</a:t>
            </a:r>
          </a:p>
          <a:p>
            <a:r>
              <a:rPr lang="en-US" dirty="0"/>
              <a:t>        </a:t>
            </a:r>
            <a:r>
              <a:rPr lang="en-US" dirty="0" err="1"/>
              <a:t>self.group.set_payoffs</a:t>
            </a:r>
            <a:r>
              <a:rPr lang="en-US" dirty="0"/>
              <a:t>()</a:t>
            </a:r>
          </a:p>
        </p:txBody>
      </p:sp>
    </p:spTree>
    <p:extLst>
      <p:ext uri="{BB962C8B-B14F-4D97-AF65-F5344CB8AC3E}">
        <p14:creationId xmlns:p14="http://schemas.microsoft.com/office/powerpoint/2010/main" val="739800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 5 minutes</a:t>
            </a:r>
            <a:endParaRPr lang="en-US" dirty="0"/>
          </a:p>
        </p:txBody>
      </p:sp>
      <p:sp>
        <p:nvSpPr>
          <p:cNvPr id="3" name="Content Placeholder 2"/>
          <p:cNvSpPr>
            <a:spLocks noGrp="1"/>
          </p:cNvSpPr>
          <p:nvPr>
            <p:ph idx="1"/>
          </p:nvPr>
        </p:nvSpPr>
        <p:spPr/>
        <p:txBody>
          <a:bodyPr>
            <a:normAutofit fontScale="25000" lnSpcReduction="20000"/>
          </a:bodyPr>
          <a:lstStyle/>
          <a:p>
            <a:pPr fontAlgn="base"/>
            <a:r>
              <a:rPr lang="en-US" b="1" dirty="0"/>
              <a:t>Preliminary fluff</a:t>
            </a:r>
          </a:p>
          <a:p>
            <a:pPr fontAlgn="base"/>
            <a:r>
              <a:rPr lang="en-US" dirty="0"/>
              <a:t>So, you want to learn the </a:t>
            </a:r>
            <a:r>
              <a:rPr lang="en-US" dirty="0">
                <a:hlinkClick r:id="rId2"/>
              </a:rPr>
              <a:t>Python programming language</a:t>
            </a:r>
            <a:r>
              <a:rPr lang="en-US" dirty="0"/>
              <a:t> but can't find a concise and yet full-featured tutorial. This tutorial will attempt to teach you Python in 10 minutes. It's probably not so much a tutorial as it is a cross between a tutorial and a </a:t>
            </a:r>
            <a:r>
              <a:rPr lang="en-US" dirty="0" err="1"/>
              <a:t>cheatsheet</a:t>
            </a:r>
            <a:r>
              <a:rPr lang="en-US" dirty="0"/>
              <a:t>, so it will just show you some basic concepts to start you off. Obviously, if you want to really learn a language you need to program in it for a while. I will assume that you are already familiar with programming and will, therefore, skip most of the non-language-specific stuff. The important keywords will be highlighted so you can easily spot them. Also, pay attention because, due to the terseness of this tutorial, some things will be introduced directly in code and only briefly commented on.</a:t>
            </a:r>
          </a:p>
          <a:p>
            <a:pPr fontAlgn="base"/>
            <a:r>
              <a:rPr lang="en-US" b="1" dirty="0"/>
              <a:t>Properties</a:t>
            </a:r>
          </a:p>
          <a:p>
            <a:pPr fontAlgn="base"/>
            <a:r>
              <a:rPr lang="en-US" dirty="0"/>
              <a:t>Python is strongly typed (i.e. types are enforced), dynamically, implicitly typed (i.e. you don't have to declare variables), case sensitive (i.e. </a:t>
            </a:r>
            <a:r>
              <a:rPr lang="en-US" dirty="0" err="1"/>
              <a:t>var</a:t>
            </a:r>
            <a:r>
              <a:rPr lang="en-US" dirty="0"/>
              <a:t> and VAR are two different variables) and object-oriented (i.e. everything is an object).</a:t>
            </a:r>
          </a:p>
          <a:p>
            <a:pPr fontAlgn="base"/>
            <a:r>
              <a:rPr lang="en-US" b="1" dirty="0"/>
              <a:t>Getting help</a:t>
            </a:r>
          </a:p>
          <a:p>
            <a:pPr fontAlgn="base"/>
            <a:r>
              <a:rPr lang="en-US" dirty="0"/>
              <a:t>Help in Python is always available right in the interpreter. If you want to know how an object works, all you have to do is call help(&lt;object&gt;)! Also useful are </a:t>
            </a:r>
            <a:r>
              <a:rPr lang="en-US" dirty="0" err="1"/>
              <a:t>dir</a:t>
            </a:r>
            <a:r>
              <a:rPr lang="en-US" dirty="0"/>
              <a:t>(), which shows you all the object's methods, and &lt;object&gt;.__doc__, which shows you its documentation string:</a:t>
            </a:r>
          </a:p>
          <a:p>
            <a:pPr fontAlgn="base"/>
            <a:r>
              <a:rPr lang="en-US" dirty="0"/>
              <a:t>&gt;&gt;&gt; help(5) Help on </a:t>
            </a:r>
            <a:r>
              <a:rPr lang="en-US" dirty="0" err="1"/>
              <a:t>int</a:t>
            </a:r>
            <a:r>
              <a:rPr lang="en-US" dirty="0"/>
              <a:t> object: (</a:t>
            </a:r>
            <a:r>
              <a:rPr lang="en-US" dirty="0" err="1"/>
              <a:t>etc</a:t>
            </a:r>
            <a:r>
              <a:rPr lang="en-US" dirty="0"/>
              <a:t> </a:t>
            </a:r>
            <a:r>
              <a:rPr lang="en-US" dirty="0" err="1"/>
              <a:t>etc</a:t>
            </a:r>
            <a:r>
              <a:rPr lang="en-US" dirty="0"/>
              <a:t>) &gt;&gt;&gt; </a:t>
            </a:r>
            <a:r>
              <a:rPr lang="en-US" dirty="0" err="1"/>
              <a:t>dir</a:t>
            </a:r>
            <a:r>
              <a:rPr lang="en-US" dirty="0"/>
              <a:t>(5) ['__abs__', '__add__', ...] &gt;&gt;&gt; </a:t>
            </a:r>
            <a:r>
              <a:rPr lang="en-US" dirty="0" err="1"/>
              <a:t>abs.__doc</a:t>
            </a:r>
            <a:r>
              <a:rPr lang="en-US" dirty="0"/>
              <a:t>__ 'abs(number) -&gt; number Return the absolute value of the argument.' </a:t>
            </a:r>
          </a:p>
          <a:p>
            <a:pPr fontAlgn="base"/>
            <a:r>
              <a:rPr lang="en-US" b="1" dirty="0"/>
              <a:t>Syntax</a:t>
            </a:r>
          </a:p>
          <a:p>
            <a:pPr fontAlgn="base"/>
            <a:r>
              <a:rPr lang="en-US" dirty="0"/>
              <a:t>Python has no mandatory statement termination characters and blocks are specified by indentation. Indent to begin a block, </a:t>
            </a:r>
            <a:r>
              <a:rPr lang="en-US" dirty="0" err="1"/>
              <a:t>dedent</a:t>
            </a:r>
            <a:r>
              <a:rPr lang="en-US" dirty="0"/>
              <a:t> to end one. Statements that expect an indentation level end in a colon (:). Comments start with the pound (#) sign and are single-line, multi-line strings are used for multi-line comments. Values are assigned (in fact, objects are bound to names) with the </a:t>
            </a:r>
            <a:r>
              <a:rPr lang="en-US" i="1" dirty="0"/>
              <a:t>equals</a:t>
            </a:r>
            <a:r>
              <a:rPr lang="en-US" dirty="0"/>
              <a:t> sign ("="), and equality testing is done using two </a:t>
            </a:r>
            <a:r>
              <a:rPr lang="en-US" i="1" dirty="0"/>
              <a:t>equals</a:t>
            </a:r>
            <a:r>
              <a:rPr lang="en-US" dirty="0"/>
              <a:t> signs ("=="). You can increment/decrement values using the += and -= operators respectively by the right-hand amount. This works on many datatypes, strings included. You can also use multiple variables on one line. For example:</a:t>
            </a:r>
          </a:p>
          <a:p>
            <a:pPr fontAlgn="base"/>
            <a:r>
              <a:rPr lang="en-US" dirty="0"/>
              <a:t>&gt;&gt;&gt; </a:t>
            </a:r>
            <a:r>
              <a:rPr lang="en-US" dirty="0" err="1"/>
              <a:t>myvar</a:t>
            </a:r>
            <a:r>
              <a:rPr lang="en-US" dirty="0"/>
              <a:t> = 3 &gt;&gt;&gt; </a:t>
            </a:r>
            <a:r>
              <a:rPr lang="en-US" dirty="0" err="1"/>
              <a:t>myvar</a:t>
            </a:r>
            <a:r>
              <a:rPr lang="en-US" dirty="0"/>
              <a:t> += 2 &gt;&gt;&gt; </a:t>
            </a:r>
            <a:r>
              <a:rPr lang="en-US" dirty="0" err="1"/>
              <a:t>myvar</a:t>
            </a:r>
            <a:r>
              <a:rPr lang="en-US" dirty="0"/>
              <a:t> 5 &gt;&gt;&gt; </a:t>
            </a:r>
            <a:r>
              <a:rPr lang="en-US" dirty="0" err="1"/>
              <a:t>myvar</a:t>
            </a:r>
            <a:r>
              <a:rPr lang="en-US" dirty="0"/>
              <a:t> -= 1 &gt;&gt;&gt; </a:t>
            </a:r>
            <a:r>
              <a:rPr lang="en-US" dirty="0" err="1"/>
              <a:t>myvar</a:t>
            </a:r>
            <a:r>
              <a:rPr lang="en-US" dirty="0"/>
              <a:t> 4 """This is a multiline comment. The following lines concatenate the two strings.""" &gt;&gt;&gt; </a:t>
            </a:r>
            <a:r>
              <a:rPr lang="en-US" dirty="0" err="1"/>
              <a:t>mystring</a:t>
            </a:r>
            <a:r>
              <a:rPr lang="en-US" dirty="0"/>
              <a:t> = "Hello" &gt;&gt;&gt; </a:t>
            </a:r>
            <a:r>
              <a:rPr lang="en-US" dirty="0" err="1"/>
              <a:t>mystring</a:t>
            </a:r>
            <a:r>
              <a:rPr lang="en-US" dirty="0"/>
              <a:t> += " world." &gt;&gt;&gt; print(</a:t>
            </a:r>
            <a:r>
              <a:rPr lang="en-US" dirty="0" err="1"/>
              <a:t>mystring</a:t>
            </a:r>
            <a:r>
              <a:rPr lang="en-US" dirty="0"/>
              <a:t>) Hello world. # This swaps the variables in one line(!). # It doesn't violate strong typing because values aren't # actually being assigned, but new objects are bound to # the old names. &gt;&gt;&gt; </a:t>
            </a:r>
            <a:r>
              <a:rPr lang="en-US" dirty="0" err="1"/>
              <a:t>myvar</a:t>
            </a:r>
            <a:r>
              <a:rPr lang="en-US" dirty="0"/>
              <a:t>, </a:t>
            </a:r>
            <a:r>
              <a:rPr lang="en-US" dirty="0" err="1"/>
              <a:t>mystring</a:t>
            </a:r>
            <a:r>
              <a:rPr lang="en-US" dirty="0"/>
              <a:t> = </a:t>
            </a:r>
            <a:r>
              <a:rPr lang="en-US" dirty="0" err="1"/>
              <a:t>mystring</a:t>
            </a:r>
            <a:r>
              <a:rPr lang="en-US" dirty="0"/>
              <a:t>, </a:t>
            </a:r>
            <a:r>
              <a:rPr lang="en-US" dirty="0" err="1"/>
              <a:t>myvar</a:t>
            </a:r>
            <a:r>
              <a:rPr lang="en-US" dirty="0"/>
              <a:t> </a:t>
            </a:r>
          </a:p>
          <a:p>
            <a:pPr fontAlgn="base"/>
            <a:r>
              <a:rPr lang="en-US" b="1" dirty="0"/>
              <a:t>Data types</a:t>
            </a:r>
          </a:p>
          <a:p>
            <a:pPr fontAlgn="base"/>
            <a:r>
              <a:rPr lang="en-US" dirty="0"/>
              <a:t>The data structures available in python are lists, tuples and dictionaries. Sets are available in the sets library (but are built-in in Python 2.5 and later). Lists are like one-dimensional arrays (but you can also have lists of other lists), dictionaries are associative arrays (a.k.a. hash tables) and tuples are immutable one-dimensional arrays (Python "arrays" can be of any type, so you can mix e.g. integers, strings, </a:t>
            </a:r>
            <a:r>
              <a:rPr lang="en-US" dirty="0" err="1"/>
              <a:t>etc</a:t>
            </a:r>
            <a:r>
              <a:rPr lang="en-US" dirty="0"/>
              <a:t> in lists/dictionaries/tuples). The index of the first item in all array types is 0. Negative numbers count from the end towards the beginning, -1 is the last item. Variables can point to functions. The usage is as follows:</a:t>
            </a:r>
          </a:p>
          <a:p>
            <a:pPr fontAlgn="base"/>
            <a:r>
              <a:rPr lang="en-US" dirty="0"/>
              <a:t>&gt;&gt;&gt; sample = [1, ["another", "list"], ("a", "tuple")] &gt;&gt;&gt; </a:t>
            </a:r>
            <a:r>
              <a:rPr lang="en-US" dirty="0" err="1"/>
              <a:t>mylist</a:t>
            </a:r>
            <a:r>
              <a:rPr lang="en-US" dirty="0"/>
              <a:t> = ["List item 1", 2, 3.14] &gt;&gt;&gt; </a:t>
            </a:r>
            <a:r>
              <a:rPr lang="en-US" dirty="0" err="1"/>
              <a:t>mylist</a:t>
            </a:r>
            <a:r>
              <a:rPr lang="en-US" dirty="0"/>
              <a:t>[0] = "List item 1 again" # We're changing the item. &gt;&gt;&gt; </a:t>
            </a:r>
            <a:r>
              <a:rPr lang="en-US" dirty="0" err="1"/>
              <a:t>mylist</a:t>
            </a:r>
            <a:r>
              <a:rPr lang="en-US" dirty="0"/>
              <a:t>[-1] = 3.21 # Here, we refer to the last item. &gt;&gt;&gt; </a:t>
            </a:r>
            <a:r>
              <a:rPr lang="en-US" dirty="0" err="1"/>
              <a:t>mydict</a:t>
            </a:r>
            <a:r>
              <a:rPr lang="en-US" dirty="0"/>
              <a:t> = {"Key 1": "Value 1", 2: 3, "pi": 3.14} &gt;&gt;&gt; </a:t>
            </a:r>
            <a:r>
              <a:rPr lang="en-US" dirty="0" err="1"/>
              <a:t>mydict</a:t>
            </a:r>
            <a:r>
              <a:rPr lang="en-US" dirty="0"/>
              <a:t>["pi"] = 3.15 # This is how you change dictionary values. &gt;&gt;&gt; </a:t>
            </a:r>
            <a:r>
              <a:rPr lang="en-US" dirty="0" err="1"/>
              <a:t>mytuple</a:t>
            </a:r>
            <a:r>
              <a:rPr lang="en-US" dirty="0"/>
              <a:t> = (1, 2, 3) &gt;&gt;&gt; </a:t>
            </a:r>
            <a:r>
              <a:rPr lang="en-US" dirty="0" err="1"/>
              <a:t>myfunction</a:t>
            </a:r>
            <a:r>
              <a:rPr lang="en-US" dirty="0"/>
              <a:t> = </a:t>
            </a:r>
            <a:r>
              <a:rPr lang="en-US" dirty="0" err="1"/>
              <a:t>len</a:t>
            </a:r>
            <a:r>
              <a:rPr lang="en-US" dirty="0"/>
              <a:t> &gt;&gt;&gt; print(</a:t>
            </a:r>
            <a:r>
              <a:rPr lang="en-US" dirty="0" err="1"/>
              <a:t>myfunction</a:t>
            </a:r>
            <a:r>
              <a:rPr lang="en-US" dirty="0"/>
              <a:t>(</a:t>
            </a:r>
            <a:r>
              <a:rPr lang="en-US" dirty="0" err="1"/>
              <a:t>mylist</a:t>
            </a:r>
            <a:r>
              <a:rPr lang="en-US" dirty="0"/>
              <a:t>)) 3 </a:t>
            </a:r>
          </a:p>
          <a:p>
            <a:pPr fontAlgn="base"/>
            <a:r>
              <a:rPr lang="en-US" dirty="0"/>
              <a:t>You can access array ranges using a colon (:). Leaving the start index empty assumes the first item, leaving the end index assumes the last item. Indexing is inclusive-exclusive, so specifying [2:10] will return items [2] (the third item, because of 0-indexing) to [9] (the tenth item), inclusive (8 items). Negative indexes count from the last item backwards (thus -1 is the last item) like so:</a:t>
            </a:r>
          </a:p>
          <a:p>
            <a:pPr fontAlgn="base"/>
            <a:r>
              <a:rPr lang="en-US" dirty="0"/>
              <a:t>&gt;&gt;&gt; </a:t>
            </a:r>
            <a:r>
              <a:rPr lang="en-US" dirty="0" err="1"/>
              <a:t>mylist</a:t>
            </a:r>
            <a:r>
              <a:rPr lang="en-US" dirty="0"/>
              <a:t> = ["List item 1", 2, 3.14] &gt;&gt;&gt; print(</a:t>
            </a:r>
            <a:r>
              <a:rPr lang="en-US" dirty="0" err="1"/>
              <a:t>mylist</a:t>
            </a:r>
            <a:r>
              <a:rPr lang="en-US" dirty="0"/>
              <a:t>[:]) ['List item 1', 2, 3.1400000000000001] &gt;&gt;&gt; print(</a:t>
            </a:r>
            <a:r>
              <a:rPr lang="en-US" dirty="0" err="1"/>
              <a:t>mylist</a:t>
            </a:r>
            <a:r>
              <a:rPr lang="en-US" dirty="0"/>
              <a:t>[0:2]) ['List item 1', 2] &gt;&gt;&gt; print(</a:t>
            </a:r>
            <a:r>
              <a:rPr lang="en-US" dirty="0" err="1"/>
              <a:t>mylist</a:t>
            </a:r>
            <a:r>
              <a:rPr lang="en-US" dirty="0"/>
              <a:t>[-3:-1]) ['List item 1', 2] &gt;&gt;&gt; print(</a:t>
            </a:r>
            <a:r>
              <a:rPr lang="en-US" dirty="0" err="1"/>
              <a:t>mylist</a:t>
            </a:r>
            <a:r>
              <a:rPr lang="en-US" dirty="0"/>
              <a:t>[1:]) [2, 3.14] # Adding a third parameter, "step" will have Python step in # N item increments, rather than 1. # E.g., this will return the first item, then go to the third and # return that (so, items 0 and 2 in 0-indexing). &gt;&gt;&gt; print(</a:t>
            </a:r>
            <a:r>
              <a:rPr lang="en-US" dirty="0" err="1"/>
              <a:t>mylist</a:t>
            </a:r>
            <a:r>
              <a:rPr lang="en-US" dirty="0"/>
              <a:t>[::2]) ['List item 1', 3.14] </a:t>
            </a:r>
          </a:p>
          <a:p>
            <a:pPr fontAlgn="base"/>
            <a:r>
              <a:rPr lang="en-US" b="1" dirty="0"/>
              <a:t>Strings</a:t>
            </a:r>
          </a:p>
          <a:p>
            <a:pPr fontAlgn="base"/>
            <a:r>
              <a:rPr lang="en-US" dirty="0"/>
              <a:t>Its strings can use either single or double quotation marks, and you can have quotation marks of one kind inside a string that uses the other kind (i.e. "He said 'hello'." is valid). Multiline strings are enclosed in </a:t>
            </a:r>
            <a:r>
              <a:rPr lang="en-US" i="1" dirty="0"/>
              <a:t>triple double (or single) quotes</a:t>
            </a:r>
            <a:r>
              <a:rPr lang="en-US" dirty="0"/>
              <a:t> ("""). Python supports Unicode out of the box, using the syntax </a:t>
            </a:r>
            <a:r>
              <a:rPr lang="en-US" dirty="0" err="1"/>
              <a:t>u"This</a:t>
            </a:r>
            <a:r>
              <a:rPr lang="en-US" dirty="0"/>
              <a:t> is a </a:t>
            </a:r>
            <a:r>
              <a:rPr lang="en-US" dirty="0" err="1"/>
              <a:t>unicode</a:t>
            </a:r>
            <a:r>
              <a:rPr lang="en-US" dirty="0"/>
              <a:t> string". To fill a string with values, you use the % (modulo) operator and a tuple. Each %s gets replaced with an item from the tuple, left to right, and you can also use dictionary substitutions, like so:</a:t>
            </a:r>
          </a:p>
          <a:p>
            <a:pPr fontAlgn="base"/>
            <a:r>
              <a:rPr lang="en-US" dirty="0"/>
              <a:t>&gt;&gt;&gt;print("Name: %s\ Number: %s\ String: %s" % (</a:t>
            </a:r>
            <a:r>
              <a:rPr lang="en-US" dirty="0" err="1"/>
              <a:t>myclass.name</a:t>
            </a:r>
            <a:r>
              <a:rPr lang="en-US" dirty="0"/>
              <a:t>, 3, 3 * "-")) Name: </a:t>
            </a:r>
            <a:r>
              <a:rPr lang="en-US" dirty="0" err="1"/>
              <a:t>Poromenos</a:t>
            </a:r>
            <a:r>
              <a:rPr lang="en-US" dirty="0"/>
              <a:t> Number: 3 String: --- </a:t>
            </a:r>
            <a:r>
              <a:rPr lang="en-US" dirty="0" err="1"/>
              <a:t>strString</a:t>
            </a:r>
            <a:r>
              <a:rPr lang="en-US" dirty="0"/>
              <a:t> = """This is a multiline string.""" # WARNING: Watch out for the trailing s in "%(key)s". &gt;&gt;&gt; print("This %(verb)s a %(noun)s." % {"noun": "test", "verb": "is"}) This is a test. </a:t>
            </a:r>
          </a:p>
          <a:p>
            <a:pPr fontAlgn="base"/>
            <a:r>
              <a:rPr lang="en-US" b="1" dirty="0"/>
              <a:t>Flow control statements</a:t>
            </a:r>
          </a:p>
          <a:p>
            <a:pPr fontAlgn="base"/>
            <a:r>
              <a:rPr lang="en-US" dirty="0"/>
              <a:t>Flow control statements are if, for, and while. There is no switch; instead, use if. Use for to enumerate through members of a list. To obtain a list of numbers, use range(&lt;number&gt;). These statements' syntax is thus:</a:t>
            </a:r>
          </a:p>
          <a:p>
            <a:pPr fontAlgn="base"/>
            <a:r>
              <a:rPr lang="en-US" dirty="0" err="1"/>
              <a:t>rangelist</a:t>
            </a:r>
            <a:r>
              <a:rPr lang="en-US" dirty="0"/>
              <a:t> = range(10) &gt;&gt;&gt; print(</a:t>
            </a:r>
            <a:r>
              <a:rPr lang="en-US" dirty="0" err="1"/>
              <a:t>rangelist</a:t>
            </a:r>
            <a:r>
              <a:rPr lang="en-US" dirty="0"/>
              <a:t>) [0, 1, 2, 3, 4, 5, 6, 7, 8, 9] for number in </a:t>
            </a:r>
            <a:r>
              <a:rPr lang="en-US" dirty="0" err="1"/>
              <a:t>rangelist</a:t>
            </a:r>
            <a:r>
              <a:rPr lang="en-US" dirty="0"/>
              <a:t>: # Check if number is one of # the numbers in the tuple. if number in (3, 4, 7, 9): # "Break" terminates a for without # executing the "else" clause. break else: # "Continue" starts the next iteration # of the loop. It's rather useless here, # as it's the last statement of the loop. continue else: # The "else" clause is optional and is # executed only if the loop didn't "break". pass # Do nothing if </a:t>
            </a:r>
            <a:r>
              <a:rPr lang="en-US" dirty="0" err="1"/>
              <a:t>rangelist</a:t>
            </a:r>
            <a:r>
              <a:rPr lang="en-US" dirty="0"/>
              <a:t>[1] == 2: print("The second item (lists are 0-based) is 2") </a:t>
            </a:r>
            <a:r>
              <a:rPr lang="en-US" dirty="0" err="1"/>
              <a:t>elif</a:t>
            </a:r>
            <a:r>
              <a:rPr lang="en-US" dirty="0"/>
              <a:t> </a:t>
            </a:r>
            <a:r>
              <a:rPr lang="en-US" dirty="0" err="1"/>
              <a:t>rangelist</a:t>
            </a:r>
            <a:r>
              <a:rPr lang="en-US" dirty="0"/>
              <a:t>[1] == 3: print("The second item (lists are 0-based) is 3") else: print("</a:t>
            </a:r>
            <a:r>
              <a:rPr lang="en-US" dirty="0" err="1"/>
              <a:t>Dunno</a:t>
            </a:r>
            <a:r>
              <a:rPr lang="en-US" dirty="0"/>
              <a:t>") while </a:t>
            </a:r>
            <a:r>
              <a:rPr lang="en-US" dirty="0" err="1"/>
              <a:t>rangelist</a:t>
            </a:r>
            <a:r>
              <a:rPr lang="en-US" dirty="0"/>
              <a:t>[1] == 1: pass </a:t>
            </a:r>
          </a:p>
          <a:p>
            <a:pPr fontAlgn="base"/>
            <a:r>
              <a:rPr lang="en-US" b="1" dirty="0"/>
              <a:t>Functions</a:t>
            </a:r>
          </a:p>
          <a:p>
            <a:pPr fontAlgn="base"/>
            <a:r>
              <a:rPr lang="en-US" dirty="0"/>
              <a:t>Functions are declared with the "</a:t>
            </a:r>
            <a:r>
              <a:rPr lang="en-US" dirty="0" err="1"/>
              <a:t>def</a:t>
            </a:r>
            <a:r>
              <a:rPr lang="en-US" dirty="0"/>
              <a:t>" keyword. Optional arguments are set in the function declaration after the mandatory arguments by being assigned a default value. For named arguments, the name of the argument is assigned a value. Functions can return a tuple (and using tuple unpacking you can effectively return multiple values). Lambda functions are ad hoc functions that are comprised of a single statement. Parameters are passed by reference, but immutable types (tuples, </a:t>
            </a:r>
            <a:r>
              <a:rPr lang="en-US" dirty="0" err="1"/>
              <a:t>ints</a:t>
            </a:r>
            <a:r>
              <a:rPr lang="en-US" dirty="0"/>
              <a:t>, strings, </a:t>
            </a:r>
            <a:r>
              <a:rPr lang="en-US" dirty="0" err="1"/>
              <a:t>etc</a:t>
            </a:r>
            <a:r>
              <a:rPr lang="en-US" dirty="0"/>
              <a:t>) *cannot be changed in the caller by the </a:t>
            </a:r>
            <a:r>
              <a:rPr lang="en-US" dirty="0" err="1"/>
              <a:t>callee</a:t>
            </a:r>
            <a:r>
              <a:rPr lang="en-US" dirty="0"/>
              <a:t>*. This is because only the memory location of the item is passed, and binding another object to a variable discards the old one, so immutable types are replaced. For example:</a:t>
            </a:r>
          </a:p>
          <a:p>
            <a:pPr fontAlgn="base"/>
            <a:r>
              <a:rPr lang="en-US" dirty="0"/>
              <a:t># Same as </a:t>
            </a:r>
            <a:r>
              <a:rPr lang="en-US" dirty="0" err="1"/>
              <a:t>def</a:t>
            </a:r>
            <a:r>
              <a:rPr lang="en-US" dirty="0"/>
              <a:t> </a:t>
            </a:r>
            <a:r>
              <a:rPr lang="en-US" dirty="0" err="1"/>
              <a:t>funcvar</a:t>
            </a:r>
            <a:r>
              <a:rPr lang="en-US" dirty="0"/>
              <a:t>(x): return x + 1 </a:t>
            </a:r>
            <a:r>
              <a:rPr lang="en-US" dirty="0" err="1"/>
              <a:t>funcvar</a:t>
            </a:r>
            <a:r>
              <a:rPr lang="en-US" dirty="0"/>
              <a:t> = lambda x: x + 1 &gt;&gt;&gt; print(</a:t>
            </a:r>
            <a:r>
              <a:rPr lang="en-US" dirty="0" err="1"/>
              <a:t>funcvar</a:t>
            </a:r>
            <a:r>
              <a:rPr lang="en-US" dirty="0"/>
              <a:t>(1)) 2 # </a:t>
            </a:r>
            <a:r>
              <a:rPr lang="en-US" dirty="0" err="1"/>
              <a:t>an_int</a:t>
            </a:r>
            <a:r>
              <a:rPr lang="en-US" dirty="0"/>
              <a:t> and </a:t>
            </a:r>
            <a:r>
              <a:rPr lang="en-US" dirty="0" err="1"/>
              <a:t>a_string</a:t>
            </a:r>
            <a:r>
              <a:rPr lang="en-US" dirty="0"/>
              <a:t> are optional, they have default values # if one is not passed (2 and "A default string", respectively). </a:t>
            </a:r>
            <a:r>
              <a:rPr lang="en-US" dirty="0" err="1"/>
              <a:t>def</a:t>
            </a:r>
            <a:r>
              <a:rPr lang="en-US" dirty="0"/>
              <a:t> </a:t>
            </a:r>
            <a:r>
              <a:rPr lang="en-US" dirty="0" err="1"/>
              <a:t>passing_example</a:t>
            </a:r>
            <a:r>
              <a:rPr lang="en-US" dirty="0"/>
              <a:t>(</a:t>
            </a:r>
            <a:r>
              <a:rPr lang="en-US" dirty="0" err="1"/>
              <a:t>a_list</a:t>
            </a:r>
            <a:r>
              <a:rPr lang="en-US" dirty="0"/>
              <a:t>, </a:t>
            </a:r>
            <a:r>
              <a:rPr lang="en-US" dirty="0" err="1"/>
              <a:t>an_int</a:t>
            </a:r>
            <a:r>
              <a:rPr lang="en-US" dirty="0"/>
              <a:t>=2, </a:t>
            </a:r>
            <a:r>
              <a:rPr lang="en-US" dirty="0" err="1"/>
              <a:t>a_string</a:t>
            </a:r>
            <a:r>
              <a:rPr lang="en-US" dirty="0"/>
              <a:t>="A default string"): </a:t>
            </a:r>
            <a:r>
              <a:rPr lang="en-US" dirty="0" err="1"/>
              <a:t>a_list.append</a:t>
            </a:r>
            <a:r>
              <a:rPr lang="en-US" dirty="0"/>
              <a:t>("A new item") </a:t>
            </a:r>
            <a:r>
              <a:rPr lang="en-US" dirty="0" err="1"/>
              <a:t>an_int</a:t>
            </a:r>
            <a:r>
              <a:rPr lang="en-US" dirty="0"/>
              <a:t> = 4 return </a:t>
            </a:r>
            <a:r>
              <a:rPr lang="en-US" dirty="0" err="1"/>
              <a:t>a_list</a:t>
            </a:r>
            <a:r>
              <a:rPr lang="en-US" dirty="0"/>
              <a:t>, </a:t>
            </a:r>
            <a:r>
              <a:rPr lang="en-US" dirty="0" err="1"/>
              <a:t>an_int</a:t>
            </a:r>
            <a:r>
              <a:rPr lang="en-US" dirty="0"/>
              <a:t>, </a:t>
            </a:r>
            <a:r>
              <a:rPr lang="en-US" dirty="0" err="1"/>
              <a:t>a_string</a:t>
            </a:r>
            <a:r>
              <a:rPr lang="en-US" dirty="0"/>
              <a:t> &gt;&gt;&gt; </a:t>
            </a:r>
            <a:r>
              <a:rPr lang="en-US" dirty="0" err="1"/>
              <a:t>my_list</a:t>
            </a:r>
            <a:r>
              <a:rPr lang="en-US" dirty="0"/>
              <a:t> = [1, 2, 3] &gt;&gt;&gt; </a:t>
            </a:r>
            <a:r>
              <a:rPr lang="en-US" dirty="0" err="1"/>
              <a:t>my_int</a:t>
            </a:r>
            <a:r>
              <a:rPr lang="en-US" dirty="0"/>
              <a:t> = 10 &gt;&gt;&gt; print(</a:t>
            </a:r>
            <a:r>
              <a:rPr lang="en-US" dirty="0" err="1"/>
              <a:t>passing_example</a:t>
            </a:r>
            <a:r>
              <a:rPr lang="en-US" dirty="0"/>
              <a:t>(</a:t>
            </a:r>
            <a:r>
              <a:rPr lang="en-US" dirty="0" err="1"/>
              <a:t>my_list</a:t>
            </a:r>
            <a:r>
              <a:rPr lang="en-US" dirty="0"/>
              <a:t>, </a:t>
            </a:r>
            <a:r>
              <a:rPr lang="en-US" dirty="0" err="1"/>
              <a:t>my_int</a:t>
            </a:r>
            <a:r>
              <a:rPr lang="en-US" dirty="0"/>
              <a:t>)) ([1, 2, 3, 'A new item'], 4, "A default string") &gt;&gt;&gt; </a:t>
            </a:r>
            <a:r>
              <a:rPr lang="en-US" dirty="0" err="1"/>
              <a:t>my_list</a:t>
            </a:r>
            <a:r>
              <a:rPr lang="en-US" dirty="0"/>
              <a:t> [1, 2, 3, 'A new item'] &gt;&gt;&gt; </a:t>
            </a:r>
            <a:r>
              <a:rPr lang="en-US" dirty="0" err="1"/>
              <a:t>my_int</a:t>
            </a:r>
            <a:r>
              <a:rPr lang="en-US" dirty="0"/>
              <a:t> 10 </a:t>
            </a:r>
          </a:p>
          <a:p>
            <a:pPr fontAlgn="base"/>
            <a:r>
              <a:rPr lang="en-US" b="1" dirty="0"/>
              <a:t>Classes</a:t>
            </a:r>
          </a:p>
          <a:p>
            <a:pPr fontAlgn="base"/>
            <a:r>
              <a:rPr lang="en-US" dirty="0"/>
              <a:t>Python supports a limited form of multiple inheritance in classes. Private variables and methods can be declared (by convention, this is not enforced by the language) by adding at least two leading underscores and at most one trailing one (e.g. "__spam"). We can also bind arbitrary names to class instances. An example follows:</a:t>
            </a:r>
          </a:p>
          <a:p>
            <a:pPr fontAlgn="base"/>
            <a:r>
              <a:rPr lang="en-US" dirty="0"/>
              <a:t>class </a:t>
            </a:r>
            <a:r>
              <a:rPr lang="en-US" dirty="0" err="1"/>
              <a:t>MyClass</a:t>
            </a:r>
            <a:r>
              <a:rPr lang="en-US" dirty="0"/>
              <a:t>(object): common = 10 </a:t>
            </a:r>
            <a:r>
              <a:rPr lang="en-US" dirty="0" err="1"/>
              <a:t>def</a:t>
            </a:r>
            <a:r>
              <a:rPr lang="en-US" dirty="0"/>
              <a:t> __</a:t>
            </a:r>
            <a:r>
              <a:rPr lang="en-US" dirty="0" err="1"/>
              <a:t>init</a:t>
            </a:r>
            <a:r>
              <a:rPr lang="en-US" dirty="0"/>
              <a:t>__(self): </a:t>
            </a:r>
            <a:r>
              <a:rPr lang="en-US" dirty="0" err="1"/>
              <a:t>self.myvariable</a:t>
            </a:r>
            <a:r>
              <a:rPr lang="en-US" dirty="0"/>
              <a:t> = 3 </a:t>
            </a:r>
            <a:r>
              <a:rPr lang="en-US" dirty="0" err="1"/>
              <a:t>def</a:t>
            </a:r>
            <a:r>
              <a:rPr lang="en-US" dirty="0"/>
              <a:t> </a:t>
            </a:r>
            <a:r>
              <a:rPr lang="en-US" dirty="0" err="1"/>
              <a:t>myfunction</a:t>
            </a:r>
            <a:r>
              <a:rPr lang="en-US" dirty="0"/>
              <a:t>(self, arg1, arg2): return </a:t>
            </a:r>
            <a:r>
              <a:rPr lang="en-US" dirty="0" err="1"/>
              <a:t>self.myvariable</a:t>
            </a:r>
            <a:r>
              <a:rPr lang="en-US" dirty="0"/>
              <a:t> # This is the class instantiation &gt;&gt;&gt; </a:t>
            </a:r>
            <a:r>
              <a:rPr lang="en-US" dirty="0" err="1"/>
              <a:t>classinstance</a:t>
            </a:r>
            <a:r>
              <a:rPr lang="en-US" dirty="0"/>
              <a:t> = </a:t>
            </a:r>
            <a:r>
              <a:rPr lang="en-US" dirty="0" err="1"/>
              <a:t>MyClass</a:t>
            </a:r>
            <a:r>
              <a:rPr lang="en-US" dirty="0"/>
              <a:t>() &gt;&gt;&gt; </a:t>
            </a:r>
            <a:r>
              <a:rPr lang="en-US" dirty="0" err="1"/>
              <a:t>classinstance.myfunction</a:t>
            </a:r>
            <a:r>
              <a:rPr lang="en-US" dirty="0"/>
              <a:t>(1, 2) 3 # This variable is shared by all instances. &gt;&gt;&gt; classinstance2 = </a:t>
            </a:r>
            <a:r>
              <a:rPr lang="en-US" dirty="0" err="1"/>
              <a:t>MyClass</a:t>
            </a:r>
            <a:r>
              <a:rPr lang="en-US" dirty="0"/>
              <a:t>() &gt;&gt;&gt; </a:t>
            </a:r>
            <a:r>
              <a:rPr lang="en-US" dirty="0" err="1"/>
              <a:t>classinstance.common</a:t>
            </a:r>
            <a:r>
              <a:rPr lang="en-US" dirty="0"/>
              <a:t> 10 &gt;&gt;&gt; classinstance2.common 10 # Note how we use the class name # instead of the instance. &gt;&gt;&gt; </a:t>
            </a:r>
            <a:r>
              <a:rPr lang="en-US" dirty="0" err="1"/>
              <a:t>MyClass.common</a:t>
            </a:r>
            <a:r>
              <a:rPr lang="en-US" dirty="0"/>
              <a:t> = 30 &gt;&gt;&gt; </a:t>
            </a:r>
            <a:r>
              <a:rPr lang="en-US" dirty="0" err="1"/>
              <a:t>classinstance.common</a:t>
            </a:r>
            <a:r>
              <a:rPr lang="en-US" dirty="0"/>
              <a:t> 30 &gt;&gt;&gt; classinstance2.common 30 # This will not update the variable on the class, # instead it will bind a new object to the old # variable name. &gt;&gt;&gt; </a:t>
            </a:r>
            <a:r>
              <a:rPr lang="en-US" dirty="0" err="1"/>
              <a:t>classinstance.common</a:t>
            </a:r>
            <a:r>
              <a:rPr lang="en-US" dirty="0"/>
              <a:t> = 10 &gt;&gt;&gt; </a:t>
            </a:r>
            <a:r>
              <a:rPr lang="en-US" dirty="0" err="1"/>
              <a:t>classinstance.common</a:t>
            </a:r>
            <a:r>
              <a:rPr lang="en-US" dirty="0"/>
              <a:t> 10 &gt;&gt;&gt; classinstance2.common 30 &gt;&gt;&gt; </a:t>
            </a:r>
            <a:r>
              <a:rPr lang="en-US" dirty="0" err="1"/>
              <a:t>MyClass.common</a:t>
            </a:r>
            <a:r>
              <a:rPr lang="en-US" dirty="0"/>
              <a:t> = 50 # This has not changed, because "common" is # now an instance variable. &gt;&gt;&gt; </a:t>
            </a:r>
            <a:r>
              <a:rPr lang="en-US" dirty="0" err="1"/>
              <a:t>classinstance.common</a:t>
            </a:r>
            <a:r>
              <a:rPr lang="en-US" dirty="0"/>
              <a:t> 10 &gt;&gt;&gt; classinstance2.common 50 # This class inherits from </a:t>
            </a:r>
            <a:r>
              <a:rPr lang="en-US" dirty="0" err="1"/>
              <a:t>MyClass</a:t>
            </a:r>
            <a:r>
              <a:rPr lang="en-US" dirty="0"/>
              <a:t>. The example # class above inherits from "object", which makes # it what's called a "new-style class". # Multiple inheritance is declared as: # class </a:t>
            </a:r>
            <a:r>
              <a:rPr lang="en-US" dirty="0" err="1"/>
              <a:t>OtherClass</a:t>
            </a:r>
            <a:r>
              <a:rPr lang="en-US" dirty="0"/>
              <a:t>(MyClass1, MyClass2, </a:t>
            </a:r>
            <a:r>
              <a:rPr lang="en-US" dirty="0" err="1"/>
              <a:t>MyClassN</a:t>
            </a:r>
            <a:r>
              <a:rPr lang="en-US" dirty="0"/>
              <a:t>) class </a:t>
            </a:r>
            <a:r>
              <a:rPr lang="en-US" dirty="0" err="1"/>
              <a:t>OtherClass</a:t>
            </a:r>
            <a:r>
              <a:rPr lang="en-US" dirty="0"/>
              <a:t>(</a:t>
            </a:r>
            <a:r>
              <a:rPr lang="en-US" dirty="0" err="1"/>
              <a:t>MyClass</a:t>
            </a:r>
            <a:r>
              <a:rPr lang="en-US" dirty="0"/>
              <a:t>): # The "self" argument is passed automatically # and refers to the class instance, so you can set # instance variables as above, but from inside the class. </a:t>
            </a:r>
            <a:r>
              <a:rPr lang="en-US" dirty="0" err="1"/>
              <a:t>def</a:t>
            </a:r>
            <a:r>
              <a:rPr lang="en-US" dirty="0"/>
              <a:t> __</a:t>
            </a:r>
            <a:r>
              <a:rPr lang="en-US" dirty="0" err="1"/>
              <a:t>init</a:t>
            </a:r>
            <a:r>
              <a:rPr lang="en-US" dirty="0"/>
              <a:t>__(self, arg1): </a:t>
            </a:r>
            <a:r>
              <a:rPr lang="en-US" dirty="0" err="1"/>
              <a:t>self.myvariable</a:t>
            </a:r>
            <a:r>
              <a:rPr lang="en-US" dirty="0"/>
              <a:t> = 3 print(arg1) &gt;&gt;&gt; </a:t>
            </a:r>
            <a:r>
              <a:rPr lang="en-US" dirty="0" err="1"/>
              <a:t>classinstance</a:t>
            </a:r>
            <a:r>
              <a:rPr lang="en-US" dirty="0"/>
              <a:t> = </a:t>
            </a:r>
            <a:r>
              <a:rPr lang="en-US" dirty="0" err="1"/>
              <a:t>OtherClass</a:t>
            </a:r>
            <a:r>
              <a:rPr lang="en-US" dirty="0"/>
              <a:t>("hello") hello &gt;&gt;&gt; </a:t>
            </a:r>
            <a:r>
              <a:rPr lang="en-US" dirty="0" err="1"/>
              <a:t>classinstance.myfunction</a:t>
            </a:r>
            <a:r>
              <a:rPr lang="en-US" dirty="0"/>
              <a:t>(1, 2) 3 # This class doesn't have a .test member, but # we can add one to the instance anyway. Note # that this will only be a member of </a:t>
            </a:r>
            <a:r>
              <a:rPr lang="en-US" dirty="0" err="1"/>
              <a:t>classinstance</a:t>
            </a:r>
            <a:r>
              <a:rPr lang="en-US" dirty="0"/>
              <a:t>. &gt;&gt;&gt; </a:t>
            </a:r>
            <a:r>
              <a:rPr lang="en-US" dirty="0" err="1"/>
              <a:t>classinstance.test</a:t>
            </a:r>
            <a:r>
              <a:rPr lang="en-US" dirty="0"/>
              <a:t> = 10 &gt;&gt;&gt; </a:t>
            </a:r>
            <a:r>
              <a:rPr lang="en-US" dirty="0" err="1"/>
              <a:t>classinstance.test</a:t>
            </a:r>
            <a:r>
              <a:rPr lang="en-US" dirty="0"/>
              <a:t> 10 </a:t>
            </a:r>
          </a:p>
          <a:p>
            <a:pPr fontAlgn="base"/>
            <a:r>
              <a:rPr lang="en-US" b="1" dirty="0"/>
              <a:t>Exceptions</a:t>
            </a:r>
          </a:p>
          <a:p>
            <a:pPr fontAlgn="base"/>
            <a:r>
              <a:rPr lang="en-US" dirty="0"/>
              <a:t>Exceptions in Python are handled with try-except [</a:t>
            </a:r>
            <a:r>
              <a:rPr lang="en-US" dirty="0" err="1"/>
              <a:t>exceptionname</a:t>
            </a:r>
            <a:r>
              <a:rPr lang="en-US" dirty="0"/>
              <a:t>] blocks:</a:t>
            </a:r>
          </a:p>
          <a:p>
            <a:pPr fontAlgn="base"/>
            <a:r>
              <a:rPr lang="en-US" dirty="0" err="1"/>
              <a:t>def</a:t>
            </a:r>
            <a:r>
              <a:rPr lang="en-US" dirty="0"/>
              <a:t> </a:t>
            </a:r>
            <a:r>
              <a:rPr lang="en-US" dirty="0" err="1"/>
              <a:t>some_function</a:t>
            </a:r>
            <a:r>
              <a:rPr lang="en-US" dirty="0"/>
              <a:t>(): try: # Division by zero raises an exception 10 / 0 except </a:t>
            </a:r>
            <a:r>
              <a:rPr lang="en-US" dirty="0" err="1"/>
              <a:t>ZeroDivisionError</a:t>
            </a:r>
            <a:r>
              <a:rPr lang="en-US" dirty="0"/>
              <a:t>: print("Oops, invalid.") else: # Exception didn't occur, we're good. pass finally: # This is executed after the code block is run # and all exceptions have been handled, even # if a new exception is raised while handling. print("We're done with that.") &gt;&gt;&gt; </a:t>
            </a:r>
            <a:r>
              <a:rPr lang="en-US" dirty="0" err="1"/>
              <a:t>some_function</a:t>
            </a:r>
            <a:r>
              <a:rPr lang="en-US" dirty="0"/>
              <a:t>() Oops, invalid. We're done with that. </a:t>
            </a:r>
          </a:p>
          <a:p>
            <a:pPr fontAlgn="base"/>
            <a:r>
              <a:rPr lang="en-US" b="1" dirty="0"/>
              <a:t>Importing</a:t>
            </a:r>
          </a:p>
          <a:p>
            <a:pPr fontAlgn="base"/>
            <a:r>
              <a:rPr lang="en-US" dirty="0"/>
              <a:t>External libraries are used with the import [</a:t>
            </a:r>
            <a:r>
              <a:rPr lang="en-US" dirty="0" err="1"/>
              <a:t>libname</a:t>
            </a:r>
            <a:r>
              <a:rPr lang="en-US" dirty="0"/>
              <a:t>] keyword. You can also use from [</a:t>
            </a:r>
            <a:r>
              <a:rPr lang="en-US" dirty="0" err="1"/>
              <a:t>libname</a:t>
            </a:r>
            <a:r>
              <a:rPr lang="en-US" dirty="0"/>
              <a:t>] import [</a:t>
            </a:r>
            <a:r>
              <a:rPr lang="en-US" dirty="0" err="1"/>
              <a:t>funcname</a:t>
            </a:r>
            <a:r>
              <a:rPr lang="en-US" dirty="0"/>
              <a:t>] for individual functions. Here is an example:</a:t>
            </a:r>
          </a:p>
          <a:p>
            <a:pPr fontAlgn="base"/>
            <a:r>
              <a:rPr lang="en-US" dirty="0"/>
              <a:t>import random from time import clock </a:t>
            </a:r>
            <a:r>
              <a:rPr lang="en-US" dirty="0" err="1"/>
              <a:t>randomint</a:t>
            </a:r>
            <a:r>
              <a:rPr lang="en-US" dirty="0"/>
              <a:t> = </a:t>
            </a:r>
            <a:r>
              <a:rPr lang="en-US" dirty="0" err="1"/>
              <a:t>random.randint</a:t>
            </a:r>
            <a:r>
              <a:rPr lang="en-US" dirty="0"/>
              <a:t>(1, 100) &gt;&gt;&gt; print(</a:t>
            </a:r>
            <a:r>
              <a:rPr lang="en-US" dirty="0" err="1"/>
              <a:t>randomint</a:t>
            </a:r>
            <a:r>
              <a:rPr lang="en-US" dirty="0"/>
              <a:t>) 64 </a:t>
            </a:r>
          </a:p>
          <a:p>
            <a:pPr fontAlgn="base"/>
            <a:r>
              <a:rPr lang="en-US" b="1" dirty="0"/>
              <a:t>File I/O</a:t>
            </a:r>
          </a:p>
          <a:p>
            <a:pPr fontAlgn="base"/>
            <a:r>
              <a:rPr lang="en-US" dirty="0"/>
              <a:t>Python has a wide array of libraries built in. As an example, here is how serializing (converting data structures to strings using the pickle library) with file I/O is used:</a:t>
            </a:r>
          </a:p>
          <a:p>
            <a:pPr fontAlgn="base"/>
            <a:r>
              <a:rPr lang="en-US" dirty="0"/>
              <a:t>import pickle </a:t>
            </a:r>
            <a:r>
              <a:rPr lang="en-US" dirty="0" err="1"/>
              <a:t>mylist</a:t>
            </a:r>
            <a:r>
              <a:rPr lang="en-US" dirty="0"/>
              <a:t> = ["This", "is", 4, 13327] # Open the file C:\\</a:t>
            </a:r>
            <a:r>
              <a:rPr lang="en-US" dirty="0" err="1"/>
              <a:t>binary.dat</a:t>
            </a:r>
            <a:r>
              <a:rPr lang="en-US" dirty="0"/>
              <a:t> for writing. The letter r before the # filename string is used to prevent backslash escaping. </a:t>
            </a:r>
            <a:r>
              <a:rPr lang="en-US" dirty="0" err="1"/>
              <a:t>myfile</a:t>
            </a:r>
            <a:r>
              <a:rPr lang="en-US" dirty="0"/>
              <a:t> = open(</a:t>
            </a:r>
            <a:r>
              <a:rPr lang="en-US" dirty="0" err="1"/>
              <a:t>r"C</a:t>
            </a:r>
            <a:r>
              <a:rPr lang="en-US" dirty="0"/>
              <a:t>:\\</a:t>
            </a:r>
            <a:r>
              <a:rPr lang="en-US" dirty="0" err="1"/>
              <a:t>binary.dat</a:t>
            </a:r>
            <a:r>
              <a:rPr lang="en-US" dirty="0"/>
              <a:t>", "w") </a:t>
            </a:r>
            <a:r>
              <a:rPr lang="en-US" dirty="0" err="1"/>
              <a:t>pickle.dump</a:t>
            </a:r>
            <a:r>
              <a:rPr lang="en-US" dirty="0"/>
              <a:t>(</a:t>
            </a:r>
            <a:r>
              <a:rPr lang="en-US" dirty="0" err="1"/>
              <a:t>mylist</a:t>
            </a:r>
            <a:r>
              <a:rPr lang="en-US" dirty="0"/>
              <a:t>, </a:t>
            </a:r>
            <a:r>
              <a:rPr lang="en-US" dirty="0" err="1"/>
              <a:t>myfile</a:t>
            </a:r>
            <a:r>
              <a:rPr lang="en-US" dirty="0"/>
              <a:t>) </a:t>
            </a:r>
            <a:r>
              <a:rPr lang="en-US" dirty="0" err="1"/>
              <a:t>myfile.close</a:t>
            </a:r>
            <a:r>
              <a:rPr lang="en-US" dirty="0"/>
              <a:t>() </a:t>
            </a:r>
            <a:r>
              <a:rPr lang="en-US" dirty="0" err="1"/>
              <a:t>myfile</a:t>
            </a:r>
            <a:r>
              <a:rPr lang="en-US" dirty="0"/>
              <a:t> = open(</a:t>
            </a:r>
            <a:r>
              <a:rPr lang="en-US" dirty="0" err="1"/>
              <a:t>r"C</a:t>
            </a:r>
            <a:r>
              <a:rPr lang="en-US" dirty="0"/>
              <a:t>:\\</a:t>
            </a:r>
            <a:r>
              <a:rPr lang="en-US" dirty="0" err="1"/>
              <a:t>text.txt</a:t>
            </a:r>
            <a:r>
              <a:rPr lang="en-US" dirty="0"/>
              <a:t>", "w") </a:t>
            </a:r>
            <a:r>
              <a:rPr lang="en-US" dirty="0" err="1"/>
              <a:t>myfile.write</a:t>
            </a:r>
            <a:r>
              <a:rPr lang="en-US" dirty="0"/>
              <a:t>("This is a sample string") </a:t>
            </a:r>
            <a:r>
              <a:rPr lang="en-US" dirty="0" err="1"/>
              <a:t>myfile.close</a:t>
            </a:r>
            <a:r>
              <a:rPr lang="en-US" dirty="0"/>
              <a:t>() </a:t>
            </a:r>
            <a:r>
              <a:rPr lang="en-US" dirty="0" err="1"/>
              <a:t>myfile</a:t>
            </a:r>
            <a:r>
              <a:rPr lang="en-US" dirty="0"/>
              <a:t> = open(</a:t>
            </a:r>
            <a:r>
              <a:rPr lang="en-US" dirty="0" err="1"/>
              <a:t>r"C</a:t>
            </a:r>
            <a:r>
              <a:rPr lang="en-US" dirty="0"/>
              <a:t>:\\</a:t>
            </a:r>
            <a:r>
              <a:rPr lang="en-US" dirty="0" err="1"/>
              <a:t>text.txt</a:t>
            </a:r>
            <a:r>
              <a:rPr lang="en-US" dirty="0"/>
              <a:t>") &gt;&gt;&gt; print(</a:t>
            </a:r>
            <a:r>
              <a:rPr lang="en-US" dirty="0" err="1"/>
              <a:t>myfile.read</a:t>
            </a:r>
            <a:r>
              <a:rPr lang="en-US" dirty="0"/>
              <a:t>()) 'This is a sample string' </a:t>
            </a:r>
            <a:r>
              <a:rPr lang="en-US" dirty="0" err="1"/>
              <a:t>myfile.close</a:t>
            </a:r>
            <a:r>
              <a:rPr lang="en-US" dirty="0"/>
              <a:t>() # Open the file for reading. </a:t>
            </a:r>
            <a:r>
              <a:rPr lang="en-US" dirty="0" err="1"/>
              <a:t>myfile</a:t>
            </a:r>
            <a:r>
              <a:rPr lang="en-US" dirty="0"/>
              <a:t> = open(</a:t>
            </a:r>
            <a:r>
              <a:rPr lang="en-US" dirty="0" err="1"/>
              <a:t>r"C</a:t>
            </a:r>
            <a:r>
              <a:rPr lang="en-US" dirty="0"/>
              <a:t>:\\</a:t>
            </a:r>
            <a:r>
              <a:rPr lang="en-US" dirty="0" err="1"/>
              <a:t>binary.dat</a:t>
            </a:r>
            <a:r>
              <a:rPr lang="en-US" dirty="0"/>
              <a:t>") </a:t>
            </a:r>
            <a:r>
              <a:rPr lang="en-US" dirty="0" err="1"/>
              <a:t>loadedlist</a:t>
            </a:r>
            <a:r>
              <a:rPr lang="en-US" dirty="0"/>
              <a:t> = </a:t>
            </a:r>
            <a:r>
              <a:rPr lang="en-US" dirty="0" err="1"/>
              <a:t>pickle.load</a:t>
            </a:r>
            <a:r>
              <a:rPr lang="en-US" dirty="0"/>
              <a:t>(</a:t>
            </a:r>
            <a:r>
              <a:rPr lang="en-US" dirty="0" err="1"/>
              <a:t>myfile</a:t>
            </a:r>
            <a:r>
              <a:rPr lang="en-US" dirty="0"/>
              <a:t>) </a:t>
            </a:r>
            <a:r>
              <a:rPr lang="en-US" dirty="0" err="1"/>
              <a:t>myfile.close</a:t>
            </a:r>
            <a:r>
              <a:rPr lang="en-US" dirty="0"/>
              <a:t>() &gt;&gt;&gt; print(</a:t>
            </a:r>
            <a:r>
              <a:rPr lang="en-US" dirty="0" err="1"/>
              <a:t>loadedlist</a:t>
            </a:r>
            <a:r>
              <a:rPr lang="en-US" dirty="0"/>
              <a:t>) ['This', 'is', 4, 13327] </a:t>
            </a:r>
          </a:p>
          <a:p>
            <a:pPr fontAlgn="base"/>
            <a:r>
              <a:rPr lang="en-US" b="1" dirty="0"/>
              <a:t>Miscellaneous</a:t>
            </a:r>
          </a:p>
          <a:p>
            <a:pPr fontAlgn="base"/>
            <a:r>
              <a:rPr lang="en-US" dirty="0"/>
              <a:t>Conditions can be chained. 1 &lt; a &lt; 3 checks that a is both less than 3 and greater than 1.</a:t>
            </a:r>
          </a:p>
          <a:p>
            <a:pPr fontAlgn="base"/>
            <a:r>
              <a:rPr lang="en-US" dirty="0"/>
              <a:t>You can use del to delete variables or items in arrays.</a:t>
            </a:r>
          </a:p>
          <a:p>
            <a:pPr fontAlgn="base"/>
            <a:r>
              <a:rPr lang="en-US" dirty="0"/>
              <a:t>List comprehensions provide a powerful way to create and manipulate lists. They consist of an expression followed by a for clause followed by zero or more if or for clauses, like so:</a:t>
            </a:r>
          </a:p>
          <a:p>
            <a:pPr fontAlgn="base"/>
            <a:r>
              <a:rPr lang="en-US" dirty="0"/>
              <a:t>&gt;&gt;&gt; lst1 = [1, 2, 3] &gt;&gt;&gt; lst2 = [3, 4, 5] &gt;&gt;&gt; print([x * y for x in lst1 for y in lst2]) [3, 4, 5, 6, 8, 10, 9, 12, 15] &gt;&gt;&gt; print([x for x in lst1 if 4 &gt; x &gt; 1]) [2, 3] # Check if a condition is true for any items. # "any" returns true if any item in the list is true. &gt;&gt;&gt; any([</a:t>
            </a:r>
            <a:r>
              <a:rPr lang="en-US" dirty="0" err="1"/>
              <a:t>i</a:t>
            </a:r>
            <a:r>
              <a:rPr lang="en-US" dirty="0"/>
              <a:t> % 3 for </a:t>
            </a:r>
            <a:r>
              <a:rPr lang="en-US" dirty="0" err="1"/>
              <a:t>i</a:t>
            </a:r>
            <a:r>
              <a:rPr lang="en-US" dirty="0"/>
              <a:t> in [3, 3, 4, 4, 3]]) True # This is because 4 % 3 = 1, and 1 is true, so any() # returns True. # Check for how many items a condition is true. &gt;&gt;&gt; sum(1 for </a:t>
            </a:r>
            <a:r>
              <a:rPr lang="en-US" dirty="0" err="1"/>
              <a:t>i</a:t>
            </a:r>
            <a:r>
              <a:rPr lang="en-US" dirty="0"/>
              <a:t> in [3, 3, 4, 4, 3] if </a:t>
            </a:r>
            <a:r>
              <a:rPr lang="en-US" dirty="0" err="1"/>
              <a:t>i</a:t>
            </a:r>
            <a:r>
              <a:rPr lang="en-US" dirty="0"/>
              <a:t> == 4) 2 &gt;&gt;&gt; del lst1[0] &gt;&gt;&gt; print(lst1) [2, 3] &gt;&gt;&gt; del lst1 </a:t>
            </a:r>
          </a:p>
          <a:p>
            <a:pPr fontAlgn="base"/>
            <a:r>
              <a:rPr lang="en-US" dirty="0"/>
              <a:t>Global variables are declared outside of functions and can be read without any special declarations, but if you want to write to them you must declare them at the beginning of the function with the "global" keyword, otherwise Python will bind that object to a new local variable (be careful of that, it's a small catch that can get you if you don't know it). For example:</a:t>
            </a:r>
          </a:p>
          <a:p>
            <a:pPr fontAlgn="base"/>
            <a:r>
              <a:rPr lang="en-US" dirty="0"/>
              <a:t>number = 5 </a:t>
            </a:r>
            <a:r>
              <a:rPr lang="en-US" dirty="0" err="1"/>
              <a:t>def</a:t>
            </a:r>
            <a:r>
              <a:rPr lang="en-US" dirty="0"/>
              <a:t> </a:t>
            </a:r>
            <a:r>
              <a:rPr lang="en-US" dirty="0" err="1"/>
              <a:t>myfunc</a:t>
            </a:r>
            <a:r>
              <a:rPr lang="en-US" dirty="0"/>
              <a:t>(): # This will print 5. print(number) </a:t>
            </a:r>
            <a:r>
              <a:rPr lang="en-US" dirty="0" err="1"/>
              <a:t>def</a:t>
            </a:r>
            <a:r>
              <a:rPr lang="en-US" dirty="0"/>
              <a:t> </a:t>
            </a:r>
            <a:r>
              <a:rPr lang="en-US" dirty="0" err="1"/>
              <a:t>anotherfunc</a:t>
            </a:r>
            <a:r>
              <a:rPr lang="en-US" dirty="0"/>
              <a:t>(): # This raises an exception because the variable has not # been bound before printing. Python knows that it an # object will be bound to it later and creates a new, local # object instead of accessing the global one. print(number) number = 3 </a:t>
            </a:r>
            <a:r>
              <a:rPr lang="en-US" dirty="0" err="1"/>
              <a:t>def</a:t>
            </a:r>
            <a:r>
              <a:rPr lang="en-US" dirty="0"/>
              <a:t> </a:t>
            </a:r>
            <a:r>
              <a:rPr lang="en-US" dirty="0" err="1"/>
              <a:t>yetanotherfunc</a:t>
            </a:r>
            <a:r>
              <a:rPr lang="en-US" dirty="0"/>
              <a:t>(): global number # This will correctly change the global. number = 3 </a:t>
            </a:r>
          </a:p>
          <a:p>
            <a:r>
              <a:rPr lang="en-US" dirty="0"/>
              <a:t/>
            </a:r>
            <a:br>
              <a:rPr lang="en-US" dirty="0"/>
            </a:br>
            <a:endParaRPr lang="en-US" dirty="0"/>
          </a:p>
        </p:txBody>
      </p:sp>
    </p:spTree>
    <p:extLst>
      <p:ext uri="{BB962C8B-B14F-4D97-AF65-F5344CB8AC3E}">
        <p14:creationId xmlns:p14="http://schemas.microsoft.com/office/powerpoint/2010/main" val="1520695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Ultimatum: dynamic label in Accept</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a:latin typeface="Consolas" charset="0"/>
                <a:ea typeface="Consolas" charset="0"/>
                <a:cs typeface="Consolas" charset="0"/>
              </a:rPr>
              <a:t>{% block content %}</a:t>
            </a:r>
          </a:p>
          <a:p>
            <a:pPr marL="0" indent="0" fontAlgn="base">
              <a:buNone/>
            </a:pPr>
            <a:r>
              <a:rPr lang="en-US" dirty="0">
                <a:latin typeface="Consolas" charset="0"/>
                <a:ea typeface="Consolas" charset="0"/>
                <a:cs typeface="Consolas" charset="0"/>
              </a:rPr>
              <a:t>  {% </a:t>
            </a:r>
            <a:r>
              <a:rPr lang="en-US" dirty="0" err="1">
                <a:latin typeface="Consolas" charset="0"/>
                <a:ea typeface="Consolas" charset="0"/>
                <a:cs typeface="Consolas" charset="0"/>
              </a:rPr>
              <a:t>formfield</a:t>
            </a:r>
            <a:r>
              <a:rPr lang="en-US" dirty="0">
                <a:latin typeface="Consolas" charset="0"/>
                <a:ea typeface="Consolas" charset="0"/>
                <a:cs typeface="Consolas" charset="0"/>
              </a:rPr>
              <a:t> </a:t>
            </a:r>
            <a:r>
              <a:rPr lang="en-US" dirty="0" err="1">
                <a:latin typeface="Consolas" charset="0"/>
                <a:ea typeface="Consolas" charset="0"/>
                <a:cs typeface="Consolas" charset="0"/>
              </a:rPr>
              <a:t>group.accept</a:t>
            </a:r>
            <a:r>
              <a:rPr lang="en-US" dirty="0">
                <a:latin typeface="Consolas" charset="0"/>
                <a:ea typeface="Consolas" charset="0"/>
                <a:cs typeface="Consolas" charset="0"/>
              </a:rPr>
              <a:t> with label=</a:t>
            </a:r>
            <a:r>
              <a:rPr lang="en-US" dirty="0" err="1">
                <a:latin typeface="Consolas" charset="0"/>
                <a:ea typeface="Consolas" charset="0"/>
                <a:cs typeface="Consolas" charset="0"/>
              </a:rPr>
              <a:t>offer_text</a:t>
            </a:r>
            <a:r>
              <a:rPr lang="en-US" dirty="0">
                <a:latin typeface="Consolas" charset="0"/>
                <a:ea typeface="Consolas" charset="0"/>
                <a:cs typeface="Consolas" charset="0"/>
              </a:rPr>
              <a:t> %}</a:t>
            </a:r>
          </a:p>
          <a:p>
            <a:pPr marL="0" indent="0" fontAlgn="base">
              <a:buNone/>
            </a:pPr>
            <a:r>
              <a:rPr lang="en-US" dirty="0">
                <a:latin typeface="Consolas" charset="0"/>
                <a:ea typeface="Consolas" charset="0"/>
                <a:cs typeface="Consolas" charset="0"/>
              </a:rPr>
              <a:t>  {% include 'ultimatum/</a:t>
            </a:r>
            <a:r>
              <a:rPr lang="en-US" dirty="0" err="1">
                <a:latin typeface="Consolas" charset="0"/>
                <a:ea typeface="Consolas" charset="0"/>
                <a:cs typeface="Consolas" charset="0"/>
              </a:rPr>
              <a:t>instructions.html</a:t>
            </a:r>
            <a:r>
              <a:rPr lang="en-US" dirty="0">
                <a:latin typeface="Consolas" charset="0"/>
                <a:ea typeface="Consolas" charset="0"/>
                <a:cs typeface="Consolas" charset="0"/>
              </a:rPr>
              <a:t>' %}</a:t>
            </a:r>
          </a:p>
          <a:p>
            <a:pPr marL="0" indent="0" fontAlgn="base">
              <a:buNone/>
            </a:pPr>
            <a:r>
              <a:rPr lang="en-US" dirty="0">
                <a:latin typeface="Consolas" charset="0"/>
                <a:ea typeface="Consolas" charset="0"/>
                <a:cs typeface="Consolas" charset="0"/>
              </a:rPr>
              <a:t>  &lt;</a:t>
            </a:r>
            <a:r>
              <a:rPr lang="en-US" dirty="0" err="1">
                <a:latin typeface="Consolas" charset="0"/>
                <a:ea typeface="Consolas" charset="0"/>
                <a:cs typeface="Consolas" charset="0"/>
              </a:rPr>
              <a:t>br</a:t>
            </a:r>
            <a:r>
              <a:rPr lang="en-US" dirty="0">
                <a:latin typeface="Consolas" charset="0"/>
                <a:ea typeface="Consolas" charset="0"/>
                <a:cs typeface="Consolas" charset="0"/>
              </a:rPr>
              <a:t>&gt;</a:t>
            </a:r>
          </a:p>
          <a:p>
            <a:pPr marL="0" indent="0" fontAlgn="base">
              <a:buNone/>
            </a:pPr>
            <a:r>
              <a:rPr lang="en-US" dirty="0">
                <a:latin typeface="Consolas" charset="0"/>
                <a:ea typeface="Consolas" charset="0"/>
                <a:cs typeface="Consolas" charset="0"/>
              </a:rPr>
              <a:t>  {% </a:t>
            </a:r>
            <a:r>
              <a:rPr lang="en-US" dirty="0" err="1">
                <a:latin typeface="Consolas" charset="0"/>
                <a:ea typeface="Consolas" charset="0"/>
                <a:cs typeface="Consolas" charset="0"/>
              </a:rPr>
              <a:t>next_button</a:t>
            </a:r>
            <a:r>
              <a:rPr lang="en-US" dirty="0">
                <a:latin typeface="Consolas" charset="0"/>
                <a:ea typeface="Consolas" charset="0"/>
                <a:cs typeface="Consolas" charset="0"/>
              </a:rPr>
              <a:t> %}</a:t>
            </a:r>
          </a:p>
          <a:p>
            <a:pPr marL="0" indent="0" fontAlgn="base">
              <a:buNone/>
            </a:pPr>
            <a:r>
              <a:rPr lang="en-US" dirty="0">
                <a:latin typeface="Consolas" charset="0"/>
                <a:ea typeface="Consolas" charset="0"/>
                <a:cs typeface="Consolas" charset="0"/>
              </a:rPr>
              <a:t>{% </a:t>
            </a:r>
            <a:r>
              <a:rPr lang="en-US" dirty="0" err="1">
                <a:latin typeface="Consolas" charset="0"/>
                <a:ea typeface="Consolas" charset="0"/>
                <a:cs typeface="Consolas" charset="0"/>
              </a:rPr>
              <a:t>endblock</a:t>
            </a:r>
            <a:r>
              <a:rPr lang="en-US" dirty="0">
                <a:latin typeface="Consolas" charset="0"/>
                <a:ea typeface="Consolas" charset="0"/>
                <a:cs typeface="Consolas" charset="0"/>
              </a:rPr>
              <a:t> %}</a:t>
            </a:r>
            <a:endParaRPr lang="en-US" dirty="0" smtClean="0">
              <a:latin typeface="Consolas" charset="0"/>
              <a:ea typeface="Consolas" charset="0"/>
              <a:cs typeface="Consolas" charset="0"/>
            </a:endParaRPr>
          </a:p>
        </p:txBody>
      </p:sp>
    </p:spTree>
    <p:extLst>
      <p:ext uri="{BB962C8B-B14F-4D97-AF65-F5344CB8AC3E}">
        <p14:creationId xmlns:p14="http://schemas.microsoft.com/office/powerpoint/2010/main" val="3064976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7571" cy="1325563"/>
          </a:xfrm>
        </p:spPr>
        <p:txBody>
          <a:bodyPr/>
          <a:lstStyle/>
          <a:p>
            <a:r>
              <a:rPr lang="en-US" smtClean="0"/>
              <a:t>Ultimatum. </a:t>
            </a:r>
            <a:br>
              <a:rPr lang="en-US" smtClean="0"/>
            </a:br>
            <a:r>
              <a:rPr lang="en-US" dirty="0" smtClean="0"/>
              <a:t>Results</a:t>
            </a:r>
            <a:endParaRPr lang="en-US" dirty="0"/>
          </a:p>
        </p:txBody>
      </p:sp>
      <p:sp>
        <p:nvSpPr>
          <p:cNvPr id="8" name="Rectangle 7"/>
          <p:cNvSpPr/>
          <p:nvPr/>
        </p:nvSpPr>
        <p:spPr>
          <a:xfrm>
            <a:off x="6096000" y="71527"/>
            <a:ext cx="6096000" cy="6786473"/>
          </a:xfrm>
          <a:prstGeom prst="rect">
            <a:avLst/>
          </a:prstGeom>
        </p:spPr>
        <p:txBody>
          <a:bodyPr>
            <a:spAutoFit/>
          </a:bodyPr>
          <a:lstStyle/>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smtClean="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table</a:t>
            </a:r>
            <a:r>
              <a:rPr lang="en-US" sz="1500" dirty="0">
                <a:solidFill>
                  <a:srgbClr val="0033CC"/>
                </a:solidFill>
                <a:latin typeface="Consolas" charset="0"/>
                <a:ea typeface="Calibri" charset="0"/>
                <a:cs typeface="Courier New" charset="0"/>
              </a:rPr>
              <a:t> </a:t>
            </a:r>
            <a:r>
              <a:rPr lang="en-US" sz="1500" i="1" dirty="0">
                <a:solidFill>
                  <a:srgbClr val="3366CC"/>
                </a:solidFill>
                <a:latin typeface="Consolas" charset="0"/>
                <a:ea typeface="Calibri" charset="0"/>
                <a:cs typeface="Courier New" charset="0"/>
              </a:rPr>
              <a:t>class</a:t>
            </a:r>
            <a:r>
              <a:rPr lang="en-US" sz="1500" dirty="0">
                <a:solidFill>
                  <a:srgbClr val="0033CC"/>
                </a:solidFill>
                <a:latin typeface="Consolas" charset="0"/>
                <a:ea typeface="Calibri" charset="0"/>
                <a:cs typeface="Courier New" charset="0"/>
              </a:rPr>
              <a:t>=</a:t>
            </a:r>
            <a:r>
              <a:rPr lang="en-US" sz="1500" dirty="0">
                <a:solidFill>
                  <a:srgbClr val="009933"/>
                </a:solidFill>
                <a:latin typeface="Consolas" charset="0"/>
                <a:ea typeface="Calibri" charset="0"/>
                <a:cs typeface="Courier New" charset="0"/>
              </a:rPr>
              <a:t>"table table-striped table-hover"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Your role was:</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t>
            </a:r>
            <a:r>
              <a:rPr lang="en-US" sz="1500" dirty="0" err="1">
                <a:solidFill>
                  <a:srgbClr val="000000"/>
                </a:solidFill>
                <a:latin typeface="Consolas" charset="0"/>
                <a:ea typeface="Calibri" charset="0"/>
                <a:cs typeface="Courier New" charset="0"/>
              </a:rPr>
              <a:t>player.role</a:t>
            </a:r>
            <a:r>
              <a:rPr lang="en-US" sz="1500" dirty="0">
                <a:solidFill>
                  <a:srgbClr val="000000"/>
                </a:solidFill>
                <a:latin typeface="Consolas" charset="0"/>
                <a:ea typeface="Calibri" charset="0"/>
                <a:cs typeface="Courier New" charset="0"/>
              </a:rPr>
              <a: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 </a:t>
            </a:r>
            <a:r>
              <a:rPr lang="en-US" sz="1500" dirty="0">
                <a:solidFill>
                  <a:srgbClr val="0000FF"/>
                </a:solidFill>
                <a:latin typeface="Consolas" charset="0"/>
                <a:ea typeface="Calibri" charset="0"/>
                <a:cs typeface="Courier New" charset="0"/>
              </a:rPr>
              <a:t>if</a:t>
            </a:r>
            <a:r>
              <a:rPr lang="en-US" sz="1500" dirty="0">
                <a:solidFill>
                  <a:srgbClr val="000000"/>
                </a:solidFill>
                <a:latin typeface="Consolas" charset="0"/>
                <a:ea typeface="Calibri" charset="0"/>
                <a:cs typeface="Courier New" charset="0"/>
              </a:rPr>
              <a:t> </a:t>
            </a:r>
            <a:r>
              <a:rPr lang="en-US" sz="1500" dirty="0" err="1">
                <a:solidFill>
                  <a:srgbClr val="000000"/>
                </a:solidFill>
                <a:latin typeface="Consolas" charset="0"/>
                <a:ea typeface="Calibri" charset="0"/>
                <a:cs typeface="Courier New" charset="0"/>
              </a:rPr>
              <a:t>player.role</a:t>
            </a:r>
            <a:r>
              <a:rPr lang="en-US" sz="1500" dirty="0">
                <a:solidFill>
                  <a:srgbClr val="000000"/>
                </a:solidFill>
                <a:latin typeface="Consolas" charset="0"/>
                <a:ea typeface="Calibri" charset="0"/>
                <a:cs typeface="Courier New" charset="0"/>
              </a:rPr>
              <a:t> == </a:t>
            </a:r>
            <a:r>
              <a:rPr lang="en-US" sz="1500" dirty="0">
                <a:solidFill>
                  <a:srgbClr val="009933"/>
                </a:solidFill>
                <a:latin typeface="Consolas" charset="0"/>
                <a:ea typeface="Calibri" charset="0"/>
                <a:cs typeface="Courier New" charset="0"/>
              </a:rPr>
              <a:t>"Proposer"</a:t>
            </a:r>
            <a:r>
              <a:rPr lang="en-US" sz="1500" dirty="0">
                <a:solidFill>
                  <a:srgbClr val="000000"/>
                </a:solidFill>
                <a:latin typeface="Consolas" charset="0"/>
                <a:ea typeface="Calibri" charset="0"/>
                <a:cs typeface="Courier New" charset="0"/>
              </a:rPr>
              <a:t> %}</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You offered:</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t>
            </a:r>
            <a:r>
              <a:rPr lang="en-US" sz="1500" dirty="0" err="1">
                <a:solidFill>
                  <a:srgbClr val="000000"/>
                </a:solidFill>
                <a:latin typeface="Consolas" charset="0"/>
                <a:ea typeface="Calibri" charset="0"/>
                <a:cs typeface="Courier New" charset="0"/>
              </a:rPr>
              <a:t>group.offer</a:t>
            </a:r>
            <a:r>
              <a:rPr lang="en-US" sz="1500" dirty="0">
                <a:solidFill>
                  <a:srgbClr val="000000"/>
                </a:solidFill>
                <a:latin typeface="Consolas" charset="0"/>
                <a:ea typeface="Calibri" charset="0"/>
                <a:cs typeface="Courier New" charset="0"/>
              </a:rPr>
              <a: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Responder's decision:</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{{accept}}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 </a:t>
            </a:r>
            <a:r>
              <a:rPr lang="en-US" sz="1500" dirty="0">
                <a:solidFill>
                  <a:srgbClr val="0000FF"/>
                </a:solidFill>
                <a:latin typeface="Consolas" charset="0"/>
                <a:ea typeface="Calibri" charset="0"/>
                <a:cs typeface="Courier New" charset="0"/>
              </a:rPr>
              <a:t>else</a:t>
            </a:r>
            <a:r>
              <a:rPr lang="en-US" sz="1500" dirty="0">
                <a:solidFill>
                  <a:srgbClr val="000000"/>
                </a:solidFill>
                <a:latin typeface="Consolas" charset="0"/>
                <a:ea typeface="Calibri" charset="0"/>
                <a:cs typeface="Courier New" charset="0"/>
              </a:rPr>
              <a:t> %}</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Proposer offered to you:</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t>
            </a:r>
            <a:r>
              <a:rPr lang="en-US" sz="1500" dirty="0" err="1">
                <a:solidFill>
                  <a:srgbClr val="000000"/>
                </a:solidFill>
                <a:latin typeface="Consolas" charset="0"/>
                <a:ea typeface="Calibri" charset="0"/>
                <a:cs typeface="Courier New" charset="0"/>
              </a:rPr>
              <a:t>group.offer</a:t>
            </a:r>
            <a:r>
              <a:rPr lang="en-US" sz="1500" dirty="0">
                <a:solidFill>
                  <a:srgbClr val="000000"/>
                </a:solidFill>
                <a:latin typeface="Consolas" charset="0"/>
                <a:ea typeface="Calibri" charset="0"/>
                <a:cs typeface="Courier New" charset="0"/>
              </a:rPr>
              <a: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Your decision:</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{{accept}}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 </a:t>
            </a:r>
            <a:r>
              <a:rPr lang="en-US" sz="1500" dirty="0" err="1">
                <a:solidFill>
                  <a:srgbClr val="000000"/>
                </a:solidFill>
                <a:latin typeface="Consolas" charset="0"/>
                <a:ea typeface="Calibri" charset="0"/>
                <a:cs typeface="Courier New" charset="0"/>
              </a:rPr>
              <a:t>endif</a:t>
            </a:r>
            <a:r>
              <a:rPr lang="en-US" sz="1500" dirty="0">
                <a:solidFill>
                  <a:srgbClr val="000000"/>
                </a:solidFill>
                <a:latin typeface="Consolas" charset="0"/>
                <a:ea typeface="Calibri" charset="0"/>
                <a:cs typeface="Courier New" charset="0"/>
              </a:rPr>
              <a:t> %}</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Your final payoff:</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smtClean="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t>
            </a:r>
            <a:r>
              <a:rPr lang="en-US" sz="1500" dirty="0" err="1">
                <a:solidFill>
                  <a:srgbClr val="000000"/>
                </a:solidFill>
                <a:latin typeface="Consolas" charset="0"/>
                <a:ea typeface="Calibri" charset="0"/>
                <a:cs typeface="Courier New" charset="0"/>
              </a:rPr>
              <a:t>player.payoff</a:t>
            </a:r>
            <a:r>
              <a:rPr lang="en-US" sz="1500" dirty="0">
                <a:solidFill>
                  <a:srgbClr val="000000"/>
                </a:solidFill>
                <a:latin typeface="Consolas" charset="0"/>
                <a:ea typeface="Calibri" charset="0"/>
                <a:cs typeface="Courier New" charset="0"/>
              </a:rPr>
              <a: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smtClean="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table</a:t>
            </a:r>
            <a:r>
              <a:rPr lang="en-US" sz="1500" dirty="0" smtClean="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 </a:t>
            </a:r>
            <a:endParaRPr lang="en-US" sz="1500" dirty="0">
              <a:latin typeface="Calibri" charset="0"/>
              <a:ea typeface="Calibri" charset="0"/>
              <a:cs typeface="Times New Roman" charset="0"/>
            </a:endParaRPr>
          </a:p>
        </p:txBody>
      </p:sp>
      <p:pic>
        <p:nvPicPr>
          <p:cNvPr id="10" name="Picture 9"/>
          <p:cNvPicPr>
            <a:picLocks noChangeAspect="1"/>
          </p:cNvPicPr>
          <p:nvPr/>
        </p:nvPicPr>
        <p:blipFill rotWithShape="1">
          <a:blip r:embed="rId3"/>
          <a:srcRect l="49934"/>
          <a:stretch/>
        </p:blipFill>
        <p:spPr>
          <a:xfrm>
            <a:off x="810985" y="4305119"/>
            <a:ext cx="3565053" cy="2576097"/>
          </a:xfrm>
          <a:prstGeom prst="rect">
            <a:avLst/>
          </a:prstGeom>
        </p:spPr>
      </p:pic>
      <p:pic>
        <p:nvPicPr>
          <p:cNvPr id="11" name="Picture 10"/>
          <p:cNvPicPr>
            <a:picLocks noChangeAspect="1"/>
          </p:cNvPicPr>
          <p:nvPr/>
        </p:nvPicPr>
        <p:blipFill rotWithShape="1">
          <a:blip r:embed="rId3"/>
          <a:srcRect r="50197"/>
          <a:stretch/>
        </p:blipFill>
        <p:spPr>
          <a:xfrm>
            <a:off x="838200" y="1690688"/>
            <a:ext cx="3554167" cy="2581773"/>
          </a:xfrm>
          <a:prstGeom prst="rect">
            <a:avLst/>
          </a:prstGeom>
        </p:spPr>
      </p:pic>
      <p:sp>
        <p:nvSpPr>
          <p:cNvPr id="12" name="Oval 11"/>
          <p:cNvSpPr/>
          <p:nvPr/>
        </p:nvSpPr>
        <p:spPr>
          <a:xfrm>
            <a:off x="5976257" y="1077686"/>
            <a:ext cx="5355771" cy="6130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655130" y="3158262"/>
            <a:ext cx="2901042" cy="6130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76257" y="5238838"/>
            <a:ext cx="2258788" cy="6130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976256" y="-38395"/>
            <a:ext cx="5355771" cy="6130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67039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7571" cy="1325563"/>
          </a:xfrm>
        </p:spPr>
        <p:txBody>
          <a:bodyPr/>
          <a:lstStyle/>
          <a:p>
            <a:r>
              <a:rPr lang="en-US" smtClean="0"/>
              <a:t>Ultimatum. </a:t>
            </a:r>
            <a:br>
              <a:rPr lang="en-US" smtClean="0"/>
            </a:br>
            <a:r>
              <a:rPr lang="en-US" dirty="0" smtClean="0"/>
              <a:t>Results</a:t>
            </a:r>
            <a:endParaRPr lang="en-US" dirty="0"/>
          </a:p>
        </p:txBody>
      </p:sp>
      <p:sp>
        <p:nvSpPr>
          <p:cNvPr id="8" name="Rectangle 7"/>
          <p:cNvSpPr/>
          <p:nvPr/>
        </p:nvSpPr>
        <p:spPr>
          <a:xfrm>
            <a:off x="6096000" y="71527"/>
            <a:ext cx="6096000" cy="6786473"/>
          </a:xfrm>
          <a:prstGeom prst="rect">
            <a:avLst/>
          </a:prstGeom>
        </p:spPr>
        <p:txBody>
          <a:bodyPr>
            <a:spAutoFit/>
          </a:bodyPr>
          <a:lstStyle/>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smtClean="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table</a:t>
            </a:r>
            <a:r>
              <a:rPr lang="en-US" sz="1500" dirty="0">
                <a:solidFill>
                  <a:srgbClr val="0033CC"/>
                </a:solidFill>
                <a:latin typeface="Consolas" charset="0"/>
                <a:ea typeface="Calibri" charset="0"/>
                <a:cs typeface="Courier New" charset="0"/>
              </a:rPr>
              <a:t> </a:t>
            </a:r>
            <a:r>
              <a:rPr lang="en-US" sz="1500" i="1" dirty="0">
                <a:solidFill>
                  <a:srgbClr val="3366CC"/>
                </a:solidFill>
                <a:latin typeface="Consolas" charset="0"/>
                <a:ea typeface="Calibri" charset="0"/>
                <a:cs typeface="Courier New" charset="0"/>
              </a:rPr>
              <a:t>class</a:t>
            </a:r>
            <a:r>
              <a:rPr lang="en-US" sz="1500" dirty="0">
                <a:solidFill>
                  <a:srgbClr val="0033CC"/>
                </a:solidFill>
                <a:latin typeface="Consolas" charset="0"/>
                <a:ea typeface="Calibri" charset="0"/>
                <a:cs typeface="Courier New" charset="0"/>
              </a:rPr>
              <a:t>=</a:t>
            </a:r>
            <a:r>
              <a:rPr lang="en-US" sz="1500" dirty="0">
                <a:solidFill>
                  <a:srgbClr val="009933"/>
                </a:solidFill>
                <a:latin typeface="Consolas" charset="0"/>
                <a:ea typeface="Calibri" charset="0"/>
                <a:cs typeface="Courier New" charset="0"/>
              </a:rPr>
              <a:t>"table table-striped table-hover"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Your role was:</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t>
            </a:r>
            <a:r>
              <a:rPr lang="en-US" sz="1500" dirty="0" err="1">
                <a:solidFill>
                  <a:srgbClr val="000000"/>
                </a:solidFill>
                <a:latin typeface="Consolas" charset="0"/>
                <a:ea typeface="Calibri" charset="0"/>
                <a:cs typeface="Courier New" charset="0"/>
              </a:rPr>
              <a:t>player.role</a:t>
            </a:r>
            <a:r>
              <a:rPr lang="en-US" sz="1500" dirty="0">
                <a:solidFill>
                  <a:srgbClr val="000000"/>
                </a:solidFill>
                <a:latin typeface="Consolas" charset="0"/>
                <a:ea typeface="Calibri" charset="0"/>
                <a:cs typeface="Courier New" charset="0"/>
              </a:rPr>
              <a: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 </a:t>
            </a:r>
            <a:r>
              <a:rPr lang="en-US" sz="1500" dirty="0">
                <a:solidFill>
                  <a:srgbClr val="0000FF"/>
                </a:solidFill>
                <a:latin typeface="Consolas" charset="0"/>
                <a:ea typeface="Calibri" charset="0"/>
                <a:cs typeface="Courier New" charset="0"/>
              </a:rPr>
              <a:t>if</a:t>
            </a:r>
            <a:r>
              <a:rPr lang="en-US" sz="1500" dirty="0">
                <a:solidFill>
                  <a:srgbClr val="000000"/>
                </a:solidFill>
                <a:latin typeface="Consolas" charset="0"/>
                <a:ea typeface="Calibri" charset="0"/>
                <a:cs typeface="Courier New" charset="0"/>
              </a:rPr>
              <a:t> </a:t>
            </a:r>
            <a:r>
              <a:rPr lang="en-US" sz="1500" dirty="0" err="1">
                <a:solidFill>
                  <a:srgbClr val="000000"/>
                </a:solidFill>
                <a:latin typeface="Consolas" charset="0"/>
                <a:ea typeface="Calibri" charset="0"/>
                <a:cs typeface="Courier New" charset="0"/>
              </a:rPr>
              <a:t>player.role</a:t>
            </a:r>
            <a:r>
              <a:rPr lang="en-US" sz="1500" dirty="0">
                <a:solidFill>
                  <a:srgbClr val="000000"/>
                </a:solidFill>
                <a:latin typeface="Consolas" charset="0"/>
                <a:ea typeface="Calibri" charset="0"/>
                <a:cs typeface="Courier New" charset="0"/>
              </a:rPr>
              <a:t> == </a:t>
            </a:r>
            <a:r>
              <a:rPr lang="en-US" sz="1500" dirty="0">
                <a:solidFill>
                  <a:srgbClr val="009933"/>
                </a:solidFill>
                <a:latin typeface="Consolas" charset="0"/>
                <a:ea typeface="Calibri" charset="0"/>
                <a:cs typeface="Courier New" charset="0"/>
              </a:rPr>
              <a:t>"Proposer"</a:t>
            </a:r>
            <a:r>
              <a:rPr lang="en-US" sz="1500" dirty="0">
                <a:solidFill>
                  <a:srgbClr val="000000"/>
                </a:solidFill>
                <a:latin typeface="Consolas" charset="0"/>
                <a:ea typeface="Calibri" charset="0"/>
                <a:cs typeface="Courier New" charset="0"/>
              </a:rPr>
              <a:t> %}</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You offered:</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t>
            </a:r>
            <a:r>
              <a:rPr lang="en-US" sz="1500" dirty="0" err="1">
                <a:solidFill>
                  <a:srgbClr val="000000"/>
                </a:solidFill>
                <a:latin typeface="Consolas" charset="0"/>
                <a:ea typeface="Calibri" charset="0"/>
                <a:cs typeface="Courier New" charset="0"/>
              </a:rPr>
              <a:t>group.offer</a:t>
            </a:r>
            <a:r>
              <a:rPr lang="en-US" sz="1500" dirty="0">
                <a:solidFill>
                  <a:srgbClr val="000000"/>
                </a:solidFill>
                <a:latin typeface="Consolas" charset="0"/>
                <a:ea typeface="Calibri" charset="0"/>
                <a:cs typeface="Courier New" charset="0"/>
              </a:rPr>
              <a: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Responder's decision:</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{{accept}}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 </a:t>
            </a:r>
            <a:r>
              <a:rPr lang="en-US" sz="1500" dirty="0">
                <a:solidFill>
                  <a:srgbClr val="0000FF"/>
                </a:solidFill>
                <a:latin typeface="Consolas" charset="0"/>
                <a:ea typeface="Calibri" charset="0"/>
                <a:cs typeface="Courier New" charset="0"/>
              </a:rPr>
              <a:t>else</a:t>
            </a:r>
            <a:r>
              <a:rPr lang="en-US" sz="1500" dirty="0">
                <a:solidFill>
                  <a:srgbClr val="000000"/>
                </a:solidFill>
                <a:latin typeface="Consolas" charset="0"/>
                <a:ea typeface="Calibri" charset="0"/>
                <a:cs typeface="Courier New" charset="0"/>
              </a:rPr>
              <a:t> %}</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Proposer offered to you:</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t>
            </a:r>
            <a:r>
              <a:rPr lang="en-US" sz="1500" dirty="0" err="1">
                <a:solidFill>
                  <a:srgbClr val="000000"/>
                </a:solidFill>
                <a:latin typeface="Consolas" charset="0"/>
                <a:ea typeface="Calibri" charset="0"/>
                <a:cs typeface="Courier New" charset="0"/>
              </a:rPr>
              <a:t>group.offer</a:t>
            </a:r>
            <a:r>
              <a:rPr lang="en-US" sz="1500" dirty="0">
                <a:solidFill>
                  <a:srgbClr val="000000"/>
                </a:solidFill>
                <a:latin typeface="Consolas" charset="0"/>
                <a:ea typeface="Calibri" charset="0"/>
                <a:cs typeface="Courier New" charset="0"/>
              </a:rPr>
              <a: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Your decision:</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{{accept}}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 </a:t>
            </a:r>
            <a:r>
              <a:rPr lang="en-US" sz="1500" dirty="0" err="1">
                <a:solidFill>
                  <a:srgbClr val="000000"/>
                </a:solidFill>
                <a:latin typeface="Consolas" charset="0"/>
                <a:ea typeface="Calibri" charset="0"/>
                <a:cs typeface="Courier New" charset="0"/>
              </a:rPr>
              <a:t>endif</a:t>
            </a:r>
            <a:r>
              <a:rPr lang="en-US" sz="1500" dirty="0">
                <a:solidFill>
                  <a:srgbClr val="000000"/>
                </a:solidFill>
                <a:latin typeface="Consolas" charset="0"/>
                <a:ea typeface="Calibri" charset="0"/>
                <a:cs typeface="Courier New" charset="0"/>
              </a:rPr>
              <a:t> %}</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Your final payoff:</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smtClean="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t>
            </a:r>
            <a:r>
              <a:rPr lang="en-US" sz="1500" dirty="0" err="1">
                <a:solidFill>
                  <a:srgbClr val="000000"/>
                </a:solidFill>
                <a:latin typeface="Consolas" charset="0"/>
                <a:ea typeface="Calibri" charset="0"/>
                <a:cs typeface="Courier New" charset="0"/>
              </a:rPr>
              <a:t>player.payoff</a:t>
            </a:r>
            <a:r>
              <a:rPr lang="en-US" sz="1500" dirty="0">
                <a:solidFill>
                  <a:srgbClr val="000000"/>
                </a:solidFill>
                <a:latin typeface="Consolas" charset="0"/>
                <a:ea typeface="Calibri" charset="0"/>
                <a:cs typeface="Courier New" charset="0"/>
              </a:rPr>
              <a: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smtClean="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table</a:t>
            </a:r>
            <a:r>
              <a:rPr lang="en-US" sz="1500" dirty="0" smtClean="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 </a:t>
            </a:r>
            <a:endParaRPr lang="en-US" sz="1500" dirty="0">
              <a:latin typeface="Calibri" charset="0"/>
              <a:ea typeface="Calibri" charset="0"/>
              <a:cs typeface="Times New Roman" charset="0"/>
            </a:endParaRPr>
          </a:p>
        </p:txBody>
      </p:sp>
      <p:pic>
        <p:nvPicPr>
          <p:cNvPr id="10" name="Picture 9"/>
          <p:cNvPicPr>
            <a:picLocks noChangeAspect="1"/>
          </p:cNvPicPr>
          <p:nvPr/>
        </p:nvPicPr>
        <p:blipFill rotWithShape="1">
          <a:blip r:embed="rId3"/>
          <a:srcRect l="49934"/>
          <a:stretch/>
        </p:blipFill>
        <p:spPr>
          <a:xfrm>
            <a:off x="810985" y="4305119"/>
            <a:ext cx="3565053" cy="2576097"/>
          </a:xfrm>
          <a:prstGeom prst="rect">
            <a:avLst/>
          </a:prstGeom>
        </p:spPr>
      </p:pic>
      <p:pic>
        <p:nvPicPr>
          <p:cNvPr id="11" name="Picture 10"/>
          <p:cNvPicPr>
            <a:picLocks noChangeAspect="1"/>
          </p:cNvPicPr>
          <p:nvPr/>
        </p:nvPicPr>
        <p:blipFill rotWithShape="1">
          <a:blip r:embed="rId3"/>
          <a:srcRect r="50197"/>
          <a:stretch/>
        </p:blipFill>
        <p:spPr>
          <a:xfrm>
            <a:off x="838200" y="1690688"/>
            <a:ext cx="3554167" cy="2581773"/>
          </a:xfrm>
          <a:prstGeom prst="rect">
            <a:avLst/>
          </a:prstGeom>
        </p:spPr>
      </p:pic>
      <p:sp>
        <p:nvSpPr>
          <p:cNvPr id="16" name="Oval 15"/>
          <p:cNvSpPr/>
          <p:nvPr/>
        </p:nvSpPr>
        <p:spPr>
          <a:xfrm>
            <a:off x="6977744" y="4699996"/>
            <a:ext cx="1643742" cy="6130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162801" y="5930082"/>
            <a:ext cx="2128156" cy="6130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ne Callout 1 17"/>
          <p:cNvSpPr/>
          <p:nvPr/>
        </p:nvSpPr>
        <p:spPr>
          <a:xfrm>
            <a:off x="838199" y="1940312"/>
            <a:ext cx="4348843" cy="2066025"/>
          </a:xfrm>
          <a:prstGeom prst="borderCallout1">
            <a:avLst>
              <a:gd name="adj1" fmla="val 51663"/>
              <a:gd name="adj2" fmla="val 99532"/>
              <a:gd name="adj3" fmla="val 135250"/>
              <a:gd name="adj4" fmla="val 1484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t>class Results(Page):</a:t>
            </a:r>
          </a:p>
          <a:p>
            <a:r>
              <a:rPr lang="en-US" sz="2200" dirty="0"/>
              <a:t>    </a:t>
            </a:r>
            <a:r>
              <a:rPr lang="en-US" sz="2200" dirty="0" err="1"/>
              <a:t>def</a:t>
            </a:r>
            <a:r>
              <a:rPr lang="en-US" sz="2200" dirty="0"/>
              <a:t> </a:t>
            </a:r>
            <a:r>
              <a:rPr lang="en-US" sz="2200" dirty="0" err="1"/>
              <a:t>vars_for_template</a:t>
            </a:r>
            <a:r>
              <a:rPr lang="en-US" sz="2200" dirty="0"/>
              <a:t>(self):</a:t>
            </a:r>
          </a:p>
          <a:p>
            <a:r>
              <a:rPr lang="en-US" sz="2200" dirty="0"/>
              <a:t>        return {'accept': 'Accept' if </a:t>
            </a:r>
            <a:r>
              <a:rPr lang="en-US" sz="2200" b="1" u="sng" dirty="0" err="1"/>
              <a:t>self.group.accept</a:t>
            </a:r>
            <a:r>
              <a:rPr lang="en-US" sz="2200" b="1" u="sng" dirty="0"/>
              <a:t> </a:t>
            </a:r>
            <a:r>
              <a:rPr lang="en-US" sz="2200" dirty="0"/>
              <a:t>else 'Reject'}</a:t>
            </a:r>
          </a:p>
        </p:txBody>
      </p:sp>
      <p:sp>
        <p:nvSpPr>
          <p:cNvPr id="19" name="Line Callout 1 18"/>
          <p:cNvSpPr/>
          <p:nvPr/>
        </p:nvSpPr>
        <p:spPr>
          <a:xfrm>
            <a:off x="1694985" y="5598024"/>
            <a:ext cx="3252572" cy="945060"/>
          </a:xfrm>
          <a:prstGeom prst="borderCallout1">
            <a:avLst>
              <a:gd name="adj1" fmla="val 57390"/>
              <a:gd name="adj2" fmla="val 99193"/>
              <a:gd name="adj3" fmla="val 70257"/>
              <a:gd name="adj4" fmla="val 16951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in </a:t>
            </a:r>
            <a:r>
              <a:rPr lang="en-US" dirty="0" err="1" smtClean="0"/>
              <a:t>settings.py</a:t>
            </a:r>
            <a:r>
              <a:rPr lang="en-US" dirty="0" smtClean="0"/>
              <a:t>:</a:t>
            </a:r>
          </a:p>
          <a:p>
            <a:r>
              <a:rPr lang="en-US" dirty="0"/>
              <a:t>POINTS_DECIMAL_PLACES = 2</a:t>
            </a:r>
          </a:p>
        </p:txBody>
      </p:sp>
    </p:spTree>
    <p:extLst>
      <p:ext uri="{BB962C8B-B14F-4D97-AF65-F5344CB8AC3E}">
        <p14:creationId xmlns:p14="http://schemas.microsoft.com/office/powerpoint/2010/main" val="334307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Heroku</a:t>
            </a:r>
            <a:r>
              <a:rPr lang="en-US" dirty="0" smtClean="0"/>
              <a:t> </a:t>
            </a:r>
            <a:r>
              <a:rPr lang="en-US" dirty="0" err="1" smtClean="0"/>
              <a:t>toolbelt</a:t>
            </a:r>
            <a:endParaRPr lang="en-US" dirty="0"/>
          </a:p>
        </p:txBody>
      </p:sp>
      <p:sp>
        <p:nvSpPr>
          <p:cNvPr id="3" name="Content Placeholder 2"/>
          <p:cNvSpPr>
            <a:spLocks noGrp="1"/>
          </p:cNvSpPr>
          <p:nvPr>
            <p:ph idx="1"/>
          </p:nvPr>
        </p:nvSpPr>
        <p:spPr/>
        <p:txBody>
          <a:bodyPr>
            <a:normAutofit/>
          </a:bodyPr>
          <a:lstStyle/>
          <a:p>
            <a:pPr fontAlgn="base"/>
            <a:endParaRPr lang="en-US" dirty="0"/>
          </a:p>
        </p:txBody>
      </p:sp>
    </p:spTree>
    <p:extLst>
      <p:ext uri="{BB962C8B-B14F-4D97-AF65-F5344CB8AC3E}">
        <p14:creationId xmlns:p14="http://schemas.microsoft.com/office/powerpoint/2010/main" val="12617636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WINDOWS</a:t>
            </a:r>
          </a:p>
          <a:p>
            <a:pPr fontAlgn="base"/>
            <a:r>
              <a:rPr lang="en-US" dirty="0" err="1" smtClean="0"/>
              <a:t>git</a:t>
            </a:r>
            <a:r>
              <a:rPr lang="en-US" dirty="0" smtClean="0"/>
              <a:t> </a:t>
            </a:r>
            <a:r>
              <a:rPr lang="en-US" dirty="0" err="1"/>
              <a:t>config</a:t>
            </a:r>
            <a:r>
              <a:rPr lang="en-US" dirty="0"/>
              <a:t> --global </a:t>
            </a:r>
            <a:r>
              <a:rPr lang="en-US" dirty="0" err="1"/>
              <a:t>credential.helper</a:t>
            </a:r>
            <a:r>
              <a:rPr lang="en-US" dirty="0"/>
              <a:t> </a:t>
            </a:r>
            <a:r>
              <a:rPr lang="en-US" dirty="0" err="1" smtClean="0"/>
              <a:t>wincred</a:t>
            </a:r>
            <a:endParaRPr lang="en-US" dirty="0" smtClean="0"/>
          </a:p>
          <a:p>
            <a:pPr fontAlgn="base"/>
            <a:r>
              <a:rPr lang="en-US" dirty="0" err="1" smtClean="0"/>
              <a:t>macOS</a:t>
            </a:r>
            <a:endParaRPr lang="en-US" dirty="0"/>
          </a:p>
          <a:p>
            <a:pPr fontAlgn="base"/>
            <a:r>
              <a:rPr lang="en-US" dirty="0" err="1"/>
              <a:t>git</a:t>
            </a:r>
            <a:r>
              <a:rPr lang="en-US" dirty="0"/>
              <a:t> </a:t>
            </a:r>
            <a:r>
              <a:rPr lang="en-US" dirty="0" smtClean="0"/>
              <a:t>credential-</a:t>
            </a:r>
            <a:r>
              <a:rPr lang="en-US" dirty="0" err="1" smtClean="0"/>
              <a:t>osxkeychain</a:t>
            </a:r>
            <a:endParaRPr lang="en-US" dirty="0" smtClean="0"/>
          </a:p>
          <a:p>
            <a:pPr fontAlgn="base"/>
            <a:endParaRPr lang="en-US" dirty="0"/>
          </a:p>
          <a:p>
            <a:pPr fontAlgn="base"/>
            <a:endParaRPr lang="en-US" dirty="0"/>
          </a:p>
          <a:p>
            <a:pPr fontAlgn="base"/>
            <a:r>
              <a:rPr lang="en-US" dirty="0" err="1"/>
              <a:t>git</a:t>
            </a:r>
            <a:r>
              <a:rPr lang="en-US" dirty="0"/>
              <a:t> </a:t>
            </a:r>
            <a:r>
              <a:rPr lang="en-US" dirty="0" err="1"/>
              <a:t>config</a:t>
            </a:r>
            <a:r>
              <a:rPr lang="en-US" dirty="0"/>
              <a:t> --global </a:t>
            </a:r>
            <a:r>
              <a:rPr lang="en-US" dirty="0" err="1"/>
              <a:t>user.name</a:t>
            </a:r>
            <a:r>
              <a:rPr lang="en-US" dirty="0"/>
              <a:t> "</a:t>
            </a:r>
            <a:r>
              <a:rPr lang="en-US" i="1" dirty="0"/>
              <a:t>YOUR NAME</a:t>
            </a:r>
            <a:r>
              <a:rPr lang="en-US" dirty="0"/>
              <a:t>" </a:t>
            </a:r>
          </a:p>
          <a:p>
            <a:pPr fontAlgn="base"/>
            <a:r>
              <a:rPr lang="en-US" dirty="0"/>
              <a:t>Tell </a:t>
            </a:r>
            <a:r>
              <a:rPr lang="en-US" dirty="0" err="1"/>
              <a:t>Git</a:t>
            </a:r>
            <a:r>
              <a:rPr lang="en-US" dirty="0"/>
              <a:t> the </a:t>
            </a:r>
            <a:r>
              <a:rPr lang="en-US" i="1" dirty="0"/>
              <a:t>email address</a:t>
            </a:r>
            <a:r>
              <a:rPr lang="en-US" dirty="0"/>
              <a:t> that will be associated with your </a:t>
            </a:r>
            <a:r>
              <a:rPr lang="en-US" dirty="0" err="1"/>
              <a:t>Git</a:t>
            </a:r>
            <a:r>
              <a:rPr lang="en-US" dirty="0"/>
              <a:t> commits. The email you specify should be the same one found in your </a:t>
            </a:r>
            <a:r>
              <a:rPr lang="en-US" dirty="0">
                <a:hlinkClick r:id="rId2"/>
              </a:rPr>
              <a:t>email settings</a:t>
            </a:r>
            <a:r>
              <a:rPr lang="en-US" dirty="0"/>
              <a:t>.</a:t>
            </a:r>
          </a:p>
          <a:p>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7708900" y="365125"/>
            <a:ext cx="4191000" cy="6070600"/>
          </a:xfrm>
          <a:prstGeom prst="rect">
            <a:avLst/>
          </a:prstGeom>
        </p:spPr>
      </p:pic>
    </p:spTree>
    <p:extLst>
      <p:ext uri="{BB962C8B-B14F-4D97-AF65-F5344CB8AC3E}">
        <p14:creationId xmlns:p14="http://schemas.microsoft.com/office/powerpoint/2010/main" val="603825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game - </a:t>
            </a:r>
            <a:r>
              <a:rPr lang="en-US" dirty="0" smtClean="0"/>
              <a:t>Views</a:t>
            </a:r>
            <a:endParaRPr lang="en-US" dirty="0"/>
          </a:p>
        </p:txBody>
      </p:sp>
      <p:sp>
        <p:nvSpPr>
          <p:cNvPr id="3" name="Content Placeholder 2"/>
          <p:cNvSpPr>
            <a:spLocks noGrp="1"/>
          </p:cNvSpPr>
          <p:nvPr>
            <p:ph idx="1"/>
          </p:nvPr>
        </p:nvSpPr>
        <p:spPr/>
        <p:txBody>
          <a:bodyPr>
            <a:normAutofit/>
          </a:bodyPr>
          <a:lstStyle/>
          <a:p>
            <a:pPr fontAlgn="base"/>
            <a:r>
              <a:rPr lang="en-US" dirty="0" smtClean="0"/>
              <a:t>Built-in functions of pages:</a:t>
            </a:r>
          </a:p>
          <a:p>
            <a:pPr fontAlgn="base"/>
            <a:r>
              <a:rPr lang="en-US" dirty="0" smtClean="0"/>
              <a:t>Waiting page :</a:t>
            </a:r>
          </a:p>
          <a:p>
            <a:pPr marL="0" indent="0" fontAlgn="base">
              <a:buNone/>
            </a:pPr>
            <a:r>
              <a:rPr lang="en-US" dirty="0" err="1" smtClean="0">
                <a:solidFill>
                  <a:srgbClr val="7030A0"/>
                </a:solidFill>
                <a:latin typeface="Consolas" charset="0"/>
                <a:ea typeface="Consolas" charset="0"/>
                <a:cs typeface="Consolas" charset="0"/>
              </a:rPr>
              <a:t>def</a:t>
            </a:r>
            <a:r>
              <a:rPr lang="en-US" dirty="0" smtClean="0">
                <a:latin typeface="Consolas" charset="0"/>
                <a:ea typeface="Consolas" charset="0"/>
                <a:cs typeface="Consolas" charset="0"/>
              </a:rPr>
              <a:t> </a:t>
            </a:r>
            <a:r>
              <a:rPr lang="en-US" dirty="0" err="1">
                <a:solidFill>
                  <a:srgbClr val="FF0000"/>
                </a:solidFill>
                <a:latin typeface="Consolas" charset="0"/>
                <a:ea typeface="Consolas" charset="0"/>
                <a:cs typeface="Consolas" charset="0"/>
              </a:rPr>
              <a:t>i</a:t>
            </a:r>
            <a:r>
              <a:rPr lang="en-US" dirty="0" err="1" smtClean="0">
                <a:solidFill>
                  <a:srgbClr val="FF0000"/>
                </a:solidFill>
                <a:latin typeface="Consolas" charset="0"/>
                <a:ea typeface="Consolas" charset="0"/>
                <a:cs typeface="Consolas" charset="0"/>
              </a:rPr>
              <a:t>s_displayed</a:t>
            </a:r>
            <a:r>
              <a:rPr lang="en-US" dirty="0" smtClean="0">
                <a:latin typeface="Consolas" charset="0"/>
                <a:ea typeface="Consolas" charset="0"/>
                <a:cs typeface="Consolas" charset="0"/>
              </a:rPr>
              <a:t>(</a:t>
            </a:r>
            <a:r>
              <a:rPr lang="en-US" dirty="0" smtClean="0">
                <a:solidFill>
                  <a:schemeClr val="accent1">
                    <a:lumMod val="75000"/>
                  </a:schemeClr>
                </a:solidFill>
                <a:latin typeface="Consolas" charset="0"/>
                <a:ea typeface="Consolas" charset="0"/>
                <a:cs typeface="Consolas" charset="0"/>
              </a:rPr>
              <a:t>self</a:t>
            </a:r>
            <a:r>
              <a:rPr lang="en-US" dirty="0" smtClean="0">
                <a:latin typeface="Consolas" charset="0"/>
                <a:ea typeface="Consolas" charset="0"/>
                <a:cs typeface="Consolas" charset="0"/>
              </a:rPr>
              <a:t>):</a:t>
            </a:r>
          </a:p>
          <a:p>
            <a:pPr marL="0" indent="0" fontAlgn="base">
              <a:buNone/>
            </a:pPr>
            <a:r>
              <a:rPr lang="en-US" dirty="0" smtClean="0">
                <a:latin typeface="Consolas" charset="0"/>
                <a:ea typeface="Consolas" charset="0"/>
                <a:cs typeface="Consolas" charset="0"/>
              </a:rPr>
              <a:t>	return (True/False)</a:t>
            </a:r>
          </a:p>
          <a:p>
            <a:pPr marL="0" indent="0" fontAlgn="base">
              <a:buNone/>
            </a:pPr>
            <a:r>
              <a:rPr lang="en-US" dirty="0" err="1" smtClean="0">
                <a:solidFill>
                  <a:srgbClr val="7030A0"/>
                </a:solidFill>
                <a:latin typeface="Consolas" charset="0"/>
                <a:ea typeface="Consolas" charset="0"/>
                <a:cs typeface="Consolas" charset="0"/>
              </a:rPr>
              <a:t>def</a:t>
            </a:r>
            <a:r>
              <a:rPr lang="en-US" dirty="0" smtClean="0">
                <a:solidFill>
                  <a:srgbClr val="7030A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vars_for_template</a:t>
            </a:r>
            <a:r>
              <a:rPr lang="en-US" dirty="0" smtClean="0">
                <a:latin typeface="Consolas" charset="0"/>
                <a:ea typeface="Consolas" charset="0"/>
                <a:cs typeface="Consolas" charset="0"/>
              </a:rPr>
              <a:t>(</a:t>
            </a:r>
            <a:r>
              <a:rPr lang="en-US" dirty="0" smtClean="0">
                <a:solidFill>
                  <a:schemeClr val="accent1">
                    <a:lumMod val="75000"/>
                  </a:schemeClr>
                </a:solidFill>
                <a:latin typeface="Consolas" charset="0"/>
                <a:ea typeface="Consolas" charset="0"/>
                <a:cs typeface="Consolas" charset="0"/>
              </a:rPr>
              <a:t>self</a:t>
            </a:r>
            <a:r>
              <a:rPr lang="en-US" dirty="0" smtClean="0">
                <a:latin typeface="Consolas" charset="0"/>
                <a:ea typeface="Consolas" charset="0"/>
                <a:cs typeface="Consolas" charset="0"/>
              </a:rPr>
              <a:t>):</a:t>
            </a:r>
          </a:p>
          <a:p>
            <a:pPr marL="0" indent="0" fontAlgn="base">
              <a:buNone/>
            </a:pPr>
            <a:r>
              <a:rPr lang="en-US" dirty="0">
                <a:latin typeface="Consolas" charset="0"/>
                <a:ea typeface="Consolas" charset="0"/>
                <a:cs typeface="Consolas" charset="0"/>
              </a:rPr>
              <a:t>	</a:t>
            </a:r>
            <a:r>
              <a:rPr lang="mr-IN" dirty="0" smtClean="0">
                <a:latin typeface="Consolas" charset="0"/>
                <a:ea typeface="Consolas" charset="0"/>
                <a:cs typeface="Consolas" charset="0"/>
              </a:rPr>
              <a:t>…</a:t>
            </a:r>
            <a:endParaRPr lang="en-US" dirty="0" smtClean="0">
              <a:latin typeface="Consolas" charset="0"/>
              <a:ea typeface="Consolas" charset="0"/>
              <a:cs typeface="Consolas" charset="0"/>
            </a:endParaRPr>
          </a:p>
          <a:p>
            <a:pPr marL="0" indent="0" fontAlgn="base">
              <a:buNone/>
            </a:pPr>
            <a:r>
              <a:rPr lang="en-US" dirty="0" err="1" smtClean="0">
                <a:solidFill>
                  <a:srgbClr val="7030A0"/>
                </a:solidFill>
                <a:latin typeface="Consolas" charset="0"/>
                <a:ea typeface="Consolas" charset="0"/>
                <a:cs typeface="Consolas" charset="0"/>
              </a:rPr>
              <a:t>def</a:t>
            </a:r>
            <a:r>
              <a:rPr lang="en-US" dirty="0" smtClean="0">
                <a:solidFill>
                  <a:srgbClr val="7030A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after_all_players_arrive</a:t>
            </a:r>
            <a:r>
              <a:rPr lang="en-US" dirty="0" smtClean="0">
                <a:latin typeface="Consolas" charset="0"/>
                <a:ea typeface="Consolas" charset="0"/>
                <a:cs typeface="Consolas" charset="0"/>
              </a:rPr>
              <a:t>(</a:t>
            </a:r>
            <a:r>
              <a:rPr lang="en-US" dirty="0" smtClean="0">
                <a:solidFill>
                  <a:schemeClr val="accent1">
                    <a:lumMod val="75000"/>
                  </a:schemeClr>
                </a:solidFill>
                <a:latin typeface="Consolas" charset="0"/>
                <a:ea typeface="Consolas" charset="0"/>
                <a:cs typeface="Consolas" charset="0"/>
              </a:rPr>
              <a:t>self</a:t>
            </a:r>
            <a:r>
              <a:rPr lang="en-US" dirty="0" smtClean="0">
                <a:latin typeface="Consolas" charset="0"/>
                <a:ea typeface="Consolas" charset="0"/>
                <a:cs typeface="Consolas" charset="0"/>
              </a:rPr>
              <a:t>):</a:t>
            </a:r>
          </a:p>
          <a:p>
            <a:pPr marL="0" indent="0" fontAlgn="base">
              <a:buNone/>
            </a:pPr>
            <a:r>
              <a:rPr lang="en-US" dirty="0">
                <a:latin typeface="Consolas" charset="0"/>
                <a:ea typeface="Consolas" charset="0"/>
                <a:cs typeface="Consolas" charset="0"/>
              </a:rPr>
              <a:t>	</a:t>
            </a:r>
            <a:r>
              <a:rPr lang="mr-IN" dirty="0" smtClean="0">
                <a:latin typeface="Consolas" charset="0"/>
                <a:ea typeface="Consolas" charset="0"/>
                <a:cs typeface="Consolas" charset="0"/>
              </a:rPr>
              <a:t>…</a:t>
            </a:r>
            <a:endParaRPr lang="en-US" dirty="0" smtClean="0">
              <a:latin typeface="Consolas" charset="0"/>
              <a:ea typeface="Consolas" charset="0"/>
              <a:cs typeface="Consolas" charset="0"/>
            </a:endParaRPr>
          </a:p>
        </p:txBody>
      </p:sp>
    </p:spTree>
    <p:extLst>
      <p:ext uri="{BB962C8B-B14F-4D97-AF65-F5344CB8AC3E}">
        <p14:creationId xmlns:p14="http://schemas.microsoft.com/office/powerpoint/2010/main" val="18669781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PGGFG - Models</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new fields</a:t>
            </a:r>
          </a:p>
          <a:p>
            <a:pPr fontAlgn="base"/>
            <a:endParaRPr lang="en-US" dirty="0" smtClean="0"/>
          </a:p>
        </p:txBody>
      </p:sp>
    </p:spTree>
    <p:extLst>
      <p:ext uri="{BB962C8B-B14F-4D97-AF65-F5344CB8AC3E}">
        <p14:creationId xmlns:p14="http://schemas.microsoft.com/office/powerpoint/2010/main" val="16404365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PGGFG </a:t>
            </a:r>
            <a:r>
              <a:rPr lang="en-US" dirty="0" smtClean="0"/>
              <a:t>- Views</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new page</a:t>
            </a:r>
          </a:p>
          <a:p>
            <a:pPr fontAlgn="base"/>
            <a:r>
              <a:rPr lang="en-US" dirty="0" err="1" smtClean="0"/>
              <a:t>Page_sequence</a:t>
            </a:r>
            <a:endParaRPr lang="en-US" dirty="0" smtClean="0"/>
          </a:p>
          <a:p>
            <a:pPr fontAlgn="base"/>
            <a:r>
              <a:rPr lang="en-US" dirty="0" err="1" smtClean="0"/>
              <a:t>Refereing</a:t>
            </a:r>
            <a:r>
              <a:rPr lang="en-US" dirty="0" smtClean="0"/>
              <a:t> to models. field</a:t>
            </a:r>
          </a:p>
        </p:txBody>
      </p:sp>
    </p:spTree>
    <p:extLst>
      <p:ext uri="{BB962C8B-B14F-4D97-AF65-F5344CB8AC3E}">
        <p14:creationId xmlns:p14="http://schemas.microsoft.com/office/powerpoint/2010/main" val="14217835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PGGFG </a:t>
            </a:r>
            <a:r>
              <a:rPr lang="en-US" dirty="0" smtClean="0"/>
              <a:t>- Templates</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the first template</a:t>
            </a:r>
          </a:p>
          <a:p>
            <a:pPr fontAlgn="base"/>
            <a:r>
              <a:rPr lang="en-US" dirty="0" smtClean="0"/>
              <a:t>Referring to a form and or field in a template</a:t>
            </a:r>
          </a:p>
          <a:p>
            <a:pPr fontAlgn="base"/>
            <a:r>
              <a:rPr lang="en-US" dirty="0" smtClean="0"/>
              <a:t>Inserting next button</a:t>
            </a:r>
          </a:p>
        </p:txBody>
      </p:sp>
    </p:spTree>
    <p:extLst>
      <p:ext uri="{BB962C8B-B14F-4D97-AF65-F5344CB8AC3E}">
        <p14:creationId xmlns:p14="http://schemas.microsoft.com/office/powerpoint/2010/main" val="8657359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a:t>
            </a:r>
            <a:r>
              <a:rPr lang="en-US" dirty="0" err="1" smtClean="0"/>
              <a:t>Ebay</a:t>
            </a:r>
            <a:r>
              <a:rPr lang="en-US" dirty="0" smtClean="0"/>
              <a:t>: Models</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new fields</a:t>
            </a:r>
          </a:p>
          <a:p>
            <a:pPr fontAlgn="base"/>
            <a:endParaRPr lang="en-US" dirty="0" smtClean="0"/>
          </a:p>
        </p:txBody>
      </p:sp>
    </p:spTree>
    <p:extLst>
      <p:ext uri="{BB962C8B-B14F-4D97-AF65-F5344CB8AC3E}">
        <p14:creationId xmlns:p14="http://schemas.microsoft.com/office/powerpoint/2010/main" val="1222302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Content Placeholder 2"/>
          <p:cNvSpPr>
            <a:spLocks noGrp="1"/>
          </p:cNvSpPr>
          <p:nvPr>
            <p:ph idx="1"/>
          </p:nvPr>
        </p:nvSpPr>
        <p:spPr/>
        <p:txBody>
          <a:bodyPr>
            <a:normAutofit/>
          </a:bodyPr>
          <a:lstStyle/>
          <a:p>
            <a:pPr fontAlgn="base"/>
            <a:r>
              <a:rPr lang="en-US" dirty="0" smtClean="0"/>
              <a:t>Models</a:t>
            </a:r>
          </a:p>
          <a:p>
            <a:pPr fontAlgn="base"/>
            <a:r>
              <a:rPr lang="en-US" dirty="0" smtClean="0"/>
              <a:t>Views</a:t>
            </a:r>
          </a:p>
          <a:p>
            <a:pPr fontAlgn="base"/>
            <a:r>
              <a:rPr lang="en-US" dirty="0" smtClean="0"/>
              <a:t>Controller</a:t>
            </a:r>
          </a:p>
          <a:p>
            <a:pPr fontAlgn="base"/>
            <a:r>
              <a:rPr lang="en-US" dirty="0" smtClean="0"/>
              <a:t>Django </a:t>
            </a:r>
          </a:p>
          <a:p>
            <a:pPr fontAlgn="base"/>
            <a:r>
              <a:rPr lang="en-US" dirty="0" err="1" smtClean="0"/>
              <a:t>oTree</a:t>
            </a:r>
            <a:r>
              <a:rPr lang="en-US" dirty="0" smtClean="0"/>
              <a:t> is built upon it</a:t>
            </a:r>
          </a:p>
        </p:txBody>
      </p:sp>
    </p:spTree>
    <p:extLst>
      <p:ext uri="{BB962C8B-B14F-4D97-AF65-F5344CB8AC3E}">
        <p14:creationId xmlns:p14="http://schemas.microsoft.com/office/powerpoint/2010/main" val="5653655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a:t>
            </a:r>
            <a:r>
              <a:rPr lang="en-US" dirty="0" err="1" smtClean="0"/>
              <a:t>Ebay</a:t>
            </a:r>
            <a:r>
              <a:rPr lang="en-US" dirty="0" smtClean="0"/>
              <a:t>: Views</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new page</a:t>
            </a:r>
          </a:p>
          <a:p>
            <a:pPr fontAlgn="base"/>
            <a:r>
              <a:rPr lang="en-US" dirty="0" err="1" smtClean="0"/>
              <a:t>Page_sequence</a:t>
            </a:r>
            <a:endParaRPr lang="en-US" dirty="0" smtClean="0"/>
          </a:p>
          <a:p>
            <a:pPr fontAlgn="base"/>
            <a:r>
              <a:rPr lang="en-US" dirty="0" err="1" smtClean="0"/>
              <a:t>Refereing</a:t>
            </a:r>
            <a:r>
              <a:rPr lang="en-US" dirty="0" smtClean="0"/>
              <a:t> to models. field</a:t>
            </a:r>
          </a:p>
        </p:txBody>
      </p:sp>
    </p:spTree>
    <p:extLst>
      <p:ext uri="{BB962C8B-B14F-4D97-AF65-F5344CB8AC3E}">
        <p14:creationId xmlns:p14="http://schemas.microsoft.com/office/powerpoint/2010/main" val="4075838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a:t>
            </a:r>
            <a:r>
              <a:rPr lang="en-US" dirty="0" err="1"/>
              <a:t>Ebay</a:t>
            </a:r>
            <a:r>
              <a:rPr lang="en-US" dirty="0"/>
              <a:t>:</a:t>
            </a:r>
            <a:r>
              <a:rPr lang="en-US" dirty="0" smtClean="0"/>
              <a:t> Templates</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the first template</a:t>
            </a:r>
          </a:p>
          <a:p>
            <a:pPr fontAlgn="base"/>
            <a:r>
              <a:rPr lang="en-US" dirty="0" smtClean="0"/>
              <a:t>Referring to a form and or field in a template</a:t>
            </a:r>
          </a:p>
          <a:p>
            <a:pPr fontAlgn="base"/>
            <a:r>
              <a:rPr lang="en-US" dirty="0" smtClean="0"/>
              <a:t>Inserting next button</a:t>
            </a:r>
          </a:p>
        </p:txBody>
      </p:sp>
    </p:spTree>
    <p:extLst>
      <p:ext uri="{BB962C8B-B14F-4D97-AF65-F5344CB8AC3E}">
        <p14:creationId xmlns:p14="http://schemas.microsoft.com/office/powerpoint/2010/main" val="19369040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the first template</a:t>
            </a:r>
          </a:p>
        </p:txBody>
      </p:sp>
    </p:spTree>
    <p:extLst>
      <p:ext uri="{BB962C8B-B14F-4D97-AF65-F5344CB8AC3E}">
        <p14:creationId xmlns:p14="http://schemas.microsoft.com/office/powerpoint/2010/main" val="20837519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dirty="0" smtClean="0"/>
              <a:t>MVC - intro</a:t>
            </a:r>
          </a:p>
          <a:p>
            <a:r>
              <a:rPr lang="en-US" dirty="0" smtClean="0"/>
              <a:t>Models</a:t>
            </a:r>
          </a:p>
          <a:p>
            <a:r>
              <a:rPr lang="en-US" dirty="0" err="1" smtClean="0"/>
              <a:t>Resetdb</a:t>
            </a:r>
            <a:endParaRPr lang="en-US" dirty="0" smtClean="0"/>
          </a:p>
          <a:p>
            <a:r>
              <a:rPr lang="en-US" dirty="0" err="1" smtClean="0"/>
              <a:t>создавать</a:t>
            </a:r>
            <a:r>
              <a:rPr lang="en-US" dirty="0" smtClean="0"/>
              <a:t> </a:t>
            </a:r>
            <a:r>
              <a:rPr lang="en-US" dirty="0" err="1" smtClean="0"/>
              <a:t>темплейт</a:t>
            </a:r>
            <a:endParaRPr lang="en-US" dirty="0" smtClean="0"/>
          </a:p>
          <a:p>
            <a:r>
              <a:rPr lang="en-US" dirty="0" smtClean="0"/>
              <a:t>include template</a:t>
            </a:r>
          </a:p>
          <a:p>
            <a:r>
              <a:rPr lang="en-US" dirty="0" err="1" smtClean="0"/>
              <a:t>вставлять</a:t>
            </a:r>
            <a:r>
              <a:rPr lang="en-US" dirty="0" smtClean="0"/>
              <a:t> </a:t>
            </a:r>
            <a:r>
              <a:rPr lang="en-US" dirty="0"/>
              <a:t>field   - field with </a:t>
            </a:r>
            <a:r>
              <a:rPr lang="en-US" dirty="0" err="1" smtClean="0"/>
              <a:t>labell</a:t>
            </a:r>
            <a:endParaRPr lang="en-US" dirty="0" smtClean="0"/>
          </a:p>
          <a:p>
            <a:r>
              <a:rPr lang="en-US" dirty="0" err="1" smtClean="0"/>
              <a:t>ooping</a:t>
            </a:r>
            <a:r>
              <a:rPr lang="en-US" dirty="0" smtClean="0"/>
              <a:t> </a:t>
            </a:r>
            <a:r>
              <a:rPr lang="en-US" dirty="0"/>
              <a:t>through fields </a:t>
            </a:r>
            <a:endParaRPr lang="en-US" dirty="0" smtClean="0"/>
          </a:p>
          <a:p>
            <a:r>
              <a:rPr lang="en-US" dirty="0" smtClean="0"/>
              <a:t>passing variables</a:t>
            </a:r>
          </a:p>
          <a:p>
            <a:r>
              <a:rPr lang="en-US" dirty="0" smtClean="0"/>
              <a:t>referring </a:t>
            </a:r>
            <a:r>
              <a:rPr lang="en-US" dirty="0"/>
              <a:t>to player/group in a </a:t>
            </a:r>
            <a:r>
              <a:rPr lang="en-US" dirty="0" smtClean="0"/>
              <a:t>template</a:t>
            </a:r>
          </a:p>
          <a:p>
            <a:r>
              <a:rPr lang="en-US" dirty="0" smtClean="0"/>
              <a:t>tags </a:t>
            </a:r>
            <a:r>
              <a:rPr lang="en-US" dirty="0"/>
              <a:t>- abs/</a:t>
            </a:r>
            <a:r>
              <a:rPr lang="en-US" dirty="0" err="1"/>
              <a:t>pluralizeвставлять</a:t>
            </a:r>
            <a:r>
              <a:rPr lang="en-US" dirty="0"/>
              <a:t> </a:t>
            </a:r>
            <a:r>
              <a:rPr lang="en-US" dirty="0" err="1"/>
              <a:t>next_buttonвставлять</a:t>
            </a:r>
            <a:r>
              <a:rPr lang="en-US" dirty="0"/>
              <a:t> </a:t>
            </a:r>
            <a:r>
              <a:rPr lang="en-US" dirty="0" err="1"/>
              <a:t>картинкисчитать</a:t>
            </a:r>
            <a:r>
              <a:rPr lang="en-US" dirty="0"/>
              <a:t> </a:t>
            </a:r>
            <a:r>
              <a:rPr lang="en-US" dirty="0" err="1"/>
              <a:t>прибыльделать</a:t>
            </a:r>
            <a:r>
              <a:rPr lang="en-US" dirty="0"/>
              <a:t> </a:t>
            </a:r>
            <a:r>
              <a:rPr lang="en-US" dirty="0" err="1"/>
              <a:t>таблицы</a:t>
            </a:r>
            <a:r>
              <a:rPr lang="en-US" dirty="0"/>
              <a:t> </a:t>
            </a:r>
            <a:r>
              <a:rPr lang="en-US" dirty="0" err="1"/>
              <a:t>в</a:t>
            </a:r>
            <a:r>
              <a:rPr lang="en-US" dirty="0"/>
              <a:t> </a:t>
            </a:r>
            <a:r>
              <a:rPr lang="en-US" dirty="0" err="1"/>
              <a:t>бутстрапеделать</a:t>
            </a:r>
            <a:r>
              <a:rPr lang="en-US" dirty="0"/>
              <a:t> </a:t>
            </a:r>
            <a:r>
              <a:rPr lang="en-US" dirty="0" err="1"/>
              <a:t>элементы</a:t>
            </a:r>
            <a:r>
              <a:rPr lang="en-US" dirty="0"/>
              <a:t> </a:t>
            </a:r>
            <a:r>
              <a:rPr lang="en-US" dirty="0" err="1"/>
              <a:t>choiceвставлять</a:t>
            </a:r>
            <a:r>
              <a:rPr lang="en-US" dirty="0"/>
              <a:t> </a:t>
            </a:r>
            <a:r>
              <a:rPr lang="en-US" dirty="0" err="1"/>
              <a:t>слайдер?min</a:t>
            </a:r>
            <a:r>
              <a:rPr lang="en-US" dirty="0"/>
              <a:t> - </a:t>
            </a:r>
            <a:r>
              <a:rPr lang="en-US" dirty="0" err="1"/>
              <a:t>maxdynamic</a:t>
            </a:r>
            <a:r>
              <a:rPr lang="en-US" dirty="0"/>
              <a:t> form </a:t>
            </a:r>
            <a:r>
              <a:rPr lang="en-US" dirty="0" err="1"/>
              <a:t>definitionseveral</a:t>
            </a:r>
            <a:r>
              <a:rPr lang="en-US" dirty="0"/>
              <a:t> rounds of </a:t>
            </a:r>
            <a:r>
              <a:rPr lang="en-US" dirty="0" err="1"/>
              <a:t>gamegithubcli</a:t>
            </a:r>
            <a:r>
              <a:rPr lang="en-US" dirty="0"/>
              <a:t> — </a:t>
            </a:r>
            <a:r>
              <a:rPr lang="en-US" dirty="0" err="1"/>
              <a:t>installationherokucli</a:t>
            </a:r>
            <a:r>
              <a:rPr lang="en-US" dirty="0"/>
              <a:t> — </a:t>
            </a:r>
            <a:r>
              <a:rPr lang="en-US" dirty="0" err="1"/>
              <a:t>installationtimeouttimeout</a:t>
            </a:r>
            <a:r>
              <a:rPr lang="en-US" dirty="0"/>
              <a:t> on </a:t>
            </a:r>
            <a:r>
              <a:rPr lang="en-US" dirty="0" err="1"/>
              <a:t>submissiontracing</a:t>
            </a:r>
            <a:r>
              <a:rPr lang="en-US" dirty="0"/>
              <a:t> errors- second session  — multi-player </a:t>
            </a:r>
            <a:r>
              <a:rPr lang="en-US" dirty="0" err="1"/>
              <a:t>gamesconverting</a:t>
            </a:r>
            <a:r>
              <a:rPr lang="en-US" dirty="0"/>
              <a:t> our game to </a:t>
            </a:r>
            <a:r>
              <a:rPr lang="en-US" dirty="0" err="1"/>
              <a:t>multiplayersubsessiongoing</a:t>
            </a:r>
            <a:r>
              <a:rPr lang="en-US" dirty="0"/>
              <a:t> through all groups!!!!</a:t>
            </a:r>
            <a:r>
              <a:rPr lang="en-US" dirty="0" err="1"/>
              <a:t>participant.vars</a:t>
            </a:r>
            <a:r>
              <a:rPr lang="en-US" dirty="0"/>
              <a:t>- </a:t>
            </a:r>
            <a:r>
              <a:rPr lang="en-US" dirty="0" err="1"/>
              <a:t>rolescalling</a:t>
            </a:r>
            <a:r>
              <a:rPr lang="en-US" dirty="0"/>
              <a:t> other players in a </a:t>
            </a:r>
            <a:r>
              <a:rPr lang="en-US" dirty="0" err="1"/>
              <a:t>groupworking</a:t>
            </a:r>
            <a:r>
              <a:rPr lang="en-US" dirty="0"/>
              <a:t> in a group level—advanced morning </a:t>
            </a:r>
            <a:r>
              <a:rPr lang="en-US" dirty="0" err="1"/>
              <a:t>sectionhighchairs</a:t>
            </a:r>
            <a:r>
              <a:rPr lang="en-US" dirty="0"/>
              <a:t> — previous </a:t>
            </a:r>
            <a:r>
              <a:rPr lang="en-US" dirty="0" err="1"/>
              <a:t>roundsadmin</a:t>
            </a:r>
            <a:r>
              <a:rPr lang="en-US" dirty="0"/>
              <a:t> </a:t>
            </a:r>
            <a:r>
              <a:rPr lang="en-US" dirty="0" err="1"/>
              <a:t>reportchannels</a:t>
            </a:r>
            <a:r>
              <a:rPr lang="en-US" dirty="0"/>
              <a:t>— don’t forget about </a:t>
            </a:r>
            <a:r>
              <a:rPr lang="en-US" dirty="0" err="1"/>
              <a:t>ws</a:t>
            </a:r>
            <a:r>
              <a:rPr lang="en-US" dirty="0"/>
              <a:t> vs </a:t>
            </a:r>
            <a:r>
              <a:rPr lang="en-US" dirty="0" err="1"/>
              <a:t>wasenvironmental</a:t>
            </a:r>
            <a:r>
              <a:rPr lang="en-US" dirty="0"/>
              <a:t> variables - including those in </a:t>
            </a:r>
            <a:r>
              <a:rPr lang="en-US" dirty="0" err="1"/>
              <a:t>herokustudy</a:t>
            </a:r>
            <a:r>
              <a:rPr lang="en-US" dirty="0"/>
              <a:t> </a:t>
            </a:r>
            <a:r>
              <a:rPr lang="en-US" dirty="0" err="1"/>
              <a:t>debugreading</a:t>
            </a:r>
            <a:r>
              <a:rPr lang="en-US" dirty="0"/>
              <a:t> and writing </a:t>
            </a:r>
            <a:r>
              <a:rPr lang="en-US" dirty="0" err="1"/>
              <a:t>filesthink</a:t>
            </a:r>
            <a:r>
              <a:rPr lang="en-US" dirty="0"/>
              <a:t> where to </a:t>
            </a:r>
            <a:r>
              <a:rPr lang="en-US" dirty="0" err="1"/>
              <a:t>put:id</a:t>
            </a:r>
            <a:r>
              <a:rPr lang="en-US" dirty="0"/>
              <a:t> vs </a:t>
            </a:r>
            <a:r>
              <a:rPr lang="en-US" dirty="0" err="1"/>
              <a:t>id_in_groupmoney</a:t>
            </a:r>
            <a:r>
              <a:rPr lang="en-US" dirty="0"/>
              <a:t> and </a:t>
            </a:r>
            <a:r>
              <a:rPr lang="en-US" dirty="0" err="1"/>
              <a:t>pointsbotssettings</a:t>
            </a:r>
            <a:r>
              <a:rPr lang="en-US" dirty="0"/>
              <a:t> - in the first </a:t>
            </a:r>
            <a:r>
              <a:rPr lang="en-US" dirty="0" err="1"/>
              <a:t>section?sentryauth_levelroomsupdating</a:t>
            </a:r>
            <a:r>
              <a:rPr lang="en-US" dirty="0"/>
              <a:t> </a:t>
            </a:r>
            <a:r>
              <a:rPr lang="en-US" dirty="0" err="1"/>
              <a:t>otreeinstalling</a:t>
            </a:r>
            <a:r>
              <a:rPr lang="en-US" dirty="0"/>
              <a:t> </a:t>
            </a:r>
            <a:r>
              <a:rPr lang="en-US" dirty="0" err="1"/>
              <a:t>redis</a:t>
            </a:r>
            <a:r>
              <a:rPr lang="en-US" dirty="0"/>
              <a:t> in </a:t>
            </a:r>
            <a:r>
              <a:rPr lang="en-US" dirty="0" err="1"/>
              <a:t>herokupip</a:t>
            </a:r>
            <a:r>
              <a:rPr lang="en-US" dirty="0"/>
              <a:t> </a:t>
            </a:r>
            <a:r>
              <a:rPr lang="en-US" dirty="0" err="1"/>
              <a:t>freezepaper</a:t>
            </a:r>
            <a:r>
              <a:rPr lang="en-US" dirty="0"/>
              <a:t> </a:t>
            </a:r>
            <a:r>
              <a:rPr lang="en-US" dirty="0" err="1"/>
              <a:t>trailheroku</a:t>
            </a:r>
            <a:r>
              <a:rPr lang="en-US" dirty="0"/>
              <a:t> run …</a:t>
            </a:r>
            <a:r>
              <a:rPr lang="en-US" dirty="0" err="1"/>
              <a:t>heroku</a:t>
            </a:r>
            <a:r>
              <a:rPr lang="en-US" dirty="0"/>
              <a:t> </a:t>
            </a:r>
            <a:r>
              <a:rPr lang="en-US" dirty="0" err="1"/>
              <a:t>maintenanceadding</a:t>
            </a:r>
            <a:r>
              <a:rPr lang="en-US" dirty="0"/>
              <a:t> new dynos/ new </a:t>
            </a:r>
            <a:r>
              <a:rPr lang="en-US" dirty="0" err="1"/>
              <a:t>redis</a:t>
            </a:r>
            <a:r>
              <a:rPr lang="en-US" dirty="0"/>
              <a:t> </a:t>
            </a:r>
            <a:r>
              <a:rPr lang="en-US" dirty="0" err="1"/>
              <a:t>planheroku</a:t>
            </a:r>
            <a:r>
              <a:rPr lang="en-US" dirty="0"/>
              <a:t> </a:t>
            </a:r>
            <a:r>
              <a:rPr lang="en-US" dirty="0" err="1"/>
              <a:t>config</a:t>
            </a:r>
            <a:r>
              <a:rPr lang="en-US" dirty="0"/>
              <a:t> </a:t>
            </a:r>
            <a:r>
              <a:rPr lang="en-US" dirty="0" err="1"/>
              <a:t>setvirtual</a:t>
            </a:r>
            <a:r>
              <a:rPr lang="en-US" dirty="0"/>
              <a:t> server - ethics committee, own data </a:t>
            </a:r>
            <a:r>
              <a:rPr lang="en-US" dirty="0" err="1"/>
              <a:t>etcvirtualenv</a:t>
            </a:r>
            <a:r>
              <a:rPr lang="en-US" dirty="0"/>
              <a:t> in </a:t>
            </a:r>
            <a:r>
              <a:rPr lang="en-US" dirty="0" err="1"/>
              <a:t>windowsform</a:t>
            </a:r>
            <a:r>
              <a:rPr lang="en-US" dirty="0"/>
              <a:t> </a:t>
            </a:r>
            <a:r>
              <a:rPr lang="en-US" dirty="0" err="1"/>
              <a:t>validationget_form_fieldsverbose</a:t>
            </a:r>
            <a:r>
              <a:rPr lang="en-US" dirty="0"/>
              <a:t> name for models </a:t>
            </a:r>
            <a:r>
              <a:rPr lang="en-US" dirty="0" err="1"/>
              <a:t>fieldradio</a:t>
            </a:r>
            <a:r>
              <a:rPr lang="en-US" dirty="0"/>
              <a:t> </a:t>
            </a:r>
            <a:r>
              <a:rPr lang="en-US" dirty="0" err="1"/>
              <a:t>selectbuttons</a:t>
            </a:r>
            <a:r>
              <a:rPr lang="en-US" dirty="0"/>
              <a:t> </a:t>
            </a:r>
            <a:r>
              <a:rPr lang="en-US" dirty="0" err="1"/>
              <a:t>deliverytable</a:t>
            </a:r>
            <a:r>
              <a:rPr lang="en-US" dirty="0"/>
              <a:t> of radio </a:t>
            </a:r>
            <a:r>
              <a:rPr lang="en-US" dirty="0" err="1"/>
              <a:t>optionsform</a:t>
            </a:r>
            <a:r>
              <a:rPr lang="en-US" dirty="0"/>
              <a:t> field with labelsession.configin_roundsin_previous_roundsin_roundetcget_player_by_roleget_plyaersget_player_by_roleget_other </a:t>
            </a:r>
            <a:r>
              <a:rPr lang="en-US" dirty="0" err="1"/>
              <a:t>playersmatchinggroup_randomly</a:t>
            </a:r>
            <a:r>
              <a:rPr lang="en-US" dirty="0"/>
              <a:t>(</a:t>
            </a:r>
            <a:r>
              <a:rPr lang="en-US" dirty="0" err="1"/>
              <a:t>fixed_id_ingroup</a:t>
            </a:r>
            <a:r>
              <a:rPr lang="en-US" dirty="0"/>
              <a:t>=true)</a:t>
            </a:r>
            <a:r>
              <a:rPr lang="en-US" dirty="0" err="1"/>
              <a:t>self.group_liek_round</a:t>
            </a:r>
            <a:r>
              <a:rPr lang="en-US" dirty="0"/>
              <a:t>(NROUND)</a:t>
            </a:r>
            <a:r>
              <a:rPr lang="en-US" dirty="0" err="1"/>
              <a:t>get_group_matrixrearranging</a:t>
            </a:r>
            <a:r>
              <a:rPr lang="en-US" dirty="0"/>
              <a:t> players inside one </a:t>
            </a:r>
            <a:r>
              <a:rPr lang="en-US" dirty="0" err="1"/>
              <a:t>groupIMPORTANT</a:t>
            </a:r>
            <a:r>
              <a:rPr lang="en-US" dirty="0"/>
              <a:t> - what runs when!!shuffling groups in a course of the </a:t>
            </a:r>
            <a:r>
              <a:rPr lang="en-US" dirty="0" err="1"/>
              <a:t>gamepages:normal</a:t>
            </a:r>
            <a:r>
              <a:rPr lang="en-US" dirty="0"/>
              <a:t> page	</a:t>
            </a:r>
            <a:r>
              <a:rPr lang="en-US" dirty="0" err="1"/>
              <a:t>is_displayed</a:t>
            </a:r>
            <a:r>
              <a:rPr lang="en-US" dirty="0"/>
              <a:t>	</a:t>
            </a:r>
            <a:r>
              <a:rPr lang="en-US" dirty="0" err="1"/>
              <a:t>vars_for_template</a:t>
            </a:r>
            <a:r>
              <a:rPr lang="en-US" dirty="0"/>
              <a:t>	</a:t>
            </a:r>
            <a:r>
              <a:rPr lang="en-US" dirty="0" err="1"/>
              <a:t>before_next_pagewaiting</a:t>
            </a:r>
            <a:r>
              <a:rPr lang="en-US" dirty="0"/>
              <a:t> page	</a:t>
            </a:r>
            <a:r>
              <a:rPr lang="en-US" dirty="0" err="1"/>
              <a:t>is_displayed</a:t>
            </a:r>
            <a:r>
              <a:rPr lang="en-US" dirty="0"/>
              <a:t> - important - if passed, they won’t wait for him!!	</a:t>
            </a:r>
            <a:r>
              <a:rPr lang="en-US" dirty="0" err="1"/>
              <a:t>after_all_players</a:t>
            </a:r>
            <a:r>
              <a:rPr lang="en-US" dirty="0"/>
              <a:t> </a:t>
            </a:r>
            <a:r>
              <a:rPr lang="en-US" dirty="0" err="1"/>
              <a:t>arriveparameters</a:t>
            </a:r>
            <a:r>
              <a:rPr lang="en-US" dirty="0"/>
              <a:t>	wait for all groups	</a:t>
            </a:r>
          </a:p>
        </p:txBody>
      </p:sp>
    </p:spTree>
    <p:extLst>
      <p:ext uri="{BB962C8B-B14F-4D97-AF65-F5344CB8AC3E}">
        <p14:creationId xmlns:p14="http://schemas.microsoft.com/office/powerpoint/2010/main" val="1674067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mturk</a:t>
            </a:r>
            <a:endParaRPr lang="en-US" dirty="0"/>
          </a:p>
        </p:txBody>
      </p:sp>
      <p:sp>
        <p:nvSpPr>
          <p:cNvPr id="3" name="Content Placeholder 2"/>
          <p:cNvSpPr>
            <a:spLocks noGrp="1"/>
          </p:cNvSpPr>
          <p:nvPr>
            <p:ph idx="1"/>
          </p:nvPr>
        </p:nvSpPr>
        <p:spPr/>
        <p:txBody>
          <a:bodyPr>
            <a:normAutofit/>
          </a:bodyPr>
          <a:lstStyle/>
          <a:p>
            <a:pPr fontAlgn="base"/>
            <a:r>
              <a:rPr lang="en-US" dirty="0" err="1" smtClean="0"/>
              <a:t>Awd</a:t>
            </a:r>
            <a:r>
              <a:rPr lang="en-US" dirty="0" smtClean="0"/>
              <a:t>-key </a:t>
            </a:r>
            <a:r>
              <a:rPr lang="en-US" dirty="0" err="1" smtClean="0"/>
              <a:t>awd</a:t>
            </a:r>
            <a:r>
              <a:rPr lang="en-US" dirty="0" smtClean="0"/>
              <a:t>-secret</a:t>
            </a:r>
          </a:p>
          <a:p>
            <a:pPr fontAlgn="base"/>
            <a:r>
              <a:rPr lang="en-US" dirty="0" smtClean="0"/>
              <a:t>Environment variables</a:t>
            </a:r>
            <a:endParaRPr lang="en-US" dirty="0"/>
          </a:p>
        </p:txBody>
      </p:sp>
    </p:spTree>
    <p:extLst>
      <p:ext uri="{BB962C8B-B14F-4D97-AF65-F5344CB8AC3E}">
        <p14:creationId xmlns:p14="http://schemas.microsoft.com/office/powerpoint/2010/main" val="844561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first project and first app</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marL="0" indent="0" fontAlgn="base">
              <a:buNone/>
            </a:pPr>
            <a:r>
              <a:rPr lang="en-US" dirty="0" err="1" smtClean="0">
                <a:latin typeface="Consolas" charset="0"/>
                <a:ea typeface="Consolas" charset="0"/>
                <a:cs typeface="Consolas" charset="0"/>
              </a:rPr>
              <a:t>virtualenv</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mainzwp</a:t>
            </a:r>
            <a:endParaRPr lang="en-US" dirty="0" smtClean="0">
              <a:latin typeface="Consolas" charset="0"/>
              <a:ea typeface="Consolas" charset="0"/>
              <a:cs typeface="Consolas" charset="0"/>
            </a:endParaRPr>
          </a:p>
          <a:p>
            <a:pPr marL="0" indent="0" fontAlgn="base">
              <a:buNone/>
            </a:pPr>
            <a:r>
              <a:rPr lang="en-US" dirty="0" smtClean="0">
                <a:latin typeface="Consolas" charset="0"/>
                <a:ea typeface="Consolas" charset="0"/>
                <a:cs typeface="Consolas" charset="0"/>
              </a:rPr>
              <a:t>cd </a:t>
            </a:r>
            <a:r>
              <a:rPr lang="en-US" dirty="0" err="1" smtClean="0">
                <a:latin typeface="Consolas" charset="0"/>
                <a:ea typeface="Consolas" charset="0"/>
                <a:cs typeface="Consolas" charset="0"/>
              </a:rPr>
              <a:t>mainzwp</a:t>
            </a:r>
            <a:endParaRPr lang="en-US" dirty="0" smtClean="0">
              <a:latin typeface="Consolas" charset="0"/>
              <a:ea typeface="Consolas" charset="0"/>
              <a:cs typeface="Consolas" charset="0"/>
            </a:endParaRPr>
          </a:p>
          <a:p>
            <a:pPr marL="0" indent="0" fontAlgn="base">
              <a:buNone/>
            </a:pPr>
            <a:r>
              <a:rPr lang="en-US" dirty="0" err="1" smtClean="0">
                <a:latin typeface="Consolas" charset="0"/>
                <a:ea typeface="Consolas" charset="0"/>
                <a:cs typeface="Consolas" charset="0"/>
              </a:rPr>
              <a:t>otree</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startproject</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mainz</a:t>
            </a:r>
            <a:endParaRPr lang="en-US" dirty="0" smtClean="0">
              <a:latin typeface="Consolas" charset="0"/>
              <a:ea typeface="Consolas" charset="0"/>
              <a:cs typeface="Consolas" charset="0"/>
            </a:endParaRPr>
          </a:p>
          <a:p>
            <a:pPr marL="0" indent="0" fontAlgn="base">
              <a:buNone/>
            </a:pPr>
            <a:r>
              <a:rPr lang="en-US" dirty="0" err="1" smtClean="0">
                <a:latin typeface="Consolas" charset="0"/>
                <a:ea typeface="Consolas" charset="0"/>
                <a:cs typeface="Consolas" charset="0"/>
              </a:rPr>
              <a:t>otree</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startapp</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guessquiz</a:t>
            </a:r>
            <a:endParaRPr lang="ru-RU" dirty="0" smtClean="0">
              <a:latin typeface="Consolas" charset="0"/>
              <a:ea typeface="Consolas" charset="0"/>
              <a:cs typeface="Consolas" charset="0"/>
            </a:endParaRPr>
          </a:p>
          <a:p>
            <a:pPr marL="0" indent="0" fontAlgn="base">
              <a:buNone/>
            </a:pPr>
            <a:r>
              <a:rPr lang="en-US" i="1" dirty="0" err="1" smtClean="0">
                <a:latin typeface="Consolas" charset="0"/>
                <a:ea typeface="Consolas" charset="0"/>
                <a:cs typeface="Consolas" charset="0"/>
              </a:rPr>
              <a:t>settings.py</a:t>
            </a:r>
            <a:r>
              <a:rPr lang="en-US" i="1" dirty="0" smtClean="0">
                <a:latin typeface="Consolas" charset="0"/>
                <a:ea typeface="Consolas" charset="0"/>
                <a:cs typeface="Consolas" charset="0"/>
              </a:rPr>
              <a:t>:</a:t>
            </a:r>
          </a:p>
          <a:p>
            <a:pPr marL="0" indent="0" fontAlgn="base">
              <a:buNone/>
            </a:pPr>
            <a:endParaRPr lang="mr-IN" dirty="0">
              <a:solidFill>
                <a:schemeClr val="bg1">
                  <a:lumMod val="50000"/>
                </a:schemeClr>
              </a:solidFill>
              <a:latin typeface="Consolas" charset="0"/>
              <a:ea typeface="Consolas" charset="0"/>
              <a:cs typeface="Consolas" charset="0"/>
            </a:endParaRPr>
          </a:p>
          <a:p>
            <a:pPr marL="1836738" indent="0" fontAlgn="base">
              <a:buNone/>
            </a:pPr>
            <a:r>
              <a:rPr lang="mr-IN" dirty="0">
                <a:solidFill>
                  <a:schemeClr val="bg1">
                    <a:lumMod val="50000"/>
                  </a:schemeClr>
                </a:solidFill>
                <a:latin typeface="Consolas" charset="0"/>
                <a:ea typeface="Consolas" charset="0"/>
                <a:cs typeface="Consolas" charset="0"/>
              </a:rPr>
              <a:t>SESSION_CONFIGS = [</a:t>
            </a:r>
          </a:p>
          <a:p>
            <a:pPr marL="1836738" indent="0" fontAlgn="base">
              <a:buNone/>
            </a:pPr>
            <a:r>
              <a:rPr lang="mr-IN" dirty="0">
                <a:solidFill>
                  <a:schemeClr val="bg1">
                    <a:lumMod val="50000"/>
                  </a:schemeClr>
                </a:solidFill>
                <a:latin typeface="Consolas" charset="0"/>
                <a:ea typeface="Consolas" charset="0"/>
                <a:cs typeface="Consolas" charset="0"/>
              </a:rPr>
              <a:t>    {</a:t>
            </a:r>
          </a:p>
          <a:p>
            <a:pPr marL="1836738" indent="0" fontAlgn="base">
              <a:buNone/>
            </a:pPr>
            <a:r>
              <a:rPr lang="mr-IN" dirty="0">
                <a:solidFill>
                  <a:schemeClr val="bg1">
                    <a:lumMod val="50000"/>
                  </a:schemeClr>
                </a:solidFill>
                <a:latin typeface="Consolas" charset="0"/>
                <a:ea typeface="Consolas" charset="0"/>
                <a:cs typeface="Consolas" charset="0"/>
              </a:rPr>
              <a:t>        </a:t>
            </a:r>
            <a:r>
              <a:rPr lang="mr-IN" dirty="0">
                <a:solidFill>
                  <a:schemeClr val="accent6">
                    <a:lumMod val="75000"/>
                  </a:schemeClr>
                </a:solidFill>
                <a:latin typeface="Consolas" charset="0"/>
                <a:ea typeface="Consolas" charset="0"/>
                <a:cs typeface="Consolas" charset="0"/>
              </a:rPr>
              <a:t>'</a:t>
            </a:r>
            <a:r>
              <a:rPr lang="mr-IN" dirty="0" err="1">
                <a:solidFill>
                  <a:schemeClr val="accent6">
                    <a:lumMod val="75000"/>
                  </a:schemeClr>
                </a:solidFill>
                <a:latin typeface="Consolas" charset="0"/>
                <a:ea typeface="Consolas" charset="0"/>
                <a:cs typeface="Consolas" charset="0"/>
              </a:rPr>
              <a:t>name</a:t>
            </a:r>
            <a:r>
              <a:rPr lang="mr-IN" dirty="0">
                <a:solidFill>
                  <a:schemeClr val="accent6">
                    <a:lumMod val="75000"/>
                  </a:schemeClr>
                </a:solidFill>
                <a:latin typeface="Consolas" charset="0"/>
                <a:ea typeface="Consolas" charset="0"/>
                <a:cs typeface="Consolas" charset="0"/>
              </a:rPr>
              <a:t>': '</a:t>
            </a:r>
            <a:r>
              <a:rPr lang="mr-IN" dirty="0" err="1">
                <a:solidFill>
                  <a:schemeClr val="accent6">
                    <a:lumMod val="75000"/>
                  </a:schemeClr>
                </a:solidFill>
                <a:latin typeface="Consolas" charset="0"/>
                <a:ea typeface="Consolas" charset="0"/>
                <a:cs typeface="Consolas" charset="0"/>
              </a:rPr>
              <a:t>guess</a:t>
            </a:r>
            <a:r>
              <a:rPr lang="mr-IN" dirty="0">
                <a:solidFill>
                  <a:schemeClr val="accent6">
                    <a:lumMod val="75000"/>
                  </a:schemeClr>
                </a:solidFill>
                <a:latin typeface="Consolas" charset="0"/>
                <a:ea typeface="Consolas" charset="0"/>
                <a:cs typeface="Consolas" charset="0"/>
              </a:rPr>
              <a:t>',</a:t>
            </a:r>
          </a:p>
          <a:p>
            <a:pPr marL="1836738" indent="0" fontAlgn="base">
              <a:buNone/>
            </a:pPr>
            <a:r>
              <a:rPr lang="mr-IN" dirty="0">
                <a:solidFill>
                  <a:schemeClr val="accent6">
                    <a:lumMod val="75000"/>
                  </a:schemeClr>
                </a:solidFill>
                <a:latin typeface="Consolas" charset="0"/>
                <a:ea typeface="Consolas" charset="0"/>
                <a:cs typeface="Consolas" charset="0"/>
              </a:rPr>
              <a:t>        '</a:t>
            </a:r>
            <a:r>
              <a:rPr lang="mr-IN" dirty="0" err="1">
                <a:solidFill>
                  <a:schemeClr val="accent6">
                    <a:lumMod val="75000"/>
                  </a:schemeClr>
                </a:solidFill>
                <a:latin typeface="Consolas" charset="0"/>
                <a:ea typeface="Consolas" charset="0"/>
                <a:cs typeface="Consolas" charset="0"/>
              </a:rPr>
              <a:t>display_name</a:t>
            </a:r>
            <a:r>
              <a:rPr lang="mr-IN" dirty="0">
                <a:solidFill>
                  <a:schemeClr val="accent6">
                    <a:lumMod val="75000"/>
                  </a:schemeClr>
                </a:solidFill>
                <a:latin typeface="Consolas" charset="0"/>
                <a:ea typeface="Consolas" charset="0"/>
                <a:cs typeface="Consolas" charset="0"/>
              </a:rPr>
              <a:t>': '</a:t>
            </a:r>
            <a:r>
              <a:rPr lang="mr-IN" dirty="0" err="1">
                <a:solidFill>
                  <a:schemeClr val="accent6">
                    <a:lumMod val="75000"/>
                  </a:schemeClr>
                </a:solidFill>
                <a:latin typeface="Consolas" charset="0"/>
                <a:ea typeface="Consolas" charset="0"/>
                <a:cs typeface="Consolas" charset="0"/>
              </a:rPr>
              <a:t>Guess</a:t>
            </a:r>
            <a:r>
              <a:rPr lang="mr-IN" dirty="0">
                <a:solidFill>
                  <a:schemeClr val="accent6">
                    <a:lumMod val="75000"/>
                  </a:schemeClr>
                </a:solidFill>
                <a:latin typeface="Consolas" charset="0"/>
                <a:ea typeface="Consolas" charset="0"/>
                <a:cs typeface="Consolas" charset="0"/>
              </a:rPr>
              <a:t> </a:t>
            </a:r>
            <a:r>
              <a:rPr lang="mr-IN" dirty="0" err="1">
                <a:solidFill>
                  <a:schemeClr val="accent6">
                    <a:lumMod val="75000"/>
                  </a:schemeClr>
                </a:solidFill>
                <a:latin typeface="Consolas" charset="0"/>
                <a:ea typeface="Consolas" charset="0"/>
                <a:cs typeface="Consolas" charset="0"/>
              </a:rPr>
              <a:t>game</a:t>
            </a:r>
            <a:r>
              <a:rPr lang="mr-IN" dirty="0">
                <a:solidFill>
                  <a:schemeClr val="accent6">
                    <a:lumMod val="75000"/>
                  </a:schemeClr>
                </a:solidFill>
                <a:latin typeface="Consolas" charset="0"/>
                <a:ea typeface="Consolas" charset="0"/>
                <a:cs typeface="Consolas" charset="0"/>
              </a:rPr>
              <a:t>',</a:t>
            </a:r>
          </a:p>
          <a:p>
            <a:pPr marL="1836738" indent="0" fontAlgn="base">
              <a:buNone/>
            </a:pPr>
            <a:r>
              <a:rPr lang="mr-IN" dirty="0">
                <a:solidFill>
                  <a:schemeClr val="accent6">
                    <a:lumMod val="75000"/>
                  </a:schemeClr>
                </a:solidFill>
                <a:latin typeface="Consolas" charset="0"/>
                <a:ea typeface="Consolas" charset="0"/>
                <a:cs typeface="Consolas" charset="0"/>
              </a:rPr>
              <a:t>        '</a:t>
            </a:r>
            <a:r>
              <a:rPr lang="mr-IN" dirty="0" err="1">
                <a:solidFill>
                  <a:schemeClr val="accent6">
                    <a:lumMod val="75000"/>
                  </a:schemeClr>
                </a:solidFill>
                <a:latin typeface="Consolas" charset="0"/>
                <a:ea typeface="Consolas" charset="0"/>
                <a:cs typeface="Consolas" charset="0"/>
              </a:rPr>
              <a:t>num_demo_participants</a:t>
            </a:r>
            <a:r>
              <a:rPr lang="mr-IN" dirty="0">
                <a:solidFill>
                  <a:schemeClr val="accent6">
                    <a:lumMod val="75000"/>
                  </a:schemeClr>
                </a:solidFill>
                <a:latin typeface="Consolas" charset="0"/>
                <a:ea typeface="Consolas" charset="0"/>
                <a:cs typeface="Consolas" charset="0"/>
              </a:rPr>
              <a:t>': 1,</a:t>
            </a:r>
          </a:p>
          <a:p>
            <a:pPr marL="1836738" indent="0" fontAlgn="base">
              <a:buNone/>
            </a:pPr>
            <a:r>
              <a:rPr lang="mr-IN" dirty="0">
                <a:solidFill>
                  <a:schemeClr val="accent6">
                    <a:lumMod val="75000"/>
                  </a:schemeClr>
                </a:solidFill>
                <a:latin typeface="Consolas" charset="0"/>
                <a:ea typeface="Consolas" charset="0"/>
                <a:cs typeface="Consolas" charset="0"/>
              </a:rPr>
              <a:t>        '</a:t>
            </a:r>
            <a:r>
              <a:rPr lang="mr-IN" dirty="0" err="1">
                <a:solidFill>
                  <a:schemeClr val="accent6">
                    <a:lumMod val="75000"/>
                  </a:schemeClr>
                </a:solidFill>
                <a:latin typeface="Consolas" charset="0"/>
                <a:ea typeface="Consolas" charset="0"/>
                <a:cs typeface="Consolas" charset="0"/>
              </a:rPr>
              <a:t>app_sequence</a:t>
            </a:r>
            <a:r>
              <a:rPr lang="mr-IN" dirty="0">
                <a:solidFill>
                  <a:schemeClr val="accent6">
                    <a:lumMod val="75000"/>
                  </a:schemeClr>
                </a:solidFill>
                <a:latin typeface="Consolas" charset="0"/>
                <a:ea typeface="Consolas" charset="0"/>
                <a:cs typeface="Consolas" charset="0"/>
              </a:rPr>
              <a:t>': ['</a:t>
            </a:r>
            <a:r>
              <a:rPr lang="mr-IN" dirty="0" err="1">
                <a:solidFill>
                  <a:schemeClr val="accent6">
                    <a:lumMod val="75000"/>
                  </a:schemeClr>
                </a:solidFill>
                <a:latin typeface="Consolas" charset="0"/>
                <a:ea typeface="Consolas" charset="0"/>
                <a:cs typeface="Consolas" charset="0"/>
              </a:rPr>
              <a:t>guess</a:t>
            </a:r>
            <a:r>
              <a:rPr lang="mr-IN" dirty="0">
                <a:solidFill>
                  <a:schemeClr val="accent6">
                    <a:lumMod val="75000"/>
                  </a:schemeClr>
                </a:solidFill>
                <a:latin typeface="Consolas" charset="0"/>
                <a:ea typeface="Consolas" charset="0"/>
                <a:cs typeface="Consolas" charset="0"/>
              </a:rPr>
              <a:t>'],</a:t>
            </a:r>
          </a:p>
          <a:p>
            <a:pPr marL="1836738" indent="0" fontAlgn="base">
              <a:buNone/>
            </a:pPr>
            <a:r>
              <a:rPr lang="mr-IN" dirty="0">
                <a:solidFill>
                  <a:schemeClr val="bg1">
                    <a:lumMod val="50000"/>
                  </a:schemeClr>
                </a:solidFill>
                <a:latin typeface="Consolas" charset="0"/>
                <a:ea typeface="Consolas" charset="0"/>
                <a:cs typeface="Consolas" charset="0"/>
              </a:rPr>
              <a:t>    }, </a:t>
            </a:r>
            <a:r>
              <a:rPr lang="en-US" dirty="0" smtClean="0">
                <a:latin typeface="Consolas" charset="0"/>
                <a:ea typeface="Consolas" charset="0"/>
                <a:cs typeface="Consolas" charset="0"/>
              </a:rPr>
              <a:t>	</a:t>
            </a:r>
          </a:p>
          <a:p>
            <a:pPr marL="0" indent="0" fontAlgn="base">
              <a:buNone/>
            </a:pPr>
            <a:endParaRPr lang="en-US" dirty="0" smtClean="0">
              <a:latin typeface="Consolas" charset="0"/>
              <a:ea typeface="Consolas" charset="0"/>
              <a:cs typeface="Consolas" charset="0"/>
            </a:endParaRPr>
          </a:p>
        </p:txBody>
      </p:sp>
    </p:spTree>
    <p:extLst>
      <p:ext uri="{BB962C8B-B14F-4D97-AF65-F5344CB8AC3E}">
        <p14:creationId xmlns:p14="http://schemas.microsoft.com/office/powerpoint/2010/main" val="816541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Guess game: planning</a:t>
            </a:r>
            <a:endParaRPr lang="en-US" dirty="0"/>
          </a:p>
        </p:txBody>
      </p:sp>
      <p:sp>
        <p:nvSpPr>
          <p:cNvPr id="5" name="Content Placeholder 4"/>
          <p:cNvSpPr>
            <a:spLocks noGrp="1"/>
          </p:cNvSpPr>
          <p:nvPr>
            <p:ph idx="1"/>
          </p:nvPr>
        </p:nvSpPr>
        <p:spPr/>
        <p:txBody>
          <a:bodyPr/>
          <a:lstStyle/>
          <a:p>
            <a:r>
              <a:rPr lang="en-US" dirty="0" smtClean="0"/>
              <a:t>A player has an endowment. </a:t>
            </a:r>
          </a:p>
          <a:p>
            <a:r>
              <a:rPr lang="en-US" dirty="0" smtClean="0"/>
              <a:t>Random number is generated within certain limits</a:t>
            </a:r>
          </a:p>
          <a:p>
            <a:r>
              <a:rPr lang="en-US" dirty="0" smtClean="0"/>
              <a:t>A player has to guess. The closer is the </a:t>
            </a:r>
            <a:r>
              <a:rPr lang="en-US" dirty="0" err="1" smtClean="0"/>
              <a:t>guyess</a:t>
            </a:r>
            <a:r>
              <a:rPr lang="en-US" dirty="0" smtClean="0"/>
              <a:t> to a real number the larger is the profit. </a:t>
            </a:r>
          </a:p>
          <a:p>
            <a:r>
              <a:rPr lang="en-US" dirty="0" smtClean="0"/>
              <a:t>Two fields: what is guessed, and a player’s decision</a:t>
            </a:r>
          </a:p>
          <a:p>
            <a:r>
              <a:rPr lang="en-US" dirty="0" smtClean="0"/>
              <a:t>Three screens:</a:t>
            </a:r>
          </a:p>
          <a:p>
            <a:pPr lvl="1"/>
            <a:r>
              <a:rPr lang="en-US" dirty="0" smtClean="0"/>
              <a:t>Intro: instructions</a:t>
            </a:r>
          </a:p>
          <a:p>
            <a:pPr lvl="1"/>
            <a:r>
              <a:rPr lang="en-US" dirty="0" smtClean="0"/>
              <a:t>Decision with instructions</a:t>
            </a:r>
          </a:p>
          <a:p>
            <a:pPr lvl="1"/>
            <a:r>
              <a:rPr lang="en-US" dirty="0" smtClean="0"/>
              <a:t>Results</a:t>
            </a:r>
          </a:p>
          <a:p>
            <a:endParaRPr lang="en-US" dirty="0"/>
          </a:p>
        </p:txBody>
      </p:sp>
    </p:spTree>
    <p:extLst>
      <p:ext uri="{BB962C8B-B14F-4D97-AF65-F5344CB8AC3E}">
        <p14:creationId xmlns:p14="http://schemas.microsoft.com/office/powerpoint/2010/main" val="899906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a:t>
            </a:r>
            <a:r>
              <a:rPr lang="en-US" dirty="0" smtClean="0"/>
              <a:t>game: screen 1</a:t>
            </a:r>
            <a:endParaRPr lang="en-US" dirty="0"/>
          </a:p>
        </p:txBody>
      </p:sp>
      <p:pic>
        <p:nvPicPr>
          <p:cNvPr id="5" name="Picture 4"/>
          <p:cNvPicPr>
            <a:picLocks noChangeAspect="1"/>
          </p:cNvPicPr>
          <p:nvPr/>
        </p:nvPicPr>
        <p:blipFill rotWithShape="1">
          <a:blip r:embed="rId2"/>
          <a:srcRect r="55937"/>
          <a:stretch/>
        </p:blipFill>
        <p:spPr>
          <a:xfrm>
            <a:off x="3526971" y="1690688"/>
            <a:ext cx="5372100" cy="4222717"/>
          </a:xfrm>
          <a:prstGeom prst="rect">
            <a:avLst/>
          </a:prstGeom>
        </p:spPr>
      </p:pic>
    </p:spTree>
    <p:extLst>
      <p:ext uri="{BB962C8B-B14F-4D97-AF65-F5344CB8AC3E}">
        <p14:creationId xmlns:p14="http://schemas.microsoft.com/office/powerpoint/2010/main" val="668514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game: screen </a:t>
            </a:r>
            <a:r>
              <a:rPr lang="en-US" dirty="0" smtClean="0"/>
              <a:t>2</a:t>
            </a:r>
            <a:endParaRPr lang="en-US" dirty="0"/>
          </a:p>
        </p:txBody>
      </p:sp>
      <p:pic>
        <p:nvPicPr>
          <p:cNvPr id="3" name="Picture 2"/>
          <p:cNvPicPr>
            <a:picLocks noChangeAspect="1"/>
          </p:cNvPicPr>
          <p:nvPr/>
        </p:nvPicPr>
        <p:blipFill>
          <a:blip r:embed="rId2"/>
          <a:stretch>
            <a:fillRect/>
          </a:stretch>
        </p:blipFill>
        <p:spPr>
          <a:xfrm>
            <a:off x="2533650" y="1690688"/>
            <a:ext cx="7124700" cy="5156200"/>
          </a:xfrm>
          <a:prstGeom prst="rect">
            <a:avLst/>
          </a:prstGeom>
        </p:spPr>
      </p:pic>
    </p:spTree>
    <p:extLst>
      <p:ext uri="{BB962C8B-B14F-4D97-AF65-F5344CB8AC3E}">
        <p14:creationId xmlns:p14="http://schemas.microsoft.com/office/powerpoint/2010/main" val="1778770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13299</TotalTime>
  <Words>3092</Words>
  <Application>Microsoft Macintosh PowerPoint</Application>
  <PresentationFormat>Widescreen</PresentationFormat>
  <Paragraphs>719</Paragraphs>
  <Slides>54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Aleo</vt:lpstr>
      <vt:lpstr>Aleo Light</vt:lpstr>
      <vt:lpstr>Calibri</vt:lpstr>
      <vt:lpstr>Consolas</vt:lpstr>
      <vt:lpstr>Courier New</vt:lpstr>
      <vt:lpstr>Montserrat</vt:lpstr>
      <vt:lpstr>Times New Roman</vt:lpstr>
      <vt:lpstr>Arial</vt:lpstr>
      <vt:lpstr>Office Theme</vt:lpstr>
      <vt:lpstr>  oTree</vt:lpstr>
      <vt:lpstr>Link to the games</vt:lpstr>
      <vt:lpstr>Outline</vt:lpstr>
      <vt:lpstr>Python in 5 minutes</vt:lpstr>
      <vt:lpstr>MVC</vt:lpstr>
      <vt:lpstr>Creating first project and first app </vt:lpstr>
      <vt:lpstr>Guess game: planning</vt:lpstr>
      <vt:lpstr>Guess game: screen 1</vt:lpstr>
      <vt:lpstr>Guess game: screen 2</vt:lpstr>
      <vt:lpstr>Guess game: screen 3</vt:lpstr>
      <vt:lpstr>Guess game - Models</vt:lpstr>
      <vt:lpstr>Guess game: Models. Result:</vt:lpstr>
      <vt:lpstr>Guess game: Views</vt:lpstr>
      <vt:lpstr>Guess game: Views. Built-in functions</vt:lpstr>
      <vt:lpstr>Guess game - Templates</vt:lpstr>
      <vt:lpstr>Guess game - Templates</vt:lpstr>
      <vt:lpstr>Guess game: Views. Intro</vt:lpstr>
      <vt:lpstr>Intro: How to do it?</vt:lpstr>
      <vt:lpstr>Intro: Results:</vt:lpstr>
      <vt:lpstr>Views.Decision</vt:lpstr>
      <vt:lpstr>Views.Decision. How to do it?</vt:lpstr>
      <vt:lpstr>Views.Resuts</vt:lpstr>
      <vt:lpstr>Views.Resuts. How to do it?</vt:lpstr>
      <vt:lpstr>Running the app</vt:lpstr>
      <vt:lpstr>what is self?</vt:lpstr>
      <vt:lpstr>what runs when</vt:lpstr>
      <vt:lpstr>Hierarchy of objects</vt:lpstr>
      <vt:lpstr>Ultimatum. Screen 1. Intro</vt:lpstr>
      <vt:lpstr>Ultimatum. Screen 2. Offer</vt:lpstr>
      <vt:lpstr>Ultimatum. Screen 3. Accept/Reject</vt:lpstr>
      <vt:lpstr>Ultimatum. Screen 4. Results</vt:lpstr>
      <vt:lpstr>Ultimatum: some preliminary prep</vt:lpstr>
      <vt:lpstr>Ultimatum: multi-player game</vt:lpstr>
      <vt:lpstr>Ultimatum: planning I</vt:lpstr>
      <vt:lpstr>Ultimatum: models.py</vt:lpstr>
      <vt:lpstr>Ultimatum: models.py</vt:lpstr>
      <vt:lpstr>Static files: how insert an image?</vt:lpstr>
      <vt:lpstr>Ultimatum: views.py</vt:lpstr>
      <vt:lpstr>Ultimatum: views.py</vt:lpstr>
      <vt:lpstr>Ultimatum: dynamic label in Accept</vt:lpstr>
      <vt:lpstr>Ultimatum.  Results</vt:lpstr>
      <vt:lpstr>Ultimatum.  Results</vt:lpstr>
      <vt:lpstr>Installing Heroku toolbelt</vt:lpstr>
      <vt:lpstr>github</vt:lpstr>
      <vt:lpstr>Guess game - Views</vt:lpstr>
      <vt:lpstr>PGGFG - Models</vt:lpstr>
      <vt:lpstr>PGGFG - Views</vt:lpstr>
      <vt:lpstr>PGGFG - Templates</vt:lpstr>
      <vt:lpstr>Mini-Ebay: Models</vt:lpstr>
      <vt:lpstr>Mini-Ebay: Views</vt:lpstr>
      <vt:lpstr>Mini-Ebay: Templates</vt:lpstr>
      <vt:lpstr>Starting </vt:lpstr>
      <vt:lpstr>PowerPoint Presentation</vt:lpstr>
      <vt:lpstr>mturk</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Chapkovski</dc:creator>
  <cp:lastModifiedBy>Philipp Chapkovski</cp:lastModifiedBy>
  <cp:revision>263</cp:revision>
  <cp:lastPrinted>2017-03-16T11:06:47Z</cp:lastPrinted>
  <dcterms:created xsi:type="dcterms:W3CDTF">2017-03-07T17:23:47Z</dcterms:created>
  <dcterms:modified xsi:type="dcterms:W3CDTF">2017-04-02T22:21:53Z</dcterms:modified>
</cp:coreProperties>
</file>